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1" r:id="rId1"/>
  </p:sldMasterIdLst>
  <p:notesMasterIdLst>
    <p:notesMasterId r:id="rId38"/>
  </p:notesMasterIdLst>
  <p:handoutMasterIdLst>
    <p:handoutMasterId r:id="rId39"/>
  </p:handoutMasterIdLst>
  <p:sldIdLst>
    <p:sldId id="314" r:id="rId2"/>
    <p:sldId id="315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52" r:id="rId15"/>
    <p:sldId id="353" r:id="rId16"/>
    <p:sldId id="354" r:id="rId17"/>
    <p:sldId id="328" r:id="rId18"/>
    <p:sldId id="329" r:id="rId19"/>
    <p:sldId id="332" r:id="rId20"/>
    <p:sldId id="333" r:id="rId21"/>
    <p:sldId id="335" r:id="rId22"/>
    <p:sldId id="336" r:id="rId23"/>
    <p:sldId id="337" r:id="rId24"/>
    <p:sldId id="355" r:id="rId25"/>
    <p:sldId id="339" r:id="rId26"/>
    <p:sldId id="340" r:id="rId27"/>
    <p:sldId id="341" r:id="rId28"/>
    <p:sldId id="342" r:id="rId29"/>
    <p:sldId id="343" r:id="rId30"/>
    <p:sldId id="344" r:id="rId31"/>
    <p:sldId id="345" r:id="rId32"/>
    <p:sldId id="347" r:id="rId33"/>
    <p:sldId id="348" r:id="rId34"/>
    <p:sldId id="349" r:id="rId35"/>
    <p:sldId id="350" r:id="rId36"/>
    <p:sldId id="351" r:id="rId3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333333"/>
    <a:srgbClr val="777777"/>
    <a:srgbClr val="FF000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6" autoAdjust="0"/>
    <p:restoredTop sz="94660"/>
  </p:normalViewPr>
  <p:slideViewPr>
    <p:cSldViewPr snapToGrid="0">
      <p:cViewPr varScale="1">
        <p:scale>
          <a:sx n="95" d="100"/>
          <a:sy n="95" d="100"/>
        </p:scale>
        <p:origin x="-450" y="-108"/>
      </p:cViewPr>
      <p:guideLst>
        <p:guide orient="horz" pos="216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348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6FD5BD6-68E8-4389-9724-0DFCFF4A2B2B}" type="datetime1">
              <a:rPr lang="en-US"/>
              <a:pPr>
                <a:defRPr/>
              </a:pPr>
              <a:t>1/24/2011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4A63F00-944D-4BDD-80B6-27C6C03F91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32EECDC-E396-4EF4-904C-3A999FCE68DB}" type="datetime1">
              <a:rPr lang="en-US"/>
              <a:pPr>
                <a:defRPr/>
              </a:pPr>
              <a:t>1/24/2011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0D3537E-5F7B-4F37-BC9B-11F4F8120A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CSS-SH-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considerations before setting up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Set up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Loading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Planning QCS in QAD Enterprise Applications</a:t>
            </a:r>
          </a:p>
          <a:p>
            <a:pPr eaLnBrk="1" hangingPunct="1"/>
            <a:r>
              <a:rPr lang="en-US" b="1" dirty="0" smtClean="0"/>
              <a:t>Shipping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QCS Features and Options</a:t>
            </a:r>
          </a:p>
          <a:p>
            <a:pPr eaLnBrk="1" hangingPunct="1"/>
            <a:endParaRPr lang="en-US" dirty="0" smtClean="0">
              <a:solidFill>
                <a:schemeClr val="folHlink"/>
              </a:solidFill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Shipping QCS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Shipper Gateway: Sample Report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CSS-SH-100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258888" y="1159750"/>
            <a:ext cx="6599237" cy="4586287"/>
            <a:chOff x="1258888" y="1722438"/>
            <a:chExt cx="6599237" cy="4586287"/>
          </a:xfrm>
        </p:grpSpPr>
        <p:grpSp>
          <p:nvGrpSpPr>
            <p:cNvPr id="13316" name="Group 7"/>
            <p:cNvGrpSpPr>
              <a:grpSpLocks/>
            </p:cNvGrpSpPr>
            <p:nvPr/>
          </p:nvGrpSpPr>
          <p:grpSpPr bwMode="auto">
            <a:xfrm>
              <a:off x="1258888" y="1722438"/>
              <a:ext cx="6599237" cy="4586287"/>
              <a:chOff x="793" y="581"/>
              <a:chExt cx="4157" cy="2889"/>
            </a:xfrm>
          </p:grpSpPr>
          <p:sp>
            <p:nvSpPr>
              <p:cNvPr id="101381" name="Rectangle 5"/>
              <p:cNvSpPr>
                <a:spLocks noChangeArrowheads="1"/>
              </p:cNvSpPr>
              <p:nvPr/>
            </p:nvSpPr>
            <p:spPr bwMode="auto">
              <a:xfrm>
                <a:off x="793" y="581"/>
                <a:ext cx="4157" cy="288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5A87C6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324" name="Rectangle 6"/>
              <p:cNvSpPr>
                <a:spLocks noChangeArrowheads="1"/>
              </p:cNvSpPr>
              <p:nvPr/>
            </p:nvSpPr>
            <p:spPr bwMode="auto">
              <a:xfrm>
                <a:off x="889" y="683"/>
                <a:ext cx="3956" cy="2724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rcshgw.p 99                   7.9.22 Shipper Gateway              Date: 02/01/00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Page: 1                          Your Name Here                   Time: 17:22:39</a:t>
                </a:r>
              </a:p>
              <a:p>
                <a:pPr algn="l" eaLnBrk="0" hangingPunct="0">
                  <a:lnSpc>
                    <a:spcPct val="90000"/>
                  </a:lnSpc>
                </a:pPr>
                <a:endParaRPr kumimoji="1" lang="en-US" sz="1000">
                  <a:latin typeface="Courier New" pitchFamily="49" charset="0"/>
                </a:endParaRPr>
              </a:p>
              <a:p>
                <a:pPr algn="l" eaLnBrk="0" hangingPunct="0">
                  <a:lnSpc>
                    <a:spcPct val="90000"/>
                  </a:lnSpc>
                </a:pPr>
                <a:endParaRPr kumimoji="1" lang="en-US" sz="1000">
                  <a:latin typeface="Courier New" pitchFamily="49" charset="0"/>
                </a:endParaRPr>
              </a:p>
              <a:p>
                <a:pPr algn="l" eaLnBrk="0" hangingPunct="0">
                  <a:lnSpc>
                    <a:spcPct val="90000"/>
                  </a:lnSpc>
                </a:pPr>
                <a:endParaRPr kumimoji="1" lang="en-US" sz="1000">
                  <a:latin typeface="Courier New" pitchFamily="49" charset="0"/>
                </a:endParaRP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       Type: s                   Site:                Location: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  Ship From: 17500             Number: ESHP000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       Part:               Lot/Serial:               Reference: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        Qty: 0                Ship To: 001               Order: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       ........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     Kanban:</a:t>
                </a:r>
              </a:p>
              <a:p>
                <a:pPr algn="l" eaLnBrk="0" hangingPunct="0">
                  <a:lnSpc>
                    <a:spcPct val="90000"/>
                  </a:lnSpc>
                </a:pPr>
                <a:endParaRPr kumimoji="1" lang="en-US" sz="1000">
                  <a:latin typeface="Courier New" pitchFamily="49" charset="0"/>
                </a:endParaRP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Shipper created ESHP000.</a:t>
                </a:r>
              </a:p>
              <a:p>
                <a:pPr algn="l" eaLnBrk="0" hangingPunct="0">
                  <a:lnSpc>
                    <a:spcPct val="90000"/>
                  </a:lnSpc>
                </a:pPr>
                <a:endParaRPr kumimoji="1" lang="en-US" sz="1000">
                  <a:latin typeface="Courier New" pitchFamily="49" charset="0"/>
                </a:endParaRP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       Type: i                   Site: 17500          Location: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  Ship From: 17500             Number: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       Part: item y        Lot/Serial:               Reference: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        Qty: 10               Ship To:                   Order: so10063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       Line: 1                 Parent: sESHP000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Customer PO: po100             Qty UM: EA          Ship Weight: 0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  Weight UM:                   Volume: 0             Volume UM: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 Net Weight: 0               Ship Via:                     Fob: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Carrier Ref:               Trans Mode: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Vehicle Ref: vin100                                Tare Weight: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Customer Job: job1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Customer Seq: seq1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Customer Doc: dock1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  Line Feed: line1                                      Status: stat1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      Kanban:</a:t>
                </a:r>
              </a:p>
              <a:p>
                <a:pPr algn="l" eaLnBrk="0" hangingPunct="0">
                  <a:lnSpc>
                    <a:spcPct val="90000"/>
                  </a:lnSpc>
                </a:pPr>
                <a:endParaRPr kumimoji="1" lang="en-US" sz="1000">
                  <a:latin typeface="Courier New" pitchFamily="49" charset="0"/>
                </a:endParaRP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>
                    <a:latin typeface="Courier New" pitchFamily="49" charset="0"/>
                  </a:rPr>
                  <a:t>Item added to shipper item y.</a:t>
                </a:r>
              </a:p>
            </p:txBody>
          </p:sp>
        </p:grpSp>
        <p:sp>
          <p:nvSpPr>
            <p:cNvPr id="101386" name="AutoShape 10"/>
            <p:cNvSpPr>
              <a:spLocks noChangeArrowheads="1"/>
            </p:cNvSpPr>
            <p:nvPr/>
          </p:nvSpPr>
          <p:spPr bwMode="auto">
            <a:xfrm>
              <a:off x="3663949" y="5308600"/>
              <a:ext cx="2415304" cy="4445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Sequence Data</a:t>
              </a:r>
            </a:p>
          </p:txBody>
        </p:sp>
        <p:sp>
          <p:nvSpPr>
            <p:cNvPr id="13318" name="Rectangle 12"/>
            <p:cNvSpPr>
              <a:spLocks noChangeArrowheads="1"/>
            </p:cNvSpPr>
            <p:nvPr/>
          </p:nvSpPr>
          <p:spPr bwMode="auto">
            <a:xfrm>
              <a:off x="2514600" y="5340350"/>
              <a:ext cx="374650" cy="1365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3319" name="Rectangle 13"/>
            <p:cNvSpPr>
              <a:spLocks noChangeArrowheads="1"/>
            </p:cNvSpPr>
            <p:nvPr/>
          </p:nvSpPr>
          <p:spPr bwMode="auto">
            <a:xfrm>
              <a:off x="6410325" y="5586413"/>
              <a:ext cx="438150" cy="174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3320" name="AutoShape 14"/>
            <p:cNvCxnSpPr>
              <a:cxnSpLocks noChangeShapeType="1"/>
              <a:stCxn id="101386" idx="1"/>
              <a:endCxn id="13318" idx="3"/>
            </p:cNvCxnSpPr>
            <p:nvPr/>
          </p:nvCxnSpPr>
          <p:spPr bwMode="auto">
            <a:xfrm rot="10800000">
              <a:off x="2889251" y="5408614"/>
              <a:ext cx="774699" cy="12223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3321" name="AutoShape 15"/>
            <p:cNvCxnSpPr>
              <a:cxnSpLocks noChangeShapeType="1"/>
              <a:stCxn id="101386" idx="3"/>
              <a:endCxn id="13319" idx="3"/>
            </p:cNvCxnSpPr>
            <p:nvPr/>
          </p:nvCxnSpPr>
          <p:spPr bwMode="auto">
            <a:xfrm>
              <a:off x="6079253" y="5530850"/>
              <a:ext cx="769222" cy="142876"/>
            </a:xfrm>
            <a:prstGeom prst="bentConnector3">
              <a:avLst>
                <a:gd name="adj1" fmla="val 129718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  <p:sp>
        <p:nvSpPr>
          <p:cNvPr id="13322" name="Text Box 16"/>
          <p:cNvSpPr txBox="1">
            <a:spLocks noChangeArrowheads="1"/>
          </p:cNvSpPr>
          <p:nvPr/>
        </p:nvSpPr>
        <p:spPr bwMode="auto">
          <a:xfrm>
            <a:off x="2986088" y="6308725"/>
            <a:ext cx="31559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200" b="1" i="1">
                <a:solidFill>
                  <a:srgbClr val="1A7BB2"/>
                </a:solidFill>
                <a:latin typeface="Arial" charset="0"/>
              </a:rPr>
              <a:t>Shipper Gateway: Sample Report (7.9.22)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Pre-Shipper/Shipper Workbench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CSS-SH-110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52463" y="980362"/>
            <a:ext cx="7818437" cy="4819650"/>
            <a:chOff x="652463" y="1543050"/>
            <a:chExt cx="7818437" cy="4819650"/>
          </a:xfrm>
        </p:grpSpPr>
        <p:pic>
          <p:nvPicPr>
            <p:cNvPr id="14340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2463" y="1543050"/>
              <a:ext cx="7818437" cy="481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06" name="AutoShape 6"/>
            <p:cNvSpPr>
              <a:spLocks noChangeArrowheads="1"/>
            </p:cNvSpPr>
            <p:nvPr/>
          </p:nvSpPr>
          <p:spPr bwMode="auto">
            <a:xfrm>
              <a:off x="5101578" y="3848100"/>
              <a:ext cx="2937103" cy="102155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Leave blank to</a:t>
              </a:r>
            </a:p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have system assign</a:t>
              </a:r>
            </a:p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number</a:t>
              </a:r>
              <a:endParaRPr lang="en-US" sz="2400">
                <a:latin typeface="+mj-lt"/>
              </a:endParaRPr>
            </a:p>
          </p:txBody>
        </p:sp>
        <p:sp>
          <p:nvSpPr>
            <p:cNvPr id="14343" name="Rectangle 7"/>
            <p:cNvSpPr>
              <a:spLocks noChangeArrowheads="1"/>
            </p:cNvSpPr>
            <p:nvPr/>
          </p:nvSpPr>
          <p:spPr bwMode="auto">
            <a:xfrm>
              <a:off x="4130675" y="2679700"/>
              <a:ext cx="374650" cy="2460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4344" name="AutoShape 8"/>
            <p:cNvCxnSpPr>
              <a:cxnSpLocks noChangeShapeType="1"/>
              <a:stCxn id="102406" idx="1"/>
              <a:endCxn id="14343" idx="3"/>
            </p:cNvCxnSpPr>
            <p:nvPr/>
          </p:nvCxnSpPr>
          <p:spPr bwMode="auto">
            <a:xfrm rot="10800000">
              <a:off x="4505326" y="2802732"/>
              <a:ext cx="596253" cy="1556146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Pre-Shipper/Shipper Workbench: Carrier Detail Frame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CSS-SH-120</a:t>
            </a:r>
          </a:p>
        </p:txBody>
      </p:sp>
      <p:pic>
        <p:nvPicPr>
          <p:cNvPr id="15364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" y="1012075"/>
            <a:ext cx="780891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31" name="AutoShape 7"/>
          <p:cNvSpPr>
            <a:spLocks noChangeArrowheads="1"/>
          </p:cNvSpPr>
          <p:nvPr/>
        </p:nvSpPr>
        <p:spPr bwMode="auto">
          <a:xfrm>
            <a:off x="5001149" y="2205875"/>
            <a:ext cx="3117919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Set to Yes if there is </a:t>
            </a: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more than one carrier</a:t>
            </a:r>
            <a:endParaRPr lang="en-US" sz="2400">
              <a:latin typeface="+mj-lt"/>
            </a:endParaRPr>
          </a:p>
        </p:txBody>
      </p:sp>
      <p:sp>
        <p:nvSpPr>
          <p:cNvPr id="15367" name="Rectangle 8"/>
          <p:cNvSpPr>
            <a:spLocks noChangeArrowheads="1"/>
          </p:cNvSpPr>
          <p:nvPr/>
        </p:nvSpPr>
        <p:spPr bwMode="auto">
          <a:xfrm>
            <a:off x="3492500" y="3721938"/>
            <a:ext cx="211138" cy="182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5368" name="AutoShape 9"/>
          <p:cNvCxnSpPr>
            <a:cxnSpLocks noChangeShapeType="1"/>
            <a:stCxn id="103431" idx="1"/>
            <a:endCxn id="15367" idx="3"/>
          </p:cNvCxnSpPr>
          <p:nvPr/>
        </p:nvCxnSpPr>
        <p:spPr bwMode="auto">
          <a:xfrm rot="10800000" flipV="1">
            <a:off x="3703639" y="2563419"/>
            <a:ext cx="1297511" cy="1249799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Pre-Shipper/Shipper Workbench: Shipper Workbench Frame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CSS-SH-130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61988" y="1088780"/>
            <a:ext cx="7818437" cy="4819650"/>
            <a:chOff x="661988" y="1550988"/>
            <a:chExt cx="7818437" cy="4819650"/>
          </a:xfrm>
        </p:grpSpPr>
        <p:pic>
          <p:nvPicPr>
            <p:cNvPr id="16388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1988" y="1550988"/>
              <a:ext cx="7818437" cy="481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454" name="AutoShape 6"/>
            <p:cNvSpPr>
              <a:spLocks noChangeArrowheads="1"/>
            </p:cNvSpPr>
            <p:nvPr/>
          </p:nvSpPr>
          <p:spPr bwMode="auto">
            <a:xfrm>
              <a:off x="1735138" y="2903957"/>
              <a:ext cx="2133477" cy="52821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1. Select item</a:t>
              </a:r>
            </a:p>
          </p:txBody>
        </p:sp>
        <p:sp>
          <p:nvSpPr>
            <p:cNvPr id="16391" name="Rectangle 7"/>
            <p:cNvSpPr>
              <a:spLocks noChangeArrowheads="1"/>
            </p:cNvSpPr>
            <p:nvPr/>
          </p:nvSpPr>
          <p:spPr bwMode="auto">
            <a:xfrm>
              <a:off x="666750" y="2541588"/>
              <a:ext cx="201613" cy="1825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6392" name="AutoShape 8"/>
            <p:cNvCxnSpPr>
              <a:cxnSpLocks noChangeShapeType="1"/>
              <a:stCxn id="104454" idx="1"/>
              <a:endCxn id="16391" idx="3"/>
            </p:cNvCxnSpPr>
            <p:nvPr/>
          </p:nvCxnSpPr>
          <p:spPr bwMode="auto">
            <a:xfrm rot="10800000">
              <a:off x="868364" y="2632870"/>
              <a:ext cx="866775" cy="53519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04457" name="AutoShape 9"/>
            <p:cNvSpPr>
              <a:spLocks noChangeArrowheads="1"/>
            </p:cNvSpPr>
            <p:nvPr/>
          </p:nvSpPr>
          <p:spPr bwMode="auto">
            <a:xfrm>
              <a:off x="3727938" y="3674868"/>
              <a:ext cx="4184511" cy="40862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857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2. Modify/view item information</a:t>
              </a:r>
            </a:p>
          </p:txBody>
        </p:sp>
        <p:sp>
          <p:nvSpPr>
            <p:cNvPr id="16394" name="AutoShape 10"/>
            <p:cNvSpPr>
              <a:spLocks noChangeArrowheads="1"/>
            </p:cNvSpPr>
            <p:nvPr/>
          </p:nvSpPr>
          <p:spPr bwMode="auto">
            <a:xfrm>
              <a:off x="741363" y="4343400"/>
              <a:ext cx="7094537" cy="154463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6395" name="AutoShape 11"/>
            <p:cNvCxnSpPr>
              <a:cxnSpLocks noChangeShapeType="1"/>
              <a:stCxn id="104457" idx="3"/>
              <a:endCxn id="16394" idx="3"/>
            </p:cNvCxnSpPr>
            <p:nvPr/>
          </p:nvCxnSpPr>
          <p:spPr bwMode="auto">
            <a:xfrm flipH="1">
              <a:off x="7835900" y="3879180"/>
              <a:ext cx="76549" cy="1236539"/>
            </a:xfrm>
            <a:prstGeom prst="bentConnector3">
              <a:avLst>
                <a:gd name="adj1" fmla="val -298632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Pre-Shipper/Shipper Workbench: Display Sequences Frame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CSS-SH-140</a:t>
            </a:r>
          </a:p>
        </p:txBody>
      </p:sp>
      <p:pic>
        <p:nvPicPr>
          <p:cNvPr id="17413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050" y="954421"/>
            <a:ext cx="7319963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Pre-Shipper/Shipper Workbench: Add Sequences Frame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CSS-SH-150</a:t>
            </a:r>
          </a:p>
        </p:txBody>
      </p:sp>
      <p:pic>
        <p:nvPicPr>
          <p:cNvPr id="18437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6025" y="963404"/>
            <a:ext cx="6696075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Pre-Shipper/Shipper Workbench: Display Sequence Detail Frame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CSS-SH-160</a:t>
            </a:r>
          </a:p>
        </p:txBody>
      </p:sp>
      <p:pic>
        <p:nvPicPr>
          <p:cNvPr id="1946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050" y="985611"/>
            <a:ext cx="7319963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Pre-Shipper/Shipper Workbench: Trailer Information Frame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CSS-SH-170</a:t>
            </a:r>
          </a:p>
        </p:txBody>
      </p:sp>
      <p:pic>
        <p:nvPicPr>
          <p:cNvPr id="2048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974554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649288" y="3439941"/>
            <a:ext cx="4443412" cy="714375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Pre-Shipper/Shipper Workbench: Print Shipper Frame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CSS-SH-180</a:t>
            </a:r>
          </a:p>
        </p:txBody>
      </p:sp>
      <p:pic>
        <p:nvPicPr>
          <p:cNvPr id="2150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" y="1016893"/>
            <a:ext cx="780891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CSS-SH-190</a:t>
            </a:r>
          </a:p>
        </p:txBody>
      </p:sp>
      <p:pic>
        <p:nvPicPr>
          <p:cNvPr id="22532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104257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Pre-Shipper/Shipper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dirty="0" smtClean="0"/>
              <a:t>Invoicing</a:t>
            </a:r>
          </a:p>
          <a:p>
            <a:endParaRPr lang="en-US" dirty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Shipping QCS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CSS-SH-020</a:t>
            </a:r>
          </a:p>
        </p:txBody>
      </p:sp>
      <p:sp>
        <p:nvSpPr>
          <p:cNvPr id="93189" name="Line 5"/>
          <p:cNvSpPr>
            <a:spLocks noChangeShapeType="1"/>
          </p:cNvSpPr>
          <p:nvPr/>
        </p:nvSpPr>
        <p:spPr bwMode="auto">
          <a:xfrm>
            <a:off x="1104900" y="814869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CSS-SH-200</a:t>
            </a:r>
          </a:p>
        </p:txBody>
      </p:sp>
      <p:sp>
        <p:nvSpPr>
          <p:cNvPr id="23555" name="AutoShape 27"/>
          <p:cNvSpPr>
            <a:spLocks noChangeArrowheads="1"/>
          </p:cNvSpPr>
          <p:nvPr/>
        </p:nvSpPr>
        <p:spPr bwMode="auto">
          <a:xfrm>
            <a:off x="4200525" y="2858861"/>
            <a:ext cx="2281238" cy="102235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algn="ctr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3556" name="AutoShape 5"/>
          <p:cNvCxnSpPr>
            <a:cxnSpLocks noChangeShapeType="1"/>
            <a:stCxn id="111632" idx="3"/>
            <a:endCxn id="111622" idx="1"/>
          </p:cNvCxnSpPr>
          <p:nvPr/>
        </p:nvCxnSpPr>
        <p:spPr bwMode="auto">
          <a:xfrm>
            <a:off x="3830638" y="3350986"/>
            <a:ext cx="436562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1622" name="AutoShape 6"/>
          <p:cNvSpPr>
            <a:spLocks noChangeArrowheads="1"/>
          </p:cNvSpPr>
          <p:nvPr/>
        </p:nvSpPr>
        <p:spPr bwMode="auto">
          <a:xfrm>
            <a:off x="4267200" y="2965223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Confirm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cxnSp>
        <p:nvCxnSpPr>
          <p:cNvPr id="23558" name="AutoShape 7"/>
          <p:cNvCxnSpPr>
            <a:cxnSpLocks noChangeShapeType="1"/>
            <a:stCxn id="111622" idx="2"/>
            <a:endCxn id="111624" idx="0"/>
          </p:cNvCxnSpPr>
          <p:nvPr/>
        </p:nvCxnSpPr>
        <p:spPr bwMode="auto">
          <a:xfrm>
            <a:off x="5319713" y="3736748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1624" name="AutoShape 8"/>
          <p:cNvSpPr>
            <a:spLocks noChangeArrowheads="1"/>
          </p:cNvSpPr>
          <p:nvPr/>
        </p:nvSpPr>
        <p:spPr bwMode="auto">
          <a:xfrm>
            <a:off x="4268788" y="4082823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Send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sp>
        <p:nvSpPr>
          <p:cNvPr id="111625" name="AutoShape 9"/>
          <p:cNvSpPr>
            <a:spLocks noChangeArrowheads="1"/>
          </p:cNvSpPr>
          <p:nvPr/>
        </p:nvSpPr>
        <p:spPr bwMode="auto">
          <a:xfrm>
            <a:off x="5854700" y="1658711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Run MRP</a:t>
            </a:r>
          </a:p>
        </p:txBody>
      </p:sp>
      <p:cxnSp>
        <p:nvCxnSpPr>
          <p:cNvPr id="23561" name="AutoShape 10"/>
          <p:cNvCxnSpPr>
            <a:cxnSpLocks noChangeShapeType="1"/>
            <a:stCxn id="111629" idx="3"/>
            <a:endCxn id="111625" idx="1"/>
          </p:cNvCxnSpPr>
          <p:nvPr/>
        </p:nvCxnSpPr>
        <p:spPr bwMode="auto">
          <a:xfrm>
            <a:off x="5427663" y="2044473"/>
            <a:ext cx="4270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1627" name="AutoShape 11"/>
          <p:cNvSpPr>
            <a:spLocks noChangeArrowheads="1"/>
          </p:cNvSpPr>
          <p:nvPr/>
        </p:nvSpPr>
        <p:spPr bwMode="auto">
          <a:xfrm>
            <a:off x="6810375" y="2965223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Invoicing</a:t>
            </a:r>
          </a:p>
        </p:txBody>
      </p:sp>
      <p:cxnSp>
        <p:nvCxnSpPr>
          <p:cNvPr id="23563" name="AutoShape 12"/>
          <p:cNvCxnSpPr>
            <a:cxnSpLocks noChangeShapeType="1"/>
            <a:stCxn id="111622" idx="3"/>
            <a:endCxn id="111627" idx="1"/>
          </p:cNvCxnSpPr>
          <p:nvPr/>
        </p:nvCxnSpPr>
        <p:spPr bwMode="auto">
          <a:xfrm>
            <a:off x="6370638" y="3350986"/>
            <a:ext cx="4397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1629" name="AutoShape 13"/>
          <p:cNvSpPr>
            <a:spLocks noChangeArrowheads="1"/>
          </p:cNvSpPr>
          <p:nvPr/>
        </p:nvSpPr>
        <p:spPr bwMode="auto">
          <a:xfrm>
            <a:off x="3324225" y="1658711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Generate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RSS</a:t>
            </a:r>
          </a:p>
        </p:txBody>
      </p:sp>
      <p:cxnSp>
        <p:nvCxnSpPr>
          <p:cNvPr id="23565" name="AutoShape 14"/>
          <p:cNvCxnSpPr>
            <a:cxnSpLocks noChangeShapeType="1"/>
            <a:stCxn id="111633" idx="2"/>
            <a:endCxn id="111634" idx="0"/>
          </p:cNvCxnSpPr>
          <p:nvPr/>
        </p:nvCxnSpPr>
        <p:spPr bwMode="auto">
          <a:xfrm>
            <a:off x="2781300" y="4854348"/>
            <a:ext cx="0" cy="290513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3566" name="AutoShape 15"/>
          <p:cNvCxnSpPr>
            <a:cxnSpLocks noChangeShapeType="1"/>
            <a:stCxn id="111632" idx="2"/>
            <a:endCxn id="111633" idx="0"/>
          </p:cNvCxnSpPr>
          <p:nvPr/>
        </p:nvCxnSpPr>
        <p:spPr bwMode="auto">
          <a:xfrm>
            <a:off x="2779713" y="3736748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1632" name="AutoShape 16"/>
          <p:cNvSpPr>
            <a:spLocks noChangeArrowheads="1"/>
          </p:cNvSpPr>
          <p:nvPr/>
        </p:nvSpPr>
        <p:spPr bwMode="auto">
          <a:xfrm>
            <a:off x="1727200" y="2965223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111633" name="AutoShape 17"/>
          <p:cNvSpPr>
            <a:spLocks noChangeArrowheads="1"/>
          </p:cNvSpPr>
          <p:nvPr/>
        </p:nvSpPr>
        <p:spPr bwMode="auto">
          <a:xfrm>
            <a:off x="1728788" y="4082823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111634" name="AutoShape 18"/>
          <p:cNvSpPr>
            <a:spLocks noChangeArrowheads="1"/>
          </p:cNvSpPr>
          <p:nvPr/>
        </p:nvSpPr>
        <p:spPr bwMode="auto">
          <a:xfrm>
            <a:off x="1728788" y="5144861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Pack List</a:t>
            </a:r>
          </a:p>
        </p:txBody>
      </p:sp>
      <p:cxnSp>
        <p:nvCxnSpPr>
          <p:cNvPr id="23570" name="AutoShape 19"/>
          <p:cNvCxnSpPr>
            <a:cxnSpLocks noChangeShapeType="1"/>
            <a:stCxn id="111629" idx="2"/>
            <a:endCxn id="111632" idx="0"/>
          </p:cNvCxnSpPr>
          <p:nvPr/>
        </p:nvCxnSpPr>
        <p:spPr bwMode="auto">
          <a:xfrm rot="5400000">
            <a:off x="3310732" y="1899217"/>
            <a:ext cx="534987" cy="1597025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3571" name="Line 20"/>
          <p:cNvSpPr>
            <a:spLocks noChangeShapeType="1"/>
          </p:cNvSpPr>
          <p:nvPr/>
        </p:nvSpPr>
        <p:spPr bwMode="auto">
          <a:xfrm>
            <a:off x="2924175" y="2030186"/>
            <a:ext cx="0" cy="609600"/>
          </a:xfrm>
          <a:prstGeom prst="line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1637" name="AutoShape 21"/>
          <p:cNvSpPr>
            <a:spLocks noChangeArrowheads="1"/>
          </p:cNvSpPr>
          <p:nvPr/>
        </p:nvSpPr>
        <p:spPr bwMode="auto">
          <a:xfrm>
            <a:off x="3382963" y="364898"/>
            <a:ext cx="2364694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Import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sp>
        <p:nvSpPr>
          <p:cNvPr id="23573" name="Text Box 22" descr="Wide downward diagonal"/>
          <p:cNvSpPr txBox="1">
            <a:spLocks noChangeArrowheads="1"/>
          </p:cNvSpPr>
          <p:nvPr/>
        </p:nvSpPr>
        <p:spPr bwMode="auto">
          <a:xfrm>
            <a:off x="2705573" y="571244"/>
            <a:ext cx="5629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>
                <a:latin typeface="+mj-lt"/>
              </a:rPr>
              <a:t>OR</a:t>
            </a:r>
          </a:p>
        </p:txBody>
      </p:sp>
      <p:sp>
        <p:nvSpPr>
          <p:cNvPr id="111639" name="AutoShape 23"/>
          <p:cNvSpPr>
            <a:spLocks noChangeArrowheads="1"/>
          </p:cNvSpPr>
          <p:nvPr/>
        </p:nvSpPr>
        <p:spPr bwMode="auto">
          <a:xfrm>
            <a:off x="228600" y="363311"/>
            <a:ext cx="2293536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cxnSp>
        <p:nvCxnSpPr>
          <p:cNvPr id="23575" name="AutoShape 24"/>
          <p:cNvCxnSpPr>
            <a:cxnSpLocks noChangeShapeType="1"/>
            <a:stCxn id="111637" idx="2"/>
            <a:endCxn id="111629" idx="1"/>
          </p:cNvCxnSpPr>
          <p:nvPr/>
        </p:nvCxnSpPr>
        <p:spPr bwMode="auto">
          <a:xfrm rot="5400000">
            <a:off x="3490743" y="969906"/>
            <a:ext cx="908051" cy="1241085"/>
          </a:xfrm>
          <a:prstGeom prst="bentConnector4">
            <a:avLst>
              <a:gd name="adj1" fmla="val 28759"/>
              <a:gd name="adj2" fmla="val 132183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3576" name="Rectangle 25"/>
          <p:cNvSpPr>
            <a:spLocks noChangeArrowheads="1"/>
          </p:cNvSpPr>
          <p:nvPr/>
        </p:nvSpPr>
        <p:spPr bwMode="auto">
          <a:xfrm>
            <a:off x="2473325" y="1315811"/>
            <a:ext cx="93663" cy="1571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3577" name="AutoShape 26"/>
          <p:cNvCxnSpPr>
            <a:cxnSpLocks noChangeShapeType="1"/>
            <a:stCxn id="111639" idx="2"/>
            <a:endCxn id="111629" idx="1"/>
          </p:cNvCxnSpPr>
          <p:nvPr/>
        </p:nvCxnSpPr>
        <p:spPr bwMode="auto">
          <a:xfrm rot="16200000" flipH="1">
            <a:off x="1894977" y="615226"/>
            <a:ext cx="909638" cy="1948857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Pre-Shipper/ Shipper</a:t>
            </a:r>
          </a:p>
          <a:p>
            <a:r>
              <a:rPr lang="en-US" b="1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dirty="0" smtClean="0"/>
              <a:t>Invoicing</a:t>
            </a:r>
          </a:p>
          <a:p>
            <a:endParaRPr lang="en-US" dirty="0"/>
          </a:p>
        </p:txBody>
      </p:sp>
      <p:sp>
        <p:nvSpPr>
          <p:cNvPr id="245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Shipping QCS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CSS-SH-210</a:t>
            </a:r>
          </a:p>
        </p:txBody>
      </p:sp>
      <p:sp>
        <p:nvSpPr>
          <p:cNvPr id="113670" name="Line 6"/>
          <p:cNvSpPr>
            <a:spLocks noChangeShapeType="1"/>
          </p:cNvSpPr>
          <p:nvPr/>
        </p:nvSpPr>
        <p:spPr bwMode="auto">
          <a:xfrm>
            <a:off x="1104900" y="814869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Pre-Shipper/Shipper Confirm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CSS-SH-220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52463" y="1016893"/>
            <a:ext cx="7818437" cy="4838700"/>
            <a:chOff x="652463" y="1016893"/>
            <a:chExt cx="7818437" cy="4838700"/>
          </a:xfrm>
        </p:grpSpPr>
        <p:pic>
          <p:nvPicPr>
            <p:cNvPr id="25604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2463" y="1016893"/>
              <a:ext cx="7818437" cy="483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4694" name="AutoShape 6"/>
            <p:cNvSpPr>
              <a:spLocks noChangeArrowheads="1"/>
            </p:cNvSpPr>
            <p:nvPr/>
          </p:nvSpPr>
          <p:spPr bwMode="auto">
            <a:xfrm>
              <a:off x="5678488" y="3248918"/>
              <a:ext cx="2199420" cy="89100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Defaults to</a:t>
              </a:r>
            </a:p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system date</a:t>
              </a:r>
            </a:p>
          </p:txBody>
        </p:sp>
        <p:sp>
          <p:nvSpPr>
            <p:cNvPr id="25607" name="Rectangle 7"/>
            <p:cNvSpPr>
              <a:spLocks noChangeArrowheads="1"/>
            </p:cNvSpPr>
            <p:nvPr/>
          </p:nvSpPr>
          <p:spPr bwMode="auto">
            <a:xfrm>
              <a:off x="2082800" y="2839343"/>
              <a:ext cx="388938" cy="5873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25608" name="AutoShape 8"/>
            <p:cNvCxnSpPr>
              <a:cxnSpLocks noChangeShapeType="1"/>
              <a:stCxn id="114694" idx="1"/>
              <a:endCxn id="25607" idx="3"/>
            </p:cNvCxnSpPr>
            <p:nvPr/>
          </p:nvCxnSpPr>
          <p:spPr bwMode="auto">
            <a:xfrm rot="10800000">
              <a:off x="2471738" y="3133032"/>
              <a:ext cx="3206750" cy="561389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9688" y="978196"/>
            <a:ext cx="6508750" cy="4846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Pre-Shipper/Shipper Confirm: Invoice Options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CSS-SH-230</a:t>
            </a:r>
          </a:p>
        </p:txBody>
      </p:sp>
      <p:sp>
        <p:nvSpPr>
          <p:cNvPr id="26630" name="AutoShape 7"/>
          <p:cNvSpPr>
            <a:spLocks noChangeArrowheads="1"/>
          </p:cNvSpPr>
          <p:nvPr/>
        </p:nvSpPr>
        <p:spPr bwMode="auto">
          <a:xfrm>
            <a:off x="1377950" y="3980159"/>
            <a:ext cx="1963738" cy="1103312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Pre-Shipper/Shipper Confirm: Print Options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CSS-SH-240</a:t>
            </a:r>
          </a:p>
        </p:txBody>
      </p:sp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4913" y="979821"/>
            <a:ext cx="6518275" cy="4845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CSS-SH-250</a:t>
            </a:r>
          </a:p>
        </p:txBody>
      </p:sp>
      <p:pic>
        <p:nvPicPr>
          <p:cNvPr id="28676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993729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CSS-SH-260</a:t>
            </a:r>
          </a:p>
        </p:txBody>
      </p:sp>
      <p:sp>
        <p:nvSpPr>
          <p:cNvPr id="29699" name="AutoShape 4"/>
          <p:cNvSpPr>
            <a:spLocks noChangeArrowheads="1"/>
          </p:cNvSpPr>
          <p:nvPr/>
        </p:nvSpPr>
        <p:spPr bwMode="auto">
          <a:xfrm>
            <a:off x="4200525" y="3932048"/>
            <a:ext cx="2281238" cy="102235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algn="ctr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9700" name="AutoShape 5"/>
          <p:cNvCxnSpPr>
            <a:cxnSpLocks noChangeShapeType="1"/>
            <a:stCxn id="118800" idx="3"/>
            <a:endCxn id="118790" idx="1"/>
          </p:cNvCxnSpPr>
          <p:nvPr/>
        </p:nvCxnSpPr>
        <p:spPr bwMode="auto">
          <a:xfrm>
            <a:off x="3830638" y="3290698"/>
            <a:ext cx="436562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8790" name="AutoShape 6"/>
          <p:cNvSpPr>
            <a:spLocks noChangeArrowheads="1"/>
          </p:cNvSpPr>
          <p:nvPr/>
        </p:nvSpPr>
        <p:spPr bwMode="auto">
          <a:xfrm>
            <a:off x="4267200" y="2904935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/>
              <a:t>Confirm</a:t>
            </a:r>
          </a:p>
          <a:p>
            <a:pPr eaLnBrk="0" hangingPunct="0">
              <a:defRPr/>
            </a:pPr>
            <a:r>
              <a:rPr kumimoji="1" lang="en-US" sz="2000"/>
              <a:t>Shipper</a:t>
            </a:r>
          </a:p>
        </p:txBody>
      </p:sp>
      <p:cxnSp>
        <p:nvCxnSpPr>
          <p:cNvPr id="29702" name="AutoShape 7"/>
          <p:cNvCxnSpPr>
            <a:cxnSpLocks noChangeShapeType="1"/>
            <a:stCxn id="118790" idx="2"/>
            <a:endCxn id="118792" idx="0"/>
          </p:cNvCxnSpPr>
          <p:nvPr/>
        </p:nvCxnSpPr>
        <p:spPr bwMode="auto">
          <a:xfrm>
            <a:off x="5319713" y="3676460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8792" name="AutoShape 8"/>
          <p:cNvSpPr>
            <a:spLocks noChangeArrowheads="1"/>
          </p:cNvSpPr>
          <p:nvPr/>
        </p:nvSpPr>
        <p:spPr bwMode="auto">
          <a:xfrm>
            <a:off x="4268788" y="4022535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/>
              <a:t>Send</a:t>
            </a:r>
          </a:p>
          <a:p>
            <a:pPr eaLnBrk="0" hangingPunct="0">
              <a:defRPr/>
            </a:pPr>
            <a:r>
              <a:rPr kumimoji="1" lang="en-US" sz="2000"/>
              <a:t>Shipper</a:t>
            </a:r>
          </a:p>
        </p:txBody>
      </p:sp>
      <p:sp>
        <p:nvSpPr>
          <p:cNvPr id="118793" name="AutoShape 9"/>
          <p:cNvSpPr>
            <a:spLocks noChangeArrowheads="1"/>
          </p:cNvSpPr>
          <p:nvPr/>
        </p:nvSpPr>
        <p:spPr bwMode="auto">
          <a:xfrm>
            <a:off x="5854700" y="1598423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/>
              <a:t>Run MRP</a:t>
            </a:r>
          </a:p>
        </p:txBody>
      </p:sp>
      <p:cxnSp>
        <p:nvCxnSpPr>
          <p:cNvPr id="29705" name="AutoShape 10"/>
          <p:cNvCxnSpPr>
            <a:cxnSpLocks noChangeShapeType="1"/>
            <a:stCxn id="118797" idx="3"/>
            <a:endCxn id="118793" idx="1"/>
          </p:cNvCxnSpPr>
          <p:nvPr/>
        </p:nvCxnSpPr>
        <p:spPr bwMode="auto">
          <a:xfrm>
            <a:off x="5427663" y="1984185"/>
            <a:ext cx="4270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8795" name="AutoShape 11"/>
          <p:cNvSpPr>
            <a:spLocks noChangeArrowheads="1"/>
          </p:cNvSpPr>
          <p:nvPr/>
        </p:nvSpPr>
        <p:spPr bwMode="auto">
          <a:xfrm>
            <a:off x="6810375" y="2904935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/>
              <a:t>Invoicing</a:t>
            </a:r>
          </a:p>
        </p:txBody>
      </p:sp>
      <p:cxnSp>
        <p:nvCxnSpPr>
          <p:cNvPr id="29707" name="AutoShape 12"/>
          <p:cNvCxnSpPr>
            <a:cxnSpLocks noChangeShapeType="1"/>
            <a:stCxn id="118790" idx="3"/>
            <a:endCxn id="118795" idx="1"/>
          </p:cNvCxnSpPr>
          <p:nvPr/>
        </p:nvCxnSpPr>
        <p:spPr bwMode="auto">
          <a:xfrm>
            <a:off x="6370638" y="3290698"/>
            <a:ext cx="4397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8797" name="AutoShape 13"/>
          <p:cNvSpPr>
            <a:spLocks noChangeArrowheads="1"/>
          </p:cNvSpPr>
          <p:nvPr/>
        </p:nvSpPr>
        <p:spPr bwMode="auto">
          <a:xfrm>
            <a:off x="3324225" y="1598423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/>
              <a:t>Generate</a:t>
            </a:r>
          </a:p>
          <a:p>
            <a:pPr eaLnBrk="0" hangingPunct="0">
              <a:defRPr/>
            </a:pPr>
            <a:r>
              <a:rPr kumimoji="1" lang="en-US" sz="2000"/>
              <a:t>RSS</a:t>
            </a:r>
          </a:p>
        </p:txBody>
      </p:sp>
      <p:cxnSp>
        <p:nvCxnSpPr>
          <p:cNvPr id="29709" name="AutoShape 14"/>
          <p:cNvCxnSpPr>
            <a:cxnSpLocks noChangeShapeType="1"/>
            <a:stCxn id="118801" idx="2"/>
            <a:endCxn id="118802" idx="0"/>
          </p:cNvCxnSpPr>
          <p:nvPr/>
        </p:nvCxnSpPr>
        <p:spPr bwMode="auto">
          <a:xfrm>
            <a:off x="2781300" y="4794060"/>
            <a:ext cx="0" cy="290513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9710" name="AutoShape 15"/>
          <p:cNvCxnSpPr>
            <a:cxnSpLocks noChangeShapeType="1"/>
            <a:stCxn id="118800" idx="2"/>
            <a:endCxn id="118801" idx="0"/>
          </p:cNvCxnSpPr>
          <p:nvPr/>
        </p:nvCxnSpPr>
        <p:spPr bwMode="auto">
          <a:xfrm>
            <a:off x="2779713" y="3676460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18800" name="AutoShape 16"/>
          <p:cNvSpPr>
            <a:spLocks noChangeArrowheads="1"/>
          </p:cNvSpPr>
          <p:nvPr/>
        </p:nvSpPr>
        <p:spPr bwMode="auto">
          <a:xfrm>
            <a:off x="1727200" y="2904935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/>
              <a:t>Create Pre-</a:t>
            </a:r>
          </a:p>
          <a:p>
            <a:pPr eaLnBrk="0" hangingPunct="0">
              <a:defRPr/>
            </a:pPr>
            <a:r>
              <a:rPr kumimoji="1" lang="en-US" sz="2000"/>
              <a:t>Shipper/Shipper</a:t>
            </a:r>
          </a:p>
        </p:txBody>
      </p:sp>
      <p:sp>
        <p:nvSpPr>
          <p:cNvPr id="118801" name="AutoShape 17"/>
          <p:cNvSpPr>
            <a:spLocks noChangeArrowheads="1"/>
          </p:cNvSpPr>
          <p:nvPr/>
        </p:nvSpPr>
        <p:spPr bwMode="auto">
          <a:xfrm>
            <a:off x="1728788" y="4022535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/>
              <a:t>Print Pre-</a:t>
            </a:r>
          </a:p>
          <a:p>
            <a:pPr eaLnBrk="0" hangingPunct="0">
              <a:defRPr/>
            </a:pPr>
            <a:r>
              <a:rPr kumimoji="1" lang="en-US" sz="2000"/>
              <a:t>Shipper/Shipper</a:t>
            </a:r>
          </a:p>
        </p:txBody>
      </p:sp>
      <p:sp>
        <p:nvSpPr>
          <p:cNvPr id="118802" name="AutoShape 18"/>
          <p:cNvSpPr>
            <a:spLocks noChangeArrowheads="1"/>
          </p:cNvSpPr>
          <p:nvPr/>
        </p:nvSpPr>
        <p:spPr bwMode="auto">
          <a:xfrm>
            <a:off x="1728788" y="5084573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/>
              <a:t>Print Sequence</a:t>
            </a:r>
          </a:p>
          <a:p>
            <a:pPr eaLnBrk="0" hangingPunct="0">
              <a:defRPr/>
            </a:pPr>
            <a:r>
              <a:rPr kumimoji="1" lang="en-US" sz="2000"/>
              <a:t>Pack List</a:t>
            </a:r>
          </a:p>
        </p:txBody>
      </p:sp>
      <p:cxnSp>
        <p:nvCxnSpPr>
          <p:cNvPr id="29714" name="AutoShape 19"/>
          <p:cNvCxnSpPr>
            <a:cxnSpLocks noChangeShapeType="1"/>
            <a:stCxn id="118797" idx="2"/>
            <a:endCxn id="118800" idx="0"/>
          </p:cNvCxnSpPr>
          <p:nvPr/>
        </p:nvCxnSpPr>
        <p:spPr bwMode="auto">
          <a:xfrm rot="5400000">
            <a:off x="3310732" y="1838929"/>
            <a:ext cx="534987" cy="1597025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9715" name="Line 20"/>
          <p:cNvSpPr>
            <a:spLocks noChangeShapeType="1"/>
          </p:cNvSpPr>
          <p:nvPr/>
        </p:nvSpPr>
        <p:spPr bwMode="auto">
          <a:xfrm>
            <a:off x="2924175" y="1969898"/>
            <a:ext cx="0" cy="609600"/>
          </a:xfrm>
          <a:prstGeom prst="line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805" name="AutoShape 21"/>
          <p:cNvSpPr>
            <a:spLocks noChangeArrowheads="1"/>
          </p:cNvSpPr>
          <p:nvPr/>
        </p:nvSpPr>
        <p:spPr bwMode="auto">
          <a:xfrm>
            <a:off x="3382963" y="304610"/>
            <a:ext cx="2394839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/>
              <a:t>Import Sequence</a:t>
            </a:r>
          </a:p>
          <a:p>
            <a:pPr eaLnBrk="0" hangingPunct="0">
              <a:defRPr/>
            </a:pPr>
            <a:r>
              <a:rPr kumimoji="1" lang="en-US" sz="2000"/>
              <a:t>Schedule Release</a:t>
            </a:r>
          </a:p>
        </p:txBody>
      </p:sp>
      <p:sp>
        <p:nvSpPr>
          <p:cNvPr id="29717" name="Text Box 22" descr="Wide downward diagonal"/>
          <p:cNvSpPr txBox="1">
            <a:spLocks noChangeArrowheads="1"/>
          </p:cNvSpPr>
          <p:nvPr/>
        </p:nvSpPr>
        <p:spPr bwMode="auto">
          <a:xfrm>
            <a:off x="2736758" y="512573"/>
            <a:ext cx="520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/>
              <a:t>OR</a:t>
            </a:r>
          </a:p>
        </p:txBody>
      </p:sp>
      <p:sp>
        <p:nvSpPr>
          <p:cNvPr id="118807" name="AutoShape 23"/>
          <p:cNvSpPr>
            <a:spLocks noChangeArrowheads="1"/>
          </p:cNvSpPr>
          <p:nvPr/>
        </p:nvSpPr>
        <p:spPr bwMode="auto">
          <a:xfrm>
            <a:off x="228599" y="303023"/>
            <a:ext cx="2323681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/>
              <a:t>Create Sequence</a:t>
            </a:r>
          </a:p>
          <a:p>
            <a:pPr eaLnBrk="0" hangingPunct="0">
              <a:defRPr/>
            </a:pPr>
            <a:r>
              <a:rPr kumimoji="1" lang="en-US" sz="2000"/>
              <a:t>Schedule Release</a:t>
            </a:r>
          </a:p>
        </p:txBody>
      </p:sp>
      <p:cxnSp>
        <p:nvCxnSpPr>
          <p:cNvPr id="29719" name="AutoShape 24"/>
          <p:cNvCxnSpPr>
            <a:cxnSpLocks noChangeShapeType="1"/>
            <a:stCxn id="118805" idx="2"/>
            <a:endCxn id="118797" idx="1"/>
          </p:cNvCxnSpPr>
          <p:nvPr/>
        </p:nvCxnSpPr>
        <p:spPr bwMode="auto">
          <a:xfrm rot="5400000">
            <a:off x="3498279" y="902081"/>
            <a:ext cx="908051" cy="1256158"/>
          </a:xfrm>
          <a:prstGeom prst="bentConnector4">
            <a:avLst>
              <a:gd name="adj1" fmla="val 28759"/>
              <a:gd name="adj2" fmla="val 131797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9720" name="Rectangle 25"/>
          <p:cNvSpPr>
            <a:spLocks noChangeArrowheads="1"/>
          </p:cNvSpPr>
          <p:nvPr/>
        </p:nvSpPr>
        <p:spPr bwMode="auto">
          <a:xfrm>
            <a:off x="2473325" y="1255523"/>
            <a:ext cx="93663" cy="1571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9721" name="AutoShape 26"/>
          <p:cNvCxnSpPr>
            <a:cxnSpLocks noChangeShapeType="1"/>
            <a:stCxn id="118807" idx="2"/>
            <a:endCxn id="118797" idx="1"/>
          </p:cNvCxnSpPr>
          <p:nvPr/>
        </p:nvCxnSpPr>
        <p:spPr bwMode="auto">
          <a:xfrm rot="16200000" flipH="1">
            <a:off x="1902513" y="562474"/>
            <a:ext cx="909638" cy="1933785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Pre-Shipper/ Shipper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b="1" dirty="0" smtClean="0"/>
              <a:t>Send Shipper</a:t>
            </a:r>
          </a:p>
          <a:p>
            <a:r>
              <a:rPr lang="en-US" dirty="0" smtClean="0"/>
              <a:t>Invoicing</a:t>
            </a:r>
          </a:p>
          <a:p>
            <a:endParaRPr lang="en-US" dirty="0"/>
          </a:p>
        </p:txBody>
      </p:sp>
      <p:sp>
        <p:nvSpPr>
          <p:cNvPr id="307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Shipping QCS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CSS-SH-270</a:t>
            </a:r>
          </a:p>
        </p:txBody>
      </p:sp>
      <p:sp>
        <p:nvSpPr>
          <p:cNvPr id="119814" name="Line 6"/>
          <p:cNvSpPr>
            <a:spLocks noChangeShapeType="1"/>
          </p:cNvSpPr>
          <p:nvPr/>
        </p:nvSpPr>
        <p:spPr bwMode="auto">
          <a:xfrm>
            <a:off x="1104900" y="814869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Pre-Shipper/Shipper Print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CSS-SH-280</a:t>
            </a:r>
          </a:p>
        </p:txBody>
      </p:sp>
      <p:pic>
        <p:nvPicPr>
          <p:cNvPr id="3174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" y="985125"/>
            <a:ext cx="780891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Send ASN</a:t>
            </a:r>
          </a:p>
        </p:txBody>
      </p:sp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CSS-SH-290</a:t>
            </a:r>
          </a:p>
        </p:txBody>
      </p:sp>
      <p:grpSp>
        <p:nvGrpSpPr>
          <p:cNvPr id="1029" name="Group 247"/>
          <p:cNvGrpSpPr>
            <a:grpSpLocks/>
          </p:cNvGrpSpPr>
          <p:nvPr/>
        </p:nvGrpSpPr>
        <p:grpSpPr bwMode="auto">
          <a:xfrm>
            <a:off x="866775" y="1070831"/>
            <a:ext cx="7459663" cy="4564063"/>
            <a:chOff x="660" y="950"/>
            <a:chExt cx="4699" cy="2875"/>
          </a:xfrm>
        </p:grpSpPr>
        <p:grpSp>
          <p:nvGrpSpPr>
            <p:cNvPr id="1030" name="Group 4"/>
            <p:cNvGrpSpPr>
              <a:grpSpLocks/>
            </p:cNvGrpSpPr>
            <p:nvPr/>
          </p:nvGrpSpPr>
          <p:grpSpPr bwMode="auto">
            <a:xfrm>
              <a:off x="891" y="950"/>
              <a:ext cx="3024" cy="1123"/>
              <a:chOff x="807" y="572"/>
              <a:chExt cx="3024" cy="1123"/>
            </a:xfrm>
          </p:grpSpPr>
          <p:sp>
            <p:nvSpPr>
              <p:cNvPr id="1265" name="AutoShape 5"/>
              <p:cNvSpPr>
                <a:spLocks noChangeArrowheads="1"/>
              </p:cNvSpPr>
              <p:nvPr/>
            </p:nvSpPr>
            <p:spPr bwMode="auto">
              <a:xfrm flipH="1" flipV="1">
                <a:off x="807" y="831"/>
                <a:ext cx="3024" cy="864"/>
              </a:xfrm>
              <a:prstGeom prst="curvedUpArrow">
                <a:avLst>
                  <a:gd name="adj1" fmla="val 70000"/>
                  <a:gd name="adj2" fmla="val 140000"/>
                  <a:gd name="adj3" fmla="val 33333"/>
                </a:avLst>
              </a:prstGeom>
              <a:solidFill>
                <a:srgbClr val="FFCCCC"/>
              </a:solidFill>
              <a:ln w="9525">
                <a:solidFill>
                  <a:srgbClr val="FFE9E9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266" name="Group 6"/>
              <p:cNvGrpSpPr>
                <a:grpSpLocks/>
              </p:cNvGrpSpPr>
              <p:nvPr/>
            </p:nvGrpSpPr>
            <p:grpSpPr bwMode="auto">
              <a:xfrm>
                <a:off x="1923" y="572"/>
                <a:ext cx="1029" cy="585"/>
                <a:chOff x="2050" y="626"/>
                <a:chExt cx="1029" cy="585"/>
              </a:xfrm>
            </p:grpSpPr>
            <p:grpSp>
              <p:nvGrpSpPr>
                <p:cNvPr id="1267" name="Group 7"/>
                <p:cNvGrpSpPr>
                  <a:grpSpLocks/>
                </p:cNvGrpSpPr>
                <p:nvPr/>
              </p:nvGrpSpPr>
              <p:grpSpPr bwMode="auto">
                <a:xfrm rot="-599789">
                  <a:off x="2050" y="626"/>
                  <a:ext cx="1029" cy="585"/>
                  <a:chOff x="3312" y="2976"/>
                  <a:chExt cx="1008" cy="722"/>
                </a:xfrm>
              </p:grpSpPr>
              <p:sp>
                <p:nvSpPr>
                  <p:cNvPr id="1269" name="Freeform 8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408" y="3072"/>
                    <a:ext cx="912" cy="626"/>
                  </a:xfrm>
                  <a:custGeom>
                    <a:avLst/>
                    <a:gdLst>
                      <a:gd name="T0" fmla="*/ 145 w 1362"/>
                      <a:gd name="T1" fmla="*/ 273 h 824"/>
                      <a:gd name="T2" fmla="*/ 146 w 1362"/>
                      <a:gd name="T3" fmla="*/ 269 h 824"/>
                      <a:gd name="T4" fmla="*/ 151 w 1362"/>
                      <a:gd name="T5" fmla="*/ 261 h 824"/>
                      <a:gd name="T6" fmla="*/ 158 w 1362"/>
                      <a:gd name="T7" fmla="*/ 251 h 824"/>
                      <a:gd name="T8" fmla="*/ 167 w 1362"/>
                      <a:gd name="T9" fmla="*/ 238 h 824"/>
                      <a:gd name="T10" fmla="*/ 177 w 1362"/>
                      <a:gd name="T11" fmla="*/ 223 h 824"/>
                      <a:gd name="T12" fmla="*/ 189 w 1362"/>
                      <a:gd name="T13" fmla="*/ 207 h 824"/>
                      <a:gd name="T14" fmla="*/ 202 w 1362"/>
                      <a:gd name="T15" fmla="*/ 192 h 824"/>
                      <a:gd name="T16" fmla="*/ 215 w 1362"/>
                      <a:gd name="T17" fmla="*/ 176 h 824"/>
                      <a:gd name="T18" fmla="*/ 228 w 1362"/>
                      <a:gd name="T19" fmla="*/ 160 h 824"/>
                      <a:gd name="T20" fmla="*/ 240 w 1362"/>
                      <a:gd name="T21" fmla="*/ 145 h 824"/>
                      <a:gd name="T22" fmla="*/ 250 w 1362"/>
                      <a:gd name="T23" fmla="*/ 131 h 824"/>
                      <a:gd name="T24" fmla="*/ 260 w 1362"/>
                      <a:gd name="T25" fmla="*/ 119 h 824"/>
                      <a:gd name="T26" fmla="*/ 267 w 1362"/>
                      <a:gd name="T27" fmla="*/ 110 h 824"/>
                      <a:gd name="T28" fmla="*/ 272 w 1362"/>
                      <a:gd name="T29" fmla="*/ 103 h 824"/>
                      <a:gd name="T30" fmla="*/ 274 w 1362"/>
                      <a:gd name="T31" fmla="*/ 100 h 824"/>
                      <a:gd name="T32" fmla="*/ 273 w 1362"/>
                      <a:gd name="T33" fmla="*/ 100 h 824"/>
                      <a:gd name="T34" fmla="*/ 265 w 1362"/>
                      <a:gd name="T35" fmla="*/ 93 h 824"/>
                      <a:gd name="T36" fmla="*/ 250 w 1362"/>
                      <a:gd name="T37" fmla="*/ 81 h 824"/>
                      <a:gd name="T38" fmla="*/ 230 w 1362"/>
                      <a:gd name="T39" fmla="*/ 66 h 824"/>
                      <a:gd name="T40" fmla="*/ 208 w 1362"/>
                      <a:gd name="T41" fmla="*/ 49 h 824"/>
                      <a:gd name="T42" fmla="*/ 187 w 1362"/>
                      <a:gd name="T43" fmla="*/ 31 h 824"/>
                      <a:gd name="T44" fmla="*/ 167 w 1362"/>
                      <a:gd name="T45" fmla="*/ 16 h 824"/>
                      <a:gd name="T46" fmla="*/ 155 w 1362"/>
                      <a:gd name="T47" fmla="*/ 4 h 824"/>
                      <a:gd name="T48" fmla="*/ 150 w 1362"/>
                      <a:gd name="T49" fmla="*/ 3 h 824"/>
                      <a:gd name="T50" fmla="*/ 146 w 1362"/>
                      <a:gd name="T51" fmla="*/ 9 h 824"/>
                      <a:gd name="T52" fmla="*/ 139 w 1362"/>
                      <a:gd name="T53" fmla="*/ 16 h 824"/>
                      <a:gd name="T54" fmla="*/ 131 w 1362"/>
                      <a:gd name="T55" fmla="*/ 24 h 824"/>
                      <a:gd name="T56" fmla="*/ 120 w 1362"/>
                      <a:gd name="T57" fmla="*/ 33 h 824"/>
                      <a:gd name="T58" fmla="*/ 108 w 1362"/>
                      <a:gd name="T59" fmla="*/ 42 h 824"/>
                      <a:gd name="T60" fmla="*/ 95 w 1362"/>
                      <a:gd name="T61" fmla="*/ 52 h 824"/>
                      <a:gd name="T62" fmla="*/ 82 w 1362"/>
                      <a:gd name="T63" fmla="*/ 61 h 824"/>
                      <a:gd name="T64" fmla="*/ 69 w 1362"/>
                      <a:gd name="T65" fmla="*/ 70 h 824"/>
                      <a:gd name="T66" fmla="*/ 56 w 1362"/>
                      <a:gd name="T67" fmla="*/ 78 h 824"/>
                      <a:gd name="T68" fmla="*/ 44 w 1362"/>
                      <a:gd name="T69" fmla="*/ 86 h 824"/>
                      <a:gd name="T70" fmla="*/ 32 w 1362"/>
                      <a:gd name="T71" fmla="*/ 93 h 824"/>
                      <a:gd name="T72" fmla="*/ 22 w 1362"/>
                      <a:gd name="T73" fmla="*/ 100 h 824"/>
                      <a:gd name="T74" fmla="*/ 13 w 1362"/>
                      <a:gd name="T75" fmla="*/ 104 h 824"/>
                      <a:gd name="T76" fmla="*/ 7 w 1362"/>
                      <a:gd name="T77" fmla="*/ 108 h 824"/>
                      <a:gd name="T78" fmla="*/ 3 w 1362"/>
                      <a:gd name="T79" fmla="*/ 109 h 824"/>
                      <a:gd name="T80" fmla="*/ 1 w 1362"/>
                      <a:gd name="T81" fmla="*/ 111 h 824"/>
                      <a:gd name="T82" fmla="*/ 1 w 1362"/>
                      <a:gd name="T83" fmla="*/ 116 h 824"/>
                      <a:gd name="T84" fmla="*/ 4 w 1362"/>
                      <a:gd name="T85" fmla="*/ 123 h 824"/>
                      <a:gd name="T86" fmla="*/ 10 w 1362"/>
                      <a:gd name="T87" fmla="*/ 133 h 824"/>
                      <a:gd name="T88" fmla="*/ 19 w 1362"/>
                      <a:gd name="T89" fmla="*/ 145 h 824"/>
                      <a:gd name="T90" fmla="*/ 29 w 1362"/>
                      <a:gd name="T91" fmla="*/ 159 h 824"/>
                      <a:gd name="T92" fmla="*/ 42 w 1362"/>
                      <a:gd name="T93" fmla="*/ 172 h 824"/>
                      <a:gd name="T94" fmla="*/ 55 w 1362"/>
                      <a:gd name="T95" fmla="*/ 188 h 824"/>
                      <a:gd name="T96" fmla="*/ 69 w 1362"/>
                      <a:gd name="T97" fmla="*/ 203 h 824"/>
                      <a:gd name="T98" fmla="*/ 83 w 1362"/>
                      <a:gd name="T99" fmla="*/ 218 h 824"/>
                      <a:gd name="T100" fmla="*/ 97 w 1362"/>
                      <a:gd name="T101" fmla="*/ 232 h 824"/>
                      <a:gd name="T102" fmla="*/ 109 w 1362"/>
                      <a:gd name="T103" fmla="*/ 245 h 824"/>
                      <a:gd name="T104" fmla="*/ 121 w 1362"/>
                      <a:gd name="T105" fmla="*/ 256 h 824"/>
                      <a:gd name="T106" fmla="*/ 131 w 1362"/>
                      <a:gd name="T107" fmla="*/ 264 h 824"/>
                      <a:gd name="T108" fmla="*/ 139 w 1362"/>
                      <a:gd name="T109" fmla="*/ 271 h 824"/>
                      <a:gd name="T110" fmla="*/ 144 w 1362"/>
                      <a:gd name="T111" fmla="*/ 274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CFFFF"/>
                  </a:solidFill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70" name="Freeform 9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60" y="3024"/>
                    <a:ext cx="912" cy="626"/>
                  </a:xfrm>
                  <a:custGeom>
                    <a:avLst/>
                    <a:gdLst>
                      <a:gd name="T0" fmla="*/ 145 w 1362"/>
                      <a:gd name="T1" fmla="*/ 273 h 824"/>
                      <a:gd name="T2" fmla="*/ 146 w 1362"/>
                      <a:gd name="T3" fmla="*/ 269 h 824"/>
                      <a:gd name="T4" fmla="*/ 151 w 1362"/>
                      <a:gd name="T5" fmla="*/ 261 h 824"/>
                      <a:gd name="T6" fmla="*/ 158 w 1362"/>
                      <a:gd name="T7" fmla="*/ 251 h 824"/>
                      <a:gd name="T8" fmla="*/ 167 w 1362"/>
                      <a:gd name="T9" fmla="*/ 238 h 824"/>
                      <a:gd name="T10" fmla="*/ 177 w 1362"/>
                      <a:gd name="T11" fmla="*/ 223 h 824"/>
                      <a:gd name="T12" fmla="*/ 189 w 1362"/>
                      <a:gd name="T13" fmla="*/ 207 h 824"/>
                      <a:gd name="T14" fmla="*/ 202 w 1362"/>
                      <a:gd name="T15" fmla="*/ 192 h 824"/>
                      <a:gd name="T16" fmla="*/ 215 w 1362"/>
                      <a:gd name="T17" fmla="*/ 176 h 824"/>
                      <a:gd name="T18" fmla="*/ 228 w 1362"/>
                      <a:gd name="T19" fmla="*/ 160 h 824"/>
                      <a:gd name="T20" fmla="*/ 240 w 1362"/>
                      <a:gd name="T21" fmla="*/ 145 h 824"/>
                      <a:gd name="T22" fmla="*/ 250 w 1362"/>
                      <a:gd name="T23" fmla="*/ 131 h 824"/>
                      <a:gd name="T24" fmla="*/ 260 w 1362"/>
                      <a:gd name="T25" fmla="*/ 119 h 824"/>
                      <a:gd name="T26" fmla="*/ 267 w 1362"/>
                      <a:gd name="T27" fmla="*/ 110 h 824"/>
                      <a:gd name="T28" fmla="*/ 272 w 1362"/>
                      <a:gd name="T29" fmla="*/ 103 h 824"/>
                      <a:gd name="T30" fmla="*/ 274 w 1362"/>
                      <a:gd name="T31" fmla="*/ 100 h 824"/>
                      <a:gd name="T32" fmla="*/ 273 w 1362"/>
                      <a:gd name="T33" fmla="*/ 100 h 824"/>
                      <a:gd name="T34" fmla="*/ 265 w 1362"/>
                      <a:gd name="T35" fmla="*/ 93 h 824"/>
                      <a:gd name="T36" fmla="*/ 250 w 1362"/>
                      <a:gd name="T37" fmla="*/ 81 h 824"/>
                      <a:gd name="T38" fmla="*/ 230 w 1362"/>
                      <a:gd name="T39" fmla="*/ 66 h 824"/>
                      <a:gd name="T40" fmla="*/ 208 w 1362"/>
                      <a:gd name="T41" fmla="*/ 49 h 824"/>
                      <a:gd name="T42" fmla="*/ 187 w 1362"/>
                      <a:gd name="T43" fmla="*/ 31 h 824"/>
                      <a:gd name="T44" fmla="*/ 167 w 1362"/>
                      <a:gd name="T45" fmla="*/ 16 h 824"/>
                      <a:gd name="T46" fmla="*/ 155 w 1362"/>
                      <a:gd name="T47" fmla="*/ 4 h 824"/>
                      <a:gd name="T48" fmla="*/ 150 w 1362"/>
                      <a:gd name="T49" fmla="*/ 3 h 824"/>
                      <a:gd name="T50" fmla="*/ 146 w 1362"/>
                      <a:gd name="T51" fmla="*/ 9 h 824"/>
                      <a:gd name="T52" fmla="*/ 139 w 1362"/>
                      <a:gd name="T53" fmla="*/ 16 h 824"/>
                      <a:gd name="T54" fmla="*/ 131 w 1362"/>
                      <a:gd name="T55" fmla="*/ 24 h 824"/>
                      <a:gd name="T56" fmla="*/ 120 w 1362"/>
                      <a:gd name="T57" fmla="*/ 33 h 824"/>
                      <a:gd name="T58" fmla="*/ 108 w 1362"/>
                      <a:gd name="T59" fmla="*/ 42 h 824"/>
                      <a:gd name="T60" fmla="*/ 95 w 1362"/>
                      <a:gd name="T61" fmla="*/ 52 h 824"/>
                      <a:gd name="T62" fmla="*/ 82 w 1362"/>
                      <a:gd name="T63" fmla="*/ 61 h 824"/>
                      <a:gd name="T64" fmla="*/ 69 w 1362"/>
                      <a:gd name="T65" fmla="*/ 70 h 824"/>
                      <a:gd name="T66" fmla="*/ 56 w 1362"/>
                      <a:gd name="T67" fmla="*/ 78 h 824"/>
                      <a:gd name="T68" fmla="*/ 44 w 1362"/>
                      <a:gd name="T69" fmla="*/ 86 h 824"/>
                      <a:gd name="T70" fmla="*/ 32 w 1362"/>
                      <a:gd name="T71" fmla="*/ 93 h 824"/>
                      <a:gd name="T72" fmla="*/ 22 w 1362"/>
                      <a:gd name="T73" fmla="*/ 100 h 824"/>
                      <a:gd name="T74" fmla="*/ 13 w 1362"/>
                      <a:gd name="T75" fmla="*/ 104 h 824"/>
                      <a:gd name="T76" fmla="*/ 7 w 1362"/>
                      <a:gd name="T77" fmla="*/ 108 h 824"/>
                      <a:gd name="T78" fmla="*/ 3 w 1362"/>
                      <a:gd name="T79" fmla="*/ 109 h 824"/>
                      <a:gd name="T80" fmla="*/ 1 w 1362"/>
                      <a:gd name="T81" fmla="*/ 111 h 824"/>
                      <a:gd name="T82" fmla="*/ 1 w 1362"/>
                      <a:gd name="T83" fmla="*/ 116 h 824"/>
                      <a:gd name="T84" fmla="*/ 4 w 1362"/>
                      <a:gd name="T85" fmla="*/ 123 h 824"/>
                      <a:gd name="T86" fmla="*/ 10 w 1362"/>
                      <a:gd name="T87" fmla="*/ 133 h 824"/>
                      <a:gd name="T88" fmla="*/ 19 w 1362"/>
                      <a:gd name="T89" fmla="*/ 145 h 824"/>
                      <a:gd name="T90" fmla="*/ 29 w 1362"/>
                      <a:gd name="T91" fmla="*/ 159 h 824"/>
                      <a:gd name="T92" fmla="*/ 42 w 1362"/>
                      <a:gd name="T93" fmla="*/ 172 h 824"/>
                      <a:gd name="T94" fmla="*/ 55 w 1362"/>
                      <a:gd name="T95" fmla="*/ 188 h 824"/>
                      <a:gd name="T96" fmla="*/ 69 w 1362"/>
                      <a:gd name="T97" fmla="*/ 203 h 824"/>
                      <a:gd name="T98" fmla="*/ 83 w 1362"/>
                      <a:gd name="T99" fmla="*/ 218 h 824"/>
                      <a:gd name="T100" fmla="*/ 97 w 1362"/>
                      <a:gd name="T101" fmla="*/ 232 h 824"/>
                      <a:gd name="T102" fmla="*/ 109 w 1362"/>
                      <a:gd name="T103" fmla="*/ 245 h 824"/>
                      <a:gd name="T104" fmla="*/ 121 w 1362"/>
                      <a:gd name="T105" fmla="*/ 256 h 824"/>
                      <a:gd name="T106" fmla="*/ 131 w 1362"/>
                      <a:gd name="T107" fmla="*/ 264 h 824"/>
                      <a:gd name="T108" fmla="*/ 139 w 1362"/>
                      <a:gd name="T109" fmla="*/ 271 h 824"/>
                      <a:gd name="T110" fmla="*/ 144 w 1362"/>
                      <a:gd name="T111" fmla="*/ 274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CFFFF"/>
                  </a:solidFill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71" name="Freeform 10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12" y="2976"/>
                    <a:ext cx="912" cy="626"/>
                  </a:xfrm>
                  <a:custGeom>
                    <a:avLst/>
                    <a:gdLst>
                      <a:gd name="T0" fmla="*/ 145 w 1362"/>
                      <a:gd name="T1" fmla="*/ 273 h 824"/>
                      <a:gd name="T2" fmla="*/ 146 w 1362"/>
                      <a:gd name="T3" fmla="*/ 269 h 824"/>
                      <a:gd name="T4" fmla="*/ 151 w 1362"/>
                      <a:gd name="T5" fmla="*/ 261 h 824"/>
                      <a:gd name="T6" fmla="*/ 158 w 1362"/>
                      <a:gd name="T7" fmla="*/ 251 h 824"/>
                      <a:gd name="T8" fmla="*/ 167 w 1362"/>
                      <a:gd name="T9" fmla="*/ 238 h 824"/>
                      <a:gd name="T10" fmla="*/ 177 w 1362"/>
                      <a:gd name="T11" fmla="*/ 223 h 824"/>
                      <a:gd name="T12" fmla="*/ 189 w 1362"/>
                      <a:gd name="T13" fmla="*/ 207 h 824"/>
                      <a:gd name="T14" fmla="*/ 202 w 1362"/>
                      <a:gd name="T15" fmla="*/ 192 h 824"/>
                      <a:gd name="T16" fmla="*/ 215 w 1362"/>
                      <a:gd name="T17" fmla="*/ 176 h 824"/>
                      <a:gd name="T18" fmla="*/ 228 w 1362"/>
                      <a:gd name="T19" fmla="*/ 160 h 824"/>
                      <a:gd name="T20" fmla="*/ 240 w 1362"/>
                      <a:gd name="T21" fmla="*/ 145 h 824"/>
                      <a:gd name="T22" fmla="*/ 250 w 1362"/>
                      <a:gd name="T23" fmla="*/ 131 h 824"/>
                      <a:gd name="T24" fmla="*/ 260 w 1362"/>
                      <a:gd name="T25" fmla="*/ 119 h 824"/>
                      <a:gd name="T26" fmla="*/ 267 w 1362"/>
                      <a:gd name="T27" fmla="*/ 110 h 824"/>
                      <a:gd name="T28" fmla="*/ 272 w 1362"/>
                      <a:gd name="T29" fmla="*/ 103 h 824"/>
                      <a:gd name="T30" fmla="*/ 274 w 1362"/>
                      <a:gd name="T31" fmla="*/ 100 h 824"/>
                      <a:gd name="T32" fmla="*/ 273 w 1362"/>
                      <a:gd name="T33" fmla="*/ 100 h 824"/>
                      <a:gd name="T34" fmla="*/ 265 w 1362"/>
                      <a:gd name="T35" fmla="*/ 93 h 824"/>
                      <a:gd name="T36" fmla="*/ 250 w 1362"/>
                      <a:gd name="T37" fmla="*/ 81 h 824"/>
                      <a:gd name="T38" fmla="*/ 230 w 1362"/>
                      <a:gd name="T39" fmla="*/ 66 h 824"/>
                      <a:gd name="T40" fmla="*/ 208 w 1362"/>
                      <a:gd name="T41" fmla="*/ 49 h 824"/>
                      <a:gd name="T42" fmla="*/ 187 w 1362"/>
                      <a:gd name="T43" fmla="*/ 31 h 824"/>
                      <a:gd name="T44" fmla="*/ 167 w 1362"/>
                      <a:gd name="T45" fmla="*/ 16 h 824"/>
                      <a:gd name="T46" fmla="*/ 155 w 1362"/>
                      <a:gd name="T47" fmla="*/ 4 h 824"/>
                      <a:gd name="T48" fmla="*/ 150 w 1362"/>
                      <a:gd name="T49" fmla="*/ 3 h 824"/>
                      <a:gd name="T50" fmla="*/ 146 w 1362"/>
                      <a:gd name="T51" fmla="*/ 9 h 824"/>
                      <a:gd name="T52" fmla="*/ 139 w 1362"/>
                      <a:gd name="T53" fmla="*/ 16 h 824"/>
                      <a:gd name="T54" fmla="*/ 131 w 1362"/>
                      <a:gd name="T55" fmla="*/ 24 h 824"/>
                      <a:gd name="T56" fmla="*/ 120 w 1362"/>
                      <a:gd name="T57" fmla="*/ 33 h 824"/>
                      <a:gd name="T58" fmla="*/ 108 w 1362"/>
                      <a:gd name="T59" fmla="*/ 42 h 824"/>
                      <a:gd name="T60" fmla="*/ 95 w 1362"/>
                      <a:gd name="T61" fmla="*/ 52 h 824"/>
                      <a:gd name="T62" fmla="*/ 82 w 1362"/>
                      <a:gd name="T63" fmla="*/ 61 h 824"/>
                      <a:gd name="T64" fmla="*/ 69 w 1362"/>
                      <a:gd name="T65" fmla="*/ 70 h 824"/>
                      <a:gd name="T66" fmla="*/ 56 w 1362"/>
                      <a:gd name="T67" fmla="*/ 78 h 824"/>
                      <a:gd name="T68" fmla="*/ 44 w 1362"/>
                      <a:gd name="T69" fmla="*/ 86 h 824"/>
                      <a:gd name="T70" fmla="*/ 32 w 1362"/>
                      <a:gd name="T71" fmla="*/ 93 h 824"/>
                      <a:gd name="T72" fmla="*/ 22 w 1362"/>
                      <a:gd name="T73" fmla="*/ 100 h 824"/>
                      <a:gd name="T74" fmla="*/ 13 w 1362"/>
                      <a:gd name="T75" fmla="*/ 104 h 824"/>
                      <a:gd name="T76" fmla="*/ 7 w 1362"/>
                      <a:gd name="T77" fmla="*/ 108 h 824"/>
                      <a:gd name="T78" fmla="*/ 3 w 1362"/>
                      <a:gd name="T79" fmla="*/ 109 h 824"/>
                      <a:gd name="T80" fmla="*/ 1 w 1362"/>
                      <a:gd name="T81" fmla="*/ 111 h 824"/>
                      <a:gd name="T82" fmla="*/ 1 w 1362"/>
                      <a:gd name="T83" fmla="*/ 116 h 824"/>
                      <a:gd name="T84" fmla="*/ 4 w 1362"/>
                      <a:gd name="T85" fmla="*/ 123 h 824"/>
                      <a:gd name="T86" fmla="*/ 10 w 1362"/>
                      <a:gd name="T87" fmla="*/ 133 h 824"/>
                      <a:gd name="T88" fmla="*/ 19 w 1362"/>
                      <a:gd name="T89" fmla="*/ 145 h 824"/>
                      <a:gd name="T90" fmla="*/ 29 w 1362"/>
                      <a:gd name="T91" fmla="*/ 159 h 824"/>
                      <a:gd name="T92" fmla="*/ 42 w 1362"/>
                      <a:gd name="T93" fmla="*/ 172 h 824"/>
                      <a:gd name="T94" fmla="*/ 55 w 1362"/>
                      <a:gd name="T95" fmla="*/ 188 h 824"/>
                      <a:gd name="T96" fmla="*/ 69 w 1362"/>
                      <a:gd name="T97" fmla="*/ 203 h 824"/>
                      <a:gd name="T98" fmla="*/ 83 w 1362"/>
                      <a:gd name="T99" fmla="*/ 218 h 824"/>
                      <a:gd name="T100" fmla="*/ 97 w 1362"/>
                      <a:gd name="T101" fmla="*/ 232 h 824"/>
                      <a:gd name="T102" fmla="*/ 109 w 1362"/>
                      <a:gd name="T103" fmla="*/ 245 h 824"/>
                      <a:gd name="T104" fmla="*/ 121 w 1362"/>
                      <a:gd name="T105" fmla="*/ 256 h 824"/>
                      <a:gd name="T106" fmla="*/ 131 w 1362"/>
                      <a:gd name="T107" fmla="*/ 264 h 824"/>
                      <a:gd name="T108" fmla="*/ 139 w 1362"/>
                      <a:gd name="T109" fmla="*/ 271 h 824"/>
                      <a:gd name="T110" fmla="*/ 144 w 1362"/>
                      <a:gd name="T111" fmla="*/ 274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CFFFF"/>
                  </a:solidFill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268" name="Text Box 11"/>
                <p:cNvSpPr txBox="1">
                  <a:spLocks noChangeArrowheads="1"/>
                </p:cNvSpPr>
                <p:nvPr/>
              </p:nvSpPr>
              <p:spPr bwMode="auto">
                <a:xfrm rot="332763">
                  <a:off x="2327" y="683"/>
                  <a:ext cx="385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kumimoji="1" lang="en-US" sz="1600" b="1" dirty="0">
                      <a:latin typeface="+mj-lt"/>
                    </a:rPr>
                    <a:t>ASN</a:t>
                  </a:r>
                  <a:endParaRPr kumimoji="1" lang="en-US" sz="1000" dirty="0">
                    <a:latin typeface="+mj-lt"/>
                  </a:endParaRPr>
                </a:p>
              </p:txBody>
            </p:sp>
          </p:grpSp>
        </p:grpSp>
        <p:sp>
          <p:nvSpPr>
            <p:cNvPr id="1031" name="Freeform 12"/>
            <p:cNvSpPr>
              <a:spLocks/>
            </p:cNvSpPr>
            <p:nvPr/>
          </p:nvSpPr>
          <p:spPr bwMode="auto">
            <a:xfrm>
              <a:off x="660" y="2248"/>
              <a:ext cx="1629" cy="1577"/>
            </a:xfrm>
            <a:custGeom>
              <a:avLst/>
              <a:gdLst>
                <a:gd name="T0" fmla="*/ 0 w 1296"/>
                <a:gd name="T1" fmla="*/ 2127 h 1255"/>
                <a:gd name="T2" fmla="*/ 162 w 1296"/>
                <a:gd name="T3" fmla="*/ 2127 h 1255"/>
                <a:gd name="T4" fmla="*/ 162 w 1296"/>
                <a:gd name="T5" fmla="*/ 2272 h 1255"/>
                <a:gd name="T6" fmla="*/ 233 w 1296"/>
                <a:gd name="T7" fmla="*/ 2272 h 1255"/>
                <a:gd name="T8" fmla="*/ 233 w 1296"/>
                <a:gd name="T9" fmla="*/ 1052 h 1255"/>
                <a:gd name="T10" fmla="*/ 486 w 1296"/>
                <a:gd name="T11" fmla="*/ 1052 h 1255"/>
                <a:gd name="T12" fmla="*/ 858 w 1296"/>
                <a:gd name="T13" fmla="*/ 1436 h 1255"/>
                <a:gd name="T14" fmla="*/ 858 w 1296"/>
                <a:gd name="T15" fmla="*/ 1755 h 1255"/>
                <a:gd name="T16" fmla="*/ 1017 w 1296"/>
                <a:gd name="T17" fmla="*/ 1755 h 1255"/>
                <a:gd name="T18" fmla="*/ 1017 w 1296"/>
                <a:gd name="T19" fmla="*/ 1926 h 1255"/>
                <a:gd name="T20" fmla="*/ 1149 w 1296"/>
                <a:gd name="T21" fmla="*/ 1926 h 1255"/>
                <a:gd name="T22" fmla="*/ 1149 w 1296"/>
                <a:gd name="T23" fmla="*/ 934 h 1255"/>
                <a:gd name="T24" fmla="*/ 1278 w 1296"/>
                <a:gd name="T25" fmla="*/ 934 h 1255"/>
                <a:gd name="T26" fmla="*/ 1278 w 1296"/>
                <a:gd name="T27" fmla="*/ 82 h 1255"/>
                <a:gd name="T28" fmla="*/ 1335 w 1296"/>
                <a:gd name="T29" fmla="*/ 82 h 1255"/>
                <a:gd name="T30" fmla="*/ 1335 w 1296"/>
                <a:gd name="T31" fmla="*/ 0 h 1255"/>
                <a:gd name="T32" fmla="*/ 1738 w 1296"/>
                <a:gd name="T33" fmla="*/ 0 h 1255"/>
                <a:gd name="T34" fmla="*/ 1738 w 1296"/>
                <a:gd name="T35" fmla="*/ 82 h 1255"/>
                <a:gd name="T36" fmla="*/ 1815 w 1296"/>
                <a:gd name="T37" fmla="*/ 82 h 1255"/>
                <a:gd name="T38" fmla="*/ 1815 w 1296"/>
                <a:gd name="T39" fmla="*/ 1362 h 1255"/>
                <a:gd name="T40" fmla="*/ 2009 w 1296"/>
                <a:gd name="T41" fmla="*/ 1362 h 1255"/>
                <a:gd name="T42" fmla="*/ 2009 w 1296"/>
                <a:gd name="T43" fmla="*/ 2244 h 1255"/>
                <a:gd name="T44" fmla="*/ 2076 w 1296"/>
                <a:gd name="T45" fmla="*/ 2244 h 1255"/>
                <a:gd name="T46" fmla="*/ 2076 w 1296"/>
                <a:gd name="T47" fmla="*/ 1737 h 1255"/>
                <a:gd name="T48" fmla="*/ 2157 w 1296"/>
                <a:gd name="T49" fmla="*/ 1737 h 1255"/>
                <a:gd name="T50" fmla="*/ 2157 w 1296"/>
                <a:gd name="T51" fmla="*/ 1577 h 1255"/>
                <a:gd name="T52" fmla="*/ 2264 w 1296"/>
                <a:gd name="T53" fmla="*/ 1577 h 1255"/>
                <a:gd name="T54" fmla="*/ 2264 w 1296"/>
                <a:gd name="T55" fmla="*/ 974 h 1255"/>
                <a:gd name="T56" fmla="*/ 2480 w 1296"/>
                <a:gd name="T57" fmla="*/ 758 h 1255"/>
                <a:gd name="T58" fmla="*/ 2480 w 1296"/>
                <a:gd name="T59" fmla="*/ 728 h 1255"/>
                <a:gd name="T60" fmla="*/ 2535 w 1296"/>
                <a:gd name="T61" fmla="*/ 687 h 1255"/>
                <a:gd name="T62" fmla="*/ 2588 w 1296"/>
                <a:gd name="T63" fmla="*/ 721 h 1255"/>
                <a:gd name="T64" fmla="*/ 2588 w 1296"/>
                <a:gd name="T65" fmla="*/ 759 h 1255"/>
                <a:gd name="T66" fmla="*/ 2798 w 1296"/>
                <a:gd name="T67" fmla="*/ 970 h 1255"/>
                <a:gd name="T68" fmla="*/ 2798 w 1296"/>
                <a:gd name="T69" fmla="*/ 1577 h 1255"/>
                <a:gd name="T70" fmla="*/ 2953 w 1296"/>
                <a:gd name="T71" fmla="*/ 1577 h 1255"/>
                <a:gd name="T72" fmla="*/ 2953 w 1296"/>
                <a:gd name="T73" fmla="*/ 1693 h 1255"/>
                <a:gd name="T74" fmla="*/ 3116 w 1296"/>
                <a:gd name="T75" fmla="*/ 1693 h 1255"/>
                <a:gd name="T76" fmla="*/ 3116 w 1296"/>
                <a:gd name="T77" fmla="*/ 1889 h 1255"/>
                <a:gd name="T78" fmla="*/ 3235 w 1296"/>
                <a:gd name="T79" fmla="*/ 1889 h 1255"/>
                <a:gd name="T80" fmla="*/ 3235 w 1296"/>
                <a:gd name="T81" fmla="*/ 3130 h 1255"/>
                <a:gd name="T82" fmla="*/ 0 w 1296"/>
                <a:gd name="T83" fmla="*/ 3130 h 1255"/>
                <a:gd name="T84" fmla="*/ 0 w 1296"/>
                <a:gd name="T85" fmla="*/ 2127 h 12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296"/>
                <a:gd name="T130" fmla="*/ 0 h 1255"/>
                <a:gd name="T131" fmla="*/ 1296 w 1296"/>
                <a:gd name="T132" fmla="*/ 1255 h 12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296" h="1255">
                  <a:moveTo>
                    <a:pt x="0" y="853"/>
                  </a:moveTo>
                  <a:lnTo>
                    <a:pt x="65" y="853"/>
                  </a:lnTo>
                  <a:lnTo>
                    <a:pt x="65" y="911"/>
                  </a:lnTo>
                  <a:lnTo>
                    <a:pt x="93" y="911"/>
                  </a:lnTo>
                  <a:lnTo>
                    <a:pt x="93" y="422"/>
                  </a:lnTo>
                  <a:lnTo>
                    <a:pt x="195" y="422"/>
                  </a:lnTo>
                  <a:lnTo>
                    <a:pt x="344" y="576"/>
                  </a:lnTo>
                  <a:lnTo>
                    <a:pt x="344" y="704"/>
                  </a:lnTo>
                  <a:lnTo>
                    <a:pt x="407" y="704"/>
                  </a:lnTo>
                  <a:lnTo>
                    <a:pt x="407" y="773"/>
                  </a:lnTo>
                  <a:lnTo>
                    <a:pt x="460" y="773"/>
                  </a:lnTo>
                  <a:lnTo>
                    <a:pt x="460" y="374"/>
                  </a:lnTo>
                  <a:lnTo>
                    <a:pt x="512" y="374"/>
                  </a:lnTo>
                  <a:lnTo>
                    <a:pt x="512" y="33"/>
                  </a:lnTo>
                  <a:lnTo>
                    <a:pt x="535" y="33"/>
                  </a:lnTo>
                  <a:lnTo>
                    <a:pt x="535" y="0"/>
                  </a:lnTo>
                  <a:lnTo>
                    <a:pt x="696" y="0"/>
                  </a:lnTo>
                  <a:lnTo>
                    <a:pt x="696" y="33"/>
                  </a:lnTo>
                  <a:lnTo>
                    <a:pt x="727" y="33"/>
                  </a:lnTo>
                  <a:lnTo>
                    <a:pt x="727" y="547"/>
                  </a:lnTo>
                  <a:lnTo>
                    <a:pt x="804" y="547"/>
                  </a:lnTo>
                  <a:lnTo>
                    <a:pt x="804" y="900"/>
                  </a:lnTo>
                  <a:lnTo>
                    <a:pt x="831" y="900"/>
                  </a:lnTo>
                  <a:lnTo>
                    <a:pt x="831" y="696"/>
                  </a:lnTo>
                  <a:lnTo>
                    <a:pt x="864" y="696"/>
                  </a:lnTo>
                  <a:lnTo>
                    <a:pt x="864" y="633"/>
                  </a:lnTo>
                  <a:lnTo>
                    <a:pt x="907" y="633"/>
                  </a:lnTo>
                  <a:lnTo>
                    <a:pt x="907" y="391"/>
                  </a:lnTo>
                  <a:lnTo>
                    <a:pt x="994" y="304"/>
                  </a:lnTo>
                  <a:lnTo>
                    <a:pt x="994" y="292"/>
                  </a:lnTo>
                  <a:lnTo>
                    <a:pt x="1016" y="275"/>
                  </a:lnTo>
                  <a:lnTo>
                    <a:pt x="1037" y="290"/>
                  </a:lnTo>
                  <a:lnTo>
                    <a:pt x="1037" y="305"/>
                  </a:lnTo>
                  <a:lnTo>
                    <a:pt x="1121" y="389"/>
                  </a:lnTo>
                  <a:lnTo>
                    <a:pt x="1121" y="633"/>
                  </a:lnTo>
                  <a:lnTo>
                    <a:pt x="1183" y="633"/>
                  </a:lnTo>
                  <a:lnTo>
                    <a:pt x="1183" y="679"/>
                  </a:lnTo>
                  <a:lnTo>
                    <a:pt x="1248" y="679"/>
                  </a:lnTo>
                  <a:lnTo>
                    <a:pt x="1248" y="758"/>
                  </a:lnTo>
                  <a:lnTo>
                    <a:pt x="1296" y="758"/>
                  </a:lnTo>
                  <a:lnTo>
                    <a:pt x="1296" y="1255"/>
                  </a:lnTo>
                  <a:lnTo>
                    <a:pt x="0" y="1255"/>
                  </a:lnTo>
                  <a:lnTo>
                    <a:pt x="0" y="853"/>
                  </a:lnTo>
                  <a:close/>
                </a:path>
              </a:pathLst>
            </a:custGeom>
            <a:solidFill>
              <a:srgbClr val="FFDFBF"/>
            </a:soli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32" name="Group 13"/>
            <p:cNvGrpSpPr>
              <a:grpSpLocks/>
            </p:cNvGrpSpPr>
            <p:nvPr/>
          </p:nvGrpSpPr>
          <p:grpSpPr bwMode="auto">
            <a:xfrm>
              <a:off x="1380" y="2288"/>
              <a:ext cx="143" cy="1169"/>
              <a:chOff x="1200" y="1632"/>
              <a:chExt cx="143" cy="1169"/>
            </a:xfrm>
          </p:grpSpPr>
          <p:grpSp>
            <p:nvGrpSpPr>
              <p:cNvPr id="1233" name="Group 14"/>
              <p:cNvGrpSpPr>
                <a:grpSpLocks/>
              </p:cNvGrpSpPr>
              <p:nvPr/>
            </p:nvGrpSpPr>
            <p:grpSpPr bwMode="auto">
              <a:xfrm>
                <a:off x="1200" y="2448"/>
                <a:ext cx="143" cy="209"/>
                <a:chOff x="1680" y="2160"/>
                <a:chExt cx="143" cy="209"/>
              </a:xfrm>
            </p:grpSpPr>
            <p:grpSp>
              <p:nvGrpSpPr>
                <p:cNvPr id="1259" name="Group 15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63" name="Freeform 16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64" name="Freeform 17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60" name="Group 18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61" name="Freeform 19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62" name="Freeform 20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34" name="Group 21"/>
              <p:cNvGrpSpPr>
                <a:grpSpLocks/>
              </p:cNvGrpSpPr>
              <p:nvPr/>
            </p:nvGrpSpPr>
            <p:grpSpPr bwMode="auto">
              <a:xfrm>
                <a:off x="1200" y="2736"/>
                <a:ext cx="143" cy="65"/>
                <a:chOff x="1680" y="2160"/>
                <a:chExt cx="143" cy="65"/>
              </a:xfrm>
            </p:grpSpPr>
            <p:sp>
              <p:nvSpPr>
                <p:cNvPr id="1257" name="Freeform 22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19 w 63"/>
                    <a:gd name="T1" fmla="*/ 22 h 88"/>
                    <a:gd name="T2" fmla="*/ 10 w 63"/>
                    <a:gd name="T3" fmla="*/ 24 h 88"/>
                    <a:gd name="T4" fmla="*/ 1 w 63"/>
                    <a:gd name="T5" fmla="*/ 26 h 88"/>
                    <a:gd name="T6" fmla="*/ 0 w 63"/>
                    <a:gd name="T7" fmla="*/ 4 h 88"/>
                    <a:gd name="T8" fmla="*/ 0 w 63"/>
                    <a:gd name="T9" fmla="*/ 3 h 88"/>
                    <a:gd name="T10" fmla="*/ 16 w 63"/>
                    <a:gd name="T11" fmla="*/ 0 h 88"/>
                    <a:gd name="T12" fmla="*/ 19 w 63"/>
                    <a:gd name="T13" fmla="*/ 0 h 88"/>
                    <a:gd name="T14" fmla="*/ 19 w 63"/>
                    <a:gd name="T15" fmla="*/ 22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8" name="Freeform 23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19 w 63"/>
                    <a:gd name="T1" fmla="*/ 22 h 88"/>
                    <a:gd name="T2" fmla="*/ 10 w 63"/>
                    <a:gd name="T3" fmla="*/ 24 h 88"/>
                    <a:gd name="T4" fmla="*/ 1 w 63"/>
                    <a:gd name="T5" fmla="*/ 26 h 88"/>
                    <a:gd name="T6" fmla="*/ 0 w 63"/>
                    <a:gd name="T7" fmla="*/ 4 h 88"/>
                    <a:gd name="T8" fmla="*/ 0 w 63"/>
                    <a:gd name="T9" fmla="*/ 3 h 88"/>
                    <a:gd name="T10" fmla="*/ 16 w 63"/>
                    <a:gd name="T11" fmla="*/ 0 h 88"/>
                    <a:gd name="T12" fmla="*/ 19 w 63"/>
                    <a:gd name="T13" fmla="*/ 0 h 88"/>
                    <a:gd name="T14" fmla="*/ 19 w 63"/>
                    <a:gd name="T15" fmla="*/ 22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5" name="Group 24"/>
              <p:cNvGrpSpPr>
                <a:grpSpLocks/>
              </p:cNvGrpSpPr>
              <p:nvPr/>
            </p:nvGrpSpPr>
            <p:grpSpPr bwMode="auto">
              <a:xfrm>
                <a:off x="1200" y="1913"/>
                <a:ext cx="143" cy="497"/>
                <a:chOff x="672" y="2304"/>
                <a:chExt cx="143" cy="497"/>
              </a:xfrm>
            </p:grpSpPr>
            <p:grpSp>
              <p:nvGrpSpPr>
                <p:cNvPr id="1243" name="Group 25"/>
                <p:cNvGrpSpPr>
                  <a:grpSpLocks/>
                </p:cNvGrpSpPr>
                <p:nvPr/>
              </p:nvGrpSpPr>
              <p:grpSpPr bwMode="auto">
                <a:xfrm>
                  <a:off x="672" y="2304"/>
                  <a:ext cx="143" cy="209"/>
                  <a:chOff x="1680" y="2160"/>
                  <a:chExt cx="143" cy="209"/>
                </a:xfrm>
              </p:grpSpPr>
              <p:grpSp>
                <p:nvGrpSpPr>
                  <p:cNvPr id="1251" name="Group 26"/>
                  <p:cNvGrpSpPr>
                    <a:grpSpLocks/>
                  </p:cNvGrpSpPr>
                  <p:nvPr/>
                </p:nvGrpSpPr>
                <p:grpSpPr bwMode="auto">
                  <a:xfrm>
                    <a:off x="1680" y="2160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55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19 w 63"/>
                        <a:gd name="T1" fmla="*/ 22 h 88"/>
                        <a:gd name="T2" fmla="*/ 10 w 63"/>
                        <a:gd name="T3" fmla="*/ 24 h 88"/>
                        <a:gd name="T4" fmla="*/ 1 w 63"/>
                        <a:gd name="T5" fmla="*/ 26 h 88"/>
                        <a:gd name="T6" fmla="*/ 0 w 63"/>
                        <a:gd name="T7" fmla="*/ 4 h 88"/>
                        <a:gd name="T8" fmla="*/ 0 w 63"/>
                        <a:gd name="T9" fmla="*/ 3 h 88"/>
                        <a:gd name="T10" fmla="*/ 16 w 63"/>
                        <a:gd name="T11" fmla="*/ 0 h 88"/>
                        <a:gd name="T12" fmla="*/ 19 w 63"/>
                        <a:gd name="T13" fmla="*/ 0 h 88"/>
                        <a:gd name="T14" fmla="*/ 19 w 63"/>
                        <a:gd name="T15" fmla="*/ 22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56" name="Freeform 28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19 w 63"/>
                        <a:gd name="T1" fmla="*/ 22 h 88"/>
                        <a:gd name="T2" fmla="*/ 10 w 63"/>
                        <a:gd name="T3" fmla="*/ 24 h 88"/>
                        <a:gd name="T4" fmla="*/ 1 w 63"/>
                        <a:gd name="T5" fmla="*/ 26 h 88"/>
                        <a:gd name="T6" fmla="*/ 0 w 63"/>
                        <a:gd name="T7" fmla="*/ 4 h 88"/>
                        <a:gd name="T8" fmla="*/ 0 w 63"/>
                        <a:gd name="T9" fmla="*/ 3 h 88"/>
                        <a:gd name="T10" fmla="*/ 16 w 63"/>
                        <a:gd name="T11" fmla="*/ 0 h 88"/>
                        <a:gd name="T12" fmla="*/ 19 w 63"/>
                        <a:gd name="T13" fmla="*/ 0 h 88"/>
                        <a:gd name="T14" fmla="*/ 19 w 63"/>
                        <a:gd name="T15" fmla="*/ 22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252" name="Group 29"/>
                  <p:cNvGrpSpPr>
                    <a:grpSpLocks/>
                  </p:cNvGrpSpPr>
                  <p:nvPr/>
                </p:nvGrpSpPr>
                <p:grpSpPr bwMode="auto">
                  <a:xfrm>
                    <a:off x="1680" y="2304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53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19 w 63"/>
                        <a:gd name="T1" fmla="*/ 22 h 88"/>
                        <a:gd name="T2" fmla="*/ 10 w 63"/>
                        <a:gd name="T3" fmla="*/ 24 h 88"/>
                        <a:gd name="T4" fmla="*/ 1 w 63"/>
                        <a:gd name="T5" fmla="*/ 26 h 88"/>
                        <a:gd name="T6" fmla="*/ 0 w 63"/>
                        <a:gd name="T7" fmla="*/ 4 h 88"/>
                        <a:gd name="T8" fmla="*/ 0 w 63"/>
                        <a:gd name="T9" fmla="*/ 3 h 88"/>
                        <a:gd name="T10" fmla="*/ 16 w 63"/>
                        <a:gd name="T11" fmla="*/ 0 h 88"/>
                        <a:gd name="T12" fmla="*/ 19 w 63"/>
                        <a:gd name="T13" fmla="*/ 0 h 88"/>
                        <a:gd name="T14" fmla="*/ 19 w 63"/>
                        <a:gd name="T15" fmla="*/ 22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54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19 w 63"/>
                        <a:gd name="T1" fmla="*/ 22 h 88"/>
                        <a:gd name="T2" fmla="*/ 10 w 63"/>
                        <a:gd name="T3" fmla="*/ 24 h 88"/>
                        <a:gd name="T4" fmla="*/ 1 w 63"/>
                        <a:gd name="T5" fmla="*/ 26 h 88"/>
                        <a:gd name="T6" fmla="*/ 0 w 63"/>
                        <a:gd name="T7" fmla="*/ 4 h 88"/>
                        <a:gd name="T8" fmla="*/ 0 w 63"/>
                        <a:gd name="T9" fmla="*/ 3 h 88"/>
                        <a:gd name="T10" fmla="*/ 16 w 63"/>
                        <a:gd name="T11" fmla="*/ 0 h 88"/>
                        <a:gd name="T12" fmla="*/ 19 w 63"/>
                        <a:gd name="T13" fmla="*/ 0 h 88"/>
                        <a:gd name="T14" fmla="*/ 19 w 63"/>
                        <a:gd name="T15" fmla="*/ 22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244" name="Group 32"/>
                <p:cNvGrpSpPr>
                  <a:grpSpLocks/>
                </p:cNvGrpSpPr>
                <p:nvPr/>
              </p:nvGrpSpPr>
              <p:grpSpPr bwMode="auto">
                <a:xfrm>
                  <a:off x="672" y="2592"/>
                  <a:ext cx="143" cy="209"/>
                  <a:chOff x="1680" y="2160"/>
                  <a:chExt cx="143" cy="209"/>
                </a:xfrm>
              </p:grpSpPr>
              <p:grpSp>
                <p:nvGrpSpPr>
                  <p:cNvPr id="1245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1680" y="2160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49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19 w 63"/>
                        <a:gd name="T1" fmla="*/ 22 h 88"/>
                        <a:gd name="T2" fmla="*/ 10 w 63"/>
                        <a:gd name="T3" fmla="*/ 24 h 88"/>
                        <a:gd name="T4" fmla="*/ 1 w 63"/>
                        <a:gd name="T5" fmla="*/ 26 h 88"/>
                        <a:gd name="T6" fmla="*/ 0 w 63"/>
                        <a:gd name="T7" fmla="*/ 4 h 88"/>
                        <a:gd name="T8" fmla="*/ 0 w 63"/>
                        <a:gd name="T9" fmla="*/ 3 h 88"/>
                        <a:gd name="T10" fmla="*/ 16 w 63"/>
                        <a:gd name="T11" fmla="*/ 0 h 88"/>
                        <a:gd name="T12" fmla="*/ 19 w 63"/>
                        <a:gd name="T13" fmla="*/ 0 h 88"/>
                        <a:gd name="T14" fmla="*/ 19 w 63"/>
                        <a:gd name="T15" fmla="*/ 22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50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19 w 63"/>
                        <a:gd name="T1" fmla="*/ 22 h 88"/>
                        <a:gd name="T2" fmla="*/ 10 w 63"/>
                        <a:gd name="T3" fmla="*/ 24 h 88"/>
                        <a:gd name="T4" fmla="*/ 1 w 63"/>
                        <a:gd name="T5" fmla="*/ 26 h 88"/>
                        <a:gd name="T6" fmla="*/ 0 w 63"/>
                        <a:gd name="T7" fmla="*/ 4 h 88"/>
                        <a:gd name="T8" fmla="*/ 0 w 63"/>
                        <a:gd name="T9" fmla="*/ 3 h 88"/>
                        <a:gd name="T10" fmla="*/ 16 w 63"/>
                        <a:gd name="T11" fmla="*/ 0 h 88"/>
                        <a:gd name="T12" fmla="*/ 19 w 63"/>
                        <a:gd name="T13" fmla="*/ 0 h 88"/>
                        <a:gd name="T14" fmla="*/ 19 w 63"/>
                        <a:gd name="T15" fmla="*/ 22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246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1680" y="2304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47" name="Freeform 37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19 w 63"/>
                        <a:gd name="T1" fmla="*/ 22 h 88"/>
                        <a:gd name="T2" fmla="*/ 10 w 63"/>
                        <a:gd name="T3" fmla="*/ 24 h 88"/>
                        <a:gd name="T4" fmla="*/ 1 w 63"/>
                        <a:gd name="T5" fmla="*/ 26 h 88"/>
                        <a:gd name="T6" fmla="*/ 0 w 63"/>
                        <a:gd name="T7" fmla="*/ 4 h 88"/>
                        <a:gd name="T8" fmla="*/ 0 w 63"/>
                        <a:gd name="T9" fmla="*/ 3 h 88"/>
                        <a:gd name="T10" fmla="*/ 16 w 63"/>
                        <a:gd name="T11" fmla="*/ 0 h 88"/>
                        <a:gd name="T12" fmla="*/ 19 w 63"/>
                        <a:gd name="T13" fmla="*/ 0 h 88"/>
                        <a:gd name="T14" fmla="*/ 19 w 63"/>
                        <a:gd name="T15" fmla="*/ 22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48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19 w 63"/>
                        <a:gd name="T1" fmla="*/ 22 h 88"/>
                        <a:gd name="T2" fmla="*/ 10 w 63"/>
                        <a:gd name="T3" fmla="*/ 24 h 88"/>
                        <a:gd name="T4" fmla="*/ 1 w 63"/>
                        <a:gd name="T5" fmla="*/ 26 h 88"/>
                        <a:gd name="T6" fmla="*/ 0 w 63"/>
                        <a:gd name="T7" fmla="*/ 4 h 88"/>
                        <a:gd name="T8" fmla="*/ 0 w 63"/>
                        <a:gd name="T9" fmla="*/ 3 h 88"/>
                        <a:gd name="T10" fmla="*/ 16 w 63"/>
                        <a:gd name="T11" fmla="*/ 0 h 88"/>
                        <a:gd name="T12" fmla="*/ 19 w 63"/>
                        <a:gd name="T13" fmla="*/ 0 h 88"/>
                        <a:gd name="T14" fmla="*/ 19 w 63"/>
                        <a:gd name="T15" fmla="*/ 22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236" name="Group 39"/>
              <p:cNvGrpSpPr>
                <a:grpSpLocks/>
              </p:cNvGrpSpPr>
              <p:nvPr/>
            </p:nvGrpSpPr>
            <p:grpSpPr bwMode="auto">
              <a:xfrm>
                <a:off x="1200" y="1632"/>
                <a:ext cx="143" cy="209"/>
                <a:chOff x="1200" y="1632"/>
                <a:chExt cx="143" cy="209"/>
              </a:xfrm>
            </p:grpSpPr>
            <p:grpSp>
              <p:nvGrpSpPr>
                <p:cNvPr id="1237" name="Group 40"/>
                <p:cNvGrpSpPr>
                  <a:grpSpLocks/>
                </p:cNvGrpSpPr>
                <p:nvPr/>
              </p:nvGrpSpPr>
              <p:grpSpPr bwMode="auto">
                <a:xfrm>
                  <a:off x="1200" y="1632"/>
                  <a:ext cx="143" cy="65"/>
                  <a:chOff x="1200" y="1776"/>
                  <a:chExt cx="143" cy="65"/>
                </a:xfrm>
              </p:grpSpPr>
              <p:sp>
                <p:nvSpPr>
                  <p:cNvPr id="1241" name="Freeform 41"/>
                  <p:cNvSpPr>
                    <a:spLocks/>
                  </p:cNvSpPr>
                  <p:nvPr/>
                </p:nvSpPr>
                <p:spPr bwMode="auto">
                  <a:xfrm>
                    <a:off x="1200" y="1776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2" name="Freeform 42"/>
                  <p:cNvSpPr>
                    <a:spLocks/>
                  </p:cNvSpPr>
                  <p:nvPr/>
                </p:nvSpPr>
                <p:spPr bwMode="auto">
                  <a:xfrm>
                    <a:off x="1296" y="1776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38" name="Group 43"/>
                <p:cNvGrpSpPr>
                  <a:grpSpLocks/>
                </p:cNvGrpSpPr>
                <p:nvPr/>
              </p:nvGrpSpPr>
              <p:grpSpPr bwMode="auto">
                <a:xfrm>
                  <a:off x="1200" y="1776"/>
                  <a:ext cx="143" cy="65"/>
                  <a:chOff x="1200" y="1776"/>
                  <a:chExt cx="143" cy="65"/>
                </a:xfrm>
              </p:grpSpPr>
              <p:sp>
                <p:nvSpPr>
                  <p:cNvPr id="1239" name="Freeform 44"/>
                  <p:cNvSpPr>
                    <a:spLocks/>
                  </p:cNvSpPr>
                  <p:nvPr/>
                </p:nvSpPr>
                <p:spPr bwMode="auto">
                  <a:xfrm>
                    <a:off x="1200" y="1776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0" name="Freeform 45"/>
                  <p:cNvSpPr>
                    <a:spLocks/>
                  </p:cNvSpPr>
                  <p:nvPr/>
                </p:nvSpPr>
                <p:spPr bwMode="auto">
                  <a:xfrm>
                    <a:off x="1296" y="1776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33" name="Group 46"/>
            <p:cNvGrpSpPr>
              <a:grpSpLocks/>
            </p:cNvGrpSpPr>
            <p:nvPr/>
          </p:nvGrpSpPr>
          <p:grpSpPr bwMode="auto">
            <a:xfrm>
              <a:off x="1860" y="2776"/>
              <a:ext cx="143" cy="497"/>
              <a:chOff x="672" y="2304"/>
              <a:chExt cx="143" cy="497"/>
            </a:xfrm>
          </p:grpSpPr>
          <p:grpSp>
            <p:nvGrpSpPr>
              <p:cNvPr id="1219" name="Group 47"/>
              <p:cNvGrpSpPr>
                <a:grpSpLocks/>
              </p:cNvGrpSpPr>
              <p:nvPr/>
            </p:nvGrpSpPr>
            <p:grpSpPr bwMode="auto">
              <a:xfrm>
                <a:off x="672" y="2304"/>
                <a:ext cx="143" cy="209"/>
                <a:chOff x="1680" y="2160"/>
                <a:chExt cx="143" cy="209"/>
              </a:xfrm>
            </p:grpSpPr>
            <p:grpSp>
              <p:nvGrpSpPr>
                <p:cNvPr id="1227" name="Group 48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31" name="Freeform 49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32" name="Freeform 50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28" name="Group 51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29" name="Freeform 52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30" name="Freeform 53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20" name="Group 54"/>
              <p:cNvGrpSpPr>
                <a:grpSpLocks/>
              </p:cNvGrpSpPr>
              <p:nvPr/>
            </p:nvGrpSpPr>
            <p:grpSpPr bwMode="auto">
              <a:xfrm>
                <a:off x="672" y="2592"/>
                <a:ext cx="143" cy="209"/>
                <a:chOff x="1680" y="2160"/>
                <a:chExt cx="143" cy="209"/>
              </a:xfrm>
            </p:grpSpPr>
            <p:grpSp>
              <p:nvGrpSpPr>
                <p:cNvPr id="1221" name="Group 55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25" name="Freeform 56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26" name="Freeform 57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22" name="Group 58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23" name="Freeform 59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24" name="Freeform 60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34" name="Group 61"/>
            <p:cNvGrpSpPr>
              <a:grpSpLocks/>
            </p:cNvGrpSpPr>
            <p:nvPr/>
          </p:nvGrpSpPr>
          <p:grpSpPr bwMode="auto">
            <a:xfrm>
              <a:off x="852" y="2920"/>
              <a:ext cx="143" cy="497"/>
              <a:chOff x="672" y="2304"/>
              <a:chExt cx="143" cy="497"/>
            </a:xfrm>
          </p:grpSpPr>
          <p:grpSp>
            <p:nvGrpSpPr>
              <p:cNvPr id="1205" name="Group 62"/>
              <p:cNvGrpSpPr>
                <a:grpSpLocks/>
              </p:cNvGrpSpPr>
              <p:nvPr/>
            </p:nvGrpSpPr>
            <p:grpSpPr bwMode="auto">
              <a:xfrm>
                <a:off x="672" y="2304"/>
                <a:ext cx="143" cy="209"/>
                <a:chOff x="1680" y="2160"/>
                <a:chExt cx="143" cy="209"/>
              </a:xfrm>
            </p:grpSpPr>
            <p:grpSp>
              <p:nvGrpSpPr>
                <p:cNvPr id="1213" name="Group 63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17" name="Freeform 64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18" name="Freeform 65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14" name="Group 66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15" name="Freeform 6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16" name="Freeform 6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06" name="Group 69"/>
              <p:cNvGrpSpPr>
                <a:grpSpLocks/>
              </p:cNvGrpSpPr>
              <p:nvPr/>
            </p:nvGrpSpPr>
            <p:grpSpPr bwMode="auto">
              <a:xfrm>
                <a:off x="672" y="2592"/>
                <a:ext cx="143" cy="209"/>
                <a:chOff x="1680" y="2160"/>
                <a:chExt cx="143" cy="209"/>
              </a:xfrm>
            </p:grpSpPr>
            <p:grpSp>
              <p:nvGrpSpPr>
                <p:cNvPr id="1207" name="Group 70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11" name="Freeform 71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12" name="Freeform 72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08" name="Group 73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09" name="Freeform 74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10" name="Freeform 75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1035" name="AutoShape 76"/>
            <p:cNvSpPr>
              <a:spLocks noChangeArrowheads="1"/>
            </p:cNvSpPr>
            <p:nvPr/>
          </p:nvSpPr>
          <p:spPr bwMode="auto">
            <a:xfrm>
              <a:off x="1429" y="3160"/>
              <a:ext cx="192" cy="144"/>
            </a:xfrm>
            <a:prstGeom prst="rightArrow">
              <a:avLst>
                <a:gd name="adj1" fmla="val 50000"/>
                <a:gd name="adj2" fmla="val 33333"/>
              </a:avLst>
            </a:prstGeom>
            <a:solidFill>
              <a:srgbClr val="F8F8F8"/>
            </a:soli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36" name="Group 77"/>
            <p:cNvGrpSpPr>
              <a:grpSpLocks/>
            </p:cNvGrpSpPr>
            <p:nvPr/>
          </p:nvGrpSpPr>
          <p:grpSpPr bwMode="auto">
            <a:xfrm>
              <a:off x="1573" y="2761"/>
              <a:ext cx="143" cy="785"/>
              <a:chOff x="1632" y="1824"/>
              <a:chExt cx="143" cy="785"/>
            </a:xfrm>
          </p:grpSpPr>
          <p:grpSp>
            <p:nvGrpSpPr>
              <p:cNvPr id="1184" name="Group 78"/>
              <p:cNvGrpSpPr>
                <a:grpSpLocks/>
              </p:cNvGrpSpPr>
              <p:nvPr/>
            </p:nvGrpSpPr>
            <p:grpSpPr bwMode="auto">
              <a:xfrm>
                <a:off x="1632" y="1824"/>
                <a:ext cx="143" cy="209"/>
                <a:chOff x="1680" y="2160"/>
                <a:chExt cx="143" cy="209"/>
              </a:xfrm>
            </p:grpSpPr>
            <p:grpSp>
              <p:nvGrpSpPr>
                <p:cNvPr id="1199" name="Group 79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03" name="Freeform 8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04" name="Freeform 8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00" name="Group 82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01" name="Freeform 83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02" name="Freeform 84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185" name="Group 85"/>
              <p:cNvGrpSpPr>
                <a:grpSpLocks/>
              </p:cNvGrpSpPr>
              <p:nvPr/>
            </p:nvGrpSpPr>
            <p:grpSpPr bwMode="auto">
              <a:xfrm>
                <a:off x="1632" y="2112"/>
                <a:ext cx="143" cy="209"/>
                <a:chOff x="1680" y="2160"/>
                <a:chExt cx="143" cy="209"/>
              </a:xfrm>
            </p:grpSpPr>
            <p:grpSp>
              <p:nvGrpSpPr>
                <p:cNvPr id="1193" name="Group 86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197" name="Freeform 8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98" name="Freeform 8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94" name="Group 89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195" name="Freeform 9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96" name="Freeform 9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186" name="Group 92"/>
              <p:cNvGrpSpPr>
                <a:grpSpLocks/>
              </p:cNvGrpSpPr>
              <p:nvPr/>
            </p:nvGrpSpPr>
            <p:grpSpPr bwMode="auto">
              <a:xfrm>
                <a:off x="1632" y="2400"/>
                <a:ext cx="143" cy="209"/>
                <a:chOff x="1680" y="2160"/>
                <a:chExt cx="143" cy="209"/>
              </a:xfrm>
            </p:grpSpPr>
            <p:grpSp>
              <p:nvGrpSpPr>
                <p:cNvPr id="1187" name="Group 93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191" name="Freeform 94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92" name="Freeform 95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88" name="Group 96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189" name="Freeform 9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90" name="Freeform 9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19 w 63"/>
                      <a:gd name="T1" fmla="*/ 22 h 88"/>
                      <a:gd name="T2" fmla="*/ 10 w 63"/>
                      <a:gd name="T3" fmla="*/ 24 h 88"/>
                      <a:gd name="T4" fmla="*/ 1 w 63"/>
                      <a:gd name="T5" fmla="*/ 26 h 88"/>
                      <a:gd name="T6" fmla="*/ 0 w 63"/>
                      <a:gd name="T7" fmla="*/ 4 h 88"/>
                      <a:gd name="T8" fmla="*/ 0 w 63"/>
                      <a:gd name="T9" fmla="*/ 3 h 88"/>
                      <a:gd name="T10" fmla="*/ 16 w 63"/>
                      <a:gd name="T11" fmla="*/ 0 h 88"/>
                      <a:gd name="T12" fmla="*/ 19 w 63"/>
                      <a:gd name="T13" fmla="*/ 0 h 88"/>
                      <a:gd name="T14" fmla="*/ 19 w 63"/>
                      <a:gd name="T15" fmla="*/ 22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37" name="Group 99"/>
            <p:cNvGrpSpPr>
              <a:grpSpLocks/>
            </p:cNvGrpSpPr>
            <p:nvPr/>
          </p:nvGrpSpPr>
          <p:grpSpPr bwMode="auto">
            <a:xfrm>
              <a:off x="1765" y="3488"/>
              <a:ext cx="143" cy="65"/>
              <a:chOff x="1680" y="2160"/>
              <a:chExt cx="143" cy="65"/>
            </a:xfrm>
          </p:grpSpPr>
          <p:sp>
            <p:nvSpPr>
              <p:cNvPr id="1182" name="Freeform 100"/>
              <p:cNvSpPr>
                <a:spLocks/>
              </p:cNvSpPr>
              <p:nvPr/>
            </p:nvSpPr>
            <p:spPr bwMode="auto">
              <a:xfrm>
                <a:off x="1680" y="2160"/>
                <a:ext cx="47" cy="65"/>
              </a:xfrm>
              <a:custGeom>
                <a:avLst/>
                <a:gdLst>
                  <a:gd name="T0" fmla="*/ 19 w 63"/>
                  <a:gd name="T1" fmla="*/ 22 h 88"/>
                  <a:gd name="T2" fmla="*/ 10 w 63"/>
                  <a:gd name="T3" fmla="*/ 24 h 88"/>
                  <a:gd name="T4" fmla="*/ 1 w 63"/>
                  <a:gd name="T5" fmla="*/ 26 h 88"/>
                  <a:gd name="T6" fmla="*/ 0 w 63"/>
                  <a:gd name="T7" fmla="*/ 4 h 88"/>
                  <a:gd name="T8" fmla="*/ 0 w 63"/>
                  <a:gd name="T9" fmla="*/ 3 h 88"/>
                  <a:gd name="T10" fmla="*/ 16 w 63"/>
                  <a:gd name="T11" fmla="*/ 0 h 88"/>
                  <a:gd name="T12" fmla="*/ 19 w 63"/>
                  <a:gd name="T13" fmla="*/ 0 h 88"/>
                  <a:gd name="T14" fmla="*/ 19 w 63"/>
                  <a:gd name="T15" fmla="*/ 22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3" name="Freeform 101"/>
              <p:cNvSpPr>
                <a:spLocks/>
              </p:cNvSpPr>
              <p:nvPr/>
            </p:nvSpPr>
            <p:spPr bwMode="auto">
              <a:xfrm>
                <a:off x="1776" y="2160"/>
                <a:ext cx="47" cy="65"/>
              </a:xfrm>
              <a:custGeom>
                <a:avLst/>
                <a:gdLst>
                  <a:gd name="T0" fmla="*/ 19 w 63"/>
                  <a:gd name="T1" fmla="*/ 22 h 88"/>
                  <a:gd name="T2" fmla="*/ 10 w 63"/>
                  <a:gd name="T3" fmla="*/ 24 h 88"/>
                  <a:gd name="T4" fmla="*/ 1 w 63"/>
                  <a:gd name="T5" fmla="*/ 26 h 88"/>
                  <a:gd name="T6" fmla="*/ 0 w 63"/>
                  <a:gd name="T7" fmla="*/ 4 h 88"/>
                  <a:gd name="T8" fmla="*/ 0 w 63"/>
                  <a:gd name="T9" fmla="*/ 3 h 88"/>
                  <a:gd name="T10" fmla="*/ 16 w 63"/>
                  <a:gd name="T11" fmla="*/ 0 h 88"/>
                  <a:gd name="T12" fmla="*/ 19 w 63"/>
                  <a:gd name="T13" fmla="*/ 0 h 88"/>
                  <a:gd name="T14" fmla="*/ 19 w 63"/>
                  <a:gd name="T15" fmla="*/ 22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8" name="Group 102"/>
            <p:cNvGrpSpPr>
              <a:grpSpLocks/>
            </p:cNvGrpSpPr>
            <p:nvPr/>
          </p:nvGrpSpPr>
          <p:grpSpPr bwMode="auto">
            <a:xfrm>
              <a:off x="1765" y="3200"/>
              <a:ext cx="143" cy="209"/>
              <a:chOff x="1200" y="1632"/>
              <a:chExt cx="143" cy="209"/>
            </a:xfrm>
          </p:grpSpPr>
          <p:grpSp>
            <p:nvGrpSpPr>
              <p:cNvPr id="1176" name="Group 103"/>
              <p:cNvGrpSpPr>
                <a:grpSpLocks/>
              </p:cNvGrpSpPr>
              <p:nvPr/>
            </p:nvGrpSpPr>
            <p:grpSpPr bwMode="auto">
              <a:xfrm>
                <a:off x="1200" y="1632"/>
                <a:ext cx="143" cy="65"/>
                <a:chOff x="1200" y="1776"/>
                <a:chExt cx="143" cy="65"/>
              </a:xfrm>
            </p:grpSpPr>
            <p:sp>
              <p:nvSpPr>
                <p:cNvPr id="1180" name="Freeform 104"/>
                <p:cNvSpPr>
                  <a:spLocks/>
                </p:cNvSpPr>
                <p:nvPr/>
              </p:nvSpPr>
              <p:spPr bwMode="auto">
                <a:xfrm>
                  <a:off x="1200" y="1776"/>
                  <a:ext cx="47" cy="65"/>
                </a:xfrm>
                <a:custGeom>
                  <a:avLst/>
                  <a:gdLst>
                    <a:gd name="T0" fmla="*/ 19 w 63"/>
                    <a:gd name="T1" fmla="*/ 22 h 88"/>
                    <a:gd name="T2" fmla="*/ 10 w 63"/>
                    <a:gd name="T3" fmla="*/ 24 h 88"/>
                    <a:gd name="T4" fmla="*/ 1 w 63"/>
                    <a:gd name="T5" fmla="*/ 26 h 88"/>
                    <a:gd name="T6" fmla="*/ 0 w 63"/>
                    <a:gd name="T7" fmla="*/ 4 h 88"/>
                    <a:gd name="T8" fmla="*/ 0 w 63"/>
                    <a:gd name="T9" fmla="*/ 3 h 88"/>
                    <a:gd name="T10" fmla="*/ 16 w 63"/>
                    <a:gd name="T11" fmla="*/ 0 h 88"/>
                    <a:gd name="T12" fmla="*/ 19 w 63"/>
                    <a:gd name="T13" fmla="*/ 0 h 88"/>
                    <a:gd name="T14" fmla="*/ 19 w 63"/>
                    <a:gd name="T15" fmla="*/ 22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1" name="Freeform 105"/>
                <p:cNvSpPr>
                  <a:spLocks/>
                </p:cNvSpPr>
                <p:nvPr/>
              </p:nvSpPr>
              <p:spPr bwMode="auto">
                <a:xfrm>
                  <a:off x="1296" y="1776"/>
                  <a:ext cx="47" cy="65"/>
                </a:xfrm>
                <a:custGeom>
                  <a:avLst/>
                  <a:gdLst>
                    <a:gd name="T0" fmla="*/ 19 w 63"/>
                    <a:gd name="T1" fmla="*/ 22 h 88"/>
                    <a:gd name="T2" fmla="*/ 10 w 63"/>
                    <a:gd name="T3" fmla="*/ 24 h 88"/>
                    <a:gd name="T4" fmla="*/ 1 w 63"/>
                    <a:gd name="T5" fmla="*/ 26 h 88"/>
                    <a:gd name="T6" fmla="*/ 0 w 63"/>
                    <a:gd name="T7" fmla="*/ 4 h 88"/>
                    <a:gd name="T8" fmla="*/ 0 w 63"/>
                    <a:gd name="T9" fmla="*/ 3 h 88"/>
                    <a:gd name="T10" fmla="*/ 16 w 63"/>
                    <a:gd name="T11" fmla="*/ 0 h 88"/>
                    <a:gd name="T12" fmla="*/ 19 w 63"/>
                    <a:gd name="T13" fmla="*/ 0 h 88"/>
                    <a:gd name="T14" fmla="*/ 19 w 63"/>
                    <a:gd name="T15" fmla="*/ 22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77" name="Group 106"/>
              <p:cNvGrpSpPr>
                <a:grpSpLocks/>
              </p:cNvGrpSpPr>
              <p:nvPr/>
            </p:nvGrpSpPr>
            <p:grpSpPr bwMode="auto">
              <a:xfrm>
                <a:off x="1200" y="1776"/>
                <a:ext cx="143" cy="65"/>
                <a:chOff x="1200" y="1776"/>
                <a:chExt cx="143" cy="65"/>
              </a:xfrm>
            </p:grpSpPr>
            <p:sp>
              <p:nvSpPr>
                <p:cNvPr id="1178" name="Freeform 107"/>
                <p:cNvSpPr>
                  <a:spLocks/>
                </p:cNvSpPr>
                <p:nvPr/>
              </p:nvSpPr>
              <p:spPr bwMode="auto">
                <a:xfrm>
                  <a:off x="1200" y="1776"/>
                  <a:ext cx="47" cy="65"/>
                </a:xfrm>
                <a:custGeom>
                  <a:avLst/>
                  <a:gdLst>
                    <a:gd name="T0" fmla="*/ 19 w 63"/>
                    <a:gd name="T1" fmla="*/ 22 h 88"/>
                    <a:gd name="T2" fmla="*/ 10 w 63"/>
                    <a:gd name="T3" fmla="*/ 24 h 88"/>
                    <a:gd name="T4" fmla="*/ 1 w 63"/>
                    <a:gd name="T5" fmla="*/ 26 h 88"/>
                    <a:gd name="T6" fmla="*/ 0 w 63"/>
                    <a:gd name="T7" fmla="*/ 4 h 88"/>
                    <a:gd name="T8" fmla="*/ 0 w 63"/>
                    <a:gd name="T9" fmla="*/ 3 h 88"/>
                    <a:gd name="T10" fmla="*/ 16 w 63"/>
                    <a:gd name="T11" fmla="*/ 0 h 88"/>
                    <a:gd name="T12" fmla="*/ 19 w 63"/>
                    <a:gd name="T13" fmla="*/ 0 h 88"/>
                    <a:gd name="T14" fmla="*/ 19 w 63"/>
                    <a:gd name="T15" fmla="*/ 22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9" name="Freeform 108"/>
                <p:cNvSpPr>
                  <a:spLocks/>
                </p:cNvSpPr>
                <p:nvPr/>
              </p:nvSpPr>
              <p:spPr bwMode="auto">
                <a:xfrm>
                  <a:off x="1296" y="1776"/>
                  <a:ext cx="47" cy="65"/>
                </a:xfrm>
                <a:custGeom>
                  <a:avLst/>
                  <a:gdLst>
                    <a:gd name="T0" fmla="*/ 19 w 63"/>
                    <a:gd name="T1" fmla="*/ 22 h 88"/>
                    <a:gd name="T2" fmla="*/ 10 w 63"/>
                    <a:gd name="T3" fmla="*/ 24 h 88"/>
                    <a:gd name="T4" fmla="*/ 1 w 63"/>
                    <a:gd name="T5" fmla="*/ 26 h 88"/>
                    <a:gd name="T6" fmla="*/ 0 w 63"/>
                    <a:gd name="T7" fmla="*/ 4 h 88"/>
                    <a:gd name="T8" fmla="*/ 0 w 63"/>
                    <a:gd name="T9" fmla="*/ 3 h 88"/>
                    <a:gd name="T10" fmla="*/ 16 w 63"/>
                    <a:gd name="T11" fmla="*/ 0 h 88"/>
                    <a:gd name="T12" fmla="*/ 19 w 63"/>
                    <a:gd name="T13" fmla="*/ 0 h 88"/>
                    <a:gd name="T14" fmla="*/ 19 w 63"/>
                    <a:gd name="T15" fmla="*/ 22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039" name="Freeform 109"/>
            <p:cNvSpPr>
              <a:spLocks/>
            </p:cNvSpPr>
            <p:nvPr/>
          </p:nvSpPr>
          <p:spPr bwMode="auto">
            <a:xfrm>
              <a:off x="1155" y="3231"/>
              <a:ext cx="514" cy="150"/>
            </a:xfrm>
            <a:custGeom>
              <a:avLst/>
              <a:gdLst>
                <a:gd name="T0" fmla="*/ 1 w 1913"/>
                <a:gd name="T1" fmla="*/ 1 h 560"/>
                <a:gd name="T2" fmla="*/ 2 w 1913"/>
                <a:gd name="T3" fmla="*/ 1 h 560"/>
                <a:gd name="T4" fmla="*/ 2 w 1913"/>
                <a:gd name="T5" fmla="*/ 1 h 560"/>
                <a:gd name="T6" fmla="*/ 3 w 1913"/>
                <a:gd name="T7" fmla="*/ 0 h 560"/>
                <a:gd name="T8" fmla="*/ 6 w 1913"/>
                <a:gd name="T9" fmla="*/ 0 h 560"/>
                <a:gd name="T10" fmla="*/ 7 w 1913"/>
                <a:gd name="T11" fmla="*/ 0 h 560"/>
                <a:gd name="T12" fmla="*/ 8 w 1913"/>
                <a:gd name="T13" fmla="*/ 1 h 560"/>
                <a:gd name="T14" fmla="*/ 9 w 1913"/>
                <a:gd name="T15" fmla="*/ 1 h 560"/>
                <a:gd name="T16" fmla="*/ 9 w 1913"/>
                <a:gd name="T17" fmla="*/ 1 h 560"/>
                <a:gd name="T18" fmla="*/ 10 w 1913"/>
                <a:gd name="T19" fmla="*/ 1 h 560"/>
                <a:gd name="T20" fmla="*/ 10 w 1913"/>
                <a:gd name="T21" fmla="*/ 1 h 560"/>
                <a:gd name="T22" fmla="*/ 9 w 1913"/>
                <a:gd name="T23" fmla="*/ 2 h 560"/>
                <a:gd name="T24" fmla="*/ 9 w 1913"/>
                <a:gd name="T25" fmla="*/ 2 h 560"/>
                <a:gd name="T26" fmla="*/ 9 w 1913"/>
                <a:gd name="T27" fmla="*/ 2 h 560"/>
                <a:gd name="T28" fmla="*/ 8 w 1913"/>
                <a:gd name="T29" fmla="*/ 3 h 560"/>
                <a:gd name="T30" fmla="*/ 8 w 1913"/>
                <a:gd name="T31" fmla="*/ 3 h 560"/>
                <a:gd name="T32" fmla="*/ 6 w 1913"/>
                <a:gd name="T33" fmla="*/ 3 h 560"/>
                <a:gd name="T34" fmla="*/ 5 w 1913"/>
                <a:gd name="T35" fmla="*/ 2 h 560"/>
                <a:gd name="T36" fmla="*/ 4 w 1913"/>
                <a:gd name="T37" fmla="*/ 2 h 560"/>
                <a:gd name="T38" fmla="*/ 3 w 1913"/>
                <a:gd name="T39" fmla="*/ 2 h 560"/>
                <a:gd name="T40" fmla="*/ 3 w 1913"/>
                <a:gd name="T41" fmla="*/ 2 h 560"/>
                <a:gd name="T42" fmla="*/ 3 w 1913"/>
                <a:gd name="T43" fmla="*/ 2 h 560"/>
                <a:gd name="T44" fmla="*/ 2 w 1913"/>
                <a:gd name="T45" fmla="*/ 2 h 560"/>
                <a:gd name="T46" fmla="*/ 1 w 1913"/>
                <a:gd name="T47" fmla="*/ 2 h 560"/>
                <a:gd name="T48" fmla="*/ 0 w 1913"/>
                <a:gd name="T49" fmla="*/ 2 h 560"/>
                <a:gd name="T50" fmla="*/ 0 w 1913"/>
                <a:gd name="T51" fmla="*/ 2 h 560"/>
                <a:gd name="T52" fmla="*/ 0 w 1913"/>
                <a:gd name="T53" fmla="*/ 1 h 560"/>
                <a:gd name="T54" fmla="*/ 0 w 1913"/>
                <a:gd name="T55" fmla="*/ 1 h 560"/>
                <a:gd name="T56" fmla="*/ 1 w 1913"/>
                <a:gd name="T57" fmla="*/ 1 h 560"/>
                <a:gd name="T58" fmla="*/ 1 w 1913"/>
                <a:gd name="T59" fmla="*/ 1 h 560"/>
                <a:gd name="T60" fmla="*/ 1 w 1913"/>
                <a:gd name="T61" fmla="*/ 1 h 56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13"/>
                <a:gd name="T94" fmla="*/ 0 h 560"/>
                <a:gd name="T95" fmla="*/ 1913 w 1913"/>
                <a:gd name="T96" fmla="*/ 560 h 56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13" h="560">
                  <a:moveTo>
                    <a:pt x="234" y="147"/>
                  </a:moveTo>
                  <a:cubicBezTo>
                    <a:pt x="255" y="139"/>
                    <a:pt x="273" y="128"/>
                    <a:pt x="294" y="120"/>
                  </a:cubicBezTo>
                  <a:cubicBezTo>
                    <a:pt x="319" y="97"/>
                    <a:pt x="355" y="87"/>
                    <a:pt x="388" y="80"/>
                  </a:cubicBezTo>
                  <a:cubicBezTo>
                    <a:pt x="455" y="47"/>
                    <a:pt x="527" y="33"/>
                    <a:pt x="594" y="0"/>
                  </a:cubicBezTo>
                  <a:cubicBezTo>
                    <a:pt x="776" y="5"/>
                    <a:pt x="948" y="21"/>
                    <a:pt x="1128" y="40"/>
                  </a:cubicBezTo>
                  <a:cubicBezTo>
                    <a:pt x="1171" y="55"/>
                    <a:pt x="1223" y="60"/>
                    <a:pt x="1268" y="67"/>
                  </a:cubicBezTo>
                  <a:cubicBezTo>
                    <a:pt x="1316" y="82"/>
                    <a:pt x="1371" y="87"/>
                    <a:pt x="1421" y="93"/>
                  </a:cubicBezTo>
                  <a:cubicBezTo>
                    <a:pt x="1510" y="124"/>
                    <a:pt x="1617" y="116"/>
                    <a:pt x="1708" y="120"/>
                  </a:cubicBezTo>
                  <a:cubicBezTo>
                    <a:pt x="1752" y="135"/>
                    <a:pt x="1774" y="135"/>
                    <a:pt x="1828" y="140"/>
                  </a:cubicBezTo>
                  <a:cubicBezTo>
                    <a:pt x="1856" y="146"/>
                    <a:pt x="1874" y="146"/>
                    <a:pt x="1894" y="167"/>
                  </a:cubicBezTo>
                  <a:cubicBezTo>
                    <a:pt x="1907" y="204"/>
                    <a:pt x="1913" y="232"/>
                    <a:pt x="1901" y="273"/>
                  </a:cubicBezTo>
                  <a:cubicBezTo>
                    <a:pt x="1894" y="297"/>
                    <a:pt x="1852" y="308"/>
                    <a:pt x="1834" y="320"/>
                  </a:cubicBezTo>
                  <a:cubicBezTo>
                    <a:pt x="1829" y="336"/>
                    <a:pt x="1813" y="406"/>
                    <a:pt x="1801" y="420"/>
                  </a:cubicBezTo>
                  <a:cubicBezTo>
                    <a:pt x="1782" y="444"/>
                    <a:pt x="1729" y="457"/>
                    <a:pt x="1701" y="467"/>
                  </a:cubicBezTo>
                  <a:cubicBezTo>
                    <a:pt x="1686" y="489"/>
                    <a:pt x="1620" y="550"/>
                    <a:pt x="1594" y="553"/>
                  </a:cubicBezTo>
                  <a:cubicBezTo>
                    <a:pt x="1550" y="559"/>
                    <a:pt x="1505" y="558"/>
                    <a:pt x="1461" y="560"/>
                  </a:cubicBezTo>
                  <a:cubicBezTo>
                    <a:pt x="1361" y="552"/>
                    <a:pt x="1277" y="538"/>
                    <a:pt x="1174" y="533"/>
                  </a:cubicBezTo>
                  <a:cubicBezTo>
                    <a:pt x="1128" y="525"/>
                    <a:pt x="1086" y="501"/>
                    <a:pt x="1041" y="493"/>
                  </a:cubicBezTo>
                  <a:cubicBezTo>
                    <a:pt x="977" y="481"/>
                    <a:pt x="913" y="478"/>
                    <a:pt x="848" y="473"/>
                  </a:cubicBezTo>
                  <a:cubicBezTo>
                    <a:pt x="737" y="456"/>
                    <a:pt x="893" y="478"/>
                    <a:pt x="648" y="460"/>
                  </a:cubicBezTo>
                  <a:cubicBezTo>
                    <a:pt x="625" y="458"/>
                    <a:pt x="604" y="443"/>
                    <a:pt x="581" y="440"/>
                  </a:cubicBezTo>
                  <a:cubicBezTo>
                    <a:pt x="552" y="436"/>
                    <a:pt x="523" y="435"/>
                    <a:pt x="494" y="433"/>
                  </a:cubicBezTo>
                  <a:cubicBezTo>
                    <a:pt x="402" y="416"/>
                    <a:pt x="534" y="439"/>
                    <a:pt x="328" y="420"/>
                  </a:cubicBezTo>
                  <a:cubicBezTo>
                    <a:pt x="290" y="417"/>
                    <a:pt x="253" y="390"/>
                    <a:pt x="214" y="387"/>
                  </a:cubicBezTo>
                  <a:cubicBezTo>
                    <a:pt x="167" y="383"/>
                    <a:pt x="121" y="382"/>
                    <a:pt x="74" y="380"/>
                  </a:cubicBezTo>
                  <a:cubicBezTo>
                    <a:pt x="49" y="373"/>
                    <a:pt x="38" y="361"/>
                    <a:pt x="14" y="353"/>
                  </a:cubicBezTo>
                  <a:cubicBezTo>
                    <a:pt x="6" y="327"/>
                    <a:pt x="0" y="281"/>
                    <a:pt x="21" y="260"/>
                  </a:cubicBezTo>
                  <a:cubicBezTo>
                    <a:pt x="32" y="249"/>
                    <a:pt x="49" y="248"/>
                    <a:pt x="61" y="240"/>
                  </a:cubicBezTo>
                  <a:cubicBezTo>
                    <a:pt x="69" y="228"/>
                    <a:pt x="70" y="211"/>
                    <a:pt x="81" y="200"/>
                  </a:cubicBezTo>
                  <a:cubicBezTo>
                    <a:pt x="86" y="195"/>
                    <a:pt x="95" y="196"/>
                    <a:pt x="101" y="193"/>
                  </a:cubicBezTo>
                  <a:cubicBezTo>
                    <a:pt x="145" y="171"/>
                    <a:pt x="185" y="159"/>
                    <a:pt x="234" y="147"/>
                  </a:cubicBez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0" name="Freeform 110"/>
            <p:cNvSpPr>
              <a:spLocks/>
            </p:cNvSpPr>
            <p:nvPr/>
          </p:nvSpPr>
          <p:spPr bwMode="auto">
            <a:xfrm rot="412926">
              <a:off x="1260" y="2735"/>
              <a:ext cx="500" cy="516"/>
            </a:xfrm>
            <a:custGeom>
              <a:avLst/>
              <a:gdLst>
                <a:gd name="T0" fmla="*/ 17 w 883"/>
                <a:gd name="T1" fmla="*/ 56 h 946"/>
                <a:gd name="T2" fmla="*/ 10 w 883"/>
                <a:gd name="T3" fmla="*/ 61 h 946"/>
                <a:gd name="T4" fmla="*/ 1 w 883"/>
                <a:gd name="T5" fmla="*/ 68 h 946"/>
                <a:gd name="T6" fmla="*/ 1 w 883"/>
                <a:gd name="T7" fmla="*/ 74 h 946"/>
                <a:gd name="T8" fmla="*/ 3 w 883"/>
                <a:gd name="T9" fmla="*/ 83 h 946"/>
                <a:gd name="T10" fmla="*/ 18 w 883"/>
                <a:gd name="T11" fmla="*/ 83 h 946"/>
                <a:gd name="T12" fmla="*/ 34 w 883"/>
                <a:gd name="T13" fmla="*/ 82 h 946"/>
                <a:gd name="T14" fmla="*/ 58 w 883"/>
                <a:gd name="T15" fmla="*/ 81 h 946"/>
                <a:gd name="T16" fmla="*/ 77 w 883"/>
                <a:gd name="T17" fmla="*/ 82 h 946"/>
                <a:gd name="T18" fmla="*/ 83 w 883"/>
                <a:gd name="T19" fmla="*/ 71 h 946"/>
                <a:gd name="T20" fmla="*/ 91 w 883"/>
                <a:gd name="T21" fmla="*/ 52 h 946"/>
                <a:gd name="T22" fmla="*/ 89 w 883"/>
                <a:gd name="T23" fmla="*/ 46 h 946"/>
                <a:gd name="T24" fmla="*/ 87 w 883"/>
                <a:gd name="T25" fmla="*/ 44 h 946"/>
                <a:gd name="T26" fmla="*/ 78 w 883"/>
                <a:gd name="T27" fmla="*/ 44 h 946"/>
                <a:gd name="T28" fmla="*/ 82 w 883"/>
                <a:gd name="T29" fmla="*/ 29 h 946"/>
                <a:gd name="T30" fmla="*/ 83 w 883"/>
                <a:gd name="T31" fmla="*/ 24 h 946"/>
                <a:gd name="T32" fmla="*/ 81 w 883"/>
                <a:gd name="T33" fmla="*/ 12 h 946"/>
                <a:gd name="T34" fmla="*/ 79 w 883"/>
                <a:gd name="T35" fmla="*/ 4 h 946"/>
                <a:gd name="T36" fmla="*/ 75 w 883"/>
                <a:gd name="T37" fmla="*/ 0 h 946"/>
                <a:gd name="T38" fmla="*/ 73 w 883"/>
                <a:gd name="T39" fmla="*/ 0 h 946"/>
                <a:gd name="T40" fmla="*/ 66 w 883"/>
                <a:gd name="T41" fmla="*/ 1 h 946"/>
                <a:gd name="T42" fmla="*/ 55 w 883"/>
                <a:gd name="T43" fmla="*/ 2 h 946"/>
                <a:gd name="T44" fmla="*/ 49 w 883"/>
                <a:gd name="T45" fmla="*/ 1 h 946"/>
                <a:gd name="T46" fmla="*/ 41 w 883"/>
                <a:gd name="T47" fmla="*/ 1 h 946"/>
                <a:gd name="T48" fmla="*/ 38 w 883"/>
                <a:gd name="T49" fmla="*/ 1 h 946"/>
                <a:gd name="T50" fmla="*/ 31 w 883"/>
                <a:gd name="T51" fmla="*/ 3 h 946"/>
                <a:gd name="T52" fmla="*/ 22 w 883"/>
                <a:gd name="T53" fmla="*/ 5 h 946"/>
                <a:gd name="T54" fmla="*/ 10 w 883"/>
                <a:gd name="T55" fmla="*/ 9 h 946"/>
                <a:gd name="T56" fmla="*/ 5 w 883"/>
                <a:gd name="T57" fmla="*/ 11 h 946"/>
                <a:gd name="T58" fmla="*/ 1 w 883"/>
                <a:gd name="T59" fmla="*/ 15 h 946"/>
                <a:gd name="T60" fmla="*/ 0 w 883"/>
                <a:gd name="T61" fmla="*/ 21 h 946"/>
                <a:gd name="T62" fmla="*/ 0 w 883"/>
                <a:gd name="T63" fmla="*/ 31 h 946"/>
                <a:gd name="T64" fmla="*/ 1 w 883"/>
                <a:gd name="T65" fmla="*/ 42 h 946"/>
                <a:gd name="T66" fmla="*/ 2 w 883"/>
                <a:gd name="T67" fmla="*/ 49 h 946"/>
                <a:gd name="T68" fmla="*/ 3 w 883"/>
                <a:gd name="T69" fmla="*/ 53 h 946"/>
                <a:gd name="T70" fmla="*/ 6 w 883"/>
                <a:gd name="T71" fmla="*/ 55 h 946"/>
                <a:gd name="T72" fmla="*/ 10 w 883"/>
                <a:gd name="T73" fmla="*/ 55 h 946"/>
                <a:gd name="T74" fmla="*/ 17 w 883"/>
                <a:gd name="T75" fmla="*/ 56 h 9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83"/>
                <a:gd name="T115" fmla="*/ 0 h 946"/>
                <a:gd name="T116" fmla="*/ 883 w 883"/>
                <a:gd name="T117" fmla="*/ 946 h 94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83" h="946">
                  <a:moveTo>
                    <a:pt x="166" y="632"/>
                  </a:moveTo>
                  <a:lnTo>
                    <a:pt x="98" y="693"/>
                  </a:lnTo>
                  <a:lnTo>
                    <a:pt x="13" y="767"/>
                  </a:lnTo>
                  <a:lnTo>
                    <a:pt x="13" y="830"/>
                  </a:lnTo>
                  <a:lnTo>
                    <a:pt x="27" y="946"/>
                  </a:lnTo>
                  <a:lnTo>
                    <a:pt x="170" y="941"/>
                  </a:lnTo>
                  <a:lnTo>
                    <a:pt x="330" y="924"/>
                  </a:lnTo>
                  <a:lnTo>
                    <a:pt x="568" y="919"/>
                  </a:lnTo>
                  <a:lnTo>
                    <a:pt x="747" y="924"/>
                  </a:lnTo>
                  <a:lnTo>
                    <a:pt x="809" y="809"/>
                  </a:lnTo>
                  <a:lnTo>
                    <a:pt x="883" y="585"/>
                  </a:lnTo>
                  <a:lnTo>
                    <a:pt x="869" y="517"/>
                  </a:lnTo>
                  <a:lnTo>
                    <a:pt x="842" y="490"/>
                  </a:lnTo>
                  <a:lnTo>
                    <a:pt x="762" y="495"/>
                  </a:lnTo>
                  <a:lnTo>
                    <a:pt x="799" y="325"/>
                  </a:lnTo>
                  <a:lnTo>
                    <a:pt x="804" y="272"/>
                  </a:lnTo>
                  <a:lnTo>
                    <a:pt x="785" y="140"/>
                  </a:lnTo>
                  <a:lnTo>
                    <a:pt x="766" y="42"/>
                  </a:lnTo>
                  <a:lnTo>
                    <a:pt x="733" y="0"/>
                  </a:lnTo>
                  <a:lnTo>
                    <a:pt x="708" y="0"/>
                  </a:lnTo>
                  <a:lnTo>
                    <a:pt x="643" y="11"/>
                  </a:lnTo>
                  <a:lnTo>
                    <a:pt x="539" y="16"/>
                  </a:lnTo>
                  <a:lnTo>
                    <a:pt x="471" y="6"/>
                  </a:lnTo>
                  <a:lnTo>
                    <a:pt x="397" y="2"/>
                  </a:lnTo>
                  <a:lnTo>
                    <a:pt x="369" y="9"/>
                  </a:lnTo>
                  <a:lnTo>
                    <a:pt x="306" y="38"/>
                  </a:lnTo>
                  <a:lnTo>
                    <a:pt x="213" y="63"/>
                  </a:lnTo>
                  <a:lnTo>
                    <a:pt x="95" y="104"/>
                  </a:lnTo>
                  <a:lnTo>
                    <a:pt x="50" y="130"/>
                  </a:lnTo>
                  <a:lnTo>
                    <a:pt x="9" y="174"/>
                  </a:lnTo>
                  <a:lnTo>
                    <a:pt x="0" y="239"/>
                  </a:lnTo>
                  <a:lnTo>
                    <a:pt x="0" y="347"/>
                  </a:lnTo>
                  <a:lnTo>
                    <a:pt x="5" y="475"/>
                  </a:lnTo>
                  <a:lnTo>
                    <a:pt x="14" y="550"/>
                  </a:lnTo>
                  <a:lnTo>
                    <a:pt x="32" y="594"/>
                  </a:lnTo>
                  <a:lnTo>
                    <a:pt x="60" y="616"/>
                  </a:lnTo>
                  <a:lnTo>
                    <a:pt x="93" y="625"/>
                  </a:lnTo>
                  <a:lnTo>
                    <a:pt x="166" y="632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" name="Freeform 111"/>
            <p:cNvSpPr>
              <a:spLocks/>
            </p:cNvSpPr>
            <p:nvPr/>
          </p:nvSpPr>
          <p:spPr bwMode="auto">
            <a:xfrm rot="412926">
              <a:off x="1316" y="2821"/>
              <a:ext cx="292" cy="214"/>
            </a:xfrm>
            <a:custGeom>
              <a:avLst/>
              <a:gdLst>
                <a:gd name="T0" fmla="*/ 1 w 517"/>
                <a:gd name="T1" fmla="*/ 9 h 392"/>
                <a:gd name="T2" fmla="*/ 1 w 517"/>
                <a:gd name="T3" fmla="*/ 3 h 392"/>
                <a:gd name="T4" fmla="*/ 2 w 517"/>
                <a:gd name="T5" fmla="*/ 1 h 392"/>
                <a:gd name="T6" fmla="*/ 5 w 517"/>
                <a:gd name="T7" fmla="*/ 1 h 392"/>
                <a:gd name="T8" fmla="*/ 18 w 517"/>
                <a:gd name="T9" fmla="*/ 1 h 392"/>
                <a:gd name="T10" fmla="*/ 34 w 517"/>
                <a:gd name="T11" fmla="*/ 0 h 392"/>
                <a:gd name="T12" fmla="*/ 43 w 517"/>
                <a:gd name="T13" fmla="*/ 1 h 392"/>
                <a:gd name="T14" fmla="*/ 46 w 517"/>
                <a:gd name="T15" fmla="*/ 2 h 392"/>
                <a:gd name="T16" fmla="*/ 47 w 517"/>
                <a:gd name="T17" fmla="*/ 4 h 392"/>
                <a:gd name="T18" fmla="*/ 50 w 517"/>
                <a:gd name="T19" fmla="*/ 14 h 392"/>
                <a:gd name="T20" fmla="*/ 52 w 517"/>
                <a:gd name="T21" fmla="*/ 26 h 392"/>
                <a:gd name="T22" fmla="*/ 53 w 517"/>
                <a:gd name="T23" fmla="*/ 33 h 392"/>
                <a:gd name="T24" fmla="*/ 51 w 517"/>
                <a:gd name="T25" fmla="*/ 34 h 392"/>
                <a:gd name="T26" fmla="*/ 49 w 517"/>
                <a:gd name="T27" fmla="*/ 35 h 392"/>
                <a:gd name="T28" fmla="*/ 35 w 517"/>
                <a:gd name="T29" fmla="*/ 34 h 392"/>
                <a:gd name="T30" fmla="*/ 14 w 517"/>
                <a:gd name="T31" fmla="*/ 34 h 392"/>
                <a:gd name="T32" fmla="*/ 3 w 517"/>
                <a:gd name="T33" fmla="*/ 33 h 392"/>
                <a:gd name="T34" fmla="*/ 2 w 517"/>
                <a:gd name="T35" fmla="*/ 31 h 392"/>
                <a:gd name="T36" fmla="*/ 1 w 517"/>
                <a:gd name="T37" fmla="*/ 27 h 392"/>
                <a:gd name="T38" fmla="*/ 0 w 517"/>
                <a:gd name="T39" fmla="*/ 19 h 392"/>
                <a:gd name="T40" fmla="*/ 1 w 517"/>
                <a:gd name="T41" fmla="*/ 9 h 39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7"/>
                <a:gd name="T64" fmla="*/ 0 h 392"/>
                <a:gd name="T65" fmla="*/ 517 w 517"/>
                <a:gd name="T66" fmla="*/ 392 h 39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7" h="392">
                  <a:moveTo>
                    <a:pt x="3" y="107"/>
                  </a:moveTo>
                  <a:lnTo>
                    <a:pt x="8" y="35"/>
                  </a:lnTo>
                  <a:lnTo>
                    <a:pt x="19" y="14"/>
                  </a:lnTo>
                  <a:lnTo>
                    <a:pt x="51" y="6"/>
                  </a:lnTo>
                  <a:lnTo>
                    <a:pt x="179" y="2"/>
                  </a:lnTo>
                  <a:lnTo>
                    <a:pt x="336" y="0"/>
                  </a:lnTo>
                  <a:lnTo>
                    <a:pt x="428" y="2"/>
                  </a:lnTo>
                  <a:lnTo>
                    <a:pt x="450" y="16"/>
                  </a:lnTo>
                  <a:lnTo>
                    <a:pt x="466" y="43"/>
                  </a:lnTo>
                  <a:lnTo>
                    <a:pt x="490" y="159"/>
                  </a:lnTo>
                  <a:lnTo>
                    <a:pt x="512" y="287"/>
                  </a:lnTo>
                  <a:lnTo>
                    <a:pt x="517" y="368"/>
                  </a:lnTo>
                  <a:lnTo>
                    <a:pt x="509" y="382"/>
                  </a:lnTo>
                  <a:lnTo>
                    <a:pt x="481" y="392"/>
                  </a:lnTo>
                  <a:lnTo>
                    <a:pt x="346" y="389"/>
                  </a:lnTo>
                  <a:lnTo>
                    <a:pt x="138" y="379"/>
                  </a:lnTo>
                  <a:lnTo>
                    <a:pt x="36" y="370"/>
                  </a:lnTo>
                  <a:lnTo>
                    <a:pt x="19" y="349"/>
                  </a:lnTo>
                  <a:lnTo>
                    <a:pt x="10" y="308"/>
                  </a:lnTo>
                  <a:lnTo>
                    <a:pt x="0" y="207"/>
                  </a:lnTo>
                  <a:lnTo>
                    <a:pt x="3" y="107"/>
                  </a:ln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42" name="Group 112"/>
            <p:cNvGrpSpPr>
              <a:grpSpLocks/>
            </p:cNvGrpSpPr>
            <p:nvPr/>
          </p:nvGrpSpPr>
          <p:grpSpPr bwMode="auto">
            <a:xfrm rot="412926">
              <a:off x="1256" y="2728"/>
              <a:ext cx="507" cy="529"/>
              <a:chOff x="1923" y="1953"/>
              <a:chExt cx="896" cy="969"/>
            </a:xfrm>
          </p:grpSpPr>
          <p:sp>
            <p:nvSpPr>
              <p:cNvPr id="1167" name="Freeform 113"/>
              <p:cNvSpPr>
                <a:spLocks/>
              </p:cNvSpPr>
              <p:nvPr/>
            </p:nvSpPr>
            <p:spPr bwMode="auto">
              <a:xfrm>
                <a:off x="1931" y="2442"/>
                <a:ext cx="888" cy="480"/>
              </a:xfrm>
              <a:custGeom>
                <a:avLst/>
                <a:gdLst>
                  <a:gd name="T0" fmla="*/ 0 w 888"/>
                  <a:gd name="T1" fmla="*/ 290 h 480"/>
                  <a:gd name="T2" fmla="*/ 110 w 888"/>
                  <a:gd name="T3" fmla="*/ 195 h 480"/>
                  <a:gd name="T4" fmla="*/ 113 w 888"/>
                  <a:gd name="T5" fmla="*/ 217 h 480"/>
                  <a:gd name="T6" fmla="*/ 38 w 888"/>
                  <a:gd name="T7" fmla="*/ 285 h 480"/>
                  <a:gd name="T8" fmla="*/ 170 w 888"/>
                  <a:gd name="T9" fmla="*/ 279 h 480"/>
                  <a:gd name="T10" fmla="*/ 449 w 888"/>
                  <a:gd name="T11" fmla="*/ 280 h 480"/>
                  <a:gd name="T12" fmla="*/ 597 w 888"/>
                  <a:gd name="T13" fmla="*/ 269 h 480"/>
                  <a:gd name="T14" fmla="*/ 690 w 888"/>
                  <a:gd name="T15" fmla="*/ 252 h 480"/>
                  <a:gd name="T16" fmla="*/ 713 w 888"/>
                  <a:gd name="T17" fmla="*/ 246 h 480"/>
                  <a:gd name="T18" fmla="*/ 822 w 888"/>
                  <a:gd name="T19" fmla="*/ 27 h 480"/>
                  <a:gd name="T20" fmla="*/ 771 w 888"/>
                  <a:gd name="T21" fmla="*/ 13 h 480"/>
                  <a:gd name="T22" fmla="*/ 847 w 888"/>
                  <a:gd name="T23" fmla="*/ 0 h 480"/>
                  <a:gd name="T24" fmla="*/ 875 w 888"/>
                  <a:gd name="T25" fmla="*/ 24 h 480"/>
                  <a:gd name="T26" fmla="*/ 888 w 888"/>
                  <a:gd name="T27" fmla="*/ 105 h 480"/>
                  <a:gd name="T28" fmla="*/ 866 w 888"/>
                  <a:gd name="T29" fmla="*/ 171 h 480"/>
                  <a:gd name="T30" fmla="*/ 795 w 888"/>
                  <a:gd name="T31" fmla="*/ 385 h 480"/>
                  <a:gd name="T32" fmla="*/ 762 w 888"/>
                  <a:gd name="T33" fmla="*/ 451 h 480"/>
                  <a:gd name="T34" fmla="*/ 732 w 888"/>
                  <a:gd name="T35" fmla="*/ 459 h 480"/>
                  <a:gd name="T36" fmla="*/ 507 w 888"/>
                  <a:gd name="T37" fmla="*/ 455 h 480"/>
                  <a:gd name="T38" fmla="*/ 271 w 888"/>
                  <a:gd name="T39" fmla="*/ 461 h 480"/>
                  <a:gd name="T40" fmla="*/ 47 w 888"/>
                  <a:gd name="T41" fmla="*/ 478 h 480"/>
                  <a:gd name="T42" fmla="*/ 14 w 888"/>
                  <a:gd name="T43" fmla="*/ 480 h 480"/>
                  <a:gd name="T44" fmla="*/ 11 w 888"/>
                  <a:gd name="T45" fmla="*/ 417 h 480"/>
                  <a:gd name="T46" fmla="*/ 6 w 888"/>
                  <a:gd name="T47" fmla="*/ 355 h 480"/>
                  <a:gd name="T48" fmla="*/ 5 w 888"/>
                  <a:gd name="T49" fmla="*/ 322 h 480"/>
                  <a:gd name="T50" fmla="*/ 24 w 888"/>
                  <a:gd name="T51" fmla="*/ 342 h 480"/>
                  <a:gd name="T52" fmla="*/ 28 w 888"/>
                  <a:gd name="T53" fmla="*/ 393 h 480"/>
                  <a:gd name="T54" fmla="*/ 35 w 888"/>
                  <a:gd name="T55" fmla="*/ 447 h 480"/>
                  <a:gd name="T56" fmla="*/ 99 w 888"/>
                  <a:gd name="T57" fmla="*/ 456 h 480"/>
                  <a:gd name="T58" fmla="*/ 246 w 888"/>
                  <a:gd name="T59" fmla="*/ 442 h 480"/>
                  <a:gd name="T60" fmla="*/ 370 w 888"/>
                  <a:gd name="T61" fmla="*/ 432 h 480"/>
                  <a:gd name="T62" fmla="*/ 474 w 888"/>
                  <a:gd name="T63" fmla="*/ 432 h 480"/>
                  <a:gd name="T64" fmla="*/ 630 w 888"/>
                  <a:gd name="T65" fmla="*/ 432 h 480"/>
                  <a:gd name="T66" fmla="*/ 729 w 888"/>
                  <a:gd name="T67" fmla="*/ 431 h 480"/>
                  <a:gd name="T68" fmla="*/ 732 w 888"/>
                  <a:gd name="T69" fmla="*/ 402 h 480"/>
                  <a:gd name="T70" fmla="*/ 723 w 888"/>
                  <a:gd name="T71" fmla="*/ 341 h 480"/>
                  <a:gd name="T72" fmla="*/ 715 w 888"/>
                  <a:gd name="T73" fmla="*/ 274 h 480"/>
                  <a:gd name="T74" fmla="*/ 729 w 888"/>
                  <a:gd name="T75" fmla="*/ 290 h 480"/>
                  <a:gd name="T76" fmla="*/ 743 w 888"/>
                  <a:gd name="T77" fmla="*/ 364 h 480"/>
                  <a:gd name="T78" fmla="*/ 756 w 888"/>
                  <a:gd name="T79" fmla="*/ 402 h 480"/>
                  <a:gd name="T80" fmla="*/ 771 w 888"/>
                  <a:gd name="T81" fmla="*/ 383 h 480"/>
                  <a:gd name="T82" fmla="*/ 798 w 888"/>
                  <a:gd name="T83" fmla="*/ 309 h 480"/>
                  <a:gd name="T84" fmla="*/ 838 w 888"/>
                  <a:gd name="T85" fmla="*/ 204 h 480"/>
                  <a:gd name="T86" fmla="*/ 866 w 888"/>
                  <a:gd name="T87" fmla="*/ 119 h 480"/>
                  <a:gd name="T88" fmla="*/ 871 w 888"/>
                  <a:gd name="T89" fmla="*/ 93 h 480"/>
                  <a:gd name="T90" fmla="*/ 857 w 888"/>
                  <a:gd name="T91" fmla="*/ 33 h 480"/>
                  <a:gd name="T92" fmla="*/ 842 w 888"/>
                  <a:gd name="T93" fmla="*/ 29 h 480"/>
                  <a:gd name="T94" fmla="*/ 812 w 888"/>
                  <a:gd name="T95" fmla="*/ 100 h 480"/>
                  <a:gd name="T96" fmla="*/ 760 w 888"/>
                  <a:gd name="T97" fmla="*/ 193 h 480"/>
                  <a:gd name="T98" fmla="*/ 723 w 888"/>
                  <a:gd name="T99" fmla="*/ 265 h 480"/>
                  <a:gd name="T100" fmla="*/ 685 w 888"/>
                  <a:gd name="T101" fmla="*/ 276 h 480"/>
                  <a:gd name="T102" fmla="*/ 549 w 888"/>
                  <a:gd name="T103" fmla="*/ 293 h 480"/>
                  <a:gd name="T104" fmla="*/ 389 w 888"/>
                  <a:gd name="T105" fmla="*/ 303 h 480"/>
                  <a:gd name="T106" fmla="*/ 231 w 888"/>
                  <a:gd name="T107" fmla="*/ 303 h 480"/>
                  <a:gd name="T108" fmla="*/ 52 w 888"/>
                  <a:gd name="T109" fmla="*/ 304 h 480"/>
                  <a:gd name="T110" fmla="*/ 0 w 888"/>
                  <a:gd name="T111" fmla="*/ 290 h 4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888"/>
                  <a:gd name="T169" fmla="*/ 0 h 480"/>
                  <a:gd name="T170" fmla="*/ 888 w 888"/>
                  <a:gd name="T171" fmla="*/ 480 h 4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888" h="480">
                    <a:moveTo>
                      <a:pt x="0" y="290"/>
                    </a:moveTo>
                    <a:lnTo>
                      <a:pt x="110" y="195"/>
                    </a:lnTo>
                    <a:lnTo>
                      <a:pt x="113" y="217"/>
                    </a:lnTo>
                    <a:lnTo>
                      <a:pt x="38" y="285"/>
                    </a:lnTo>
                    <a:lnTo>
                      <a:pt x="170" y="279"/>
                    </a:lnTo>
                    <a:lnTo>
                      <a:pt x="449" y="280"/>
                    </a:lnTo>
                    <a:lnTo>
                      <a:pt x="597" y="269"/>
                    </a:lnTo>
                    <a:lnTo>
                      <a:pt x="690" y="252"/>
                    </a:lnTo>
                    <a:lnTo>
                      <a:pt x="713" y="246"/>
                    </a:lnTo>
                    <a:lnTo>
                      <a:pt x="822" y="27"/>
                    </a:lnTo>
                    <a:lnTo>
                      <a:pt x="771" y="13"/>
                    </a:lnTo>
                    <a:lnTo>
                      <a:pt x="847" y="0"/>
                    </a:lnTo>
                    <a:lnTo>
                      <a:pt x="875" y="24"/>
                    </a:lnTo>
                    <a:lnTo>
                      <a:pt x="888" y="105"/>
                    </a:lnTo>
                    <a:lnTo>
                      <a:pt x="866" y="171"/>
                    </a:lnTo>
                    <a:lnTo>
                      <a:pt x="795" y="385"/>
                    </a:lnTo>
                    <a:lnTo>
                      <a:pt x="762" y="451"/>
                    </a:lnTo>
                    <a:lnTo>
                      <a:pt x="732" y="459"/>
                    </a:lnTo>
                    <a:lnTo>
                      <a:pt x="507" y="455"/>
                    </a:lnTo>
                    <a:lnTo>
                      <a:pt x="271" y="461"/>
                    </a:lnTo>
                    <a:lnTo>
                      <a:pt x="47" y="478"/>
                    </a:lnTo>
                    <a:lnTo>
                      <a:pt x="14" y="480"/>
                    </a:lnTo>
                    <a:lnTo>
                      <a:pt x="11" y="417"/>
                    </a:lnTo>
                    <a:lnTo>
                      <a:pt x="6" y="355"/>
                    </a:lnTo>
                    <a:lnTo>
                      <a:pt x="5" y="322"/>
                    </a:lnTo>
                    <a:lnTo>
                      <a:pt x="24" y="342"/>
                    </a:lnTo>
                    <a:lnTo>
                      <a:pt x="28" y="393"/>
                    </a:lnTo>
                    <a:lnTo>
                      <a:pt x="35" y="447"/>
                    </a:lnTo>
                    <a:lnTo>
                      <a:pt x="99" y="456"/>
                    </a:lnTo>
                    <a:lnTo>
                      <a:pt x="246" y="442"/>
                    </a:lnTo>
                    <a:lnTo>
                      <a:pt x="370" y="432"/>
                    </a:lnTo>
                    <a:lnTo>
                      <a:pt x="474" y="432"/>
                    </a:lnTo>
                    <a:lnTo>
                      <a:pt x="630" y="432"/>
                    </a:lnTo>
                    <a:lnTo>
                      <a:pt x="729" y="431"/>
                    </a:lnTo>
                    <a:lnTo>
                      <a:pt x="732" y="402"/>
                    </a:lnTo>
                    <a:lnTo>
                      <a:pt x="723" y="341"/>
                    </a:lnTo>
                    <a:lnTo>
                      <a:pt x="715" y="274"/>
                    </a:lnTo>
                    <a:lnTo>
                      <a:pt x="729" y="290"/>
                    </a:lnTo>
                    <a:lnTo>
                      <a:pt x="743" y="364"/>
                    </a:lnTo>
                    <a:lnTo>
                      <a:pt x="756" y="402"/>
                    </a:lnTo>
                    <a:lnTo>
                      <a:pt x="771" y="383"/>
                    </a:lnTo>
                    <a:lnTo>
                      <a:pt x="798" y="309"/>
                    </a:lnTo>
                    <a:lnTo>
                      <a:pt x="838" y="204"/>
                    </a:lnTo>
                    <a:lnTo>
                      <a:pt x="866" y="119"/>
                    </a:lnTo>
                    <a:lnTo>
                      <a:pt x="871" y="93"/>
                    </a:lnTo>
                    <a:lnTo>
                      <a:pt x="857" y="33"/>
                    </a:lnTo>
                    <a:lnTo>
                      <a:pt x="842" y="29"/>
                    </a:lnTo>
                    <a:lnTo>
                      <a:pt x="812" y="100"/>
                    </a:lnTo>
                    <a:lnTo>
                      <a:pt x="760" y="193"/>
                    </a:lnTo>
                    <a:lnTo>
                      <a:pt x="723" y="265"/>
                    </a:lnTo>
                    <a:lnTo>
                      <a:pt x="685" y="276"/>
                    </a:lnTo>
                    <a:lnTo>
                      <a:pt x="549" y="293"/>
                    </a:lnTo>
                    <a:lnTo>
                      <a:pt x="389" y="303"/>
                    </a:lnTo>
                    <a:lnTo>
                      <a:pt x="231" y="303"/>
                    </a:lnTo>
                    <a:lnTo>
                      <a:pt x="52" y="304"/>
                    </a:lnTo>
                    <a:lnTo>
                      <a:pt x="0" y="29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8" name="Freeform 114"/>
              <p:cNvSpPr>
                <a:spLocks/>
              </p:cNvSpPr>
              <p:nvPr/>
            </p:nvSpPr>
            <p:spPr bwMode="auto">
              <a:xfrm>
                <a:off x="2095" y="2605"/>
                <a:ext cx="459" cy="105"/>
              </a:xfrm>
              <a:custGeom>
                <a:avLst/>
                <a:gdLst>
                  <a:gd name="T0" fmla="*/ 11 w 459"/>
                  <a:gd name="T1" fmla="*/ 19 h 105"/>
                  <a:gd name="T2" fmla="*/ 43 w 459"/>
                  <a:gd name="T3" fmla="*/ 0 h 105"/>
                  <a:gd name="T4" fmla="*/ 59 w 459"/>
                  <a:gd name="T5" fmla="*/ 5 h 105"/>
                  <a:gd name="T6" fmla="*/ 49 w 459"/>
                  <a:gd name="T7" fmla="*/ 29 h 105"/>
                  <a:gd name="T8" fmla="*/ 25 w 459"/>
                  <a:gd name="T9" fmla="*/ 44 h 105"/>
                  <a:gd name="T10" fmla="*/ 71 w 459"/>
                  <a:gd name="T11" fmla="*/ 66 h 105"/>
                  <a:gd name="T12" fmla="*/ 140 w 459"/>
                  <a:gd name="T13" fmla="*/ 69 h 105"/>
                  <a:gd name="T14" fmla="*/ 200 w 459"/>
                  <a:gd name="T15" fmla="*/ 64 h 105"/>
                  <a:gd name="T16" fmla="*/ 243 w 459"/>
                  <a:gd name="T17" fmla="*/ 59 h 105"/>
                  <a:gd name="T18" fmla="*/ 324 w 459"/>
                  <a:gd name="T19" fmla="*/ 51 h 105"/>
                  <a:gd name="T20" fmla="*/ 376 w 459"/>
                  <a:gd name="T21" fmla="*/ 46 h 105"/>
                  <a:gd name="T22" fmla="*/ 410 w 459"/>
                  <a:gd name="T23" fmla="*/ 36 h 105"/>
                  <a:gd name="T24" fmla="*/ 443 w 459"/>
                  <a:gd name="T25" fmla="*/ 15 h 105"/>
                  <a:gd name="T26" fmla="*/ 440 w 459"/>
                  <a:gd name="T27" fmla="*/ 0 h 105"/>
                  <a:gd name="T28" fmla="*/ 459 w 459"/>
                  <a:gd name="T29" fmla="*/ 5 h 105"/>
                  <a:gd name="T30" fmla="*/ 454 w 459"/>
                  <a:gd name="T31" fmla="*/ 56 h 105"/>
                  <a:gd name="T32" fmla="*/ 405 w 459"/>
                  <a:gd name="T33" fmla="*/ 80 h 105"/>
                  <a:gd name="T34" fmla="*/ 297 w 459"/>
                  <a:gd name="T35" fmla="*/ 86 h 105"/>
                  <a:gd name="T36" fmla="*/ 187 w 459"/>
                  <a:gd name="T37" fmla="*/ 97 h 105"/>
                  <a:gd name="T38" fmla="*/ 124 w 459"/>
                  <a:gd name="T39" fmla="*/ 105 h 105"/>
                  <a:gd name="T40" fmla="*/ 48 w 459"/>
                  <a:gd name="T41" fmla="*/ 86 h 105"/>
                  <a:gd name="T42" fmla="*/ 11 w 459"/>
                  <a:gd name="T43" fmla="*/ 75 h 105"/>
                  <a:gd name="T44" fmla="*/ 0 w 459"/>
                  <a:gd name="T45" fmla="*/ 46 h 105"/>
                  <a:gd name="T46" fmla="*/ 11 w 459"/>
                  <a:gd name="T47" fmla="*/ 19 h 10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59"/>
                  <a:gd name="T73" fmla="*/ 0 h 105"/>
                  <a:gd name="T74" fmla="*/ 459 w 459"/>
                  <a:gd name="T75" fmla="*/ 105 h 10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59" h="105">
                    <a:moveTo>
                      <a:pt x="11" y="19"/>
                    </a:moveTo>
                    <a:lnTo>
                      <a:pt x="43" y="0"/>
                    </a:lnTo>
                    <a:lnTo>
                      <a:pt x="59" y="5"/>
                    </a:lnTo>
                    <a:lnTo>
                      <a:pt x="49" y="29"/>
                    </a:lnTo>
                    <a:lnTo>
                      <a:pt x="25" y="44"/>
                    </a:lnTo>
                    <a:lnTo>
                      <a:pt x="71" y="66"/>
                    </a:lnTo>
                    <a:lnTo>
                      <a:pt x="140" y="69"/>
                    </a:lnTo>
                    <a:lnTo>
                      <a:pt x="200" y="64"/>
                    </a:lnTo>
                    <a:lnTo>
                      <a:pt x="243" y="59"/>
                    </a:lnTo>
                    <a:lnTo>
                      <a:pt x="324" y="51"/>
                    </a:lnTo>
                    <a:lnTo>
                      <a:pt x="376" y="46"/>
                    </a:lnTo>
                    <a:lnTo>
                      <a:pt x="410" y="36"/>
                    </a:lnTo>
                    <a:lnTo>
                      <a:pt x="443" y="15"/>
                    </a:lnTo>
                    <a:lnTo>
                      <a:pt x="440" y="0"/>
                    </a:lnTo>
                    <a:lnTo>
                      <a:pt x="459" y="5"/>
                    </a:lnTo>
                    <a:lnTo>
                      <a:pt x="454" y="56"/>
                    </a:lnTo>
                    <a:lnTo>
                      <a:pt x="405" y="80"/>
                    </a:lnTo>
                    <a:lnTo>
                      <a:pt x="297" y="86"/>
                    </a:lnTo>
                    <a:lnTo>
                      <a:pt x="187" y="97"/>
                    </a:lnTo>
                    <a:lnTo>
                      <a:pt x="124" y="105"/>
                    </a:lnTo>
                    <a:lnTo>
                      <a:pt x="48" y="86"/>
                    </a:lnTo>
                    <a:lnTo>
                      <a:pt x="11" y="75"/>
                    </a:lnTo>
                    <a:lnTo>
                      <a:pt x="0" y="46"/>
                    </a:lnTo>
                    <a:lnTo>
                      <a:pt x="11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9" name="Freeform 115"/>
              <p:cNvSpPr>
                <a:spLocks/>
              </p:cNvSpPr>
              <p:nvPr/>
            </p:nvSpPr>
            <p:spPr bwMode="auto">
              <a:xfrm>
                <a:off x="2024" y="2782"/>
                <a:ext cx="48" cy="4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0" name="Freeform 116"/>
              <p:cNvSpPr>
                <a:spLocks/>
              </p:cNvSpPr>
              <p:nvPr/>
            </p:nvSpPr>
            <p:spPr bwMode="auto">
              <a:xfrm>
                <a:off x="2113" y="2777"/>
                <a:ext cx="48" cy="4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1" name="Freeform 117"/>
              <p:cNvSpPr>
                <a:spLocks/>
              </p:cNvSpPr>
              <p:nvPr/>
            </p:nvSpPr>
            <p:spPr bwMode="auto">
              <a:xfrm>
                <a:off x="2404" y="2764"/>
                <a:ext cx="195" cy="49"/>
              </a:xfrm>
              <a:custGeom>
                <a:avLst/>
                <a:gdLst>
                  <a:gd name="T0" fmla="*/ 0 w 195"/>
                  <a:gd name="T1" fmla="*/ 15 h 49"/>
                  <a:gd name="T2" fmla="*/ 190 w 195"/>
                  <a:gd name="T3" fmla="*/ 0 h 49"/>
                  <a:gd name="T4" fmla="*/ 195 w 195"/>
                  <a:gd name="T5" fmla="*/ 32 h 49"/>
                  <a:gd name="T6" fmla="*/ 0 w 195"/>
                  <a:gd name="T7" fmla="*/ 49 h 49"/>
                  <a:gd name="T8" fmla="*/ 0 w 195"/>
                  <a:gd name="T9" fmla="*/ 15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5"/>
                  <a:gd name="T16" fmla="*/ 0 h 49"/>
                  <a:gd name="T17" fmla="*/ 195 w 195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5" h="49">
                    <a:moveTo>
                      <a:pt x="0" y="15"/>
                    </a:moveTo>
                    <a:lnTo>
                      <a:pt x="190" y="0"/>
                    </a:lnTo>
                    <a:lnTo>
                      <a:pt x="195" y="32"/>
                    </a:lnTo>
                    <a:lnTo>
                      <a:pt x="0" y="4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2" name="Freeform 118"/>
              <p:cNvSpPr>
                <a:spLocks/>
              </p:cNvSpPr>
              <p:nvPr/>
            </p:nvSpPr>
            <p:spPr bwMode="auto">
              <a:xfrm>
                <a:off x="1923" y="1953"/>
                <a:ext cx="821" cy="646"/>
              </a:xfrm>
              <a:custGeom>
                <a:avLst/>
                <a:gdLst>
                  <a:gd name="T0" fmla="*/ 69 w 821"/>
                  <a:gd name="T1" fmla="*/ 616 h 646"/>
                  <a:gd name="T2" fmla="*/ 46 w 821"/>
                  <a:gd name="T3" fmla="*/ 592 h 646"/>
                  <a:gd name="T4" fmla="*/ 32 w 821"/>
                  <a:gd name="T5" fmla="*/ 551 h 646"/>
                  <a:gd name="T6" fmla="*/ 27 w 821"/>
                  <a:gd name="T7" fmla="*/ 460 h 646"/>
                  <a:gd name="T8" fmla="*/ 27 w 821"/>
                  <a:gd name="T9" fmla="*/ 309 h 646"/>
                  <a:gd name="T10" fmla="*/ 32 w 821"/>
                  <a:gd name="T11" fmla="*/ 195 h 646"/>
                  <a:gd name="T12" fmla="*/ 46 w 821"/>
                  <a:gd name="T13" fmla="*/ 169 h 646"/>
                  <a:gd name="T14" fmla="*/ 71 w 821"/>
                  <a:gd name="T15" fmla="*/ 136 h 646"/>
                  <a:gd name="T16" fmla="*/ 132 w 821"/>
                  <a:gd name="T17" fmla="*/ 112 h 646"/>
                  <a:gd name="T18" fmla="*/ 240 w 821"/>
                  <a:gd name="T19" fmla="*/ 80 h 646"/>
                  <a:gd name="T20" fmla="*/ 329 w 821"/>
                  <a:gd name="T21" fmla="*/ 57 h 646"/>
                  <a:gd name="T22" fmla="*/ 369 w 821"/>
                  <a:gd name="T23" fmla="*/ 33 h 646"/>
                  <a:gd name="T24" fmla="*/ 440 w 821"/>
                  <a:gd name="T25" fmla="*/ 27 h 646"/>
                  <a:gd name="T26" fmla="*/ 566 w 821"/>
                  <a:gd name="T27" fmla="*/ 38 h 646"/>
                  <a:gd name="T28" fmla="*/ 670 w 821"/>
                  <a:gd name="T29" fmla="*/ 32 h 646"/>
                  <a:gd name="T30" fmla="*/ 714 w 821"/>
                  <a:gd name="T31" fmla="*/ 22 h 646"/>
                  <a:gd name="T32" fmla="*/ 750 w 821"/>
                  <a:gd name="T33" fmla="*/ 32 h 646"/>
                  <a:gd name="T34" fmla="*/ 774 w 821"/>
                  <a:gd name="T35" fmla="*/ 95 h 646"/>
                  <a:gd name="T36" fmla="*/ 789 w 821"/>
                  <a:gd name="T37" fmla="*/ 210 h 646"/>
                  <a:gd name="T38" fmla="*/ 804 w 821"/>
                  <a:gd name="T39" fmla="*/ 301 h 646"/>
                  <a:gd name="T40" fmla="*/ 797 w 821"/>
                  <a:gd name="T41" fmla="*/ 343 h 646"/>
                  <a:gd name="T42" fmla="*/ 769 w 821"/>
                  <a:gd name="T43" fmla="*/ 446 h 646"/>
                  <a:gd name="T44" fmla="*/ 733 w 821"/>
                  <a:gd name="T45" fmla="*/ 550 h 646"/>
                  <a:gd name="T46" fmla="*/ 709 w 821"/>
                  <a:gd name="T47" fmla="*/ 589 h 646"/>
                  <a:gd name="T48" fmla="*/ 693 w 821"/>
                  <a:gd name="T49" fmla="*/ 608 h 646"/>
                  <a:gd name="T50" fmla="*/ 717 w 821"/>
                  <a:gd name="T51" fmla="*/ 622 h 646"/>
                  <a:gd name="T52" fmla="*/ 742 w 821"/>
                  <a:gd name="T53" fmla="*/ 578 h 646"/>
                  <a:gd name="T54" fmla="*/ 780 w 821"/>
                  <a:gd name="T55" fmla="*/ 485 h 646"/>
                  <a:gd name="T56" fmla="*/ 808 w 821"/>
                  <a:gd name="T57" fmla="*/ 386 h 646"/>
                  <a:gd name="T58" fmla="*/ 818 w 821"/>
                  <a:gd name="T59" fmla="*/ 337 h 646"/>
                  <a:gd name="T60" fmla="*/ 821 w 821"/>
                  <a:gd name="T61" fmla="*/ 291 h 646"/>
                  <a:gd name="T62" fmla="*/ 812 w 821"/>
                  <a:gd name="T63" fmla="*/ 214 h 646"/>
                  <a:gd name="T64" fmla="*/ 797 w 821"/>
                  <a:gd name="T65" fmla="*/ 99 h 646"/>
                  <a:gd name="T66" fmla="*/ 775 w 821"/>
                  <a:gd name="T67" fmla="*/ 36 h 646"/>
                  <a:gd name="T68" fmla="*/ 755 w 821"/>
                  <a:gd name="T69" fmla="*/ 8 h 646"/>
                  <a:gd name="T70" fmla="*/ 722 w 821"/>
                  <a:gd name="T71" fmla="*/ 0 h 646"/>
                  <a:gd name="T72" fmla="*/ 679 w 821"/>
                  <a:gd name="T73" fmla="*/ 13 h 646"/>
                  <a:gd name="T74" fmla="*/ 615 w 821"/>
                  <a:gd name="T75" fmla="*/ 17 h 646"/>
                  <a:gd name="T76" fmla="*/ 533 w 821"/>
                  <a:gd name="T77" fmla="*/ 17 h 646"/>
                  <a:gd name="T78" fmla="*/ 448 w 821"/>
                  <a:gd name="T79" fmla="*/ 5 h 646"/>
                  <a:gd name="T80" fmla="*/ 391 w 821"/>
                  <a:gd name="T81" fmla="*/ 8 h 646"/>
                  <a:gd name="T82" fmla="*/ 362 w 821"/>
                  <a:gd name="T83" fmla="*/ 19 h 646"/>
                  <a:gd name="T84" fmla="*/ 298 w 821"/>
                  <a:gd name="T85" fmla="*/ 50 h 646"/>
                  <a:gd name="T86" fmla="*/ 175 w 821"/>
                  <a:gd name="T87" fmla="*/ 84 h 646"/>
                  <a:gd name="T88" fmla="*/ 57 w 821"/>
                  <a:gd name="T89" fmla="*/ 123 h 646"/>
                  <a:gd name="T90" fmla="*/ 24 w 821"/>
                  <a:gd name="T91" fmla="*/ 164 h 646"/>
                  <a:gd name="T92" fmla="*/ 3 w 821"/>
                  <a:gd name="T93" fmla="*/ 219 h 646"/>
                  <a:gd name="T94" fmla="*/ 0 w 821"/>
                  <a:gd name="T95" fmla="*/ 329 h 646"/>
                  <a:gd name="T96" fmla="*/ 5 w 821"/>
                  <a:gd name="T97" fmla="*/ 433 h 646"/>
                  <a:gd name="T98" fmla="*/ 9 w 821"/>
                  <a:gd name="T99" fmla="*/ 540 h 646"/>
                  <a:gd name="T100" fmla="*/ 28 w 821"/>
                  <a:gd name="T101" fmla="*/ 602 h 646"/>
                  <a:gd name="T102" fmla="*/ 47 w 821"/>
                  <a:gd name="T103" fmla="*/ 635 h 646"/>
                  <a:gd name="T104" fmla="*/ 80 w 821"/>
                  <a:gd name="T105" fmla="*/ 646 h 646"/>
                  <a:gd name="T106" fmla="*/ 99 w 821"/>
                  <a:gd name="T107" fmla="*/ 640 h 646"/>
                  <a:gd name="T108" fmla="*/ 69 w 821"/>
                  <a:gd name="T109" fmla="*/ 616 h 64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21"/>
                  <a:gd name="T166" fmla="*/ 0 h 646"/>
                  <a:gd name="T167" fmla="*/ 821 w 821"/>
                  <a:gd name="T168" fmla="*/ 646 h 64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21" h="646">
                    <a:moveTo>
                      <a:pt x="69" y="616"/>
                    </a:moveTo>
                    <a:lnTo>
                      <a:pt x="46" y="592"/>
                    </a:lnTo>
                    <a:lnTo>
                      <a:pt x="32" y="551"/>
                    </a:lnTo>
                    <a:lnTo>
                      <a:pt x="27" y="460"/>
                    </a:lnTo>
                    <a:lnTo>
                      <a:pt x="27" y="309"/>
                    </a:lnTo>
                    <a:lnTo>
                      <a:pt x="32" y="195"/>
                    </a:lnTo>
                    <a:lnTo>
                      <a:pt x="46" y="169"/>
                    </a:lnTo>
                    <a:lnTo>
                      <a:pt x="71" y="136"/>
                    </a:lnTo>
                    <a:lnTo>
                      <a:pt x="132" y="112"/>
                    </a:lnTo>
                    <a:lnTo>
                      <a:pt x="240" y="80"/>
                    </a:lnTo>
                    <a:lnTo>
                      <a:pt x="329" y="57"/>
                    </a:lnTo>
                    <a:lnTo>
                      <a:pt x="369" y="33"/>
                    </a:lnTo>
                    <a:lnTo>
                      <a:pt x="440" y="27"/>
                    </a:lnTo>
                    <a:lnTo>
                      <a:pt x="566" y="38"/>
                    </a:lnTo>
                    <a:lnTo>
                      <a:pt x="670" y="32"/>
                    </a:lnTo>
                    <a:lnTo>
                      <a:pt x="714" y="22"/>
                    </a:lnTo>
                    <a:lnTo>
                      <a:pt x="750" y="32"/>
                    </a:lnTo>
                    <a:lnTo>
                      <a:pt x="774" y="95"/>
                    </a:lnTo>
                    <a:lnTo>
                      <a:pt x="789" y="210"/>
                    </a:lnTo>
                    <a:lnTo>
                      <a:pt x="804" y="301"/>
                    </a:lnTo>
                    <a:lnTo>
                      <a:pt x="797" y="343"/>
                    </a:lnTo>
                    <a:lnTo>
                      <a:pt x="769" y="446"/>
                    </a:lnTo>
                    <a:lnTo>
                      <a:pt x="733" y="550"/>
                    </a:lnTo>
                    <a:lnTo>
                      <a:pt x="709" y="589"/>
                    </a:lnTo>
                    <a:lnTo>
                      <a:pt x="693" y="608"/>
                    </a:lnTo>
                    <a:lnTo>
                      <a:pt x="717" y="622"/>
                    </a:lnTo>
                    <a:lnTo>
                      <a:pt x="742" y="578"/>
                    </a:lnTo>
                    <a:lnTo>
                      <a:pt x="780" y="485"/>
                    </a:lnTo>
                    <a:lnTo>
                      <a:pt x="808" y="386"/>
                    </a:lnTo>
                    <a:lnTo>
                      <a:pt x="818" y="337"/>
                    </a:lnTo>
                    <a:lnTo>
                      <a:pt x="821" y="291"/>
                    </a:lnTo>
                    <a:lnTo>
                      <a:pt x="812" y="214"/>
                    </a:lnTo>
                    <a:lnTo>
                      <a:pt x="797" y="99"/>
                    </a:lnTo>
                    <a:lnTo>
                      <a:pt x="775" y="36"/>
                    </a:lnTo>
                    <a:lnTo>
                      <a:pt x="755" y="8"/>
                    </a:lnTo>
                    <a:lnTo>
                      <a:pt x="722" y="0"/>
                    </a:lnTo>
                    <a:lnTo>
                      <a:pt x="679" y="13"/>
                    </a:lnTo>
                    <a:lnTo>
                      <a:pt x="615" y="17"/>
                    </a:lnTo>
                    <a:lnTo>
                      <a:pt x="533" y="17"/>
                    </a:lnTo>
                    <a:lnTo>
                      <a:pt x="448" y="5"/>
                    </a:lnTo>
                    <a:lnTo>
                      <a:pt x="391" y="8"/>
                    </a:lnTo>
                    <a:lnTo>
                      <a:pt x="362" y="19"/>
                    </a:lnTo>
                    <a:lnTo>
                      <a:pt x="298" y="50"/>
                    </a:lnTo>
                    <a:lnTo>
                      <a:pt x="175" y="84"/>
                    </a:lnTo>
                    <a:lnTo>
                      <a:pt x="57" y="123"/>
                    </a:lnTo>
                    <a:lnTo>
                      <a:pt x="24" y="164"/>
                    </a:lnTo>
                    <a:lnTo>
                      <a:pt x="3" y="219"/>
                    </a:lnTo>
                    <a:lnTo>
                      <a:pt x="0" y="329"/>
                    </a:lnTo>
                    <a:lnTo>
                      <a:pt x="5" y="433"/>
                    </a:lnTo>
                    <a:lnTo>
                      <a:pt x="9" y="540"/>
                    </a:lnTo>
                    <a:lnTo>
                      <a:pt x="28" y="602"/>
                    </a:lnTo>
                    <a:lnTo>
                      <a:pt x="47" y="635"/>
                    </a:lnTo>
                    <a:lnTo>
                      <a:pt x="80" y="646"/>
                    </a:lnTo>
                    <a:lnTo>
                      <a:pt x="99" y="640"/>
                    </a:lnTo>
                    <a:lnTo>
                      <a:pt x="69" y="6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3" name="Freeform 119"/>
              <p:cNvSpPr>
                <a:spLocks/>
              </p:cNvSpPr>
              <p:nvPr/>
            </p:nvSpPr>
            <p:spPr bwMode="auto">
              <a:xfrm>
                <a:off x="1978" y="1965"/>
                <a:ext cx="707" cy="644"/>
              </a:xfrm>
              <a:custGeom>
                <a:avLst/>
                <a:gdLst>
                  <a:gd name="T0" fmla="*/ 11 w 707"/>
                  <a:gd name="T1" fmla="*/ 611 h 644"/>
                  <a:gd name="T2" fmla="*/ 129 w 707"/>
                  <a:gd name="T3" fmla="*/ 619 h 644"/>
                  <a:gd name="T4" fmla="*/ 294 w 707"/>
                  <a:gd name="T5" fmla="*/ 623 h 644"/>
                  <a:gd name="T6" fmla="*/ 426 w 707"/>
                  <a:gd name="T7" fmla="*/ 623 h 644"/>
                  <a:gd name="T8" fmla="*/ 544 w 707"/>
                  <a:gd name="T9" fmla="*/ 609 h 644"/>
                  <a:gd name="T10" fmla="*/ 622 w 707"/>
                  <a:gd name="T11" fmla="*/ 597 h 644"/>
                  <a:gd name="T12" fmla="*/ 644 w 707"/>
                  <a:gd name="T13" fmla="*/ 586 h 644"/>
                  <a:gd name="T14" fmla="*/ 644 w 707"/>
                  <a:gd name="T15" fmla="*/ 529 h 644"/>
                  <a:gd name="T16" fmla="*/ 615 w 707"/>
                  <a:gd name="T17" fmla="*/ 377 h 644"/>
                  <a:gd name="T18" fmla="*/ 582 w 707"/>
                  <a:gd name="T19" fmla="*/ 193 h 644"/>
                  <a:gd name="T20" fmla="*/ 565 w 707"/>
                  <a:gd name="T21" fmla="*/ 126 h 644"/>
                  <a:gd name="T22" fmla="*/ 549 w 707"/>
                  <a:gd name="T23" fmla="*/ 101 h 644"/>
                  <a:gd name="T24" fmla="*/ 346 w 707"/>
                  <a:gd name="T25" fmla="*/ 123 h 644"/>
                  <a:gd name="T26" fmla="*/ 147 w 707"/>
                  <a:gd name="T27" fmla="*/ 128 h 644"/>
                  <a:gd name="T28" fmla="*/ 38 w 707"/>
                  <a:gd name="T29" fmla="*/ 131 h 644"/>
                  <a:gd name="T30" fmla="*/ 0 w 707"/>
                  <a:gd name="T31" fmla="*/ 136 h 644"/>
                  <a:gd name="T32" fmla="*/ 21 w 707"/>
                  <a:gd name="T33" fmla="*/ 109 h 644"/>
                  <a:gd name="T34" fmla="*/ 68 w 707"/>
                  <a:gd name="T35" fmla="*/ 114 h 644"/>
                  <a:gd name="T36" fmla="*/ 204 w 707"/>
                  <a:gd name="T37" fmla="*/ 109 h 644"/>
                  <a:gd name="T38" fmla="*/ 333 w 707"/>
                  <a:gd name="T39" fmla="*/ 101 h 644"/>
                  <a:gd name="T40" fmla="*/ 447 w 707"/>
                  <a:gd name="T41" fmla="*/ 92 h 644"/>
                  <a:gd name="T42" fmla="*/ 556 w 707"/>
                  <a:gd name="T43" fmla="*/ 82 h 644"/>
                  <a:gd name="T44" fmla="*/ 641 w 707"/>
                  <a:gd name="T45" fmla="*/ 43 h 644"/>
                  <a:gd name="T46" fmla="*/ 688 w 707"/>
                  <a:gd name="T47" fmla="*/ 0 h 644"/>
                  <a:gd name="T48" fmla="*/ 707 w 707"/>
                  <a:gd name="T49" fmla="*/ 21 h 644"/>
                  <a:gd name="T50" fmla="*/ 663 w 707"/>
                  <a:gd name="T51" fmla="*/ 47 h 644"/>
                  <a:gd name="T52" fmla="*/ 598 w 707"/>
                  <a:gd name="T53" fmla="*/ 90 h 644"/>
                  <a:gd name="T54" fmla="*/ 578 w 707"/>
                  <a:gd name="T55" fmla="*/ 104 h 644"/>
                  <a:gd name="T56" fmla="*/ 601 w 707"/>
                  <a:gd name="T57" fmla="*/ 202 h 644"/>
                  <a:gd name="T58" fmla="*/ 620 w 707"/>
                  <a:gd name="T59" fmla="*/ 297 h 644"/>
                  <a:gd name="T60" fmla="*/ 636 w 707"/>
                  <a:gd name="T61" fmla="*/ 384 h 644"/>
                  <a:gd name="T62" fmla="*/ 650 w 707"/>
                  <a:gd name="T63" fmla="*/ 467 h 644"/>
                  <a:gd name="T64" fmla="*/ 663 w 707"/>
                  <a:gd name="T65" fmla="*/ 529 h 644"/>
                  <a:gd name="T66" fmla="*/ 669 w 707"/>
                  <a:gd name="T67" fmla="*/ 582 h 644"/>
                  <a:gd name="T68" fmla="*/ 660 w 707"/>
                  <a:gd name="T69" fmla="*/ 611 h 644"/>
                  <a:gd name="T70" fmla="*/ 570 w 707"/>
                  <a:gd name="T71" fmla="*/ 633 h 644"/>
                  <a:gd name="T72" fmla="*/ 412 w 707"/>
                  <a:gd name="T73" fmla="*/ 644 h 644"/>
                  <a:gd name="T74" fmla="*/ 246 w 707"/>
                  <a:gd name="T75" fmla="*/ 638 h 644"/>
                  <a:gd name="T76" fmla="*/ 125 w 707"/>
                  <a:gd name="T77" fmla="*/ 638 h 644"/>
                  <a:gd name="T78" fmla="*/ 25 w 707"/>
                  <a:gd name="T79" fmla="*/ 635 h 644"/>
                  <a:gd name="T80" fmla="*/ 11 w 707"/>
                  <a:gd name="T81" fmla="*/ 611 h 64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07"/>
                  <a:gd name="T124" fmla="*/ 0 h 644"/>
                  <a:gd name="T125" fmla="*/ 707 w 707"/>
                  <a:gd name="T126" fmla="*/ 644 h 64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07" h="644">
                    <a:moveTo>
                      <a:pt x="11" y="611"/>
                    </a:moveTo>
                    <a:lnTo>
                      <a:pt x="129" y="619"/>
                    </a:lnTo>
                    <a:lnTo>
                      <a:pt x="294" y="623"/>
                    </a:lnTo>
                    <a:lnTo>
                      <a:pt x="426" y="623"/>
                    </a:lnTo>
                    <a:lnTo>
                      <a:pt x="544" y="609"/>
                    </a:lnTo>
                    <a:lnTo>
                      <a:pt x="622" y="597"/>
                    </a:lnTo>
                    <a:lnTo>
                      <a:pt x="644" y="586"/>
                    </a:lnTo>
                    <a:lnTo>
                      <a:pt x="644" y="529"/>
                    </a:lnTo>
                    <a:lnTo>
                      <a:pt x="615" y="377"/>
                    </a:lnTo>
                    <a:lnTo>
                      <a:pt x="582" y="193"/>
                    </a:lnTo>
                    <a:lnTo>
                      <a:pt x="565" y="126"/>
                    </a:lnTo>
                    <a:lnTo>
                      <a:pt x="549" y="101"/>
                    </a:lnTo>
                    <a:lnTo>
                      <a:pt x="346" y="123"/>
                    </a:lnTo>
                    <a:lnTo>
                      <a:pt x="147" y="128"/>
                    </a:lnTo>
                    <a:lnTo>
                      <a:pt x="38" y="131"/>
                    </a:lnTo>
                    <a:lnTo>
                      <a:pt x="0" y="136"/>
                    </a:lnTo>
                    <a:lnTo>
                      <a:pt x="21" y="109"/>
                    </a:lnTo>
                    <a:lnTo>
                      <a:pt x="68" y="114"/>
                    </a:lnTo>
                    <a:lnTo>
                      <a:pt x="204" y="109"/>
                    </a:lnTo>
                    <a:lnTo>
                      <a:pt x="333" y="101"/>
                    </a:lnTo>
                    <a:lnTo>
                      <a:pt x="447" y="92"/>
                    </a:lnTo>
                    <a:lnTo>
                      <a:pt x="556" y="82"/>
                    </a:lnTo>
                    <a:lnTo>
                      <a:pt x="641" y="43"/>
                    </a:lnTo>
                    <a:lnTo>
                      <a:pt x="688" y="0"/>
                    </a:lnTo>
                    <a:lnTo>
                      <a:pt x="707" y="21"/>
                    </a:lnTo>
                    <a:lnTo>
                      <a:pt x="663" y="47"/>
                    </a:lnTo>
                    <a:lnTo>
                      <a:pt x="598" y="90"/>
                    </a:lnTo>
                    <a:lnTo>
                      <a:pt x="578" y="104"/>
                    </a:lnTo>
                    <a:lnTo>
                      <a:pt x="601" y="202"/>
                    </a:lnTo>
                    <a:lnTo>
                      <a:pt x="620" y="297"/>
                    </a:lnTo>
                    <a:lnTo>
                      <a:pt x="636" y="384"/>
                    </a:lnTo>
                    <a:lnTo>
                      <a:pt x="650" y="467"/>
                    </a:lnTo>
                    <a:lnTo>
                      <a:pt x="663" y="529"/>
                    </a:lnTo>
                    <a:lnTo>
                      <a:pt x="669" y="582"/>
                    </a:lnTo>
                    <a:lnTo>
                      <a:pt x="660" y="611"/>
                    </a:lnTo>
                    <a:lnTo>
                      <a:pt x="570" y="633"/>
                    </a:lnTo>
                    <a:lnTo>
                      <a:pt x="412" y="644"/>
                    </a:lnTo>
                    <a:lnTo>
                      <a:pt x="246" y="638"/>
                    </a:lnTo>
                    <a:lnTo>
                      <a:pt x="125" y="638"/>
                    </a:lnTo>
                    <a:lnTo>
                      <a:pt x="25" y="635"/>
                    </a:lnTo>
                    <a:lnTo>
                      <a:pt x="11" y="6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4" name="Freeform 120"/>
              <p:cNvSpPr>
                <a:spLocks/>
              </p:cNvSpPr>
              <p:nvPr/>
            </p:nvSpPr>
            <p:spPr bwMode="auto">
              <a:xfrm>
                <a:off x="2057" y="2127"/>
                <a:ext cx="488" cy="412"/>
              </a:xfrm>
              <a:custGeom>
                <a:avLst/>
                <a:gdLst>
                  <a:gd name="T0" fmla="*/ 0 w 488"/>
                  <a:gd name="T1" fmla="*/ 11 h 412"/>
                  <a:gd name="T2" fmla="*/ 162 w 488"/>
                  <a:gd name="T3" fmla="*/ 5 h 412"/>
                  <a:gd name="T4" fmla="*/ 273 w 488"/>
                  <a:gd name="T5" fmla="*/ 0 h 412"/>
                  <a:gd name="T6" fmla="*/ 397 w 488"/>
                  <a:gd name="T7" fmla="*/ 2 h 412"/>
                  <a:gd name="T8" fmla="*/ 416 w 488"/>
                  <a:gd name="T9" fmla="*/ 16 h 412"/>
                  <a:gd name="T10" fmla="*/ 431 w 488"/>
                  <a:gd name="T11" fmla="*/ 38 h 412"/>
                  <a:gd name="T12" fmla="*/ 458 w 488"/>
                  <a:gd name="T13" fmla="*/ 154 h 412"/>
                  <a:gd name="T14" fmla="*/ 478 w 488"/>
                  <a:gd name="T15" fmla="*/ 286 h 412"/>
                  <a:gd name="T16" fmla="*/ 488 w 488"/>
                  <a:gd name="T17" fmla="*/ 377 h 412"/>
                  <a:gd name="T18" fmla="*/ 478 w 488"/>
                  <a:gd name="T19" fmla="*/ 406 h 412"/>
                  <a:gd name="T20" fmla="*/ 453 w 488"/>
                  <a:gd name="T21" fmla="*/ 412 h 412"/>
                  <a:gd name="T22" fmla="*/ 310 w 488"/>
                  <a:gd name="T23" fmla="*/ 396 h 412"/>
                  <a:gd name="T24" fmla="*/ 459 w 488"/>
                  <a:gd name="T25" fmla="*/ 383 h 412"/>
                  <a:gd name="T26" fmla="*/ 467 w 488"/>
                  <a:gd name="T27" fmla="*/ 379 h 412"/>
                  <a:gd name="T28" fmla="*/ 464 w 488"/>
                  <a:gd name="T29" fmla="*/ 317 h 412"/>
                  <a:gd name="T30" fmla="*/ 453 w 488"/>
                  <a:gd name="T31" fmla="*/ 229 h 412"/>
                  <a:gd name="T32" fmla="*/ 429 w 488"/>
                  <a:gd name="T33" fmla="*/ 110 h 412"/>
                  <a:gd name="T34" fmla="*/ 410 w 488"/>
                  <a:gd name="T35" fmla="*/ 35 h 412"/>
                  <a:gd name="T36" fmla="*/ 391 w 488"/>
                  <a:gd name="T37" fmla="*/ 24 h 412"/>
                  <a:gd name="T38" fmla="*/ 302 w 488"/>
                  <a:gd name="T39" fmla="*/ 19 h 412"/>
                  <a:gd name="T40" fmla="*/ 181 w 488"/>
                  <a:gd name="T41" fmla="*/ 24 h 412"/>
                  <a:gd name="T42" fmla="*/ 81 w 488"/>
                  <a:gd name="T43" fmla="*/ 21 h 412"/>
                  <a:gd name="T44" fmla="*/ 0 w 488"/>
                  <a:gd name="T45" fmla="*/ 11 h 41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88"/>
                  <a:gd name="T70" fmla="*/ 0 h 412"/>
                  <a:gd name="T71" fmla="*/ 488 w 488"/>
                  <a:gd name="T72" fmla="*/ 412 h 41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88" h="412">
                    <a:moveTo>
                      <a:pt x="0" y="11"/>
                    </a:moveTo>
                    <a:lnTo>
                      <a:pt x="162" y="5"/>
                    </a:lnTo>
                    <a:lnTo>
                      <a:pt x="273" y="0"/>
                    </a:lnTo>
                    <a:lnTo>
                      <a:pt x="397" y="2"/>
                    </a:lnTo>
                    <a:lnTo>
                      <a:pt x="416" y="16"/>
                    </a:lnTo>
                    <a:lnTo>
                      <a:pt x="431" y="38"/>
                    </a:lnTo>
                    <a:lnTo>
                      <a:pt x="458" y="154"/>
                    </a:lnTo>
                    <a:lnTo>
                      <a:pt x="478" y="286"/>
                    </a:lnTo>
                    <a:lnTo>
                      <a:pt x="488" y="377"/>
                    </a:lnTo>
                    <a:lnTo>
                      <a:pt x="478" y="406"/>
                    </a:lnTo>
                    <a:lnTo>
                      <a:pt x="453" y="412"/>
                    </a:lnTo>
                    <a:lnTo>
                      <a:pt x="310" y="396"/>
                    </a:lnTo>
                    <a:lnTo>
                      <a:pt x="459" y="383"/>
                    </a:lnTo>
                    <a:lnTo>
                      <a:pt x="467" y="379"/>
                    </a:lnTo>
                    <a:lnTo>
                      <a:pt x="464" y="317"/>
                    </a:lnTo>
                    <a:lnTo>
                      <a:pt x="453" y="229"/>
                    </a:lnTo>
                    <a:lnTo>
                      <a:pt x="429" y="110"/>
                    </a:lnTo>
                    <a:lnTo>
                      <a:pt x="410" y="35"/>
                    </a:lnTo>
                    <a:lnTo>
                      <a:pt x="391" y="24"/>
                    </a:lnTo>
                    <a:lnTo>
                      <a:pt x="302" y="19"/>
                    </a:lnTo>
                    <a:lnTo>
                      <a:pt x="181" y="24"/>
                    </a:lnTo>
                    <a:lnTo>
                      <a:pt x="81" y="2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5" name="Freeform 121"/>
              <p:cNvSpPr>
                <a:spLocks/>
              </p:cNvSpPr>
              <p:nvPr/>
            </p:nvSpPr>
            <p:spPr bwMode="auto">
              <a:xfrm>
                <a:off x="2007" y="2133"/>
                <a:ext cx="485" cy="401"/>
              </a:xfrm>
              <a:custGeom>
                <a:avLst/>
                <a:gdLst>
                  <a:gd name="T0" fmla="*/ 224 w 485"/>
                  <a:gd name="T1" fmla="*/ 0 h 401"/>
                  <a:gd name="T2" fmla="*/ 67 w 485"/>
                  <a:gd name="T3" fmla="*/ 0 h 401"/>
                  <a:gd name="T4" fmla="*/ 22 w 485"/>
                  <a:gd name="T5" fmla="*/ 5 h 401"/>
                  <a:gd name="T6" fmla="*/ 14 w 485"/>
                  <a:gd name="T7" fmla="*/ 22 h 401"/>
                  <a:gd name="T8" fmla="*/ 5 w 485"/>
                  <a:gd name="T9" fmla="*/ 57 h 401"/>
                  <a:gd name="T10" fmla="*/ 0 w 485"/>
                  <a:gd name="T11" fmla="*/ 151 h 401"/>
                  <a:gd name="T12" fmla="*/ 5 w 485"/>
                  <a:gd name="T13" fmla="*/ 243 h 401"/>
                  <a:gd name="T14" fmla="*/ 17 w 485"/>
                  <a:gd name="T15" fmla="*/ 334 h 401"/>
                  <a:gd name="T16" fmla="*/ 37 w 485"/>
                  <a:gd name="T17" fmla="*/ 371 h 401"/>
                  <a:gd name="T18" fmla="*/ 46 w 485"/>
                  <a:gd name="T19" fmla="*/ 380 h 401"/>
                  <a:gd name="T20" fmla="*/ 146 w 485"/>
                  <a:gd name="T21" fmla="*/ 390 h 401"/>
                  <a:gd name="T22" fmla="*/ 275 w 485"/>
                  <a:gd name="T23" fmla="*/ 395 h 401"/>
                  <a:gd name="T24" fmla="*/ 371 w 485"/>
                  <a:gd name="T25" fmla="*/ 396 h 401"/>
                  <a:gd name="T26" fmla="*/ 485 w 485"/>
                  <a:gd name="T27" fmla="*/ 401 h 401"/>
                  <a:gd name="T28" fmla="*/ 480 w 485"/>
                  <a:gd name="T29" fmla="*/ 387 h 401"/>
                  <a:gd name="T30" fmla="*/ 391 w 485"/>
                  <a:gd name="T31" fmla="*/ 380 h 401"/>
                  <a:gd name="T32" fmla="*/ 275 w 485"/>
                  <a:gd name="T33" fmla="*/ 372 h 401"/>
                  <a:gd name="T34" fmla="*/ 114 w 485"/>
                  <a:gd name="T35" fmla="*/ 371 h 401"/>
                  <a:gd name="T36" fmla="*/ 56 w 485"/>
                  <a:gd name="T37" fmla="*/ 353 h 401"/>
                  <a:gd name="T38" fmla="*/ 38 w 485"/>
                  <a:gd name="T39" fmla="*/ 339 h 401"/>
                  <a:gd name="T40" fmla="*/ 32 w 485"/>
                  <a:gd name="T41" fmla="*/ 313 h 401"/>
                  <a:gd name="T42" fmla="*/ 24 w 485"/>
                  <a:gd name="T43" fmla="*/ 237 h 401"/>
                  <a:gd name="T44" fmla="*/ 22 w 485"/>
                  <a:gd name="T45" fmla="*/ 142 h 401"/>
                  <a:gd name="T46" fmla="*/ 29 w 485"/>
                  <a:gd name="T47" fmla="*/ 46 h 401"/>
                  <a:gd name="T48" fmla="*/ 38 w 485"/>
                  <a:gd name="T49" fmla="*/ 24 h 401"/>
                  <a:gd name="T50" fmla="*/ 143 w 485"/>
                  <a:gd name="T51" fmla="*/ 10 h 401"/>
                  <a:gd name="T52" fmla="*/ 224 w 485"/>
                  <a:gd name="T53" fmla="*/ 0 h 40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85"/>
                  <a:gd name="T82" fmla="*/ 0 h 401"/>
                  <a:gd name="T83" fmla="*/ 485 w 485"/>
                  <a:gd name="T84" fmla="*/ 401 h 40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85" h="401">
                    <a:moveTo>
                      <a:pt x="224" y="0"/>
                    </a:moveTo>
                    <a:lnTo>
                      <a:pt x="67" y="0"/>
                    </a:lnTo>
                    <a:lnTo>
                      <a:pt x="22" y="5"/>
                    </a:lnTo>
                    <a:lnTo>
                      <a:pt x="14" y="22"/>
                    </a:lnTo>
                    <a:lnTo>
                      <a:pt x="5" y="57"/>
                    </a:lnTo>
                    <a:lnTo>
                      <a:pt x="0" y="151"/>
                    </a:lnTo>
                    <a:lnTo>
                      <a:pt x="5" y="243"/>
                    </a:lnTo>
                    <a:lnTo>
                      <a:pt x="17" y="334"/>
                    </a:lnTo>
                    <a:lnTo>
                      <a:pt x="37" y="371"/>
                    </a:lnTo>
                    <a:lnTo>
                      <a:pt x="46" y="380"/>
                    </a:lnTo>
                    <a:lnTo>
                      <a:pt x="146" y="390"/>
                    </a:lnTo>
                    <a:lnTo>
                      <a:pt x="275" y="395"/>
                    </a:lnTo>
                    <a:lnTo>
                      <a:pt x="371" y="396"/>
                    </a:lnTo>
                    <a:lnTo>
                      <a:pt x="485" y="401"/>
                    </a:lnTo>
                    <a:lnTo>
                      <a:pt x="480" y="387"/>
                    </a:lnTo>
                    <a:lnTo>
                      <a:pt x="391" y="380"/>
                    </a:lnTo>
                    <a:lnTo>
                      <a:pt x="275" y="372"/>
                    </a:lnTo>
                    <a:lnTo>
                      <a:pt x="114" y="371"/>
                    </a:lnTo>
                    <a:lnTo>
                      <a:pt x="56" y="353"/>
                    </a:lnTo>
                    <a:lnTo>
                      <a:pt x="38" y="339"/>
                    </a:lnTo>
                    <a:lnTo>
                      <a:pt x="32" y="313"/>
                    </a:lnTo>
                    <a:lnTo>
                      <a:pt x="24" y="237"/>
                    </a:lnTo>
                    <a:lnTo>
                      <a:pt x="22" y="142"/>
                    </a:lnTo>
                    <a:lnTo>
                      <a:pt x="29" y="46"/>
                    </a:lnTo>
                    <a:lnTo>
                      <a:pt x="38" y="24"/>
                    </a:lnTo>
                    <a:lnTo>
                      <a:pt x="143" y="10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3" name="Freeform 122"/>
            <p:cNvSpPr>
              <a:spLocks/>
            </p:cNvSpPr>
            <p:nvPr/>
          </p:nvSpPr>
          <p:spPr bwMode="auto">
            <a:xfrm rot="412926">
              <a:off x="1153" y="3235"/>
              <a:ext cx="524" cy="138"/>
            </a:xfrm>
            <a:custGeom>
              <a:avLst/>
              <a:gdLst>
                <a:gd name="T0" fmla="*/ 0 w 888"/>
                <a:gd name="T1" fmla="*/ 2 h 480"/>
                <a:gd name="T2" fmla="*/ 13 w 888"/>
                <a:gd name="T3" fmla="*/ 1 h 480"/>
                <a:gd name="T4" fmla="*/ 14 w 888"/>
                <a:gd name="T5" fmla="*/ 1 h 480"/>
                <a:gd name="T6" fmla="*/ 5 w 888"/>
                <a:gd name="T7" fmla="*/ 2 h 480"/>
                <a:gd name="T8" fmla="*/ 21 w 888"/>
                <a:gd name="T9" fmla="*/ 2 h 480"/>
                <a:gd name="T10" fmla="*/ 54 w 888"/>
                <a:gd name="T11" fmla="*/ 2 h 480"/>
                <a:gd name="T12" fmla="*/ 73 w 888"/>
                <a:gd name="T13" fmla="*/ 2 h 480"/>
                <a:gd name="T14" fmla="*/ 84 w 888"/>
                <a:gd name="T15" fmla="*/ 2 h 480"/>
                <a:gd name="T16" fmla="*/ 86 w 888"/>
                <a:gd name="T17" fmla="*/ 2 h 480"/>
                <a:gd name="T18" fmla="*/ 100 w 888"/>
                <a:gd name="T19" fmla="*/ 0 h 480"/>
                <a:gd name="T20" fmla="*/ 93 w 888"/>
                <a:gd name="T21" fmla="*/ 0 h 480"/>
                <a:gd name="T22" fmla="*/ 103 w 888"/>
                <a:gd name="T23" fmla="*/ 0 h 480"/>
                <a:gd name="T24" fmla="*/ 106 w 888"/>
                <a:gd name="T25" fmla="*/ 0 h 480"/>
                <a:gd name="T26" fmla="*/ 107 w 888"/>
                <a:gd name="T27" fmla="*/ 1 h 480"/>
                <a:gd name="T28" fmla="*/ 105 w 888"/>
                <a:gd name="T29" fmla="*/ 1 h 480"/>
                <a:gd name="T30" fmla="*/ 96 w 888"/>
                <a:gd name="T31" fmla="*/ 3 h 480"/>
                <a:gd name="T32" fmla="*/ 93 w 888"/>
                <a:gd name="T33" fmla="*/ 3 h 480"/>
                <a:gd name="T34" fmla="*/ 89 w 888"/>
                <a:gd name="T35" fmla="*/ 3 h 480"/>
                <a:gd name="T36" fmla="*/ 61 w 888"/>
                <a:gd name="T37" fmla="*/ 3 h 480"/>
                <a:gd name="T38" fmla="*/ 32 w 888"/>
                <a:gd name="T39" fmla="*/ 3 h 480"/>
                <a:gd name="T40" fmla="*/ 6 w 888"/>
                <a:gd name="T41" fmla="*/ 3 h 480"/>
                <a:gd name="T42" fmla="*/ 2 w 888"/>
                <a:gd name="T43" fmla="*/ 3 h 480"/>
                <a:gd name="T44" fmla="*/ 1 w 888"/>
                <a:gd name="T45" fmla="*/ 3 h 480"/>
                <a:gd name="T46" fmla="*/ 1 w 888"/>
                <a:gd name="T47" fmla="*/ 2 h 480"/>
                <a:gd name="T48" fmla="*/ 1 w 888"/>
                <a:gd name="T49" fmla="*/ 2 h 480"/>
                <a:gd name="T50" fmla="*/ 3 w 888"/>
                <a:gd name="T51" fmla="*/ 2 h 480"/>
                <a:gd name="T52" fmla="*/ 4 w 888"/>
                <a:gd name="T53" fmla="*/ 3 h 480"/>
                <a:gd name="T54" fmla="*/ 4 w 888"/>
                <a:gd name="T55" fmla="*/ 3 h 480"/>
                <a:gd name="T56" fmla="*/ 12 w 888"/>
                <a:gd name="T57" fmla="*/ 3 h 480"/>
                <a:gd name="T58" fmla="*/ 30 w 888"/>
                <a:gd name="T59" fmla="*/ 3 h 480"/>
                <a:gd name="T60" fmla="*/ 45 w 888"/>
                <a:gd name="T61" fmla="*/ 3 h 480"/>
                <a:gd name="T62" fmla="*/ 57 w 888"/>
                <a:gd name="T63" fmla="*/ 3 h 480"/>
                <a:gd name="T64" fmla="*/ 77 w 888"/>
                <a:gd name="T65" fmla="*/ 3 h 480"/>
                <a:gd name="T66" fmla="*/ 89 w 888"/>
                <a:gd name="T67" fmla="*/ 3 h 480"/>
                <a:gd name="T68" fmla="*/ 89 w 888"/>
                <a:gd name="T69" fmla="*/ 3 h 480"/>
                <a:gd name="T70" fmla="*/ 88 w 888"/>
                <a:gd name="T71" fmla="*/ 2 h 480"/>
                <a:gd name="T72" fmla="*/ 87 w 888"/>
                <a:gd name="T73" fmla="*/ 2 h 480"/>
                <a:gd name="T74" fmla="*/ 89 w 888"/>
                <a:gd name="T75" fmla="*/ 2 h 480"/>
                <a:gd name="T76" fmla="*/ 90 w 888"/>
                <a:gd name="T77" fmla="*/ 3 h 480"/>
                <a:gd name="T78" fmla="*/ 91 w 888"/>
                <a:gd name="T79" fmla="*/ 3 h 480"/>
                <a:gd name="T80" fmla="*/ 93 w 888"/>
                <a:gd name="T81" fmla="*/ 3 h 480"/>
                <a:gd name="T82" fmla="*/ 97 w 888"/>
                <a:gd name="T83" fmla="*/ 2 h 480"/>
                <a:gd name="T84" fmla="*/ 101 w 888"/>
                <a:gd name="T85" fmla="*/ 1 h 480"/>
                <a:gd name="T86" fmla="*/ 105 w 888"/>
                <a:gd name="T87" fmla="*/ 1 h 480"/>
                <a:gd name="T88" fmla="*/ 106 w 888"/>
                <a:gd name="T89" fmla="*/ 1 h 480"/>
                <a:gd name="T90" fmla="*/ 104 w 888"/>
                <a:gd name="T91" fmla="*/ 0 h 480"/>
                <a:gd name="T92" fmla="*/ 102 w 888"/>
                <a:gd name="T93" fmla="*/ 0 h 480"/>
                <a:gd name="T94" fmla="*/ 99 w 888"/>
                <a:gd name="T95" fmla="*/ 1 h 480"/>
                <a:gd name="T96" fmla="*/ 92 w 888"/>
                <a:gd name="T97" fmla="*/ 1 h 480"/>
                <a:gd name="T98" fmla="*/ 88 w 888"/>
                <a:gd name="T99" fmla="*/ 2 h 480"/>
                <a:gd name="T100" fmla="*/ 83 w 888"/>
                <a:gd name="T101" fmla="*/ 2 h 480"/>
                <a:gd name="T102" fmla="*/ 67 w 888"/>
                <a:gd name="T103" fmla="*/ 2 h 480"/>
                <a:gd name="T104" fmla="*/ 47 w 888"/>
                <a:gd name="T105" fmla="*/ 2 h 480"/>
                <a:gd name="T106" fmla="*/ 28 w 888"/>
                <a:gd name="T107" fmla="*/ 2 h 480"/>
                <a:gd name="T108" fmla="*/ 6 w 888"/>
                <a:gd name="T109" fmla="*/ 2 h 480"/>
                <a:gd name="T110" fmla="*/ 0 w 888"/>
                <a:gd name="T111" fmla="*/ 2 h 4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88"/>
                <a:gd name="T169" fmla="*/ 0 h 480"/>
                <a:gd name="T170" fmla="*/ 888 w 888"/>
                <a:gd name="T171" fmla="*/ 480 h 4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88" h="480">
                  <a:moveTo>
                    <a:pt x="0" y="290"/>
                  </a:moveTo>
                  <a:lnTo>
                    <a:pt x="110" y="195"/>
                  </a:lnTo>
                  <a:lnTo>
                    <a:pt x="113" y="217"/>
                  </a:lnTo>
                  <a:lnTo>
                    <a:pt x="38" y="285"/>
                  </a:lnTo>
                  <a:lnTo>
                    <a:pt x="170" y="279"/>
                  </a:lnTo>
                  <a:lnTo>
                    <a:pt x="449" y="280"/>
                  </a:lnTo>
                  <a:lnTo>
                    <a:pt x="597" y="269"/>
                  </a:lnTo>
                  <a:lnTo>
                    <a:pt x="690" y="252"/>
                  </a:lnTo>
                  <a:lnTo>
                    <a:pt x="713" y="246"/>
                  </a:lnTo>
                  <a:lnTo>
                    <a:pt x="822" y="27"/>
                  </a:lnTo>
                  <a:lnTo>
                    <a:pt x="771" y="13"/>
                  </a:lnTo>
                  <a:lnTo>
                    <a:pt x="847" y="0"/>
                  </a:lnTo>
                  <a:lnTo>
                    <a:pt x="875" y="24"/>
                  </a:lnTo>
                  <a:lnTo>
                    <a:pt x="888" y="105"/>
                  </a:lnTo>
                  <a:lnTo>
                    <a:pt x="866" y="171"/>
                  </a:lnTo>
                  <a:lnTo>
                    <a:pt x="795" y="385"/>
                  </a:lnTo>
                  <a:lnTo>
                    <a:pt x="762" y="451"/>
                  </a:lnTo>
                  <a:lnTo>
                    <a:pt x="732" y="459"/>
                  </a:lnTo>
                  <a:lnTo>
                    <a:pt x="507" y="455"/>
                  </a:lnTo>
                  <a:lnTo>
                    <a:pt x="271" y="461"/>
                  </a:lnTo>
                  <a:lnTo>
                    <a:pt x="47" y="478"/>
                  </a:lnTo>
                  <a:lnTo>
                    <a:pt x="14" y="480"/>
                  </a:lnTo>
                  <a:lnTo>
                    <a:pt x="11" y="417"/>
                  </a:lnTo>
                  <a:lnTo>
                    <a:pt x="6" y="355"/>
                  </a:lnTo>
                  <a:lnTo>
                    <a:pt x="5" y="322"/>
                  </a:lnTo>
                  <a:lnTo>
                    <a:pt x="24" y="342"/>
                  </a:lnTo>
                  <a:lnTo>
                    <a:pt x="28" y="393"/>
                  </a:lnTo>
                  <a:lnTo>
                    <a:pt x="35" y="447"/>
                  </a:lnTo>
                  <a:lnTo>
                    <a:pt x="99" y="456"/>
                  </a:lnTo>
                  <a:lnTo>
                    <a:pt x="246" y="442"/>
                  </a:lnTo>
                  <a:lnTo>
                    <a:pt x="370" y="432"/>
                  </a:lnTo>
                  <a:lnTo>
                    <a:pt x="474" y="432"/>
                  </a:lnTo>
                  <a:lnTo>
                    <a:pt x="630" y="432"/>
                  </a:lnTo>
                  <a:lnTo>
                    <a:pt x="729" y="431"/>
                  </a:lnTo>
                  <a:lnTo>
                    <a:pt x="732" y="402"/>
                  </a:lnTo>
                  <a:lnTo>
                    <a:pt x="723" y="341"/>
                  </a:lnTo>
                  <a:lnTo>
                    <a:pt x="715" y="274"/>
                  </a:lnTo>
                  <a:lnTo>
                    <a:pt x="729" y="290"/>
                  </a:lnTo>
                  <a:lnTo>
                    <a:pt x="743" y="364"/>
                  </a:lnTo>
                  <a:lnTo>
                    <a:pt x="756" y="402"/>
                  </a:lnTo>
                  <a:lnTo>
                    <a:pt x="771" y="383"/>
                  </a:lnTo>
                  <a:lnTo>
                    <a:pt x="798" y="309"/>
                  </a:lnTo>
                  <a:lnTo>
                    <a:pt x="838" y="204"/>
                  </a:lnTo>
                  <a:lnTo>
                    <a:pt x="866" y="119"/>
                  </a:lnTo>
                  <a:lnTo>
                    <a:pt x="871" y="93"/>
                  </a:lnTo>
                  <a:lnTo>
                    <a:pt x="857" y="33"/>
                  </a:lnTo>
                  <a:lnTo>
                    <a:pt x="842" y="29"/>
                  </a:lnTo>
                  <a:lnTo>
                    <a:pt x="812" y="100"/>
                  </a:lnTo>
                  <a:lnTo>
                    <a:pt x="760" y="193"/>
                  </a:lnTo>
                  <a:lnTo>
                    <a:pt x="723" y="265"/>
                  </a:lnTo>
                  <a:lnTo>
                    <a:pt x="685" y="276"/>
                  </a:lnTo>
                  <a:lnTo>
                    <a:pt x="549" y="293"/>
                  </a:lnTo>
                  <a:lnTo>
                    <a:pt x="389" y="303"/>
                  </a:lnTo>
                  <a:lnTo>
                    <a:pt x="231" y="303"/>
                  </a:lnTo>
                  <a:lnTo>
                    <a:pt x="52" y="304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44" name="Group 123"/>
            <p:cNvGrpSpPr>
              <a:grpSpLocks/>
            </p:cNvGrpSpPr>
            <p:nvPr/>
          </p:nvGrpSpPr>
          <p:grpSpPr bwMode="auto">
            <a:xfrm rot="199841">
              <a:off x="1287" y="3243"/>
              <a:ext cx="288" cy="71"/>
              <a:chOff x="4440" y="744"/>
              <a:chExt cx="1100" cy="273"/>
            </a:xfrm>
          </p:grpSpPr>
          <p:sp>
            <p:nvSpPr>
              <p:cNvPr id="1152" name="Freeform 124"/>
              <p:cNvSpPr>
                <a:spLocks/>
              </p:cNvSpPr>
              <p:nvPr/>
            </p:nvSpPr>
            <p:spPr bwMode="auto">
              <a:xfrm rot="412926">
                <a:off x="5050" y="861"/>
                <a:ext cx="87" cy="72"/>
              </a:xfrm>
              <a:custGeom>
                <a:avLst/>
                <a:gdLst>
                  <a:gd name="T0" fmla="*/ 24 w 48"/>
                  <a:gd name="T1" fmla="*/ 15 h 42"/>
                  <a:gd name="T2" fmla="*/ 493 w 48"/>
                  <a:gd name="T3" fmla="*/ 0 h 42"/>
                  <a:gd name="T4" fmla="*/ 518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3" name="Freeform 125"/>
              <p:cNvSpPr>
                <a:spLocks/>
              </p:cNvSpPr>
              <p:nvPr/>
            </p:nvSpPr>
            <p:spPr bwMode="auto">
              <a:xfrm rot="412926">
                <a:off x="5213" y="872"/>
                <a:ext cx="87" cy="72"/>
              </a:xfrm>
              <a:custGeom>
                <a:avLst/>
                <a:gdLst>
                  <a:gd name="T0" fmla="*/ 24 w 48"/>
                  <a:gd name="T1" fmla="*/ 15 h 42"/>
                  <a:gd name="T2" fmla="*/ 493 w 48"/>
                  <a:gd name="T3" fmla="*/ 0 h 42"/>
                  <a:gd name="T4" fmla="*/ 518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4" name="Freeform 126"/>
              <p:cNvSpPr>
                <a:spLocks/>
              </p:cNvSpPr>
              <p:nvPr/>
            </p:nvSpPr>
            <p:spPr bwMode="auto">
              <a:xfrm rot="412926">
                <a:off x="4504" y="933"/>
                <a:ext cx="611" cy="84"/>
              </a:xfrm>
              <a:custGeom>
                <a:avLst/>
                <a:gdLst>
                  <a:gd name="T0" fmla="*/ 0 w 195"/>
                  <a:gd name="T1" fmla="*/ 132 h 49"/>
                  <a:gd name="T2" fmla="*/ 18302 w 195"/>
                  <a:gd name="T3" fmla="*/ 0 h 49"/>
                  <a:gd name="T4" fmla="*/ 18791 w 195"/>
                  <a:gd name="T5" fmla="*/ 276 h 49"/>
                  <a:gd name="T6" fmla="*/ 0 w 195"/>
                  <a:gd name="T7" fmla="*/ 423 h 49"/>
                  <a:gd name="T8" fmla="*/ 0 w 195"/>
                  <a:gd name="T9" fmla="*/ 132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5"/>
                  <a:gd name="T16" fmla="*/ 0 h 49"/>
                  <a:gd name="T17" fmla="*/ 195 w 195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5" h="49">
                    <a:moveTo>
                      <a:pt x="0" y="15"/>
                    </a:moveTo>
                    <a:lnTo>
                      <a:pt x="190" y="0"/>
                    </a:lnTo>
                    <a:lnTo>
                      <a:pt x="195" y="32"/>
                    </a:lnTo>
                    <a:lnTo>
                      <a:pt x="0" y="4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5" name="Freeform 127"/>
              <p:cNvSpPr>
                <a:spLocks/>
              </p:cNvSpPr>
              <p:nvPr/>
            </p:nvSpPr>
            <p:spPr bwMode="auto">
              <a:xfrm rot="412926">
                <a:off x="4440" y="823"/>
                <a:ext cx="87" cy="71"/>
              </a:xfrm>
              <a:custGeom>
                <a:avLst/>
                <a:gdLst>
                  <a:gd name="T0" fmla="*/ 24 w 48"/>
                  <a:gd name="T1" fmla="*/ 14 h 42"/>
                  <a:gd name="T2" fmla="*/ 493 w 48"/>
                  <a:gd name="T3" fmla="*/ 0 h 42"/>
                  <a:gd name="T4" fmla="*/ 518 w 48"/>
                  <a:gd name="T5" fmla="*/ 343 h 42"/>
                  <a:gd name="T6" fmla="*/ 0 w 48"/>
                  <a:gd name="T7" fmla="*/ 343 h 42"/>
                  <a:gd name="T8" fmla="*/ 24 w 48"/>
                  <a:gd name="T9" fmla="*/ 14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6" name="Freeform 128"/>
              <p:cNvSpPr>
                <a:spLocks/>
              </p:cNvSpPr>
              <p:nvPr/>
            </p:nvSpPr>
            <p:spPr bwMode="auto">
              <a:xfrm rot="412926">
                <a:off x="4603" y="833"/>
                <a:ext cx="87" cy="73"/>
              </a:xfrm>
              <a:custGeom>
                <a:avLst/>
                <a:gdLst>
                  <a:gd name="T0" fmla="*/ 24 w 48"/>
                  <a:gd name="T1" fmla="*/ 16 h 42"/>
                  <a:gd name="T2" fmla="*/ 493 w 48"/>
                  <a:gd name="T3" fmla="*/ 0 h 42"/>
                  <a:gd name="T4" fmla="*/ 518 w 48"/>
                  <a:gd name="T5" fmla="*/ 384 h 42"/>
                  <a:gd name="T6" fmla="*/ 0 w 48"/>
                  <a:gd name="T7" fmla="*/ 384 h 42"/>
                  <a:gd name="T8" fmla="*/ 24 w 48"/>
                  <a:gd name="T9" fmla="*/ 1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7" name="Freeform 129"/>
              <p:cNvSpPr>
                <a:spLocks/>
              </p:cNvSpPr>
              <p:nvPr/>
            </p:nvSpPr>
            <p:spPr bwMode="auto">
              <a:xfrm rot="412926">
                <a:off x="4737" y="845"/>
                <a:ext cx="88" cy="72"/>
              </a:xfrm>
              <a:custGeom>
                <a:avLst/>
                <a:gdLst>
                  <a:gd name="T0" fmla="*/ 24 w 48"/>
                  <a:gd name="T1" fmla="*/ 15 h 42"/>
                  <a:gd name="T2" fmla="*/ 517 w 48"/>
                  <a:gd name="T3" fmla="*/ 0 h 42"/>
                  <a:gd name="T4" fmla="*/ 541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8" name="Freeform 130"/>
              <p:cNvSpPr>
                <a:spLocks/>
              </p:cNvSpPr>
              <p:nvPr/>
            </p:nvSpPr>
            <p:spPr bwMode="auto">
              <a:xfrm rot="412926">
                <a:off x="4900" y="856"/>
                <a:ext cx="88" cy="72"/>
              </a:xfrm>
              <a:custGeom>
                <a:avLst/>
                <a:gdLst>
                  <a:gd name="T0" fmla="*/ 24 w 48"/>
                  <a:gd name="T1" fmla="*/ 15 h 42"/>
                  <a:gd name="T2" fmla="*/ 517 w 48"/>
                  <a:gd name="T3" fmla="*/ 0 h 42"/>
                  <a:gd name="T4" fmla="*/ 541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9" name="Freeform 131"/>
              <p:cNvSpPr>
                <a:spLocks/>
              </p:cNvSpPr>
              <p:nvPr/>
            </p:nvSpPr>
            <p:spPr bwMode="auto">
              <a:xfrm rot="412926">
                <a:off x="5146" y="782"/>
                <a:ext cx="87" cy="72"/>
              </a:xfrm>
              <a:custGeom>
                <a:avLst/>
                <a:gdLst>
                  <a:gd name="T0" fmla="*/ 24 w 48"/>
                  <a:gd name="T1" fmla="*/ 15 h 42"/>
                  <a:gd name="T2" fmla="*/ 493 w 48"/>
                  <a:gd name="T3" fmla="*/ 0 h 42"/>
                  <a:gd name="T4" fmla="*/ 518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0" name="Freeform 132"/>
              <p:cNvSpPr>
                <a:spLocks/>
              </p:cNvSpPr>
              <p:nvPr/>
            </p:nvSpPr>
            <p:spPr bwMode="auto">
              <a:xfrm rot="412926">
                <a:off x="5309" y="793"/>
                <a:ext cx="87" cy="72"/>
              </a:xfrm>
              <a:custGeom>
                <a:avLst/>
                <a:gdLst>
                  <a:gd name="T0" fmla="*/ 24 w 48"/>
                  <a:gd name="T1" fmla="*/ 15 h 42"/>
                  <a:gd name="T2" fmla="*/ 493 w 48"/>
                  <a:gd name="T3" fmla="*/ 0 h 42"/>
                  <a:gd name="T4" fmla="*/ 518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1" name="Freeform 133"/>
              <p:cNvSpPr>
                <a:spLocks/>
              </p:cNvSpPr>
              <p:nvPr/>
            </p:nvSpPr>
            <p:spPr bwMode="auto">
              <a:xfrm rot="412926">
                <a:off x="4536" y="744"/>
                <a:ext cx="87" cy="71"/>
              </a:xfrm>
              <a:custGeom>
                <a:avLst/>
                <a:gdLst>
                  <a:gd name="T0" fmla="*/ 24 w 48"/>
                  <a:gd name="T1" fmla="*/ 14 h 42"/>
                  <a:gd name="T2" fmla="*/ 493 w 48"/>
                  <a:gd name="T3" fmla="*/ 0 h 42"/>
                  <a:gd name="T4" fmla="*/ 518 w 48"/>
                  <a:gd name="T5" fmla="*/ 343 h 42"/>
                  <a:gd name="T6" fmla="*/ 0 w 48"/>
                  <a:gd name="T7" fmla="*/ 343 h 42"/>
                  <a:gd name="T8" fmla="*/ 24 w 48"/>
                  <a:gd name="T9" fmla="*/ 14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2" name="Freeform 134"/>
              <p:cNvSpPr>
                <a:spLocks/>
              </p:cNvSpPr>
              <p:nvPr/>
            </p:nvSpPr>
            <p:spPr bwMode="auto">
              <a:xfrm rot="412926">
                <a:off x="4699" y="754"/>
                <a:ext cx="87" cy="73"/>
              </a:xfrm>
              <a:custGeom>
                <a:avLst/>
                <a:gdLst>
                  <a:gd name="T0" fmla="*/ 24 w 48"/>
                  <a:gd name="T1" fmla="*/ 16 h 42"/>
                  <a:gd name="T2" fmla="*/ 493 w 48"/>
                  <a:gd name="T3" fmla="*/ 0 h 42"/>
                  <a:gd name="T4" fmla="*/ 518 w 48"/>
                  <a:gd name="T5" fmla="*/ 384 h 42"/>
                  <a:gd name="T6" fmla="*/ 0 w 48"/>
                  <a:gd name="T7" fmla="*/ 384 h 42"/>
                  <a:gd name="T8" fmla="*/ 24 w 48"/>
                  <a:gd name="T9" fmla="*/ 1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3" name="Freeform 135"/>
              <p:cNvSpPr>
                <a:spLocks/>
              </p:cNvSpPr>
              <p:nvPr/>
            </p:nvSpPr>
            <p:spPr bwMode="auto">
              <a:xfrm rot="412926">
                <a:off x="4833" y="766"/>
                <a:ext cx="88" cy="72"/>
              </a:xfrm>
              <a:custGeom>
                <a:avLst/>
                <a:gdLst>
                  <a:gd name="T0" fmla="*/ 24 w 48"/>
                  <a:gd name="T1" fmla="*/ 15 h 42"/>
                  <a:gd name="T2" fmla="*/ 517 w 48"/>
                  <a:gd name="T3" fmla="*/ 0 h 42"/>
                  <a:gd name="T4" fmla="*/ 541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4" name="Freeform 136"/>
              <p:cNvSpPr>
                <a:spLocks/>
              </p:cNvSpPr>
              <p:nvPr/>
            </p:nvSpPr>
            <p:spPr bwMode="auto">
              <a:xfrm rot="412926">
                <a:off x="4996" y="777"/>
                <a:ext cx="88" cy="72"/>
              </a:xfrm>
              <a:custGeom>
                <a:avLst/>
                <a:gdLst>
                  <a:gd name="T0" fmla="*/ 24 w 48"/>
                  <a:gd name="T1" fmla="*/ 15 h 42"/>
                  <a:gd name="T2" fmla="*/ 517 w 48"/>
                  <a:gd name="T3" fmla="*/ 0 h 42"/>
                  <a:gd name="T4" fmla="*/ 541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5" name="Freeform 137"/>
              <p:cNvSpPr>
                <a:spLocks/>
              </p:cNvSpPr>
              <p:nvPr/>
            </p:nvSpPr>
            <p:spPr bwMode="auto">
              <a:xfrm rot="412926">
                <a:off x="5357" y="895"/>
                <a:ext cx="87" cy="72"/>
              </a:xfrm>
              <a:custGeom>
                <a:avLst/>
                <a:gdLst>
                  <a:gd name="T0" fmla="*/ 24 w 48"/>
                  <a:gd name="T1" fmla="*/ 15 h 42"/>
                  <a:gd name="T2" fmla="*/ 493 w 48"/>
                  <a:gd name="T3" fmla="*/ 0 h 42"/>
                  <a:gd name="T4" fmla="*/ 518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6" name="Freeform 138"/>
              <p:cNvSpPr>
                <a:spLocks/>
              </p:cNvSpPr>
              <p:nvPr/>
            </p:nvSpPr>
            <p:spPr bwMode="auto">
              <a:xfrm rot="412926">
                <a:off x="5453" y="816"/>
                <a:ext cx="87" cy="72"/>
              </a:xfrm>
              <a:custGeom>
                <a:avLst/>
                <a:gdLst>
                  <a:gd name="T0" fmla="*/ 24 w 48"/>
                  <a:gd name="T1" fmla="*/ 15 h 42"/>
                  <a:gd name="T2" fmla="*/ 493 w 48"/>
                  <a:gd name="T3" fmla="*/ 0 h 42"/>
                  <a:gd name="T4" fmla="*/ 518 w 48"/>
                  <a:gd name="T5" fmla="*/ 362 h 42"/>
                  <a:gd name="T6" fmla="*/ 0 w 48"/>
                  <a:gd name="T7" fmla="*/ 362 h 42"/>
                  <a:gd name="T8" fmla="*/ 24 w 48"/>
                  <a:gd name="T9" fmla="*/ 1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5" name="Text Box 139"/>
            <p:cNvSpPr txBox="1">
              <a:spLocks noChangeArrowheads="1"/>
            </p:cNvSpPr>
            <p:nvPr/>
          </p:nvSpPr>
          <p:spPr bwMode="auto">
            <a:xfrm rot="418926">
              <a:off x="1242" y="2817"/>
              <a:ext cx="43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endParaRPr kumimoji="1" lang="en-US" sz="500">
                <a:latin typeface="Times New Roman" pitchFamily="18" charset="0"/>
              </a:endParaRPr>
            </a:p>
          </p:txBody>
        </p:sp>
        <p:sp>
          <p:nvSpPr>
            <p:cNvPr id="1046" name="Rectangle 140"/>
            <p:cNvSpPr>
              <a:spLocks noChangeArrowheads="1"/>
            </p:cNvSpPr>
            <p:nvPr/>
          </p:nvSpPr>
          <p:spPr bwMode="auto">
            <a:xfrm>
              <a:off x="4613" y="2530"/>
              <a:ext cx="49" cy="6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" name="Rectangle 141"/>
            <p:cNvSpPr>
              <a:spLocks noChangeArrowheads="1"/>
            </p:cNvSpPr>
            <p:nvPr/>
          </p:nvSpPr>
          <p:spPr bwMode="auto">
            <a:xfrm>
              <a:off x="4880" y="2530"/>
              <a:ext cx="49" cy="6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" name="Rectangle 142"/>
            <p:cNvSpPr>
              <a:spLocks noChangeArrowheads="1"/>
            </p:cNvSpPr>
            <p:nvPr/>
          </p:nvSpPr>
          <p:spPr bwMode="auto">
            <a:xfrm>
              <a:off x="5143" y="2524"/>
              <a:ext cx="47" cy="6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" name="Freeform 143"/>
            <p:cNvSpPr>
              <a:spLocks/>
            </p:cNvSpPr>
            <p:nvPr/>
          </p:nvSpPr>
          <p:spPr bwMode="auto">
            <a:xfrm>
              <a:off x="4403" y="2244"/>
              <a:ext cx="64" cy="18"/>
            </a:xfrm>
            <a:custGeom>
              <a:avLst/>
              <a:gdLst>
                <a:gd name="T0" fmla="*/ 125 w 51"/>
                <a:gd name="T1" fmla="*/ 21 h 13"/>
                <a:gd name="T2" fmla="*/ 125 w 51"/>
                <a:gd name="T3" fmla="*/ 0 h 13"/>
                <a:gd name="T4" fmla="*/ 0 w 51"/>
                <a:gd name="T5" fmla="*/ 0 h 13"/>
                <a:gd name="T6" fmla="*/ 0 w 51"/>
                <a:gd name="T7" fmla="*/ 48 h 13"/>
                <a:gd name="T8" fmla="*/ 125 w 51"/>
                <a:gd name="T9" fmla="*/ 48 h 13"/>
                <a:gd name="T10" fmla="*/ 125 w 51"/>
                <a:gd name="T11" fmla="*/ 21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13"/>
                <a:gd name="T20" fmla="*/ 51 w 51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13">
                  <a:moveTo>
                    <a:pt x="51" y="6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51" y="13"/>
                  </a:lnTo>
                  <a:lnTo>
                    <a:pt x="51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" name="Freeform 144"/>
            <p:cNvSpPr>
              <a:spLocks/>
            </p:cNvSpPr>
            <p:nvPr/>
          </p:nvSpPr>
          <p:spPr bwMode="auto">
            <a:xfrm>
              <a:off x="4403" y="2273"/>
              <a:ext cx="64" cy="19"/>
            </a:xfrm>
            <a:custGeom>
              <a:avLst/>
              <a:gdLst>
                <a:gd name="T0" fmla="*/ 125 w 51"/>
                <a:gd name="T1" fmla="*/ 26 h 14"/>
                <a:gd name="T2" fmla="*/ 125 w 51"/>
                <a:gd name="T3" fmla="*/ 0 h 14"/>
                <a:gd name="T4" fmla="*/ 0 w 51"/>
                <a:gd name="T5" fmla="*/ 0 h 14"/>
                <a:gd name="T6" fmla="*/ 0 w 51"/>
                <a:gd name="T7" fmla="*/ 48 h 14"/>
                <a:gd name="T8" fmla="*/ 125 w 51"/>
                <a:gd name="T9" fmla="*/ 48 h 14"/>
                <a:gd name="T10" fmla="*/ 125 w 51"/>
                <a:gd name="T11" fmla="*/ 26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14"/>
                <a:gd name="T20" fmla="*/ 51 w 51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14">
                  <a:moveTo>
                    <a:pt x="51" y="7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51" y="14"/>
                  </a:ln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" name="Freeform 145"/>
            <p:cNvSpPr>
              <a:spLocks/>
            </p:cNvSpPr>
            <p:nvPr/>
          </p:nvSpPr>
          <p:spPr bwMode="auto">
            <a:xfrm>
              <a:off x="3732" y="1578"/>
              <a:ext cx="1624" cy="1346"/>
            </a:xfrm>
            <a:custGeom>
              <a:avLst/>
              <a:gdLst>
                <a:gd name="T0" fmla="*/ 68 w 2203"/>
                <a:gd name="T1" fmla="*/ 299 h 1826"/>
                <a:gd name="T2" fmla="*/ 210 w 2203"/>
                <a:gd name="T3" fmla="*/ 231 h 1826"/>
                <a:gd name="T4" fmla="*/ 212 w 2203"/>
                <a:gd name="T5" fmla="*/ 11 h 1826"/>
                <a:gd name="T6" fmla="*/ 216 w 2203"/>
                <a:gd name="T7" fmla="*/ 8 h 1826"/>
                <a:gd name="T8" fmla="*/ 224 w 2203"/>
                <a:gd name="T9" fmla="*/ 4 h 1826"/>
                <a:gd name="T10" fmla="*/ 236 w 2203"/>
                <a:gd name="T11" fmla="*/ 1 h 1826"/>
                <a:gd name="T12" fmla="*/ 250 w 2203"/>
                <a:gd name="T13" fmla="*/ 1 h 1826"/>
                <a:gd name="T14" fmla="*/ 262 w 2203"/>
                <a:gd name="T15" fmla="*/ 4 h 1826"/>
                <a:gd name="T16" fmla="*/ 268 w 2203"/>
                <a:gd name="T17" fmla="*/ 8 h 1826"/>
                <a:gd name="T18" fmla="*/ 272 w 2203"/>
                <a:gd name="T19" fmla="*/ 11 h 1826"/>
                <a:gd name="T20" fmla="*/ 280 w 2203"/>
                <a:gd name="T21" fmla="*/ 248 h 1826"/>
                <a:gd name="T22" fmla="*/ 296 w 2203"/>
                <a:gd name="T23" fmla="*/ 218 h 1826"/>
                <a:gd name="T24" fmla="*/ 311 w 2203"/>
                <a:gd name="T25" fmla="*/ 34 h 1826"/>
                <a:gd name="T26" fmla="*/ 313 w 2203"/>
                <a:gd name="T27" fmla="*/ 32 h 1826"/>
                <a:gd name="T28" fmla="*/ 319 w 2203"/>
                <a:gd name="T29" fmla="*/ 28 h 1826"/>
                <a:gd name="T30" fmla="*/ 328 w 2203"/>
                <a:gd name="T31" fmla="*/ 24 h 1826"/>
                <a:gd name="T32" fmla="*/ 342 w 2203"/>
                <a:gd name="T33" fmla="*/ 22 h 1826"/>
                <a:gd name="T34" fmla="*/ 355 w 2203"/>
                <a:gd name="T35" fmla="*/ 24 h 1826"/>
                <a:gd name="T36" fmla="*/ 364 w 2203"/>
                <a:gd name="T37" fmla="*/ 27 h 1826"/>
                <a:gd name="T38" fmla="*/ 369 w 2203"/>
                <a:gd name="T39" fmla="*/ 31 h 1826"/>
                <a:gd name="T40" fmla="*/ 371 w 2203"/>
                <a:gd name="T41" fmla="*/ 32 h 1826"/>
                <a:gd name="T42" fmla="*/ 404 w 2203"/>
                <a:gd name="T43" fmla="*/ 184 h 1826"/>
                <a:gd name="T44" fmla="*/ 409 w 2203"/>
                <a:gd name="T45" fmla="*/ 57 h 1826"/>
                <a:gd name="T46" fmla="*/ 412 w 2203"/>
                <a:gd name="T47" fmla="*/ 55 h 1826"/>
                <a:gd name="T48" fmla="*/ 417 w 2203"/>
                <a:gd name="T49" fmla="*/ 52 h 1826"/>
                <a:gd name="T50" fmla="*/ 428 w 2203"/>
                <a:gd name="T51" fmla="*/ 50 h 1826"/>
                <a:gd name="T52" fmla="*/ 444 w 2203"/>
                <a:gd name="T53" fmla="*/ 50 h 1826"/>
                <a:gd name="T54" fmla="*/ 455 w 2203"/>
                <a:gd name="T55" fmla="*/ 52 h 1826"/>
                <a:gd name="T56" fmla="*/ 462 w 2203"/>
                <a:gd name="T57" fmla="*/ 55 h 1826"/>
                <a:gd name="T58" fmla="*/ 466 w 2203"/>
                <a:gd name="T59" fmla="*/ 57 h 1826"/>
                <a:gd name="T60" fmla="*/ 473 w 2203"/>
                <a:gd name="T61" fmla="*/ 195 h 1826"/>
                <a:gd name="T62" fmla="*/ 621 w 2203"/>
                <a:gd name="T63" fmla="*/ 335 h 1826"/>
                <a:gd name="T64" fmla="*/ 650 w 2203"/>
                <a:gd name="T65" fmla="*/ 514 h 1826"/>
                <a:gd name="T66" fmla="*/ 473 w 2203"/>
                <a:gd name="T67" fmla="*/ 523 h 1826"/>
                <a:gd name="T68" fmla="*/ 425 w 2203"/>
                <a:gd name="T69" fmla="*/ 483 h 1826"/>
                <a:gd name="T70" fmla="*/ 399 w 2203"/>
                <a:gd name="T71" fmla="*/ 529 h 1826"/>
                <a:gd name="T72" fmla="*/ 0 w 2203"/>
                <a:gd name="T73" fmla="*/ 510 h 18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03"/>
                <a:gd name="T112" fmla="*/ 0 h 1826"/>
                <a:gd name="T113" fmla="*/ 2203 w 2203"/>
                <a:gd name="T114" fmla="*/ 1826 h 182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03" h="1826">
                  <a:moveTo>
                    <a:pt x="0" y="1083"/>
                  </a:moveTo>
                  <a:lnTo>
                    <a:pt x="229" y="1013"/>
                  </a:lnTo>
                  <a:lnTo>
                    <a:pt x="436" y="711"/>
                  </a:lnTo>
                  <a:lnTo>
                    <a:pt x="710" y="780"/>
                  </a:lnTo>
                  <a:lnTo>
                    <a:pt x="717" y="40"/>
                  </a:lnTo>
                  <a:lnTo>
                    <a:pt x="719" y="39"/>
                  </a:lnTo>
                  <a:lnTo>
                    <a:pt x="724" y="34"/>
                  </a:lnTo>
                  <a:lnTo>
                    <a:pt x="733" y="27"/>
                  </a:lnTo>
                  <a:lnTo>
                    <a:pt x="745" y="19"/>
                  </a:lnTo>
                  <a:lnTo>
                    <a:pt x="759" y="13"/>
                  </a:lnTo>
                  <a:lnTo>
                    <a:pt x="777" y="6"/>
                  </a:lnTo>
                  <a:lnTo>
                    <a:pt x="799" y="1"/>
                  </a:lnTo>
                  <a:lnTo>
                    <a:pt x="824" y="0"/>
                  </a:lnTo>
                  <a:lnTo>
                    <a:pt x="847" y="1"/>
                  </a:lnTo>
                  <a:lnTo>
                    <a:pt x="868" y="6"/>
                  </a:lnTo>
                  <a:lnTo>
                    <a:pt x="884" y="13"/>
                  </a:lnTo>
                  <a:lnTo>
                    <a:pt x="899" y="19"/>
                  </a:lnTo>
                  <a:lnTo>
                    <a:pt x="909" y="27"/>
                  </a:lnTo>
                  <a:lnTo>
                    <a:pt x="917" y="34"/>
                  </a:lnTo>
                  <a:lnTo>
                    <a:pt x="921" y="39"/>
                  </a:lnTo>
                  <a:lnTo>
                    <a:pt x="922" y="40"/>
                  </a:lnTo>
                  <a:lnTo>
                    <a:pt x="947" y="838"/>
                  </a:lnTo>
                  <a:lnTo>
                    <a:pt x="1001" y="849"/>
                  </a:lnTo>
                  <a:lnTo>
                    <a:pt x="1001" y="739"/>
                  </a:lnTo>
                  <a:lnTo>
                    <a:pt x="1049" y="729"/>
                  </a:lnTo>
                  <a:lnTo>
                    <a:pt x="1053" y="114"/>
                  </a:lnTo>
                  <a:lnTo>
                    <a:pt x="1054" y="113"/>
                  </a:lnTo>
                  <a:lnTo>
                    <a:pt x="1059" y="107"/>
                  </a:lnTo>
                  <a:lnTo>
                    <a:pt x="1068" y="101"/>
                  </a:lnTo>
                  <a:lnTo>
                    <a:pt x="1080" y="93"/>
                  </a:lnTo>
                  <a:lnTo>
                    <a:pt x="1094" y="87"/>
                  </a:lnTo>
                  <a:lnTo>
                    <a:pt x="1112" y="80"/>
                  </a:lnTo>
                  <a:lnTo>
                    <a:pt x="1133" y="75"/>
                  </a:lnTo>
                  <a:lnTo>
                    <a:pt x="1158" y="74"/>
                  </a:lnTo>
                  <a:lnTo>
                    <a:pt x="1182" y="75"/>
                  </a:lnTo>
                  <a:lnTo>
                    <a:pt x="1203" y="79"/>
                  </a:lnTo>
                  <a:lnTo>
                    <a:pt x="1220" y="85"/>
                  </a:lnTo>
                  <a:lnTo>
                    <a:pt x="1233" y="92"/>
                  </a:lnTo>
                  <a:lnTo>
                    <a:pt x="1243" y="98"/>
                  </a:lnTo>
                  <a:lnTo>
                    <a:pt x="1251" y="105"/>
                  </a:lnTo>
                  <a:lnTo>
                    <a:pt x="1255" y="109"/>
                  </a:lnTo>
                  <a:lnTo>
                    <a:pt x="1256" y="110"/>
                  </a:lnTo>
                  <a:lnTo>
                    <a:pt x="1290" y="649"/>
                  </a:lnTo>
                  <a:lnTo>
                    <a:pt x="1369" y="623"/>
                  </a:lnTo>
                  <a:lnTo>
                    <a:pt x="1384" y="197"/>
                  </a:lnTo>
                  <a:lnTo>
                    <a:pt x="1386" y="195"/>
                  </a:lnTo>
                  <a:lnTo>
                    <a:pt x="1388" y="193"/>
                  </a:lnTo>
                  <a:lnTo>
                    <a:pt x="1394" y="188"/>
                  </a:lnTo>
                  <a:lnTo>
                    <a:pt x="1401" y="182"/>
                  </a:lnTo>
                  <a:lnTo>
                    <a:pt x="1413" y="177"/>
                  </a:lnTo>
                  <a:lnTo>
                    <a:pt x="1428" y="172"/>
                  </a:lnTo>
                  <a:lnTo>
                    <a:pt x="1449" y="170"/>
                  </a:lnTo>
                  <a:lnTo>
                    <a:pt x="1475" y="168"/>
                  </a:lnTo>
                  <a:lnTo>
                    <a:pt x="1501" y="170"/>
                  </a:lnTo>
                  <a:lnTo>
                    <a:pt x="1523" y="172"/>
                  </a:lnTo>
                  <a:lnTo>
                    <a:pt x="1541" y="177"/>
                  </a:lnTo>
                  <a:lnTo>
                    <a:pt x="1555" y="182"/>
                  </a:lnTo>
                  <a:lnTo>
                    <a:pt x="1566" y="188"/>
                  </a:lnTo>
                  <a:lnTo>
                    <a:pt x="1572" y="193"/>
                  </a:lnTo>
                  <a:lnTo>
                    <a:pt x="1576" y="195"/>
                  </a:lnTo>
                  <a:lnTo>
                    <a:pt x="1577" y="197"/>
                  </a:lnTo>
                  <a:lnTo>
                    <a:pt x="1602" y="663"/>
                  </a:lnTo>
                  <a:lnTo>
                    <a:pt x="2106" y="813"/>
                  </a:lnTo>
                  <a:lnTo>
                    <a:pt x="2106" y="1133"/>
                  </a:lnTo>
                  <a:lnTo>
                    <a:pt x="2203" y="1396"/>
                  </a:lnTo>
                  <a:lnTo>
                    <a:pt x="2200" y="1742"/>
                  </a:lnTo>
                  <a:lnTo>
                    <a:pt x="1694" y="1792"/>
                  </a:lnTo>
                  <a:lnTo>
                    <a:pt x="1602" y="1770"/>
                  </a:lnTo>
                  <a:lnTo>
                    <a:pt x="1443" y="1778"/>
                  </a:lnTo>
                  <a:lnTo>
                    <a:pt x="1439" y="1636"/>
                  </a:lnTo>
                  <a:lnTo>
                    <a:pt x="1348" y="1716"/>
                  </a:lnTo>
                  <a:lnTo>
                    <a:pt x="1351" y="1792"/>
                  </a:lnTo>
                  <a:lnTo>
                    <a:pt x="728" y="1826"/>
                  </a:lnTo>
                  <a:lnTo>
                    <a:pt x="0" y="1728"/>
                  </a:lnTo>
                  <a:lnTo>
                    <a:pt x="0" y="1083"/>
                  </a:lnTo>
                  <a:close/>
                </a:path>
              </a:pathLst>
            </a:custGeom>
            <a:solidFill>
              <a:srgbClr val="009C9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" name="Freeform 146"/>
            <p:cNvSpPr>
              <a:spLocks/>
            </p:cNvSpPr>
            <p:nvPr/>
          </p:nvSpPr>
          <p:spPr bwMode="auto">
            <a:xfrm>
              <a:off x="4304" y="2017"/>
              <a:ext cx="980" cy="833"/>
            </a:xfrm>
            <a:custGeom>
              <a:avLst/>
              <a:gdLst>
                <a:gd name="T0" fmla="*/ 392 w 1330"/>
                <a:gd name="T1" fmla="*/ 52 h 1129"/>
                <a:gd name="T2" fmla="*/ 392 w 1330"/>
                <a:gd name="T3" fmla="*/ 134 h 1129"/>
                <a:gd name="T4" fmla="*/ 380 w 1330"/>
                <a:gd name="T5" fmla="*/ 133 h 1129"/>
                <a:gd name="T6" fmla="*/ 253 w 1330"/>
                <a:gd name="T7" fmla="*/ 107 h 1129"/>
                <a:gd name="T8" fmla="*/ 252 w 1330"/>
                <a:gd name="T9" fmla="*/ 319 h 1129"/>
                <a:gd name="T10" fmla="*/ 221 w 1330"/>
                <a:gd name="T11" fmla="*/ 321 h 1129"/>
                <a:gd name="T12" fmla="*/ 214 w 1330"/>
                <a:gd name="T13" fmla="*/ 322 h 1129"/>
                <a:gd name="T14" fmla="*/ 211 w 1330"/>
                <a:gd name="T15" fmla="*/ 275 h 1129"/>
                <a:gd name="T16" fmla="*/ 173 w 1330"/>
                <a:gd name="T17" fmla="*/ 275 h 1129"/>
                <a:gd name="T18" fmla="*/ 172 w 1330"/>
                <a:gd name="T19" fmla="*/ 275 h 1129"/>
                <a:gd name="T20" fmla="*/ 169 w 1330"/>
                <a:gd name="T21" fmla="*/ 279 h 1129"/>
                <a:gd name="T22" fmla="*/ 171 w 1330"/>
                <a:gd name="T23" fmla="*/ 325 h 1129"/>
                <a:gd name="T24" fmla="*/ 139 w 1330"/>
                <a:gd name="T25" fmla="*/ 327 h 1129"/>
                <a:gd name="T26" fmla="*/ 51 w 1330"/>
                <a:gd name="T27" fmla="*/ 332 h 1129"/>
                <a:gd name="T28" fmla="*/ 50 w 1330"/>
                <a:gd name="T29" fmla="*/ 331 h 1129"/>
                <a:gd name="T30" fmla="*/ 28 w 1330"/>
                <a:gd name="T31" fmla="*/ 334 h 1129"/>
                <a:gd name="T32" fmla="*/ 16 w 1330"/>
                <a:gd name="T33" fmla="*/ 335 h 1129"/>
                <a:gd name="T34" fmla="*/ 15 w 1330"/>
                <a:gd name="T35" fmla="*/ 334 h 1129"/>
                <a:gd name="T36" fmla="*/ 5 w 1330"/>
                <a:gd name="T37" fmla="*/ 334 h 1129"/>
                <a:gd name="T38" fmla="*/ 0 w 1330"/>
                <a:gd name="T39" fmla="*/ 333 h 1129"/>
                <a:gd name="T40" fmla="*/ 0 w 1330"/>
                <a:gd name="T41" fmla="*/ 69 h 1129"/>
                <a:gd name="T42" fmla="*/ 1 w 1330"/>
                <a:gd name="T43" fmla="*/ 69 h 1129"/>
                <a:gd name="T44" fmla="*/ 2 w 1330"/>
                <a:gd name="T45" fmla="*/ 66 h 1129"/>
                <a:gd name="T46" fmla="*/ 12 w 1330"/>
                <a:gd name="T47" fmla="*/ 66 h 1129"/>
                <a:gd name="T48" fmla="*/ 106 w 1330"/>
                <a:gd name="T49" fmla="*/ 86 h 1129"/>
                <a:gd name="T50" fmla="*/ 193 w 1330"/>
                <a:gd name="T51" fmla="*/ 103 h 1129"/>
                <a:gd name="T52" fmla="*/ 195 w 1330"/>
                <a:gd name="T53" fmla="*/ 1 h 1129"/>
                <a:gd name="T54" fmla="*/ 194 w 1330"/>
                <a:gd name="T55" fmla="*/ 0 h 1129"/>
                <a:gd name="T56" fmla="*/ 391 w 1330"/>
                <a:gd name="T57" fmla="*/ 51 h 1129"/>
                <a:gd name="T58" fmla="*/ 392 w 1330"/>
                <a:gd name="T59" fmla="*/ 52 h 112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30"/>
                <a:gd name="T91" fmla="*/ 0 h 1129"/>
                <a:gd name="T92" fmla="*/ 1330 w 1330"/>
                <a:gd name="T93" fmla="*/ 1129 h 112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30" h="1129">
                  <a:moveTo>
                    <a:pt x="1330" y="176"/>
                  </a:moveTo>
                  <a:lnTo>
                    <a:pt x="1330" y="453"/>
                  </a:lnTo>
                  <a:lnTo>
                    <a:pt x="1289" y="448"/>
                  </a:lnTo>
                  <a:lnTo>
                    <a:pt x="859" y="362"/>
                  </a:lnTo>
                  <a:lnTo>
                    <a:pt x="855" y="1077"/>
                  </a:lnTo>
                  <a:lnTo>
                    <a:pt x="749" y="1083"/>
                  </a:lnTo>
                  <a:lnTo>
                    <a:pt x="723" y="1085"/>
                  </a:lnTo>
                  <a:lnTo>
                    <a:pt x="718" y="930"/>
                  </a:lnTo>
                  <a:lnTo>
                    <a:pt x="587" y="928"/>
                  </a:lnTo>
                  <a:lnTo>
                    <a:pt x="582" y="928"/>
                  </a:lnTo>
                  <a:lnTo>
                    <a:pt x="576" y="941"/>
                  </a:lnTo>
                  <a:lnTo>
                    <a:pt x="579" y="1095"/>
                  </a:lnTo>
                  <a:lnTo>
                    <a:pt x="470" y="1102"/>
                  </a:lnTo>
                  <a:lnTo>
                    <a:pt x="172" y="1121"/>
                  </a:lnTo>
                  <a:lnTo>
                    <a:pt x="170" y="1119"/>
                  </a:lnTo>
                  <a:lnTo>
                    <a:pt x="93" y="1127"/>
                  </a:lnTo>
                  <a:lnTo>
                    <a:pt x="56" y="1129"/>
                  </a:lnTo>
                  <a:lnTo>
                    <a:pt x="49" y="1128"/>
                  </a:lnTo>
                  <a:lnTo>
                    <a:pt x="17" y="1128"/>
                  </a:lnTo>
                  <a:lnTo>
                    <a:pt x="0" y="1124"/>
                  </a:lnTo>
                  <a:lnTo>
                    <a:pt x="0" y="232"/>
                  </a:lnTo>
                  <a:lnTo>
                    <a:pt x="4" y="232"/>
                  </a:lnTo>
                  <a:lnTo>
                    <a:pt x="7" y="219"/>
                  </a:lnTo>
                  <a:lnTo>
                    <a:pt x="41" y="225"/>
                  </a:lnTo>
                  <a:lnTo>
                    <a:pt x="361" y="289"/>
                  </a:lnTo>
                  <a:lnTo>
                    <a:pt x="654" y="348"/>
                  </a:lnTo>
                  <a:lnTo>
                    <a:pt x="659" y="4"/>
                  </a:lnTo>
                  <a:lnTo>
                    <a:pt x="658" y="0"/>
                  </a:lnTo>
                  <a:lnTo>
                    <a:pt x="1324" y="172"/>
                  </a:lnTo>
                  <a:lnTo>
                    <a:pt x="1330" y="176"/>
                  </a:lnTo>
                  <a:close/>
                </a:path>
              </a:pathLst>
            </a:custGeom>
            <a:solidFill>
              <a:srgbClr val="00C3BE"/>
            </a:solidFill>
            <a:ln w="9525">
              <a:solidFill>
                <a:srgbClr val="009C98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" name="Freeform 147"/>
            <p:cNvSpPr>
              <a:spLocks/>
            </p:cNvSpPr>
            <p:nvPr/>
          </p:nvSpPr>
          <p:spPr bwMode="auto">
            <a:xfrm>
              <a:off x="4092" y="2088"/>
              <a:ext cx="187" cy="131"/>
            </a:xfrm>
            <a:custGeom>
              <a:avLst/>
              <a:gdLst>
                <a:gd name="T0" fmla="*/ 73 w 256"/>
                <a:gd name="T1" fmla="*/ 27 h 177"/>
                <a:gd name="T2" fmla="*/ 71 w 256"/>
                <a:gd name="T3" fmla="*/ 30 h 177"/>
                <a:gd name="T4" fmla="*/ 1 w 256"/>
                <a:gd name="T5" fmla="*/ 53 h 177"/>
                <a:gd name="T6" fmla="*/ 0 w 256"/>
                <a:gd name="T7" fmla="*/ 0 h 177"/>
                <a:gd name="T8" fmla="*/ 72 w 256"/>
                <a:gd name="T9" fmla="*/ 19 h 177"/>
                <a:gd name="T10" fmla="*/ 73 w 256"/>
                <a:gd name="T11" fmla="*/ 27 h 1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177"/>
                <a:gd name="T20" fmla="*/ 256 w 256"/>
                <a:gd name="T21" fmla="*/ 177 h 1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177">
                  <a:moveTo>
                    <a:pt x="256" y="90"/>
                  </a:moveTo>
                  <a:lnTo>
                    <a:pt x="249" y="99"/>
                  </a:lnTo>
                  <a:lnTo>
                    <a:pt x="3" y="177"/>
                  </a:lnTo>
                  <a:lnTo>
                    <a:pt x="0" y="0"/>
                  </a:lnTo>
                  <a:lnTo>
                    <a:pt x="253" y="63"/>
                  </a:lnTo>
                  <a:lnTo>
                    <a:pt x="256" y="9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" name="Freeform 148"/>
            <p:cNvSpPr>
              <a:spLocks/>
            </p:cNvSpPr>
            <p:nvPr/>
          </p:nvSpPr>
          <p:spPr bwMode="auto">
            <a:xfrm>
              <a:off x="5019" y="2559"/>
              <a:ext cx="340" cy="258"/>
            </a:xfrm>
            <a:custGeom>
              <a:avLst/>
              <a:gdLst>
                <a:gd name="T0" fmla="*/ 135 w 462"/>
                <a:gd name="T1" fmla="*/ 34 h 351"/>
                <a:gd name="T2" fmla="*/ 135 w 462"/>
                <a:gd name="T3" fmla="*/ 50 h 351"/>
                <a:gd name="T4" fmla="*/ 135 w 462"/>
                <a:gd name="T5" fmla="*/ 54 h 351"/>
                <a:gd name="T6" fmla="*/ 135 w 462"/>
                <a:gd name="T7" fmla="*/ 72 h 351"/>
                <a:gd name="T8" fmla="*/ 135 w 462"/>
                <a:gd name="T9" fmla="*/ 93 h 351"/>
                <a:gd name="T10" fmla="*/ 71 w 462"/>
                <a:gd name="T11" fmla="*/ 98 h 351"/>
                <a:gd name="T12" fmla="*/ 48 w 462"/>
                <a:gd name="T13" fmla="*/ 98 h 351"/>
                <a:gd name="T14" fmla="*/ 46 w 462"/>
                <a:gd name="T15" fmla="*/ 98 h 351"/>
                <a:gd name="T16" fmla="*/ 42 w 462"/>
                <a:gd name="T17" fmla="*/ 99 h 351"/>
                <a:gd name="T18" fmla="*/ 1 w 462"/>
                <a:gd name="T19" fmla="*/ 103 h 351"/>
                <a:gd name="T20" fmla="*/ 0 w 462"/>
                <a:gd name="T21" fmla="*/ 29 h 351"/>
                <a:gd name="T22" fmla="*/ 1 w 462"/>
                <a:gd name="T23" fmla="*/ 0 h 351"/>
                <a:gd name="T24" fmla="*/ 134 w 462"/>
                <a:gd name="T25" fmla="*/ 7 h 351"/>
                <a:gd name="T26" fmla="*/ 135 w 462"/>
                <a:gd name="T27" fmla="*/ 34 h 3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62"/>
                <a:gd name="T43" fmla="*/ 0 h 351"/>
                <a:gd name="T44" fmla="*/ 462 w 462"/>
                <a:gd name="T45" fmla="*/ 351 h 35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62" h="351">
                  <a:moveTo>
                    <a:pt x="458" y="116"/>
                  </a:moveTo>
                  <a:lnTo>
                    <a:pt x="462" y="170"/>
                  </a:lnTo>
                  <a:lnTo>
                    <a:pt x="460" y="188"/>
                  </a:lnTo>
                  <a:lnTo>
                    <a:pt x="462" y="248"/>
                  </a:lnTo>
                  <a:lnTo>
                    <a:pt x="462" y="319"/>
                  </a:lnTo>
                  <a:lnTo>
                    <a:pt x="239" y="335"/>
                  </a:lnTo>
                  <a:lnTo>
                    <a:pt x="162" y="338"/>
                  </a:lnTo>
                  <a:lnTo>
                    <a:pt x="158" y="336"/>
                  </a:lnTo>
                  <a:lnTo>
                    <a:pt x="143" y="342"/>
                  </a:lnTo>
                  <a:lnTo>
                    <a:pt x="2" y="351"/>
                  </a:lnTo>
                  <a:lnTo>
                    <a:pt x="0" y="101"/>
                  </a:lnTo>
                  <a:lnTo>
                    <a:pt x="4" y="0"/>
                  </a:lnTo>
                  <a:lnTo>
                    <a:pt x="455" y="25"/>
                  </a:lnTo>
                  <a:lnTo>
                    <a:pt x="458" y="1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5" name="Freeform 149"/>
            <p:cNvSpPr>
              <a:spLocks/>
            </p:cNvSpPr>
            <p:nvPr/>
          </p:nvSpPr>
          <p:spPr bwMode="auto">
            <a:xfrm>
              <a:off x="4711" y="2063"/>
              <a:ext cx="31" cy="73"/>
            </a:xfrm>
            <a:custGeom>
              <a:avLst/>
              <a:gdLst>
                <a:gd name="T0" fmla="*/ 1 w 43"/>
                <a:gd name="T1" fmla="*/ 27 h 101"/>
                <a:gd name="T2" fmla="*/ 0 w 43"/>
                <a:gd name="T3" fmla="*/ 27 h 101"/>
                <a:gd name="T4" fmla="*/ 0 w 43"/>
                <a:gd name="T5" fmla="*/ 10 h 101"/>
                <a:gd name="T6" fmla="*/ 0 w 43"/>
                <a:gd name="T7" fmla="*/ 3 h 101"/>
                <a:gd name="T8" fmla="*/ 12 w 43"/>
                <a:gd name="T9" fmla="*/ 0 h 101"/>
                <a:gd name="T10" fmla="*/ 12 w 43"/>
                <a:gd name="T11" fmla="*/ 25 h 101"/>
                <a:gd name="T12" fmla="*/ 1 w 43"/>
                <a:gd name="T13" fmla="*/ 27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"/>
                <a:gd name="T22" fmla="*/ 0 h 101"/>
                <a:gd name="T23" fmla="*/ 43 w 43"/>
                <a:gd name="T24" fmla="*/ 101 h 1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" h="101">
                  <a:moveTo>
                    <a:pt x="1" y="101"/>
                  </a:moveTo>
                  <a:lnTo>
                    <a:pt x="0" y="98"/>
                  </a:lnTo>
                  <a:lnTo>
                    <a:pt x="0" y="36"/>
                  </a:lnTo>
                  <a:lnTo>
                    <a:pt x="0" y="10"/>
                  </a:lnTo>
                  <a:lnTo>
                    <a:pt x="42" y="0"/>
                  </a:lnTo>
                  <a:lnTo>
                    <a:pt x="43" y="93"/>
                  </a:lnTo>
                  <a:lnTo>
                    <a:pt x="1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6" name="Freeform 150"/>
            <p:cNvSpPr>
              <a:spLocks/>
            </p:cNvSpPr>
            <p:nvPr/>
          </p:nvSpPr>
          <p:spPr bwMode="auto">
            <a:xfrm>
              <a:off x="4652" y="2077"/>
              <a:ext cx="34" cy="72"/>
            </a:xfrm>
            <a:custGeom>
              <a:avLst/>
              <a:gdLst>
                <a:gd name="T0" fmla="*/ 15 w 45"/>
                <a:gd name="T1" fmla="*/ 27 h 97"/>
                <a:gd name="T2" fmla="*/ 0 w 45"/>
                <a:gd name="T3" fmla="*/ 29 h 97"/>
                <a:gd name="T4" fmla="*/ 0 w 45"/>
                <a:gd name="T5" fmla="*/ 4 h 97"/>
                <a:gd name="T6" fmla="*/ 14 w 45"/>
                <a:gd name="T7" fmla="*/ 0 h 97"/>
                <a:gd name="T8" fmla="*/ 15 w 45"/>
                <a:gd name="T9" fmla="*/ 11 h 97"/>
                <a:gd name="T10" fmla="*/ 15 w 45"/>
                <a:gd name="T11" fmla="*/ 27 h 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97"/>
                <a:gd name="T20" fmla="*/ 45 w 45"/>
                <a:gd name="T21" fmla="*/ 97 h 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97">
                  <a:moveTo>
                    <a:pt x="45" y="86"/>
                  </a:moveTo>
                  <a:lnTo>
                    <a:pt x="0" y="97"/>
                  </a:lnTo>
                  <a:lnTo>
                    <a:pt x="0" y="13"/>
                  </a:lnTo>
                  <a:lnTo>
                    <a:pt x="44" y="0"/>
                  </a:lnTo>
                  <a:lnTo>
                    <a:pt x="45" y="37"/>
                  </a:lnTo>
                  <a:lnTo>
                    <a:pt x="4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7" name="Freeform 151"/>
            <p:cNvSpPr>
              <a:spLocks/>
            </p:cNvSpPr>
            <p:nvPr/>
          </p:nvSpPr>
          <p:spPr bwMode="auto">
            <a:xfrm>
              <a:off x="4587" y="2095"/>
              <a:ext cx="38" cy="68"/>
            </a:xfrm>
            <a:custGeom>
              <a:avLst/>
              <a:gdLst>
                <a:gd name="T0" fmla="*/ 16 w 51"/>
                <a:gd name="T1" fmla="*/ 19 h 92"/>
                <a:gd name="T2" fmla="*/ 15 w 51"/>
                <a:gd name="T3" fmla="*/ 24 h 92"/>
                <a:gd name="T4" fmla="*/ 0 w 51"/>
                <a:gd name="T5" fmla="*/ 27 h 92"/>
                <a:gd name="T6" fmla="*/ 0 w 51"/>
                <a:gd name="T7" fmla="*/ 7 h 92"/>
                <a:gd name="T8" fmla="*/ 1 w 51"/>
                <a:gd name="T9" fmla="*/ 4 h 92"/>
                <a:gd name="T10" fmla="*/ 13 w 51"/>
                <a:gd name="T11" fmla="*/ 0 h 92"/>
                <a:gd name="T12" fmla="*/ 14 w 51"/>
                <a:gd name="T13" fmla="*/ 1 h 92"/>
                <a:gd name="T14" fmla="*/ 16 w 51"/>
                <a:gd name="T15" fmla="*/ 19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"/>
                <a:gd name="T25" fmla="*/ 0 h 92"/>
                <a:gd name="T26" fmla="*/ 51 w 51"/>
                <a:gd name="T27" fmla="*/ 92 h 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" h="92">
                  <a:moveTo>
                    <a:pt x="51" y="63"/>
                  </a:moveTo>
                  <a:lnTo>
                    <a:pt x="48" y="82"/>
                  </a:lnTo>
                  <a:lnTo>
                    <a:pt x="0" y="92"/>
                  </a:lnTo>
                  <a:lnTo>
                    <a:pt x="0" y="21"/>
                  </a:lnTo>
                  <a:lnTo>
                    <a:pt x="1" y="12"/>
                  </a:lnTo>
                  <a:lnTo>
                    <a:pt x="43" y="0"/>
                  </a:lnTo>
                  <a:lnTo>
                    <a:pt x="47" y="1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8" name="Freeform 152"/>
            <p:cNvSpPr>
              <a:spLocks/>
            </p:cNvSpPr>
            <p:nvPr/>
          </p:nvSpPr>
          <p:spPr bwMode="auto">
            <a:xfrm>
              <a:off x="4525" y="2116"/>
              <a:ext cx="32" cy="59"/>
            </a:xfrm>
            <a:custGeom>
              <a:avLst/>
              <a:gdLst>
                <a:gd name="T0" fmla="*/ 12 w 44"/>
                <a:gd name="T1" fmla="*/ 19 h 82"/>
                <a:gd name="T2" fmla="*/ 1 w 44"/>
                <a:gd name="T3" fmla="*/ 22 h 82"/>
                <a:gd name="T4" fmla="*/ 0 w 44"/>
                <a:gd name="T5" fmla="*/ 4 h 82"/>
                <a:gd name="T6" fmla="*/ 11 w 44"/>
                <a:gd name="T7" fmla="*/ 0 h 82"/>
                <a:gd name="T8" fmla="*/ 12 w 44"/>
                <a:gd name="T9" fmla="*/ 0 h 82"/>
                <a:gd name="T10" fmla="*/ 12 w 44"/>
                <a:gd name="T11" fmla="*/ 19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82"/>
                <a:gd name="T20" fmla="*/ 44 w 44"/>
                <a:gd name="T21" fmla="*/ 82 h 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82">
                  <a:moveTo>
                    <a:pt x="44" y="71"/>
                  </a:moveTo>
                  <a:lnTo>
                    <a:pt x="1" y="82"/>
                  </a:lnTo>
                  <a:lnTo>
                    <a:pt x="0" y="1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4" y="7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9" name="Freeform 153"/>
            <p:cNvSpPr>
              <a:spLocks/>
            </p:cNvSpPr>
            <p:nvPr/>
          </p:nvSpPr>
          <p:spPr bwMode="auto">
            <a:xfrm>
              <a:off x="4966" y="2320"/>
              <a:ext cx="90" cy="98"/>
            </a:xfrm>
            <a:custGeom>
              <a:avLst/>
              <a:gdLst>
                <a:gd name="T0" fmla="*/ 35 w 123"/>
                <a:gd name="T1" fmla="*/ 41 h 131"/>
                <a:gd name="T2" fmla="*/ 10 w 123"/>
                <a:gd name="T3" fmla="*/ 37 h 131"/>
                <a:gd name="T4" fmla="*/ 0 w 123"/>
                <a:gd name="T5" fmla="*/ 0 h 131"/>
                <a:gd name="T6" fmla="*/ 24 w 123"/>
                <a:gd name="T7" fmla="*/ 4 h 131"/>
                <a:gd name="T8" fmla="*/ 35 w 123"/>
                <a:gd name="T9" fmla="*/ 41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"/>
                <a:gd name="T16" fmla="*/ 0 h 131"/>
                <a:gd name="T17" fmla="*/ 123 w 123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" h="131">
                  <a:moveTo>
                    <a:pt x="123" y="131"/>
                  </a:moveTo>
                  <a:lnTo>
                    <a:pt x="34" y="119"/>
                  </a:lnTo>
                  <a:lnTo>
                    <a:pt x="0" y="0"/>
                  </a:lnTo>
                  <a:lnTo>
                    <a:pt x="84" y="14"/>
                  </a:lnTo>
                  <a:lnTo>
                    <a:pt x="123" y="1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0" name="Freeform 154"/>
            <p:cNvSpPr>
              <a:spLocks/>
            </p:cNvSpPr>
            <p:nvPr/>
          </p:nvSpPr>
          <p:spPr bwMode="auto">
            <a:xfrm>
              <a:off x="5053" y="2337"/>
              <a:ext cx="95" cy="91"/>
            </a:xfrm>
            <a:custGeom>
              <a:avLst/>
              <a:gdLst>
                <a:gd name="T0" fmla="*/ 38 w 129"/>
                <a:gd name="T1" fmla="*/ 37 h 123"/>
                <a:gd name="T2" fmla="*/ 11 w 129"/>
                <a:gd name="T3" fmla="*/ 33 h 123"/>
                <a:gd name="T4" fmla="*/ 0 w 129"/>
                <a:gd name="T5" fmla="*/ 0 h 123"/>
                <a:gd name="T6" fmla="*/ 27 w 129"/>
                <a:gd name="T7" fmla="*/ 4 h 123"/>
                <a:gd name="T8" fmla="*/ 38 w 129"/>
                <a:gd name="T9" fmla="*/ 3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9"/>
                <a:gd name="T16" fmla="*/ 0 h 123"/>
                <a:gd name="T17" fmla="*/ 129 w 129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9" h="123">
                  <a:moveTo>
                    <a:pt x="129" y="123"/>
                  </a:moveTo>
                  <a:lnTo>
                    <a:pt x="39" y="111"/>
                  </a:lnTo>
                  <a:lnTo>
                    <a:pt x="0" y="0"/>
                  </a:lnTo>
                  <a:lnTo>
                    <a:pt x="89" y="14"/>
                  </a:lnTo>
                  <a:lnTo>
                    <a:pt x="129" y="1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1" name="Freeform 155"/>
            <p:cNvSpPr>
              <a:spLocks/>
            </p:cNvSpPr>
            <p:nvPr/>
          </p:nvSpPr>
          <p:spPr bwMode="auto">
            <a:xfrm>
              <a:off x="5147" y="2353"/>
              <a:ext cx="93" cy="85"/>
            </a:xfrm>
            <a:custGeom>
              <a:avLst/>
              <a:gdLst>
                <a:gd name="T0" fmla="*/ 38 w 126"/>
                <a:gd name="T1" fmla="*/ 33 h 116"/>
                <a:gd name="T2" fmla="*/ 12 w 126"/>
                <a:gd name="T3" fmla="*/ 31 h 116"/>
                <a:gd name="T4" fmla="*/ 0 w 126"/>
                <a:gd name="T5" fmla="*/ 0 h 116"/>
                <a:gd name="T6" fmla="*/ 26 w 126"/>
                <a:gd name="T7" fmla="*/ 5 h 116"/>
                <a:gd name="T8" fmla="*/ 38 w 126"/>
                <a:gd name="T9" fmla="*/ 33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"/>
                <a:gd name="T16" fmla="*/ 0 h 116"/>
                <a:gd name="T17" fmla="*/ 126 w 126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" h="116">
                  <a:moveTo>
                    <a:pt x="126" y="116"/>
                  </a:moveTo>
                  <a:lnTo>
                    <a:pt x="38" y="106"/>
                  </a:lnTo>
                  <a:lnTo>
                    <a:pt x="0" y="0"/>
                  </a:lnTo>
                  <a:lnTo>
                    <a:pt x="88" y="18"/>
                  </a:lnTo>
                  <a:lnTo>
                    <a:pt x="126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2" name="Freeform 156"/>
            <p:cNvSpPr>
              <a:spLocks/>
            </p:cNvSpPr>
            <p:nvPr/>
          </p:nvSpPr>
          <p:spPr bwMode="auto">
            <a:xfrm>
              <a:off x="5243" y="2372"/>
              <a:ext cx="68" cy="74"/>
            </a:xfrm>
            <a:custGeom>
              <a:avLst/>
              <a:gdLst>
                <a:gd name="T0" fmla="*/ 27 w 92"/>
                <a:gd name="T1" fmla="*/ 29 h 101"/>
                <a:gd name="T2" fmla="*/ 10 w 92"/>
                <a:gd name="T3" fmla="*/ 27 h 101"/>
                <a:gd name="T4" fmla="*/ 0 w 92"/>
                <a:gd name="T5" fmla="*/ 0 h 101"/>
                <a:gd name="T6" fmla="*/ 18 w 92"/>
                <a:gd name="T7" fmla="*/ 3 h 101"/>
                <a:gd name="T8" fmla="*/ 27 w 92"/>
                <a:gd name="T9" fmla="*/ 29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101"/>
                <a:gd name="T17" fmla="*/ 92 w 92"/>
                <a:gd name="T18" fmla="*/ 101 h 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101">
                  <a:moveTo>
                    <a:pt x="92" y="101"/>
                  </a:moveTo>
                  <a:lnTo>
                    <a:pt x="34" y="94"/>
                  </a:lnTo>
                  <a:lnTo>
                    <a:pt x="0" y="0"/>
                  </a:lnTo>
                  <a:lnTo>
                    <a:pt x="59" y="10"/>
                  </a:lnTo>
                  <a:lnTo>
                    <a:pt x="92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3" name="Freeform 157"/>
            <p:cNvSpPr>
              <a:spLocks/>
            </p:cNvSpPr>
            <p:nvPr/>
          </p:nvSpPr>
          <p:spPr bwMode="auto">
            <a:xfrm>
              <a:off x="5000" y="2443"/>
              <a:ext cx="94" cy="85"/>
            </a:xfrm>
            <a:custGeom>
              <a:avLst/>
              <a:gdLst>
                <a:gd name="T0" fmla="*/ 39 w 126"/>
                <a:gd name="T1" fmla="*/ 32 h 117"/>
                <a:gd name="T2" fmla="*/ 39 w 126"/>
                <a:gd name="T3" fmla="*/ 33 h 117"/>
                <a:gd name="T4" fmla="*/ 10 w 126"/>
                <a:gd name="T5" fmla="*/ 31 h 117"/>
                <a:gd name="T6" fmla="*/ 0 w 126"/>
                <a:gd name="T7" fmla="*/ 0 h 117"/>
                <a:gd name="T8" fmla="*/ 28 w 126"/>
                <a:gd name="T9" fmla="*/ 3 h 117"/>
                <a:gd name="T10" fmla="*/ 39 w 126"/>
                <a:gd name="T11" fmla="*/ 32 h 1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117"/>
                <a:gd name="T20" fmla="*/ 126 w 126"/>
                <a:gd name="T21" fmla="*/ 117 h 1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117">
                  <a:moveTo>
                    <a:pt x="126" y="116"/>
                  </a:moveTo>
                  <a:lnTo>
                    <a:pt x="126" y="117"/>
                  </a:lnTo>
                  <a:lnTo>
                    <a:pt x="33" y="112"/>
                  </a:lnTo>
                  <a:lnTo>
                    <a:pt x="0" y="0"/>
                  </a:lnTo>
                  <a:lnTo>
                    <a:pt x="90" y="9"/>
                  </a:lnTo>
                  <a:lnTo>
                    <a:pt x="126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4" name="Freeform 158"/>
            <p:cNvSpPr>
              <a:spLocks/>
            </p:cNvSpPr>
            <p:nvPr/>
          </p:nvSpPr>
          <p:spPr bwMode="auto">
            <a:xfrm>
              <a:off x="5076" y="2444"/>
              <a:ext cx="94" cy="85"/>
            </a:xfrm>
            <a:custGeom>
              <a:avLst/>
              <a:gdLst>
                <a:gd name="T0" fmla="*/ 38 w 127"/>
                <a:gd name="T1" fmla="*/ 33 h 116"/>
                <a:gd name="T2" fmla="*/ 12 w 127"/>
                <a:gd name="T3" fmla="*/ 32 h 116"/>
                <a:gd name="T4" fmla="*/ 11 w 127"/>
                <a:gd name="T5" fmla="*/ 32 h 116"/>
                <a:gd name="T6" fmla="*/ 0 w 127"/>
                <a:gd name="T7" fmla="*/ 0 h 116"/>
                <a:gd name="T8" fmla="*/ 27 w 127"/>
                <a:gd name="T9" fmla="*/ 3 h 116"/>
                <a:gd name="T10" fmla="*/ 38 w 127"/>
                <a:gd name="T11" fmla="*/ 33 h 1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"/>
                <a:gd name="T19" fmla="*/ 0 h 116"/>
                <a:gd name="T20" fmla="*/ 127 w 127"/>
                <a:gd name="T21" fmla="*/ 116 h 1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" h="116">
                  <a:moveTo>
                    <a:pt x="127" y="116"/>
                  </a:moveTo>
                  <a:lnTo>
                    <a:pt x="41" y="109"/>
                  </a:lnTo>
                  <a:lnTo>
                    <a:pt x="37" y="109"/>
                  </a:lnTo>
                  <a:lnTo>
                    <a:pt x="0" y="0"/>
                  </a:lnTo>
                  <a:lnTo>
                    <a:pt x="91" y="9"/>
                  </a:lnTo>
                  <a:lnTo>
                    <a:pt x="127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5" name="Freeform 159"/>
            <p:cNvSpPr>
              <a:spLocks/>
            </p:cNvSpPr>
            <p:nvPr/>
          </p:nvSpPr>
          <p:spPr bwMode="auto">
            <a:xfrm>
              <a:off x="5187" y="2462"/>
              <a:ext cx="90" cy="81"/>
            </a:xfrm>
            <a:custGeom>
              <a:avLst/>
              <a:gdLst>
                <a:gd name="T0" fmla="*/ 35 w 123"/>
                <a:gd name="T1" fmla="*/ 32 h 110"/>
                <a:gd name="T2" fmla="*/ 11 w 123"/>
                <a:gd name="T3" fmla="*/ 31 h 110"/>
                <a:gd name="T4" fmla="*/ 0 w 123"/>
                <a:gd name="T5" fmla="*/ 0 h 110"/>
                <a:gd name="T6" fmla="*/ 25 w 123"/>
                <a:gd name="T7" fmla="*/ 3 h 110"/>
                <a:gd name="T8" fmla="*/ 35 w 123"/>
                <a:gd name="T9" fmla="*/ 32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"/>
                <a:gd name="T16" fmla="*/ 0 h 110"/>
                <a:gd name="T17" fmla="*/ 123 w 123"/>
                <a:gd name="T18" fmla="*/ 110 h 1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" h="110">
                  <a:moveTo>
                    <a:pt x="123" y="110"/>
                  </a:moveTo>
                  <a:lnTo>
                    <a:pt x="39" y="104"/>
                  </a:lnTo>
                  <a:lnTo>
                    <a:pt x="0" y="0"/>
                  </a:lnTo>
                  <a:lnTo>
                    <a:pt x="88" y="9"/>
                  </a:lnTo>
                  <a:lnTo>
                    <a:pt x="123" y="1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6" name="Freeform 160"/>
            <p:cNvSpPr>
              <a:spLocks/>
            </p:cNvSpPr>
            <p:nvPr/>
          </p:nvSpPr>
          <p:spPr bwMode="auto">
            <a:xfrm>
              <a:off x="5277" y="2471"/>
              <a:ext cx="72" cy="78"/>
            </a:xfrm>
            <a:custGeom>
              <a:avLst/>
              <a:gdLst>
                <a:gd name="T0" fmla="*/ 28 w 99"/>
                <a:gd name="T1" fmla="*/ 32 h 105"/>
                <a:gd name="T2" fmla="*/ 11 w 99"/>
                <a:gd name="T3" fmla="*/ 30 h 105"/>
                <a:gd name="T4" fmla="*/ 0 w 99"/>
                <a:gd name="T5" fmla="*/ 0 h 105"/>
                <a:gd name="T6" fmla="*/ 17 w 99"/>
                <a:gd name="T7" fmla="*/ 2 h 105"/>
                <a:gd name="T8" fmla="*/ 28 w 99"/>
                <a:gd name="T9" fmla="*/ 32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05"/>
                <a:gd name="T17" fmla="*/ 99 w 99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05">
                  <a:moveTo>
                    <a:pt x="99" y="105"/>
                  </a:moveTo>
                  <a:lnTo>
                    <a:pt x="40" y="100"/>
                  </a:lnTo>
                  <a:lnTo>
                    <a:pt x="0" y="0"/>
                  </a:lnTo>
                  <a:lnTo>
                    <a:pt x="61" y="7"/>
                  </a:lnTo>
                  <a:lnTo>
                    <a:pt x="99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7" name="Freeform 161"/>
            <p:cNvSpPr>
              <a:spLocks/>
            </p:cNvSpPr>
            <p:nvPr/>
          </p:nvSpPr>
          <p:spPr bwMode="auto">
            <a:xfrm>
              <a:off x="4948" y="2126"/>
              <a:ext cx="62" cy="71"/>
            </a:xfrm>
            <a:custGeom>
              <a:avLst/>
              <a:gdLst>
                <a:gd name="T0" fmla="*/ 25 w 84"/>
                <a:gd name="T1" fmla="*/ 20 h 98"/>
                <a:gd name="T2" fmla="*/ 25 w 84"/>
                <a:gd name="T3" fmla="*/ 27 h 98"/>
                <a:gd name="T4" fmla="*/ 22 w 84"/>
                <a:gd name="T5" fmla="*/ 27 h 98"/>
                <a:gd name="T6" fmla="*/ 22 w 84"/>
                <a:gd name="T7" fmla="*/ 26 h 98"/>
                <a:gd name="T8" fmla="*/ 15 w 84"/>
                <a:gd name="T9" fmla="*/ 25 h 98"/>
                <a:gd name="T10" fmla="*/ 0 w 84"/>
                <a:gd name="T11" fmla="*/ 22 h 98"/>
                <a:gd name="T12" fmla="*/ 1 w 84"/>
                <a:gd name="T13" fmla="*/ 1 h 98"/>
                <a:gd name="T14" fmla="*/ 0 w 84"/>
                <a:gd name="T15" fmla="*/ 0 h 98"/>
                <a:gd name="T16" fmla="*/ 24 w 84"/>
                <a:gd name="T17" fmla="*/ 5 h 98"/>
                <a:gd name="T18" fmla="*/ 25 w 84"/>
                <a:gd name="T19" fmla="*/ 20 h 9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4"/>
                <a:gd name="T31" fmla="*/ 0 h 98"/>
                <a:gd name="T32" fmla="*/ 84 w 84"/>
                <a:gd name="T33" fmla="*/ 98 h 9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4" h="98">
                  <a:moveTo>
                    <a:pt x="84" y="73"/>
                  </a:moveTo>
                  <a:lnTo>
                    <a:pt x="84" y="98"/>
                  </a:lnTo>
                  <a:lnTo>
                    <a:pt x="76" y="98"/>
                  </a:lnTo>
                  <a:lnTo>
                    <a:pt x="75" y="92"/>
                  </a:lnTo>
                  <a:lnTo>
                    <a:pt x="50" y="91"/>
                  </a:lnTo>
                  <a:lnTo>
                    <a:pt x="0" y="79"/>
                  </a:lnTo>
                  <a:lnTo>
                    <a:pt x="3" y="3"/>
                  </a:lnTo>
                  <a:lnTo>
                    <a:pt x="0" y="0"/>
                  </a:lnTo>
                  <a:lnTo>
                    <a:pt x="81" y="20"/>
                  </a:lnTo>
                  <a:lnTo>
                    <a:pt x="84" y="7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8" name="Freeform 162"/>
            <p:cNvSpPr>
              <a:spLocks/>
            </p:cNvSpPr>
            <p:nvPr/>
          </p:nvSpPr>
          <p:spPr bwMode="auto">
            <a:xfrm>
              <a:off x="5029" y="2147"/>
              <a:ext cx="66" cy="69"/>
            </a:xfrm>
            <a:custGeom>
              <a:avLst/>
              <a:gdLst>
                <a:gd name="T0" fmla="*/ 27 w 89"/>
                <a:gd name="T1" fmla="*/ 25 h 93"/>
                <a:gd name="T2" fmla="*/ 27 w 89"/>
                <a:gd name="T3" fmla="*/ 27 h 93"/>
                <a:gd name="T4" fmla="*/ 27 w 89"/>
                <a:gd name="T5" fmla="*/ 28 h 93"/>
                <a:gd name="T6" fmla="*/ 1 w 89"/>
                <a:gd name="T7" fmla="*/ 23 h 93"/>
                <a:gd name="T8" fmla="*/ 0 w 89"/>
                <a:gd name="T9" fmla="*/ 5 h 93"/>
                <a:gd name="T10" fmla="*/ 0 w 89"/>
                <a:gd name="T11" fmla="*/ 1 h 93"/>
                <a:gd name="T12" fmla="*/ 4 w 89"/>
                <a:gd name="T13" fmla="*/ 0 h 93"/>
                <a:gd name="T14" fmla="*/ 25 w 89"/>
                <a:gd name="T15" fmla="*/ 4 h 93"/>
                <a:gd name="T16" fmla="*/ 27 w 89"/>
                <a:gd name="T17" fmla="*/ 25 h 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9"/>
                <a:gd name="T28" fmla="*/ 0 h 93"/>
                <a:gd name="T29" fmla="*/ 89 w 89"/>
                <a:gd name="T30" fmla="*/ 93 h 9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9" h="93">
                  <a:moveTo>
                    <a:pt x="89" y="84"/>
                  </a:moveTo>
                  <a:lnTo>
                    <a:pt x="88" y="89"/>
                  </a:lnTo>
                  <a:lnTo>
                    <a:pt x="88" y="93"/>
                  </a:lnTo>
                  <a:lnTo>
                    <a:pt x="2" y="76"/>
                  </a:lnTo>
                  <a:lnTo>
                    <a:pt x="0" y="18"/>
                  </a:lnTo>
                  <a:lnTo>
                    <a:pt x="0" y="5"/>
                  </a:lnTo>
                  <a:lnTo>
                    <a:pt x="15" y="0"/>
                  </a:lnTo>
                  <a:lnTo>
                    <a:pt x="83" y="15"/>
                  </a:lnTo>
                  <a:lnTo>
                    <a:pt x="89" y="8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9" name="Freeform 163"/>
            <p:cNvSpPr>
              <a:spLocks/>
            </p:cNvSpPr>
            <p:nvPr/>
          </p:nvSpPr>
          <p:spPr bwMode="auto">
            <a:xfrm>
              <a:off x="5119" y="2166"/>
              <a:ext cx="59" cy="63"/>
            </a:xfrm>
            <a:custGeom>
              <a:avLst/>
              <a:gdLst>
                <a:gd name="T0" fmla="*/ 24 w 80"/>
                <a:gd name="T1" fmla="*/ 7 h 87"/>
                <a:gd name="T2" fmla="*/ 24 w 80"/>
                <a:gd name="T3" fmla="*/ 24 h 87"/>
                <a:gd name="T4" fmla="*/ 13 w 80"/>
                <a:gd name="T5" fmla="*/ 22 h 87"/>
                <a:gd name="T6" fmla="*/ 1 w 80"/>
                <a:gd name="T7" fmla="*/ 20 h 87"/>
                <a:gd name="T8" fmla="*/ 0 w 80"/>
                <a:gd name="T9" fmla="*/ 3 h 87"/>
                <a:gd name="T10" fmla="*/ 1 w 80"/>
                <a:gd name="T11" fmla="*/ 0 h 87"/>
                <a:gd name="T12" fmla="*/ 22 w 80"/>
                <a:gd name="T13" fmla="*/ 4 h 87"/>
                <a:gd name="T14" fmla="*/ 24 w 80"/>
                <a:gd name="T15" fmla="*/ 7 h 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0"/>
                <a:gd name="T25" fmla="*/ 0 h 87"/>
                <a:gd name="T26" fmla="*/ 80 w 80"/>
                <a:gd name="T27" fmla="*/ 87 h 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0" h="87">
                  <a:moveTo>
                    <a:pt x="78" y="24"/>
                  </a:moveTo>
                  <a:lnTo>
                    <a:pt x="80" y="87"/>
                  </a:lnTo>
                  <a:lnTo>
                    <a:pt x="43" y="83"/>
                  </a:lnTo>
                  <a:lnTo>
                    <a:pt x="1" y="74"/>
                  </a:lnTo>
                  <a:lnTo>
                    <a:pt x="0" y="9"/>
                  </a:lnTo>
                  <a:lnTo>
                    <a:pt x="5" y="0"/>
                  </a:lnTo>
                  <a:lnTo>
                    <a:pt x="73" y="13"/>
                  </a:lnTo>
                  <a:lnTo>
                    <a:pt x="78" y="2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0" name="Freeform 164"/>
            <p:cNvSpPr>
              <a:spLocks/>
            </p:cNvSpPr>
            <p:nvPr/>
          </p:nvSpPr>
          <p:spPr bwMode="auto">
            <a:xfrm>
              <a:off x="5191" y="2180"/>
              <a:ext cx="53" cy="65"/>
            </a:xfrm>
            <a:custGeom>
              <a:avLst/>
              <a:gdLst>
                <a:gd name="T0" fmla="*/ 21 w 72"/>
                <a:gd name="T1" fmla="*/ 26 h 88"/>
                <a:gd name="T2" fmla="*/ 1 w 72"/>
                <a:gd name="T3" fmla="*/ 22 h 88"/>
                <a:gd name="T4" fmla="*/ 0 w 72"/>
                <a:gd name="T5" fmla="*/ 18 h 88"/>
                <a:gd name="T6" fmla="*/ 1 w 72"/>
                <a:gd name="T7" fmla="*/ 4 h 88"/>
                <a:gd name="T8" fmla="*/ 0 w 72"/>
                <a:gd name="T9" fmla="*/ 1 h 88"/>
                <a:gd name="T10" fmla="*/ 1 w 72"/>
                <a:gd name="T11" fmla="*/ 0 h 88"/>
                <a:gd name="T12" fmla="*/ 21 w 72"/>
                <a:gd name="T13" fmla="*/ 4 h 88"/>
                <a:gd name="T14" fmla="*/ 21 w 72"/>
                <a:gd name="T15" fmla="*/ 26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88"/>
                <a:gd name="T26" fmla="*/ 72 w 72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88">
                  <a:moveTo>
                    <a:pt x="72" y="88"/>
                  </a:moveTo>
                  <a:lnTo>
                    <a:pt x="6" y="75"/>
                  </a:lnTo>
                  <a:lnTo>
                    <a:pt x="0" y="62"/>
                  </a:lnTo>
                  <a:lnTo>
                    <a:pt x="2" y="15"/>
                  </a:lnTo>
                  <a:lnTo>
                    <a:pt x="0" y="6"/>
                  </a:lnTo>
                  <a:lnTo>
                    <a:pt x="6" y="0"/>
                  </a:lnTo>
                  <a:lnTo>
                    <a:pt x="72" y="15"/>
                  </a:lnTo>
                  <a:lnTo>
                    <a:pt x="72" y="8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1" name="Freeform 165"/>
            <p:cNvSpPr>
              <a:spLocks/>
            </p:cNvSpPr>
            <p:nvPr/>
          </p:nvSpPr>
          <p:spPr bwMode="auto">
            <a:xfrm>
              <a:off x="4388" y="2397"/>
              <a:ext cx="59" cy="59"/>
            </a:xfrm>
            <a:custGeom>
              <a:avLst/>
              <a:gdLst>
                <a:gd name="T0" fmla="*/ 7 w 81"/>
                <a:gd name="T1" fmla="*/ 1 h 81"/>
                <a:gd name="T2" fmla="*/ 17 w 81"/>
                <a:gd name="T3" fmla="*/ 1 h 81"/>
                <a:gd name="T4" fmla="*/ 20 w 81"/>
                <a:gd name="T5" fmla="*/ 3 h 81"/>
                <a:gd name="T6" fmla="*/ 23 w 81"/>
                <a:gd name="T7" fmla="*/ 3 h 81"/>
                <a:gd name="T8" fmla="*/ 23 w 81"/>
                <a:gd name="T9" fmla="*/ 13 h 81"/>
                <a:gd name="T10" fmla="*/ 23 w 81"/>
                <a:gd name="T11" fmla="*/ 22 h 81"/>
                <a:gd name="T12" fmla="*/ 23 w 81"/>
                <a:gd name="T13" fmla="*/ 23 h 81"/>
                <a:gd name="T14" fmla="*/ 18 w 81"/>
                <a:gd name="T15" fmla="*/ 23 h 81"/>
                <a:gd name="T16" fmla="*/ 18 w 81"/>
                <a:gd name="T17" fmla="*/ 23 h 81"/>
                <a:gd name="T18" fmla="*/ 7 w 81"/>
                <a:gd name="T19" fmla="*/ 22 h 81"/>
                <a:gd name="T20" fmla="*/ 3 w 81"/>
                <a:gd name="T21" fmla="*/ 20 h 81"/>
                <a:gd name="T22" fmla="*/ 1 w 81"/>
                <a:gd name="T23" fmla="*/ 20 h 81"/>
                <a:gd name="T24" fmla="*/ 0 w 81"/>
                <a:gd name="T25" fmla="*/ 0 h 81"/>
                <a:gd name="T26" fmla="*/ 7 w 81"/>
                <a:gd name="T27" fmla="*/ 0 h 81"/>
                <a:gd name="T28" fmla="*/ 7 w 81"/>
                <a:gd name="T29" fmla="*/ 1 h 8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1"/>
                <a:gd name="T46" fmla="*/ 0 h 81"/>
                <a:gd name="T47" fmla="*/ 81 w 81"/>
                <a:gd name="T48" fmla="*/ 81 h 8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1" h="81">
                  <a:moveTo>
                    <a:pt x="24" y="3"/>
                  </a:moveTo>
                  <a:lnTo>
                    <a:pt x="62" y="4"/>
                  </a:lnTo>
                  <a:lnTo>
                    <a:pt x="74" y="9"/>
                  </a:lnTo>
                  <a:lnTo>
                    <a:pt x="81" y="9"/>
                  </a:lnTo>
                  <a:lnTo>
                    <a:pt x="81" y="47"/>
                  </a:lnTo>
                  <a:lnTo>
                    <a:pt x="81" y="77"/>
                  </a:lnTo>
                  <a:lnTo>
                    <a:pt x="81" y="81"/>
                  </a:lnTo>
                  <a:lnTo>
                    <a:pt x="65" y="81"/>
                  </a:lnTo>
                  <a:lnTo>
                    <a:pt x="65" y="78"/>
                  </a:lnTo>
                  <a:lnTo>
                    <a:pt x="22" y="77"/>
                  </a:lnTo>
                  <a:lnTo>
                    <a:pt x="11" y="73"/>
                  </a:lnTo>
                  <a:lnTo>
                    <a:pt x="4" y="73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2" name="Freeform 166"/>
            <p:cNvSpPr>
              <a:spLocks/>
            </p:cNvSpPr>
            <p:nvPr/>
          </p:nvSpPr>
          <p:spPr bwMode="auto">
            <a:xfrm>
              <a:off x="4469" y="2403"/>
              <a:ext cx="56" cy="59"/>
            </a:xfrm>
            <a:custGeom>
              <a:avLst/>
              <a:gdLst>
                <a:gd name="T0" fmla="*/ 1 w 77"/>
                <a:gd name="T1" fmla="*/ 1 h 79"/>
                <a:gd name="T2" fmla="*/ 12 w 77"/>
                <a:gd name="T3" fmla="*/ 1 h 79"/>
                <a:gd name="T4" fmla="*/ 16 w 77"/>
                <a:gd name="T5" fmla="*/ 2 h 79"/>
                <a:gd name="T6" fmla="*/ 22 w 77"/>
                <a:gd name="T7" fmla="*/ 2 h 79"/>
                <a:gd name="T8" fmla="*/ 21 w 77"/>
                <a:gd name="T9" fmla="*/ 12 h 79"/>
                <a:gd name="T10" fmla="*/ 22 w 77"/>
                <a:gd name="T11" fmla="*/ 17 h 79"/>
                <a:gd name="T12" fmla="*/ 22 w 77"/>
                <a:gd name="T13" fmla="*/ 25 h 79"/>
                <a:gd name="T14" fmla="*/ 15 w 77"/>
                <a:gd name="T15" fmla="*/ 25 h 79"/>
                <a:gd name="T16" fmla="*/ 15 w 77"/>
                <a:gd name="T17" fmla="*/ 24 h 79"/>
                <a:gd name="T18" fmla="*/ 3 w 77"/>
                <a:gd name="T19" fmla="*/ 23 h 79"/>
                <a:gd name="T20" fmla="*/ 2 w 77"/>
                <a:gd name="T21" fmla="*/ 23 h 79"/>
                <a:gd name="T22" fmla="*/ 0 w 77"/>
                <a:gd name="T23" fmla="*/ 0 h 79"/>
                <a:gd name="T24" fmla="*/ 1 w 77"/>
                <a:gd name="T25" fmla="*/ 0 h 79"/>
                <a:gd name="T26" fmla="*/ 1 w 77"/>
                <a:gd name="T27" fmla="*/ 1 h 7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7"/>
                <a:gd name="T43" fmla="*/ 0 h 79"/>
                <a:gd name="T44" fmla="*/ 77 w 77"/>
                <a:gd name="T45" fmla="*/ 79 h 7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7" h="79">
                  <a:moveTo>
                    <a:pt x="5" y="2"/>
                  </a:moveTo>
                  <a:lnTo>
                    <a:pt x="44" y="3"/>
                  </a:lnTo>
                  <a:lnTo>
                    <a:pt x="56" y="8"/>
                  </a:lnTo>
                  <a:lnTo>
                    <a:pt x="77" y="8"/>
                  </a:lnTo>
                  <a:lnTo>
                    <a:pt x="75" y="39"/>
                  </a:lnTo>
                  <a:lnTo>
                    <a:pt x="77" y="56"/>
                  </a:lnTo>
                  <a:lnTo>
                    <a:pt x="77" y="79"/>
                  </a:lnTo>
                  <a:lnTo>
                    <a:pt x="51" y="79"/>
                  </a:lnTo>
                  <a:lnTo>
                    <a:pt x="51" y="78"/>
                  </a:lnTo>
                  <a:lnTo>
                    <a:pt x="10" y="75"/>
                  </a:lnTo>
                  <a:lnTo>
                    <a:pt x="7" y="75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3" name="Freeform 167"/>
            <p:cNvSpPr>
              <a:spLocks/>
            </p:cNvSpPr>
            <p:nvPr/>
          </p:nvSpPr>
          <p:spPr bwMode="auto">
            <a:xfrm>
              <a:off x="4541" y="2412"/>
              <a:ext cx="58" cy="56"/>
            </a:xfrm>
            <a:custGeom>
              <a:avLst/>
              <a:gdLst>
                <a:gd name="T0" fmla="*/ 11 w 77"/>
                <a:gd name="T1" fmla="*/ 1 h 75"/>
                <a:gd name="T2" fmla="*/ 24 w 77"/>
                <a:gd name="T3" fmla="*/ 1 h 75"/>
                <a:gd name="T4" fmla="*/ 24 w 77"/>
                <a:gd name="T5" fmla="*/ 4 h 75"/>
                <a:gd name="T6" fmla="*/ 24 w 77"/>
                <a:gd name="T7" fmla="*/ 16 h 75"/>
                <a:gd name="T8" fmla="*/ 25 w 77"/>
                <a:gd name="T9" fmla="*/ 23 h 75"/>
                <a:gd name="T10" fmla="*/ 15 w 77"/>
                <a:gd name="T11" fmla="*/ 23 h 75"/>
                <a:gd name="T12" fmla="*/ 15 w 77"/>
                <a:gd name="T13" fmla="*/ 23 h 75"/>
                <a:gd name="T14" fmla="*/ 2 w 77"/>
                <a:gd name="T15" fmla="*/ 23 h 75"/>
                <a:gd name="T16" fmla="*/ 0 w 77"/>
                <a:gd name="T17" fmla="*/ 1 h 75"/>
                <a:gd name="T18" fmla="*/ 2 w 77"/>
                <a:gd name="T19" fmla="*/ 0 h 75"/>
                <a:gd name="T20" fmla="*/ 11 w 77"/>
                <a:gd name="T21" fmla="*/ 0 h 75"/>
                <a:gd name="T22" fmla="*/ 11 w 77"/>
                <a:gd name="T23" fmla="*/ 1 h 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7"/>
                <a:gd name="T37" fmla="*/ 0 h 75"/>
                <a:gd name="T38" fmla="*/ 77 w 77"/>
                <a:gd name="T39" fmla="*/ 75 h 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7" h="75">
                  <a:moveTo>
                    <a:pt x="36" y="3"/>
                  </a:moveTo>
                  <a:lnTo>
                    <a:pt x="76" y="4"/>
                  </a:lnTo>
                  <a:lnTo>
                    <a:pt x="76" y="14"/>
                  </a:lnTo>
                  <a:lnTo>
                    <a:pt x="76" y="52"/>
                  </a:lnTo>
                  <a:lnTo>
                    <a:pt x="77" y="74"/>
                  </a:lnTo>
                  <a:lnTo>
                    <a:pt x="46" y="75"/>
                  </a:lnTo>
                  <a:lnTo>
                    <a:pt x="46" y="74"/>
                  </a:lnTo>
                  <a:lnTo>
                    <a:pt x="6" y="73"/>
                  </a:lnTo>
                  <a:lnTo>
                    <a:pt x="0" y="4"/>
                  </a:lnTo>
                  <a:lnTo>
                    <a:pt x="6" y="0"/>
                  </a:lnTo>
                  <a:lnTo>
                    <a:pt x="36" y="0"/>
                  </a:lnTo>
                  <a:lnTo>
                    <a:pt x="36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4" name="Freeform 168"/>
            <p:cNvSpPr>
              <a:spLocks/>
            </p:cNvSpPr>
            <p:nvPr/>
          </p:nvSpPr>
          <p:spPr bwMode="auto">
            <a:xfrm>
              <a:off x="4618" y="2418"/>
              <a:ext cx="62" cy="57"/>
            </a:xfrm>
            <a:custGeom>
              <a:avLst/>
              <a:gdLst>
                <a:gd name="T0" fmla="*/ 7 w 84"/>
                <a:gd name="T1" fmla="*/ 1 h 77"/>
                <a:gd name="T2" fmla="*/ 19 w 84"/>
                <a:gd name="T3" fmla="*/ 1 h 77"/>
                <a:gd name="T4" fmla="*/ 22 w 84"/>
                <a:gd name="T5" fmla="*/ 2 h 77"/>
                <a:gd name="T6" fmla="*/ 25 w 84"/>
                <a:gd name="T7" fmla="*/ 2 h 77"/>
                <a:gd name="T8" fmla="*/ 25 w 84"/>
                <a:gd name="T9" fmla="*/ 23 h 77"/>
                <a:gd name="T10" fmla="*/ 22 w 84"/>
                <a:gd name="T11" fmla="*/ 22 h 77"/>
                <a:gd name="T12" fmla="*/ 11 w 84"/>
                <a:gd name="T13" fmla="*/ 22 h 77"/>
                <a:gd name="T14" fmla="*/ 11 w 84"/>
                <a:gd name="T15" fmla="*/ 21 h 77"/>
                <a:gd name="T16" fmla="*/ 1 w 84"/>
                <a:gd name="T17" fmla="*/ 21 h 77"/>
                <a:gd name="T18" fmla="*/ 0 w 84"/>
                <a:gd name="T19" fmla="*/ 5 h 77"/>
                <a:gd name="T20" fmla="*/ 1 w 84"/>
                <a:gd name="T21" fmla="*/ 0 h 77"/>
                <a:gd name="T22" fmla="*/ 7 w 84"/>
                <a:gd name="T23" fmla="*/ 0 h 77"/>
                <a:gd name="T24" fmla="*/ 7 w 84"/>
                <a:gd name="T25" fmla="*/ 1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4"/>
                <a:gd name="T40" fmla="*/ 0 h 77"/>
                <a:gd name="T41" fmla="*/ 84 w 84"/>
                <a:gd name="T42" fmla="*/ 77 h 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4" h="77">
                  <a:moveTo>
                    <a:pt x="23" y="2"/>
                  </a:moveTo>
                  <a:lnTo>
                    <a:pt x="64" y="2"/>
                  </a:lnTo>
                  <a:lnTo>
                    <a:pt x="73" y="8"/>
                  </a:lnTo>
                  <a:lnTo>
                    <a:pt x="84" y="8"/>
                  </a:lnTo>
                  <a:lnTo>
                    <a:pt x="84" y="77"/>
                  </a:lnTo>
                  <a:lnTo>
                    <a:pt x="73" y="75"/>
                  </a:lnTo>
                  <a:lnTo>
                    <a:pt x="38" y="75"/>
                  </a:lnTo>
                  <a:lnTo>
                    <a:pt x="38" y="72"/>
                  </a:lnTo>
                  <a:lnTo>
                    <a:pt x="5" y="72"/>
                  </a:lnTo>
                  <a:lnTo>
                    <a:pt x="0" y="17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5" name="Freeform 169"/>
            <p:cNvSpPr>
              <a:spLocks/>
            </p:cNvSpPr>
            <p:nvPr/>
          </p:nvSpPr>
          <p:spPr bwMode="auto">
            <a:xfrm>
              <a:off x="4398" y="2627"/>
              <a:ext cx="64" cy="55"/>
            </a:xfrm>
            <a:custGeom>
              <a:avLst/>
              <a:gdLst>
                <a:gd name="T0" fmla="*/ 27 w 85"/>
                <a:gd name="T1" fmla="*/ 2 h 73"/>
                <a:gd name="T2" fmla="*/ 26 w 85"/>
                <a:gd name="T3" fmla="*/ 5 h 73"/>
                <a:gd name="T4" fmla="*/ 26 w 85"/>
                <a:gd name="T5" fmla="*/ 23 h 73"/>
                <a:gd name="T6" fmla="*/ 0 w 85"/>
                <a:gd name="T7" fmla="*/ 23 h 73"/>
                <a:gd name="T8" fmla="*/ 0 w 85"/>
                <a:gd name="T9" fmla="*/ 1 h 73"/>
                <a:gd name="T10" fmla="*/ 2 w 85"/>
                <a:gd name="T11" fmla="*/ 0 h 73"/>
                <a:gd name="T12" fmla="*/ 26 w 85"/>
                <a:gd name="T13" fmla="*/ 2 h 73"/>
                <a:gd name="T14" fmla="*/ 27 w 85"/>
                <a:gd name="T15" fmla="*/ 2 h 7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5"/>
                <a:gd name="T25" fmla="*/ 0 h 73"/>
                <a:gd name="T26" fmla="*/ 85 w 85"/>
                <a:gd name="T27" fmla="*/ 73 h 7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5" h="73">
                  <a:moveTo>
                    <a:pt x="85" y="2"/>
                  </a:moveTo>
                  <a:lnTo>
                    <a:pt x="80" y="13"/>
                  </a:lnTo>
                  <a:lnTo>
                    <a:pt x="82" y="72"/>
                  </a:lnTo>
                  <a:lnTo>
                    <a:pt x="0" y="73"/>
                  </a:lnTo>
                  <a:lnTo>
                    <a:pt x="0" y="1"/>
                  </a:lnTo>
                  <a:lnTo>
                    <a:pt x="3" y="0"/>
                  </a:lnTo>
                  <a:lnTo>
                    <a:pt x="80" y="2"/>
                  </a:lnTo>
                  <a:lnTo>
                    <a:pt x="85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6" name="Freeform 170"/>
            <p:cNvSpPr>
              <a:spLocks/>
            </p:cNvSpPr>
            <p:nvPr/>
          </p:nvSpPr>
          <p:spPr bwMode="auto">
            <a:xfrm>
              <a:off x="4479" y="2630"/>
              <a:ext cx="70" cy="56"/>
            </a:xfrm>
            <a:custGeom>
              <a:avLst/>
              <a:gdLst>
                <a:gd name="T0" fmla="*/ 28 w 95"/>
                <a:gd name="T1" fmla="*/ 1 h 77"/>
                <a:gd name="T2" fmla="*/ 27 w 95"/>
                <a:gd name="T3" fmla="*/ 22 h 77"/>
                <a:gd name="T4" fmla="*/ 27 w 95"/>
                <a:gd name="T5" fmla="*/ 20 h 77"/>
                <a:gd name="T6" fmla="*/ 1 w 95"/>
                <a:gd name="T7" fmla="*/ 20 h 77"/>
                <a:gd name="T8" fmla="*/ 0 w 95"/>
                <a:gd name="T9" fmla="*/ 2 h 77"/>
                <a:gd name="T10" fmla="*/ 2 w 95"/>
                <a:gd name="T11" fmla="*/ 0 h 77"/>
                <a:gd name="T12" fmla="*/ 4 w 95"/>
                <a:gd name="T13" fmla="*/ 1 h 77"/>
                <a:gd name="T14" fmla="*/ 28 w 95"/>
                <a:gd name="T15" fmla="*/ 1 h 7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5"/>
                <a:gd name="T25" fmla="*/ 0 h 77"/>
                <a:gd name="T26" fmla="*/ 95 w 95"/>
                <a:gd name="T27" fmla="*/ 77 h 7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5" h="77">
                  <a:moveTo>
                    <a:pt x="95" y="4"/>
                  </a:moveTo>
                  <a:lnTo>
                    <a:pt x="91" y="77"/>
                  </a:lnTo>
                  <a:lnTo>
                    <a:pt x="91" y="73"/>
                  </a:lnTo>
                  <a:lnTo>
                    <a:pt x="6" y="71"/>
                  </a:lnTo>
                  <a:lnTo>
                    <a:pt x="0" y="8"/>
                  </a:lnTo>
                  <a:lnTo>
                    <a:pt x="7" y="0"/>
                  </a:lnTo>
                  <a:lnTo>
                    <a:pt x="13" y="4"/>
                  </a:lnTo>
                  <a:lnTo>
                    <a:pt x="95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7" name="Freeform 171"/>
            <p:cNvSpPr>
              <a:spLocks/>
            </p:cNvSpPr>
            <p:nvPr/>
          </p:nvSpPr>
          <p:spPr bwMode="auto">
            <a:xfrm>
              <a:off x="4565" y="2636"/>
              <a:ext cx="57" cy="50"/>
            </a:xfrm>
            <a:custGeom>
              <a:avLst/>
              <a:gdLst>
                <a:gd name="T0" fmla="*/ 23 w 78"/>
                <a:gd name="T1" fmla="*/ 1 h 69"/>
                <a:gd name="T2" fmla="*/ 20 w 78"/>
                <a:gd name="T3" fmla="*/ 5 h 69"/>
                <a:gd name="T4" fmla="*/ 20 w 78"/>
                <a:gd name="T5" fmla="*/ 16 h 69"/>
                <a:gd name="T6" fmla="*/ 17 w 78"/>
                <a:gd name="T7" fmla="*/ 19 h 69"/>
                <a:gd name="T8" fmla="*/ 1 w 78"/>
                <a:gd name="T9" fmla="*/ 19 h 69"/>
                <a:gd name="T10" fmla="*/ 0 w 78"/>
                <a:gd name="T11" fmla="*/ 0 h 69"/>
                <a:gd name="T12" fmla="*/ 21 w 78"/>
                <a:gd name="T13" fmla="*/ 0 h 69"/>
                <a:gd name="T14" fmla="*/ 23 w 78"/>
                <a:gd name="T15" fmla="*/ 1 h 6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8"/>
                <a:gd name="T25" fmla="*/ 0 h 69"/>
                <a:gd name="T26" fmla="*/ 78 w 78"/>
                <a:gd name="T27" fmla="*/ 69 h 6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8" h="69">
                  <a:moveTo>
                    <a:pt x="78" y="4"/>
                  </a:moveTo>
                  <a:lnTo>
                    <a:pt x="71" y="17"/>
                  </a:lnTo>
                  <a:lnTo>
                    <a:pt x="71" y="58"/>
                  </a:lnTo>
                  <a:lnTo>
                    <a:pt x="58" y="69"/>
                  </a:lnTo>
                  <a:lnTo>
                    <a:pt x="1" y="69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8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8" name="Freeform 172"/>
            <p:cNvSpPr>
              <a:spLocks/>
            </p:cNvSpPr>
            <p:nvPr/>
          </p:nvSpPr>
          <p:spPr bwMode="auto">
            <a:xfrm>
              <a:off x="4631" y="2636"/>
              <a:ext cx="47" cy="50"/>
            </a:xfrm>
            <a:custGeom>
              <a:avLst/>
              <a:gdLst>
                <a:gd name="T0" fmla="*/ 3 w 63"/>
                <a:gd name="T1" fmla="*/ 1 h 69"/>
                <a:gd name="T2" fmla="*/ 18 w 63"/>
                <a:gd name="T3" fmla="*/ 1 h 69"/>
                <a:gd name="T4" fmla="*/ 19 w 63"/>
                <a:gd name="T5" fmla="*/ 1 h 69"/>
                <a:gd name="T6" fmla="*/ 19 w 63"/>
                <a:gd name="T7" fmla="*/ 18 h 69"/>
                <a:gd name="T8" fmla="*/ 2 w 63"/>
                <a:gd name="T9" fmla="*/ 19 h 69"/>
                <a:gd name="T10" fmla="*/ 1 w 63"/>
                <a:gd name="T11" fmla="*/ 17 h 69"/>
                <a:gd name="T12" fmla="*/ 0 w 63"/>
                <a:gd name="T13" fmla="*/ 4 h 69"/>
                <a:gd name="T14" fmla="*/ 1 w 63"/>
                <a:gd name="T15" fmla="*/ 2 h 69"/>
                <a:gd name="T16" fmla="*/ 0 w 63"/>
                <a:gd name="T17" fmla="*/ 0 h 69"/>
                <a:gd name="T18" fmla="*/ 3 w 63"/>
                <a:gd name="T19" fmla="*/ 0 h 69"/>
                <a:gd name="T20" fmla="*/ 3 w 63"/>
                <a:gd name="T21" fmla="*/ 1 h 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3"/>
                <a:gd name="T34" fmla="*/ 0 h 69"/>
                <a:gd name="T35" fmla="*/ 63 w 63"/>
                <a:gd name="T36" fmla="*/ 69 h 6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3" h="69">
                  <a:moveTo>
                    <a:pt x="11" y="3"/>
                  </a:moveTo>
                  <a:lnTo>
                    <a:pt x="58" y="4"/>
                  </a:lnTo>
                  <a:lnTo>
                    <a:pt x="63" y="4"/>
                  </a:lnTo>
                  <a:lnTo>
                    <a:pt x="63" y="65"/>
                  </a:lnTo>
                  <a:lnTo>
                    <a:pt x="7" y="69"/>
                  </a:lnTo>
                  <a:lnTo>
                    <a:pt x="1" y="63"/>
                  </a:lnTo>
                  <a:lnTo>
                    <a:pt x="0" y="14"/>
                  </a:lnTo>
                  <a:lnTo>
                    <a:pt x="2" y="8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9" name="Freeform 173"/>
            <p:cNvSpPr>
              <a:spLocks/>
            </p:cNvSpPr>
            <p:nvPr/>
          </p:nvSpPr>
          <p:spPr bwMode="auto">
            <a:xfrm>
              <a:off x="5082" y="2639"/>
              <a:ext cx="46" cy="53"/>
            </a:xfrm>
            <a:custGeom>
              <a:avLst/>
              <a:gdLst>
                <a:gd name="T0" fmla="*/ 19 w 62"/>
                <a:gd name="T1" fmla="*/ 22 h 71"/>
                <a:gd name="T2" fmla="*/ 1 w 62"/>
                <a:gd name="T3" fmla="*/ 22 h 71"/>
                <a:gd name="T4" fmla="*/ 0 w 62"/>
                <a:gd name="T5" fmla="*/ 22 h 71"/>
                <a:gd name="T6" fmla="*/ 0 w 62"/>
                <a:gd name="T7" fmla="*/ 0 h 71"/>
                <a:gd name="T8" fmla="*/ 19 w 62"/>
                <a:gd name="T9" fmla="*/ 0 h 71"/>
                <a:gd name="T10" fmla="*/ 19 w 62"/>
                <a:gd name="T11" fmla="*/ 22 h 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71"/>
                <a:gd name="T20" fmla="*/ 62 w 62"/>
                <a:gd name="T21" fmla="*/ 71 h 7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71">
                  <a:moveTo>
                    <a:pt x="62" y="69"/>
                  </a:moveTo>
                  <a:lnTo>
                    <a:pt x="5" y="71"/>
                  </a:lnTo>
                  <a:lnTo>
                    <a:pt x="0" y="71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0" name="Freeform 174"/>
            <p:cNvSpPr>
              <a:spLocks/>
            </p:cNvSpPr>
            <p:nvPr/>
          </p:nvSpPr>
          <p:spPr bwMode="auto">
            <a:xfrm>
              <a:off x="5159" y="2639"/>
              <a:ext cx="38" cy="50"/>
            </a:xfrm>
            <a:custGeom>
              <a:avLst/>
              <a:gdLst>
                <a:gd name="T0" fmla="*/ 16 w 51"/>
                <a:gd name="T1" fmla="*/ 18 h 69"/>
                <a:gd name="T2" fmla="*/ 0 w 51"/>
                <a:gd name="T3" fmla="*/ 19 h 69"/>
                <a:gd name="T4" fmla="*/ 0 w 51"/>
                <a:gd name="T5" fmla="*/ 0 h 69"/>
                <a:gd name="T6" fmla="*/ 16 w 51"/>
                <a:gd name="T7" fmla="*/ 0 h 69"/>
                <a:gd name="T8" fmla="*/ 16 w 51"/>
                <a:gd name="T9" fmla="*/ 18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69"/>
                <a:gd name="T17" fmla="*/ 51 w 5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69">
                  <a:moveTo>
                    <a:pt x="51" y="66"/>
                  </a:moveTo>
                  <a:lnTo>
                    <a:pt x="0" y="69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1" name="Freeform 175"/>
            <p:cNvSpPr>
              <a:spLocks/>
            </p:cNvSpPr>
            <p:nvPr/>
          </p:nvSpPr>
          <p:spPr bwMode="auto">
            <a:xfrm>
              <a:off x="5227" y="2639"/>
              <a:ext cx="32" cy="47"/>
            </a:xfrm>
            <a:custGeom>
              <a:avLst/>
              <a:gdLst>
                <a:gd name="T0" fmla="*/ 10 w 46"/>
                <a:gd name="T1" fmla="*/ 18 h 64"/>
                <a:gd name="T2" fmla="*/ 0 w 46"/>
                <a:gd name="T3" fmla="*/ 19 h 64"/>
                <a:gd name="T4" fmla="*/ 0 w 46"/>
                <a:gd name="T5" fmla="*/ 0 h 64"/>
                <a:gd name="T6" fmla="*/ 10 w 46"/>
                <a:gd name="T7" fmla="*/ 0 h 64"/>
                <a:gd name="T8" fmla="*/ 10 w 46"/>
                <a:gd name="T9" fmla="*/ 18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64"/>
                <a:gd name="T17" fmla="*/ 46 w 46"/>
                <a:gd name="T18" fmla="*/ 64 h 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64">
                  <a:moveTo>
                    <a:pt x="46" y="60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2" name="Freeform 176"/>
            <p:cNvSpPr>
              <a:spLocks/>
            </p:cNvSpPr>
            <p:nvPr/>
          </p:nvSpPr>
          <p:spPr bwMode="auto">
            <a:xfrm>
              <a:off x="5291" y="2639"/>
              <a:ext cx="33" cy="43"/>
            </a:xfrm>
            <a:custGeom>
              <a:avLst/>
              <a:gdLst>
                <a:gd name="T0" fmla="*/ 13 w 44"/>
                <a:gd name="T1" fmla="*/ 18 h 58"/>
                <a:gd name="T2" fmla="*/ 0 w 44"/>
                <a:gd name="T3" fmla="*/ 18 h 58"/>
                <a:gd name="T4" fmla="*/ 0 w 44"/>
                <a:gd name="T5" fmla="*/ 0 h 58"/>
                <a:gd name="T6" fmla="*/ 14 w 44"/>
                <a:gd name="T7" fmla="*/ 0 h 58"/>
                <a:gd name="T8" fmla="*/ 13 w 44"/>
                <a:gd name="T9" fmla="*/ 18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58"/>
                <a:gd name="T17" fmla="*/ 44 w 44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58">
                  <a:moveTo>
                    <a:pt x="41" y="58"/>
                  </a:moveTo>
                  <a:lnTo>
                    <a:pt x="0" y="58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1" y="5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83" name="Group 177"/>
            <p:cNvGrpSpPr>
              <a:grpSpLocks/>
            </p:cNvGrpSpPr>
            <p:nvPr/>
          </p:nvGrpSpPr>
          <p:grpSpPr bwMode="auto">
            <a:xfrm>
              <a:off x="3828" y="2636"/>
              <a:ext cx="419" cy="144"/>
              <a:chOff x="3324" y="2064"/>
              <a:chExt cx="419" cy="105"/>
            </a:xfrm>
          </p:grpSpPr>
          <p:sp>
            <p:nvSpPr>
              <p:cNvPr id="1147" name="Freeform 178"/>
              <p:cNvSpPr>
                <a:spLocks/>
              </p:cNvSpPr>
              <p:nvPr/>
            </p:nvSpPr>
            <p:spPr bwMode="auto">
              <a:xfrm>
                <a:off x="3696" y="2064"/>
                <a:ext cx="47" cy="65"/>
              </a:xfrm>
              <a:custGeom>
                <a:avLst/>
                <a:gdLst>
                  <a:gd name="T0" fmla="*/ 19 w 63"/>
                  <a:gd name="T1" fmla="*/ 22 h 88"/>
                  <a:gd name="T2" fmla="*/ 10 w 63"/>
                  <a:gd name="T3" fmla="*/ 24 h 88"/>
                  <a:gd name="T4" fmla="*/ 1 w 63"/>
                  <a:gd name="T5" fmla="*/ 26 h 88"/>
                  <a:gd name="T6" fmla="*/ 0 w 63"/>
                  <a:gd name="T7" fmla="*/ 4 h 88"/>
                  <a:gd name="T8" fmla="*/ 0 w 63"/>
                  <a:gd name="T9" fmla="*/ 3 h 88"/>
                  <a:gd name="T10" fmla="*/ 16 w 63"/>
                  <a:gd name="T11" fmla="*/ 0 h 88"/>
                  <a:gd name="T12" fmla="*/ 19 w 63"/>
                  <a:gd name="T13" fmla="*/ 0 h 88"/>
                  <a:gd name="T14" fmla="*/ 19 w 63"/>
                  <a:gd name="T15" fmla="*/ 22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8" name="Freeform 179"/>
              <p:cNvSpPr>
                <a:spLocks/>
              </p:cNvSpPr>
              <p:nvPr/>
            </p:nvSpPr>
            <p:spPr bwMode="auto">
              <a:xfrm>
                <a:off x="3475" y="2082"/>
                <a:ext cx="41" cy="62"/>
              </a:xfrm>
              <a:custGeom>
                <a:avLst/>
                <a:gdLst>
                  <a:gd name="T0" fmla="*/ 17 w 55"/>
                  <a:gd name="T1" fmla="*/ 23 h 83"/>
                  <a:gd name="T2" fmla="*/ 1 w 55"/>
                  <a:gd name="T3" fmla="*/ 25 h 83"/>
                  <a:gd name="T4" fmla="*/ 0 w 55"/>
                  <a:gd name="T5" fmla="*/ 19 h 83"/>
                  <a:gd name="T6" fmla="*/ 1 w 55"/>
                  <a:gd name="T7" fmla="*/ 17 h 83"/>
                  <a:gd name="T8" fmla="*/ 0 w 55"/>
                  <a:gd name="T9" fmla="*/ 16 h 83"/>
                  <a:gd name="T10" fmla="*/ 1 w 55"/>
                  <a:gd name="T11" fmla="*/ 2 h 83"/>
                  <a:gd name="T12" fmla="*/ 13 w 55"/>
                  <a:gd name="T13" fmla="*/ 0 h 83"/>
                  <a:gd name="T14" fmla="*/ 16 w 55"/>
                  <a:gd name="T15" fmla="*/ 0 h 83"/>
                  <a:gd name="T16" fmla="*/ 17 w 55"/>
                  <a:gd name="T17" fmla="*/ 23 h 8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5"/>
                  <a:gd name="T28" fmla="*/ 0 h 83"/>
                  <a:gd name="T29" fmla="*/ 55 w 55"/>
                  <a:gd name="T30" fmla="*/ 83 h 8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5" h="83">
                    <a:moveTo>
                      <a:pt x="55" y="75"/>
                    </a:moveTo>
                    <a:lnTo>
                      <a:pt x="4" y="83"/>
                    </a:lnTo>
                    <a:lnTo>
                      <a:pt x="0" y="62"/>
                    </a:lnTo>
                    <a:lnTo>
                      <a:pt x="2" y="55"/>
                    </a:lnTo>
                    <a:lnTo>
                      <a:pt x="0" y="49"/>
                    </a:lnTo>
                    <a:lnTo>
                      <a:pt x="2" y="7"/>
                    </a:lnTo>
                    <a:lnTo>
                      <a:pt x="42" y="0"/>
                    </a:lnTo>
                    <a:lnTo>
                      <a:pt x="53" y="0"/>
                    </a:lnTo>
                    <a:lnTo>
                      <a:pt x="55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9" name="Freeform 180"/>
              <p:cNvSpPr>
                <a:spLocks/>
              </p:cNvSpPr>
              <p:nvPr/>
            </p:nvSpPr>
            <p:spPr bwMode="auto">
              <a:xfrm>
                <a:off x="3394" y="2097"/>
                <a:ext cx="41" cy="60"/>
              </a:xfrm>
              <a:custGeom>
                <a:avLst/>
                <a:gdLst>
                  <a:gd name="T0" fmla="*/ 18 w 54"/>
                  <a:gd name="T1" fmla="*/ 12 h 83"/>
                  <a:gd name="T2" fmla="*/ 17 w 54"/>
                  <a:gd name="T3" fmla="*/ 20 h 83"/>
                  <a:gd name="T4" fmla="*/ 2 w 54"/>
                  <a:gd name="T5" fmla="*/ 22 h 83"/>
                  <a:gd name="T6" fmla="*/ 2 w 54"/>
                  <a:gd name="T7" fmla="*/ 22 h 83"/>
                  <a:gd name="T8" fmla="*/ 0 w 54"/>
                  <a:gd name="T9" fmla="*/ 9 h 83"/>
                  <a:gd name="T10" fmla="*/ 1 w 54"/>
                  <a:gd name="T11" fmla="*/ 3 h 83"/>
                  <a:gd name="T12" fmla="*/ 15 w 54"/>
                  <a:gd name="T13" fmla="*/ 0 h 83"/>
                  <a:gd name="T14" fmla="*/ 17 w 54"/>
                  <a:gd name="T15" fmla="*/ 0 h 83"/>
                  <a:gd name="T16" fmla="*/ 18 w 54"/>
                  <a:gd name="T17" fmla="*/ 12 h 8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83"/>
                  <a:gd name="T29" fmla="*/ 54 w 54"/>
                  <a:gd name="T30" fmla="*/ 83 h 8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83">
                    <a:moveTo>
                      <a:pt x="54" y="43"/>
                    </a:moveTo>
                    <a:lnTo>
                      <a:pt x="53" y="75"/>
                    </a:lnTo>
                    <a:lnTo>
                      <a:pt x="6" y="83"/>
                    </a:lnTo>
                    <a:lnTo>
                      <a:pt x="4" y="83"/>
                    </a:lnTo>
                    <a:lnTo>
                      <a:pt x="0" y="31"/>
                    </a:lnTo>
                    <a:lnTo>
                      <a:pt x="1" y="10"/>
                    </a:lnTo>
                    <a:lnTo>
                      <a:pt x="45" y="0"/>
                    </a:lnTo>
                    <a:lnTo>
                      <a:pt x="53" y="0"/>
                    </a:lnTo>
                    <a:lnTo>
                      <a:pt x="54" y="4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0" name="Freeform 181"/>
              <p:cNvSpPr>
                <a:spLocks/>
              </p:cNvSpPr>
              <p:nvPr/>
            </p:nvSpPr>
            <p:spPr bwMode="auto">
              <a:xfrm>
                <a:off x="3324" y="2111"/>
                <a:ext cx="40" cy="58"/>
              </a:xfrm>
              <a:custGeom>
                <a:avLst/>
                <a:gdLst>
                  <a:gd name="T0" fmla="*/ 17 w 53"/>
                  <a:gd name="T1" fmla="*/ 19 h 78"/>
                  <a:gd name="T2" fmla="*/ 17 w 53"/>
                  <a:gd name="T3" fmla="*/ 20 h 78"/>
                  <a:gd name="T4" fmla="*/ 17 w 53"/>
                  <a:gd name="T5" fmla="*/ 22 h 78"/>
                  <a:gd name="T6" fmla="*/ 2 w 53"/>
                  <a:gd name="T7" fmla="*/ 24 h 78"/>
                  <a:gd name="T8" fmla="*/ 0 w 53"/>
                  <a:gd name="T9" fmla="*/ 3 h 78"/>
                  <a:gd name="T10" fmla="*/ 13 w 53"/>
                  <a:gd name="T11" fmla="*/ 0 h 78"/>
                  <a:gd name="T12" fmla="*/ 16 w 53"/>
                  <a:gd name="T13" fmla="*/ 0 h 78"/>
                  <a:gd name="T14" fmla="*/ 17 w 53"/>
                  <a:gd name="T15" fmla="*/ 19 h 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3"/>
                  <a:gd name="T25" fmla="*/ 0 h 78"/>
                  <a:gd name="T26" fmla="*/ 53 w 53"/>
                  <a:gd name="T27" fmla="*/ 78 h 7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3" h="78">
                    <a:moveTo>
                      <a:pt x="53" y="59"/>
                    </a:moveTo>
                    <a:lnTo>
                      <a:pt x="51" y="64"/>
                    </a:lnTo>
                    <a:lnTo>
                      <a:pt x="53" y="72"/>
                    </a:lnTo>
                    <a:lnTo>
                      <a:pt x="5" y="78"/>
                    </a:lnTo>
                    <a:lnTo>
                      <a:pt x="0" y="10"/>
                    </a:lnTo>
                    <a:lnTo>
                      <a:pt x="39" y="0"/>
                    </a:lnTo>
                    <a:lnTo>
                      <a:pt x="49" y="0"/>
                    </a:lnTo>
                    <a:lnTo>
                      <a:pt x="53" y="5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1" name="Freeform 182"/>
              <p:cNvSpPr>
                <a:spLocks/>
              </p:cNvSpPr>
              <p:nvPr/>
            </p:nvSpPr>
            <p:spPr bwMode="auto">
              <a:xfrm>
                <a:off x="3600" y="2064"/>
                <a:ext cx="41" cy="60"/>
              </a:xfrm>
              <a:custGeom>
                <a:avLst/>
                <a:gdLst>
                  <a:gd name="T0" fmla="*/ 18 w 54"/>
                  <a:gd name="T1" fmla="*/ 12 h 83"/>
                  <a:gd name="T2" fmla="*/ 17 w 54"/>
                  <a:gd name="T3" fmla="*/ 20 h 83"/>
                  <a:gd name="T4" fmla="*/ 2 w 54"/>
                  <a:gd name="T5" fmla="*/ 22 h 83"/>
                  <a:gd name="T6" fmla="*/ 2 w 54"/>
                  <a:gd name="T7" fmla="*/ 22 h 83"/>
                  <a:gd name="T8" fmla="*/ 0 w 54"/>
                  <a:gd name="T9" fmla="*/ 9 h 83"/>
                  <a:gd name="T10" fmla="*/ 1 w 54"/>
                  <a:gd name="T11" fmla="*/ 3 h 83"/>
                  <a:gd name="T12" fmla="*/ 15 w 54"/>
                  <a:gd name="T13" fmla="*/ 0 h 83"/>
                  <a:gd name="T14" fmla="*/ 17 w 54"/>
                  <a:gd name="T15" fmla="*/ 0 h 83"/>
                  <a:gd name="T16" fmla="*/ 18 w 54"/>
                  <a:gd name="T17" fmla="*/ 12 h 8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83"/>
                  <a:gd name="T29" fmla="*/ 54 w 54"/>
                  <a:gd name="T30" fmla="*/ 83 h 8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83">
                    <a:moveTo>
                      <a:pt x="54" y="43"/>
                    </a:moveTo>
                    <a:lnTo>
                      <a:pt x="53" y="75"/>
                    </a:lnTo>
                    <a:lnTo>
                      <a:pt x="6" y="83"/>
                    </a:lnTo>
                    <a:lnTo>
                      <a:pt x="4" y="83"/>
                    </a:lnTo>
                    <a:lnTo>
                      <a:pt x="0" y="31"/>
                    </a:lnTo>
                    <a:lnTo>
                      <a:pt x="1" y="10"/>
                    </a:lnTo>
                    <a:lnTo>
                      <a:pt x="45" y="0"/>
                    </a:lnTo>
                    <a:lnTo>
                      <a:pt x="53" y="0"/>
                    </a:lnTo>
                    <a:lnTo>
                      <a:pt x="54" y="4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84" name="AutoShape 183"/>
            <p:cNvSpPr>
              <a:spLocks noChangeArrowheads="1"/>
            </p:cNvSpPr>
            <p:nvPr/>
          </p:nvSpPr>
          <p:spPr bwMode="auto">
            <a:xfrm>
              <a:off x="4658" y="2550"/>
              <a:ext cx="192" cy="144"/>
            </a:xfrm>
            <a:prstGeom prst="rightArrow">
              <a:avLst>
                <a:gd name="adj1" fmla="val 50000"/>
                <a:gd name="adj2" fmla="val 33333"/>
              </a:avLst>
            </a:prstGeom>
            <a:solidFill>
              <a:srgbClr val="F8F8F8"/>
            </a:soli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5" name="Freeform 184"/>
            <p:cNvSpPr>
              <a:spLocks/>
            </p:cNvSpPr>
            <p:nvPr/>
          </p:nvSpPr>
          <p:spPr bwMode="auto">
            <a:xfrm>
              <a:off x="4860" y="2404"/>
              <a:ext cx="70" cy="114"/>
            </a:xfrm>
            <a:custGeom>
              <a:avLst/>
              <a:gdLst>
                <a:gd name="T0" fmla="*/ 28 w 95"/>
                <a:gd name="T1" fmla="*/ 41 h 156"/>
                <a:gd name="T2" fmla="*/ 27 w 95"/>
                <a:gd name="T3" fmla="*/ 0 h 156"/>
                <a:gd name="T4" fmla="*/ 0 w 95"/>
                <a:gd name="T5" fmla="*/ 23 h 156"/>
                <a:gd name="T6" fmla="*/ 1 w 95"/>
                <a:gd name="T7" fmla="*/ 45 h 156"/>
                <a:gd name="T8" fmla="*/ 28 w 95"/>
                <a:gd name="T9" fmla="*/ 41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5"/>
                <a:gd name="T16" fmla="*/ 0 h 156"/>
                <a:gd name="T17" fmla="*/ 95 w 95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5" h="156">
                  <a:moveTo>
                    <a:pt x="95" y="142"/>
                  </a:moveTo>
                  <a:lnTo>
                    <a:pt x="91" y="0"/>
                  </a:lnTo>
                  <a:lnTo>
                    <a:pt x="0" y="80"/>
                  </a:lnTo>
                  <a:lnTo>
                    <a:pt x="3" y="156"/>
                  </a:lnTo>
                  <a:lnTo>
                    <a:pt x="95" y="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6" name="Freeform 185"/>
            <p:cNvSpPr>
              <a:spLocks/>
            </p:cNvSpPr>
            <p:nvPr/>
          </p:nvSpPr>
          <p:spPr bwMode="auto">
            <a:xfrm>
              <a:off x="4515" y="2496"/>
              <a:ext cx="47" cy="65"/>
            </a:xfrm>
            <a:custGeom>
              <a:avLst/>
              <a:gdLst>
                <a:gd name="T0" fmla="*/ 19 w 63"/>
                <a:gd name="T1" fmla="*/ 22 h 88"/>
                <a:gd name="T2" fmla="*/ 10 w 63"/>
                <a:gd name="T3" fmla="*/ 24 h 88"/>
                <a:gd name="T4" fmla="*/ 1 w 63"/>
                <a:gd name="T5" fmla="*/ 26 h 88"/>
                <a:gd name="T6" fmla="*/ 0 w 63"/>
                <a:gd name="T7" fmla="*/ 4 h 88"/>
                <a:gd name="T8" fmla="*/ 0 w 63"/>
                <a:gd name="T9" fmla="*/ 3 h 88"/>
                <a:gd name="T10" fmla="*/ 16 w 63"/>
                <a:gd name="T11" fmla="*/ 0 h 88"/>
                <a:gd name="T12" fmla="*/ 19 w 63"/>
                <a:gd name="T13" fmla="*/ 0 h 88"/>
                <a:gd name="T14" fmla="*/ 19 w 63"/>
                <a:gd name="T15" fmla="*/ 22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3"/>
                <a:gd name="T25" fmla="*/ 0 h 88"/>
                <a:gd name="T26" fmla="*/ 63 w 63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3" h="88">
                  <a:moveTo>
                    <a:pt x="63" y="75"/>
                  </a:moveTo>
                  <a:lnTo>
                    <a:pt x="35" y="82"/>
                  </a:lnTo>
                  <a:lnTo>
                    <a:pt x="4" y="88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50" y="0"/>
                  </a:lnTo>
                  <a:lnTo>
                    <a:pt x="61" y="0"/>
                  </a:lnTo>
                  <a:lnTo>
                    <a:pt x="63" y="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87" name="Group 186"/>
            <p:cNvGrpSpPr>
              <a:grpSpLocks/>
            </p:cNvGrpSpPr>
            <p:nvPr/>
          </p:nvGrpSpPr>
          <p:grpSpPr bwMode="auto">
            <a:xfrm>
              <a:off x="4466" y="2559"/>
              <a:ext cx="770" cy="856"/>
              <a:chOff x="717" y="1011"/>
              <a:chExt cx="1620" cy="1952"/>
            </a:xfrm>
          </p:grpSpPr>
          <p:sp>
            <p:nvSpPr>
              <p:cNvPr id="1089" name="Freeform 187"/>
              <p:cNvSpPr>
                <a:spLocks/>
              </p:cNvSpPr>
              <p:nvPr/>
            </p:nvSpPr>
            <p:spPr bwMode="auto">
              <a:xfrm>
                <a:off x="717" y="1807"/>
                <a:ext cx="685" cy="1156"/>
              </a:xfrm>
              <a:custGeom>
                <a:avLst/>
                <a:gdLst>
                  <a:gd name="T0" fmla="*/ 77 w 1072"/>
                  <a:gd name="T1" fmla="*/ 0 h 1744"/>
                  <a:gd name="T2" fmla="*/ 0 w 1072"/>
                  <a:gd name="T3" fmla="*/ 281 h 1744"/>
                  <a:gd name="T4" fmla="*/ 179 w 1072"/>
                  <a:gd name="T5" fmla="*/ 337 h 1744"/>
                  <a:gd name="T6" fmla="*/ 150 w 1072"/>
                  <a:gd name="T7" fmla="*/ 6 h 17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2"/>
                  <a:gd name="T13" fmla="*/ 0 h 1744"/>
                  <a:gd name="T14" fmla="*/ 1072 w 1072"/>
                  <a:gd name="T15" fmla="*/ 1744 h 17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2" h="1744">
                    <a:moveTo>
                      <a:pt x="464" y="0"/>
                    </a:moveTo>
                    <a:lnTo>
                      <a:pt x="0" y="1456"/>
                    </a:lnTo>
                    <a:lnTo>
                      <a:pt x="1072" y="1744"/>
                    </a:lnTo>
                    <a:lnTo>
                      <a:pt x="896" y="32"/>
                    </a:lnTo>
                  </a:path>
                </a:pathLst>
              </a:custGeom>
              <a:noFill/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0" name="Freeform 188"/>
              <p:cNvSpPr>
                <a:spLocks/>
              </p:cNvSpPr>
              <p:nvPr/>
            </p:nvSpPr>
            <p:spPr bwMode="auto">
              <a:xfrm>
                <a:off x="1386" y="1738"/>
                <a:ext cx="578" cy="902"/>
              </a:xfrm>
              <a:custGeom>
                <a:avLst/>
                <a:gdLst>
                  <a:gd name="T0" fmla="*/ 51 w 904"/>
                  <a:gd name="T1" fmla="*/ 5 h 1360"/>
                  <a:gd name="T2" fmla="*/ 0 w 904"/>
                  <a:gd name="T3" fmla="*/ 239 h 1360"/>
                  <a:gd name="T4" fmla="*/ 152 w 904"/>
                  <a:gd name="T5" fmla="*/ 263 h 1360"/>
                  <a:gd name="T6" fmla="*/ 113 w 904"/>
                  <a:gd name="T7" fmla="*/ 0 h 13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4"/>
                  <a:gd name="T13" fmla="*/ 0 h 1360"/>
                  <a:gd name="T14" fmla="*/ 904 w 904"/>
                  <a:gd name="T15" fmla="*/ 1360 h 13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4" h="1360">
                    <a:moveTo>
                      <a:pt x="304" y="24"/>
                    </a:moveTo>
                    <a:lnTo>
                      <a:pt x="0" y="1240"/>
                    </a:lnTo>
                    <a:lnTo>
                      <a:pt x="904" y="1360"/>
                    </a:lnTo>
                    <a:lnTo>
                      <a:pt x="672" y="0"/>
                    </a:lnTo>
                  </a:path>
                </a:pathLst>
              </a:custGeom>
              <a:noFill/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091" name="Group 189"/>
              <p:cNvGrpSpPr>
                <a:grpSpLocks/>
              </p:cNvGrpSpPr>
              <p:nvPr/>
            </p:nvGrpSpPr>
            <p:grpSpPr bwMode="auto">
              <a:xfrm>
                <a:off x="717" y="1556"/>
                <a:ext cx="1620" cy="371"/>
                <a:chOff x="1151" y="2009"/>
                <a:chExt cx="2536" cy="561"/>
              </a:xfrm>
            </p:grpSpPr>
            <p:sp>
              <p:nvSpPr>
                <p:cNvPr id="1144" name="Freeform 190"/>
                <p:cNvSpPr>
                  <a:spLocks/>
                </p:cNvSpPr>
                <p:nvPr/>
              </p:nvSpPr>
              <p:spPr bwMode="auto">
                <a:xfrm>
                  <a:off x="1151" y="2009"/>
                  <a:ext cx="2536" cy="481"/>
                </a:xfrm>
                <a:custGeom>
                  <a:avLst/>
                  <a:gdLst>
                    <a:gd name="T0" fmla="*/ 0 w 2536"/>
                    <a:gd name="T1" fmla="*/ 249 h 481"/>
                    <a:gd name="T2" fmla="*/ 1600 w 2536"/>
                    <a:gd name="T3" fmla="*/ 481 h 481"/>
                    <a:gd name="T4" fmla="*/ 2536 w 2536"/>
                    <a:gd name="T5" fmla="*/ 120 h 481"/>
                    <a:gd name="T6" fmla="*/ 1336 w 2536"/>
                    <a:gd name="T7" fmla="*/ 0 h 481"/>
                    <a:gd name="T8" fmla="*/ 0 w 2536"/>
                    <a:gd name="T9" fmla="*/ 249 h 4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36"/>
                    <a:gd name="T16" fmla="*/ 0 h 481"/>
                    <a:gd name="T17" fmla="*/ 2536 w 2536"/>
                    <a:gd name="T18" fmla="*/ 481 h 4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36" h="481">
                      <a:moveTo>
                        <a:pt x="0" y="249"/>
                      </a:moveTo>
                      <a:lnTo>
                        <a:pt x="1600" y="481"/>
                      </a:lnTo>
                      <a:lnTo>
                        <a:pt x="2536" y="120"/>
                      </a:lnTo>
                      <a:lnTo>
                        <a:pt x="1336" y="0"/>
                      </a:lnTo>
                      <a:lnTo>
                        <a:pt x="0" y="2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5" name="Freeform 191"/>
                <p:cNvSpPr>
                  <a:spLocks/>
                </p:cNvSpPr>
                <p:nvPr/>
              </p:nvSpPr>
              <p:spPr bwMode="auto">
                <a:xfrm>
                  <a:off x="1157" y="2259"/>
                  <a:ext cx="1594" cy="311"/>
                </a:xfrm>
                <a:custGeom>
                  <a:avLst/>
                  <a:gdLst>
                    <a:gd name="T0" fmla="*/ 0 w 1594"/>
                    <a:gd name="T1" fmla="*/ 0 h 311"/>
                    <a:gd name="T2" fmla="*/ 1594 w 1594"/>
                    <a:gd name="T3" fmla="*/ 231 h 311"/>
                    <a:gd name="T4" fmla="*/ 1594 w 1594"/>
                    <a:gd name="T5" fmla="*/ 311 h 311"/>
                    <a:gd name="T6" fmla="*/ 0 w 1594"/>
                    <a:gd name="T7" fmla="*/ 81 h 311"/>
                    <a:gd name="T8" fmla="*/ 0 w 1594"/>
                    <a:gd name="T9" fmla="*/ 0 h 3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94"/>
                    <a:gd name="T16" fmla="*/ 0 h 311"/>
                    <a:gd name="T17" fmla="*/ 1594 w 1594"/>
                    <a:gd name="T18" fmla="*/ 311 h 3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94" h="311">
                      <a:moveTo>
                        <a:pt x="0" y="0"/>
                      </a:moveTo>
                      <a:lnTo>
                        <a:pt x="1594" y="231"/>
                      </a:lnTo>
                      <a:lnTo>
                        <a:pt x="1594" y="311"/>
                      </a:lnTo>
                      <a:lnTo>
                        <a:pt x="0" y="8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6" name="Freeform 192"/>
                <p:cNvSpPr>
                  <a:spLocks/>
                </p:cNvSpPr>
                <p:nvPr/>
              </p:nvSpPr>
              <p:spPr bwMode="auto">
                <a:xfrm>
                  <a:off x="2751" y="2129"/>
                  <a:ext cx="936" cy="441"/>
                </a:xfrm>
                <a:custGeom>
                  <a:avLst/>
                  <a:gdLst>
                    <a:gd name="T0" fmla="*/ 0 w 936"/>
                    <a:gd name="T1" fmla="*/ 441 h 441"/>
                    <a:gd name="T2" fmla="*/ 0 w 936"/>
                    <a:gd name="T3" fmla="*/ 361 h 441"/>
                    <a:gd name="T4" fmla="*/ 936 w 936"/>
                    <a:gd name="T5" fmla="*/ 0 h 441"/>
                    <a:gd name="T6" fmla="*/ 936 w 936"/>
                    <a:gd name="T7" fmla="*/ 57 h 441"/>
                    <a:gd name="T8" fmla="*/ 0 w 936"/>
                    <a:gd name="T9" fmla="*/ 441 h 44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36"/>
                    <a:gd name="T16" fmla="*/ 0 h 441"/>
                    <a:gd name="T17" fmla="*/ 936 w 936"/>
                    <a:gd name="T18" fmla="*/ 441 h 44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36" h="441">
                      <a:moveTo>
                        <a:pt x="0" y="441"/>
                      </a:moveTo>
                      <a:lnTo>
                        <a:pt x="0" y="361"/>
                      </a:lnTo>
                      <a:lnTo>
                        <a:pt x="936" y="0"/>
                      </a:lnTo>
                      <a:lnTo>
                        <a:pt x="936" y="57"/>
                      </a:lnTo>
                      <a:lnTo>
                        <a:pt x="0" y="441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2" name="Group 193"/>
              <p:cNvGrpSpPr>
                <a:grpSpLocks/>
              </p:cNvGrpSpPr>
              <p:nvPr/>
            </p:nvGrpSpPr>
            <p:grpSpPr bwMode="auto">
              <a:xfrm>
                <a:off x="977" y="1011"/>
                <a:ext cx="1129" cy="820"/>
                <a:chOff x="1558" y="1187"/>
                <a:chExt cx="1767" cy="1237"/>
              </a:xfrm>
            </p:grpSpPr>
            <p:grpSp>
              <p:nvGrpSpPr>
                <p:cNvPr id="1093" name="Group 194"/>
                <p:cNvGrpSpPr>
                  <a:grpSpLocks/>
                </p:cNvGrpSpPr>
                <p:nvPr/>
              </p:nvGrpSpPr>
              <p:grpSpPr bwMode="auto">
                <a:xfrm>
                  <a:off x="1558" y="1187"/>
                  <a:ext cx="1365" cy="1120"/>
                  <a:chOff x="1558" y="1187"/>
                  <a:chExt cx="1365" cy="1120"/>
                </a:xfrm>
              </p:grpSpPr>
              <p:grpSp>
                <p:nvGrpSpPr>
                  <p:cNvPr id="1126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1558" y="1187"/>
                    <a:ext cx="1365" cy="1120"/>
                    <a:chOff x="1558" y="1187"/>
                    <a:chExt cx="1365" cy="1120"/>
                  </a:xfrm>
                </p:grpSpPr>
                <p:grpSp>
                  <p:nvGrpSpPr>
                    <p:cNvPr id="1135" name="Group 1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58" y="1818"/>
                      <a:ext cx="1365" cy="489"/>
                      <a:chOff x="1558" y="1818"/>
                      <a:chExt cx="1365" cy="489"/>
                    </a:xfrm>
                  </p:grpSpPr>
                  <p:sp>
                    <p:nvSpPr>
                      <p:cNvPr id="1141" name="Freeform 19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140" y="1818"/>
                        <a:ext cx="783" cy="489"/>
                      </a:xfrm>
                      <a:custGeom>
                        <a:avLst/>
                        <a:gdLst>
                          <a:gd name="T0" fmla="*/ 0 w 783"/>
                          <a:gd name="T1" fmla="*/ 149 h 489"/>
                          <a:gd name="T2" fmla="*/ 0 w 783"/>
                          <a:gd name="T3" fmla="*/ 489 h 489"/>
                          <a:gd name="T4" fmla="*/ 783 w 783"/>
                          <a:gd name="T5" fmla="*/ 238 h 489"/>
                          <a:gd name="T6" fmla="*/ 783 w 783"/>
                          <a:gd name="T7" fmla="*/ 0 h 489"/>
                          <a:gd name="T8" fmla="*/ 0 w 783"/>
                          <a:gd name="T9" fmla="*/ 149 h 48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783"/>
                          <a:gd name="T16" fmla="*/ 0 h 489"/>
                          <a:gd name="T17" fmla="*/ 783 w 783"/>
                          <a:gd name="T18" fmla="*/ 489 h 48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783" h="489">
                            <a:moveTo>
                              <a:pt x="0" y="149"/>
                            </a:moveTo>
                            <a:lnTo>
                              <a:pt x="0" y="489"/>
                            </a:lnTo>
                            <a:lnTo>
                              <a:pt x="783" y="238"/>
                            </a:lnTo>
                            <a:lnTo>
                              <a:pt x="783" y="0"/>
                            </a:lnTo>
                            <a:lnTo>
                              <a:pt x="0" y="149"/>
                            </a:lnTo>
                            <a:close/>
                          </a:path>
                        </a:pathLst>
                      </a:custGeom>
                      <a:solidFill>
                        <a:srgbClr val="A0A0A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42" name="Freeform 19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58" y="1934"/>
                        <a:ext cx="582" cy="373"/>
                      </a:xfrm>
                      <a:custGeom>
                        <a:avLst/>
                        <a:gdLst>
                          <a:gd name="T0" fmla="*/ 582 w 582"/>
                          <a:gd name="T1" fmla="*/ 33 h 373"/>
                          <a:gd name="T2" fmla="*/ 582 w 582"/>
                          <a:gd name="T3" fmla="*/ 373 h 373"/>
                          <a:gd name="T4" fmla="*/ 0 w 582"/>
                          <a:gd name="T5" fmla="*/ 289 h 373"/>
                          <a:gd name="T6" fmla="*/ 0 w 582"/>
                          <a:gd name="T7" fmla="*/ 0 h 373"/>
                          <a:gd name="T8" fmla="*/ 582 w 582"/>
                          <a:gd name="T9" fmla="*/ 33 h 37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82"/>
                          <a:gd name="T16" fmla="*/ 0 h 373"/>
                          <a:gd name="T17" fmla="*/ 582 w 582"/>
                          <a:gd name="T18" fmla="*/ 373 h 37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82" h="373">
                            <a:moveTo>
                              <a:pt x="582" y="33"/>
                            </a:moveTo>
                            <a:lnTo>
                              <a:pt x="582" y="373"/>
                            </a:lnTo>
                            <a:lnTo>
                              <a:pt x="0" y="289"/>
                            </a:lnTo>
                            <a:lnTo>
                              <a:pt x="0" y="0"/>
                            </a:lnTo>
                            <a:lnTo>
                              <a:pt x="582" y="33"/>
                            </a:lnTo>
                            <a:close/>
                          </a:path>
                        </a:pathLst>
                      </a:custGeom>
                      <a:solidFill>
                        <a:srgbClr val="80808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43" name="Freeform 19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58" y="1818"/>
                        <a:ext cx="1365" cy="149"/>
                      </a:xfrm>
                      <a:custGeom>
                        <a:avLst/>
                        <a:gdLst>
                          <a:gd name="T0" fmla="*/ 0 w 1365"/>
                          <a:gd name="T1" fmla="*/ 116 h 149"/>
                          <a:gd name="T2" fmla="*/ 588 w 1365"/>
                          <a:gd name="T3" fmla="*/ 149 h 149"/>
                          <a:gd name="T4" fmla="*/ 1365 w 1365"/>
                          <a:gd name="T5" fmla="*/ 0 h 149"/>
                          <a:gd name="T6" fmla="*/ 793 w 1365"/>
                          <a:gd name="T7" fmla="*/ 0 h 149"/>
                          <a:gd name="T8" fmla="*/ 0 w 1365"/>
                          <a:gd name="T9" fmla="*/ 116 h 14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365"/>
                          <a:gd name="T16" fmla="*/ 0 h 149"/>
                          <a:gd name="T17" fmla="*/ 1365 w 1365"/>
                          <a:gd name="T18" fmla="*/ 149 h 14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365" h="149">
                            <a:moveTo>
                              <a:pt x="0" y="116"/>
                            </a:moveTo>
                            <a:lnTo>
                              <a:pt x="588" y="149"/>
                            </a:lnTo>
                            <a:lnTo>
                              <a:pt x="1365" y="0"/>
                            </a:lnTo>
                            <a:lnTo>
                              <a:pt x="793" y="0"/>
                            </a:lnTo>
                            <a:lnTo>
                              <a:pt x="0" y="116"/>
                            </a:lnTo>
                            <a:close/>
                          </a:path>
                        </a:pathLst>
                      </a:custGeom>
                      <a:solidFill>
                        <a:srgbClr val="C0C0C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1136" name="Freeform 200"/>
                    <p:cNvSpPr>
                      <a:spLocks/>
                    </p:cNvSpPr>
                    <p:nvPr/>
                  </p:nvSpPr>
                  <p:spPr bwMode="auto">
                    <a:xfrm>
                      <a:off x="2002" y="1778"/>
                      <a:ext cx="495" cy="139"/>
                    </a:xfrm>
                    <a:custGeom>
                      <a:avLst/>
                      <a:gdLst>
                        <a:gd name="T0" fmla="*/ 0 w 495"/>
                        <a:gd name="T1" fmla="*/ 79 h 139"/>
                        <a:gd name="T2" fmla="*/ 0 w 495"/>
                        <a:gd name="T3" fmla="*/ 124 h 139"/>
                        <a:gd name="T4" fmla="*/ 231 w 495"/>
                        <a:gd name="T5" fmla="*/ 139 h 139"/>
                        <a:gd name="T6" fmla="*/ 495 w 495"/>
                        <a:gd name="T7" fmla="*/ 89 h 139"/>
                        <a:gd name="T8" fmla="*/ 495 w 495"/>
                        <a:gd name="T9" fmla="*/ 0 h 139"/>
                        <a:gd name="T10" fmla="*/ 0 w 495"/>
                        <a:gd name="T11" fmla="*/ 79 h 139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495"/>
                        <a:gd name="T19" fmla="*/ 0 h 139"/>
                        <a:gd name="T20" fmla="*/ 495 w 495"/>
                        <a:gd name="T21" fmla="*/ 139 h 139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495" h="139">
                          <a:moveTo>
                            <a:pt x="0" y="79"/>
                          </a:moveTo>
                          <a:lnTo>
                            <a:pt x="0" y="124"/>
                          </a:lnTo>
                          <a:lnTo>
                            <a:pt x="231" y="139"/>
                          </a:lnTo>
                          <a:lnTo>
                            <a:pt x="495" y="89"/>
                          </a:lnTo>
                          <a:lnTo>
                            <a:pt x="495" y="0"/>
                          </a:lnTo>
                          <a:lnTo>
                            <a:pt x="0" y="79"/>
                          </a:lnTo>
                          <a:close/>
                        </a:path>
                      </a:pathLst>
                    </a:custGeom>
                    <a:solidFill>
                      <a:srgbClr val="60606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137" name="Group 20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63" y="1187"/>
                      <a:ext cx="1104" cy="698"/>
                      <a:chOff x="1663" y="1187"/>
                      <a:chExt cx="1104" cy="698"/>
                    </a:xfrm>
                  </p:grpSpPr>
                  <p:sp>
                    <p:nvSpPr>
                      <p:cNvPr id="1138" name="Freeform 20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135" y="1187"/>
                        <a:ext cx="632" cy="681"/>
                      </a:xfrm>
                      <a:custGeom>
                        <a:avLst/>
                        <a:gdLst>
                          <a:gd name="T0" fmla="*/ 89 w 632"/>
                          <a:gd name="T1" fmla="*/ 681 h 681"/>
                          <a:gd name="T2" fmla="*/ 0 w 632"/>
                          <a:gd name="T3" fmla="*/ 22 h 681"/>
                          <a:gd name="T4" fmla="*/ 544 w 632"/>
                          <a:gd name="T5" fmla="*/ 0 h 681"/>
                          <a:gd name="T6" fmla="*/ 632 w 632"/>
                          <a:gd name="T7" fmla="*/ 587 h 681"/>
                          <a:gd name="T8" fmla="*/ 89 w 632"/>
                          <a:gd name="T9" fmla="*/ 681 h 681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632"/>
                          <a:gd name="T16" fmla="*/ 0 h 681"/>
                          <a:gd name="T17" fmla="*/ 632 w 632"/>
                          <a:gd name="T18" fmla="*/ 681 h 681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632" h="681">
                            <a:moveTo>
                              <a:pt x="89" y="681"/>
                            </a:moveTo>
                            <a:lnTo>
                              <a:pt x="0" y="22"/>
                            </a:lnTo>
                            <a:lnTo>
                              <a:pt x="544" y="0"/>
                            </a:lnTo>
                            <a:lnTo>
                              <a:pt x="632" y="587"/>
                            </a:lnTo>
                            <a:lnTo>
                              <a:pt x="89" y="681"/>
                            </a:lnTo>
                            <a:close/>
                          </a:path>
                        </a:pathLst>
                      </a:custGeom>
                      <a:solidFill>
                        <a:srgbClr val="A0A0A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39" name="Freeform 20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63" y="1208"/>
                        <a:ext cx="561" cy="677"/>
                      </a:xfrm>
                      <a:custGeom>
                        <a:avLst/>
                        <a:gdLst>
                          <a:gd name="T0" fmla="*/ 472 w 561"/>
                          <a:gd name="T1" fmla="*/ 0 h 677"/>
                          <a:gd name="T2" fmla="*/ 0 w 561"/>
                          <a:gd name="T3" fmla="*/ 150 h 677"/>
                          <a:gd name="T4" fmla="*/ 67 w 561"/>
                          <a:gd name="T5" fmla="*/ 677 h 677"/>
                          <a:gd name="T6" fmla="*/ 561 w 561"/>
                          <a:gd name="T7" fmla="*/ 660 h 677"/>
                          <a:gd name="T8" fmla="*/ 472 w 561"/>
                          <a:gd name="T9" fmla="*/ 0 h 67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61"/>
                          <a:gd name="T16" fmla="*/ 0 h 677"/>
                          <a:gd name="T17" fmla="*/ 561 w 561"/>
                          <a:gd name="T18" fmla="*/ 677 h 67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61" h="677">
                            <a:moveTo>
                              <a:pt x="472" y="0"/>
                            </a:moveTo>
                            <a:lnTo>
                              <a:pt x="0" y="150"/>
                            </a:lnTo>
                            <a:lnTo>
                              <a:pt x="67" y="677"/>
                            </a:lnTo>
                            <a:lnTo>
                              <a:pt x="561" y="660"/>
                            </a:lnTo>
                            <a:lnTo>
                              <a:pt x="472" y="0"/>
                            </a:lnTo>
                            <a:close/>
                          </a:path>
                        </a:pathLst>
                      </a:custGeom>
                      <a:solidFill>
                        <a:srgbClr val="80808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40" name="Freeform 20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41" y="1254"/>
                        <a:ext cx="454" cy="513"/>
                      </a:xfrm>
                      <a:custGeom>
                        <a:avLst/>
                        <a:gdLst>
                          <a:gd name="T0" fmla="*/ 0 w 454"/>
                          <a:gd name="T1" fmla="*/ 23 h 513"/>
                          <a:gd name="T2" fmla="*/ 64 w 454"/>
                          <a:gd name="T3" fmla="*/ 513 h 513"/>
                          <a:gd name="T4" fmla="*/ 454 w 454"/>
                          <a:gd name="T5" fmla="*/ 455 h 513"/>
                          <a:gd name="T6" fmla="*/ 387 w 454"/>
                          <a:gd name="T7" fmla="*/ 0 h 513"/>
                          <a:gd name="T8" fmla="*/ 0 w 454"/>
                          <a:gd name="T9" fmla="*/ 23 h 51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54"/>
                          <a:gd name="T16" fmla="*/ 0 h 513"/>
                          <a:gd name="T17" fmla="*/ 454 w 454"/>
                          <a:gd name="T18" fmla="*/ 513 h 51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54" h="513">
                            <a:moveTo>
                              <a:pt x="0" y="23"/>
                            </a:moveTo>
                            <a:lnTo>
                              <a:pt x="64" y="513"/>
                            </a:lnTo>
                            <a:lnTo>
                              <a:pt x="454" y="455"/>
                            </a:lnTo>
                            <a:lnTo>
                              <a:pt x="387" y="0"/>
                            </a:lnTo>
                            <a:lnTo>
                              <a:pt x="0" y="23"/>
                            </a:lnTo>
                            <a:close/>
                          </a:path>
                        </a:pathLst>
                      </a:custGeom>
                      <a:solidFill>
                        <a:srgbClr val="00C0C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127" name="Group 205"/>
                  <p:cNvGrpSpPr>
                    <a:grpSpLocks/>
                  </p:cNvGrpSpPr>
                  <p:nvPr/>
                </p:nvGrpSpPr>
                <p:grpSpPr bwMode="auto">
                  <a:xfrm>
                    <a:off x="2422" y="1870"/>
                    <a:ext cx="445" cy="319"/>
                    <a:chOff x="2422" y="1870"/>
                    <a:chExt cx="445" cy="319"/>
                  </a:xfrm>
                </p:grpSpPr>
                <p:sp>
                  <p:nvSpPr>
                    <p:cNvPr id="1128" name="Freeform 206"/>
                    <p:cNvSpPr>
                      <a:spLocks/>
                    </p:cNvSpPr>
                    <p:nvPr/>
                  </p:nvSpPr>
                  <p:spPr bwMode="auto">
                    <a:xfrm>
                      <a:off x="2422" y="1870"/>
                      <a:ext cx="445" cy="319"/>
                    </a:xfrm>
                    <a:custGeom>
                      <a:avLst/>
                      <a:gdLst>
                        <a:gd name="T0" fmla="*/ 445 w 445"/>
                        <a:gd name="T1" fmla="*/ 0 h 319"/>
                        <a:gd name="T2" fmla="*/ 0 w 445"/>
                        <a:gd name="T3" fmla="*/ 95 h 319"/>
                        <a:gd name="T4" fmla="*/ 0 w 445"/>
                        <a:gd name="T5" fmla="*/ 319 h 319"/>
                        <a:gd name="T6" fmla="*/ 445 w 445"/>
                        <a:gd name="T7" fmla="*/ 179 h 319"/>
                        <a:gd name="T8" fmla="*/ 445 w 445"/>
                        <a:gd name="T9" fmla="*/ 0 h 31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45"/>
                        <a:gd name="T16" fmla="*/ 0 h 319"/>
                        <a:gd name="T17" fmla="*/ 445 w 445"/>
                        <a:gd name="T18" fmla="*/ 319 h 31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45" h="319">
                          <a:moveTo>
                            <a:pt x="445" y="0"/>
                          </a:moveTo>
                          <a:lnTo>
                            <a:pt x="0" y="95"/>
                          </a:lnTo>
                          <a:lnTo>
                            <a:pt x="0" y="319"/>
                          </a:lnTo>
                          <a:lnTo>
                            <a:pt x="445" y="179"/>
                          </a:lnTo>
                          <a:lnTo>
                            <a:pt x="445" y="0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9" name="Line 20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715" y="1945"/>
                      <a:ext cx="113" cy="29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0" name="Line 208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99" y="1990"/>
                      <a:ext cx="150" cy="3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1" name="Line 20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80" y="1909"/>
                      <a:ext cx="1" cy="20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2" name="Line 21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66" y="1957"/>
                      <a:ext cx="1" cy="2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3" name="Line 21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466" y="1953"/>
                      <a:ext cx="399" cy="104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34" name="Line 21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66" y="1918"/>
                      <a:ext cx="401" cy="95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94" name="Group 213"/>
                <p:cNvGrpSpPr>
                  <a:grpSpLocks/>
                </p:cNvGrpSpPr>
                <p:nvPr/>
              </p:nvGrpSpPr>
              <p:grpSpPr bwMode="auto">
                <a:xfrm>
                  <a:off x="2260" y="1877"/>
                  <a:ext cx="1065" cy="547"/>
                  <a:chOff x="2260" y="1877"/>
                  <a:chExt cx="1065" cy="547"/>
                </a:xfrm>
              </p:grpSpPr>
              <p:grpSp>
                <p:nvGrpSpPr>
                  <p:cNvPr id="1095" name="Group 214"/>
                  <p:cNvGrpSpPr>
                    <a:grpSpLocks/>
                  </p:cNvGrpSpPr>
                  <p:nvPr/>
                </p:nvGrpSpPr>
                <p:grpSpPr bwMode="auto">
                  <a:xfrm>
                    <a:off x="2328" y="2175"/>
                    <a:ext cx="173" cy="129"/>
                    <a:chOff x="2328" y="2175"/>
                    <a:chExt cx="173" cy="129"/>
                  </a:xfrm>
                </p:grpSpPr>
                <p:sp>
                  <p:nvSpPr>
                    <p:cNvPr id="1124" name="Freeform 215"/>
                    <p:cNvSpPr>
                      <a:spLocks/>
                    </p:cNvSpPr>
                    <p:nvPr/>
                  </p:nvSpPr>
                  <p:spPr bwMode="auto">
                    <a:xfrm>
                      <a:off x="2328" y="2175"/>
                      <a:ext cx="50" cy="129"/>
                    </a:xfrm>
                    <a:custGeom>
                      <a:avLst/>
                      <a:gdLst>
                        <a:gd name="T0" fmla="*/ 15 w 50"/>
                        <a:gd name="T1" fmla="*/ 0 h 129"/>
                        <a:gd name="T2" fmla="*/ 0 w 50"/>
                        <a:gd name="T3" fmla="*/ 121 h 129"/>
                        <a:gd name="T4" fmla="*/ 36 w 50"/>
                        <a:gd name="T5" fmla="*/ 129 h 129"/>
                        <a:gd name="T6" fmla="*/ 50 w 50"/>
                        <a:gd name="T7" fmla="*/ 6 h 129"/>
                        <a:gd name="T8" fmla="*/ 15 w 50"/>
                        <a:gd name="T9" fmla="*/ 0 h 12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0"/>
                        <a:gd name="T16" fmla="*/ 0 h 129"/>
                        <a:gd name="T17" fmla="*/ 50 w 50"/>
                        <a:gd name="T18" fmla="*/ 129 h 12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0" h="129">
                          <a:moveTo>
                            <a:pt x="15" y="0"/>
                          </a:moveTo>
                          <a:lnTo>
                            <a:pt x="0" y="121"/>
                          </a:lnTo>
                          <a:lnTo>
                            <a:pt x="36" y="129"/>
                          </a:lnTo>
                          <a:lnTo>
                            <a:pt x="50" y="6"/>
                          </a:lnTo>
                          <a:lnTo>
                            <a:pt x="15" y="0"/>
                          </a:lnTo>
                          <a:close/>
                        </a:path>
                      </a:pathLst>
                    </a:custGeom>
                    <a:solidFill>
                      <a:srgbClr val="60606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5" name="Freeform 216"/>
                    <p:cNvSpPr>
                      <a:spLocks/>
                    </p:cNvSpPr>
                    <p:nvPr/>
                  </p:nvSpPr>
                  <p:spPr bwMode="auto">
                    <a:xfrm>
                      <a:off x="2364" y="2192"/>
                      <a:ext cx="137" cy="112"/>
                    </a:xfrm>
                    <a:custGeom>
                      <a:avLst/>
                      <a:gdLst>
                        <a:gd name="T0" fmla="*/ 12 w 137"/>
                        <a:gd name="T1" fmla="*/ 4 h 112"/>
                        <a:gd name="T2" fmla="*/ 0 w 137"/>
                        <a:gd name="T3" fmla="*/ 112 h 112"/>
                        <a:gd name="T4" fmla="*/ 137 w 137"/>
                        <a:gd name="T5" fmla="*/ 56 h 112"/>
                        <a:gd name="T6" fmla="*/ 83 w 137"/>
                        <a:gd name="T7" fmla="*/ 39 h 112"/>
                        <a:gd name="T8" fmla="*/ 35 w 137"/>
                        <a:gd name="T9" fmla="*/ 64 h 112"/>
                        <a:gd name="T10" fmla="*/ 50 w 137"/>
                        <a:gd name="T11" fmla="*/ 0 h 112"/>
                        <a:gd name="T12" fmla="*/ 12 w 137"/>
                        <a:gd name="T13" fmla="*/ 4 h 112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37"/>
                        <a:gd name="T22" fmla="*/ 0 h 112"/>
                        <a:gd name="T23" fmla="*/ 137 w 137"/>
                        <a:gd name="T24" fmla="*/ 112 h 112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37" h="112">
                          <a:moveTo>
                            <a:pt x="12" y="4"/>
                          </a:moveTo>
                          <a:lnTo>
                            <a:pt x="0" y="112"/>
                          </a:lnTo>
                          <a:lnTo>
                            <a:pt x="137" y="56"/>
                          </a:lnTo>
                          <a:lnTo>
                            <a:pt x="83" y="39"/>
                          </a:lnTo>
                          <a:lnTo>
                            <a:pt x="35" y="64"/>
                          </a:lnTo>
                          <a:lnTo>
                            <a:pt x="50" y="0"/>
                          </a:lnTo>
                          <a:lnTo>
                            <a:pt x="12" y="4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96" name="Group 217"/>
                  <p:cNvGrpSpPr>
                    <a:grpSpLocks/>
                  </p:cNvGrpSpPr>
                  <p:nvPr/>
                </p:nvGrpSpPr>
                <p:grpSpPr bwMode="auto">
                  <a:xfrm>
                    <a:off x="2260" y="1877"/>
                    <a:ext cx="1065" cy="547"/>
                    <a:chOff x="2260" y="1877"/>
                    <a:chExt cx="1065" cy="547"/>
                  </a:xfrm>
                </p:grpSpPr>
                <p:sp>
                  <p:nvSpPr>
                    <p:cNvPr id="1097" name="Freeform 218"/>
                    <p:cNvSpPr>
                      <a:spLocks/>
                    </p:cNvSpPr>
                    <p:nvPr/>
                  </p:nvSpPr>
                  <p:spPr bwMode="auto">
                    <a:xfrm>
                      <a:off x="2279" y="1877"/>
                      <a:ext cx="1043" cy="484"/>
                    </a:xfrm>
                    <a:custGeom>
                      <a:avLst/>
                      <a:gdLst>
                        <a:gd name="T0" fmla="*/ 0 w 1043"/>
                        <a:gd name="T1" fmla="*/ 205 h 484"/>
                        <a:gd name="T2" fmla="*/ 500 w 1043"/>
                        <a:gd name="T3" fmla="*/ 484 h 484"/>
                        <a:gd name="T4" fmla="*/ 1043 w 1043"/>
                        <a:gd name="T5" fmla="*/ 211 h 484"/>
                        <a:gd name="T6" fmla="*/ 627 w 1043"/>
                        <a:gd name="T7" fmla="*/ 0 h 484"/>
                        <a:gd name="T8" fmla="*/ 0 w 1043"/>
                        <a:gd name="T9" fmla="*/ 205 h 48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43"/>
                        <a:gd name="T16" fmla="*/ 0 h 484"/>
                        <a:gd name="T17" fmla="*/ 1043 w 1043"/>
                        <a:gd name="T18" fmla="*/ 484 h 48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43" h="484">
                          <a:moveTo>
                            <a:pt x="0" y="205"/>
                          </a:moveTo>
                          <a:lnTo>
                            <a:pt x="500" y="484"/>
                          </a:lnTo>
                          <a:lnTo>
                            <a:pt x="1043" y="211"/>
                          </a:lnTo>
                          <a:lnTo>
                            <a:pt x="627" y="0"/>
                          </a:lnTo>
                          <a:lnTo>
                            <a:pt x="0" y="205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98" name="Freeform 219"/>
                    <p:cNvSpPr>
                      <a:spLocks/>
                    </p:cNvSpPr>
                    <p:nvPr/>
                  </p:nvSpPr>
                  <p:spPr bwMode="auto">
                    <a:xfrm>
                      <a:off x="2260" y="2080"/>
                      <a:ext cx="522" cy="342"/>
                    </a:xfrm>
                    <a:custGeom>
                      <a:avLst/>
                      <a:gdLst>
                        <a:gd name="T0" fmla="*/ 18 w 522"/>
                        <a:gd name="T1" fmla="*/ 0 h 342"/>
                        <a:gd name="T2" fmla="*/ 522 w 522"/>
                        <a:gd name="T3" fmla="*/ 283 h 342"/>
                        <a:gd name="T4" fmla="*/ 507 w 522"/>
                        <a:gd name="T5" fmla="*/ 342 h 342"/>
                        <a:gd name="T6" fmla="*/ 0 w 522"/>
                        <a:gd name="T7" fmla="*/ 54 h 342"/>
                        <a:gd name="T8" fmla="*/ 18 w 522"/>
                        <a:gd name="T9" fmla="*/ 0 h 3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22"/>
                        <a:gd name="T16" fmla="*/ 0 h 342"/>
                        <a:gd name="T17" fmla="*/ 522 w 522"/>
                        <a:gd name="T18" fmla="*/ 342 h 3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22" h="342">
                          <a:moveTo>
                            <a:pt x="18" y="0"/>
                          </a:moveTo>
                          <a:lnTo>
                            <a:pt x="522" y="283"/>
                          </a:lnTo>
                          <a:lnTo>
                            <a:pt x="507" y="342"/>
                          </a:lnTo>
                          <a:lnTo>
                            <a:pt x="0" y="54"/>
                          </a:lnTo>
                          <a:lnTo>
                            <a:pt x="18" y="0"/>
                          </a:lnTo>
                          <a:close/>
                        </a:path>
                      </a:pathLst>
                    </a:custGeom>
                    <a:solidFill>
                      <a:srgbClr val="60606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99" name="Freeform 220"/>
                    <p:cNvSpPr>
                      <a:spLocks/>
                    </p:cNvSpPr>
                    <p:nvPr/>
                  </p:nvSpPr>
                  <p:spPr bwMode="auto">
                    <a:xfrm>
                      <a:off x="2767" y="2088"/>
                      <a:ext cx="558" cy="336"/>
                    </a:xfrm>
                    <a:custGeom>
                      <a:avLst/>
                      <a:gdLst>
                        <a:gd name="T0" fmla="*/ 0 w 558"/>
                        <a:gd name="T1" fmla="*/ 336 h 336"/>
                        <a:gd name="T2" fmla="*/ 17 w 558"/>
                        <a:gd name="T3" fmla="*/ 273 h 336"/>
                        <a:gd name="T4" fmla="*/ 558 w 558"/>
                        <a:gd name="T5" fmla="*/ 0 h 336"/>
                        <a:gd name="T6" fmla="*/ 539 w 558"/>
                        <a:gd name="T7" fmla="*/ 50 h 336"/>
                        <a:gd name="T8" fmla="*/ 0 w 558"/>
                        <a:gd name="T9" fmla="*/ 336 h 33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58"/>
                        <a:gd name="T16" fmla="*/ 0 h 336"/>
                        <a:gd name="T17" fmla="*/ 558 w 558"/>
                        <a:gd name="T18" fmla="*/ 336 h 3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58" h="336">
                          <a:moveTo>
                            <a:pt x="0" y="336"/>
                          </a:moveTo>
                          <a:lnTo>
                            <a:pt x="17" y="273"/>
                          </a:lnTo>
                          <a:lnTo>
                            <a:pt x="558" y="0"/>
                          </a:lnTo>
                          <a:lnTo>
                            <a:pt x="539" y="50"/>
                          </a:lnTo>
                          <a:lnTo>
                            <a:pt x="0" y="336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0" name="Freeform 221"/>
                    <p:cNvSpPr>
                      <a:spLocks/>
                    </p:cNvSpPr>
                    <p:nvPr/>
                  </p:nvSpPr>
                  <p:spPr bwMode="auto">
                    <a:xfrm>
                      <a:off x="2482" y="2105"/>
                      <a:ext cx="421" cy="215"/>
                    </a:xfrm>
                    <a:custGeom>
                      <a:avLst/>
                      <a:gdLst>
                        <a:gd name="T0" fmla="*/ 0 w 421"/>
                        <a:gd name="T1" fmla="*/ 57 h 215"/>
                        <a:gd name="T2" fmla="*/ 146 w 421"/>
                        <a:gd name="T3" fmla="*/ 0 h 215"/>
                        <a:gd name="T4" fmla="*/ 421 w 421"/>
                        <a:gd name="T5" fmla="*/ 150 h 215"/>
                        <a:gd name="T6" fmla="*/ 281 w 421"/>
                        <a:gd name="T7" fmla="*/ 215 h 215"/>
                        <a:gd name="T8" fmla="*/ 0 w 421"/>
                        <a:gd name="T9" fmla="*/ 57 h 21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21"/>
                        <a:gd name="T16" fmla="*/ 0 h 215"/>
                        <a:gd name="T17" fmla="*/ 421 w 421"/>
                        <a:gd name="T18" fmla="*/ 215 h 21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21" h="215">
                          <a:moveTo>
                            <a:pt x="0" y="57"/>
                          </a:moveTo>
                          <a:lnTo>
                            <a:pt x="146" y="0"/>
                          </a:lnTo>
                          <a:lnTo>
                            <a:pt x="421" y="150"/>
                          </a:lnTo>
                          <a:lnTo>
                            <a:pt x="281" y="215"/>
                          </a:lnTo>
                          <a:lnTo>
                            <a:pt x="0" y="57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1" name="Freeform 222"/>
                    <p:cNvSpPr>
                      <a:spLocks/>
                    </p:cNvSpPr>
                    <p:nvPr/>
                  </p:nvSpPr>
                  <p:spPr bwMode="auto">
                    <a:xfrm>
                      <a:off x="2653" y="1955"/>
                      <a:ext cx="620" cy="288"/>
                    </a:xfrm>
                    <a:custGeom>
                      <a:avLst/>
                      <a:gdLst>
                        <a:gd name="T0" fmla="*/ 0 w 620"/>
                        <a:gd name="T1" fmla="*/ 139 h 288"/>
                        <a:gd name="T2" fmla="*/ 271 w 620"/>
                        <a:gd name="T3" fmla="*/ 288 h 288"/>
                        <a:gd name="T4" fmla="*/ 620 w 620"/>
                        <a:gd name="T5" fmla="*/ 123 h 288"/>
                        <a:gd name="T6" fmla="*/ 366 w 620"/>
                        <a:gd name="T7" fmla="*/ 0 h 288"/>
                        <a:gd name="T8" fmla="*/ 0 w 620"/>
                        <a:gd name="T9" fmla="*/ 139 h 28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20"/>
                        <a:gd name="T16" fmla="*/ 0 h 288"/>
                        <a:gd name="T17" fmla="*/ 620 w 620"/>
                        <a:gd name="T18" fmla="*/ 288 h 28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20" h="288">
                          <a:moveTo>
                            <a:pt x="0" y="139"/>
                          </a:moveTo>
                          <a:lnTo>
                            <a:pt x="271" y="288"/>
                          </a:lnTo>
                          <a:lnTo>
                            <a:pt x="620" y="123"/>
                          </a:lnTo>
                          <a:lnTo>
                            <a:pt x="366" y="0"/>
                          </a:lnTo>
                          <a:lnTo>
                            <a:pt x="0" y="139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2" name="Freeform 223"/>
                    <p:cNvSpPr>
                      <a:spLocks/>
                    </p:cNvSpPr>
                    <p:nvPr/>
                  </p:nvSpPr>
                  <p:spPr bwMode="auto">
                    <a:xfrm>
                      <a:off x="2328" y="1893"/>
                      <a:ext cx="683" cy="262"/>
                    </a:xfrm>
                    <a:custGeom>
                      <a:avLst/>
                      <a:gdLst>
                        <a:gd name="T0" fmla="*/ 142 w 683"/>
                        <a:gd name="T1" fmla="*/ 262 h 262"/>
                        <a:gd name="T2" fmla="*/ 0 w 683"/>
                        <a:gd name="T3" fmla="*/ 189 h 262"/>
                        <a:gd name="T4" fmla="*/ 573 w 683"/>
                        <a:gd name="T5" fmla="*/ 0 h 262"/>
                        <a:gd name="T6" fmla="*/ 683 w 683"/>
                        <a:gd name="T7" fmla="*/ 54 h 262"/>
                        <a:gd name="T8" fmla="*/ 142 w 683"/>
                        <a:gd name="T9" fmla="*/ 262 h 26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83"/>
                        <a:gd name="T16" fmla="*/ 0 h 262"/>
                        <a:gd name="T17" fmla="*/ 683 w 683"/>
                        <a:gd name="T18" fmla="*/ 262 h 26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83" h="262">
                          <a:moveTo>
                            <a:pt x="142" y="262"/>
                          </a:moveTo>
                          <a:lnTo>
                            <a:pt x="0" y="189"/>
                          </a:lnTo>
                          <a:lnTo>
                            <a:pt x="573" y="0"/>
                          </a:lnTo>
                          <a:lnTo>
                            <a:pt x="683" y="54"/>
                          </a:lnTo>
                          <a:lnTo>
                            <a:pt x="142" y="262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3" name="Line 22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347" y="1901"/>
                      <a:ext cx="583" cy="20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4" name="Line 22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397" y="1915"/>
                      <a:ext cx="564" cy="206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5" name="Line 22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32" y="1932"/>
                      <a:ext cx="552" cy="21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6" name="Line 22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514" y="1967"/>
                      <a:ext cx="541" cy="22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7" name="Line 22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559" y="1990"/>
                      <a:ext cx="537" cy="22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8" name="Line 22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01" y="2009"/>
                      <a:ext cx="539" cy="23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09" name="Line 23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55" y="2030"/>
                      <a:ext cx="520" cy="23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0" name="Line 23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705" y="2055"/>
                      <a:ext cx="516" cy="23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1" name="Line 23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30" y="2142"/>
                      <a:ext cx="277" cy="159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2" name="Line 23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88" y="2121"/>
                      <a:ext cx="273" cy="153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3" name="Line 23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11" y="2073"/>
                      <a:ext cx="265" cy="145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4" name="Line 23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74" y="2049"/>
                      <a:ext cx="263" cy="14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5" name="Line 23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38" y="2026"/>
                      <a:ext cx="256" cy="14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6" name="Line 23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94" y="2003"/>
                      <a:ext cx="252" cy="137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7" name="Line 23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51" y="1980"/>
                      <a:ext cx="251" cy="131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8" name="Line 23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12" y="2053"/>
                      <a:ext cx="133" cy="7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19" name="Line 24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99" y="2024"/>
                      <a:ext cx="125" cy="7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0" name="Line 24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78" y="1999"/>
                      <a:ext cx="127" cy="66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1" name="Line 24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55" y="1972"/>
                      <a:ext cx="127" cy="6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2" name="Line 24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38" y="1945"/>
                      <a:ext cx="117" cy="6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23" name="Line 24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26" y="1915"/>
                      <a:ext cx="114" cy="63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80808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  <p:sp>
          <p:nvSpPr>
            <p:cNvPr id="1088" name="Text Box 245" descr="Wide downward diagonal"/>
            <p:cNvSpPr txBox="1">
              <a:spLocks noChangeArrowheads="1"/>
            </p:cNvSpPr>
            <p:nvPr/>
          </p:nvSpPr>
          <p:spPr bwMode="auto">
            <a:xfrm>
              <a:off x="3371" y="2959"/>
              <a:ext cx="1126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sz="1800" dirty="0">
                  <a:solidFill>
                    <a:schemeClr val="tx2"/>
                  </a:solidFill>
                  <a:latin typeface="+mj-lt"/>
                </a:rPr>
                <a:t>Supplier Sends</a:t>
              </a:r>
            </a:p>
            <a:p>
              <a:pPr eaLnBrk="0" hangingPunct="0"/>
              <a:r>
                <a:rPr kumimoji="1" lang="en-US" sz="1800" dirty="0">
                  <a:solidFill>
                    <a:schemeClr val="tx2"/>
                  </a:solidFill>
                  <a:latin typeface="+mj-lt"/>
                </a:rPr>
                <a:t>an ASN at </a:t>
              </a:r>
            </a:p>
            <a:p>
              <a:pPr eaLnBrk="0" hangingPunct="0"/>
              <a:r>
                <a:rPr kumimoji="1" lang="en-US" sz="1800" dirty="0">
                  <a:solidFill>
                    <a:schemeClr val="tx2"/>
                  </a:solidFill>
                  <a:latin typeface="+mj-lt"/>
                </a:rPr>
                <a:t>Shipment</a:t>
              </a:r>
            </a:p>
          </p:txBody>
        </p:sp>
        <p:graphicFrame>
          <p:nvGraphicFramePr>
            <p:cNvPr id="1026" name="Object 246"/>
            <p:cNvGraphicFramePr>
              <a:graphicFrameLocks noChangeAspect="1"/>
            </p:cNvGraphicFramePr>
            <p:nvPr/>
          </p:nvGraphicFramePr>
          <p:xfrm>
            <a:off x="2421" y="2548"/>
            <a:ext cx="1111" cy="333"/>
          </p:xfrm>
          <a:graphic>
            <a:graphicData uri="http://schemas.openxmlformats.org/presentationml/2006/ole">
              <p:oleObj spid="_x0000_s1026" name="Clip" r:id="rId4" imgW="7033680" imgH="2111040" progId="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CSS-SH-030</a:t>
            </a:r>
          </a:p>
        </p:txBody>
      </p:sp>
      <p:sp>
        <p:nvSpPr>
          <p:cNvPr id="6147" name="AutoShape 4"/>
          <p:cNvSpPr>
            <a:spLocks noChangeArrowheads="1"/>
          </p:cNvSpPr>
          <p:nvPr/>
        </p:nvSpPr>
        <p:spPr bwMode="auto">
          <a:xfrm>
            <a:off x="1546225" y="2796837"/>
            <a:ext cx="2524125" cy="3348038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6148" name="AutoShape 5"/>
          <p:cNvCxnSpPr>
            <a:cxnSpLocks noChangeShapeType="1"/>
            <a:stCxn id="94224" idx="3"/>
            <a:endCxn id="94214" idx="1"/>
          </p:cNvCxnSpPr>
          <p:nvPr/>
        </p:nvCxnSpPr>
        <p:spPr bwMode="auto">
          <a:xfrm>
            <a:off x="3830638" y="3331825"/>
            <a:ext cx="436562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94214" name="AutoShape 6"/>
          <p:cNvSpPr>
            <a:spLocks noChangeArrowheads="1"/>
          </p:cNvSpPr>
          <p:nvPr/>
        </p:nvSpPr>
        <p:spPr bwMode="auto">
          <a:xfrm>
            <a:off x="4267200" y="2946062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Confirm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cxnSp>
        <p:nvCxnSpPr>
          <p:cNvPr id="6150" name="AutoShape 7"/>
          <p:cNvCxnSpPr>
            <a:cxnSpLocks noChangeShapeType="1"/>
            <a:stCxn id="94214" idx="2"/>
            <a:endCxn id="94216" idx="0"/>
          </p:cNvCxnSpPr>
          <p:nvPr/>
        </p:nvCxnSpPr>
        <p:spPr bwMode="auto">
          <a:xfrm>
            <a:off x="5319713" y="3717587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94216" name="AutoShape 8"/>
          <p:cNvSpPr>
            <a:spLocks noChangeArrowheads="1"/>
          </p:cNvSpPr>
          <p:nvPr/>
        </p:nvSpPr>
        <p:spPr bwMode="auto">
          <a:xfrm>
            <a:off x="4268788" y="4063662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Send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sp>
        <p:nvSpPr>
          <p:cNvPr id="94217" name="AutoShape 9"/>
          <p:cNvSpPr>
            <a:spLocks noChangeArrowheads="1"/>
          </p:cNvSpPr>
          <p:nvPr/>
        </p:nvSpPr>
        <p:spPr bwMode="auto">
          <a:xfrm>
            <a:off x="5854700" y="1639550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Run MRP</a:t>
            </a:r>
          </a:p>
        </p:txBody>
      </p:sp>
      <p:cxnSp>
        <p:nvCxnSpPr>
          <p:cNvPr id="6153" name="AutoShape 10"/>
          <p:cNvCxnSpPr>
            <a:cxnSpLocks noChangeShapeType="1"/>
            <a:stCxn id="94221" idx="3"/>
            <a:endCxn id="94217" idx="1"/>
          </p:cNvCxnSpPr>
          <p:nvPr/>
        </p:nvCxnSpPr>
        <p:spPr bwMode="auto">
          <a:xfrm>
            <a:off x="5427663" y="2025312"/>
            <a:ext cx="4270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94219" name="AutoShape 11"/>
          <p:cNvSpPr>
            <a:spLocks noChangeArrowheads="1"/>
          </p:cNvSpPr>
          <p:nvPr/>
        </p:nvSpPr>
        <p:spPr bwMode="auto">
          <a:xfrm>
            <a:off x="6810375" y="2946062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Invoicing</a:t>
            </a:r>
          </a:p>
        </p:txBody>
      </p:sp>
      <p:cxnSp>
        <p:nvCxnSpPr>
          <p:cNvPr id="6155" name="AutoShape 12"/>
          <p:cNvCxnSpPr>
            <a:cxnSpLocks noChangeShapeType="1"/>
            <a:stCxn id="94214" idx="3"/>
            <a:endCxn id="94219" idx="1"/>
          </p:cNvCxnSpPr>
          <p:nvPr/>
        </p:nvCxnSpPr>
        <p:spPr bwMode="auto">
          <a:xfrm>
            <a:off x="6370638" y="3331825"/>
            <a:ext cx="4397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94221" name="AutoShape 13"/>
          <p:cNvSpPr>
            <a:spLocks noChangeArrowheads="1"/>
          </p:cNvSpPr>
          <p:nvPr/>
        </p:nvSpPr>
        <p:spPr bwMode="auto">
          <a:xfrm>
            <a:off x="3324225" y="1639550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Generate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RSS</a:t>
            </a:r>
          </a:p>
        </p:txBody>
      </p:sp>
      <p:cxnSp>
        <p:nvCxnSpPr>
          <p:cNvPr id="6157" name="AutoShape 14"/>
          <p:cNvCxnSpPr>
            <a:cxnSpLocks noChangeShapeType="1"/>
            <a:stCxn id="94225" idx="2"/>
            <a:endCxn id="94226" idx="0"/>
          </p:cNvCxnSpPr>
          <p:nvPr/>
        </p:nvCxnSpPr>
        <p:spPr bwMode="auto">
          <a:xfrm>
            <a:off x="2781300" y="4835187"/>
            <a:ext cx="0" cy="290513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6158" name="AutoShape 15"/>
          <p:cNvCxnSpPr>
            <a:cxnSpLocks noChangeShapeType="1"/>
            <a:stCxn id="94224" idx="2"/>
            <a:endCxn id="94225" idx="0"/>
          </p:cNvCxnSpPr>
          <p:nvPr/>
        </p:nvCxnSpPr>
        <p:spPr bwMode="auto">
          <a:xfrm>
            <a:off x="2779713" y="3717587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94224" name="AutoShape 16"/>
          <p:cNvSpPr>
            <a:spLocks noChangeArrowheads="1"/>
          </p:cNvSpPr>
          <p:nvPr/>
        </p:nvSpPr>
        <p:spPr bwMode="auto">
          <a:xfrm>
            <a:off x="1727200" y="2946062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94225" name="AutoShape 17"/>
          <p:cNvSpPr>
            <a:spLocks noChangeArrowheads="1"/>
          </p:cNvSpPr>
          <p:nvPr/>
        </p:nvSpPr>
        <p:spPr bwMode="auto">
          <a:xfrm>
            <a:off x="1728788" y="4063662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94226" name="AutoShape 18"/>
          <p:cNvSpPr>
            <a:spLocks noChangeArrowheads="1"/>
          </p:cNvSpPr>
          <p:nvPr/>
        </p:nvSpPr>
        <p:spPr bwMode="auto">
          <a:xfrm>
            <a:off x="1728788" y="5125700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Pack List</a:t>
            </a:r>
          </a:p>
        </p:txBody>
      </p:sp>
      <p:cxnSp>
        <p:nvCxnSpPr>
          <p:cNvPr id="6162" name="AutoShape 19"/>
          <p:cNvCxnSpPr>
            <a:cxnSpLocks noChangeShapeType="1"/>
            <a:stCxn id="94221" idx="2"/>
            <a:endCxn id="94224" idx="0"/>
          </p:cNvCxnSpPr>
          <p:nvPr/>
        </p:nvCxnSpPr>
        <p:spPr bwMode="auto">
          <a:xfrm rot="5400000">
            <a:off x="3310732" y="1880056"/>
            <a:ext cx="534987" cy="1597025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6163" name="Line 20"/>
          <p:cNvSpPr>
            <a:spLocks noChangeShapeType="1"/>
          </p:cNvSpPr>
          <p:nvPr/>
        </p:nvSpPr>
        <p:spPr bwMode="auto">
          <a:xfrm>
            <a:off x="2924175" y="2011025"/>
            <a:ext cx="0" cy="609600"/>
          </a:xfrm>
          <a:prstGeom prst="line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4229" name="AutoShape 21"/>
          <p:cNvSpPr>
            <a:spLocks noChangeArrowheads="1"/>
          </p:cNvSpPr>
          <p:nvPr/>
        </p:nvSpPr>
        <p:spPr bwMode="auto">
          <a:xfrm>
            <a:off x="3382963" y="345737"/>
            <a:ext cx="2324501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Import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sp>
        <p:nvSpPr>
          <p:cNvPr id="6165" name="Text Box 22" descr="Wide downward diagonal"/>
          <p:cNvSpPr txBox="1">
            <a:spLocks noChangeArrowheads="1"/>
          </p:cNvSpPr>
          <p:nvPr/>
        </p:nvSpPr>
        <p:spPr bwMode="auto">
          <a:xfrm>
            <a:off x="2695525" y="552083"/>
            <a:ext cx="5629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>
                <a:latin typeface="+mj-lt"/>
              </a:rPr>
              <a:t>OR</a:t>
            </a:r>
          </a:p>
        </p:txBody>
      </p:sp>
      <p:sp>
        <p:nvSpPr>
          <p:cNvPr id="94231" name="AutoShape 23"/>
          <p:cNvSpPr>
            <a:spLocks noChangeArrowheads="1"/>
          </p:cNvSpPr>
          <p:nvPr/>
        </p:nvSpPr>
        <p:spPr bwMode="auto">
          <a:xfrm>
            <a:off x="228599" y="344150"/>
            <a:ext cx="2313633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cxnSp>
        <p:nvCxnSpPr>
          <p:cNvPr id="6167" name="AutoShape 24"/>
          <p:cNvCxnSpPr>
            <a:cxnSpLocks noChangeShapeType="1"/>
            <a:stCxn id="94229" idx="2"/>
            <a:endCxn id="94221" idx="1"/>
          </p:cNvCxnSpPr>
          <p:nvPr/>
        </p:nvCxnSpPr>
        <p:spPr bwMode="auto">
          <a:xfrm rot="5400000">
            <a:off x="3480695" y="960793"/>
            <a:ext cx="908051" cy="1220989"/>
          </a:xfrm>
          <a:prstGeom prst="bentConnector4">
            <a:avLst>
              <a:gd name="adj1" fmla="val 28759"/>
              <a:gd name="adj2" fmla="val 133537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6168" name="Rectangle 25"/>
          <p:cNvSpPr>
            <a:spLocks noChangeArrowheads="1"/>
          </p:cNvSpPr>
          <p:nvPr/>
        </p:nvSpPr>
        <p:spPr bwMode="auto">
          <a:xfrm>
            <a:off x="2473325" y="1296650"/>
            <a:ext cx="93663" cy="1571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6169" name="AutoShape 26"/>
          <p:cNvCxnSpPr>
            <a:cxnSpLocks noChangeShapeType="1"/>
            <a:stCxn id="94231" idx="2"/>
            <a:endCxn id="94221" idx="1"/>
          </p:cNvCxnSpPr>
          <p:nvPr/>
        </p:nvCxnSpPr>
        <p:spPr bwMode="auto">
          <a:xfrm rot="16200000" flipH="1">
            <a:off x="1900001" y="601089"/>
            <a:ext cx="909638" cy="1938809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Shipment ASN Export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CSS-SH-310</a:t>
            </a:r>
          </a:p>
        </p:txBody>
      </p:sp>
      <p:pic>
        <p:nvPicPr>
          <p:cNvPr id="3277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004698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Rectangle 8"/>
          <p:cNvSpPr>
            <a:spLocks noChangeArrowheads="1"/>
          </p:cNvSpPr>
          <p:nvPr/>
        </p:nvSpPr>
        <p:spPr bwMode="auto">
          <a:xfrm>
            <a:off x="1357313" y="2941638"/>
            <a:ext cx="381000" cy="20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Shipper Report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CSS-SH-330</a:t>
            </a:r>
          </a:p>
        </p:txBody>
      </p:sp>
      <p:pic>
        <p:nvPicPr>
          <p:cNvPr id="3379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975600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CSS-SH-350</a:t>
            </a:r>
          </a:p>
        </p:txBody>
      </p:sp>
      <p:sp>
        <p:nvSpPr>
          <p:cNvPr id="34819" name="AutoShape 4"/>
          <p:cNvSpPr>
            <a:spLocks noChangeArrowheads="1"/>
          </p:cNvSpPr>
          <p:nvPr/>
        </p:nvSpPr>
        <p:spPr bwMode="auto">
          <a:xfrm>
            <a:off x="6748463" y="2893244"/>
            <a:ext cx="2281237" cy="102235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algn="ctr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4820" name="AutoShape 5"/>
          <p:cNvCxnSpPr>
            <a:cxnSpLocks noChangeShapeType="1"/>
            <a:stCxn id="126992" idx="3"/>
            <a:endCxn id="126982" idx="1"/>
          </p:cNvCxnSpPr>
          <p:nvPr/>
        </p:nvCxnSpPr>
        <p:spPr bwMode="auto">
          <a:xfrm>
            <a:off x="3830638" y="3371082"/>
            <a:ext cx="436562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26982" name="AutoShape 6"/>
          <p:cNvSpPr>
            <a:spLocks noChangeArrowheads="1"/>
          </p:cNvSpPr>
          <p:nvPr/>
        </p:nvSpPr>
        <p:spPr bwMode="auto">
          <a:xfrm>
            <a:off x="4267200" y="2985319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Confirm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cxnSp>
        <p:nvCxnSpPr>
          <p:cNvPr id="34822" name="AutoShape 7"/>
          <p:cNvCxnSpPr>
            <a:cxnSpLocks noChangeShapeType="1"/>
            <a:stCxn id="126982" idx="2"/>
            <a:endCxn id="126984" idx="0"/>
          </p:cNvCxnSpPr>
          <p:nvPr/>
        </p:nvCxnSpPr>
        <p:spPr bwMode="auto">
          <a:xfrm>
            <a:off x="5319713" y="3756844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26984" name="AutoShape 8"/>
          <p:cNvSpPr>
            <a:spLocks noChangeArrowheads="1"/>
          </p:cNvSpPr>
          <p:nvPr/>
        </p:nvSpPr>
        <p:spPr bwMode="auto">
          <a:xfrm>
            <a:off x="4268788" y="4102919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Send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sp>
        <p:nvSpPr>
          <p:cNvPr id="126985" name="AutoShape 9"/>
          <p:cNvSpPr>
            <a:spLocks noChangeArrowheads="1"/>
          </p:cNvSpPr>
          <p:nvPr/>
        </p:nvSpPr>
        <p:spPr bwMode="auto">
          <a:xfrm>
            <a:off x="5854700" y="1678807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Run MRP</a:t>
            </a:r>
          </a:p>
        </p:txBody>
      </p:sp>
      <p:cxnSp>
        <p:nvCxnSpPr>
          <p:cNvPr id="34825" name="AutoShape 10"/>
          <p:cNvCxnSpPr>
            <a:cxnSpLocks noChangeShapeType="1"/>
            <a:stCxn id="126989" idx="3"/>
            <a:endCxn id="126985" idx="1"/>
          </p:cNvCxnSpPr>
          <p:nvPr/>
        </p:nvCxnSpPr>
        <p:spPr bwMode="auto">
          <a:xfrm>
            <a:off x="5427663" y="2064569"/>
            <a:ext cx="4270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26987" name="AutoShape 11"/>
          <p:cNvSpPr>
            <a:spLocks noChangeArrowheads="1"/>
          </p:cNvSpPr>
          <p:nvPr/>
        </p:nvSpPr>
        <p:spPr bwMode="auto">
          <a:xfrm>
            <a:off x="6810375" y="2985319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Invoicing</a:t>
            </a:r>
          </a:p>
        </p:txBody>
      </p:sp>
      <p:cxnSp>
        <p:nvCxnSpPr>
          <p:cNvPr id="34827" name="AutoShape 12"/>
          <p:cNvCxnSpPr>
            <a:cxnSpLocks noChangeShapeType="1"/>
            <a:stCxn id="126982" idx="3"/>
            <a:endCxn id="126987" idx="1"/>
          </p:cNvCxnSpPr>
          <p:nvPr/>
        </p:nvCxnSpPr>
        <p:spPr bwMode="auto">
          <a:xfrm>
            <a:off x="6370638" y="3371082"/>
            <a:ext cx="4397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26989" name="AutoShape 13"/>
          <p:cNvSpPr>
            <a:spLocks noChangeArrowheads="1"/>
          </p:cNvSpPr>
          <p:nvPr/>
        </p:nvSpPr>
        <p:spPr bwMode="auto">
          <a:xfrm>
            <a:off x="3324225" y="1678807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Generate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RSS</a:t>
            </a:r>
          </a:p>
        </p:txBody>
      </p:sp>
      <p:cxnSp>
        <p:nvCxnSpPr>
          <p:cNvPr id="34829" name="AutoShape 14"/>
          <p:cNvCxnSpPr>
            <a:cxnSpLocks noChangeShapeType="1"/>
            <a:stCxn id="126993" idx="2"/>
            <a:endCxn id="126994" idx="0"/>
          </p:cNvCxnSpPr>
          <p:nvPr/>
        </p:nvCxnSpPr>
        <p:spPr bwMode="auto">
          <a:xfrm>
            <a:off x="2781300" y="4874444"/>
            <a:ext cx="0" cy="290513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34830" name="AutoShape 15"/>
          <p:cNvCxnSpPr>
            <a:cxnSpLocks noChangeShapeType="1"/>
            <a:stCxn id="126992" idx="2"/>
            <a:endCxn id="126993" idx="0"/>
          </p:cNvCxnSpPr>
          <p:nvPr/>
        </p:nvCxnSpPr>
        <p:spPr bwMode="auto">
          <a:xfrm>
            <a:off x="2779713" y="3756844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26992" name="AutoShape 16"/>
          <p:cNvSpPr>
            <a:spLocks noChangeArrowheads="1"/>
          </p:cNvSpPr>
          <p:nvPr/>
        </p:nvSpPr>
        <p:spPr bwMode="auto">
          <a:xfrm>
            <a:off x="1727200" y="2985319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126993" name="AutoShape 17"/>
          <p:cNvSpPr>
            <a:spLocks noChangeArrowheads="1"/>
          </p:cNvSpPr>
          <p:nvPr/>
        </p:nvSpPr>
        <p:spPr bwMode="auto">
          <a:xfrm>
            <a:off x="1728788" y="4102919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126994" name="AutoShape 18"/>
          <p:cNvSpPr>
            <a:spLocks noChangeArrowheads="1"/>
          </p:cNvSpPr>
          <p:nvPr/>
        </p:nvSpPr>
        <p:spPr bwMode="auto">
          <a:xfrm>
            <a:off x="1728788" y="5164957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Pack List</a:t>
            </a:r>
          </a:p>
        </p:txBody>
      </p:sp>
      <p:cxnSp>
        <p:nvCxnSpPr>
          <p:cNvPr id="34834" name="AutoShape 19"/>
          <p:cNvCxnSpPr>
            <a:cxnSpLocks noChangeShapeType="1"/>
            <a:stCxn id="126989" idx="2"/>
            <a:endCxn id="126992" idx="0"/>
          </p:cNvCxnSpPr>
          <p:nvPr/>
        </p:nvCxnSpPr>
        <p:spPr bwMode="auto">
          <a:xfrm rot="5400000">
            <a:off x="3310732" y="1919313"/>
            <a:ext cx="534987" cy="1597025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4835" name="Line 20"/>
          <p:cNvSpPr>
            <a:spLocks noChangeShapeType="1"/>
          </p:cNvSpPr>
          <p:nvPr/>
        </p:nvSpPr>
        <p:spPr bwMode="auto">
          <a:xfrm>
            <a:off x="2924175" y="2050282"/>
            <a:ext cx="0" cy="609600"/>
          </a:xfrm>
          <a:prstGeom prst="line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26997" name="AutoShape 21"/>
          <p:cNvSpPr>
            <a:spLocks noChangeArrowheads="1"/>
          </p:cNvSpPr>
          <p:nvPr/>
        </p:nvSpPr>
        <p:spPr bwMode="auto">
          <a:xfrm>
            <a:off x="3382963" y="384994"/>
            <a:ext cx="2324501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Import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sp>
        <p:nvSpPr>
          <p:cNvPr id="34837" name="Text Box 22" descr="Wide downward diagonal"/>
          <p:cNvSpPr txBox="1">
            <a:spLocks noChangeArrowheads="1"/>
          </p:cNvSpPr>
          <p:nvPr/>
        </p:nvSpPr>
        <p:spPr bwMode="auto">
          <a:xfrm>
            <a:off x="2705573" y="591340"/>
            <a:ext cx="5629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>
                <a:latin typeface="+mj-lt"/>
              </a:rPr>
              <a:t>OR</a:t>
            </a:r>
          </a:p>
        </p:txBody>
      </p:sp>
      <p:sp>
        <p:nvSpPr>
          <p:cNvPr id="126999" name="AutoShape 23"/>
          <p:cNvSpPr>
            <a:spLocks noChangeArrowheads="1"/>
          </p:cNvSpPr>
          <p:nvPr/>
        </p:nvSpPr>
        <p:spPr bwMode="auto">
          <a:xfrm>
            <a:off x="228599" y="383407"/>
            <a:ext cx="2323681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cxnSp>
        <p:nvCxnSpPr>
          <p:cNvPr id="34839" name="AutoShape 24"/>
          <p:cNvCxnSpPr>
            <a:cxnSpLocks noChangeShapeType="1"/>
            <a:stCxn id="126997" idx="2"/>
            <a:endCxn id="126989" idx="1"/>
          </p:cNvCxnSpPr>
          <p:nvPr/>
        </p:nvCxnSpPr>
        <p:spPr bwMode="auto">
          <a:xfrm rot="5400000">
            <a:off x="3480695" y="1000050"/>
            <a:ext cx="908051" cy="1220989"/>
          </a:xfrm>
          <a:prstGeom prst="bentConnector4">
            <a:avLst>
              <a:gd name="adj1" fmla="val 28759"/>
              <a:gd name="adj2" fmla="val 13271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4840" name="Rectangle 25"/>
          <p:cNvSpPr>
            <a:spLocks noChangeArrowheads="1"/>
          </p:cNvSpPr>
          <p:nvPr/>
        </p:nvSpPr>
        <p:spPr bwMode="auto">
          <a:xfrm>
            <a:off x="2473325" y="1335907"/>
            <a:ext cx="93663" cy="1571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4841" name="AutoShape 26"/>
          <p:cNvCxnSpPr>
            <a:cxnSpLocks noChangeShapeType="1"/>
            <a:stCxn id="126999" idx="2"/>
            <a:endCxn id="126989" idx="1"/>
          </p:cNvCxnSpPr>
          <p:nvPr/>
        </p:nvCxnSpPr>
        <p:spPr bwMode="auto">
          <a:xfrm rot="16200000" flipH="1">
            <a:off x="1902513" y="642858"/>
            <a:ext cx="909638" cy="1933785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Pre-Shipper/ Shipper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b="1" dirty="0" smtClean="0"/>
              <a:t>Invoicing</a:t>
            </a:r>
            <a:endParaRPr lang="en-US" b="1" dirty="0"/>
          </a:p>
        </p:txBody>
      </p:sp>
      <p:sp>
        <p:nvSpPr>
          <p:cNvPr id="358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Shipping QCS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CSS-SH-360</a:t>
            </a:r>
          </a:p>
        </p:txBody>
      </p:sp>
      <p:sp>
        <p:nvSpPr>
          <p:cNvPr id="128006" name="Line 6"/>
          <p:cNvSpPr>
            <a:spLocks noChangeShapeType="1"/>
          </p:cNvSpPr>
          <p:nvPr/>
        </p:nvSpPr>
        <p:spPr bwMode="auto">
          <a:xfrm>
            <a:off x="1104900" y="814869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Post Invoice</a:t>
            </a:r>
          </a:p>
          <a:p>
            <a:pPr eaLnBrk="1" hangingPunct="1"/>
            <a:r>
              <a:rPr lang="en-US" smtClean="0"/>
              <a:t>Print Invoice</a:t>
            </a:r>
          </a:p>
          <a:p>
            <a:pPr eaLnBrk="1" hangingPunct="1"/>
            <a:r>
              <a:rPr lang="en-US" smtClean="0"/>
              <a:t>Export Invoice</a:t>
            </a: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Invoicing Procedure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CSS-SH-370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Pre-Shipper/ Shipper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dirty="0" smtClean="0"/>
              <a:t>Invoicing</a:t>
            </a:r>
          </a:p>
          <a:p>
            <a:endParaRPr lang="en-US" dirty="0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Shipping QCS Summary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CSS-SH-380</a:t>
            </a:r>
          </a:p>
        </p:txBody>
      </p:sp>
      <p:sp>
        <p:nvSpPr>
          <p:cNvPr id="37891" name="Rectangle 5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  <p:sp>
        <p:nvSpPr>
          <p:cNvPr id="130054" name="Line 6"/>
          <p:cNvSpPr>
            <a:spLocks noChangeShapeType="1"/>
          </p:cNvSpPr>
          <p:nvPr/>
        </p:nvSpPr>
        <p:spPr bwMode="auto">
          <a:xfrm>
            <a:off x="1104900" y="814869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Load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Plan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Ship Customer Sequence Schedules</a:t>
            </a:r>
          </a:p>
          <a:p>
            <a:pPr eaLnBrk="1" hangingPunct="1"/>
            <a:r>
              <a:rPr lang="en-US" smtClean="0"/>
              <a:t>Customer Sequence Schedules Features and Options</a:t>
            </a:r>
          </a:p>
          <a:p>
            <a:pPr eaLnBrk="1" hangingPunct="1"/>
            <a:endParaRPr lang="en-US" smtClean="0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CSS-SH-390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b="1" dirty="0" smtClean="0"/>
              <a:t>Pre-Shipper/ Shipper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dirty="0" smtClean="0"/>
              <a:t>Invoicing</a:t>
            </a:r>
          </a:p>
          <a:p>
            <a:endParaRPr lang="en-US" dirty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Shipping QCS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CSS-SH-040</a:t>
            </a:r>
          </a:p>
        </p:txBody>
      </p:sp>
      <p:sp>
        <p:nvSpPr>
          <p:cNvPr id="95237" name="Line 5"/>
          <p:cNvSpPr>
            <a:spLocks noChangeShapeType="1"/>
          </p:cNvSpPr>
          <p:nvPr/>
        </p:nvSpPr>
        <p:spPr bwMode="auto">
          <a:xfrm>
            <a:off x="1104900" y="814869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Pre-Shipper Automatic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CSS-SH-050</a:t>
            </a:r>
          </a:p>
        </p:txBody>
      </p:sp>
      <p:pic>
        <p:nvPicPr>
          <p:cNvPr id="819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066555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Picklist/Pre-Shipper: Sample Report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CSS-SH-060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920750" y="1006827"/>
            <a:ext cx="7280275" cy="5030787"/>
            <a:chOff x="920750" y="1579563"/>
            <a:chExt cx="7280275" cy="5030787"/>
          </a:xfrm>
        </p:grpSpPr>
        <p:sp>
          <p:nvSpPr>
            <p:cNvPr id="97285" name="Rectangle 5"/>
            <p:cNvSpPr>
              <a:spLocks noChangeArrowheads="1"/>
            </p:cNvSpPr>
            <p:nvPr/>
          </p:nvSpPr>
          <p:spPr bwMode="auto">
            <a:xfrm>
              <a:off x="920750" y="1579563"/>
              <a:ext cx="7280275" cy="50307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221" name="Rectangle 6"/>
            <p:cNvSpPr>
              <a:spLocks noChangeArrowheads="1"/>
            </p:cNvSpPr>
            <p:nvPr/>
          </p:nvSpPr>
          <p:spPr bwMode="auto">
            <a:xfrm>
              <a:off x="1081088" y="1758950"/>
              <a:ext cx="6889750" cy="46640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Ship To: 01000036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                                    P I C K L I S T / P R E - S H I P </a:t>
              </a:r>
              <a:r>
                <a:rPr kumimoji="1" lang="en-US" sz="1000" dirty="0" err="1">
                  <a:latin typeface="Courier New" pitchFamily="49" charset="0"/>
                </a:rPr>
                <a:t>P</a:t>
              </a:r>
              <a:r>
                <a:rPr kumimoji="1" lang="en-US" sz="1000" dirty="0">
                  <a:latin typeface="Courier New" pitchFamily="49" charset="0"/>
                </a:rPr>
                <a:t> E R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Northwest Reliable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1000 B Street                                 Pre-Shipper: P00000288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                                                                     Page:  1</a:t>
              </a:r>
            </a:p>
            <a:p>
              <a:pPr algn="l" eaLnBrk="0" hangingPunct="0"/>
              <a:endParaRPr kumimoji="1" lang="en-US" sz="1000" dirty="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                                               Print Date: 02/01/00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 Coos Bay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United States of America</a:t>
              </a:r>
            </a:p>
            <a:p>
              <a:pPr algn="l" eaLnBrk="0" hangingPunct="0"/>
              <a:endParaRPr kumimoji="1" lang="en-US" sz="1000" dirty="0">
                <a:latin typeface="Courier New" pitchFamily="49" charset="0"/>
              </a:endParaRPr>
            </a:p>
            <a:p>
              <a:pPr algn="l" eaLnBrk="0" hangingPunct="0"/>
              <a:endParaRPr kumimoji="1" lang="en-US" sz="1000" dirty="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                                     Customer Dock: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                                         Line Feed:</a:t>
              </a:r>
            </a:p>
            <a:p>
              <a:pPr algn="l" eaLnBrk="0" hangingPunct="0"/>
              <a:endParaRPr kumimoji="1" lang="en-US" sz="1000" dirty="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Sales Order: so2077   Order Date:          Ship To PO:</a:t>
              </a:r>
            </a:p>
            <a:p>
              <a:pPr algn="l" eaLnBrk="0" hangingPunct="0"/>
              <a:endParaRPr kumimoji="1" lang="en-US" sz="1000" dirty="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                                  Site     Lot/Serial            Qty Open         Due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</a:t>
              </a:r>
              <a:r>
                <a:rPr kumimoji="1" lang="en-US" sz="1000" dirty="0" err="1">
                  <a:latin typeface="Courier New" pitchFamily="49" charset="0"/>
                </a:rPr>
                <a:t>Ln</a:t>
              </a:r>
              <a:r>
                <a:rPr kumimoji="1" lang="en-US" sz="1000" dirty="0">
                  <a:latin typeface="Courier New" pitchFamily="49" charset="0"/>
                </a:rPr>
                <a:t> Item Number                    T Location Ref                Qty to Ship UM  Shipped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--- ------------------------------ - -------- ------------------ ----------- -- --------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1 88-100                           10000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 Revision: AA  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 CASE,AUTO-UNIT          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                                           1R1234XYZ001               1.0 EA 01/28/00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                                           1R1234XYZ002               1.0 EA 01/28/00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                                           1R1234XYZ003               1.0 EA 01/28/00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                                           1R1234XYZ004               1.0 EA 01/28/00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                                           1R1234XYZ005               1.0 EA 01/28/00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                                  100                                 5.0    (      )</a:t>
              </a:r>
            </a:p>
            <a:p>
              <a:pPr algn="l" eaLnBrk="0" hangingPunct="0"/>
              <a:r>
                <a:rPr kumimoji="1" lang="en-US" sz="1000" dirty="0">
                  <a:latin typeface="Courier New" pitchFamily="49" charset="0"/>
                </a:rPr>
                <a:t>    PO </a:t>
              </a:r>
              <a:r>
                <a:rPr kumimoji="1" lang="en-US" sz="1000" dirty="0" err="1">
                  <a:latin typeface="Courier New" pitchFamily="49" charset="0"/>
                </a:rPr>
                <a:t>Nbr</a:t>
              </a:r>
              <a:r>
                <a:rPr kumimoji="1" lang="en-US" sz="1000" dirty="0">
                  <a:latin typeface="Courier New" pitchFamily="49" charset="0"/>
                </a:rPr>
                <a:t>:</a:t>
              </a:r>
            </a:p>
            <a:p>
              <a:pPr algn="l" eaLnBrk="0" hangingPunct="0"/>
              <a:endParaRPr kumimoji="1" lang="en-US" sz="1000" dirty="0">
                <a:latin typeface="Courier New" pitchFamily="49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Pack List: Sample Report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CSS-SH-070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971550" y="1154409"/>
            <a:ext cx="7288213" cy="4794250"/>
            <a:chOff x="971550" y="1636713"/>
            <a:chExt cx="7288213" cy="4794250"/>
          </a:xfrm>
        </p:grpSpPr>
        <p:grpSp>
          <p:nvGrpSpPr>
            <p:cNvPr id="10244" name="Group 7"/>
            <p:cNvGrpSpPr>
              <a:grpSpLocks/>
            </p:cNvGrpSpPr>
            <p:nvPr/>
          </p:nvGrpSpPr>
          <p:grpSpPr bwMode="auto">
            <a:xfrm>
              <a:off x="1201738" y="1636713"/>
              <a:ext cx="6724650" cy="4794250"/>
              <a:chOff x="763" y="845"/>
              <a:chExt cx="4236" cy="3020"/>
            </a:xfrm>
          </p:grpSpPr>
          <p:sp>
            <p:nvSpPr>
              <p:cNvPr id="98309" name="Rectangle 5"/>
              <p:cNvSpPr>
                <a:spLocks noChangeArrowheads="1"/>
              </p:cNvSpPr>
              <p:nvPr/>
            </p:nvSpPr>
            <p:spPr bwMode="auto">
              <a:xfrm>
                <a:off x="763" y="845"/>
                <a:ext cx="4236" cy="302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260" name="Rectangle 6"/>
              <p:cNvSpPr>
                <a:spLocks noChangeArrowheads="1"/>
              </p:cNvSpPr>
              <p:nvPr/>
            </p:nvSpPr>
            <p:spPr bwMode="auto">
              <a:xfrm>
                <a:off x="888" y="967"/>
                <a:ext cx="3956" cy="289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Ship To: 01000036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                                  P I C K L I S T / P R E - S H I P </a:t>
                </a:r>
                <a:r>
                  <a:rPr kumimoji="1" lang="en-US" sz="1000" dirty="0" err="1">
                    <a:latin typeface="Courier New" pitchFamily="49" charset="0"/>
                  </a:rPr>
                  <a:t>P</a:t>
                </a:r>
                <a:r>
                  <a:rPr kumimoji="1" lang="en-US" sz="1000" dirty="0">
                    <a:latin typeface="Courier New" pitchFamily="49" charset="0"/>
                  </a:rPr>
                  <a:t> E R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Northwest Reliable                      S E Q U E N C E   P A C K   L I S T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1000 B Street                                 Pre-Shipper: P00000288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                                                                   Page:  2</a:t>
                </a:r>
              </a:p>
              <a:p>
                <a:pPr algn="l" eaLnBrk="0" hangingPunct="0">
                  <a:lnSpc>
                    <a:spcPct val="90000"/>
                  </a:lnSpc>
                </a:pPr>
                <a:endParaRPr kumimoji="1" lang="en-US" sz="1000" dirty="0">
                  <a:latin typeface="Courier New" pitchFamily="49" charset="0"/>
                </a:endParaRP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                                             Print Date: 02/01/00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Coos Bay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United States of America</a:t>
                </a:r>
              </a:p>
              <a:p>
                <a:pPr algn="l" eaLnBrk="0" hangingPunct="0">
                  <a:lnSpc>
                    <a:spcPct val="90000"/>
                  </a:lnSpc>
                </a:pPr>
                <a:endParaRPr kumimoji="1" lang="en-US" sz="1000" dirty="0">
                  <a:latin typeface="Courier New" pitchFamily="49" charset="0"/>
                </a:endParaRPr>
              </a:p>
              <a:p>
                <a:pPr algn="l" eaLnBrk="0" hangingPunct="0">
                  <a:lnSpc>
                    <a:spcPct val="90000"/>
                  </a:lnSpc>
                </a:pPr>
                <a:endParaRPr kumimoji="1" lang="en-US" sz="1000" dirty="0">
                  <a:latin typeface="Courier New" pitchFamily="49" charset="0"/>
                </a:endParaRP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Packing Order: forward             Customer Dock: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Sequences Per Container: 0         Line Feed:</a:t>
                </a:r>
              </a:p>
              <a:p>
                <a:pPr algn="l" eaLnBrk="0" hangingPunct="0">
                  <a:lnSpc>
                    <a:spcPct val="90000"/>
                  </a:lnSpc>
                </a:pPr>
                <a:endParaRPr kumimoji="1" lang="en-US" sz="1000" dirty="0">
                  <a:latin typeface="Courier New" pitchFamily="49" charset="0"/>
                </a:endParaRP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Customer Job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Pack Customer Sequence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</a:t>
                </a:r>
                <a:r>
                  <a:rPr kumimoji="1" lang="en-US" sz="1000" dirty="0" err="1">
                    <a:latin typeface="Courier New" pitchFamily="49" charset="0"/>
                  </a:rPr>
                  <a:t>Seq</a:t>
                </a:r>
                <a:r>
                  <a:rPr kumimoji="1" lang="en-US" sz="1000" dirty="0">
                    <a:latin typeface="Courier New" pitchFamily="49" charset="0"/>
                  </a:rPr>
                  <a:t> Customer Reference             Item Number            Quantity UM Status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---- ------------------------------ ------------------ ------------ -- --------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1 20000128                       88-100                      1.0 EA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001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1R1234XYZ001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2 20000128                       88-100                      1.0 EA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002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1R1234XYZ002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3 20000128                       88-100                      1.0 EA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003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1R1234XYZ003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4 20000128                       88-100                      1.0 EA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004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1R1234XYZ004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5 20000128                       88-100                      1.0 EA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005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sz="1000" dirty="0">
                    <a:latin typeface="Courier New" pitchFamily="49" charset="0"/>
                  </a:rPr>
                  <a:t>     1R1234XYZ005</a:t>
                </a:r>
              </a:p>
            </p:txBody>
          </p:sp>
        </p:grpSp>
        <p:sp>
          <p:nvSpPr>
            <p:cNvPr id="98312" name="AutoShape 8"/>
            <p:cNvSpPr>
              <a:spLocks noChangeArrowheads="1"/>
            </p:cNvSpPr>
            <p:nvPr/>
          </p:nvSpPr>
          <p:spPr bwMode="auto">
            <a:xfrm>
              <a:off x="971550" y="2406650"/>
              <a:ext cx="1676400" cy="52863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Sequence</a:t>
              </a:r>
            </a:p>
          </p:txBody>
        </p:sp>
        <p:sp>
          <p:nvSpPr>
            <p:cNvPr id="10246" name="Rectangle 9"/>
            <p:cNvSpPr>
              <a:spLocks noChangeArrowheads="1"/>
            </p:cNvSpPr>
            <p:nvPr/>
          </p:nvSpPr>
          <p:spPr bwMode="auto">
            <a:xfrm>
              <a:off x="1801813" y="4452938"/>
              <a:ext cx="319087" cy="1460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247" name="Rectangle 10"/>
            <p:cNvSpPr>
              <a:spLocks noChangeArrowheads="1"/>
            </p:cNvSpPr>
            <p:nvPr/>
          </p:nvSpPr>
          <p:spPr bwMode="auto">
            <a:xfrm>
              <a:off x="1811338" y="4862513"/>
              <a:ext cx="319087" cy="1460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248" name="Rectangle 11"/>
            <p:cNvSpPr>
              <a:spLocks noChangeArrowheads="1"/>
            </p:cNvSpPr>
            <p:nvPr/>
          </p:nvSpPr>
          <p:spPr bwMode="auto">
            <a:xfrm>
              <a:off x="1811338" y="5272088"/>
              <a:ext cx="319087" cy="1460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249" name="Rectangle 12"/>
            <p:cNvSpPr>
              <a:spLocks noChangeArrowheads="1"/>
            </p:cNvSpPr>
            <p:nvPr/>
          </p:nvSpPr>
          <p:spPr bwMode="auto">
            <a:xfrm>
              <a:off x="1811338" y="5691188"/>
              <a:ext cx="319087" cy="1460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250" name="Rectangle 13"/>
            <p:cNvSpPr>
              <a:spLocks noChangeArrowheads="1"/>
            </p:cNvSpPr>
            <p:nvPr/>
          </p:nvSpPr>
          <p:spPr bwMode="auto">
            <a:xfrm>
              <a:off x="1801813" y="6100763"/>
              <a:ext cx="319087" cy="1460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0251" name="AutoShape 14"/>
            <p:cNvCxnSpPr>
              <a:cxnSpLocks noChangeShapeType="1"/>
              <a:stCxn id="98312" idx="1"/>
              <a:endCxn id="10246" idx="1"/>
            </p:cNvCxnSpPr>
            <p:nvPr/>
          </p:nvCxnSpPr>
          <p:spPr bwMode="auto">
            <a:xfrm rot="10800000" flipH="1" flipV="1">
              <a:off x="971550" y="2671763"/>
              <a:ext cx="830263" cy="1854200"/>
            </a:xfrm>
            <a:prstGeom prst="bentConnector3">
              <a:avLst>
                <a:gd name="adj1" fmla="val -27532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52" name="AutoShape 15"/>
            <p:cNvCxnSpPr>
              <a:cxnSpLocks noChangeShapeType="1"/>
              <a:stCxn id="98312" idx="1"/>
              <a:endCxn id="10247" idx="1"/>
            </p:cNvCxnSpPr>
            <p:nvPr/>
          </p:nvCxnSpPr>
          <p:spPr bwMode="auto">
            <a:xfrm rot="10800000" flipH="1" flipV="1">
              <a:off x="971550" y="2671763"/>
              <a:ext cx="839788" cy="2263775"/>
            </a:xfrm>
            <a:prstGeom prst="bentConnector3">
              <a:avLst>
                <a:gd name="adj1" fmla="val -27222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53" name="AutoShape 16"/>
            <p:cNvCxnSpPr>
              <a:cxnSpLocks noChangeShapeType="1"/>
              <a:stCxn id="98312" idx="1"/>
              <a:endCxn id="10248" idx="1"/>
            </p:cNvCxnSpPr>
            <p:nvPr/>
          </p:nvCxnSpPr>
          <p:spPr bwMode="auto">
            <a:xfrm rot="10800000" flipH="1" flipV="1">
              <a:off x="971550" y="2671763"/>
              <a:ext cx="839788" cy="2673350"/>
            </a:xfrm>
            <a:prstGeom prst="bentConnector3">
              <a:avLst>
                <a:gd name="adj1" fmla="val -27222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54" name="AutoShape 17"/>
            <p:cNvCxnSpPr>
              <a:cxnSpLocks noChangeShapeType="1"/>
              <a:stCxn id="98312" idx="1"/>
              <a:endCxn id="10249" idx="1"/>
            </p:cNvCxnSpPr>
            <p:nvPr/>
          </p:nvCxnSpPr>
          <p:spPr bwMode="auto">
            <a:xfrm rot="10800000" flipH="1" flipV="1">
              <a:off x="971550" y="2671763"/>
              <a:ext cx="839788" cy="3092450"/>
            </a:xfrm>
            <a:prstGeom prst="bentConnector3">
              <a:avLst>
                <a:gd name="adj1" fmla="val -27222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55" name="AutoShape 18"/>
            <p:cNvCxnSpPr>
              <a:cxnSpLocks noChangeShapeType="1"/>
              <a:stCxn id="98312" idx="1"/>
              <a:endCxn id="10250" idx="1"/>
            </p:cNvCxnSpPr>
            <p:nvPr/>
          </p:nvCxnSpPr>
          <p:spPr bwMode="auto">
            <a:xfrm rot="10800000" flipH="1" flipV="1">
              <a:off x="971550" y="2671763"/>
              <a:ext cx="830263" cy="3502025"/>
            </a:xfrm>
            <a:prstGeom prst="bentConnector3">
              <a:avLst>
                <a:gd name="adj1" fmla="val -27532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98323" name="AutoShape 19"/>
            <p:cNvSpPr>
              <a:spLocks noChangeArrowheads="1"/>
            </p:cNvSpPr>
            <p:nvPr/>
          </p:nvSpPr>
          <p:spPr bwMode="auto">
            <a:xfrm>
              <a:off x="5898382" y="3089275"/>
              <a:ext cx="2361381" cy="83961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Second Page of</a:t>
              </a:r>
            </a:p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Pre-Shipper</a:t>
              </a:r>
            </a:p>
          </p:txBody>
        </p:sp>
        <p:sp>
          <p:nvSpPr>
            <p:cNvPr id="10257" name="Rectangle 20"/>
            <p:cNvSpPr>
              <a:spLocks noChangeArrowheads="1"/>
            </p:cNvSpPr>
            <p:nvPr/>
          </p:nvSpPr>
          <p:spPr bwMode="auto">
            <a:xfrm>
              <a:off x="7367588" y="2359025"/>
              <a:ext cx="238125" cy="2286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0258" name="AutoShape 21"/>
            <p:cNvCxnSpPr>
              <a:cxnSpLocks noChangeShapeType="1"/>
              <a:stCxn id="98323" idx="3"/>
              <a:endCxn id="10257" idx="3"/>
            </p:cNvCxnSpPr>
            <p:nvPr/>
          </p:nvCxnSpPr>
          <p:spPr bwMode="auto">
            <a:xfrm flipH="1" flipV="1">
              <a:off x="7605713" y="2473325"/>
              <a:ext cx="654050" cy="1035757"/>
            </a:xfrm>
            <a:prstGeom prst="bentConnector3">
              <a:avLst>
                <a:gd name="adj1" fmla="val -34951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Picklist/Pre-Shipper - Automatic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CSS-SH-080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587375" y="966598"/>
            <a:ext cx="7888288" cy="5082301"/>
            <a:chOff x="587375" y="926406"/>
            <a:chExt cx="7888288" cy="5082301"/>
          </a:xfrm>
        </p:grpSpPr>
        <p:pic>
          <p:nvPicPr>
            <p:cNvPr id="11268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7700" y="926406"/>
              <a:ext cx="7827963" cy="484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9334" name="AutoShape 6"/>
            <p:cNvSpPr>
              <a:spLocks noChangeArrowheads="1"/>
            </p:cNvSpPr>
            <p:nvPr/>
          </p:nvSpPr>
          <p:spPr bwMode="auto">
            <a:xfrm>
              <a:off x="3514725" y="1097856"/>
              <a:ext cx="1700370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Selection</a:t>
              </a:r>
            </a:p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Criteria</a:t>
              </a:r>
              <a:endParaRPr lang="en-US" sz="2400">
                <a:latin typeface="+mj-lt"/>
              </a:endParaRPr>
            </a:p>
          </p:txBody>
        </p:sp>
        <p:sp>
          <p:nvSpPr>
            <p:cNvPr id="11271" name="AutoShape 7"/>
            <p:cNvSpPr>
              <a:spLocks/>
            </p:cNvSpPr>
            <p:nvPr/>
          </p:nvSpPr>
          <p:spPr bwMode="auto">
            <a:xfrm>
              <a:off x="587375" y="1569343"/>
              <a:ext cx="463550" cy="1838325"/>
            </a:xfrm>
            <a:prstGeom prst="leftBrace">
              <a:avLst>
                <a:gd name="adj1" fmla="val 33048"/>
                <a:gd name="adj2" fmla="val 50000"/>
              </a:avLst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1272" name="AutoShape 8"/>
            <p:cNvCxnSpPr>
              <a:cxnSpLocks noChangeShapeType="1"/>
              <a:stCxn id="99334" idx="1"/>
              <a:endCxn id="11271" idx="1"/>
            </p:cNvCxnSpPr>
            <p:nvPr/>
          </p:nvCxnSpPr>
          <p:spPr bwMode="auto">
            <a:xfrm rot="10800000" flipV="1">
              <a:off x="587375" y="1455400"/>
              <a:ext cx="2927350" cy="1033105"/>
            </a:xfrm>
            <a:prstGeom prst="bentConnector3">
              <a:avLst>
                <a:gd name="adj1" fmla="val 10780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99337" name="AutoShape 9"/>
            <p:cNvSpPr>
              <a:spLocks noChangeArrowheads="1"/>
            </p:cNvSpPr>
            <p:nvPr/>
          </p:nvSpPr>
          <p:spPr bwMode="auto">
            <a:xfrm>
              <a:off x="764717" y="5293618"/>
              <a:ext cx="2330175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Creation and</a:t>
              </a:r>
            </a:p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Print Options</a:t>
              </a:r>
              <a:endParaRPr lang="en-US" sz="2400">
                <a:latin typeface="+mj-lt"/>
              </a:endParaRPr>
            </a:p>
          </p:txBody>
        </p:sp>
        <p:sp>
          <p:nvSpPr>
            <p:cNvPr id="11274" name="AutoShape 10"/>
            <p:cNvSpPr>
              <a:spLocks noChangeArrowheads="1"/>
            </p:cNvSpPr>
            <p:nvPr/>
          </p:nvSpPr>
          <p:spPr bwMode="auto">
            <a:xfrm>
              <a:off x="1169988" y="3375918"/>
              <a:ext cx="6665912" cy="1838325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1275" name="AutoShape 11"/>
            <p:cNvCxnSpPr>
              <a:cxnSpLocks noChangeShapeType="1"/>
              <a:stCxn id="99337" idx="1"/>
              <a:endCxn id="11274" idx="1"/>
            </p:cNvCxnSpPr>
            <p:nvPr/>
          </p:nvCxnSpPr>
          <p:spPr bwMode="auto">
            <a:xfrm rot="10800000" flipH="1">
              <a:off x="764716" y="4295081"/>
              <a:ext cx="405271" cy="1356082"/>
            </a:xfrm>
            <a:prstGeom prst="bentConnector3">
              <a:avLst>
                <a:gd name="adj1" fmla="val -56407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Shipper Gateway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CSS-SH-090</a:t>
            </a:r>
          </a:p>
        </p:txBody>
      </p:sp>
      <p:pic>
        <p:nvPicPr>
          <p:cNvPr id="1229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023748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2625</TotalTime>
  <Words>925</Words>
  <Application>Microsoft Office PowerPoint</Application>
  <PresentationFormat>On-screen Show (4:3)</PresentationFormat>
  <Paragraphs>300</Paragraphs>
  <Slides>36</Slides>
  <Notes>36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8" baseType="lpstr">
      <vt:lpstr>QAD 2010 Template</vt:lpstr>
      <vt:lpstr>Clip</vt:lpstr>
      <vt:lpstr>Shipping QCS</vt:lpstr>
      <vt:lpstr>Shipping QCS</vt:lpstr>
      <vt:lpstr>Slide 3</vt:lpstr>
      <vt:lpstr>Shipping QCS</vt:lpstr>
      <vt:lpstr>Sequence Pre-Shipper Automatic</vt:lpstr>
      <vt:lpstr>Picklist/Pre-Shipper: Sample Report</vt:lpstr>
      <vt:lpstr>Sequence Pack List: Sample Report</vt:lpstr>
      <vt:lpstr>Picklist/Pre-Shipper - Automatic</vt:lpstr>
      <vt:lpstr>Shipper Gateway</vt:lpstr>
      <vt:lpstr>Shipper Gateway: Sample Report</vt:lpstr>
      <vt:lpstr>Pre-Shipper/Shipper Workbench</vt:lpstr>
      <vt:lpstr>Pre-Shipper/Shipper Workbench: Carrier Detail Frame</vt:lpstr>
      <vt:lpstr>Pre-Shipper/Shipper Workbench: Shipper Workbench Frame</vt:lpstr>
      <vt:lpstr>Pre-Shipper/Shipper Workbench: Display Sequences Frame</vt:lpstr>
      <vt:lpstr>Pre-Shipper/Shipper Workbench: Add Sequences Frame</vt:lpstr>
      <vt:lpstr>Pre-Shipper/Shipper Workbench: Display Sequence Detail Frame</vt:lpstr>
      <vt:lpstr>Pre-Shipper/Shipper Workbench: Trailer Information Frame</vt:lpstr>
      <vt:lpstr>Pre-Shipper/Shipper Workbench: Print Shipper Frame</vt:lpstr>
      <vt:lpstr>Exercises</vt:lpstr>
      <vt:lpstr>Slide 20</vt:lpstr>
      <vt:lpstr>Shipping QCS</vt:lpstr>
      <vt:lpstr>Pre-Shipper/Shipper Confirm</vt:lpstr>
      <vt:lpstr>Pre-Shipper/Shipper Confirm: Invoice Options</vt:lpstr>
      <vt:lpstr>Pre-Shipper/Shipper Confirm: Print Options</vt:lpstr>
      <vt:lpstr>Exercises</vt:lpstr>
      <vt:lpstr>Slide 26</vt:lpstr>
      <vt:lpstr>Shipping QCS</vt:lpstr>
      <vt:lpstr>Pre-Shipper/Shipper Print</vt:lpstr>
      <vt:lpstr>Send ASN</vt:lpstr>
      <vt:lpstr>Shipment ASN Export</vt:lpstr>
      <vt:lpstr>Sequence Shipper Report</vt:lpstr>
      <vt:lpstr>Slide 32</vt:lpstr>
      <vt:lpstr>Shipping QCS</vt:lpstr>
      <vt:lpstr>Invoicing Procedure</vt:lpstr>
      <vt:lpstr>Shipping QCS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434</cp:revision>
  <cp:lastPrinted>2001-02-12T19:56:12Z</cp:lastPrinted>
  <dcterms:created xsi:type="dcterms:W3CDTF">2000-12-08T00:37:54Z</dcterms:created>
  <dcterms:modified xsi:type="dcterms:W3CDTF">2011-01-24T23:04:30Z</dcterms:modified>
</cp:coreProperties>
</file>