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5" r:id="rId14"/>
    <p:sldId id="306" r:id="rId15"/>
    <p:sldId id="307" r:id="rId16"/>
    <p:sldId id="308" r:id="rId17"/>
    <p:sldId id="309" r:id="rId18"/>
    <p:sldId id="310" r:id="rId19"/>
    <p:sldId id="311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25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8CEF895F-4A9E-4B29-8087-50382E3C982C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55900015-3B01-4CF5-9794-7161D882EB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37EC1C14-B3DE-4527-A86F-FDED7EFFE950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2D0AD28E-139B-4A4E-BC30-AEEA43714C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CSS-PL-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b="1" dirty="0" smtClean="0"/>
              <a:t>Plan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RSS Schedule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CSS-PL-100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1270000" y="925827"/>
            <a:ext cx="6607175" cy="5248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398588" y="1121090"/>
            <a:ext cx="6280150" cy="481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000">
                <a:latin typeface="Courier New" pitchFamily="49" charset="0"/>
              </a:rPr>
              <a:t>rcrsup.p              7.5.5 Required Ship Schedule Update         Date: 02/03/00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Page: 6                     Public Test Progress 91               Time: 11:38:12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Required Ship Schedule- Required Quantities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Ship-From: 10000                   Order: so2077                  Line:  1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Ship-To: 01000036                Northwest Reliable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Item: 88-100                  CASE,AUTO-UNIT                   UM: EA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PO Number: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Release ID: 000002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Comments: no                    Create Date: 02/03/00  11:38:11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Cumulative: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Prior Cum Req: 0.0                  Active Start: 02/03/00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Prior Cum Date: 01/01/00               Active End: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From Plan Id: 1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From Ship Id: 1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Schedule Detail Data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                        Rqm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Date      Time   Int Reference                     Quantity  Q  Cmt  Det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--------  -----  --- ------------------------  ------------  -  ---  ---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01/31/00  10:00  D                                      4.0  4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02/01/00  10:00  D                                      6.0  4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02/02/00  10:00  D                                      6.0  2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02/03/00  10:00  D                                      4.0  2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02/04/00  10:00  D                                      9.0  2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02/07/00  10:00  D                                      2.0  2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02/08/00  10:00  D                                      5.0  2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02/09/00  10:00  D                                     18.0  1  no   no</a:t>
            </a:r>
          </a:p>
        </p:txBody>
      </p:sp>
      <p:sp>
        <p:nvSpPr>
          <p:cNvPr id="75784" name="AutoShape 8"/>
          <p:cNvSpPr>
            <a:spLocks noChangeArrowheads="1"/>
          </p:cNvSpPr>
          <p:nvPr/>
        </p:nvSpPr>
        <p:spPr bwMode="auto">
          <a:xfrm>
            <a:off x="2771775" y="1581465"/>
            <a:ext cx="3429000" cy="230187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785" name="AutoShape 9"/>
          <p:cNvSpPr>
            <a:spLocks noChangeArrowheads="1"/>
          </p:cNvSpPr>
          <p:nvPr/>
        </p:nvSpPr>
        <p:spPr bwMode="auto">
          <a:xfrm>
            <a:off x="5436158" y="665477"/>
            <a:ext cx="2669617" cy="51018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New RSS Schedule</a:t>
            </a:r>
          </a:p>
        </p:txBody>
      </p:sp>
      <p:cxnSp>
        <p:nvCxnSpPr>
          <p:cNvPr id="12296" name="AutoShape 10"/>
          <p:cNvCxnSpPr>
            <a:cxnSpLocks noChangeShapeType="1"/>
            <a:stCxn id="75785" idx="3"/>
            <a:endCxn id="75784" idx="3"/>
          </p:cNvCxnSpPr>
          <p:nvPr/>
        </p:nvCxnSpPr>
        <p:spPr bwMode="auto">
          <a:xfrm flipH="1">
            <a:off x="6200775" y="920567"/>
            <a:ext cx="1905000" cy="775992"/>
          </a:xfrm>
          <a:prstGeom prst="bentConnector3">
            <a:avLst>
              <a:gd name="adj1" fmla="val -12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Selective Req Ship Sched Update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CSS-PL-110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54938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AutoShape 5"/>
          <p:cNvSpPr>
            <a:spLocks noChangeArrowheads="1"/>
          </p:cNvSpPr>
          <p:nvPr/>
        </p:nvSpPr>
        <p:spPr bwMode="auto">
          <a:xfrm>
            <a:off x="4333875" y="4717300"/>
            <a:ext cx="3132050" cy="6842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Leave unchecked to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Preview Changes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282950" y="4133100"/>
            <a:ext cx="466725" cy="220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3319" name="AutoShape 7"/>
          <p:cNvCxnSpPr>
            <a:cxnSpLocks noChangeShapeType="1"/>
            <a:stCxn id="76805" idx="1"/>
            <a:endCxn id="13318" idx="3"/>
          </p:cNvCxnSpPr>
          <p:nvPr/>
        </p:nvCxnSpPr>
        <p:spPr bwMode="auto">
          <a:xfrm rot="10800000">
            <a:off x="3749675" y="4243433"/>
            <a:ext cx="584200" cy="8159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CSS-PL-120</a:t>
            </a:r>
          </a:p>
        </p:txBody>
      </p:sp>
      <p:pic>
        <p:nvPicPr>
          <p:cNvPr id="14340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2962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  <a:effectLst/>
        </p:spPr>
        <p:txBody>
          <a:bodyPr/>
          <a:lstStyle/>
          <a:p>
            <a:r>
              <a:rPr lang="en-US"/>
              <a:t>CSS-PL-130</a:t>
            </a:r>
          </a:p>
        </p:txBody>
      </p:sp>
      <p:sp>
        <p:nvSpPr>
          <p:cNvPr id="15363" name="AutoShape 2"/>
          <p:cNvSpPr>
            <a:spLocks noChangeArrowheads="1"/>
          </p:cNvSpPr>
          <p:nvPr/>
        </p:nvSpPr>
        <p:spPr bwMode="auto">
          <a:xfrm>
            <a:off x="5711265" y="1661904"/>
            <a:ext cx="2413000" cy="1052513"/>
          </a:xfrm>
          <a:prstGeom prst="flowChartAlternateProcess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364" name="AutoShape 3"/>
          <p:cNvCxnSpPr>
            <a:cxnSpLocks noChangeShapeType="1"/>
            <a:stCxn id="79886" idx="3"/>
            <a:endCxn id="79876" idx="1"/>
          </p:cNvCxnSpPr>
          <p:nvPr/>
        </p:nvCxnSpPr>
        <p:spPr bwMode="auto">
          <a:xfrm>
            <a:off x="3814203" y="3465304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76" name="AutoShape 4"/>
          <p:cNvSpPr>
            <a:spLocks noChangeArrowheads="1"/>
          </p:cNvSpPr>
          <p:nvPr/>
        </p:nvSpPr>
        <p:spPr bwMode="auto">
          <a:xfrm>
            <a:off x="4250765" y="307954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15366" name="AutoShape 5"/>
          <p:cNvCxnSpPr>
            <a:cxnSpLocks noChangeShapeType="1"/>
            <a:stCxn id="79876" idx="2"/>
            <a:endCxn id="79878" idx="0"/>
          </p:cNvCxnSpPr>
          <p:nvPr/>
        </p:nvCxnSpPr>
        <p:spPr bwMode="auto">
          <a:xfrm>
            <a:off x="5303278" y="3851067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4252353" y="4197142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79879" name="AutoShape 7"/>
          <p:cNvSpPr>
            <a:spLocks noChangeArrowheads="1"/>
          </p:cNvSpPr>
          <p:nvPr/>
        </p:nvSpPr>
        <p:spPr bwMode="auto">
          <a:xfrm>
            <a:off x="5838265" y="1773029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15369" name="AutoShape 8"/>
          <p:cNvCxnSpPr>
            <a:cxnSpLocks noChangeShapeType="1"/>
            <a:stCxn id="79883" idx="3"/>
            <a:endCxn id="79879" idx="1"/>
          </p:cNvCxnSpPr>
          <p:nvPr/>
        </p:nvCxnSpPr>
        <p:spPr bwMode="auto">
          <a:xfrm>
            <a:off x="5411228" y="2158792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81" name="AutoShape 9"/>
          <p:cNvSpPr>
            <a:spLocks noChangeArrowheads="1"/>
          </p:cNvSpPr>
          <p:nvPr/>
        </p:nvSpPr>
        <p:spPr bwMode="auto">
          <a:xfrm>
            <a:off x="6793940" y="307954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15371" name="AutoShape 10"/>
          <p:cNvCxnSpPr>
            <a:cxnSpLocks noChangeShapeType="1"/>
            <a:stCxn id="79876" idx="3"/>
            <a:endCxn id="79881" idx="1"/>
          </p:cNvCxnSpPr>
          <p:nvPr/>
        </p:nvCxnSpPr>
        <p:spPr bwMode="auto">
          <a:xfrm>
            <a:off x="6354203" y="3465304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83" name="AutoShape 11"/>
          <p:cNvSpPr>
            <a:spLocks noChangeArrowheads="1"/>
          </p:cNvSpPr>
          <p:nvPr/>
        </p:nvSpPr>
        <p:spPr bwMode="auto">
          <a:xfrm>
            <a:off x="3307790" y="1773029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15373" name="AutoShape 12"/>
          <p:cNvCxnSpPr>
            <a:cxnSpLocks noChangeShapeType="1"/>
            <a:stCxn id="79887" idx="2"/>
            <a:endCxn id="79888" idx="0"/>
          </p:cNvCxnSpPr>
          <p:nvPr/>
        </p:nvCxnSpPr>
        <p:spPr bwMode="auto">
          <a:xfrm>
            <a:off x="2764865" y="4968667"/>
            <a:ext cx="0" cy="290512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5374" name="AutoShape 13"/>
          <p:cNvCxnSpPr>
            <a:cxnSpLocks noChangeShapeType="1"/>
            <a:stCxn id="79886" idx="2"/>
            <a:endCxn id="79887" idx="0"/>
          </p:cNvCxnSpPr>
          <p:nvPr/>
        </p:nvCxnSpPr>
        <p:spPr bwMode="auto">
          <a:xfrm>
            <a:off x="2763278" y="3851067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79886" name="AutoShape 14"/>
          <p:cNvSpPr>
            <a:spLocks noChangeArrowheads="1"/>
          </p:cNvSpPr>
          <p:nvPr/>
        </p:nvSpPr>
        <p:spPr bwMode="auto">
          <a:xfrm>
            <a:off x="1710765" y="307954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9887" name="AutoShape 15"/>
          <p:cNvSpPr>
            <a:spLocks noChangeArrowheads="1"/>
          </p:cNvSpPr>
          <p:nvPr/>
        </p:nvSpPr>
        <p:spPr bwMode="auto">
          <a:xfrm>
            <a:off x="1712353" y="4197142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9888" name="AutoShape 16"/>
          <p:cNvSpPr>
            <a:spLocks noChangeArrowheads="1"/>
          </p:cNvSpPr>
          <p:nvPr/>
        </p:nvSpPr>
        <p:spPr bwMode="auto">
          <a:xfrm>
            <a:off x="1712353" y="5259179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15378" name="AutoShape 17"/>
          <p:cNvCxnSpPr>
            <a:cxnSpLocks noChangeShapeType="1"/>
            <a:stCxn id="79883" idx="2"/>
            <a:endCxn id="79886" idx="0"/>
          </p:cNvCxnSpPr>
          <p:nvPr/>
        </p:nvCxnSpPr>
        <p:spPr bwMode="auto">
          <a:xfrm rot="5400000">
            <a:off x="3294297" y="2013535"/>
            <a:ext cx="534988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379" name="Line 18"/>
          <p:cNvSpPr>
            <a:spLocks noChangeShapeType="1"/>
          </p:cNvSpPr>
          <p:nvPr/>
        </p:nvSpPr>
        <p:spPr bwMode="auto">
          <a:xfrm>
            <a:off x="2907740" y="2144504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9891" name="AutoShape 19"/>
          <p:cNvSpPr>
            <a:spLocks noChangeArrowheads="1"/>
          </p:cNvSpPr>
          <p:nvPr/>
        </p:nvSpPr>
        <p:spPr bwMode="auto">
          <a:xfrm>
            <a:off x="3366528" y="479217"/>
            <a:ext cx="2340936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sp>
        <p:nvSpPr>
          <p:cNvPr id="15381" name="Text Box 20" descr="Wide downward diagonal"/>
          <p:cNvSpPr txBox="1">
            <a:spLocks noChangeArrowheads="1"/>
          </p:cNvSpPr>
          <p:nvPr/>
        </p:nvSpPr>
        <p:spPr bwMode="auto">
          <a:xfrm>
            <a:off x="2689138" y="837962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solidFill>
                  <a:srgbClr val="009900"/>
                </a:solidFill>
                <a:latin typeface="+mj-lt"/>
              </a:rPr>
              <a:t>OR</a:t>
            </a:r>
          </a:p>
        </p:txBody>
      </p:sp>
      <p:sp>
        <p:nvSpPr>
          <p:cNvPr id="79893" name="AutoShape 21"/>
          <p:cNvSpPr>
            <a:spLocks noChangeArrowheads="1"/>
          </p:cNvSpPr>
          <p:nvPr/>
        </p:nvSpPr>
        <p:spPr bwMode="auto">
          <a:xfrm>
            <a:off x="212165" y="477629"/>
            <a:ext cx="233006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15383" name="AutoShape 22"/>
          <p:cNvCxnSpPr>
            <a:cxnSpLocks noChangeShapeType="1"/>
            <a:stCxn id="79891" idx="2"/>
            <a:endCxn id="79883" idx="1"/>
          </p:cNvCxnSpPr>
          <p:nvPr/>
        </p:nvCxnSpPr>
        <p:spPr bwMode="auto">
          <a:xfrm rot="5400000">
            <a:off x="3468368" y="1090164"/>
            <a:ext cx="908050" cy="1229206"/>
          </a:xfrm>
          <a:prstGeom prst="bentConnector4">
            <a:avLst>
              <a:gd name="adj1" fmla="val 28759"/>
              <a:gd name="adj2" fmla="val 13249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5384" name="Rectangle 23"/>
          <p:cNvSpPr>
            <a:spLocks noChangeArrowheads="1"/>
          </p:cNvSpPr>
          <p:nvPr/>
        </p:nvSpPr>
        <p:spPr bwMode="auto">
          <a:xfrm>
            <a:off x="2456890" y="1430129"/>
            <a:ext cx="93663" cy="1571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385" name="AutoShape 24"/>
          <p:cNvCxnSpPr>
            <a:cxnSpLocks noChangeShapeType="1"/>
            <a:stCxn id="79893" idx="2"/>
            <a:endCxn id="79883" idx="1"/>
          </p:cNvCxnSpPr>
          <p:nvPr/>
        </p:nvCxnSpPr>
        <p:spPr bwMode="auto">
          <a:xfrm rot="16200000" flipH="1">
            <a:off x="1887675" y="738677"/>
            <a:ext cx="909638" cy="1930591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/>
          <a:lstStyle/>
          <a:p>
            <a:r>
              <a:rPr lang="en-US" dirty="0" smtClean="0"/>
              <a:t>Generate RSS</a:t>
            </a:r>
          </a:p>
          <a:p>
            <a:r>
              <a:rPr lang="en-US" b="1" dirty="0" smtClean="0"/>
              <a:t>Run MRP</a:t>
            </a:r>
          </a:p>
          <a:p>
            <a:endParaRPr lang="en-US" dirty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CSS-PL-140</a:t>
            </a:r>
          </a:p>
        </p:txBody>
      </p:sp>
      <p:sp>
        <p:nvSpPr>
          <p:cNvPr id="81926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 Change Materials Plan (23.1)</a:t>
            </a:r>
          </a:p>
          <a:p>
            <a:pPr eaLnBrk="1" hangingPunct="1"/>
            <a:r>
              <a:rPr lang="en-US" smtClean="0"/>
              <a:t>Regenerate Materials Plan (23.2)</a:t>
            </a:r>
          </a:p>
          <a:p>
            <a:pPr eaLnBrk="1" hangingPunct="1"/>
            <a:r>
              <a:rPr lang="en-US" smtClean="0"/>
              <a:t>Selective Materials Plan (23.3)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MRP – Calculating Requirements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CSS-PL-150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MRP Detail Inquiry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CSS-PL-160</a:t>
            </a:r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08937"/>
            <a:ext cx="78374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MRP Detail Inquiry: Display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CSS-PL-170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8" y="1544374"/>
            <a:ext cx="59245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Generate RSS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 Summary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CSS-PL-180</a:t>
            </a:r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Load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Plan Customer Sequence Schedules</a:t>
            </a:r>
          </a:p>
          <a:p>
            <a:pPr eaLnBrk="1" hangingPunct="1"/>
            <a:r>
              <a:rPr lang="en-US" smtClean="0"/>
              <a:t>Ship Customer Sequence Schedules</a:t>
            </a:r>
          </a:p>
          <a:p>
            <a:pPr eaLnBrk="1" hangingPunct="1"/>
            <a:r>
              <a:rPr lang="en-US" smtClean="0"/>
              <a:t>Customer Sequence Schedules Features and Options</a:t>
            </a:r>
          </a:p>
          <a:p>
            <a:pPr eaLnBrk="1" hangingPunct="1"/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Generate RSS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CSS-PL-020</a:t>
            </a:r>
          </a:p>
        </p:txBody>
      </p:sp>
      <p:sp>
        <p:nvSpPr>
          <p:cNvPr id="67590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CSS-PL-030</a:t>
            </a:r>
          </a:p>
        </p:txBody>
      </p:sp>
      <p:sp>
        <p:nvSpPr>
          <p:cNvPr id="5123" name="AutoShape 32"/>
          <p:cNvSpPr>
            <a:spLocks noChangeArrowheads="1"/>
          </p:cNvSpPr>
          <p:nvPr/>
        </p:nvSpPr>
        <p:spPr bwMode="auto">
          <a:xfrm>
            <a:off x="3186617" y="1762384"/>
            <a:ext cx="2413000" cy="1052513"/>
          </a:xfrm>
          <a:prstGeom prst="flowChartAlternateProcess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5124" name="AutoShape 6"/>
          <p:cNvCxnSpPr>
            <a:cxnSpLocks noChangeShapeType="1"/>
            <a:stCxn id="68629" idx="3"/>
            <a:endCxn id="68615" idx="1"/>
          </p:cNvCxnSpPr>
          <p:nvPr/>
        </p:nvCxnSpPr>
        <p:spPr bwMode="auto">
          <a:xfrm>
            <a:off x="3804155" y="3565784"/>
            <a:ext cx="436562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15" name="AutoShape 7"/>
          <p:cNvSpPr>
            <a:spLocks noChangeArrowheads="1"/>
          </p:cNvSpPr>
          <p:nvPr/>
        </p:nvSpPr>
        <p:spPr bwMode="auto">
          <a:xfrm>
            <a:off x="4240717" y="318002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5126" name="AutoShape 9"/>
          <p:cNvCxnSpPr>
            <a:cxnSpLocks noChangeShapeType="1"/>
            <a:stCxn id="68615" idx="2"/>
            <a:endCxn id="68618" idx="0"/>
          </p:cNvCxnSpPr>
          <p:nvPr/>
        </p:nvCxnSpPr>
        <p:spPr bwMode="auto">
          <a:xfrm>
            <a:off x="5293230" y="3951547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18" name="AutoShape 10"/>
          <p:cNvSpPr>
            <a:spLocks noChangeArrowheads="1"/>
          </p:cNvSpPr>
          <p:nvPr/>
        </p:nvSpPr>
        <p:spPr bwMode="auto">
          <a:xfrm>
            <a:off x="4242305" y="4297622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68620" name="AutoShape 12"/>
          <p:cNvSpPr>
            <a:spLocks noChangeArrowheads="1"/>
          </p:cNvSpPr>
          <p:nvPr/>
        </p:nvSpPr>
        <p:spPr bwMode="auto">
          <a:xfrm>
            <a:off x="5828217" y="1873509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5129" name="AutoShape 13"/>
          <p:cNvCxnSpPr>
            <a:cxnSpLocks noChangeShapeType="1"/>
            <a:stCxn id="68625" idx="3"/>
            <a:endCxn id="68620" idx="1"/>
          </p:cNvCxnSpPr>
          <p:nvPr/>
        </p:nvCxnSpPr>
        <p:spPr bwMode="auto">
          <a:xfrm>
            <a:off x="5401180" y="2259272"/>
            <a:ext cx="4270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23" name="AutoShape 15"/>
          <p:cNvSpPr>
            <a:spLocks noChangeArrowheads="1"/>
          </p:cNvSpPr>
          <p:nvPr/>
        </p:nvSpPr>
        <p:spPr bwMode="auto">
          <a:xfrm>
            <a:off x="6783892" y="318002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5131" name="AutoShape 16"/>
          <p:cNvCxnSpPr>
            <a:cxnSpLocks noChangeShapeType="1"/>
            <a:stCxn id="68615" idx="3"/>
            <a:endCxn id="68623" idx="1"/>
          </p:cNvCxnSpPr>
          <p:nvPr/>
        </p:nvCxnSpPr>
        <p:spPr bwMode="auto">
          <a:xfrm>
            <a:off x="6344155" y="3565784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25" name="AutoShape 17"/>
          <p:cNvSpPr>
            <a:spLocks noChangeArrowheads="1"/>
          </p:cNvSpPr>
          <p:nvPr/>
        </p:nvSpPr>
        <p:spPr bwMode="auto">
          <a:xfrm>
            <a:off x="3297742" y="1873509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5133" name="AutoShape 19"/>
          <p:cNvCxnSpPr>
            <a:cxnSpLocks noChangeShapeType="1"/>
            <a:stCxn id="68630" idx="2"/>
            <a:endCxn id="68631" idx="0"/>
          </p:cNvCxnSpPr>
          <p:nvPr/>
        </p:nvCxnSpPr>
        <p:spPr bwMode="auto">
          <a:xfrm>
            <a:off x="2754817" y="5069147"/>
            <a:ext cx="0" cy="290512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5134" name="AutoShape 20"/>
          <p:cNvCxnSpPr>
            <a:cxnSpLocks noChangeShapeType="1"/>
            <a:stCxn id="68629" idx="2"/>
            <a:endCxn id="68630" idx="0"/>
          </p:cNvCxnSpPr>
          <p:nvPr/>
        </p:nvCxnSpPr>
        <p:spPr bwMode="auto">
          <a:xfrm>
            <a:off x="2753230" y="3951547"/>
            <a:ext cx="1587" cy="3460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68629" name="AutoShape 21"/>
          <p:cNvSpPr>
            <a:spLocks noChangeArrowheads="1"/>
          </p:cNvSpPr>
          <p:nvPr/>
        </p:nvSpPr>
        <p:spPr bwMode="auto">
          <a:xfrm>
            <a:off x="1700717" y="3180022"/>
            <a:ext cx="2103438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68630" name="AutoShape 22"/>
          <p:cNvSpPr>
            <a:spLocks noChangeArrowheads="1"/>
          </p:cNvSpPr>
          <p:nvPr/>
        </p:nvSpPr>
        <p:spPr bwMode="auto">
          <a:xfrm>
            <a:off x="1702305" y="4297622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68631" name="AutoShape 23"/>
          <p:cNvSpPr>
            <a:spLocks noChangeArrowheads="1"/>
          </p:cNvSpPr>
          <p:nvPr/>
        </p:nvSpPr>
        <p:spPr bwMode="auto">
          <a:xfrm>
            <a:off x="1702305" y="5359659"/>
            <a:ext cx="2103437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5138" name="AutoShape 24"/>
          <p:cNvCxnSpPr>
            <a:cxnSpLocks noChangeShapeType="1"/>
            <a:stCxn id="68625" idx="2"/>
            <a:endCxn id="68629" idx="0"/>
          </p:cNvCxnSpPr>
          <p:nvPr/>
        </p:nvCxnSpPr>
        <p:spPr bwMode="auto">
          <a:xfrm rot="5400000">
            <a:off x="3284249" y="2114015"/>
            <a:ext cx="534988" cy="1597025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139" name="Line 25"/>
          <p:cNvSpPr>
            <a:spLocks noChangeShapeType="1"/>
          </p:cNvSpPr>
          <p:nvPr/>
        </p:nvSpPr>
        <p:spPr bwMode="auto">
          <a:xfrm>
            <a:off x="2897692" y="2244984"/>
            <a:ext cx="0" cy="609600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8634" name="AutoShape 26"/>
          <p:cNvSpPr>
            <a:spLocks noChangeArrowheads="1"/>
          </p:cNvSpPr>
          <p:nvPr/>
        </p:nvSpPr>
        <p:spPr bwMode="auto">
          <a:xfrm>
            <a:off x="3165232" y="579697"/>
            <a:ext cx="2294686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sp>
        <p:nvSpPr>
          <p:cNvPr id="5141" name="Text Box 27" descr="Wide downward diagonal"/>
          <p:cNvSpPr txBox="1">
            <a:spLocks noChangeArrowheads="1"/>
          </p:cNvSpPr>
          <p:nvPr/>
        </p:nvSpPr>
        <p:spPr bwMode="auto">
          <a:xfrm>
            <a:off x="2558514" y="938442"/>
            <a:ext cx="56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>
                <a:solidFill>
                  <a:srgbClr val="009900"/>
                </a:solidFill>
                <a:latin typeface="+mj-lt"/>
              </a:rPr>
              <a:t>OR</a:t>
            </a:r>
          </a:p>
        </p:txBody>
      </p:sp>
      <p:sp>
        <p:nvSpPr>
          <p:cNvPr id="68636" name="AutoShape 28"/>
          <p:cNvSpPr>
            <a:spLocks noChangeArrowheads="1"/>
          </p:cNvSpPr>
          <p:nvPr/>
        </p:nvSpPr>
        <p:spPr bwMode="auto">
          <a:xfrm>
            <a:off x="202116" y="578109"/>
            <a:ext cx="2309971" cy="771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Schedule Release</a:t>
            </a:r>
          </a:p>
        </p:txBody>
      </p:sp>
      <p:cxnSp>
        <p:nvCxnSpPr>
          <p:cNvPr id="5143" name="AutoShape 29"/>
          <p:cNvCxnSpPr>
            <a:cxnSpLocks noChangeShapeType="1"/>
            <a:stCxn id="68634" idx="2"/>
            <a:endCxn id="68625" idx="1"/>
          </p:cNvCxnSpPr>
          <p:nvPr/>
        </p:nvCxnSpPr>
        <p:spPr bwMode="auto">
          <a:xfrm rot="5400000">
            <a:off x="3351134" y="1297831"/>
            <a:ext cx="908050" cy="1014833"/>
          </a:xfrm>
          <a:prstGeom prst="bentConnector4">
            <a:avLst>
              <a:gd name="adj1" fmla="val 28759"/>
              <a:gd name="adj2" fmla="val 13935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5144" name="Rectangle 30"/>
          <p:cNvSpPr>
            <a:spLocks noChangeArrowheads="1"/>
          </p:cNvSpPr>
          <p:nvPr/>
        </p:nvSpPr>
        <p:spPr bwMode="auto">
          <a:xfrm>
            <a:off x="2446842" y="1530609"/>
            <a:ext cx="93663" cy="1571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5145" name="AutoShape 31"/>
          <p:cNvCxnSpPr>
            <a:cxnSpLocks noChangeShapeType="1"/>
            <a:stCxn id="68636" idx="2"/>
            <a:endCxn id="68625" idx="1"/>
          </p:cNvCxnSpPr>
          <p:nvPr/>
        </p:nvCxnSpPr>
        <p:spPr bwMode="auto">
          <a:xfrm rot="16200000" flipH="1">
            <a:off x="1872603" y="834133"/>
            <a:ext cx="909638" cy="194064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b="1" dirty="0" smtClean="0"/>
              <a:t>Generate RSS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QCS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CSS-PL-040</a:t>
            </a:r>
          </a:p>
        </p:txBody>
      </p:sp>
      <p:sp>
        <p:nvSpPr>
          <p:cNvPr id="69638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Required Ship Schedule Update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CSS-PL-050</a:t>
            </a:r>
          </a:p>
        </p:txBody>
      </p:sp>
      <p:pic>
        <p:nvPicPr>
          <p:cNvPr id="7171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004156"/>
            <a:ext cx="7267575" cy="487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070225" y="6370638"/>
            <a:ext cx="29813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Required Ship Schedule Update (7.5.5)</a:t>
            </a: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5322888" y="4533169"/>
            <a:ext cx="2122941" cy="9191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Determines if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RSS is created</a:t>
            </a:r>
          </a:p>
        </p:txBody>
      </p:sp>
      <p:sp>
        <p:nvSpPr>
          <p:cNvPr id="7175" name="Rectangle 8"/>
          <p:cNvSpPr>
            <a:spLocks noChangeArrowheads="1"/>
          </p:cNvSpPr>
          <p:nvPr/>
        </p:nvSpPr>
        <p:spPr bwMode="auto">
          <a:xfrm>
            <a:off x="4206875" y="3701319"/>
            <a:ext cx="365125" cy="219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7176" name="AutoShape 9"/>
          <p:cNvCxnSpPr>
            <a:cxnSpLocks noChangeShapeType="1"/>
            <a:stCxn id="70662" idx="1"/>
            <a:endCxn id="7175" idx="3"/>
          </p:cNvCxnSpPr>
          <p:nvPr/>
        </p:nvCxnSpPr>
        <p:spPr bwMode="auto">
          <a:xfrm rot="10800000">
            <a:off x="4572000" y="3810858"/>
            <a:ext cx="750888" cy="118189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Sequence Schedule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CSS-PL-060</a:t>
            </a: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785567" y="1267158"/>
            <a:ext cx="6629400" cy="434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909392" y="1427496"/>
            <a:ext cx="6280150" cy="39020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000">
                <a:latin typeface="Courier New" pitchFamily="49" charset="0"/>
              </a:rPr>
              <a:t>rcrsup.p              7.5.5 Required Ship Schedule Update         Date: 02/03/00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Page: 1                     Public Test Progress 91               Time: 11:38:09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Using ship-to calendar 01000036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	   Customer Sequence Schedule- Required Quantities 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Ship-From: 10000                   Order: so2077                  Line:  1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Ship-To: 01000036                Northwest Reliable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Item: 88-100                  CASE,AUTO-UNIT                   UM: EA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PO Number: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Release ID: 1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Schedule Date Type: Delivery              Create Date: 01/28/00  10:54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Active Start: 01/28/00               Cumulative: noxx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Active End: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Schedule Detail Data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Date      Time   Reference                     Quantity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--------  -----  ------------------------  ------------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01/31/00  10:00                                     4.0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02/01/00  10:00                                     6.0ccx</a:t>
            </a:r>
          </a:p>
        </p:txBody>
      </p:sp>
      <p:sp>
        <p:nvSpPr>
          <p:cNvPr id="8198" name="AutoShape 8"/>
          <p:cNvSpPr>
            <a:spLocks noChangeArrowheads="1"/>
          </p:cNvSpPr>
          <p:nvPr/>
        </p:nvSpPr>
        <p:spPr bwMode="auto">
          <a:xfrm>
            <a:off x="1990480" y="2327608"/>
            <a:ext cx="3824287" cy="2349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9" name="AutoShape 9"/>
          <p:cNvSpPr>
            <a:spLocks noChangeArrowheads="1"/>
          </p:cNvSpPr>
          <p:nvPr/>
        </p:nvSpPr>
        <p:spPr bwMode="auto">
          <a:xfrm>
            <a:off x="5986216" y="1838658"/>
            <a:ext cx="2745801" cy="419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Sequence Schedule</a:t>
            </a:r>
          </a:p>
        </p:txBody>
      </p:sp>
      <p:cxnSp>
        <p:nvCxnSpPr>
          <p:cNvPr id="8200" name="AutoShape 10"/>
          <p:cNvCxnSpPr>
            <a:cxnSpLocks noChangeShapeType="1"/>
            <a:stCxn id="71689" idx="1"/>
            <a:endCxn id="8198" idx="0"/>
          </p:cNvCxnSpPr>
          <p:nvPr/>
        </p:nvCxnSpPr>
        <p:spPr bwMode="auto">
          <a:xfrm rot="10800000" flipV="1">
            <a:off x="3902624" y="2048208"/>
            <a:ext cx="2083592" cy="27940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8201" name="AutoShape 12"/>
          <p:cNvSpPr>
            <a:spLocks noChangeArrowheads="1"/>
          </p:cNvSpPr>
          <p:nvPr/>
        </p:nvSpPr>
        <p:spPr bwMode="auto">
          <a:xfrm>
            <a:off x="4586042" y="4648533"/>
            <a:ext cx="942975" cy="7620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93" name="AutoShape 13"/>
          <p:cNvSpPr>
            <a:spLocks noChangeArrowheads="1"/>
          </p:cNvSpPr>
          <p:nvPr/>
        </p:nvSpPr>
        <p:spPr bwMode="auto">
          <a:xfrm>
            <a:off x="5586883" y="4229433"/>
            <a:ext cx="3064747" cy="4762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336600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Summarized Quantities</a:t>
            </a:r>
          </a:p>
        </p:txBody>
      </p:sp>
      <p:cxnSp>
        <p:nvCxnSpPr>
          <p:cNvPr id="8203" name="AutoShape 14"/>
          <p:cNvCxnSpPr>
            <a:cxnSpLocks noChangeShapeType="1"/>
            <a:stCxn id="71693" idx="2"/>
            <a:endCxn id="8201" idx="3"/>
          </p:cNvCxnSpPr>
          <p:nvPr/>
        </p:nvCxnSpPr>
        <p:spPr bwMode="auto">
          <a:xfrm rot="5400000">
            <a:off x="6162212" y="4072488"/>
            <a:ext cx="323850" cy="159024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Shipping Schedule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CSS-PL-070</a:t>
            </a:r>
          </a:p>
        </p:txBody>
      </p:sp>
      <p:grpSp>
        <p:nvGrpSpPr>
          <p:cNvPr id="9219" name="Group 4"/>
          <p:cNvGrpSpPr>
            <a:grpSpLocks/>
          </p:cNvGrpSpPr>
          <p:nvPr/>
        </p:nvGrpSpPr>
        <p:grpSpPr bwMode="auto">
          <a:xfrm>
            <a:off x="1209675" y="963404"/>
            <a:ext cx="6705600" cy="5181600"/>
            <a:chOff x="720" y="576"/>
            <a:chExt cx="4224" cy="3264"/>
          </a:xfrm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grpSpPr>
        <p:sp>
          <p:nvSpPr>
            <p:cNvPr id="72709" name="Rectangle 5"/>
            <p:cNvSpPr>
              <a:spLocks noChangeArrowheads="1"/>
            </p:cNvSpPr>
            <p:nvPr/>
          </p:nvSpPr>
          <p:spPr bwMode="auto">
            <a:xfrm>
              <a:off x="720" y="576"/>
              <a:ext cx="4224" cy="32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25" name="Rectangle 6"/>
            <p:cNvSpPr>
              <a:spLocks noChangeArrowheads="1"/>
            </p:cNvSpPr>
            <p:nvPr/>
          </p:nvSpPr>
          <p:spPr bwMode="auto">
            <a:xfrm>
              <a:off x="863" y="686"/>
              <a:ext cx="3956" cy="3034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rcrsup.p              7.5.5 Required Ship Schedule Update         Date: 02/03/00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Page: 2                     Public Test Progress 91               Time: 11:38:10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Customer Ship Schedule- Required Quantities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Ship-From: 10000                   Order: so2077                  Line: 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Ship-To: 01000036                Northwest Reliable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Item: 88-100                  CASE,AUTO-UNIT                   UM: EA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PO Number: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Release ID: 1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Comments: no                    Create Date: 01/31/00  15:08:02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SDP Code:                        Cumulative: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SDT Code: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Int Purpose Code: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Ext Purpose Code:                Schedule Date Type: Delivery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Prior Cum Req: 0.0                  Active Start: 01/31/00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Prior Cum Date: 01/01/00               Active End: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Schedule Detail Data 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                       Rqm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Date      Time   Int Reference                     Quantity  Q  Cmt  Det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--------  -----  --- ------------------------  ------------  -  ---  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01/28/00  10:00  d                                      9.0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01/31/00  10:00  d                                      2.0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02/01/00  10:00  d                                      5.0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02/02/00  10:00  d                                      6.0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02/03/00  10:00  d                                      4.0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02/04/00  10:00  d                                      9.0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02/07/00  10:00  d                                      2.0  F  no   no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02/08/00  10:00  d                                      5.0  F  no   no</a:t>
              </a:r>
              <a:endParaRPr kumimoji="1" lang="en-US" sz="2400">
                <a:latin typeface="Courier New" pitchFamily="49" charset="0"/>
              </a:endParaRPr>
            </a:p>
          </p:txBody>
        </p:sp>
      </p:grpSp>
      <p:sp>
        <p:nvSpPr>
          <p:cNvPr id="9221" name="AutoShape 8"/>
          <p:cNvSpPr>
            <a:spLocks noChangeArrowheads="1"/>
          </p:cNvSpPr>
          <p:nvPr/>
        </p:nvSpPr>
        <p:spPr bwMode="auto">
          <a:xfrm>
            <a:off x="2809875" y="1592054"/>
            <a:ext cx="3429000" cy="2286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13" name="AutoShape 9"/>
          <p:cNvSpPr>
            <a:spLocks noChangeArrowheads="1"/>
          </p:cNvSpPr>
          <p:nvPr/>
        </p:nvSpPr>
        <p:spPr bwMode="auto">
          <a:xfrm>
            <a:off x="5606980" y="2315954"/>
            <a:ext cx="2860745" cy="4810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Shipping Schedule</a:t>
            </a:r>
          </a:p>
        </p:txBody>
      </p:sp>
      <p:cxnSp>
        <p:nvCxnSpPr>
          <p:cNvPr id="9223" name="AutoShape 10"/>
          <p:cNvCxnSpPr>
            <a:cxnSpLocks noChangeShapeType="1"/>
            <a:stCxn id="72713" idx="0"/>
            <a:endCxn id="9221" idx="3"/>
          </p:cNvCxnSpPr>
          <p:nvPr/>
        </p:nvCxnSpPr>
        <p:spPr bwMode="auto">
          <a:xfrm rot="16200000" flipV="1">
            <a:off x="6333314" y="1611915"/>
            <a:ext cx="609600" cy="798478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Planning Schedule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CSS-PL-080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1017717" y="942785"/>
            <a:ext cx="6667500" cy="5191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1208217" y="1104710"/>
            <a:ext cx="6280150" cy="481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000">
                <a:latin typeface="Courier New" pitchFamily="49" charset="0"/>
              </a:rPr>
              <a:t>rcrsup.p              7.5.5 Required Ship Schedule Update         Date: 02/03/00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Page: 3                     Public Test Progress 91               Time: 11:38:11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Customer Plan Schedule- Required Quantities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Ship-From: 10000                   Order: so2077                  Line:  1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Ship-To: 01000036                Northwest Reliable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Item: 88-100                  CASE,AUTO-UNIT                   UM: EA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PO Number: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Release ID: 1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Comments: no                    Create Date: 01/31/00  15:06:52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SDP Code:                        Cumulative: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SDT Code: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Int Purpose Code: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Ext Purpose Code:                Schedule Date Type: Delivery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Prior Cum Req: 0.0                  Active Start: 01/31/00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Prior Cum Date: 01/01/00               Active End: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Schedule Detail Data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                                            Rqm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Date      Time   Int Reference                     Quantity  Q  Cmt  Det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--------  -----  --- ------------------------  ------------  -  ---  ---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01/24/00  10:00  w                                     20.0  F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01/31/00  10:00  w                                     15.0  F  no   no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02/07/00  10:00  w                                     25.0  F  no   no</a:t>
            </a:r>
          </a:p>
          <a:p>
            <a:pPr algn="l" eaLnBrk="0" hangingPunct="0"/>
            <a:endParaRPr kumimoji="1" lang="en-US" sz="1000">
              <a:latin typeface="Courier New" pitchFamily="49" charset="0"/>
            </a:endParaRP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                       Resource Authorization Data 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Fab Qty: 0.0              Fab Start: 01/28/00    Fab End:</a:t>
            </a:r>
          </a:p>
          <a:p>
            <a:pPr algn="l" eaLnBrk="0" hangingPunct="0"/>
            <a:r>
              <a:rPr kumimoji="1" lang="en-US" sz="1000">
                <a:latin typeface="Courier New" pitchFamily="49" charset="0"/>
              </a:rPr>
              <a:t>   Raw Qty: 0.0              Raw Start: 01/28/00    Raw End:</a:t>
            </a:r>
          </a:p>
        </p:txBody>
      </p:sp>
      <p:sp>
        <p:nvSpPr>
          <p:cNvPr id="10246" name="AutoShape 8"/>
          <p:cNvSpPr>
            <a:spLocks noChangeArrowheads="1"/>
          </p:cNvSpPr>
          <p:nvPr/>
        </p:nvSpPr>
        <p:spPr bwMode="auto">
          <a:xfrm>
            <a:off x="2579817" y="1676210"/>
            <a:ext cx="3429000" cy="304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7" name="AutoShape 9"/>
          <p:cNvSpPr>
            <a:spLocks noChangeArrowheads="1"/>
          </p:cNvSpPr>
          <p:nvPr/>
        </p:nvSpPr>
        <p:spPr bwMode="auto">
          <a:xfrm>
            <a:off x="6973556" y="2425947"/>
            <a:ext cx="1608160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Planning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Schedule</a:t>
            </a:r>
          </a:p>
        </p:txBody>
      </p:sp>
      <p:cxnSp>
        <p:nvCxnSpPr>
          <p:cNvPr id="10248" name="AutoShape 10"/>
          <p:cNvCxnSpPr>
            <a:cxnSpLocks noChangeShapeType="1"/>
            <a:stCxn id="73737" idx="1"/>
            <a:endCxn id="10246" idx="3"/>
          </p:cNvCxnSpPr>
          <p:nvPr/>
        </p:nvCxnSpPr>
        <p:spPr bwMode="auto">
          <a:xfrm rot="10800000">
            <a:off x="6008818" y="1828610"/>
            <a:ext cx="964739" cy="95488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Required Ship Schedule Update Report: Netting Options Section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CSS-PL-090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841579" y="1317417"/>
            <a:ext cx="6780212" cy="44942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1086054" y="1569829"/>
            <a:ext cx="6280150" cy="4054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000" dirty="0" err="1">
                <a:latin typeface="Courier New" pitchFamily="49" charset="0"/>
              </a:rPr>
              <a:t>rcrsup.p</a:t>
            </a:r>
            <a:r>
              <a:rPr kumimoji="1" lang="en-US" sz="1000" dirty="0">
                <a:latin typeface="Courier New" pitchFamily="49" charset="0"/>
              </a:rPr>
              <a:t>              7.5.5 Required Ship Schedule Update         Date: 02/03/00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Page: 4                     Public Test Progress 91               Time: 11:38:11</a:t>
            </a:r>
          </a:p>
          <a:p>
            <a:pPr algn="l" eaLnBrk="0" hangingPunct="0"/>
            <a:endParaRPr kumimoji="1" lang="en-US" sz="1000" dirty="0">
              <a:latin typeface="Courier New" pitchFamily="49" charset="0"/>
            </a:endParaRPr>
          </a:p>
          <a:p>
            <a:pPr algn="l" eaLnBrk="0" hangingPunct="0"/>
            <a:endParaRPr kumimoji="1" lang="en-US" sz="1000" dirty="0">
              <a:latin typeface="Courier New" pitchFamily="49" charset="0"/>
            </a:endParaRP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                                Netting Options 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           Netting Logic: 3         Use Plan &amp; Ship schedules for </a:t>
            </a:r>
            <a:r>
              <a:rPr kumimoji="1" lang="en-US" sz="1000" dirty="0" err="1">
                <a:latin typeface="Courier New" pitchFamily="49" charset="0"/>
              </a:rPr>
              <a:t>Req</a:t>
            </a:r>
            <a:r>
              <a:rPr kumimoji="1" lang="en-US" sz="1000" dirty="0">
                <a:latin typeface="Courier New" pitchFamily="49" charset="0"/>
              </a:rPr>
              <a:t> Sched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       Use Ship/Plan PCR: no</a:t>
            </a:r>
          </a:p>
          <a:p>
            <a:pPr algn="l" eaLnBrk="0" hangingPunct="0"/>
            <a:endParaRPr kumimoji="1" lang="en-US" sz="1000" dirty="0">
              <a:latin typeface="Courier New" pitchFamily="49" charset="0"/>
            </a:endParaRP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              Plan Schedule Adjustment For Ship Schedule Overlap 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Date     Time  Reference                    Quantity     Adjustment Qty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New Date      New Qty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02/07/00 10:00                                  25.0               -7.0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02/09/00         18.0</a:t>
            </a:r>
          </a:p>
          <a:p>
            <a:pPr algn="l" eaLnBrk="0" hangingPunct="0"/>
            <a:endParaRPr kumimoji="1" lang="en-US" sz="1000" dirty="0">
              <a:latin typeface="Courier New" pitchFamily="49" charset="0"/>
            </a:endParaRP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                          Combined Schedule 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Date     Time  Reference                    Quantity From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-------- ----- ------------------------ ------------ ---------------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01/31/00 10:00                                   4.0 </a:t>
            </a:r>
            <a:r>
              <a:rPr kumimoji="1" lang="en-US" sz="1000" dirty="0" err="1">
                <a:latin typeface="Courier New" pitchFamily="49" charset="0"/>
              </a:rPr>
              <a:t>Seq</a:t>
            </a:r>
            <a:r>
              <a:rPr kumimoji="1" lang="en-US" sz="1000" dirty="0">
                <a:latin typeface="Courier New" pitchFamily="49" charset="0"/>
              </a:rPr>
              <a:t> Schedule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02/01/00 10:00                                   6.0 </a:t>
            </a:r>
            <a:r>
              <a:rPr kumimoji="1" lang="en-US" sz="1000" dirty="0" err="1">
                <a:latin typeface="Courier New" pitchFamily="49" charset="0"/>
              </a:rPr>
              <a:t>Seq</a:t>
            </a:r>
            <a:r>
              <a:rPr kumimoji="1" lang="en-US" sz="1000" dirty="0">
                <a:latin typeface="Courier New" pitchFamily="49" charset="0"/>
              </a:rPr>
              <a:t> Schedule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02/02/00 10:00                                   6.0 Ship Schedule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02/03/00 10:00                                   4.0 Ship Schedule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02/04/00 10:00                                   9.0 Ship Schedule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02/07/00 10:00                                   2.0 Ship Schedule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02/08/00 10:00                                   5.0 Ship Schedule</a:t>
            </a:r>
          </a:p>
          <a:p>
            <a:pPr algn="l" eaLnBrk="0" hangingPunct="0"/>
            <a:r>
              <a:rPr kumimoji="1" lang="en-US" sz="1000" dirty="0">
                <a:latin typeface="Courier New" pitchFamily="49" charset="0"/>
              </a:rPr>
              <a:t>02/09/00 10:00                                  18.0 Plan Schedule</a:t>
            </a:r>
          </a:p>
        </p:txBody>
      </p:sp>
      <p:sp>
        <p:nvSpPr>
          <p:cNvPr id="74762" name="AutoShape 10"/>
          <p:cNvSpPr>
            <a:spLocks noChangeArrowheads="1"/>
          </p:cNvSpPr>
          <p:nvPr/>
        </p:nvSpPr>
        <p:spPr bwMode="auto">
          <a:xfrm>
            <a:off x="1758462" y="4347954"/>
            <a:ext cx="3064567" cy="7064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Adjustment for Weekly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Plan Quantity</a:t>
            </a:r>
          </a:p>
        </p:txBody>
      </p:sp>
      <p:cxnSp>
        <p:nvCxnSpPr>
          <p:cNvPr id="11271" name="AutoShape 11"/>
          <p:cNvCxnSpPr>
            <a:cxnSpLocks noChangeShapeType="1"/>
            <a:stCxn id="74762" idx="0"/>
          </p:cNvCxnSpPr>
          <p:nvPr/>
        </p:nvCxnSpPr>
        <p:spPr bwMode="auto">
          <a:xfrm rot="16200000" flipV="1">
            <a:off x="2759108" y="3816316"/>
            <a:ext cx="688974" cy="37430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1272" name="AutoShape 12"/>
          <p:cNvCxnSpPr>
            <a:cxnSpLocks noChangeShapeType="1"/>
            <a:stCxn id="74762" idx="2"/>
          </p:cNvCxnSpPr>
          <p:nvPr/>
        </p:nvCxnSpPr>
        <p:spPr bwMode="auto">
          <a:xfrm rot="16200000" flipH="1">
            <a:off x="3738594" y="4606544"/>
            <a:ext cx="446086" cy="134178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1273" name="AutoShape 14"/>
          <p:cNvSpPr>
            <a:spLocks/>
          </p:cNvSpPr>
          <p:nvPr/>
        </p:nvSpPr>
        <p:spPr bwMode="auto">
          <a:xfrm>
            <a:off x="6194629" y="4319379"/>
            <a:ext cx="346075" cy="1298575"/>
          </a:xfrm>
          <a:prstGeom prst="rightBrace">
            <a:avLst>
              <a:gd name="adj1" fmla="val 31269"/>
              <a:gd name="adj2" fmla="val 50000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7" name="AutoShape 15"/>
          <p:cNvSpPr>
            <a:spLocks noChangeArrowheads="1"/>
          </p:cNvSpPr>
          <p:nvPr/>
        </p:nvSpPr>
        <p:spPr bwMode="auto">
          <a:xfrm>
            <a:off x="7088391" y="4624179"/>
            <a:ext cx="1533095" cy="6905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Schedule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Used</a:t>
            </a:r>
          </a:p>
        </p:txBody>
      </p:sp>
      <p:cxnSp>
        <p:nvCxnSpPr>
          <p:cNvPr id="11275" name="AutoShape 16"/>
          <p:cNvCxnSpPr>
            <a:cxnSpLocks noChangeShapeType="1"/>
            <a:stCxn id="74767" idx="1"/>
            <a:endCxn id="11273" idx="1"/>
          </p:cNvCxnSpPr>
          <p:nvPr/>
        </p:nvCxnSpPr>
        <p:spPr bwMode="auto">
          <a:xfrm rot="10800000">
            <a:off x="6540705" y="4968667"/>
            <a:ext cx="547687" cy="794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1276" name="AutoShape 18"/>
          <p:cNvSpPr>
            <a:spLocks noChangeArrowheads="1"/>
          </p:cNvSpPr>
          <p:nvPr/>
        </p:nvSpPr>
        <p:spPr bwMode="auto">
          <a:xfrm>
            <a:off x="1128916" y="2125454"/>
            <a:ext cx="6176963" cy="6921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71" name="AutoShape 19"/>
          <p:cNvSpPr>
            <a:spLocks noChangeArrowheads="1"/>
          </p:cNvSpPr>
          <p:nvPr/>
        </p:nvSpPr>
        <p:spPr bwMode="auto">
          <a:xfrm>
            <a:off x="1244804" y="1133267"/>
            <a:ext cx="1930475" cy="4238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New Section</a:t>
            </a:r>
          </a:p>
        </p:txBody>
      </p:sp>
      <p:cxnSp>
        <p:nvCxnSpPr>
          <p:cNvPr id="11278" name="AutoShape 20"/>
          <p:cNvCxnSpPr>
            <a:cxnSpLocks noChangeShapeType="1"/>
            <a:stCxn id="74771" idx="1"/>
            <a:endCxn id="11276" idx="1"/>
          </p:cNvCxnSpPr>
          <p:nvPr/>
        </p:nvCxnSpPr>
        <p:spPr bwMode="auto">
          <a:xfrm rot="10800000" flipV="1">
            <a:off x="1128916" y="1345197"/>
            <a:ext cx="115888" cy="1126331"/>
          </a:xfrm>
          <a:prstGeom prst="bentConnector3">
            <a:avLst>
              <a:gd name="adj1" fmla="val 29725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1279" name="Rectangle 21"/>
          <p:cNvSpPr>
            <a:spLocks noChangeArrowheads="1"/>
          </p:cNvSpPr>
          <p:nvPr/>
        </p:nvSpPr>
        <p:spPr bwMode="auto">
          <a:xfrm>
            <a:off x="2392566" y="3568492"/>
            <a:ext cx="457200" cy="192087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80" name="Rectangle 22"/>
          <p:cNvSpPr>
            <a:spLocks noChangeArrowheads="1"/>
          </p:cNvSpPr>
          <p:nvPr/>
        </p:nvSpPr>
        <p:spPr bwMode="auto">
          <a:xfrm>
            <a:off x="4710316" y="5403642"/>
            <a:ext cx="457200" cy="192087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769</TotalTime>
  <Words>1025</Words>
  <Application>Microsoft Office PowerPoint</Application>
  <PresentationFormat>On-screen Show (4:3)</PresentationFormat>
  <Paragraphs>259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Plan QCS</vt:lpstr>
      <vt:lpstr>Plan QCS</vt:lpstr>
      <vt:lpstr>Slide 3</vt:lpstr>
      <vt:lpstr>Plan QCS</vt:lpstr>
      <vt:lpstr>Required Ship Schedule Update</vt:lpstr>
      <vt:lpstr>Required Ship Schedule Update Report: Sequence Schedule</vt:lpstr>
      <vt:lpstr>Required Ship Schedule Update Report: Shipping Schedule</vt:lpstr>
      <vt:lpstr>Required Ship Schedule Update Report: Planning Schedule</vt:lpstr>
      <vt:lpstr>Required Ship Schedule Update Report: Netting Options Section</vt:lpstr>
      <vt:lpstr>Required Ship Schedule Update Report: RSS Schedule</vt:lpstr>
      <vt:lpstr>Selective Req Ship Sched Update</vt:lpstr>
      <vt:lpstr>Exercises</vt:lpstr>
      <vt:lpstr>Slide 13</vt:lpstr>
      <vt:lpstr>Plan QCS</vt:lpstr>
      <vt:lpstr>MRP – Calculating Requirements</vt:lpstr>
      <vt:lpstr>MRP Detail Inquiry</vt:lpstr>
      <vt:lpstr>MRP Detail Inquiry: Display</vt:lpstr>
      <vt:lpstr>Plan QCS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178</cp:revision>
  <cp:lastPrinted>2001-02-12T19:56:12Z</cp:lastPrinted>
  <dcterms:created xsi:type="dcterms:W3CDTF">2000-12-08T00:37:54Z</dcterms:created>
  <dcterms:modified xsi:type="dcterms:W3CDTF">2011-01-24T22:47:05Z</dcterms:modified>
</cp:coreProperties>
</file>