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9" r:id="rId1"/>
  </p:sldMasterIdLst>
  <p:notesMasterIdLst>
    <p:notesMasterId r:id="rId21"/>
  </p:notesMasterIdLst>
  <p:handoutMasterIdLst>
    <p:handoutMasterId r:id="rId22"/>
  </p:handoutMasterIdLst>
  <p:sldIdLst>
    <p:sldId id="275" r:id="rId2"/>
    <p:sldId id="258" r:id="rId3"/>
    <p:sldId id="256" r:id="rId4"/>
    <p:sldId id="286" r:id="rId5"/>
    <p:sldId id="289" r:id="rId6"/>
    <p:sldId id="290" r:id="rId7"/>
    <p:sldId id="276" r:id="rId8"/>
    <p:sldId id="277" r:id="rId9"/>
    <p:sldId id="278" r:id="rId10"/>
    <p:sldId id="269" r:id="rId11"/>
    <p:sldId id="279" r:id="rId12"/>
    <p:sldId id="280" r:id="rId13"/>
    <p:sldId id="287" r:id="rId14"/>
    <p:sldId id="263" r:id="rId15"/>
    <p:sldId id="281" r:id="rId16"/>
    <p:sldId id="288" r:id="rId17"/>
    <p:sldId id="283" r:id="rId18"/>
    <p:sldId id="285" r:id="rId19"/>
    <p:sldId id="284" r:id="rId20"/>
  </p:sldIdLst>
  <p:sldSz cx="9144000" cy="6858000" type="screen4x3"/>
  <p:notesSz cx="6858000" cy="9144000"/>
  <p:embeddedFontLst>
    <p:embeddedFont>
      <p:font typeface="Century Gothic" pitchFamily="34" charset="0"/>
      <p:regular r:id="rId23"/>
      <p:bold r:id="rId24"/>
      <p:italic r:id="rId25"/>
      <p:boldItalic r:id="rId26"/>
    </p:embeddedFont>
    <p:embeddedFont>
      <p:font typeface="Tahoma" pitchFamily="34" charset="0"/>
      <p:regular r:id="rId27"/>
      <p:bold r:id="rId28"/>
    </p:embeddedFont>
    <p:embeddedFont>
      <p:font typeface="Webdings" pitchFamily="18" charset="2"/>
      <p:regular r:id="rId2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FFB7B7"/>
    <a:srgbClr val="FF0000"/>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438" y="-108"/>
      </p:cViewPr>
      <p:guideLst>
        <p:guide orient="horz" pos="2162"/>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61BDDE9F-4F16-42C6-95EC-65D5945C942B}" type="datetime1">
              <a:rPr lang="en-US"/>
              <a:pPr>
                <a:defRPr/>
              </a:pPr>
              <a:t>1/24/2011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85EDE53-8787-4D2E-8657-9FC434D1119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253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BBA765F5-7F9B-4A17-87D1-E035C50F3B5A}" type="datetime1">
              <a:rPr lang="en-US"/>
              <a:pPr>
                <a:defRPr/>
              </a:pPr>
              <a:t>1/24/2011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8DEF921D-F432-42CC-8350-19CD2C5BADF0}"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CSS-IN-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notesSlide" Target="../notesSlides/notesSlide10.xml"/><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Customer Sequence Schedules</a:t>
            </a:r>
            <a:endParaRPr lang="en-US" dirty="0"/>
          </a:p>
        </p:txBody>
      </p:sp>
      <p:sp>
        <p:nvSpPr>
          <p:cNvPr id="9" name="Text Placeholder 8"/>
          <p:cNvSpPr>
            <a:spLocks noGrp="1"/>
          </p:cNvSpPr>
          <p:nvPr>
            <p:ph type="body"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sp>
        <p:nvSpPr>
          <p:cNvPr id="4098" name="Footer Placeholder 3"/>
          <p:cNvSpPr>
            <a:spLocks noGrp="1"/>
          </p:cNvSpPr>
          <p:nvPr>
            <p:ph type="ftr" sz="quarter" idx="4294967295"/>
          </p:nvPr>
        </p:nvSpPr>
        <p:spPr>
          <a:xfrm>
            <a:off x="8229600" y="6638925"/>
            <a:ext cx="914400" cy="219075"/>
          </a:xfrm>
          <a:noFill/>
        </p:spPr>
        <p:txBody>
          <a:bodyPr/>
          <a:lstStyle/>
          <a:p>
            <a:r>
              <a:rPr lang="en-US" smtClean="0"/>
              <a:t>CSS-IN-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Rectangle 2"/>
          <p:cNvSpPr>
            <a:spLocks noGrp="1" noChangeArrowheads="1"/>
          </p:cNvSpPr>
          <p:nvPr>
            <p:ph type="title"/>
          </p:nvPr>
        </p:nvSpPr>
        <p:spPr/>
        <p:txBody>
          <a:bodyPr/>
          <a:lstStyle/>
          <a:p>
            <a:pPr eaLnBrk="1" hangingPunct="1"/>
            <a:r>
              <a:rPr lang="en-US" smtClean="0"/>
              <a:t>QCS Work Flow</a:t>
            </a:r>
          </a:p>
        </p:txBody>
      </p:sp>
      <p:sp>
        <p:nvSpPr>
          <p:cNvPr id="1037" name="Footer Placeholder 3"/>
          <p:cNvSpPr>
            <a:spLocks noGrp="1"/>
          </p:cNvSpPr>
          <p:nvPr>
            <p:ph type="ftr" sz="quarter" idx="10"/>
          </p:nvPr>
        </p:nvSpPr>
        <p:spPr>
          <a:noFill/>
        </p:spPr>
        <p:txBody>
          <a:bodyPr/>
          <a:lstStyle/>
          <a:p>
            <a:r>
              <a:rPr lang="en-US" smtClean="0"/>
              <a:t>CSS-IN-100</a:t>
            </a:r>
          </a:p>
        </p:txBody>
      </p:sp>
      <p:sp>
        <p:nvSpPr>
          <p:cNvPr id="35874" name="Line 34"/>
          <p:cNvSpPr>
            <a:spLocks noChangeShapeType="1"/>
          </p:cNvSpPr>
          <p:nvPr/>
        </p:nvSpPr>
        <p:spPr bwMode="auto">
          <a:xfrm flipV="1">
            <a:off x="369888" y="1428000"/>
            <a:ext cx="8026400" cy="0"/>
          </a:xfrm>
          <a:prstGeom prst="line">
            <a:avLst/>
          </a:prstGeom>
          <a:noFill/>
          <a:ln w="9525">
            <a:solidFill>
              <a:schemeClr val="tx1"/>
            </a:solidFill>
            <a:round/>
            <a:headEnd/>
            <a:tailEnd/>
          </a:ln>
        </p:spPr>
        <p:txBody>
          <a:bodyPr wrap="none" anchor="ctr"/>
          <a:lstStyle/>
          <a:p>
            <a:endParaRPr lang="en-US"/>
          </a:p>
        </p:txBody>
      </p:sp>
      <p:grpSp>
        <p:nvGrpSpPr>
          <p:cNvPr id="2" name="Group 35"/>
          <p:cNvGrpSpPr>
            <a:grpSpLocks/>
          </p:cNvGrpSpPr>
          <p:nvPr/>
        </p:nvGrpSpPr>
        <p:grpSpPr bwMode="auto">
          <a:xfrm>
            <a:off x="431800" y="1099388"/>
            <a:ext cx="2430463" cy="290512"/>
            <a:chOff x="272" y="1009"/>
            <a:chExt cx="1531" cy="183"/>
          </a:xfrm>
        </p:grpSpPr>
        <p:graphicFrame>
          <p:nvGraphicFramePr>
            <p:cNvPr id="1033" name="Object 36"/>
            <p:cNvGraphicFramePr>
              <a:graphicFrameLocks noChangeAspect="1"/>
            </p:cNvGraphicFramePr>
            <p:nvPr/>
          </p:nvGraphicFramePr>
          <p:xfrm>
            <a:off x="656" y="1009"/>
            <a:ext cx="371" cy="183"/>
          </p:xfrm>
          <a:graphic>
            <a:graphicData uri="http://schemas.openxmlformats.org/presentationml/2006/ole">
              <p:oleObj spid="_x0000_s1033" name="VISIO" r:id="rId4" imgW="8074800" imgH="3182040" progId="Visio.Drawing.11">
                <p:embed/>
              </p:oleObj>
            </a:graphicData>
          </a:graphic>
        </p:graphicFrame>
        <p:graphicFrame>
          <p:nvGraphicFramePr>
            <p:cNvPr id="1034" name="Object 37"/>
            <p:cNvGraphicFramePr>
              <a:graphicFrameLocks noChangeAspect="1"/>
            </p:cNvGraphicFramePr>
            <p:nvPr/>
          </p:nvGraphicFramePr>
          <p:xfrm>
            <a:off x="1048" y="1009"/>
            <a:ext cx="371" cy="183"/>
          </p:xfrm>
          <a:graphic>
            <a:graphicData uri="http://schemas.openxmlformats.org/presentationml/2006/ole">
              <p:oleObj spid="_x0000_s1034" name="VISIO" r:id="rId5" imgW="8074800" imgH="3182040" progId="Visio.Drawing.11">
                <p:embed/>
              </p:oleObj>
            </a:graphicData>
          </a:graphic>
        </p:graphicFrame>
        <p:graphicFrame>
          <p:nvGraphicFramePr>
            <p:cNvPr id="1035" name="Object 38"/>
            <p:cNvGraphicFramePr>
              <a:graphicFrameLocks noChangeAspect="1"/>
            </p:cNvGraphicFramePr>
            <p:nvPr/>
          </p:nvGraphicFramePr>
          <p:xfrm>
            <a:off x="272" y="1009"/>
            <a:ext cx="371" cy="183"/>
          </p:xfrm>
          <a:graphic>
            <a:graphicData uri="http://schemas.openxmlformats.org/presentationml/2006/ole">
              <p:oleObj spid="_x0000_s1035" name="VISIO" r:id="rId6" imgW="8074800" imgH="3182040" progId="Visio.Drawing.11">
                <p:embed/>
              </p:oleObj>
            </a:graphicData>
          </a:graphic>
        </p:graphicFrame>
        <p:graphicFrame>
          <p:nvGraphicFramePr>
            <p:cNvPr id="1036" name="Object 39"/>
            <p:cNvGraphicFramePr>
              <a:graphicFrameLocks noChangeAspect="1"/>
            </p:cNvGraphicFramePr>
            <p:nvPr/>
          </p:nvGraphicFramePr>
          <p:xfrm>
            <a:off x="1432" y="1009"/>
            <a:ext cx="371" cy="183"/>
          </p:xfrm>
          <a:graphic>
            <a:graphicData uri="http://schemas.openxmlformats.org/presentationml/2006/ole">
              <p:oleObj spid="_x0000_s1036" name="VISIO" r:id="rId7" imgW="8074800" imgH="3182040" progId="Visio.Drawing.11">
                <p:embed/>
              </p:oleObj>
            </a:graphicData>
          </a:graphic>
        </p:graphicFrame>
      </p:grpSp>
      <p:grpSp>
        <p:nvGrpSpPr>
          <p:cNvPr id="3" name="Group 40"/>
          <p:cNvGrpSpPr>
            <a:grpSpLocks/>
          </p:cNvGrpSpPr>
          <p:nvPr/>
        </p:nvGrpSpPr>
        <p:grpSpPr bwMode="auto">
          <a:xfrm>
            <a:off x="5359400" y="1099388"/>
            <a:ext cx="3052763" cy="290512"/>
            <a:chOff x="3376" y="1009"/>
            <a:chExt cx="1923" cy="183"/>
          </a:xfrm>
        </p:grpSpPr>
        <p:graphicFrame>
          <p:nvGraphicFramePr>
            <p:cNvPr id="1028" name="Object 41"/>
            <p:cNvGraphicFramePr>
              <a:graphicFrameLocks noChangeAspect="1"/>
            </p:cNvGraphicFramePr>
            <p:nvPr/>
          </p:nvGraphicFramePr>
          <p:xfrm>
            <a:off x="3376" y="1009"/>
            <a:ext cx="371" cy="183"/>
          </p:xfrm>
          <a:graphic>
            <a:graphicData uri="http://schemas.openxmlformats.org/presentationml/2006/ole">
              <p:oleObj spid="_x0000_s1028" name="VISIO" r:id="rId8" imgW="8074800" imgH="3182040" progId="Visio.Drawing.11">
                <p:embed/>
              </p:oleObj>
            </a:graphicData>
          </a:graphic>
        </p:graphicFrame>
        <p:graphicFrame>
          <p:nvGraphicFramePr>
            <p:cNvPr id="1029" name="Object 42"/>
            <p:cNvGraphicFramePr>
              <a:graphicFrameLocks noChangeAspect="1"/>
            </p:cNvGraphicFramePr>
            <p:nvPr/>
          </p:nvGraphicFramePr>
          <p:xfrm>
            <a:off x="3760" y="1009"/>
            <a:ext cx="371" cy="183"/>
          </p:xfrm>
          <a:graphic>
            <a:graphicData uri="http://schemas.openxmlformats.org/presentationml/2006/ole">
              <p:oleObj spid="_x0000_s1029" name="VISIO" r:id="rId9" imgW="8074800" imgH="3182040" progId="Visio.Drawing.11">
                <p:embed/>
              </p:oleObj>
            </a:graphicData>
          </a:graphic>
        </p:graphicFrame>
        <p:graphicFrame>
          <p:nvGraphicFramePr>
            <p:cNvPr id="1030" name="Object 43"/>
            <p:cNvGraphicFramePr>
              <a:graphicFrameLocks noChangeAspect="1"/>
            </p:cNvGraphicFramePr>
            <p:nvPr/>
          </p:nvGraphicFramePr>
          <p:xfrm>
            <a:off x="4536" y="1009"/>
            <a:ext cx="371" cy="183"/>
          </p:xfrm>
          <a:graphic>
            <a:graphicData uri="http://schemas.openxmlformats.org/presentationml/2006/ole">
              <p:oleObj spid="_x0000_s1030" name="VISIO" r:id="rId10" imgW="8074800" imgH="3182040" progId="Visio.Drawing.11">
                <p:embed/>
              </p:oleObj>
            </a:graphicData>
          </a:graphic>
        </p:graphicFrame>
        <p:graphicFrame>
          <p:nvGraphicFramePr>
            <p:cNvPr id="1031" name="Object 44"/>
            <p:cNvGraphicFramePr>
              <a:graphicFrameLocks noChangeAspect="1"/>
            </p:cNvGraphicFramePr>
            <p:nvPr/>
          </p:nvGraphicFramePr>
          <p:xfrm>
            <a:off x="4928" y="1009"/>
            <a:ext cx="371" cy="183"/>
          </p:xfrm>
          <a:graphic>
            <a:graphicData uri="http://schemas.openxmlformats.org/presentationml/2006/ole">
              <p:oleObj spid="_x0000_s1031" name="VISIO" r:id="rId11" imgW="8074800" imgH="3182040" progId="Visio.Drawing.11">
                <p:embed/>
              </p:oleObj>
            </a:graphicData>
          </a:graphic>
        </p:graphicFrame>
        <p:graphicFrame>
          <p:nvGraphicFramePr>
            <p:cNvPr id="1032" name="Object 45"/>
            <p:cNvGraphicFramePr>
              <a:graphicFrameLocks noChangeAspect="1"/>
            </p:cNvGraphicFramePr>
            <p:nvPr/>
          </p:nvGraphicFramePr>
          <p:xfrm>
            <a:off x="4152" y="1009"/>
            <a:ext cx="371" cy="183"/>
          </p:xfrm>
          <a:graphic>
            <a:graphicData uri="http://schemas.openxmlformats.org/presentationml/2006/ole">
              <p:oleObj spid="_x0000_s1032" name="VISIO" r:id="rId12" imgW="8074800" imgH="3182040" progId="Visio.Drawing.11">
                <p:embed/>
              </p:oleObj>
            </a:graphicData>
          </a:graphic>
        </p:graphicFrame>
      </p:grpSp>
      <p:sp>
        <p:nvSpPr>
          <p:cNvPr id="35886" name="Line 46"/>
          <p:cNvSpPr>
            <a:spLocks noChangeShapeType="1"/>
          </p:cNvSpPr>
          <p:nvPr/>
        </p:nvSpPr>
        <p:spPr bwMode="auto">
          <a:xfrm>
            <a:off x="3022600" y="1288300"/>
            <a:ext cx="2184400" cy="0"/>
          </a:xfrm>
          <a:prstGeom prst="line">
            <a:avLst/>
          </a:prstGeom>
          <a:noFill/>
          <a:ln w="38100">
            <a:solidFill>
              <a:srgbClr val="5A87C6"/>
            </a:solidFill>
            <a:prstDash val="sysDot"/>
            <a:round/>
            <a:headEnd/>
            <a:tailEnd type="triangle" w="med" len="med"/>
          </a:ln>
        </p:spPr>
        <p:txBody>
          <a:bodyPr wrap="none" anchor="ctr"/>
          <a:lstStyle/>
          <a:p>
            <a:endParaRPr lang="en-US"/>
          </a:p>
        </p:txBody>
      </p:sp>
      <p:grpSp>
        <p:nvGrpSpPr>
          <p:cNvPr id="4" name="Group 47"/>
          <p:cNvGrpSpPr>
            <a:grpSpLocks/>
          </p:cNvGrpSpPr>
          <p:nvPr/>
        </p:nvGrpSpPr>
        <p:grpSpPr bwMode="auto">
          <a:xfrm>
            <a:off x="711200" y="4437900"/>
            <a:ext cx="1304925" cy="935038"/>
            <a:chOff x="448" y="3112"/>
            <a:chExt cx="822" cy="589"/>
          </a:xfrm>
        </p:grpSpPr>
        <p:grpSp>
          <p:nvGrpSpPr>
            <p:cNvPr id="1333" name="Group 48"/>
            <p:cNvGrpSpPr>
              <a:grpSpLocks/>
            </p:cNvGrpSpPr>
            <p:nvPr/>
          </p:nvGrpSpPr>
          <p:grpSpPr bwMode="auto">
            <a:xfrm>
              <a:off x="448" y="3112"/>
              <a:ext cx="453" cy="326"/>
              <a:chOff x="1131" y="2122"/>
              <a:chExt cx="453" cy="326"/>
            </a:xfrm>
          </p:grpSpPr>
          <p:sp>
            <p:nvSpPr>
              <p:cNvPr id="1335" name="Freeform 49"/>
              <p:cNvSpPr>
                <a:spLocks/>
              </p:cNvSpPr>
              <p:nvPr/>
            </p:nvSpPr>
            <p:spPr bwMode="auto">
              <a:xfrm>
                <a:off x="1519" y="2224"/>
                <a:ext cx="57" cy="159"/>
              </a:xfrm>
              <a:custGeom>
                <a:avLst/>
                <a:gdLst>
                  <a:gd name="T0" fmla="*/ 0 w 147"/>
                  <a:gd name="T1" fmla="*/ 0 h 459"/>
                  <a:gd name="T2" fmla="*/ 40 w 147"/>
                  <a:gd name="T3" fmla="*/ 46 h 459"/>
                  <a:gd name="T4" fmla="*/ 57 w 147"/>
                  <a:gd name="T5" fmla="*/ 157 h 459"/>
                  <a:gd name="T6" fmla="*/ 24 w 147"/>
                  <a:gd name="T7" fmla="*/ 159 h 459"/>
                  <a:gd name="T8" fmla="*/ 0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0" y="0"/>
                    </a:moveTo>
                    <a:lnTo>
                      <a:pt x="104" y="133"/>
                    </a:lnTo>
                    <a:lnTo>
                      <a:pt x="147" y="452"/>
                    </a:lnTo>
                    <a:lnTo>
                      <a:pt x="63" y="459"/>
                    </a:lnTo>
                    <a:lnTo>
                      <a:pt x="0" y="0"/>
                    </a:lnTo>
                    <a:close/>
                  </a:path>
                </a:pathLst>
              </a:custGeom>
              <a:solidFill>
                <a:srgbClr val="000000"/>
              </a:solidFill>
              <a:ln w="9525">
                <a:noFill/>
                <a:round/>
                <a:headEnd/>
                <a:tailEnd/>
              </a:ln>
            </p:spPr>
            <p:txBody>
              <a:bodyPr/>
              <a:lstStyle/>
              <a:p>
                <a:endParaRPr lang="en-US"/>
              </a:p>
            </p:txBody>
          </p:sp>
          <p:sp>
            <p:nvSpPr>
              <p:cNvPr id="1336" name="Freeform 50"/>
              <p:cNvSpPr>
                <a:spLocks/>
              </p:cNvSpPr>
              <p:nvPr/>
            </p:nvSpPr>
            <p:spPr bwMode="auto">
              <a:xfrm>
                <a:off x="1181" y="2355"/>
                <a:ext cx="372" cy="63"/>
              </a:xfrm>
              <a:custGeom>
                <a:avLst/>
                <a:gdLst>
                  <a:gd name="T0" fmla="*/ 372 w 946"/>
                  <a:gd name="T1" fmla="*/ 33 h 182"/>
                  <a:gd name="T2" fmla="*/ 122 w 946"/>
                  <a:gd name="T3" fmla="*/ 63 h 182"/>
                  <a:gd name="T4" fmla="*/ 0 w 946"/>
                  <a:gd name="T5" fmla="*/ 41 h 182"/>
                  <a:gd name="T6" fmla="*/ 243 w 946"/>
                  <a:gd name="T7" fmla="*/ 0 h 182"/>
                  <a:gd name="T8" fmla="*/ 372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946" y="95"/>
                    </a:moveTo>
                    <a:lnTo>
                      <a:pt x="309" y="182"/>
                    </a:lnTo>
                    <a:lnTo>
                      <a:pt x="0" y="118"/>
                    </a:lnTo>
                    <a:lnTo>
                      <a:pt x="619" y="0"/>
                    </a:lnTo>
                    <a:lnTo>
                      <a:pt x="946" y="95"/>
                    </a:lnTo>
                    <a:close/>
                  </a:path>
                </a:pathLst>
              </a:custGeom>
              <a:solidFill>
                <a:srgbClr val="000000"/>
              </a:solidFill>
              <a:ln w="9525">
                <a:noFill/>
                <a:round/>
                <a:headEnd/>
                <a:tailEnd/>
              </a:ln>
            </p:spPr>
            <p:txBody>
              <a:bodyPr/>
              <a:lstStyle/>
              <a:p>
                <a:endParaRPr lang="en-US"/>
              </a:p>
            </p:txBody>
          </p:sp>
          <p:sp>
            <p:nvSpPr>
              <p:cNvPr id="1337" name="Freeform 51"/>
              <p:cNvSpPr>
                <a:spLocks/>
              </p:cNvSpPr>
              <p:nvPr/>
            </p:nvSpPr>
            <p:spPr bwMode="auto">
              <a:xfrm>
                <a:off x="1411" y="2122"/>
                <a:ext cx="142" cy="266"/>
              </a:xfrm>
              <a:custGeom>
                <a:avLst/>
                <a:gdLst>
                  <a:gd name="T0" fmla="*/ 0 w 362"/>
                  <a:gd name="T1" fmla="*/ 0 h 767"/>
                  <a:gd name="T2" fmla="*/ 14 w 362"/>
                  <a:gd name="T3" fmla="*/ 233 h 767"/>
                  <a:gd name="T4" fmla="*/ 142 w 362"/>
                  <a:gd name="T5" fmla="*/ 266 h 767"/>
                  <a:gd name="T6" fmla="*/ 101 w 362"/>
                  <a:gd name="T7" fmla="*/ 58 h 767"/>
                  <a:gd name="T8" fmla="*/ 0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0" y="0"/>
                    </a:moveTo>
                    <a:lnTo>
                      <a:pt x="35" y="672"/>
                    </a:lnTo>
                    <a:lnTo>
                      <a:pt x="362" y="767"/>
                    </a:lnTo>
                    <a:lnTo>
                      <a:pt x="258" y="168"/>
                    </a:lnTo>
                    <a:lnTo>
                      <a:pt x="0" y="0"/>
                    </a:lnTo>
                    <a:close/>
                  </a:path>
                </a:pathLst>
              </a:custGeom>
              <a:solidFill>
                <a:srgbClr val="000000"/>
              </a:solidFill>
              <a:ln w="9525">
                <a:noFill/>
                <a:round/>
                <a:headEnd/>
                <a:tailEnd/>
              </a:ln>
            </p:spPr>
            <p:txBody>
              <a:bodyPr/>
              <a:lstStyle/>
              <a:p>
                <a:endParaRPr lang="en-US"/>
              </a:p>
            </p:txBody>
          </p:sp>
          <p:sp>
            <p:nvSpPr>
              <p:cNvPr id="1338" name="Freeform 52"/>
              <p:cNvSpPr>
                <a:spLocks/>
              </p:cNvSpPr>
              <p:nvPr/>
            </p:nvSpPr>
            <p:spPr bwMode="auto">
              <a:xfrm>
                <a:off x="1181" y="2122"/>
                <a:ext cx="243" cy="275"/>
              </a:xfrm>
              <a:custGeom>
                <a:avLst/>
                <a:gdLst>
                  <a:gd name="T0" fmla="*/ 229 w 619"/>
                  <a:gd name="T1" fmla="*/ 0 h 790"/>
                  <a:gd name="T2" fmla="*/ 32 w 619"/>
                  <a:gd name="T3" fmla="*/ 71 h 790"/>
                  <a:gd name="T4" fmla="*/ 0 w 619"/>
                  <a:gd name="T5" fmla="*/ 275 h 790"/>
                  <a:gd name="T6" fmla="*/ 243 w 619"/>
                  <a:gd name="T7" fmla="*/ 234 h 790"/>
                  <a:gd name="T8" fmla="*/ 229 w 619"/>
                  <a:gd name="T9" fmla="*/ 0 h 790"/>
                  <a:gd name="T10" fmla="*/ 0 60000 65536"/>
                  <a:gd name="T11" fmla="*/ 0 60000 65536"/>
                  <a:gd name="T12" fmla="*/ 0 60000 65536"/>
                  <a:gd name="T13" fmla="*/ 0 60000 65536"/>
                  <a:gd name="T14" fmla="*/ 0 60000 65536"/>
                  <a:gd name="T15" fmla="*/ 0 w 619"/>
                  <a:gd name="T16" fmla="*/ 0 h 790"/>
                  <a:gd name="T17" fmla="*/ 619 w 619"/>
                  <a:gd name="T18" fmla="*/ 790 h 790"/>
                </a:gdLst>
                <a:ahLst/>
                <a:cxnLst>
                  <a:cxn ang="T10">
                    <a:pos x="T0" y="T1"/>
                  </a:cxn>
                  <a:cxn ang="T11">
                    <a:pos x="T2" y="T3"/>
                  </a:cxn>
                  <a:cxn ang="T12">
                    <a:pos x="T4" y="T5"/>
                  </a:cxn>
                  <a:cxn ang="T13">
                    <a:pos x="T6" y="T7"/>
                  </a:cxn>
                  <a:cxn ang="T14">
                    <a:pos x="T8" y="T9"/>
                  </a:cxn>
                </a:cxnLst>
                <a:rect l="T15" t="T16" r="T17" b="T18"/>
                <a:pathLst>
                  <a:path w="619" h="790">
                    <a:moveTo>
                      <a:pt x="584" y="0"/>
                    </a:moveTo>
                    <a:lnTo>
                      <a:pt x="82" y="203"/>
                    </a:lnTo>
                    <a:lnTo>
                      <a:pt x="0" y="790"/>
                    </a:lnTo>
                    <a:lnTo>
                      <a:pt x="619" y="672"/>
                    </a:lnTo>
                    <a:lnTo>
                      <a:pt x="584" y="0"/>
                    </a:lnTo>
                    <a:close/>
                  </a:path>
                </a:pathLst>
              </a:custGeom>
              <a:solidFill>
                <a:srgbClr val="000000"/>
              </a:solidFill>
              <a:ln w="9525">
                <a:noFill/>
                <a:round/>
                <a:headEnd/>
                <a:tailEnd/>
              </a:ln>
            </p:spPr>
            <p:txBody>
              <a:bodyPr/>
              <a:lstStyle/>
              <a:p>
                <a:endParaRPr lang="en-US"/>
              </a:p>
            </p:txBody>
          </p:sp>
          <p:sp>
            <p:nvSpPr>
              <p:cNvPr id="1339" name="Freeform 53"/>
              <p:cNvSpPr>
                <a:spLocks/>
              </p:cNvSpPr>
              <p:nvPr/>
            </p:nvSpPr>
            <p:spPr bwMode="auto">
              <a:xfrm>
                <a:off x="1209" y="2157"/>
                <a:ext cx="189" cy="205"/>
              </a:xfrm>
              <a:custGeom>
                <a:avLst/>
                <a:gdLst>
                  <a:gd name="T0" fmla="*/ 182 w 480"/>
                  <a:gd name="T1" fmla="*/ 6 h 587"/>
                  <a:gd name="T2" fmla="*/ 187 w 480"/>
                  <a:gd name="T3" fmla="*/ 47 h 587"/>
                  <a:gd name="T4" fmla="*/ 188 w 480"/>
                  <a:gd name="T5" fmla="*/ 111 h 587"/>
                  <a:gd name="T6" fmla="*/ 184 w 480"/>
                  <a:gd name="T7" fmla="*/ 162 h 587"/>
                  <a:gd name="T8" fmla="*/ 183 w 480"/>
                  <a:gd name="T9" fmla="*/ 170 h 587"/>
                  <a:gd name="T10" fmla="*/ 178 w 480"/>
                  <a:gd name="T11" fmla="*/ 171 h 587"/>
                  <a:gd name="T12" fmla="*/ 169 w 480"/>
                  <a:gd name="T13" fmla="*/ 173 h 587"/>
                  <a:gd name="T14" fmla="*/ 158 w 480"/>
                  <a:gd name="T15" fmla="*/ 177 h 587"/>
                  <a:gd name="T16" fmla="*/ 143 w 480"/>
                  <a:gd name="T17" fmla="*/ 180 h 587"/>
                  <a:gd name="T18" fmla="*/ 126 w 480"/>
                  <a:gd name="T19" fmla="*/ 184 h 587"/>
                  <a:gd name="T20" fmla="*/ 108 w 480"/>
                  <a:gd name="T21" fmla="*/ 188 h 587"/>
                  <a:gd name="T22" fmla="*/ 89 w 480"/>
                  <a:gd name="T23" fmla="*/ 192 h 587"/>
                  <a:gd name="T24" fmla="*/ 69 w 480"/>
                  <a:gd name="T25" fmla="*/ 196 h 587"/>
                  <a:gd name="T26" fmla="*/ 52 w 480"/>
                  <a:gd name="T27" fmla="*/ 199 h 587"/>
                  <a:gd name="T28" fmla="*/ 37 w 480"/>
                  <a:gd name="T29" fmla="*/ 201 h 587"/>
                  <a:gd name="T30" fmla="*/ 26 w 480"/>
                  <a:gd name="T31" fmla="*/ 203 h 587"/>
                  <a:gd name="T32" fmla="*/ 16 w 480"/>
                  <a:gd name="T33" fmla="*/ 204 h 587"/>
                  <a:gd name="T34" fmla="*/ 9 w 480"/>
                  <a:gd name="T35" fmla="*/ 205 h 587"/>
                  <a:gd name="T36" fmla="*/ 4 w 480"/>
                  <a:gd name="T37" fmla="*/ 205 h 587"/>
                  <a:gd name="T38" fmla="*/ 2 w 480"/>
                  <a:gd name="T39" fmla="*/ 205 h 587"/>
                  <a:gd name="T40" fmla="*/ 0 w 480"/>
                  <a:gd name="T41" fmla="*/ 198 h 587"/>
                  <a:gd name="T42" fmla="*/ 1 w 480"/>
                  <a:gd name="T43" fmla="*/ 148 h 587"/>
                  <a:gd name="T44" fmla="*/ 10 w 480"/>
                  <a:gd name="T45" fmla="*/ 93 h 587"/>
                  <a:gd name="T46" fmla="*/ 15 w 480"/>
                  <a:gd name="T47" fmla="*/ 71 h 587"/>
                  <a:gd name="T48" fmla="*/ 20 w 480"/>
                  <a:gd name="T49" fmla="*/ 54 h 587"/>
                  <a:gd name="T50" fmla="*/ 22 w 480"/>
                  <a:gd name="T51" fmla="*/ 45 h 587"/>
                  <a:gd name="T52" fmla="*/ 24 w 480"/>
                  <a:gd name="T53" fmla="*/ 43 h 587"/>
                  <a:gd name="T54" fmla="*/ 26 w 480"/>
                  <a:gd name="T55" fmla="*/ 42 h 587"/>
                  <a:gd name="T56" fmla="*/ 32 w 480"/>
                  <a:gd name="T57" fmla="*/ 39 h 587"/>
                  <a:gd name="T58" fmla="*/ 40 w 480"/>
                  <a:gd name="T59" fmla="*/ 36 h 587"/>
                  <a:gd name="T60" fmla="*/ 50 w 480"/>
                  <a:gd name="T61" fmla="*/ 32 h 587"/>
                  <a:gd name="T62" fmla="*/ 61 w 480"/>
                  <a:gd name="T63" fmla="*/ 28 h 587"/>
                  <a:gd name="T64" fmla="*/ 75 w 480"/>
                  <a:gd name="T65" fmla="*/ 23 h 587"/>
                  <a:gd name="T66" fmla="*/ 89 w 480"/>
                  <a:gd name="T67" fmla="*/ 19 h 587"/>
                  <a:gd name="T68" fmla="*/ 105 w 480"/>
                  <a:gd name="T69" fmla="*/ 14 h 587"/>
                  <a:gd name="T70" fmla="*/ 120 w 480"/>
                  <a:gd name="T71" fmla="*/ 11 h 587"/>
                  <a:gd name="T72" fmla="*/ 135 w 480"/>
                  <a:gd name="T73" fmla="*/ 8 h 587"/>
                  <a:gd name="T74" fmla="*/ 148 w 480"/>
                  <a:gd name="T75" fmla="*/ 5 h 587"/>
                  <a:gd name="T76" fmla="*/ 160 w 480"/>
                  <a:gd name="T77" fmla="*/ 3 h 587"/>
                  <a:gd name="T78" fmla="*/ 169 w 480"/>
                  <a:gd name="T79" fmla="*/ 1 h 587"/>
                  <a:gd name="T80" fmla="*/ 177 w 480"/>
                  <a:gd name="T81" fmla="*/ 0 h 587"/>
                  <a:gd name="T82" fmla="*/ 180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459" y="0"/>
                    </a:moveTo>
                    <a:lnTo>
                      <a:pt x="463" y="17"/>
                    </a:lnTo>
                    <a:lnTo>
                      <a:pt x="469" y="64"/>
                    </a:lnTo>
                    <a:lnTo>
                      <a:pt x="476" y="135"/>
                    </a:lnTo>
                    <a:lnTo>
                      <a:pt x="480" y="223"/>
                    </a:lnTo>
                    <a:lnTo>
                      <a:pt x="478" y="318"/>
                    </a:lnTo>
                    <a:lnTo>
                      <a:pt x="473" y="402"/>
                    </a:lnTo>
                    <a:lnTo>
                      <a:pt x="467" y="463"/>
                    </a:lnTo>
                    <a:lnTo>
                      <a:pt x="465" y="486"/>
                    </a:lnTo>
                    <a:lnTo>
                      <a:pt x="464" y="486"/>
                    </a:lnTo>
                    <a:lnTo>
                      <a:pt x="459" y="488"/>
                    </a:lnTo>
                    <a:lnTo>
                      <a:pt x="452" y="491"/>
                    </a:lnTo>
                    <a:lnTo>
                      <a:pt x="442" y="493"/>
                    </a:lnTo>
                    <a:lnTo>
                      <a:pt x="430" y="496"/>
                    </a:lnTo>
                    <a:lnTo>
                      <a:pt x="417" y="501"/>
                    </a:lnTo>
                    <a:lnTo>
                      <a:pt x="400" y="506"/>
                    </a:lnTo>
                    <a:lnTo>
                      <a:pt x="382" y="510"/>
                    </a:lnTo>
                    <a:lnTo>
                      <a:pt x="362" y="516"/>
                    </a:lnTo>
                    <a:lnTo>
                      <a:pt x="342" y="522"/>
                    </a:lnTo>
                    <a:lnTo>
                      <a:pt x="320" y="527"/>
                    </a:lnTo>
                    <a:lnTo>
                      <a:pt x="297" y="533"/>
                    </a:lnTo>
                    <a:lnTo>
                      <a:pt x="274" y="539"/>
                    </a:lnTo>
                    <a:lnTo>
                      <a:pt x="250" y="545"/>
                    </a:lnTo>
                    <a:lnTo>
                      <a:pt x="225" y="550"/>
                    </a:lnTo>
                    <a:lnTo>
                      <a:pt x="200" y="556"/>
                    </a:lnTo>
                    <a:lnTo>
                      <a:pt x="176" y="561"/>
                    </a:lnTo>
                    <a:lnTo>
                      <a:pt x="154" y="565"/>
                    </a:lnTo>
                    <a:lnTo>
                      <a:pt x="133" y="570"/>
                    </a:lnTo>
                    <a:lnTo>
                      <a:pt x="114" y="574"/>
                    </a:lnTo>
                    <a:lnTo>
                      <a:pt x="95" y="576"/>
                    </a:lnTo>
                    <a:lnTo>
                      <a:pt x="79" y="579"/>
                    </a:lnTo>
                    <a:lnTo>
                      <a:pt x="65" y="580"/>
                    </a:lnTo>
                    <a:lnTo>
                      <a:pt x="51" y="583"/>
                    </a:lnTo>
                    <a:lnTo>
                      <a:pt x="40" y="584"/>
                    </a:lnTo>
                    <a:lnTo>
                      <a:pt x="31" y="585"/>
                    </a:lnTo>
                    <a:lnTo>
                      <a:pt x="22" y="586"/>
                    </a:lnTo>
                    <a:lnTo>
                      <a:pt x="16" y="586"/>
                    </a:lnTo>
                    <a:lnTo>
                      <a:pt x="10" y="587"/>
                    </a:lnTo>
                    <a:lnTo>
                      <a:pt x="7" y="587"/>
                    </a:lnTo>
                    <a:lnTo>
                      <a:pt x="4" y="587"/>
                    </a:lnTo>
                    <a:lnTo>
                      <a:pt x="3" y="587"/>
                    </a:lnTo>
                    <a:lnTo>
                      <a:pt x="1" y="568"/>
                    </a:lnTo>
                    <a:lnTo>
                      <a:pt x="0" y="512"/>
                    </a:lnTo>
                    <a:lnTo>
                      <a:pt x="3" y="424"/>
                    </a:lnTo>
                    <a:lnTo>
                      <a:pt x="19" y="304"/>
                    </a:lnTo>
                    <a:lnTo>
                      <a:pt x="26" y="267"/>
                    </a:lnTo>
                    <a:lnTo>
                      <a:pt x="33" y="233"/>
                    </a:lnTo>
                    <a:lnTo>
                      <a:pt x="39" y="203"/>
                    </a:lnTo>
                    <a:lnTo>
                      <a:pt x="46" y="176"/>
                    </a:lnTo>
                    <a:lnTo>
                      <a:pt x="50" y="154"/>
                    </a:lnTo>
                    <a:lnTo>
                      <a:pt x="55" y="138"/>
                    </a:lnTo>
                    <a:lnTo>
                      <a:pt x="57" y="128"/>
                    </a:lnTo>
                    <a:lnTo>
                      <a:pt x="58" y="124"/>
                    </a:lnTo>
                    <a:lnTo>
                      <a:pt x="60" y="124"/>
                    </a:lnTo>
                    <a:lnTo>
                      <a:pt x="62" y="122"/>
                    </a:lnTo>
                    <a:lnTo>
                      <a:pt x="66" y="120"/>
                    </a:lnTo>
                    <a:lnTo>
                      <a:pt x="73" y="116"/>
                    </a:lnTo>
                    <a:lnTo>
                      <a:pt x="81" y="113"/>
                    </a:lnTo>
                    <a:lnTo>
                      <a:pt x="91" y="108"/>
                    </a:lnTo>
                    <a:lnTo>
                      <a:pt x="101" y="104"/>
                    </a:lnTo>
                    <a:lnTo>
                      <a:pt x="114" y="98"/>
                    </a:lnTo>
                    <a:lnTo>
                      <a:pt x="126" y="92"/>
                    </a:lnTo>
                    <a:lnTo>
                      <a:pt x="141" y="86"/>
                    </a:lnTo>
                    <a:lnTo>
                      <a:pt x="156" y="79"/>
                    </a:lnTo>
                    <a:lnTo>
                      <a:pt x="174" y="72"/>
                    </a:lnTo>
                    <a:lnTo>
                      <a:pt x="191" y="67"/>
                    </a:lnTo>
                    <a:lnTo>
                      <a:pt x="208" y="60"/>
                    </a:lnTo>
                    <a:lnTo>
                      <a:pt x="227" y="53"/>
                    </a:lnTo>
                    <a:lnTo>
                      <a:pt x="246" y="47"/>
                    </a:lnTo>
                    <a:lnTo>
                      <a:pt x="266" y="41"/>
                    </a:lnTo>
                    <a:lnTo>
                      <a:pt x="285" y="36"/>
                    </a:lnTo>
                    <a:lnTo>
                      <a:pt x="305" y="31"/>
                    </a:lnTo>
                    <a:lnTo>
                      <a:pt x="323" y="26"/>
                    </a:lnTo>
                    <a:lnTo>
                      <a:pt x="342" y="22"/>
                    </a:lnTo>
                    <a:lnTo>
                      <a:pt x="360" y="18"/>
                    </a:lnTo>
                    <a:lnTo>
                      <a:pt x="376" y="15"/>
                    </a:lnTo>
                    <a:lnTo>
                      <a:pt x="392" y="11"/>
                    </a:lnTo>
                    <a:lnTo>
                      <a:pt x="406" y="9"/>
                    </a:lnTo>
                    <a:lnTo>
                      <a:pt x="419" y="7"/>
                    </a:lnTo>
                    <a:lnTo>
                      <a:pt x="430" y="4"/>
                    </a:lnTo>
                    <a:lnTo>
                      <a:pt x="441" y="2"/>
                    </a:lnTo>
                    <a:lnTo>
                      <a:pt x="449" y="1"/>
                    </a:lnTo>
                    <a:lnTo>
                      <a:pt x="455" y="1"/>
                    </a:lnTo>
                    <a:lnTo>
                      <a:pt x="458" y="0"/>
                    </a:lnTo>
                    <a:lnTo>
                      <a:pt x="459" y="0"/>
                    </a:lnTo>
                    <a:close/>
                  </a:path>
                </a:pathLst>
              </a:custGeom>
              <a:solidFill>
                <a:srgbClr val="99AFDD"/>
              </a:solidFill>
              <a:ln w="9525">
                <a:noFill/>
                <a:round/>
                <a:headEnd/>
                <a:tailEnd/>
              </a:ln>
            </p:spPr>
            <p:txBody>
              <a:bodyPr/>
              <a:lstStyle/>
              <a:p>
                <a:endParaRPr lang="en-US"/>
              </a:p>
            </p:txBody>
          </p:sp>
          <p:sp>
            <p:nvSpPr>
              <p:cNvPr id="1340" name="Freeform 54"/>
              <p:cNvSpPr>
                <a:spLocks/>
              </p:cNvSpPr>
              <p:nvPr/>
            </p:nvSpPr>
            <p:spPr bwMode="auto">
              <a:xfrm>
                <a:off x="1422" y="2136"/>
                <a:ext cx="119" cy="234"/>
              </a:xfrm>
              <a:custGeom>
                <a:avLst/>
                <a:gdLst>
                  <a:gd name="T0" fmla="*/ 7 w 300"/>
                  <a:gd name="T1" fmla="*/ 50 h 674"/>
                  <a:gd name="T2" fmla="*/ 88 w 300"/>
                  <a:gd name="T3" fmla="*/ 85 h 674"/>
                  <a:gd name="T4" fmla="*/ 6 w 300"/>
                  <a:gd name="T5" fmla="*/ 32 h 674"/>
                  <a:gd name="T6" fmla="*/ 85 w 300"/>
                  <a:gd name="T7" fmla="*/ 69 h 674"/>
                  <a:gd name="T8" fmla="*/ 4 w 300"/>
                  <a:gd name="T9" fmla="*/ 14 h 674"/>
                  <a:gd name="T10" fmla="*/ 82 w 300"/>
                  <a:gd name="T11" fmla="*/ 52 h 674"/>
                  <a:gd name="T12" fmla="*/ 0 w 300"/>
                  <a:gd name="T13" fmla="*/ 0 h 674"/>
                  <a:gd name="T14" fmla="*/ 15 w 300"/>
                  <a:gd name="T15" fmla="*/ 212 h 674"/>
                  <a:gd name="T16" fmla="*/ 119 w 300"/>
                  <a:gd name="T17" fmla="*/ 234 h 674"/>
                  <a:gd name="T18" fmla="*/ 21 w 300"/>
                  <a:gd name="T19" fmla="*/ 195 h 674"/>
                  <a:gd name="T20" fmla="*/ 116 w 300"/>
                  <a:gd name="T21" fmla="*/ 217 h 674"/>
                  <a:gd name="T22" fmla="*/ 19 w 300"/>
                  <a:gd name="T23" fmla="*/ 177 h 674"/>
                  <a:gd name="T24" fmla="*/ 112 w 300"/>
                  <a:gd name="T25" fmla="*/ 201 h 674"/>
                  <a:gd name="T26" fmla="*/ 18 w 300"/>
                  <a:gd name="T27" fmla="*/ 159 h 674"/>
                  <a:gd name="T28" fmla="*/ 109 w 300"/>
                  <a:gd name="T29" fmla="*/ 184 h 674"/>
                  <a:gd name="T30" fmla="*/ 15 w 300"/>
                  <a:gd name="T31" fmla="*/ 141 h 674"/>
                  <a:gd name="T32" fmla="*/ 106 w 300"/>
                  <a:gd name="T33" fmla="*/ 167 h 674"/>
                  <a:gd name="T34" fmla="*/ 13 w 300"/>
                  <a:gd name="T35" fmla="*/ 122 h 674"/>
                  <a:gd name="T36" fmla="*/ 102 w 300"/>
                  <a:gd name="T37" fmla="*/ 151 h 674"/>
                  <a:gd name="T38" fmla="*/ 12 w 300"/>
                  <a:gd name="T39" fmla="*/ 105 h 674"/>
                  <a:gd name="T40" fmla="*/ 99 w 300"/>
                  <a:gd name="T41" fmla="*/ 135 h 674"/>
                  <a:gd name="T42" fmla="*/ 10 w 300"/>
                  <a:gd name="T43" fmla="*/ 86 h 674"/>
                  <a:gd name="T44" fmla="*/ 96 w 300"/>
                  <a:gd name="T45" fmla="*/ 118 h 674"/>
                  <a:gd name="T46" fmla="*/ 9 w 300"/>
                  <a:gd name="T47" fmla="*/ 68 h 674"/>
                  <a:gd name="T48" fmla="*/ 92 w 300"/>
                  <a:gd name="T49" fmla="*/ 102 h 674"/>
                  <a:gd name="T50" fmla="*/ 7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18" y="144"/>
                    </a:moveTo>
                    <a:lnTo>
                      <a:pt x="223" y="246"/>
                    </a:lnTo>
                    <a:lnTo>
                      <a:pt x="15" y="92"/>
                    </a:lnTo>
                    <a:lnTo>
                      <a:pt x="215" y="198"/>
                    </a:lnTo>
                    <a:lnTo>
                      <a:pt x="10" y="39"/>
                    </a:lnTo>
                    <a:lnTo>
                      <a:pt x="206" y="151"/>
                    </a:lnTo>
                    <a:lnTo>
                      <a:pt x="0" y="0"/>
                    </a:lnTo>
                    <a:lnTo>
                      <a:pt x="39" y="611"/>
                    </a:lnTo>
                    <a:lnTo>
                      <a:pt x="300" y="674"/>
                    </a:lnTo>
                    <a:lnTo>
                      <a:pt x="52" y="562"/>
                    </a:lnTo>
                    <a:lnTo>
                      <a:pt x="292" y="625"/>
                    </a:lnTo>
                    <a:lnTo>
                      <a:pt x="47" y="510"/>
                    </a:lnTo>
                    <a:lnTo>
                      <a:pt x="283" y="578"/>
                    </a:lnTo>
                    <a:lnTo>
                      <a:pt x="45" y="457"/>
                    </a:lnTo>
                    <a:lnTo>
                      <a:pt x="275" y="531"/>
                    </a:lnTo>
                    <a:lnTo>
                      <a:pt x="39" y="405"/>
                    </a:lnTo>
                    <a:lnTo>
                      <a:pt x="267" y="482"/>
                    </a:lnTo>
                    <a:lnTo>
                      <a:pt x="34" y="352"/>
                    </a:lnTo>
                    <a:lnTo>
                      <a:pt x="258" y="435"/>
                    </a:lnTo>
                    <a:lnTo>
                      <a:pt x="31" y="301"/>
                    </a:lnTo>
                    <a:lnTo>
                      <a:pt x="250" y="388"/>
                    </a:lnTo>
                    <a:lnTo>
                      <a:pt x="26" y="248"/>
                    </a:lnTo>
                    <a:lnTo>
                      <a:pt x="241" y="339"/>
                    </a:lnTo>
                    <a:lnTo>
                      <a:pt x="23" y="197"/>
                    </a:lnTo>
                    <a:lnTo>
                      <a:pt x="233" y="293"/>
                    </a:lnTo>
                    <a:lnTo>
                      <a:pt x="18" y="144"/>
                    </a:lnTo>
                    <a:close/>
                  </a:path>
                </a:pathLst>
              </a:custGeom>
              <a:solidFill>
                <a:srgbClr val="000538"/>
              </a:solidFill>
              <a:ln w="9525">
                <a:noFill/>
                <a:round/>
                <a:headEnd/>
                <a:tailEnd/>
              </a:ln>
            </p:spPr>
            <p:txBody>
              <a:bodyPr/>
              <a:lstStyle/>
              <a:p>
                <a:endParaRPr lang="en-US"/>
              </a:p>
            </p:txBody>
          </p:sp>
          <p:sp>
            <p:nvSpPr>
              <p:cNvPr id="1341" name="Freeform 55"/>
              <p:cNvSpPr>
                <a:spLocks/>
              </p:cNvSpPr>
              <p:nvPr/>
            </p:nvSpPr>
            <p:spPr bwMode="auto">
              <a:xfrm>
                <a:off x="1213" y="2365"/>
                <a:ext cx="313" cy="45"/>
              </a:xfrm>
              <a:custGeom>
                <a:avLst/>
                <a:gdLst>
                  <a:gd name="T0" fmla="*/ 131 w 795"/>
                  <a:gd name="T1" fmla="*/ 37 h 134"/>
                  <a:gd name="T2" fmla="*/ 37 w 795"/>
                  <a:gd name="T3" fmla="*/ 27 h 134"/>
                  <a:gd name="T4" fmla="*/ 111 w 795"/>
                  <a:gd name="T5" fmla="*/ 38 h 134"/>
                  <a:gd name="T6" fmla="*/ 19 w 795"/>
                  <a:gd name="T7" fmla="*/ 29 h 134"/>
                  <a:gd name="T8" fmla="*/ 92 w 795"/>
                  <a:gd name="T9" fmla="*/ 39 h 134"/>
                  <a:gd name="T10" fmla="*/ 0 w 795"/>
                  <a:gd name="T11" fmla="*/ 31 h 134"/>
                  <a:gd name="T12" fmla="*/ 89 w 795"/>
                  <a:gd name="T13" fmla="*/ 45 h 134"/>
                  <a:gd name="T14" fmla="*/ 313 w 795"/>
                  <a:gd name="T15" fmla="*/ 19 h 134"/>
                  <a:gd name="T16" fmla="*/ 204 w 795"/>
                  <a:gd name="T17" fmla="*/ 0 h 134"/>
                  <a:gd name="T18" fmla="*/ 288 w 795"/>
                  <a:gd name="T19" fmla="*/ 18 h 134"/>
                  <a:gd name="T20" fmla="*/ 185 w 795"/>
                  <a:gd name="T21" fmla="*/ 4 h 134"/>
                  <a:gd name="T22" fmla="*/ 269 w 795"/>
                  <a:gd name="T23" fmla="*/ 21 h 134"/>
                  <a:gd name="T24" fmla="*/ 167 w 795"/>
                  <a:gd name="T25" fmla="*/ 7 h 134"/>
                  <a:gd name="T26" fmla="*/ 249 w 795"/>
                  <a:gd name="T27" fmla="*/ 25 h 134"/>
                  <a:gd name="T28" fmla="*/ 148 w 795"/>
                  <a:gd name="T29" fmla="*/ 10 h 134"/>
                  <a:gd name="T30" fmla="*/ 228 w 795"/>
                  <a:gd name="T31" fmla="*/ 27 h 134"/>
                  <a:gd name="T32" fmla="*/ 129 w 795"/>
                  <a:gd name="T33" fmla="*/ 14 h 134"/>
                  <a:gd name="T34" fmla="*/ 209 w 795"/>
                  <a:gd name="T35" fmla="*/ 29 h 134"/>
                  <a:gd name="T36" fmla="*/ 111 w 795"/>
                  <a:gd name="T37" fmla="*/ 16 h 134"/>
                  <a:gd name="T38" fmla="*/ 189 w 795"/>
                  <a:gd name="T39" fmla="*/ 32 h 134"/>
                  <a:gd name="T40" fmla="*/ 92 w 795"/>
                  <a:gd name="T41" fmla="*/ 19 h 134"/>
                  <a:gd name="T42" fmla="*/ 170 w 795"/>
                  <a:gd name="T43" fmla="*/ 33 h 134"/>
                  <a:gd name="T44" fmla="*/ 74 w 795"/>
                  <a:gd name="T45" fmla="*/ 22 h 134"/>
                  <a:gd name="T46" fmla="*/ 150 w 795"/>
                  <a:gd name="T47" fmla="*/ 35 h 134"/>
                  <a:gd name="T48" fmla="*/ 56 w 795"/>
                  <a:gd name="T49" fmla="*/ 25 h 134"/>
                  <a:gd name="T50" fmla="*/ 131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332" y="109"/>
                    </a:moveTo>
                    <a:lnTo>
                      <a:pt x="93" y="80"/>
                    </a:lnTo>
                    <a:lnTo>
                      <a:pt x="282" y="113"/>
                    </a:lnTo>
                    <a:lnTo>
                      <a:pt x="47" y="87"/>
                    </a:lnTo>
                    <a:lnTo>
                      <a:pt x="234" y="117"/>
                    </a:lnTo>
                    <a:lnTo>
                      <a:pt x="0" y="92"/>
                    </a:lnTo>
                    <a:lnTo>
                      <a:pt x="226" y="134"/>
                    </a:lnTo>
                    <a:lnTo>
                      <a:pt x="795" y="57"/>
                    </a:lnTo>
                    <a:lnTo>
                      <a:pt x="517" y="0"/>
                    </a:lnTo>
                    <a:lnTo>
                      <a:pt x="732" y="54"/>
                    </a:lnTo>
                    <a:lnTo>
                      <a:pt x="470" y="11"/>
                    </a:lnTo>
                    <a:lnTo>
                      <a:pt x="682" y="64"/>
                    </a:lnTo>
                    <a:lnTo>
                      <a:pt x="423" y="21"/>
                    </a:lnTo>
                    <a:lnTo>
                      <a:pt x="633" y="73"/>
                    </a:lnTo>
                    <a:lnTo>
                      <a:pt x="375" y="31"/>
                    </a:lnTo>
                    <a:lnTo>
                      <a:pt x="580" y="80"/>
                    </a:lnTo>
                    <a:lnTo>
                      <a:pt x="328" y="41"/>
                    </a:lnTo>
                    <a:lnTo>
                      <a:pt x="531" y="87"/>
                    </a:lnTo>
                    <a:lnTo>
                      <a:pt x="281" y="49"/>
                    </a:lnTo>
                    <a:lnTo>
                      <a:pt x="480" y="94"/>
                    </a:lnTo>
                    <a:lnTo>
                      <a:pt x="234" y="58"/>
                    </a:lnTo>
                    <a:lnTo>
                      <a:pt x="431" y="99"/>
                    </a:lnTo>
                    <a:lnTo>
                      <a:pt x="187" y="66"/>
                    </a:lnTo>
                    <a:lnTo>
                      <a:pt x="381" y="105"/>
                    </a:lnTo>
                    <a:lnTo>
                      <a:pt x="141" y="73"/>
                    </a:lnTo>
                    <a:lnTo>
                      <a:pt x="332" y="109"/>
                    </a:lnTo>
                    <a:close/>
                  </a:path>
                </a:pathLst>
              </a:custGeom>
              <a:solidFill>
                <a:srgbClr val="8E8E8E"/>
              </a:solidFill>
              <a:ln w="9525">
                <a:noFill/>
                <a:round/>
                <a:headEnd/>
                <a:tailEnd/>
              </a:ln>
            </p:spPr>
            <p:txBody>
              <a:bodyPr/>
              <a:lstStyle/>
              <a:p>
                <a:endParaRPr lang="en-US"/>
              </a:p>
            </p:txBody>
          </p:sp>
          <p:sp>
            <p:nvSpPr>
              <p:cNvPr id="1342" name="Freeform 56"/>
              <p:cNvSpPr>
                <a:spLocks/>
              </p:cNvSpPr>
              <p:nvPr/>
            </p:nvSpPr>
            <p:spPr bwMode="auto">
              <a:xfrm>
                <a:off x="1226" y="2198"/>
                <a:ext cx="34" cy="121"/>
              </a:xfrm>
              <a:custGeom>
                <a:avLst/>
                <a:gdLst>
                  <a:gd name="T0" fmla="*/ 34 w 84"/>
                  <a:gd name="T1" fmla="*/ 0 h 350"/>
                  <a:gd name="T2" fmla="*/ 11 w 84"/>
                  <a:gd name="T3" fmla="*/ 9 h 350"/>
                  <a:gd name="T4" fmla="*/ 9 w 84"/>
                  <a:gd name="T5" fmla="*/ 12 h 350"/>
                  <a:gd name="T6" fmla="*/ 6 w 84"/>
                  <a:gd name="T7" fmla="*/ 23 h 350"/>
                  <a:gd name="T8" fmla="*/ 3 w 84"/>
                  <a:gd name="T9" fmla="*/ 40 h 350"/>
                  <a:gd name="T10" fmla="*/ 1 w 84"/>
                  <a:gd name="T11" fmla="*/ 63 h 350"/>
                  <a:gd name="T12" fmla="*/ 0 w 84"/>
                  <a:gd name="T13" fmla="*/ 87 h 350"/>
                  <a:gd name="T14" fmla="*/ 0 w 84"/>
                  <a:gd name="T15" fmla="*/ 105 h 350"/>
                  <a:gd name="T16" fmla="*/ 2 w 84"/>
                  <a:gd name="T17" fmla="*/ 117 h 350"/>
                  <a:gd name="T18" fmla="*/ 2 w 84"/>
                  <a:gd name="T19" fmla="*/ 121 h 350"/>
                  <a:gd name="T20" fmla="*/ 2 w 84"/>
                  <a:gd name="T21" fmla="*/ 118 h 350"/>
                  <a:gd name="T22" fmla="*/ 4 w 84"/>
                  <a:gd name="T23" fmla="*/ 110 h 350"/>
                  <a:gd name="T24" fmla="*/ 6 w 84"/>
                  <a:gd name="T25" fmla="*/ 99 h 350"/>
                  <a:gd name="T26" fmla="*/ 8 w 84"/>
                  <a:gd name="T27" fmla="*/ 85 h 350"/>
                  <a:gd name="T28" fmla="*/ 11 w 84"/>
                  <a:gd name="T29" fmla="*/ 71 h 350"/>
                  <a:gd name="T30" fmla="*/ 14 w 84"/>
                  <a:gd name="T31" fmla="*/ 56 h 350"/>
                  <a:gd name="T32" fmla="*/ 17 w 84"/>
                  <a:gd name="T33" fmla="*/ 44 h 350"/>
                  <a:gd name="T34" fmla="*/ 20 w 84"/>
                  <a:gd name="T35" fmla="*/ 34 h 350"/>
                  <a:gd name="T36" fmla="*/ 23 w 84"/>
                  <a:gd name="T37" fmla="*/ 26 h 350"/>
                  <a:gd name="T38" fmla="*/ 25 w 84"/>
                  <a:gd name="T39" fmla="*/ 19 h 350"/>
                  <a:gd name="T40" fmla="*/ 28 w 84"/>
                  <a:gd name="T41" fmla="*/ 13 h 350"/>
                  <a:gd name="T42" fmla="*/ 30 w 84"/>
                  <a:gd name="T43" fmla="*/ 8 h 350"/>
                  <a:gd name="T44" fmla="*/ 32 w 84"/>
                  <a:gd name="T45" fmla="*/ 5 h 350"/>
                  <a:gd name="T46" fmla="*/ 33 w 84"/>
                  <a:gd name="T47" fmla="*/ 2 h 350"/>
                  <a:gd name="T48" fmla="*/ 33 w 84"/>
                  <a:gd name="T49" fmla="*/ 0 h 350"/>
                  <a:gd name="T50" fmla="*/ 34 w 84"/>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
                  <a:gd name="T79" fmla="*/ 0 h 350"/>
                  <a:gd name="T80" fmla="*/ 84 w 84"/>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 h="350">
                    <a:moveTo>
                      <a:pt x="84" y="0"/>
                    </a:moveTo>
                    <a:lnTo>
                      <a:pt x="26" y="25"/>
                    </a:lnTo>
                    <a:lnTo>
                      <a:pt x="23" y="36"/>
                    </a:lnTo>
                    <a:lnTo>
                      <a:pt x="16" y="67"/>
                    </a:lnTo>
                    <a:lnTo>
                      <a:pt x="8" y="116"/>
                    </a:lnTo>
                    <a:lnTo>
                      <a:pt x="2" y="183"/>
                    </a:lnTo>
                    <a:lnTo>
                      <a:pt x="0" y="252"/>
                    </a:lnTo>
                    <a:lnTo>
                      <a:pt x="1" y="304"/>
                    </a:lnTo>
                    <a:lnTo>
                      <a:pt x="4" y="339"/>
                    </a:lnTo>
                    <a:lnTo>
                      <a:pt x="5" y="350"/>
                    </a:lnTo>
                    <a:lnTo>
                      <a:pt x="6" y="342"/>
                    </a:lnTo>
                    <a:lnTo>
                      <a:pt x="10" y="319"/>
                    </a:lnTo>
                    <a:lnTo>
                      <a:pt x="15" y="287"/>
                    </a:lnTo>
                    <a:lnTo>
                      <a:pt x="20" y="247"/>
                    </a:lnTo>
                    <a:lnTo>
                      <a:pt x="27" y="204"/>
                    </a:lnTo>
                    <a:lnTo>
                      <a:pt x="34" y="162"/>
                    </a:lnTo>
                    <a:lnTo>
                      <a:pt x="42" y="126"/>
                    </a:lnTo>
                    <a:lnTo>
                      <a:pt x="49" y="97"/>
                    </a:lnTo>
                    <a:lnTo>
                      <a:pt x="56" y="75"/>
                    </a:lnTo>
                    <a:lnTo>
                      <a:pt x="62" y="55"/>
                    </a:lnTo>
                    <a:lnTo>
                      <a:pt x="69" y="38"/>
                    </a:lnTo>
                    <a:lnTo>
                      <a:pt x="73" y="24"/>
                    </a:lnTo>
                    <a:lnTo>
                      <a:pt x="78" y="14"/>
                    </a:lnTo>
                    <a:lnTo>
                      <a:pt x="81" y="6"/>
                    </a:lnTo>
                    <a:lnTo>
                      <a:pt x="82" y="1"/>
                    </a:lnTo>
                    <a:lnTo>
                      <a:pt x="84" y="0"/>
                    </a:lnTo>
                    <a:close/>
                  </a:path>
                </a:pathLst>
              </a:custGeom>
              <a:solidFill>
                <a:srgbClr val="FFFFFF"/>
              </a:solidFill>
              <a:ln w="9525">
                <a:noFill/>
                <a:round/>
                <a:headEnd/>
                <a:tailEnd/>
              </a:ln>
            </p:spPr>
            <p:txBody>
              <a:bodyPr/>
              <a:lstStyle/>
              <a:p>
                <a:endParaRPr lang="en-US"/>
              </a:p>
            </p:txBody>
          </p:sp>
          <p:sp>
            <p:nvSpPr>
              <p:cNvPr id="1343" name="Freeform 57"/>
              <p:cNvSpPr>
                <a:spLocks/>
              </p:cNvSpPr>
              <p:nvPr/>
            </p:nvSpPr>
            <p:spPr bwMode="auto">
              <a:xfrm>
                <a:off x="1392" y="2341"/>
                <a:ext cx="9" cy="10"/>
              </a:xfrm>
              <a:custGeom>
                <a:avLst/>
                <a:gdLst>
                  <a:gd name="T0" fmla="*/ 4 w 23"/>
                  <a:gd name="T1" fmla="*/ 0 h 29"/>
                  <a:gd name="T2" fmla="*/ 6 w 23"/>
                  <a:gd name="T3" fmla="*/ 0 h 29"/>
                  <a:gd name="T4" fmla="*/ 7 w 23"/>
                  <a:gd name="T5" fmla="*/ 2 h 29"/>
                  <a:gd name="T6" fmla="*/ 9 w 23"/>
                  <a:gd name="T7" fmla="*/ 3 h 29"/>
                  <a:gd name="T8" fmla="*/ 9 w 23"/>
                  <a:gd name="T9" fmla="*/ 5 h 29"/>
                  <a:gd name="T10" fmla="*/ 9 w 23"/>
                  <a:gd name="T11" fmla="*/ 7 h 29"/>
                  <a:gd name="T12" fmla="*/ 7 w 23"/>
                  <a:gd name="T13" fmla="*/ 9 h 29"/>
                  <a:gd name="T14" fmla="*/ 6 w 23"/>
                  <a:gd name="T15" fmla="*/ 10 h 29"/>
                  <a:gd name="T16" fmla="*/ 4 w 23"/>
                  <a:gd name="T17" fmla="*/ 10 h 29"/>
                  <a:gd name="T18" fmla="*/ 2 w 23"/>
                  <a:gd name="T19" fmla="*/ 10 h 29"/>
                  <a:gd name="T20" fmla="*/ 1 w 23"/>
                  <a:gd name="T21" fmla="*/ 8 h 29"/>
                  <a:gd name="T22" fmla="*/ 0 w 23"/>
                  <a:gd name="T23" fmla="*/ 7 h 29"/>
                  <a:gd name="T24" fmla="*/ 0 w 23"/>
                  <a:gd name="T25" fmla="*/ 5 h 29"/>
                  <a:gd name="T26" fmla="*/ 0 w 23"/>
                  <a:gd name="T27" fmla="*/ 3 h 29"/>
                  <a:gd name="T28" fmla="*/ 1 w 23"/>
                  <a:gd name="T29" fmla="*/ 1 h 29"/>
                  <a:gd name="T30" fmla="*/ 3 w 23"/>
                  <a:gd name="T31" fmla="*/ 0 h 29"/>
                  <a:gd name="T32" fmla="*/ 4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1" y="0"/>
                    </a:moveTo>
                    <a:lnTo>
                      <a:pt x="16" y="1"/>
                    </a:lnTo>
                    <a:lnTo>
                      <a:pt x="19" y="5"/>
                    </a:lnTo>
                    <a:lnTo>
                      <a:pt x="22" y="10"/>
                    </a:lnTo>
                    <a:lnTo>
                      <a:pt x="23" y="15"/>
                    </a:lnTo>
                    <a:lnTo>
                      <a:pt x="22" y="21"/>
                    </a:lnTo>
                    <a:lnTo>
                      <a:pt x="18" y="26"/>
                    </a:lnTo>
                    <a:lnTo>
                      <a:pt x="15" y="28"/>
                    </a:lnTo>
                    <a:lnTo>
                      <a:pt x="10" y="29"/>
                    </a:lnTo>
                    <a:lnTo>
                      <a:pt x="5" y="28"/>
                    </a:lnTo>
                    <a:lnTo>
                      <a:pt x="2" y="24"/>
                    </a:lnTo>
                    <a:lnTo>
                      <a:pt x="0" y="20"/>
                    </a:lnTo>
                    <a:lnTo>
                      <a:pt x="0" y="14"/>
                    </a:lnTo>
                    <a:lnTo>
                      <a:pt x="1" y="8"/>
                    </a:lnTo>
                    <a:lnTo>
                      <a:pt x="3" y="4"/>
                    </a:lnTo>
                    <a:lnTo>
                      <a:pt x="7" y="1"/>
                    </a:lnTo>
                    <a:lnTo>
                      <a:pt x="11" y="0"/>
                    </a:lnTo>
                    <a:close/>
                  </a:path>
                </a:pathLst>
              </a:custGeom>
              <a:solidFill>
                <a:srgbClr val="B20000"/>
              </a:solidFill>
              <a:ln w="9525">
                <a:noFill/>
                <a:round/>
                <a:headEnd/>
                <a:tailEnd/>
              </a:ln>
            </p:spPr>
            <p:txBody>
              <a:bodyPr/>
              <a:lstStyle/>
              <a:p>
                <a:endParaRPr lang="en-US"/>
              </a:p>
            </p:txBody>
          </p:sp>
          <p:sp>
            <p:nvSpPr>
              <p:cNvPr id="1344" name="Freeform 58"/>
              <p:cNvSpPr>
                <a:spLocks/>
              </p:cNvSpPr>
              <p:nvPr/>
            </p:nvSpPr>
            <p:spPr bwMode="auto">
              <a:xfrm>
                <a:off x="1131" y="2387"/>
                <a:ext cx="453" cy="61"/>
              </a:xfrm>
              <a:custGeom>
                <a:avLst/>
                <a:gdLst>
                  <a:gd name="T0" fmla="*/ 0 w 1150"/>
                  <a:gd name="T1" fmla="*/ 30 h 176"/>
                  <a:gd name="T2" fmla="*/ 0 w 1150"/>
                  <a:gd name="T3" fmla="*/ 45 h 176"/>
                  <a:gd name="T4" fmla="*/ 2 w 1150"/>
                  <a:gd name="T5" fmla="*/ 47 h 176"/>
                  <a:gd name="T6" fmla="*/ 2 w 1150"/>
                  <a:gd name="T7" fmla="*/ 51 h 176"/>
                  <a:gd name="T8" fmla="*/ 292 w 1150"/>
                  <a:gd name="T9" fmla="*/ 61 h 176"/>
                  <a:gd name="T10" fmla="*/ 453 w 1150"/>
                  <a:gd name="T11" fmla="*/ 52 h 176"/>
                  <a:gd name="T12" fmla="*/ 452 w 1150"/>
                  <a:gd name="T13" fmla="*/ 13 h 176"/>
                  <a:gd name="T14" fmla="*/ 358 w 1150"/>
                  <a:gd name="T15" fmla="*/ 0 h 176"/>
                  <a:gd name="T16" fmla="*/ 311 w 1150"/>
                  <a:gd name="T17" fmla="*/ 3 h 176"/>
                  <a:gd name="T18" fmla="*/ 309 w 1150"/>
                  <a:gd name="T19" fmla="*/ 9 h 176"/>
                  <a:gd name="T20" fmla="*/ 304 w 1150"/>
                  <a:gd name="T21" fmla="*/ 4 h 176"/>
                  <a:gd name="T22" fmla="*/ 251 w 1150"/>
                  <a:gd name="T23" fmla="*/ 10 h 176"/>
                  <a:gd name="T24" fmla="*/ 250 w 1150"/>
                  <a:gd name="T25" fmla="*/ 16 h 176"/>
                  <a:gd name="T26" fmla="*/ 245 w 1150"/>
                  <a:gd name="T27" fmla="*/ 11 h 176"/>
                  <a:gd name="T28" fmla="*/ 223 w 1150"/>
                  <a:gd name="T29" fmla="*/ 13 h 176"/>
                  <a:gd name="T30" fmla="*/ 222 w 1150"/>
                  <a:gd name="T31" fmla="*/ 16 h 176"/>
                  <a:gd name="T32" fmla="*/ 216 w 1150"/>
                  <a:gd name="T33" fmla="*/ 14 h 176"/>
                  <a:gd name="T34" fmla="*/ 169 w 1150"/>
                  <a:gd name="T35" fmla="*/ 17 h 176"/>
                  <a:gd name="T36" fmla="*/ 168 w 1150"/>
                  <a:gd name="T37" fmla="*/ 22 h 176"/>
                  <a:gd name="T38" fmla="*/ 162 w 1150"/>
                  <a:gd name="T39" fmla="*/ 18 h 176"/>
                  <a:gd name="T40" fmla="*/ 115 w 1150"/>
                  <a:gd name="T41" fmla="*/ 22 h 176"/>
                  <a:gd name="T42" fmla="*/ 113 w 1150"/>
                  <a:gd name="T43" fmla="*/ 26 h 176"/>
                  <a:gd name="T44" fmla="*/ 108 w 1150"/>
                  <a:gd name="T45" fmla="*/ 22 h 176"/>
                  <a:gd name="T46" fmla="*/ 64 w 1150"/>
                  <a:gd name="T47" fmla="*/ 25 h 176"/>
                  <a:gd name="T48" fmla="*/ 64 w 1150"/>
                  <a:gd name="T49" fmla="*/ 28 h 176"/>
                  <a:gd name="T50" fmla="*/ 58 w 1150"/>
                  <a:gd name="T51" fmla="*/ 25 h 176"/>
                  <a:gd name="T52" fmla="*/ 0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0" y="86"/>
                    </a:moveTo>
                    <a:lnTo>
                      <a:pt x="0" y="131"/>
                    </a:lnTo>
                    <a:lnTo>
                      <a:pt x="6" y="135"/>
                    </a:lnTo>
                    <a:lnTo>
                      <a:pt x="6" y="147"/>
                    </a:lnTo>
                    <a:lnTo>
                      <a:pt x="742" y="176"/>
                    </a:lnTo>
                    <a:lnTo>
                      <a:pt x="1150" y="150"/>
                    </a:lnTo>
                    <a:lnTo>
                      <a:pt x="1148" y="37"/>
                    </a:lnTo>
                    <a:lnTo>
                      <a:pt x="908" y="0"/>
                    </a:lnTo>
                    <a:lnTo>
                      <a:pt x="790" y="10"/>
                    </a:lnTo>
                    <a:lnTo>
                      <a:pt x="785" y="26"/>
                    </a:lnTo>
                    <a:lnTo>
                      <a:pt x="771" y="11"/>
                    </a:lnTo>
                    <a:lnTo>
                      <a:pt x="638" y="29"/>
                    </a:lnTo>
                    <a:lnTo>
                      <a:pt x="635" y="45"/>
                    </a:lnTo>
                    <a:lnTo>
                      <a:pt x="621" y="32"/>
                    </a:lnTo>
                    <a:lnTo>
                      <a:pt x="566" y="37"/>
                    </a:lnTo>
                    <a:lnTo>
                      <a:pt x="564" y="47"/>
                    </a:lnTo>
                    <a:lnTo>
                      <a:pt x="548" y="40"/>
                    </a:lnTo>
                    <a:lnTo>
                      <a:pt x="430" y="50"/>
                    </a:lnTo>
                    <a:lnTo>
                      <a:pt x="427" y="63"/>
                    </a:lnTo>
                    <a:lnTo>
                      <a:pt x="410" y="53"/>
                    </a:lnTo>
                    <a:lnTo>
                      <a:pt x="291" y="63"/>
                    </a:lnTo>
                    <a:lnTo>
                      <a:pt x="287" y="76"/>
                    </a:lnTo>
                    <a:lnTo>
                      <a:pt x="275" y="63"/>
                    </a:lnTo>
                    <a:lnTo>
                      <a:pt x="162" y="71"/>
                    </a:lnTo>
                    <a:lnTo>
                      <a:pt x="162" y="82"/>
                    </a:lnTo>
                    <a:lnTo>
                      <a:pt x="148" y="71"/>
                    </a:lnTo>
                    <a:lnTo>
                      <a:pt x="0" y="86"/>
                    </a:lnTo>
                    <a:close/>
                  </a:path>
                </a:pathLst>
              </a:custGeom>
              <a:solidFill>
                <a:srgbClr val="000000"/>
              </a:solidFill>
              <a:ln w="9525">
                <a:noFill/>
                <a:round/>
                <a:headEnd/>
                <a:tailEnd/>
              </a:ln>
            </p:spPr>
            <p:txBody>
              <a:bodyPr/>
              <a:lstStyle/>
              <a:p>
                <a:endParaRPr lang="en-US"/>
              </a:p>
            </p:txBody>
          </p:sp>
          <p:sp>
            <p:nvSpPr>
              <p:cNvPr id="1345" name="Freeform 59"/>
              <p:cNvSpPr>
                <a:spLocks/>
              </p:cNvSpPr>
              <p:nvPr/>
            </p:nvSpPr>
            <p:spPr bwMode="auto">
              <a:xfrm>
                <a:off x="1423" y="2396"/>
                <a:ext cx="151" cy="43"/>
              </a:xfrm>
              <a:custGeom>
                <a:avLst/>
                <a:gdLst>
                  <a:gd name="T0" fmla="*/ 150 w 385"/>
                  <a:gd name="T1" fmla="*/ 10 h 125"/>
                  <a:gd name="T2" fmla="*/ 77 w 385"/>
                  <a:gd name="T3" fmla="*/ 0 h 125"/>
                  <a:gd name="T4" fmla="*/ 1 w 385"/>
                  <a:gd name="T5" fmla="*/ 13 h 125"/>
                  <a:gd name="T6" fmla="*/ 0 w 385"/>
                  <a:gd name="T7" fmla="*/ 43 h 125"/>
                  <a:gd name="T8" fmla="*/ 151 w 385"/>
                  <a:gd name="T9" fmla="*/ 36 h 125"/>
                  <a:gd name="T10" fmla="*/ 150 w 385"/>
                  <a:gd name="T11" fmla="*/ 10 h 125"/>
                  <a:gd name="T12" fmla="*/ 0 60000 65536"/>
                  <a:gd name="T13" fmla="*/ 0 60000 65536"/>
                  <a:gd name="T14" fmla="*/ 0 60000 65536"/>
                  <a:gd name="T15" fmla="*/ 0 60000 65536"/>
                  <a:gd name="T16" fmla="*/ 0 60000 65536"/>
                  <a:gd name="T17" fmla="*/ 0 60000 65536"/>
                  <a:gd name="T18" fmla="*/ 0 w 385"/>
                  <a:gd name="T19" fmla="*/ 0 h 125"/>
                  <a:gd name="T20" fmla="*/ 385 w 3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5" h="125">
                    <a:moveTo>
                      <a:pt x="382" y="29"/>
                    </a:moveTo>
                    <a:lnTo>
                      <a:pt x="197" y="0"/>
                    </a:lnTo>
                    <a:lnTo>
                      <a:pt x="2" y="37"/>
                    </a:lnTo>
                    <a:lnTo>
                      <a:pt x="0" y="125"/>
                    </a:lnTo>
                    <a:lnTo>
                      <a:pt x="385" y="105"/>
                    </a:lnTo>
                    <a:lnTo>
                      <a:pt x="382" y="29"/>
                    </a:lnTo>
                    <a:close/>
                  </a:path>
                </a:pathLst>
              </a:custGeom>
              <a:solidFill>
                <a:srgbClr val="000538"/>
              </a:solidFill>
              <a:ln w="9525">
                <a:noFill/>
                <a:round/>
                <a:headEnd/>
                <a:tailEnd/>
              </a:ln>
            </p:spPr>
            <p:txBody>
              <a:bodyPr/>
              <a:lstStyle/>
              <a:p>
                <a:endParaRPr lang="en-US"/>
              </a:p>
            </p:txBody>
          </p:sp>
          <p:sp>
            <p:nvSpPr>
              <p:cNvPr id="1346" name="Freeform 60"/>
              <p:cNvSpPr>
                <a:spLocks/>
              </p:cNvSpPr>
              <p:nvPr/>
            </p:nvSpPr>
            <p:spPr bwMode="auto">
              <a:xfrm>
                <a:off x="1139" y="2408"/>
                <a:ext cx="276" cy="31"/>
              </a:xfrm>
              <a:custGeom>
                <a:avLst/>
                <a:gdLst>
                  <a:gd name="T0" fmla="*/ 276 w 700"/>
                  <a:gd name="T1" fmla="*/ 0 h 89"/>
                  <a:gd name="T2" fmla="*/ 0 w 700"/>
                  <a:gd name="T3" fmla="*/ 14 h 89"/>
                  <a:gd name="T4" fmla="*/ 0 w 700"/>
                  <a:gd name="T5" fmla="*/ 21 h 89"/>
                  <a:gd name="T6" fmla="*/ 5 w 700"/>
                  <a:gd name="T7" fmla="*/ 22 h 89"/>
                  <a:gd name="T8" fmla="*/ 276 w 700"/>
                  <a:gd name="T9" fmla="*/ 31 h 89"/>
                  <a:gd name="T10" fmla="*/ 276 w 700"/>
                  <a:gd name="T11" fmla="*/ 0 h 89"/>
                  <a:gd name="T12" fmla="*/ 0 60000 65536"/>
                  <a:gd name="T13" fmla="*/ 0 60000 65536"/>
                  <a:gd name="T14" fmla="*/ 0 60000 65536"/>
                  <a:gd name="T15" fmla="*/ 0 60000 65536"/>
                  <a:gd name="T16" fmla="*/ 0 60000 65536"/>
                  <a:gd name="T17" fmla="*/ 0 60000 65536"/>
                  <a:gd name="T18" fmla="*/ 0 w 700"/>
                  <a:gd name="T19" fmla="*/ 0 h 89"/>
                  <a:gd name="T20" fmla="*/ 700 w 70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0" h="89">
                    <a:moveTo>
                      <a:pt x="700" y="0"/>
                    </a:moveTo>
                    <a:lnTo>
                      <a:pt x="0" y="41"/>
                    </a:lnTo>
                    <a:lnTo>
                      <a:pt x="0" y="60"/>
                    </a:lnTo>
                    <a:lnTo>
                      <a:pt x="12" y="63"/>
                    </a:lnTo>
                    <a:lnTo>
                      <a:pt x="700" y="89"/>
                    </a:lnTo>
                    <a:lnTo>
                      <a:pt x="700" y="0"/>
                    </a:lnTo>
                    <a:close/>
                  </a:path>
                </a:pathLst>
              </a:custGeom>
              <a:solidFill>
                <a:srgbClr val="8E8E8E"/>
              </a:solidFill>
              <a:ln w="9525">
                <a:noFill/>
                <a:round/>
                <a:headEnd/>
                <a:tailEnd/>
              </a:ln>
            </p:spPr>
            <p:txBody>
              <a:bodyPr/>
              <a:lstStyle/>
              <a:p>
                <a:endParaRPr lang="en-US"/>
              </a:p>
            </p:txBody>
          </p:sp>
        </p:grpSp>
        <p:sp>
          <p:nvSpPr>
            <p:cNvPr id="1334" name="Freeform 61"/>
            <p:cNvSpPr>
              <a:spLocks/>
            </p:cNvSpPr>
            <p:nvPr/>
          </p:nvSpPr>
          <p:spPr bwMode="auto">
            <a:xfrm rot="14997935" flipV="1">
              <a:off x="919" y="3349"/>
              <a:ext cx="414" cy="289"/>
            </a:xfrm>
            <a:custGeom>
              <a:avLst/>
              <a:gdLst>
                <a:gd name="T0" fmla="*/ 414 w 483"/>
                <a:gd name="T1" fmla="*/ 289 h 325"/>
                <a:gd name="T2" fmla="*/ 273 w 483"/>
                <a:gd name="T3" fmla="*/ 80 h 325"/>
                <a:gd name="T4" fmla="*/ 269 w 483"/>
                <a:gd name="T5" fmla="*/ 108 h 325"/>
                <a:gd name="T6" fmla="*/ 129 w 483"/>
                <a:gd name="T7" fmla="*/ 21 h 325"/>
                <a:gd name="T8" fmla="*/ 145 w 483"/>
                <a:gd name="T9" fmla="*/ 76 h 325"/>
                <a:gd name="T10" fmla="*/ 0 w 483"/>
                <a:gd name="T11" fmla="*/ 0 h 325"/>
                <a:gd name="T12" fmla="*/ 184 w 483"/>
                <a:gd name="T13" fmla="*/ 155 h 325"/>
                <a:gd name="T14" fmla="*/ 194 w 483"/>
                <a:gd name="T15" fmla="*/ 104 h 325"/>
                <a:gd name="T16" fmla="*/ 294 w 483"/>
                <a:gd name="T17" fmla="*/ 201 h 325"/>
                <a:gd name="T18" fmla="*/ 294 w 483"/>
                <a:gd name="T19" fmla="*/ 173 h 325"/>
                <a:gd name="T20" fmla="*/ 414 w 483"/>
                <a:gd name="T21" fmla="*/ 289 h 3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3"/>
                <a:gd name="T34" fmla="*/ 0 h 325"/>
                <a:gd name="T35" fmla="*/ 483 w 483"/>
                <a:gd name="T36" fmla="*/ 325 h 3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3" h="325">
                  <a:moveTo>
                    <a:pt x="483" y="325"/>
                  </a:moveTo>
                  <a:lnTo>
                    <a:pt x="319" y="90"/>
                  </a:lnTo>
                  <a:lnTo>
                    <a:pt x="314" y="122"/>
                  </a:lnTo>
                  <a:lnTo>
                    <a:pt x="150" y="24"/>
                  </a:lnTo>
                  <a:lnTo>
                    <a:pt x="169" y="85"/>
                  </a:lnTo>
                  <a:lnTo>
                    <a:pt x="0" y="0"/>
                  </a:lnTo>
                  <a:lnTo>
                    <a:pt x="215" y="174"/>
                  </a:lnTo>
                  <a:lnTo>
                    <a:pt x="226" y="117"/>
                  </a:lnTo>
                  <a:lnTo>
                    <a:pt x="343" y="226"/>
                  </a:lnTo>
                  <a:lnTo>
                    <a:pt x="343" y="194"/>
                  </a:lnTo>
                  <a:lnTo>
                    <a:pt x="483" y="325"/>
                  </a:lnTo>
                  <a:close/>
                </a:path>
              </a:pathLst>
            </a:custGeom>
            <a:solidFill>
              <a:srgbClr val="FF0000"/>
            </a:solidFill>
            <a:ln w="12700">
              <a:solidFill>
                <a:schemeClr val="tx2"/>
              </a:solidFill>
              <a:round/>
              <a:headEnd/>
              <a:tailEnd/>
            </a:ln>
          </p:spPr>
          <p:txBody>
            <a:bodyPr/>
            <a:lstStyle/>
            <a:p>
              <a:endParaRPr lang="en-US"/>
            </a:p>
          </p:txBody>
        </p:sp>
      </p:grpSp>
      <p:sp>
        <p:nvSpPr>
          <p:cNvPr id="1044" name="Rectangle 63"/>
          <p:cNvSpPr>
            <a:spLocks noChangeArrowheads="1"/>
          </p:cNvSpPr>
          <p:nvPr/>
        </p:nvSpPr>
        <p:spPr bwMode="auto">
          <a:xfrm>
            <a:off x="266700" y="2269375"/>
            <a:ext cx="3581400" cy="2012950"/>
          </a:xfrm>
          <a:prstGeom prst="rect">
            <a:avLst/>
          </a:prstGeom>
          <a:solidFill>
            <a:schemeClr val="accent1"/>
          </a:solidFill>
          <a:ln w="38100">
            <a:solidFill>
              <a:srgbClr val="5A87C6"/>
            </a:solidFill>
            <a:miter lim="800000"/>
            <a:headEnd/>
            <a:tailEnd/>
          </a:ln>
        </p:spPr>
        <p:txBody>
          <a:bodyPr wrap="none" anchor="ctr"/>
          <a:lstStyle/>
          <a:p>
            <a:endParaRPr lang="en-US"/>
          </a:p>
        </p:txBody>
      </p:sp>
      <p:sp>
        <p:nvSpPr>
          <p:cNvPr id="1045" name="Rectangle 64"/>
          <p:cNvSpPr>
            <a:spLocks noChangeArrowheads="1"/>
          </p:cNvSpPr>
          <p:nvPr/>
        </p:nvSpPr>
        <p:spPr bwMode="auto">
          <a:xfrm>
            <a:off x="330200" y="2317000"/>
            <a:ext cx="3441700" cy="1925638"/>
          </a:xfrm>
          <a:prstGeom prst="rect">
            <a:avLst/>
          </a:prstGeom>
          <a:solidFill>
            <a:schemeClr val="bg1"/>
          </a:solidFill>
          <a:ln w="38100">
            <a:noFill/>
            <a:miter lim="800000"/>
            <a:headEnd/>
            <a:tailEnd/>
          </a:ln>
        </p:spPr>
        <p:txBody>
          <a:bodyPr>
            <a:spAutoFit/>
          </a:bodyPr>
          <a:lstStyle/>
          <a:p>
            <a:pPr algn="l" eaLnBrk="0" hangingPunct="0"/>
            <a:r>
              <a:rPr kumimoji="1" lang="en-US" sz="800" u="sng">
                <a:latin typeface="Times New Roman" pitchFamily="18" charset="0"/>
              </a:rPr>
              <a:t>Seq</a:t>
            </a:r>
            <a:r>
              <a:rPr kumimoji="1" lang="en-US" sz="800">
                <a:latin typeface="Times New Roman" pitchFamily="18" charset="0"/>
              </a:rPr>
              <a:t>   </a:t>
            </a:r>
            <a:r>
              <a:rPr kumimoji="1" lang="en-US" sz="800" u="sng">
                <a:latin typeface="Times New Roman" pitchFamily="18" charset="0"/>
              </a:rPr>
              <a:t>Qty</a:t>
            </a:r>
            <a:r>
              <a:rPr kumimoji="1" lang="en-US" sz="800">
                <a:latin typeface="Times New Roman" pitchFamily="18" charset="0"/>
              </a:rPr>
              <a:t>    </a:t>
            </a:r>
            <a:r>
              <a:rPr kumimoji="1" lang="en-US" sz="800" u="sng">
                <a:latin typeface="Times New Roman" pitchFamily="18" charset="0"/>
              </a:rPr>
              <a:t>Item		VIN	Line Feed</a:t>
            </a:r>
            <a:endParaRPr kumimoji="1" lang="en-US" sz="800">
              <a:latin typeface="Times New Roman" pitchFamily="18" charset="0"/>
            </a:endParaRPr>
          </a:p>
          <a:p>
            <a:pPr algn="l" eaLnBrk="0" hangingPunct="0"/>
            <a:r>
              <a:rPr kumimoji="1" lang="en-US" sz="800">
                <a:latin typeface="Times New Roman" pitchFamily="18" charset="0"/>
              </a:rPr>
              <a:t>			</a:t>
            </a:r>
          </a:p>
          <a:p>
            <a:pPr algn="l" eaLnBrk="0" hangingPunct="0"/>
            <a:r>
              <a:rPr kumimoji="1" lang="en-US" sz="800">
                <a:latin typeface="Times New Roman" pitchFamily="18" charset="0"/>
              </a:rPr>
              <a:t>1         1      Dashboard, Red 	ABC123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2         1      Dashboard, Green	DEF435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3         1      Dashboard, Blue	XYZ789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4         1      Dashboard, Green	AEG434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5         1      Dashboard, Blue	JWZ551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6         1      Dashboard, Red 	ABC124	LF210</a:t>
            </a:r>
          </a:p>
          <a:p>
            <a:pPr algn="l" eaLnBrk="0" hangingPunct="0"/>
            <a:r>
              <a:rPr kumimoji="1" lang="en-US" sz="800">
                <a:latin typeface="Times New Roman" pitchFamily="18" charset="0"/>
              </a:rPr>
              <a:t>...			</a:t>
            </a:r>
          </a:p>
          <a:p>
            <a:pPr algn="l" eaLnBrk="0" hangingPunct="0"/>
            <a:r>
              <a:rPr kumimoji="1" lang="en-US" sz="800">
                <a:latin typeface="Times New Roman" pitchFamily="18" charset="0"/>
              </a:rPr>
              <a:t>30       1      Dashboard, Blue	UIV331	LF210</a:t>
            </a:r>
            <a:endParaRPr kumimoji="1" lang="en-US" sz="1400">
              <a:latin typeface="Times New Roman" pitchFamily="18" charset="0"/>
            </a:endParaRPr>
          </a:p>
        </p:txBody>
      </p:sp>
      <p:grpSp>
        <p:nvGrpSpPr>
          <p:cNvPr id="6" name="Group 65"/>
          <p:cNvGrpSpPr>
            <a:grpSpLocks/>
          </p:cNvGrpSpPr>
          <p:nvPr/>
        </p:nvGrpSpPr>
        <p:grpSpPr bwMode="auto">
          <a:xfrm>
            <a:off x="698500" y="1516900"/>
            <a:ext cx="1841500" cy="558800"/>
            <a:chOff x="440" y="1272"/>
            <a:chExt cx="1160" cy="352"/>
          </a:xfrm>
        </p:grpSpPr>
        <p:sp>
          <p:nvSpPr>
            <p:cNvPr id="1329" name="Line 66"/>
            <p:cNvSpPr>
              <a:spLocks noChangeShapeType="1"/>
            </p:cNvSpPr>
            <p:nvPr/>
          </p:nvSpPr>
          <p:spPr bwMode="auto">
            <a:xfrm>
              <a:off x="440"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0" name="Line 67"/>
            <p:cNvSpPr>
              <a:spLocks noChangeShapeType="1"/>
            </p:cNvSpPr>
            <p:nvPr/>
          </p:nvSpPr>
          <p:spPr bwMode="auto">
            <a:xfrm>
              <a:off x="8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1" name="Line 68"/>
            <p:cNvSpPr>
              <a:spLocks noChangeShapeType="1"/>
            </p:cNvSpPr>
            <p:nvPr/>
          </p:nvSpPr>
          <p:spPr bwMode="auto">
            <a:xfrm>
              <a:off x="12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2" name="Line 69"/>
            <p:cNvSpPr>
              <a:spLocks noChangeShapeType="1"/>
            </p:cNvSpPr>
            <p:nvPr/>
          </p:nvSpPr>
          <p:spPr bwMode="auto">
            <a:xfrm>
              <a:off x="1600" y="1272"/>
              <a:ext cx="0" cy="352"/>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7" name="Group 70"/>
          <p:cNvGrpSpPr>
            <a:grpSpLocks/>
          </p:cNvGrpSpPr>
          <p:nvPr/>
        </p:nvGrpSpPr>
        <p:grpSpPr bwMode="auto">
          <a:xfrm>
            <a:off x="2070100" y="5161800"/>
            <a:ext cx="1295400" cy="517525"/>
            <a:chOff x="1304" y="3568"/>
            <a:chExt cx="816" cy="326"/>
          </a:xfrm>
        </p:grpSpPr>
        <p:grpSp>
          <p:nvGrpSpPr>
            <p:cNvPr id="1315" name="Group 71"/>
            <p:cNvGrpSpPr>
              <a:grpSpLocks/>
            </p:cNvGrpSpPr>
            <p:nvPr/>
          </p:nvGrpSpPr>
          <p:grpSpPr bwMode="auto">
            <a:xfrm>
              <a:off x="1304" y="3568"/>
              <a:ext cx="453" cy="326"/>
              <a:chOff x="774" y="1597"/>
              <a:chExt cx="453" cy="326"/>
            </a:xfrm>
          </p:grpSpPr>
          <p:sp>
            <p:nvSpPr>
              <p:cNvPr id="1317" name="Freeform 72"/>
              <p:cNvSpPr>
                <a:spLocks/>
              </p:cNvSpPr>
              <p:nvPr/>
            </p:nvSpPr>
            <p:spPr bwMode="auto">
              <a:xfrm>
                <a:off x="782" y="1699"/>
                <a:ext cx="58" cy="159"/>
              </a:xfrm>
              <a:custGeom>
                <a:avLst/>
                <a:gdLst>
                  <a:gd name="T0" fmla="*/ 58 w 147"/>
                  <a:gd name="T1" fmla="*/ 0 h 459"/>
                  <a:gd name="T2" fmla="*/ 17 w 147"/>
                  <a:gd name="T3" fmla="*/ 46 h 459"/>
                  <a:gd name="T4" fmla="*/ 0 w 147"/>
                  <a:gd name="T5" fmla="*/ 157 h 459"/>
                  <a:gd name="T6" fmla="*/ 33 w 147"/>
                  <a:gd name="T7" fmla="*/ 159 h 459"/>
                  <a:gd name="T8" fmla="*/ 58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147" y="0"/>
                    </a:moveTo>
                    <a:lnTo>
                      <a:pt x="42" y="133"/>
                    </a:lnTo>
                    <a:lnTo>
                      <a:pt x="0" y="452"/>
                    </a:lnTo>
                    <a:lnTo>
                      <a:pt x="84" y="459"/>
                    </a:lnTo>
                    <a:lnTo>
                      <a:pt x="147" y="0"/>
                    </a:lnTo>
                    <a:close/>
                  </a:path>
                </a:pathLst>
              </a:custGeom>
              <a:solidFill>
                <a:srgbClr val="000000"/>
              </a:solidFill>
              <a:ln w="9525">
                <a:solidFill>
                  <a:srgbClr val="5A87C6"/>
                </a:solidFill>
                <a:round/>
                <a:headEnd/>
                <a:tailEnd/>
              </a:ln>
            </p:spPr>
            <p:txBody>
              <a:bodyPr/>
              <a:lstStyle/>
              <a:p>
                <a:endParaRPr lang="en-US"/>
              </a:p>
            </p:txBody>
          </p:sp>
          <p:sp>
            <p:nvSpPr>
              <p:cNvPr id="1318" name="Freeform 73"/>
              <p:cNvSpPr>
                <a:spLocks/>
              </p:cNvSpPr>
              <p:nvPr/>
            </p:nvSpPr>
            <p:spPr bwMode="auto">
              <a:xfrm>
                <a:off x="805" y="1830"/>
                <a:ext cx="372" cy="63"/>
              </a:xfrm>
              <a:custGeom>
                <a:avLst/>
                <a:gdLst>
                  <a:gd name="T0" fmla="*/ 0 w 946"/>
                  <a:gd name="T1" fmla="*/ 33 h 182"/>
                  <a:gd name="T2" fmla="*/ 250 w 946"/>
                  <a:gd name="T3" fmla="*/ 63 h 182"/>
                  <a:gd name="T4" fmla="*/ 372 w 946"/>
                  <a:gd name="T5" fmla="*/ 41 h 182"/>
                  <a:gd name="T6" fmla="*/ 128 w 946"/>
                  <a:gd name="T7" fmla="*/ 0 h 182"/>
                  <a:gd name="T8" fmla="*/ 0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0" y="95"/>
                    </a:moveTo>
                    <a:lnTo>
                      <a:pt x="636" y="182"/>
                    </a:lnTo>
                    <a:lnTo>
                      <a:pt x="946" y="118"/>
                    </a:lnTo>
                    <a:lnTo>
                      <a:pt x="326" y="0"/>
                    </a:lnTo>
                    <a:lnTo>
                      <a:pt x="0" y="95"/>
                    </a:lnTo>
                    <a:close/>
                  </a:path>
                </a:pathLst>
              </a:custGeom>
              <a:solidFill>
                <a:srgbClr val="000000"/>
              </a:solidFill>
              <a:ln w="9525">
                <a:solidFill>
                  <a:srgbClr val="5A87C6"/>
                </a:solidFill>
                <a:round/>
                <a:headEnd/>
                <a:tailEnd/>
              </a:ln>
            </p:spPr>
            <p:txBody>
              <a:bodyPr/>
              <a:lstStyle/>
              <a:p>
                <a:endParaRPr lang="en-US"/>
              </a:p>
            </p:txBody>
          </p:sp>
          <p:sp>
            <p:nvSpPr>
              <p:cNvPr id="1319" name="Freeform 74"/>
              <p:cNvSpPr>
                <a:spLocks/>
              </p:cNvSpPr>
              <p:nvPr/>
            </p:nvSpPr>
            <p:spPr bwMode="auto">
              <a:xfrm>
                <a:off x="805" y="1597"/>
                <a:ext cx="143" cy="266"/>
              </a:xfrm>
              <a:custGeom>
                <a:avLst/>
                <a:gdLst>
                  <a:gd name="T0" fmla="*/ 143 w 362"/>
                  <a:gd name="T1" fmla="*/ 0 h 767"/>
                  <a:gd name="T2" fmla="*/ 129 w 362"/>
                  <a:gd name="T3" fmla="*/ 233 h 767"/>
                  <a:gd name="T4" fmla="*/ 0 w 362"/>
                  <a:gd name="T5" fmla="*/ 266 h 767"/>
                  <a:gd name="T6" fmla="*/ 41 w 362"/>
                  <a:gd name="T7" fmla="*/ 58 h 767"/>
                  <a:gd name="T8" fmla="*/ 143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362" y="0"/>
                    </a:moveTo>
                    <a:lnTo>
                      <a:pt x="326" y="672"/>
                    </a:lnTo>
                    <a:lnTo>
                      <a:pt x="0" y="767"/>
                    </a:lnTo>
                    <a:lnTo>
                      <a:pt x="103" y="168"/>
                    </a:lnTo>
                    <a:lnTo>
                      <a:pt x="362" y="0"/>
                    </a:lnTo>
                    <a:close/>
                  </a:path>
                </a:pathLst>
              </a:custGeom>
              <a:solidFill>
                <a:srgbClr val="000000"/>
              </a:solidFill>
              <a:ln w="9525">
                <a:solidFill>
                  <a:srgbClr val="5A87C6"/>
                </a:solidFill>
                <a:round/>
                <a:headEnd/>
                <a:tailEnd/>
              </a:ln>
            </p:spPr>
            <p:txBody>
              <a:bodyPr/>
              <a:lstStyle/>
              <a:p>
                <a:endParaRPr lang="en-US"/>
              </a:p>
            </p:txBody>
          </p:sp>
          <p:sp>
            <p:nvSpPr>
              <p:cNvPr id="1320" name="Freeform 75"/>
              <p:cNvSpPr>
                <a:spLocks/>
              </p:cNvSpPr>
              <p:nvPr/>
            </p:nvSpPr>
            <p:spPr bwMode="auto">
              <a:xfrm>
                <a:off x="934" y="1597"/>
                <a:ext cx="243" cy="275"/>
              </a:xfrm>
              <a:custGeom>
                <a:avLst/>
                <a:gdLst>
                  <a:gd name="T0" fmla="*/ 14 w 620"/>
                  <a:gd name="T1" fmla="*/ 0 h 790"/>
                  <a:gd name="T2" fmla="*/ 211 w 620"/>
                  <a:gd name="T3" fmla="*/ 71 h 790"/>
                  <a:gd name="T4" fmla="*/ 243 w 620"/>
                  <a:gd name="T5" fmla="*/ 275 h 790"/>
                  <a:gd name="T6" fmla="*/ 0 w 620"/>
                  <a:gd name="T7" fmla="*/ 234 h 790"/>
                  <a:gd name="T8" fmla="*/ 14 w 620"/>
                  <a:gd name="T9" fmla="*/ 0 h 790"/>
                  <a:gd name="T10" fmla="*/ 0 60000 65536"/>
                  <a:gd name="T11" fmla="*/ 0 60000 65536"/>
                  <a:gd name="T12" fmla="*/ 0 60000 65536"/>
                  <a:gd name="T13" fmla="*/ 0 60000 65536"/>
                  <a:gd name="T14" fmla="*/ 0 60000 65536"/>
                  <a:gd name="T15" fmla="*/ 0 w 620"/>
                  <a:gd name="T16" fmla="*/ 0 h 790"/>
                  <a:gd name="T17" fmla="*/ 620 w 620"/>
                  <a:gd name="T18" fmla="*/ 790 h 790"/>
                </a:gdLst>
                <a:ahLst/>
                <a:cxnLst>
                  <a:cxn ang="T10">
                    <a:pos x="T0" y="T1"/>
                  </a:cxn>
                  <a:cxn ang="T11">
                    <a:pos x="T2" y="T3"/>
                  </a:cxn>
                  <a:cxn ang="T12">
                    <a:pos x="T4" y="T5"/>
                  </a:cxn>
                  <a:cxn ang="T13">
                    <a:pos x="T6" y="T7"/>
                  </a:cxn>
                  <a:cxn ang="T14">
                    <a:pos x="T8" y="T9"/>
                  </a:cxn>
                </a:cxnLst>
                <a:rect l="T15" t="T16" r="T17" b="T18"/>
                <a:pathLst>
                  <a:path w="620" h="790">
                    <a:moveTo>
                      <a:pt x="36" y="0"/>
                    </a:moveTo>
                    <a:lnTo>
                      <a:pt x="538" y="203"/>
                    </a:lnTo>
                    <a:lnTo>
                      <a:pt x="620" y="790"/>
                    </a:lnTo>
                    <a:lnTo>
                      <a:pt x="0" y="672"/>
                    </a:lnTo>
                    <a:lnTo>
                      <a:pt x="36" y="0"/>
                    </a:lnTo>
                    <a:close/>
                  </a:path>
                </a:pathLst>
              </a:custGeom>
              <a:solidFill>
                <a:srgbClr val="000000"/>
              </a:solidFill>
              <a:ln w="9525">
                <a:solidFill>
                  <a:srgbClr val="5A87C6"/>
                </a:solidFill>
                <a:round/>
                <a:headEnd/>
                <a:tailEnd/>
              </a:ln>
            </p:spPr>
            <p:txBody>
              <a:bodyPr/>
              <a:lstStyle/>
              <a:p>
                <a:endParaRPr lang="en-US"/>
              </a:p>
            </p:txBody>
          </p:sp>
          <p:sp>
            <p:nvSpPr>
              <p:cNvPr id="1321" name="Freeform 76"/>
              <p:cNvSpPr>
                <a:spLocks/>
              </p:cNvSpPr>
              <p:nvPr/>
            </p:nvSpPr>
            <p:spPr bwMode="auto">
              <a:xfrm>
                <a:off x="960" y="1632"/>
                <a:ext cx="189" cy="205"/>
              </a:xfrm>
              <a:custGeom>
                <a:avLst/>
                <a:gdLst>
                  <a:gd name="T0" fmla="*/ 7 w 480"/>
                  <a:gd name="T1" fmla="*/ 6 h 587"/>
                  <a:gd name="T2" fmla="*/ 2 w 480"/>
                  <a:gd name="T3" fmla="*/ 47 h 587"/>
                  <a:gd name="T4" fmla="*/ 1 w 480"/>
                  <a:gd name="T5" fmla="*/ 111 h 587"/>
                  <a:gd name="T6" fmla="*/ 6 w 480"/>
                  <a:gd name="T7" fmla="*/ 162 h 587"/>
                  <a:gd name="T8" fmla="*/ 7 w 480"/>
                  <a:gd name="T9" fmla="*/ 170 h 587"/>
                  <a:gd name="T10" fmla="*/ 11 w 480"/>
                  <a:gd name="T11" fmla="*/ 171 h 587"/>
                  <a:gd name="T12" fmla="*/ 20 w 480"/>
                  <a:gd name="T13" fmla="*/ 173 h 587"/>
                  <a:gd name="T14" fmla="*/ 32 w 480"/>
                  <a:gd name="T15" fmla="*/ 177 h 587"/>
                  <a:gd name="T16" fmla="*/ 46 w 480"/>
                  <a:gd name="T17" fmla="*/ 180 h 587"/>
                  <a:gd name="T18" fmla="*/ 63 w 480"/>
                  <a:gd name="T19" fmla="*/ 184 h 587"/>
                  <a:gd name="T20" fmla="*/ 81 w 480"/>
                  <a:gd name="T21" fmla="*/ 188 h 587"/>
                  <a:gd name="T22" fmla="*/ 100 w 480"/>
                  <a:gd name="T23" fmla="*/ 192 h 587"/>
                  <a:gd name="T24" fmla="*/ 120 w 480"/>
                  <a:gd name="T25" fmla="*/ 196 h 587"/>
                  <a:gd name="T26" fmla="*/ 137 w 480"/>
                  <a:gd name="T27" fmla="*/ 199 h 587"/>
                  <a:gd name="T28" fmla="*/ 152 w 480"/>
                  <a:gd name="T29" fmla="*/ 201 h 587"/>
                  <a:gd name="T30" fmla="*/ 163 w 480"/>
                  <a:gd name="T31" fmla="*/ 203 h 587"/>
                  <a:gd name="T32" fmla="*/ 173 w 480"/>
                  <a:gd name="T33" fmla="*/ 204 h 587"/>
                  <a:gd name="T34" fmla="*/ 180 w 480"/>
                  <a:gd name="T35" fmla="*/ 205 h 587"/>
                  <a:gd name="T36" fmla="*/ 185 w 480"/>
                  <a:gd name="T37" fmla="*/ 205 h 587"/>
                  <a:gd name="T38" fmla="*/ 187 w 480"/>
                  <a:gd name="T39" fmla="*/ 205 h 587"/>
                  <a:gd name="T40" fmla="*/ 189 w 480"/>
                  <a:gd name="T41" fmla="*/ 198 h 587"/>
                  <a:gd name="T42" fmla="*/ 188 w 480"/>
                  <a:gd name="T43" fmla="*/ 148 h 587"/>
                  <a:gd name="T44" fmla="*/ 179 w 480"/>
                  <a:gd name="T45" fmla="*/ 93 h 587"/>
                  <a:gd name="T46" fmla="*/ 174 w 480"/>
                  <a:gd name="T47" fmla="*/ 71 h 587"/>
                  <a:gd name="T48" fmla="*/ 169 w 480"/>
                  <a:gd name="T49" fmla="*/ 54 h 587"/>
                  <a:gd name="T50" fmla="*/ 167 w 480"/>
                  <a:gd name="T51" fmla="*/ 45 h 587"/>
                  <a:gd name="T52" fmla="*/ 165 w 480"/>
                  <a:gd name="T53" fmla="*/ 43 h 587"/>
                  <a:gd name="T54" fmla="*/ 163 w 480"/>
                  <a:gd name="T55" fmla="*/ 42 h 587"/>
                  <a:gd name="T56" fmla="*/ 158 w 480"/>
                  <a:gd name="T57" fmla="*/ 39 h 587"/>
                  <a:gd name="T58" fmla="*/ 149 w 480"/>
                  <a:gd name="T59" fmla="*/ 36 h 587"/>
                  <a:gd name="T60" fmla="*/ 139 w 480"/>
                  <a:gd name="T61" fmla="*/ 32 h 587"/>
                  <a:gd name="T62" fmla="*/ 128 w 480"/>
                  <a:gd name="T63" fmla="*/ 28 h 587"/>
                  <a:gd name="T64" fmla="*/ 114 w 480"/>
                  <a:gd name="T65" fmla="*/ 23 h 587"/>
                  <a:gd name="T66" fmla="*/ 100 w 480"/>
                  <a:gd name="T67" fmla="*/ 19 h 587"/>
                  <a:gd name="T68" fmla="*/ 84 w 480"/>
                  <a:gd name="T69" fmla="*/ 14 h 587"/>
                  <a:gd name="T70" fmla="*/ 69 w 480"/>
                  <a:gd name="T71" fmla="*/ 11 h 587"/>
                  <a:gd name="T72" fmla="*/ 54 w 480"/>
                  <a:gd name="T73" fmla="*/ 8 h 587"/>
                  <a:gd name="T74" fmla="*/ 41 w 480"/>
                  <a:gd name="T75" fmla="*/ 5 h 587"/>
                  <a:gd name="T76" fmla="*/ 29 w 480"/>
                  <a:gd name="T77" fmla="*/ 3 h 587"/>
                  <a:gd name="T78" fmla="*/ 20 w 480"/>
                  <a:gd name="T79" fmla="*/ 1 h 587"/>
                  <a:gd name="T80" fmla="*/ 13 w 480"/>
                  <a:gd name="T81" fmla="*/ 0 h 587"/>
                  <a:gd name="T82" fmla="*/ 9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22" y="0"/>
                    </a:moveTo>
                    <a:lnTo>
                      <a:pt x="19" y="17"/>
                    </a:lnTo>
                    <a:lnTo>
                      <a:pt x="12" y="64"/>
                    </a:lnTo>
                    <a:lnTo>
                      <a:pt x="4" y="135"/>
                    </a:lnTo>
                    <a:lnTo>
                      <a:pt x="0" y="223"/>
                    </a:lnTo>
                    <a:lnTo>
                      <a:pt x="2" y="318"/>
                    </a:lnTo>
                    <a:lnTo>
                      <a:pt x="8" y="402"/>
                    </a:lnTo>
                    <a:lnTo>
                      <a:pt x="14" y="463"/>
                    </a:lnTo>
                    <a:lnTo>
                      <a:pt x="16" y="486"/>
                    </a:lnTo>
                    <a:lnTo>
                      <a:pt x="17" y="486"/>
                    </a:lnTo>
                    <a:lnTo>
                      <a:pt x="22" y="488"/>
                    </a:lnTo>
                    <a:lnTo>
                      <a:pt x="29" y="491"/>
                    </a:lnTo>
                    <a:lnTo>
                      <a:pt x="39" y="493"/>
                    </a:lnTo>
                    <a:lnTo>
                      <a:pt x="51" y="496"/>
                    </a:lnTo>
                    <a:lnTo>
                      <a:pt x="65" y="501"/>
                    </a:lnTo>
                    <a:lnTo>
                      <a:pt x="81" y="506"/>
                    </a:lnTo>
                    <a:lnTo>
                      <a:pt x="98" y="510"/>
                    </a:lnTo>
                    <a:lnTo>
                      <a:pt x="118" y="516"/>
                    </a:lnTo>
                    <a:lnTo>
                      <a:pt x="138" y="522"/>
                    </a:lnTo>
                    <a:lnTo>
                      <a:pt x="160" y="527"/>
                    </a:lnTo>
                    <a:lnTo>
                      <a:pt x="183" y="533"/>
                    </a:lnTo>
                    <a:lnTo>
                      <a:pt x="206" y="539"/>
                    </a:lnTo>
                    <a:lnTo>
                      <a:pt x="230" y="545"/>
                    </a:lnTo>
                    <a:lnTo>
                      <a:pt x="255" y="550"/>
                    </a:lnTo>
                    <a:lnTo>
                      <a:pt x="280" y="556"/>
                    </a:lnTo>
                    <a:lnTo>
                      <a:pt x="304" y="561"/>
                    </a:lnTo>
                    <a:lnTo>
                      <a:pt x="326" y="565"/>
                    </a:lnTo>
                    <a:lnTo>
                      <a:pt x="347" y="570"/>
                    </a:lnTo>
                    <a:lnTo>
                      <a:pt x="366" y="574"/>
                    </a:lnTo>
                    <a:lnTo>
                      <a:pt x="385" y="576"/>
                    </a:lnTo>
                    <a:lnTo>
                      <a:pt x="401" y="579"/>
                    </a:lnTo>
                    <a:lnTo>
                      <a:pt x="415" y="580"/>
                    </a:lnTo>
                    <a:lnTo>
                      <a:pt x="429" y="583"/>
                    </a:lnTo>
                    <a:lnTo>
                      <a:pt x="440" y="584"/>
                    </a:lnTo>
                    <a:lnTo>
                      <a:pt x="449" y="585"/>
                    </a:lnTo>
                    <a:lnTo>
                      <a:pt x="458" y="586"/>
                    </a:lnTo>
                    <a:lnTo>
                      <a:pt x="464" y="586"/>
                    </a:lnTo>
                    <a:lnTo>
                      <a:pt x="470" y="587"/>
                    </a:lnTo>
                    <a:lnTo>
                      <a:pt x="473" y="587"/>
                    </a:lnTo>
                    <a:lnTo>
                      <a:pt x="476" y="587"/>
                    </a:lnTo>
                    <a:lnTo>
                      <a:pt x="477" y="587"/>
                    </a:lnTo>
                    <a:lnTo>
                      <a:pt x="479" y="568"/>
                    </a:lnTo>
                    <a:lnTo>
                      <a:pt x="480" y="512"/>
                    </a:lnTo>
                    <a:lnTo>
                      <a:pt x="477" y="424"/>
                    </a:lnTo>
                    <a:lnTo>
                      <a:pt x="462" y="304"/>
                    </a:lnTo>
                    <a:lnTo>
                      <a:pt x="455" y="267"/>
                    </a:lnTo>
                    <a:lnTo>
                      <a:pt x="448" y="233"/>
                    </a:lnTo>
                    <a:lnTo>
                      <a:pt x="441" y="203"/>
                    </a:lnTo>
                    <a:lnTo>
                      <a:pt x="435" y="176"/>
                    </a:lnTo>
                    <a:lnTo>
                      <a:pt x="430" y="154"/>
                    </a:lnTo>
                    <a:lnTo>
                      <a:pt x="425" y="138"/>
                    </a:lnTo>
                    <a:lnTo>
                      <a:pt x="423" y="128"/>
                    </a:lnTo>
                    <a:lnTo>
                      <a:pt x="422" y="124"/>
                    </a:lnTo>
                    <a:lnTo>
                      <a:pt x="420" y="124"/>
                    </a:lnTo>
                    <a:lnTo>
                      <a:pt x="418" y="122"/>
                    </a:lnTo>
                    <a:lnTo>
                      <a:pt x="414" y="120"/>
                    </a:lnTo>
                    <a:lnTo>
                      <a:pt x="407" y="116"/>
                    </a:lnTo>
                    <a:lnTo>
                      <a:pt x="400" y="113"/>
                    </a:lnTo>
                    <a:lnTo>
                      <a:pt x="389" y="108"/>
                    </a:lnTo>
                    <a:lnTo>
                      <a:pt x="379" y="104"/>
                    </a:lnTo>
                    <a:lnTo>
                      <a:pt x="367" y="98"/>
                    </a:lnTo>
                    <a:lnTo>
                      <a:pt x="354" y="92"/>
                    </a:lnTo>
                    <a:lnTo>
                      <a:pt x="340" y="86"/>
                    </a:lnTo>
                    <a:lnTo>
                      <a:pt x="324" y="79"/>
                    </a:lnTo>
                    <a:lnTo>
                      <a:pt x="308" y="72"/>
                    </a:lnTo>
                    <a:lnTo>
                      <a:pt x="290" y="67"/>
                    </a:lnTo>
                    <a:lnTo>
                      <a:pt x="272" y="60"/>
                    </a:lnTo>
                    <a:lnTo>
                      <a:pt x="253" y="53"/>
                    </a:lnTo>
                    <a:lnTo>
                      <a:pt x="234" y="47"/>
                    </a:lnTo>
                    <a:lnTo>
                      <a:pt x="214" y="41"/>
                    </a:lnTo>
                    <a:lnTo>
                      <a:pt x="195" y="36"/>
                    </a:lnTo>
                    <a:lnTo>
                      <a:pt x="175" y="31"/>
                    </a:lnTo>
                    <a:lnTo>
                      <a:pt x="157" y="26"/>
                    </a:lnTo>
                    <a:lnTo>
                      <a:pt x="138" y="22"/>
                    </a:lnTo>
                    <a:lnTo>
                      <a:pt x="121" y="18"/>
                    </a:lnTo>
                    <a:lnTo>
                      <a:pt x="104" y="15"/>
                    </a:lnTo>
                    <a:lnTo>
                      <a:pt x="89" y="11"/>
                    </a:lnTo>
                    <a:lnTo>
                      <a:pt x="74" y="9"/>
                    </a:lnTo>
                    <a:lnTo>
                      <a:pt x="61" y="7"/>
                    </a:lnTo>
                    <a:lnTo>
                      <a:pt x="50" y="4"/>
                    </a:lnTo>
                    <a:lnTo>
                      <a:pt x="40" y="2"/>
                    </a:lnTo>
                    <a:lnTo>
                      <a:pt x="32" y="1"/>
                    </a:lnTo>
                    <a:lnTo>
                      <a:pt x="27" y="1"/>
                    </a:lnTo>
                    <a:lnTo>
                      <a:pt x="23" y="0"/>
                    </a:lnTo>
                    <a:lnTo>
                      <a:pt x="22" y="0"/>
                    </a:lnTo>
                    <a:close/>
                  </a:path>
                </a:pathLst>
              </a:custGeom>
              <a:solidFill>
                <a:srgbClr val="99AFDD"/>
              </a:solidFill>
              <a:ln w="9525">
                <a:solidFill>
                  <a:srgbClr val="5A87C6"/>
                </a:solidFill>
                <a:round/>
                <a:headEnd/>
                <a:tailEnd/>
              </a:ln>
            </p:spPr>
            <p:txBody>
              <a:bodyPr/>
              <a:lstStyle/>
              <a:p>
                <a:endParaRPr lang="en-US"/>
              </a:p>
            </p:txBody>
          </p:sp>
          <p:sp>
            <p:nvSpPr>
              <p:cNvPr id="1322" name="Freeform 77"/>
              <p:cNvSpPr>
                <a:spLocks/>
              </p:cNvSpPr>
              <p:nvPr/>
            </p:nvSpPr>
            <p:spPr bwMode="auto">
              <a:xfrm>
                <a:off x="817" y="1611"/>
                <a:ext cx="119" cy="234"/>
              </a:xfrm>
              <a:custGeom>
                <a:avLst/>
                <a:gdLst>
                  <a:gd name="T0" fmla="*/ 112 w 300"/>
                  <a:gd name="T1" fmla="*/ 50 h 674"/>
                  <a:gd name="T2" fmla="*/ 31 w 300"/>
                  <a:gd name="T3" fmla="*/ 85 h 674"/>
                  <a:gd name="T4" fmla="*/ 113 w 300"/>
                  <a:gd name="T5" fmla="*/ 32 h 674"/>
                  <a:gd name="T6" fmla="*/ 34 w 300"/>
                  <a:gd name="T7" fmla="*/ 69 h 674"/>
                  <a:gd name="T8" fmla="*/ 115 w 300"/>
                  <a:gd name="T9" fmla="*/ 14 h 674"/>
                  <a:gd name="T10" fmla="*/ 37 w 300"/>
                  <a:gd name="T11" fmla="*/ 52 h 674"/>
                  <a:gd name="T12" fmla="*/ 119 w 300"/>
                  <a:gd name="T13" fmla="*/ 0 h 674"/>
                  <a:gd name="T14" fmla="*/ 104 w 300"/>
                  <a:gd name="T15" fmla="*/ 212 h 674"/>
                  <a:gd name="T16" fmla="*/ 0 w 300"/>
                  <a:gd name="T17" fmla="*/ 234 h 674"/>
                  <a:gd name="T18" fmla="*/ 99 w 300"/>
                  <a:gd name="T19" fmla="*/ 195 h 674"/>
                  <a:gd name="T20" fmla="*/ 4 w 300"/>
                  <a:gd name="T21" fmla="*/ 217 h 674"/>
                  <a:gd name="T22" fmla="*/ 100 w 300"/>
                  <a:gd name="T23" fmla="*/ 177 h 674"/>
                  <a:gd name="T24" fmla="*/ 7 w 300"/>
                  <a:gd name="T25" fmla="*/ 201 h 674"/>
                  <a:gd name="T26" fmla="*/ 101 w 300"/>
                  <a:gd name="T27" fmla="*/ 159 h 674"/>
                  <a:gd name="T28" fmla="*/ 10 w 300"/>
                  <a:gd name="T29" fmla="*/ 184 h 674"/>
                  <a:gd name="T30" fmla="*/ 104 w 300"/>
                  <a:gd name="T31" fmla="*/ 141 h 674"/>
                  <a:gd name="T32" fmla="*/ 13 w 300"/>
                  <a:gd name="T33" fmla="*/ 167 h 674"/>
                  <a:gd name="T34" fmla="*/ 106 w 300"/>
                  <a:gd name="T35" fmla="*/ 122 h 674"/>
                  <a:gd name="T36" fmla="*/ 17 w 300"/>
                  <a:gd name="T37" fmla="*/ 151 h 674"/>
                  <a:gd name="T38" fmla="*/ 107 w 300"/>
                  <a:gd name="T39" fmla="*/ 105 h 674"/>
                  <a:gd name="T40" fmla="*/ 20 w 300"/>
                  <a:gd name="T41" fmla="*/ 135 h 674"/>
                  <a:gd name="T42" fmla="*/ 109 w 300"/>
                  <a:gd name="T43" fmla="*/ 86 h 674"/>
                  <a:gd name="T44" fmla="*/ 23 w 300"/>
                  <a:gd name="T45" fmla="*/ 118 h 674"/>
                  <a:gd name="T46" fmla="*/ 110 w 300"/>
                  <a:gd name="T47" fmla="*/ 68 h 674"/>
                  <a:gd name="T48" fmla="*/ 27 w 300"/>
                  <a:gd name="T49" fmla="*/ 102 h 674"/>
                  <a:gd name="T50" fmla="*/ 112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282" y="144"/>
                    </a:moveTo>
                    <a:lnTo>
                      <a:pt x="77" y="246"/>
                    </a:lnTo>
                    <a:lnTo>
                      <a:pt x="286" y="92"/>
                    </a:lnTo>
                    <a:lnTo>
                      <a:pt x="86" y="198"/>
                    </a:lnTo>
                    <a:lnTo>
                      <a:pt x="290" y="39"/>
                    </a:lnTo>
                    <a:lnTo>
                      <a:pt x="94" y="151"/>
                    </a:lnTo>
                    <a:lnTo>
                      <a:pt x="300" y="0"/>
                    </a:lnTo>
                    <a:lnTo>
                      <a:pt x="261" y="611"/>
                    </a:lnTo>
                    <a:lnTo>
                      <a:pt x="0" y="674"/>
                    </a:lnTo>
                    <a:lnTo>
                      <a:pt x="249" y="562"/>
                    </a:lnTo>
                    <a:lnTo>
                      <a:pt x="9" y="625"/>
                    </a:lnTo>
                    <a:lnTo>
                      <a:pt x="253" y="510"/>
                    </a:lnTo>
                    <a:lnTo>
                      <a:pt x="17" y="578"/>
                    </a:lnTo>
                    <a:lnTo>
                      <a:pt x="255" y="457"/>
                    </a:lnTo>
                    <a:lnTo>
                      <a:pt x="26" y="531"/>
                    </a:lnTo>
                    <a:lnTo>
                      <a:pt x="262" y="405"/>
                    </a:lnTo>
                    <a:lnTo>
                      <a:pt x="34" y="482"/>
                    </a:lnTo>
                    <a:lnTo>
                      <a:pt x="266" y="352"/>
                    </a:lnTo>
                    <a:lnTo>
                      <a:pt x="42" y="435"/>
                    </a:lnTo>
                    <a:lnTo>
                      <a:pt x="270" y="301"/>
                    </a:lnTo>
                    <a:lnTo>
                      <a:pt x="51" y="388"/>
                    </a:lnTo>
                    <a:lnTo>
                      <a:pt x="274" y="248"/>
                    </a:lnTo>
                    <a:lnTo>
                      <a:pt x="59" y="339"/>
                    </a:lnTo>
                    <a:lnTo>
                      <a:pt x="278" y="197"/>
                    </a:lnTo>
                    <a:lnTo>
                      <a:pt x="69" y="293"/>
                    </a:lnTo>
                    <a:lnTo>
                      <a:pt x="282" y="144"/>
                    </a:lnTo>
                    <a:close/>
                  </a:path>
                </a:pathLst>
              </a:custGeom>
              <a:solidFill>
                <a:srgbClr val="8E8E8E"/>
              </a:solidFill>
              <a:ln w="9525">
                <a:solidFill>
                  <a:srgbClr val="5A87C6"/>
                </a:solidFill>
                <a:round/>
                <a:headEnd/>
                <a:tailEnd/>
              </a:ln>
            </p:spPr>
            <p:txBody>
              <a:bodyPr/>
              <a:lstStyle/>
              <a:p>
                <a:endParaRPr lang="en-US"/>
              </a:p>
            </p:txBody>
          </p:sp>
          <p:sp>
            <p:nvSpPr>
              <p:cNvPr id="1323" name="Freeform 78"/>
              <p:cNvSpPr>
                <a:spLocks/>
              </p:cNvSpPr>
              <p:nvPr/>
            </p:nvSpPr>
            <p:spPr bwMode="auto">
              <a:xfrm>
                <a:off x="832" y="1840"/>
                <a:ext cx="313" cy="45"/>
              </a:xfrm>
              <a:custGeom>
                <a:avLst/>
                <a:gdLst>
                  <a:gd name="T0" fmla="*/ 182 w 795"/>
                  <a:gd name="T1" fmla="*/ 37 h 134"/>
                  <a:gd name="T2" fmla="*/ 276 w 795"/>
                  <a:gd name="T3" fmla="*/ 27 h 134"/>
                  <a:gd name="T4" fmla="*/ 202 w 795"/>
                  <a:gd name="T5" fmla="*/ 38 h 134"/>
                  <a:gd name="T6" fmla="*/ 295 w 795"/>
                  <a:gd name="T7" fmla="*/ 29 h 134"/>
                  <a:gd name="T8" fmla="*/ 221 w 795"/>
                  <a:gd name="T9" fmla="*/ 39 h 134"/>
                  <a:gd name="T10" fmla="*/ 313 w 795"/>
                  <a:gd name="T11" fmla="*/ 31 h 134"/>
                  <a:gd name="T12" fmla="*/ 224 w 795"/>
                  <a:gd name="T13" fmla="*/ 45 h 134"/>
                  <a:gd name="T14" fmla="*/ 0 w 795"/>
                  <a:gd name="T15" fmla="*/ 19 h 134"/>
                  <a:gd name="T16" fmla="*/ 110 w 795"/>
                  <a:gd name="T17" fmla="*/ 0 h 134"/>
                  <a:gd name="T18" fmla="*/ 25 w 795"/>
                  <a:gd name="T19" fmla="*/ 18 h 134"/>
                  <a:gd name="T20" fmla="*/ 128 w 795"/>
                  <a:gd name="T21" fmla="*/ 4 h 134"/>
                  <a:gd name="T22" fmla="*/ 44 w 795"/>
                  <a:gd name="T23" fmla="*/ 21 h 134"/>
                  <a:gd name="T24" fmla="*/ 147 w 795"/>
                  <a:gd name="T25" fmla="*/ 7 h 134"/>
                  <a:gd name="T26" fmla="*/ 64 w 795"/>
                  <a:gd name="T27" fmla="*/ 25 h 134"/>
                  <a:gd name="T28" fmla="*/ 166 w 795"/>
                  <a:gd name="T29" fmla="*/ 10 h 134"/>
                  <a:gd name="T30" fmla="*/ 85 w 795"/>
                  <a:gd name="T31" fmla="*/ 27 h 134"/>
                  <a:gd name="T32" fmla="*/ 184 w 795"/>
                  <a:gd name="T33" fmla="*/ 14 h 134"/>
                  <a:gd name="T34" fmla="*/ 104 w 795"/>
                  <a:gd name="T35" fmla="*/ 29 h 134"/>
                  <a:gd name="T36" fmla="*/ 203 w 795"/>
                  <a:gd name="T37" fmla="*/ 16 h 134"/>
                  <a:gd name="T38" fmla="*/ 124 w 795"/>
                  <a:gd name="T39" fmla="*/ 32 h 134"/>
                  <a:gd name="T40" fmla="*/ 221 w 795"/>
                  <a:gd name="T41" fmla="*/ 19 h 134"/>
                  <a:gd name="T42" fmla="*/ 143 w 795"/>
                  <a:gd name="T43" fmla="*/ 33 h 134"/>
                  <a:gd name="T44" fmla="*/ 239 w 795"/>
                  <a:gd name="T45" fmla="*/ 22 h 134"/>
                  <a:gd name="T46" fmla="*/ 163 w 795"/>
                  <a:gd name="T47" fmla="*/ 35 h 134"/>
                  <a:gd name="T48" fmla="*/ 258 w 795"/>
                  <a:gd name="T49" fmla="*/ 25 h 134"/>
                  <a:gd name="T50" fmla="*/ 182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463" y="109"/>
                    </a:moveTo>
                    <a:lnTo>
                      <a:pt x="702" y="80"/>
                    </a:lnTo>
                    <a:lnTo>
                      <a:pt x="513" y="113"/>
                    </a:lnTo>
                    <a:lnTo>
                      <a:pt x="749" y="87"/>
                    </a:lnTo>
                    <a:lnTo>
                      <a:pt x="562" y="117"/>
                    </a:lnTo>
                    <a:lnTo>
                      <a:pt x="795" y="92"/>
                    </a:lnTo>
                    <a:lnTo>
                      <a:pt x="569" y="134"/>
                    </a:lnTo>
                    <a:lnTo>
                      <a:pt x="0" y="57"/>
                    </a:lnTo>
                    <a:lnTo>
                      <a:pt x="279" y="0"/>
                    </a:lnTo>
                    <a:lnTo>
                      <a:pt x="63" y="54"/>
                    </a:lnTo>
                    <a:lnTo>
                      <a:pt x="326" y="11"/>
                    </a:lnTo>
                    <a:lnTo>
                      <a:pt x="113" y="64"/>
                    </a:lnTo>
                    <a:lnTo>
                      <a:pt x="374" y="21"/>
                    </a:lnTo>
                    <a:lnTo>
                      <a:pt x="163" y="73"/>
                    </a:lnTo>
                    <a:lnTo>
                      <a:pt x="421" y="31"/>
                    </a:lnTo>
                    <a:lnTo>
                      <a:pt x="215" y="80"/>
                    </a:lnTo>
                    <a:lnTo>
                      <a:pt x="468" y="41"/>
                    </a:lnTo>
                    <a:lnTo>
                      <a:pt x="265" y="87"/>
                    </a:lnTo>
                    <a:lnTo>
                      <a:pt x="515" y="49"/>
                    </a:lnTo>
                    <a:lnTo>
                      <a:pt x="315" y="94"/>
                    </a:lnTo>
                    <a:lnTo>
                      <a:pt x="562" y="58"/>
                    </a:lnTo>
                    <a:lnTo>
                      <a:pt x="364" y="99"/>
                    </a:lnTo>
                    <a:lnTo>
                      <a:pt x="608" y="66"/>
                    </a:lnTo>
                    <a:lnTo>
                      <a:pt x="414" y="105"/>
                    </a:lnTo>
                    <a:lnTo>
                      <a:pt x="656" y="73"/>
                    </a:lnTo>
                    <a:lnTo>
                      <a:pt x="463" y="109"/>
                    </a:lnTo>
                    <a:close/>
                  </a:path>
                </a:pathLst>
              </a:custGeom>
              <a:solidFill>
                <a:srgbClr val="000538"/>
              </a:solidFill>
              <a:ln w="9525">
                <a:solidFill>
                  <a:srgbClr val="5A87C6"/>
                </a:solidFill>
                <a:round/>
                <a:headEnd/>
                <a:tailEnd/>
              </a:ln>
            </p:spPr>
            <p:txBody>
              <a:bodyPr/>
              <a:lstStyle/>
              <a:p>
                <a:endParaRPr lang="en-US"/>
              </a:p>
            </p:txBody>
          </p:sp>
          <p:sp>
            <p:nvSpPr>
              <p:cNvPr id="1324" name="Freeform 79"/>
              <p:cNvSpPr>
                <a:spLocks/>
              </p:cNvSpPr>
              <p:nvPr/>
            </p:nvSpPr>
            <p:spPr bwMode="auto">
              <a:xfrm>
                <a:off x="1098" y="1673"/>
                <a:ext cx="34" cy="121"/>
              </a:xfrm>
              <a:custGeom>
                <a:avLst/>
                <a:gdLst>
                  <a:gd name="T0" fmla="*/ 0 w 82"/>
                  <a:gd name="T1" fmla="*/ 0 h 350"/>
                  <a:gd name="T2" fmla="*/ 23 w 82"/>
                  <a:gd name="T3" fmla="*/ 9 h 350"/>
                  <a:gd name="T4" fmla="*/ 24 w 82"/>
                  <a:gd name="T5" fmla="*/ 12 h 350"/>
                  <a:gd name="T6" fmla="*/ 27 w 82"/>
                  <a:gd name="T7" fmla="*/ 23 h 350"/>
                  <a:gd name="T8" fmla="*/ 31 w 82"/>
                  <a:gd name="T9" fmla="*/ 40 h 350"/>
                  <a:gd name="T10" fmla="*/ 34 w 82"/>
                  <a:gd name="T11" fmla="*/ 63 h 350"/>
                  <a:gd name="T12" fmla="*/ 34 w 82"/>
                  <a:gd name="T13" fmla="*/ 87 h 350"/>
                  <a:gd name="T14" fmla="*/ 34 w 82"/>
                  <a:gd name="T15" fmla="*/ 105 h 350"/>
                  <a:gd name="T16" fmla="*/ 32 w 82"/>
                  <a:gd name="T17" fmla="*/ 117 h 350"/>
                  <a:gd name="T18" fmla="*/ 32 w 82"/>
                  <a:gd name="T19" fmla="*/ 121 h 350"/>
                  <a:gd name="T20" fmla="*/ 32 w 82"/>
                  <a:gd name="T21" fmla="*/ 118 h 350"/>
                  <a:gd name="T22" fmla="*/ 30 w 82"/>
                  <a:gd name="T23" fmla="*/ 110 h 350"/>
                  <a:gd name="T24" fmla="*/ 29 w 82"/>
                  <a:gd name="T25" fmla="*/ 99 h 350"/>
                  <a:gd name="T26" fmla="*/ 26 w 82"/>
                  <a:gd name="T27" fmla="*/ 85 h 350"/>
                  <a:gd name="T28" fmla="*/ 23 w 82"/>
                  <a:gd name="T29" fmla="*/ 71 h 350"/>
                  <a:gd name="T30" fmla="*/ 20 w 82"/>
                  <a:gd name="T31" fmla="*/ 56 h 350"/>
                  <a:gd name="T32" fmla="*/ 17 w 82"/>
                  <a:gd name="T33" fmla="*/ 44 h 350"/>
                  <a:gd name="T34" fmla="*/ 14 w 82"/>
                  <a:gd name="T35" fmla="*/ 34 h 350"/>
                  <a:gd name="T36" fmla="*/ 11 w 82"/>
                  <a:gd name="T37" fmla="*/ 26 h 350"/>
                  <a:gd name="T38" fmla="*/ 9 w 82"/>
                  <a:gd name="T39" fmla="*/ 19 h 350"/>
                  <a:gd name="T40" fmla="*/ 6 w 82"/>
                  <a:gd name="T41" fmla="*/ 13 h 350"/>
                  <a:gd name="T42" fmla="*/ 4 w 82"/>
                  <a:gd name="T43" fmla="*/ 8 h 350"/>
                  <a:gd name="T44" fmla="*/ 2 w 82"/>
                  <a:gd name="T45" fmla="*/ 5 h 350"/>
                  <a:gd name="T46" fmla="*/ 1 w 82"/>
                  <a:gd name="T47" fmla="*/ 2 h 350"/>
                  <a:gd name="T48" fmla="*/ 0 w 82"/>
                  <a:gd name="T49" fmla="*/ 0 h 350"/>
                  <a:gd name="T50" fmla="*/ 0 w 82"/>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350"/>
                  <a:gd name="T80" fmla="*/ 82 w 82"/>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350">
                    <a:moveTo>
                      <a:pt x="0" y="0"/>
                    </a:moveTo>
                    <a:lnTo>
                      <a:pt x="56" y="25"/>
                    </a:lnTo>
                    <a:lnTo>
                      <a:pt x="59" y="36"/>
                    </a:lnTo>
                    <a:lnTo>
                      <a:pt x="66" y="67"/>
                    </a:lnTo>
                    <a:lnTo>
                      <a:pt x="74" y="116"/>
                    </a:lnTo>
                    <a:lnTo>
                      <a:pt x="81" y="183"/>
                    </a:lnTo>
                    <a:lnTo>
                      <a:pt x="82" y="252"/>
                    </a:lnTo>
                    <a:lnTo>
                      <a:pt x="81" y="304"/>
                    </a:lnTo>
                    <a:lnTo>
                      <a:pt x="78" y="339"/>
                    </a:lnTo>
                    <a:lnTo>
                      <a:pt x="77" y="350"/>
                    </a:lnTo>
                    <a:lnTo>
                      <a:pt x="76" y="342"/>
                    </a:lnTo>
                    <a:lnTo>
                      <a:pt x="72" y="319"/>
                    </a:lnTo>
                    <a:lnTo>
                      <a:pt x="69" y="287"/>
                    </a:lnTo>
                    <a:lnTo>
                      <a:pt x="63" y="247"/>
                    </a:lnTo>
                    <a:lnTo>
                      <a:pt x="56" y="204"/>
                    </a:lnTo>
                    <a:lnTo>
                      <a:pt x="49" y="162"/>
                    </a:lnTo>
                    <a:lnTo>
                      <a:pt x="41" y="126"/>
                    </a:lnTo>
                    <a:lnTo>
                      <a:pt x="34" y="97"/>
                    </a:lnTo>
                    <a:lnTo>
                      <a:pt x="27" y="75"/>
                    </a:lnTo>
                    <a:lnTo>
                      <a:pt x="21" y="55"/>
                    </a:lnTo>
                    <a:lnTo>
                      <a:pt x="14" y="38"/>
                    </a:lnTo>
                    <a:lnTo>
                      <a:pt x="10" y="24"/>
                    </a:lnTo>
                    <a:lnTo>
                      <a:pt x="5" y="14"/>
                    </a:lnTo>
                    <a:lnTo>
                      <a:pt x="2" y="6"/>
                    </a:lnTo>
                    <a:lnTo>
                      <a:pt x="1" y="1"/>
                    </a:lnTo>
                    <a:lnTo>
                      <a:pt x="0" y="0"/>
                    </a:lnTo>
                    <a:close/>
                  </a:path>
                </a:pathLst>
              </a:custGeom>
              <a:solidFill>
                <a:srgbClr val="FFFFFF"/>
              </a:solidFill>
              <a:ln w="9525">
                <a:solidFill>
                  <a:srgbClr val="5A87C6"/>
                </a:solidFill>
                <a:round/>
                <a:headEnd/>
                <a:tailEnd/>
              </a:ln>
            </p:spPr>
            <p:txBody>
              <a:bodyPr/>
              <a:lstStyle/>
              <a:p>
                <a:endParaRPr lang="en-US"/>
              </a:p>
            </p:txBody>
          </p:sp>
          <p:sp>
            <p:nvSpPr>
              <p:cNvPr id="1325" name="Freeform 80"/>
              <p:cNvSpPr>
                <a:spLocks/>
              </p:cNvSpPr>
              <p:nvPr/>
            </p:nvSpPr>
            <p:spPr bwMode="auto">
              <a:xfrm>
                <a:off x="1146" y="1849"/>
                <a:ext cx="9" cy="10"/>
              </a:xfrm>
              <a:custGeom>
                <a:avLst/>
                <a:gdLst>
                  <a:gd name="T0" fmla="*/ 5 w 23"/>
                  <a:gd name="T1" fmla="*/ 0 h 29"/>
                  <a:gd name="T2" fmla="*/ 3 w 23"/>
                  <a:gd name="T3" fmla="*/ 0 h 29"/>
                  <a:gd name="T4" fmla="*/ 2 w 23"/>
                  <a:gd name="T5" fmla="*/ 2 h 29"/>
                  <a:gd name="T6" fmla="*/ 1 w 23"/>
                  <a:gd name="T7" fmla="*/ 3 h 29"/>
                  <a:gd name="T8" fmla="*/ 0 w 23"/>
                  <a:gd name="T9" fmla="*/ 5 h 29"/>
                  <a:gd name="T10" fmla="*/ 1 w 23"/>
                  <a:gd name="T11" fmla="*/ 7 h 29"/>
                  <a:gd name="T12" fmla="*/ 2 w 23"/>
                  <a:gd name="T13" fmla="*/ 9 h 29"/>
                  <a:gd name="T14" fmla="*/ 3 w 23"/>
                  <a:gd name="T15" fmla="*/ 10 h 29"/>
                  <a:gd name="T16" fmla="*/ 5 w 23"/>
                  <a:gd name="T17" fmla="*/ 10 h 29"/>
                  <a:gd name="T18" fmla="*/ 7 w 23"/>
                  <a:gd name="T19" fmla="*/ 10 h 29"/>
                  <a:gd name="T20" fmla="*/ 8 w 23"/>
                  <a:gd name="T21" fmla="*/ 8 h 29"/>
                  <a:gd name="T22" fmla="*/ 9 w 23"/>
                  <a:gd name="T23" fmla="*/ 7 h 29"/>
                  <a:gd name="T24" fmla="*/ 9 w 23"/>
                  <a:gd name="T25" fmla="*/ 5 h 29"/>
                  <a:gd name="T26" fmla="*/ 9 w 23"/>
                  <a:gd name="T27" fmla="*/ 3 h 29"/>
                  <a:gd name="T28" fmla="*/ 8 w 23"/>
                  <a:gd name="T29" fmla="*/ 1 h 29"/>
                  <a:gd name="T30" fmla="*/ 7 w 23"/>
                  <a:gd name="T31" fmla="*/ 0 h 29"/>
                  <a:gd name="T32" fmla="*/ 5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2" y="0"/>
                    </a:moveTo>
                    <a:lnTo>
                      <a:pt x="7" y="1"/>
                    </a:lnTo>
                    <a:lnTo>
                      <a:pt x="4" y="5"/>
                    </a:lnTo>
                    <a:lnTo>
                      <a:pt x="2" y="9"/>
                    </a:lnTo>
                    <a:lnTo>
                      <a:pt x="0" y="15"/>
                    </a:lnTo>
                    <a:lnTo>
                      <a:pt x="2" y="21"/>
                    </a:lnTo>
                    <a:lnTo>
                      <a:pt x="4" y="25"/>
                    </a:lnTo>
                    <a:lnTo>
                      <a:pt x="8" y="29"/>
                    </a:lnTo>
                    <a:lnTo>
                      <a:pt x="13" y="29"/>
                    </a:lnTo>
                    <a:lnTo>
                      <a:pt x="18" y="28"/>
                    </a:lnTo>
                    <a:lnTo>
                      <a:pt x="21" y="24"/>
                    </a:lnTo>
                    <a:lnTo>
                      <a:pt x="23" y="19"/>
                    </a:lnTo>
                    <a:lnTo>
                      <a:pt x="23" y="14"/>
                    </a:lnTo>
                    <a:lnTo>
                      <a:pt x="22" y="8"/>
                    </a:lnTo>
                    <a:lnTo>
                      <a:pt x="20" y="3"/>
                    </a:lnTo>
                    <a:lnTo>
                      <a:pt x="17" y="1"/>
                    </a:lnTo>
                    <a:lnTo>
                      <a:pt x="12" y="0"/>
                    </a:lnTo>
                    <a:close/>
                  </a:path>
                </a:pathLst>
              </a:custGeom>
              <a:solidFill>
                <a:srgbClr val="B20000"/>
              </a:solidFill>
              <a:ln w="9525">
                <a:solidFill>
                  <a:srgbClr val="5A87C6"/>
                </a:solidFill>
                <a:round/>
                <a:headEnd/>
                <a:tailEnd/>
              </a:ln>
            </p:spPr>
            <p:txBody>
              <a:bodyPr/>
              <a:lstStyle/>
              <a:p>
                <a:endParaRPr lang="en-US"/>
              </a:p>
            </p:txBody>
          </p:sp>
          <p:sp>
            <p:nvSpPr>
              <p:cNvPr id="1326" name="Freeform 81"/>
              <p:cNvSpPr>
                <a:spLocks/>
              </p:cNvSpPr>
              <p:nvPr/>
            </p:nvSpPr>
            <p:spPr bwMode="auto">
              <a:xfrm>
                <a:off x="774" y="1862"/>
                <a:ext cx="453" cy="61"/>
              </a:xfrm>
              <a:custGeom>
                <a:avLst/>
                <a:gdLst>
                  <a:gd name="T0" fmla="*/ 453 w 1150"/>
                  <a:gd name="T1" fmla="*/ 30 h 176"/>
                  <a:gd name="T2" fmla="*/ 453 w 1150"/>
                  <a:gd name="T3" fmla="*/ 45 h 176"/>
                  <a:gd name="T4" fmla="*/ 451 w 1150"/>
                  <a:gd name="T5" fmla="*/ 47 h 176"/>
                  <a:gd name="T6" fmla="*/ 451 w 1150"/>
                  <a:gd name="T7" fmla="*/ 51 h 176"/>
                  <a:gd name="T8" fmla="*/ 161 w 1150"/>
                  <a:gd name="T9" fmla="*/ 61 h 176"/>
                  <a:gd name="T10" fmla="*/ 0 w 1150"/>
                  <a:gd name="T11" fmla="*/ 52 h 176"/>
                  <a:gd name="T12" fmla="*/ 1 w 1150"/>
                  <a:gd name="T13" fmla="*/ 13 h 176"/>
                  <a:gd name="T14" fmla="*/ 95 w 1150"/>
                  <a:gd name="T15" fmla="*/ 0 h 176"/>
                  <a:gd name="T16" fmla="*/ 143 w 1150"/>
                  <a:gd name="T17" fmla="*/ 3 h 176"/>
                  <a:gd name="T18" fmla="*/ 144 w 1150"/>
                  <a:gd name="T19" fmla="*/ 9 h 176"/>
                  <a:gd name="T20" fmla="*/ 150 w 1150"/>
                  <a:gd name="T21" fmla="*/ 4 h 176"/>
                  <a:gd name="T22" fmla="*/ 202 w 1150"/>
                  <a:gd name="T23" fmla="*/ 10 h 176"/>
                  <a:gd name="T24" fmla="*/ 203 w 1150"/>
                  <a:gd name="T25" fmla="*/ 16 h 176"/>
                  <a:gd name="T26" fmla="*/ 209 w 1150"/>
                  <a:gd name="T27" fmla="*/ 11 h 176"/>
                  <a:gd name="T28" fmla="*/ 230 w 1150"/>
                  <a:gd name="T29" fmla="*/ 13 h 176"/>
                  <a:gd name="T30" fmla="*/ 231 w 1150"/>
                  <a:gd name="T31" fmla="*/ 16 h 176"/>
                  <a:gd name="T32" fmla="*/ 238 w 1150"/>
                  <a:gd name="T33" fmla="*/ 14 h 176"/>
                  <a:gd name="T34" fmla="*/ 284 w 1150"/>
                  <a:gd name="T35" fmla="*/ 17 h 176"/>
                  <a:gd name="T36" fmla="*/ 285 w 1150"/>
                  <a:gd name="T37" fmla="*/ 22 h 176"/>
                  <a:gd name="T38" fmla="*/ 291 w 1150"/>
                  <a:gd name="T39" fmla="*/ 18 h 176"/>
                  <a:gd name="T40" fmla="*/ 338 w 1150"/>
                  <a:gd name="T41" fmla="*/ 22 h 176"/>
                  <a:gd name="T42" fmla="*/ 340 w 1150"/>
                  <a:gd name="T43" fmla="*/ 26 h 176"/>
                  <a:gd name="T44" fmla="*/ 345 w 1150"/>
                  <a:gd name="T45" fmla="*/ 22 h 176"/>
                  <a:gd name="T46" fmla="*/ 389 w 1150"/>
                  <a:gd name="T47" fmla="*/ 25 h 176"/>
                  <a:gd name="T48" fmla="*/ 389 w 1150"/>
                  <a:gd name="T49" fmla="*/ 28 h 176"/>
                  <a:gd name="T50" fmla="*/ 395 w 1150"/>
                  <a:gd name="T51" fmla="*/ 25 h 176"/>
                  <a:gd name="T52" fmla="*/ 453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1150" y="86"/>
                    </a:moveTo>
                    <a:lnTo>
                      <a:pt x="1150" y="131"/>
                    </a:lnTo>
                    <a:lnTo>
                      <a:pt x="1145" y="135"/>
                    </a:lnTo>
                    <a:lnTo>
                      <a:pt x="1145" y="147"/>
                    </a:lnTo>
                    <a:lnTo>
                      <a:pt x="409" y="176"/>
                    </a:lnTo>
                    <a:lnTo>
                      <a:pt x="0" y="150"/>
                    </a:lnTo>
                    <a:lnTo>
                      <a:pt x="2" y="37"/>
                    </a:lnTo>
                    <a:lnTo>
                      <a:pt x="242" y="0"/>
                    </a:lnTo>
                    <a:lnTo>
                      <a:pt x="362" y="10"/>
                    </a:lnTo>
                    <a:lnTo>
                      <a:pt x="365" y="26"/>
                    </a:lnTo>
                    <a:lnTo>
                      <a:pt x="380" y="11"/>
                    </a:lnTo>
                    <a:lnTo>
                      <a:pt x="512" y="29"/>
                    </a:lnTo>
                    <a:lnTo>
                      <a:pt x="515" y="45"/>
                    </a:lnTo>
                    <a:lnTo>
                      <a:pt x="530" y="32"/>
                    </a:lnTo>
                    <a:lnTo>
                      <a:pt x="585" y="37"/>
                    </a:lnTo>
                    <a:lnTo>
                      <a:pt x="587" y="47"/>
                    </a:lnTo>
                    <a:lnTo>
                      <a:pt x="603" y="40"/>
                    </a:lnTo>
                    <a:lnTo>
                      <a:pt x="720" y="50"/>
                    </a:lnTo>
                    <a:lnTo>
                      <a:pt x="724" y="63"/>
                    </a:lnTo>
                    <a:lnTo>
                      <a:pt x="740" y="53"/>
                    </a:lnTo>
                    <a:lnTo>
                      <a:pt x="859" y="63"/>
                    </a:lnTo>
                    <a:lnTo>
                      <a:pt x="864" y="76"/>
                    </a:lnTo>
                    <a:lnTo>
                      <a:pt x="875" y="63"/>
                    </a:lnTo>
                    <a:lnTo>
                      <a:pt x="988" y="71"/>
                    </a:lnTo>
                    <a:lnTo>
                      <a:pt x="988" y="82"/>
                    </a:lnTo>
                    <a:lnTo>
                      <a:pt x="1003" y="71"/>
                    </a:lnTo>
                    <a:lnTo>
                      <a:pt x="1150" y="86"/>
                    </a:lnTo>
                    <a:close/>
                  </a:path>
                </a:pathLst>
              </a:custGeom>
              <a:solidFill>
                <a:srgbClr val="000000"/>
              </a:solidFill>
              <a:ln w="9525">
                <a:solidFill>
                  <a:srgbClr val="5A87C6"/>
                </a:solidFill>
                <a:round/>
                <a:headEnd/>
                <a:tailEnd/>
              </a:ln>
            </p:spPr>
            <p:txBody>
              <a:bodyPr/>
              <a:lstStyle/>
              <a:p>
                <a:endParaRPr lang="en-US"/>
              </a:p>
            </p:txBody>
          </p:sp>
          <p:sp>
            <p:nvSpPr>
              <p:cNvPr id="1327" name="Freeform 82"/>
              <p:cNvSpPr>
                <a:spLocks/>
              </p:cNvSpPr>
              <p:nvPr/>
            </p:nvSpPr>
            <p:spPr bwMode="auto">
              <a:xfrm>
                <a:off x="784" y="1871"/>
                <a:ext cx="151" cy="43"/>
              </a:xfrm>
              <a:custGeom>
                <a:avLst/>
                <a:gdLst>
                  <a:gd name="T0" fmla="*/ 1 w 384"/>
                  <a:gd name="T1" fmla="*/ 10 h 125"/>
                  <a:gd name="T2" fmla="*/ 74 w 384"/>
                  <a:gd name="T3" fmla="*/ 0 h 125"/>
                  <a:gd name="T4" fmla="*/ 151 w 384"/>
                  <a:gd name="T5" fmla="*/ 13 h 125"/>
                  <a:gd name="T6" fmla="*/ 151 w 384"/>
                  <a:gd name="T7" fmla="*/ 43 h 125"/>
                  <a:gd name="T8" fmla="*/ 0 w 384"/>
                  <a:gd name="T9" fmla="*/ 36 h 125"/>
                  <a:gd name="T10" fmla="*/ 1 w 384"/>
                  <a:gd name="T11" fmla="*/ 10 h 125"/>
                  <a:gd name="T12" fmla="*/ 0 60000 65536"/>
                  <a:gd name="T13" fmla="*/ 0 60000 65536"/>
                  <a:gd name="T14" fmla="*/ 0 60000 65536"/>
                  <a:gd name="T15" fmla="*/ 0 60000 65536"/>
                  <a:gd name="T16" fmla="*/ 0 60000 65536"/>
                  <a:gd name="T17" fmla="*/ 0 60000 65536"/>
                  <a:gd name="T18" fmla="*/ 0 w 384"/>
                  <a:gd name="T19" fmla="*/ 0 h 125"/>
                  <a:gd name="T20" fmla="*/ 384 w 3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4" h="125">
                    <a:moveTo>
                      <a:pt x="3" y="29"/>
                    </a:moveTo>
                    <a:lnTo>
                      <a:pt x="188" y="0"/>
                    </a:lnTo>
                    <a:lnTo>
                      <a:pt x="383" y="37"/>
                    </a:lnTo>
                    <a:lnTo>
                      <a:pt x="384" y="125"/>
                    </a:lnTo>
                    <a:lnTo>
                      <a:pt x="0" y="105"/>
                    </a:lnTo>
                    <a:lnTo>
                      <a:pt x="3" y="29"/>
                    </a:lnTo>
                    <a:close/>
                  </a:path>
                </a:pathLst>
              </a:custGeom>
              <a:solidFill>
                <a:srgbClr val="8E8E8E"/>
              </a:solidFill>
              <a:ln w="9525">
                <a:solidFill>
                  <a:srgbClr val="5A87C6"/>
                </a:solidFill>
                <a:round/>
                <a:headEnd/>
                <a:tailEnd/>
              </a:ln>
            </p:spPr>
            <p:txBody>
              <a:bodyPr/>
              <a:lstStyle/>
              <a:p>
                <a:endParaRPr lang="en-US"/>
              </a:p>
            </p:txBody>
          </p:sp>
          <p:sp>
            <p:nvSpPr>
              <p:cNvPr id="1328" name="Freeform 83"/>
              <p:cNvSpPr>
                <a:spLocks/>
              </p:cNvSpPr>
              <p:nvPr/>
            </p:nvSpPr>
            <p:spPr bwMode="auto">
              <a:xfrm>
                <a:off x="943" y="1883"/>
                <a:ext cx="277" cy="31"/>
              </a:xfrm>
              <a:custGeom>
                <a:avLst/>
                <a:gdLst>
                  <a:gd name="T0" fmla="*/ 0 w 701"/>
                  <a:gd name="T1" fmla="*/ 0 h 89"/>
                  <a:gd name="T2" fmla="*/ 277 w 701"/>
                  <a:gd name="T3" fmla="*/ 14 h 89"/>
                  <a:gd name="T4" fmla="*/ 277 w 701"/>
                  <a:gd name="T5" fmla="*/ 21 h 89"/>
                  <a:gd name="T6" fmla="*/ 272 w 701"/>
                  <a:gd name="T7" fmla="*/ 22 h 89"/>
                  <a:gd name="T8" fmla="*/ 0 w 701"/>
                  <a:gd name="T9" fmla="*/ 31 h 89"/>
                  <a:gd name="T10" fmla="*/ 0 w 701"/>
                  <a:gd name="T11" fmla="*/ 0 h 89"/>
                  <a:gd name="T12" fmla="*/ 0 60000 65536"/>
                  <a:gd name="T13" fmla="*/ 0 60000 65536"/>
                  <a:gd name="T14" fmla="*/ 0 60000 65536"/>
                  <a:gd name="T15" fmla="*/ 0 60000 65536"/>
                  <a:gd name="T16" fmla="*/ 0 60000 65536"/>
                  <a:gd name="T17" fmla="*/ 0 60000 65536"/>
                  <a:gd name="T18" fmla="*/ 0 w 701"/>
                  <a:gd name="T19" fmla="*/ 0 h 89"/>
                  <a:gd name="T20" fmla="*/ 701 w 701"/>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1" h="89">
                    <a:moveTo>
                      <a:pt x="0" y="0"/>
                    </a:moveTo>
                    <a:lnTo>
                      <a:pt x="701" y="41"/>
                    </a:lnTo>
                    <a:lnTo>
                      <a:pt x="701" y="60"/>
                    </a:lnTo>
                    <a:lnTo>
                      <a:pt x="688" y="63"/>
                    </a:lnTo>
                    <a:lnTo>
                      <a:pt x="0" y="89"/>
                    </a:lnTo>
                    <a:lnTo>
                      <a:pt x="0" y="0"/>
                    </a:lnTo>
                    <a:close/>
                  </a:path>
                </a:pathLst>
              </a:custGeom>
              <a:solidFill>
                <a:srgbClr val="000538"/>
              </a:solidFill>
              <a:ln w="9525">
                <a:solidFill>
                  <a:srgbClr val="5A87C6"/>
                </a:solidFill>
                <a:round/>
                <a:headEnd/>
                <a:tailEnd/>
              </a:ln>
            </p:spPr>
            <p:txBody>
              <a:bodyPr/>
              <a:lstStyle/>
              <a:p>
                <a:endParaRPr lang="en-US"/>
              </a:p>
            </p:txBody>
          </p:sp>
        </p:grpSp>
        <p:sp>
          <p:nvSpPr>
            <p:cNvPr id="1316" name="Line 84"/>
            <p:cNvSpPr>
              <a:spLocks noChangeShapeType="1"/>
            </p:cNvSpPr>
            <p:nvPr/>
          </p:nvSpPr>
          <p:spPr bwMode="auto">
            <a:xfrm>
              <a:off x="1816" y="3800"/>
              <a:ext cx="304" cy="0"/>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6" name="Object 86"/>
          <p:cNvGraphicFramePr>
            <a:graphicFrameLocks noChangeAspect="1"/>
          </p:cNvGraphicFramePr>
          <p:nvPr/>
        </p:nvGraphicFramePr>
        <p:xfrm flipH="1">
          <a:off x="5041900" y="4380750"/>
          <a:ext cx="1039813" cy="1631950"/>
        </p:xfrm>
        <a:graphic>
          <a:graphicData uri="http://schemas.openxmlformats.org/presentationml/2006/ole">
            <p:oleObj spid="_x0000_s1026" name="Clip" r:id="rId13" imgW="2338560" imgH="2729520" progId="">
              <p:embed/>
            </p:oleObj>
          </a:graphicData>
        </a:graphic>
      </p:graphicFrame>
      <p:sp>
        <p:nvSpPr>
          <p:cNvPr id="1048" name="Line 87"/>
          <p:cNvSpPr>
            <a:spLocks noChangeShapeType="1"/>
          </p:cNvSpPr>
          <p:nvPr/>
        </p:nvSpPr>
        <p:spPr bwMode="auto">
          <a:xfrm flipV="1">
            <a:off x="6121400" y="5530100"/>
            <a:ext cx="800100" cy="0"/>
          </a:xfrm>
          <a:prstGeom prst="line">
            <a:avLst/>
          </a:prstGeom>
          <a:noFill/>
          <a:ln w="38100">
            <a:solidFill>
              <a:srgbClr val="5A87C6"/>
            </a:solidFill>
            <a:round/>
            <a:headEnd/>
            <a:tailEnd type="triangle" w="med" len="med"/>
          </a:ln>
        </p:spPr>
        <p:txBody>
          <a:bodyPr wrap="none" anchor="ctr"/>
          <a:lstStyle/>
          <a:p>
            <a:endParaRPr lang="en-US"/>
          </a:p>
        </p:txBody>
      </p:sp>
      <p:grpSp>
        <p:nvGrpSpPr>
          <p:cNvPr id="9" name="Group 88"/>
          <p:cNvGrpSpPr>
            <a:grpSpLocks/>
          </p:cNvGrpSpPr>
          <p:nvPr/>
        </p:nvGrpSpPr>
        <p:grpSpPr bwMode="auto">
          <a:xfrm>
            <a:off x="3594100" y="5022100"/>
            <a:ext cx="1244600" cy="762000"/>
            <a:chOff x="2264" y="3480"/>
            <a:chExt cx="784" cy="480"/>
          </a:xfrm>
        </p:grpSpPr>
        <p:grpSp>
          <p:nvGrpSpPr>
            <p:cNvPr id="1299" name="Group 89"/>
            <p:cNvGrpSpPr>
              <a:grpSpLocks/>
            </p:cNvGrpSpPr>
            <p:nvPr/>
          </p:nvGrpSpPr>
          <p:grpSpPr bwMode="auto">
            <a:xfrm>
              <a:off x="2264" y="3480"/>
              <a:ext cx="384" cy="480"/>
              <a:chOff x="1920" y="2112"/>
              <a:chExt cx="761" cy="845"/>
            </a:xfrm>
          </p:grpSpPr>
          <p:sp>
            <p:nvSpPr>
              <p:cNvPr id="1301" name="Freeform 90"/>
              <p:cNvSpPr>
                <a:spLocks/>
              </p:cNvSpPr>
              <p:nvPr/>
            </p:nvSpPr>
            <p:spPr bwMode="auto">
              <a:xfrm>
                <a:off x="1920" y="2112"/>
                <a:ext cx="761" cy="845"/>
              </a:xfrm>
              <a:custGeom>
                <a:avLst/>
                <a:gdLst>
                  <a:gd name="T0" fmla="*/ 761 w 2284"/>
                  <a:gd name="T1" fmla="*/ 751 h 2535"/>
                  <a:gd name="T2" fmla="*/ 575 w 2284"/>
                  <a:gd name="T3" fmla="*/ 64 h 2535"/>
                  <a:gd name="T4" fmla="*/ 477 w 2284"/>
                  <a:gd name="T5" fmla="*/ 0 h 2535"/>
                  <a:gd name="T6" fmla="*/ 0 w 2284"/>
                  <a:gd name="T7" fmla="*/ 81 h 2535"/>
                  <a:gd name="T8" fmla="*/ 207 w 2284"/>
                  <a:gd name="T9" fmla="*/ 845 h 2535"/>
                  <a:gd name="T10" fmla="*/ 761 w 2284"/>
                  <a:gd name="T11" fmla="*/ 751 h 2535"/>
                  <a:gd name="T12" fmla="*/ 0 60000 65536"/>
                  <a:gd name="T13" fmla="*/ 0 60000 65536"/>
                  <a:gd name="T14" fmla="*/ 0 60000 65536"/>
                  <a:gd name="T15" fmla="*/ 0 60000 65536"/>
                  <a:gd name="T16" fmla="*/ 0 60000 65536"/>
                  <a:gd name="T17" fmla="*/ 0 60000 65536"/>
                  <a:gd name="T18" fmla="*/ 0 w 2284"/>
                  <a:gd name="T19" fmla="*/ 0 h 2535"/>
                  <a:gd name="T20" fmla="*/ 2284 w 2284"/>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4" h="2535">
                    <a:moveTo>
                      <a:pt x="2284" y="2254"/>
                    </a:moveTo>
                    <a:lnTo>
                      <a:pt x="1726" y="193"/>
                    </a:lnTo>
                    <a:lnTo>
                      <a:pt x="1432" y="0"/>
                    </a:lnTo>
                    <a:lnTo>
                      <a:pt x="0" y="244"/>
                    </a:lnTo>
                    <a:lnTo>
                      <a:pt x="620" y="2535"/>
                    </a:lnTo>
                    <a:lnTo>
                      <a:pt x="2284" y="2254"/>
                    </a:lnTo>
                    <a:close/>
                  </a:path>
                </a:pathLst>
              </a:custGeom>
              <a:solidFill>
                <a:srgbClr val="EAEAEA"/>
              </a:solidFill>
              <a:ln w="9525">
                <a:solidFill>
                  <a:srgbClr val="5A87C6"/>
                </a:solidFill>
                <a:round/>
                <a:headEnd/>
                <a:tailEnd/>
              </a:ln>
            </p:spPr>
            <p:txBody>
              <a:bodyPr/>
              <a:lstStyle/>
              <a:p>
                <a:endParaRPr lang="en-US"/>
              </a:p>
            </p:txBody>
          </p:sp>
          <p:sp>
            <p:nvSpPr>
              <p:cNvPr id="1302" name="Freeform 91"/>
              <p:cNvSpPr>
                <a:spLocks/>
              </p:cNvSpPr>
              <p:nvPr/>
            </p:nvSpPr>
            <p:spPr bwMode="auto">
              <a:xfrm>
                <a:off x="1920" y="2112"/>
                <a:ext cx="761" cy="845"/>
              </a:xfrm>
              <a:custGeom>
                <a:avLst/>
                <a:gdLst>
                  <a:gd name="T0" fmla="*/ 761 w 2283"/>
                  <a:gd name="T1" fmla="*/ 751 h 2535"/>
                  <a:gd name="T2" fmla="*/ 575 w 2283"/>
                  <a:gd name="T3" fmla="*/ 64 h 2535"/>
                  <a:gd name="T4" fmla="*/ 477 w 2283"/>
                  <a:gd name="T5" fmla="*/ 0 h 2535"/>
                  <a:gd name="T6" fmla="*/ 0 w 2283"/>
                  <a:gd name="T7" fmla="*/ 81 h 2535"/>
                  <a:gd name="T8" fmla="*/ 206 w 2283"/>
                  <a:gd name="T9" fmla="*/ 845 h 2535"/>
                  <a:gd name="T10" fmla="*/ 761 w 2283"/>
                  <a:gd name="T11" fmla="*/ 751 h 2535"/>
                  <a:gd name="T12" fmla="*/ 0 60000 65536"/>
                  <a:gd name="T13" fmla="*/ 0 60000 65536"/>
                  <a:gd name="T14" fmla="*/ 0 60000 65536"/>
                  <a:gd name="T15" fmla="*/ 0 60000 65536"/>
                  <a:gd name="T16" fmla="*/ 0 60000 65536"/>
                  <a:gd name="T17" fmla="*/ 0 60000 65536"/>
                  <a:gd name="T18" fmla="*/ 0 w 2283"/>
                  <a:gd name="T19" fmla="*/ 0 h 2535"/>
                  <a:gd name="T20" fmla="*/ 2283 w 2283"/>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3" h="2535">
                    <a:moveTo>
                      <a:pt x="2283" y="2253"/>
                    </a:moveTo>
                    <a:lnTo>
                      <a:pt x="1726" y="193"/>
                    </a:lnTo>
                    <a:lnTo>
                      <a:pt x="1432" y="0"/>
                    </a:lnTo>
                    <a:lnTo>
                      <a:pt x="0" y="242"/>
                    </a:lnTo>
                    <a:lnTo>
                      <a:pt x="619" y="2535"/>
                    </a:lnTo>
                    <a:lnTo>
                      <a:pt x="2283" y="2253"/>
                    </a:lnTo>
                    <a:close/>
                  </a:path>
                </a:pathLst>
              </a:custGeom>
              <a:solidFill>
                <a:srgbClr val="EAEAEA"/>
              </a:solidFill>
              <a:ln w="9525">
                <a:solidFill>
                  <a:srgbClr val="5A87C6"/>
                </a:solidFill>
                <a:round/>
                <a:headEnd/>
                <a:tailEnd/>
              </a:ln>
            </p:spPr>
            <p:txBody>
              <a:bodyPr/>
              <a:lstStyle/>
              <a:p>
                <a:endParaRPr lang="en-US"/>
              </a:p>
            </p:txBody>
          </p:sp>
          <p:sp>
            <p:nvSpPr>
              <p:cNvPr id="1303" name="Freeform 92"/>
              <p:cNvSpPr>
                <a:spLocks/>
              </p:cNvSpPr>
              <p:nvPr/>
            </p:nvSpPr>
            <p:spPr bwMode="auto">
              <a:xfrm>
                <a:off x="1920" y="2112"/>
                <a:ext cx="721" cy="813"/>
              </a:xfrm>
              <a:custGeom>
                <a:avLst/>
                <a:gdLst>
                  <a:gd name="T0" fmla="*/ 721 w 2164"/>
                  <a:gd name="T1" fmla="*/ 725 h 2439"/>
                  <a:gd name="T2" fmla="*/ 541 w 2164"/>
                  <a:gd name="T3" fmla="*/ 61 h 2439"/>
                  <a:gd name="T4" fmla="*/ 467 w 2164"/>
                  <a:gd name="T5" fmla="*/ 74 h 2439"/>
                  <a:gd name="T6" fmla="*/ 447 w 2164"/>
                  <a:gd name="T7" fmla="*/ 0 h 2439"/>
                  <a:gd name="T8" fmla="*/ 0 w 2164"/>
                  <a:gd name="T9" fmla="*/ 76 h 2439"/>
                  <a:gd name="T10" fmla="*/ 199 w 2164"/>
                  <a:gd name="T11" fmla="*/ 813 h 2439"/>
                  <a:gd name="T12" fmla="*/ 721 w 2164"/>
                  <a:gd name="T13" fmla="*/ 725 h 2439"/>
                  <a:gd name="T14" fmla="*/ 0 60000 65536"/>
                  <a:gd name="T15" fmla="*/ 0 60000 65536"/>
                  <a:gd name="T16" fmla="*/ 0 60000 65536"/>
                  <a:gd name="T17" fmla="*/ 0 60000 65536"/>
                  <a:gd name="T18" fmla="*/ 0 60000 65536"/>
                  <a:gd name="T19" fmla="*/ 0 60000 65536"/>
                  <a:gd name="T20" fmla="*/ 0 60000 65536"/>
                  <a:gd name="T21" fmla="*/ 0 w 2164"/>
                  <a:gd name="T22" fmla="*/ 0 h 2439"/>
                  <a:gd name="T23" fmla="*/ 2164 w 2164"/>
                  <a:gd name="T24" fmla="*/ 2439 h 24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4" h="2439">
                    <a:moveTo>
                      <a:pt x="2164" y="2175"/>
                    </a:moveTo>
                    <a:lnTo>
                      <a:pt x="1625" y="184"/>
                    </a:lnTo>
                    <a:lnTo>
                      <a:pt x="1403" y="222"/>
                    </a:lnTo>
                    <a:lnTo>
                      <a:pt x="1342" y="0"/>
                    </a:lnTo>
                    <a:lnTo>
                      <a:pt x="0" y="228"/>
                    </a:lnTo>
                    <a:lnTo>
                      <a:pt x="597" y="2439"/>
                    </a:lnTo>
                    <a:lnTo>
                      <a:pt x="2164" y="2175"/>
                    </a:lnTo>
                    <a:close/>
                  </a:path>
                </a:pathLst>
              </a:custGeom>
              <a:solidFill>
                <a:srgbClr val="EAEAEA"/>
              </a:solidFill>
              <a:ln w="9525">
                <a:solidFill>
                  <a:srgbClr val="5A87C6"/>
                </a:solidFill>
                <a:round/>
                <a:headEnd/>
                <a:tailEnd/>
              </a:ln>
            </p:spPr>
            <p:txBody>
              <a:bodyPr/>
              <a:lstStyle/>
              <a:p>
                <a:endParaRPr lang="en-US"/>
              </a:p>
            </p:txBody>
          </p:sp>
          <p:grpSp>
            <p:nvGrpSpPr>
              <p:cNvPr id="1304" name="Group 93"/>
              <p:cNvGrpSpPr>
                <a:grpSpLocks/>
              </p:cNvGrpSpPr>
              <p:nvPr/>
            </p:nvGrpSpPr>
            <p:grpSpPr bwMode="auto">
              <a:xfrm>
                <a:off x="2016" y="2304"/>
                <a:ext cx="375" cy="322"/>
                <a:chOff x="4578" y="1688"/>
                <a:chExt cx="375" cy="322"/>
              </a:xfrm>
            </p:grpSpPr>
            <p:sp>
              <p:nvSpPr>
                <p:cNvPr id="1305" name="Freeform 94"/>
                <p:cNvSpPr>
                  <a:spLocks/>
                </p:cNvSpPr>
                <p:nvPr/>
              </p:nvSpPr>
              <p:spPr bwMode="auto">
                <a:xfrm>
                  <a:off x="4621" y="1826"/>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06" name="Freeform 95"/>
                <p:cNvSpPr>
                  <a:spLocks/>
                </p:cNvSpPr>
                <p:nvPr/>
              </p:nvSpPr>
              <p:spPr bwMode="auto">
                <a:xfrm>
                  <a:off x="4629" y="1863"/>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07" name="Freeform 96"/>
                <p:cNvSpPr>
                  <a:spLocks/>
                </p:cNvSpPr>
                <p:nvPr/>
              </p:nvSpPr>
              <p:spPr bwMode="auto">
                <a:xfrm>
                  <a:off x="4637" y="1890"/>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08" name="Freeform 97"/>
                <p:cNvSpPr>
                  <a:spLocks/>
                </p:cNvSpPr>
                <p:nvPr/>
              </p:nvSpPr>
              <p:spPr bwMode="auto">
                <a:xfrm>
                  <a:off x="4645" y="1933"/>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09" name="Freeform 98"/>
                <p:cNvSpPr>
                  <a:spLocks/>
                </p:cNvSpPr>
                <p:nvPr/>
              </p:nvSpPr>
              <p:spPr bwMode="auto">
                <a:xfrm>
                  <a:off x="4654" y="1947"/>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0" name="Freeform 99"/>
                <p:cNvSpPr>
                  <a:spLocks/>
                </p:cNvSpPr>
                <p:nvPr/>
              </p:nvSpPr>
              <p:spPr bwMode="auto">
                <a:xfrm>
                  <a:off x="4578" y="1688"/>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1" name="Freeform 100"/>
                <p:cNvSpPr>
                  <a:spLocks/>
                </p:cNvSpPr>
                <p:nvPr/>
              </p:nvSpPr>
              <p:spPr bwMode="auto">
                <a:xfrm>
                  <a:off x="4592" y="1725"/>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12" name="Freeform 101"/>
                <p:cNvSpPr>
                  <a:spLocks/>
                </p:cNvSpPr>
                <p:nvPr/>
              </p:nvSpPr>
              <p:spPr bwMode="auto">
                <a:xfrm>
                  <a:off x="4600" y="1752"/>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13" name="Freeform 102"/>
                <p:cNvSpPr>
                  <a:spLocks/>
                </p:cNvSpPr>
                <p:nvPr/>
              </p:nvSpPr>
              <p:spPr bwMode="auto">
                <a:xfrm>
                  <a:off x="4608" y="1795"/>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14" name="Freeform 103"/>
                <p:cNvSpPr>
                  <a:spLocks/>
                </p:cNvSpPr>
                <p:nvPr/>
              </p:nvSpPr>
              <p:spPr bwMode="auto">
                <a:xfrm>
                  <a:off x="4617" y="1809"/>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grpSp>
        </p:grpSp>
        <p:sp>
          <p:nvSpPr>
            <p:cNvPr id="1300" name="Line 104"/>
            <p:cNvSpPr>
              <a:spLocks noChangeShapeType="1"/>
            </p:cNvSpPr>
            <p:nvPr/>
          </p:nvSpPr>
          <p:spPr bwMode="auto">
            <a:xfrm flipV="1">
              <a:off x="2680" y="3800"/>
              <a:ext cx="368" cy="0"/>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12" name="Group 105"/>
          <p:cNvGrpSpPr>
            <a:grpSpLocks/>
          </p:cNvGrpSpPr>
          <p:nvPr/>
        </p:nvGrpSpPr>
        <p:grpSpPr bwMode="auto">
          <a:xfrm>
            <a:off x="6959600" y="4145800"/>
            <a:ext cx="1219200" cy="1882775"/>
            <a:chOff x="4384" y="2928"/>
            <a:chExt cx="768" cy="1186"/>
          </a:xfrm>
        </p:grpSpPr>
        <p:grpSp>
          <p:nvGrpSpPr>
            <p:cNvPr id="1120" name="Group 106"/>
            <p:cNvGrpSpPr>
              <a:grpSpLocks/>
            </p:cNvGrpSpPr>
            <p:nvPr/>
          </p:nvGrpSpPr>
          <p:grpSpPr bwMode="auto">
            <a:xfrm flipH="1">
              <a:off x="4384" y="3352"/>
              <a:ext cx="768" cy="762"/>
              <a:chOff x="4608" y="2456"/>
              <a:chExt cx="903" cy="896"/>
            </a:xfrm>
          </p:grpSpPr>
          <p:sp>
            <p:nvSpPr>
              <p:cNvPr id="1122" name="Freeform 107"/>
              <p:cNvSpPr>
                <a:spLocks/>
              </p:cNvSpPr>
              <p:nvPr/>
            </p:nvSpPr>
            <p:spPr bwMode="auto">
              <a:xfrm>
                <a:off x="4608" y="2456"/>
                <a:ext cx="903" cy="896"/>
              </a:xfrm>
              <a:custGeom>
                <a:avLst/>
                <a:gdLst>
                  <a:gd name="T0" fmla="*/ 417 w 2708"/>
                  <a:gd name="T1" fmla="*/ 3 h 2686"/>
                  <a:gd name="T2" fmla="*/ 500 w 2708"/>
                  <a:gd name="T3" fmla="*/ 0 h 2686"/>
                  <a:gd name="T4" fmla="*/ 572 w 2708"/>
                  <a:gd name="T5" fmla="*/ 9 h 2686"/>
                  <a:gd name="T6" fmla="*/ 636 w 2708"/>
                  <a:gd name="T7" fmla="*/ 29 h 2686"/>
                  <a:gd name="T8" fmla="*/ 690 w 2708"/>
                  <a:gd name="T9" fmla="*/ 61 h 2686"/>
                  <a:gd name="T10" fmla="*/ 734 w 2708"/>
                  <a:gd name="T11" fmla="*/ 103 h 2686"/>
                  <a:gd name="T12" fmla="*/ 768 w 2708"/>
                  <a:gd name="T13" fmla="*/ 156 h 2686"/>
                  <a:gd name="T14" fmla="*/ 792 w 2708"/>
                  <a:gd name="T15" fmla="*/ 219 h 2686"/>
                  <a:gd name="T16" fmla="*/ 801 w 2708"/>
                  <a:gd name="T17" fmla="*/ 265 h 2686"/>
                  <a:gd name="T18" fmla="*/ 804 w 2708"/>
                  <a:gd name="T19" fmla="*/ 293 h 2686"/>
                  <a:gd name="T20" fmla="*/ 807 w 2708"/>
                  <a:gd name="T21" fmla="*/ 329 h 2686"/>
                  <a:gd name="T22" fmla="*/ 810 w 2708"/>
                  <a:gd name="T23" fmla="*/ 370 h 2686"/>
                  <a:gd name="T24" fmla="*/ 811 w 2708"/>
                  <a:gd name="T25" fmla="*/ 414 h 2686"/>
                  <a:gd name="T26" fmla="*/ 812 w 2708"/>
                  <a:gd name="T27" fmla="*/ 458 h 2686"/>
                  <a:gd name="T28" fmla="*/ 811 w 2708"/>
                  <a:gd name="T29" fmla="*/ 499 h 2686"/>
                  <a:gd name="T30" fmla="*/ 809 w 2708"/>
                  <a:gd name="T31" fmla="*/ 533 h 2686"/>
                  <a:gd name="T32" fmla="*/ 808 w 2708"/>
                  <a:gd name="T33" fmla="*/ 549 h 2686"/>
                  <a:gd name="T34" fmla="*/ 815 w 2708"/>
                  <a:gd name="T35" fmla="*/ 555 h 2686"/>
                  <a:gd name="T36" fmla="*/ 829 w 2708"/>
                  <a:gd name="T37" fmla="*/ 565 h 2686"/>
                  <a:gd name="T38" fmla="*/ 847 w 2708"/>
                  <a:gd name="T39" fmla="*/ 579 h 2686"/>
                  <a:gd name="T40" fmla="*/ 865 w 2708"/>
                  <a:gd name="T41" fmla="*/ 599 h 2686"/>
                  <a:gd name="T42" fmla="*/ 883 w 2708"/>
                  <a:gd name="T43" fmla="*/ 626 h 2686"/>
                  <a:gd name="T44" fmla="*/ 896 w 2708"/>
                  <a:gd name="T45" fmla="*/ 661 h 2686"/>
                  <a:gd name="T46" fmla="*/ 903 w 2708"/>
                  <a:gd name="T47" fmla="*/ 707 h 2686"/>
                  <a:gd name="T48" fmla="*/ 902 w 2708"/>
                  <a:gd name="T49" fmla="*/ 756 h 2686"/>
                  <a:gd name="T50" fmla="*/ 901 w 2708"/>
                  <a:gd name="T51" fmla="*/ 796 h 2686"/>
                  <a:gd name="T52" fmla="*/ 899 w 2708"/>
                  <a:gd name="T53" fmla="*/ 829 h 2686"/>
                  <a:gd name="T54" fmla="*/ 897 w 2708"/>
                  <a:gd name="T55" fmla="*/ 853 h 2686"/>
                  <a:gd name="T56" fmla="*/ 895 w 2708"/>
                  <a:gd name="T57" fmla="*/ 872 h 2686"/>
                  <a:gd name="T58" fmla="*/ 893 w 2708"/>
                  <a:gd name="T59" fmla="*/ 884 h 2686"/>
                  <a:gd name="T60" fmla="*/ 892 w 2708"/>
                  <a:gd name="T61" fmla="*/ 892 h 2686"/>
                  <a:gd name="T62" fmla="*/ 891 w 2708"/>
                  <a:gd name="T63" fmla="*/ 896 h 2686"/>
                  <a:gd name="T64" fmla="*/ 253 w 2708"/>
                  <a:gd name="T65" fmla="*/ 896 h 2686"/>
                  <a:gd name="T66" fmla="*/ 25 w 2708"/>
                  <a:gd name="T67" fmla="*/ 469 h 2686"/>
                  <a:gd name="T68" fmla="*/ 24 w 2708"/>
                  <a:gd name="T69" fmla="*/ 458 h 2686"/>
                  <a:gd name="T70" fmla="*/ 21 w 2708"/>
                  <a:gd name="T71" fmla="*/ 430 h 2686"/>
                  <a:gd name="T72" fmla="*/ 17 w 2708"/>
                  <a:gd name="T73" fmla="*/ 391 h 2686"/>
                  <a:gd name="T74" fmla="*/ 12 w 2708"/>
                  <a:gd name="T75" fmla="*/ 346 h 2686"/>
                  <a:gd name="T76" fmla="*/ 7 w 2708"/>
                  <a:gd name="T77" fmla="*/ 300 h 2686"/>
                  <a:gd name="T78" fmla="*/ 3 w 2708"/>
                  <a:gd name="T79" fmla="*/ 260 h 2686"/>
                  <a:gd name="T80" fmla="*/ 0 w 2708"/>
                  <a:gd name="T81" fmla="*/ 232 h 2686"/>
                  <a:gd name="T82" fmla="*/ 0 w 2708"/>
                  <a:gd name="T83" fmla="*/ 220 h 2686"/>
                  <a:gd name="T84" fmla="*/ 374 w 2708"/>
                  <a:gd name="T85" fmla="*/ 9 h 26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08"/>
                  <a:gd name="T130" fmla="*/ 0 h 2686"/>
                  <a:gd name="T131" fmla="*/ 2708 w 2708"/>
                  <a:gd name="T132" fmla="*/ 2686 h 26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08" h="2686">
                    <a:moveTo>
                      <a:pt x="1121" y="27"/>
                    </a:moveTo>
                    <a:lnTo>
                      <a:pt x="1252" y="8"/>
                    </a:lnTo>
                    <a:lnTo>
                      <a:pt x="1378" y="0"/>
                    </a:lnTo>
                    <a:lnTo>
                      <a:pt x="1498" y="0"/>
                    </a:lnTo>
                    <a:lnTo>
                      <a:pt x="1611" y="8"/>
                    </a:lnTo>
                    <a:lnTo>
                      <a:pt x="1716" y="26"/>
                    </a:lnTo>
                    <a:lnTo>
                      <a:pt x="1814" y="52"/>
                    </a:lnTo>
                    <a:lnTo>
                      <a:pt x="1907" y="87"/>
                    </a:lnTo>
                    <a:lnTo>
                      <a:pt x="1991" y="131"/>
                    </a:lnTo>
                    <a:lnTo>
                      <a:pt x="2068" y="182"/>
                    </a:lnTo>
                    <a:lnTo>
                      <a:pt x="2139" y="242"/>
                    </a:lnTo>
                    <a:lnTo>
                      <a:pt x="2201" y="310"/>
                    </a:lnTo>
                    <a:lnTo>
                      <a:pt x="2257" y="386"/>
                    </a:lnTo>
                    <a:lnTo>
                      <a:pt x="2304" y="469"/>
                    </a:lnTo>
                    <a:lnTo>
                      <a:pt x="2344" y="560"/>
                    </a:lnTo>
                    <a:lnTo>
                      <a:pt x="2375" y="658"/>
                    </a:lnTo>
                    <a:lnTo>
                      <a:pt x="2399" y="765"/>
                    </a:lnTo>
                    <a:lnTo>
                      <a:pt x="2403" y="794"/>
                    </a:lnTo>
                    <a:lnTo>
                      <a:pt x="2408" y="831"/>
                    </a:lnTo>
                    <a:lnTo>
                      <a:pt x="2412" y="877"/>
                    </a:lnTo>
                    <a:lnTo>
                      <a:pt x="2417" y="929"/>
                    </a:lnTo>
                    <a:lnTo>
                      <a:pt x="2421" y="985"/>
                    </a:lnTo>
                    <a:lnTo>
                      <a:pt x="2425" y="1045"/>
                    </a:lnTo>
                    <a:lnTo>
                      <a:pt x="2428" y="1110"/>
                    </a:lnTo>
                    <a:lnTo>
                      <a:pt x="2432" y="1176"/>
                    </a:lnTo>
                    <a:lnTo>
                      <a:pt x="2433" y="1241"/>
                    </a:lnTo>
                    <a:lnTo>
                      <a:pt x="2434" y="1308"/>
                    </a:lnTo>
                    <a:lnTo>
                      <a:pt x="2434" y="1374"/>
                    </a:lnTo>
                    <a:lnTo>
                      <a:pt x="2434" y="1436"/>
                    </a:lnTo>
                    <a:lnTo>
                      <a:pt x="2432" y="1496"/>
                    </a:lnTo>
                    <a:lnTo>
                      <a:pt x="2429" y="1550"/>
                    </a:lnTo>
                    <a:lnTo>
                      <a:pt x="2425" y="1598"/>
                    </a:lnTo>
                    <a:lnTo>
                      <a:pt x="2421" y="1641"/>
                    </a:lnTo>
                    <a:lnTo>
                      <a:pt x="2423" y="1646"/>
                    </a:lnTo>
                    <a:lnTo>
                      <a:pt x="2432" y="1654"/>
                    </a:lnTo>
                    <a:lnTo>
                      <a:pt x="2445" y="1664"/>
                    </a:lnTo>
                    <a:lnTo>
                      <a:pt x="2465" y="1678"/>
                    </a:lnTo>
                    <a:lnTo>
                      <a:pt x="2487" y="1694"/>
                    </a:lnTo>
                    <a:lnTo>
                      <a:pt x="2512" y="1713"/>
                    </a:lnTo>
                    <a:lnTo>
                      <a:pt x="2540" y="1735"/>
                    </a:lnTo>
                    <a:lnTo>
                      <a:pt x="2568" y="1763"/>
                    </a:lnTo>
                    <a:lnTo>
                      <a:pt x="2595" y="1796"/>
                    </a:lnTo>
                    <a:lnTo>
                      <a:pt x="2623" y="1834"/>
                    </a:lnTo>
                    <a:lnTo>
                      <a:pt x="2647" y="1878"/>
                    </a:lnTo>
                    <a:lnTo>
                      <a:pt x="2670" y="1927"/>
                    </a:lnTo>
                    <a:lnTo>
                      <a:pt x="2687" y="1983"/>
                    </a:lnTo>
                    <a:lnTo>
                      <a:pt x="2700" y="2047"/>
                    </a:lnTo>
                    <a:lnTo>
                      <a:pt x="2707" y="2118"/>
                    </a:lnTo>
                    <a:lnTo>
                      <a:pt x="2708" y="2199"/>
                    </a:lnTo>
                    <a:lnTo>
                      <a:pt x="2706" y="2267"/>
                    </a:lnTo>
                    <a:lnTo>
                      <a:pt x="2703" y="2330"/>
                    </a:lnTo>
                    <a:lnTo>
                      <a:pt x="2701" y="2387"/>
                    </a:lnTo>
                    <a:lnTo>
                      <a:pt x="2700" y="2438"/>
                    </a:lnTo>
                    <a:lnTo>
                      <a:pt x="2696" y="2484"/>
                    </a:lnTo>
                    <a:lnTo>
                      <a:pt x="2693" y="2524"/>
                    </a:lnTo>
                    <a:lnTo>
                      <a:pt x="2690" y="2558"/>
                    </a:lnTo>
                    <a:lnTo>
                      <a:pt x="2687" y="2588"/>
                    </a:lnTo>
                    <a:lnTo>
                      <a:pt x="2685" y="2613"/>
                    </a:lnTo>
                    <a:lnTo>
                      <a:pt x="2682" y="2634"/>
                    </a:lnTo>
                    <a:lnTo>
                      <a:pt x="2678" y="2650"/>
                    </a:lnTo>
                    <a:lnTo>
                      <a:pt x="2677" y="2665"/>
                    </a:lnTo>
                    <a:lnTo>
                      <a:pt x="2675" y="2674"/>
                    </a:lnTo>
                    <a:lnTo>
                      <a:pt x="2673" y="2681"/>
                    </a:lnTo>
                    <a:lnTo>
                      <a:pt x="2673" y="2685"/>
                    </a:lnTo>
                    <a:lnTo>
                      <a:pt x="2673" y="2686"/>
                    </a:lnTo>
                    <a:lnTo>
                      <a:pt x="758" y="2686"/>
                    </a:lnTo>
                    <a:lnTo>
                      <a:pt x="768" y="1587"/>
                    </a:lnTo>
                    <a:lnTo>
                      <a:pt x="74" y="1405"/>
                    </a:lnTo>
                    <a:lnTo>
                      <a:pt x="72" y="1395"/>
                    </a:lnTo>
                    <a:lnTo>
                      <a:pt x="71" y="1373"/>
                    </a:lnTo>
                    <a:lnTo>
                      <a:pt x="67" y="1336"/>
                    </a:lnTo>
                    <a:lnTo>
                      <a:pt x="62" y="1290"/>
                    </a:lnTo>
                    <a:lnTo>
                      <a:pt x="56" y="1233"/>
                    </a:lnTo>
                    <a:lnTo>
                      <a:pt x="51" y="1171"/>
                    </a:lnTo>
                    <a:lnTo>
                      <a:pt x="45" y="1104"/>
                    </a:lnTo>
                    <a:lnTo>
                      <a:pt x="37" y="1037"/>
                    </a:lnTo>
                    <a:lnTo>
                      <a:pt x="30" y="966"/>
                    </a:lnTo>
                    <a:lnTo>
                      <a:pt x="22" y="899"/>
                    </a:lnTo>
                    <a:lnTo>
                      <a:pt x="15" y="836"/>
                    </a:lnTo>
                    <a:lnTo>
                      <a:pt x="10" y="780"/>
                    </a:lnTo>
                    <a:lnTo>
                      <a:pt x="4" y="732"/>
                    </a:lnTo>
                    <a:lnTo>
                      <a:pt x="0" y="694"/>
                    </a:lnTo>
                    <a:lnTo>
                      <a:pt x="0" y="668"/>
                    </a:lnTo>
                    <a:lnTo>
                      <a:pt x="0" y="660"/>
                    </a:lnTo>
                    <a:lnTo>
                      <a:pt x="1121" y="27"/>
                    </a:lnTo>
                    <a:close/>
                  </a:path>
                </a:pathLst>
              </a:custGeom>
              <a:solidFill>
                <a:srgbClr val="947D8F"/>
              </a:solidFill>
              <a:ln w="9525">
                <a:solidFill>
                  <a:srgbClr val="5A87C6"/>
                </a:solidFill>
                <a:round/>
                <a:headEnd/>
                <a:tailEnd/>
              </a:ln>
            </p:spPr>
            <p:txBody>
              <a:bodyPr/>
              <a:lstStyle/>
              <a:p>
                <a:endParaRPr lang="en-US"/>
              </a:p>
            </p:txBody>
          </p:sp>
          <p:sp>
            <p:nvSpPr>
              <p:cNvPr id="1123" name="Freeform 108"/>
              <p:cNvSpPr>
                <a:spLocks/>
              </p:cNvSpPr>
              <p:nvPr/>
            </p:nvSpPr>
            <p:spPr bwMode="auto">
              <a:xfrm>
                <a:off x="5284" y="3283"/>
                <a:ext cx="116" cy="46"/>
              </a:xfrm>
              <a:custGeom>
                <a:avLst/>
                <a:gdLst>
                  <a:gd name="T0" fmla="*/ 0 w 348"/>
                  <a:gd name="T1" fmla="*/ 8 h 138"/>
                  <a:gd name="T2" fmla="*/ 1 w 348"/>
                  <a:gd name="T3" fmla="*/ 9 h 138"/>
                  <a:gd name="T4" fmla="*/ 1 w 348"/>
                  <a:gd name="T5" fmla="*/ 10 h 138"/>
                  <a:gd name="T6" fmla="*/ 1 w 348"/>
                  <a:gd name="T7" fmla="*/ 12 h 138"/>
                  <a:gd name="T8" fmla="*/ 2 w 348"/>
                  <a:gd name="T9" fmla="*/ 14 h 138"/>
                  <a:gd name="T10" fmla="*/ 3 w 348"/>
                  <a:gd name="T11" fmla="*/ 17 h 138"/>
                  <a:gd name="T12" fmla="*/ 5 w 348"/>
                  <a:gd name="T13" fmla="*/ 20 h 138"/>
                  <a:gd name="T14" fmla="*/ 7 w 348"/>
                  <a:gd name="T15" fmla="*/ 23 h 138"/>
                  <a:gd name="T16" fmla="*/ 8 w 348"/>
                  <a:gd name="T17" fmla="*/ 26 h 138"/>
                  <a:gd name="T18" fmla="*/ 11 w 348"/>
                  <a:gd name="T19" fmla="*/ 29 h 138"/>
                  <a:gd name="T20" fmla="*/ 13 w 348"/>
                  <a:gd name="T21" fmla="*/ 32 h 138"/>
                  <a:gd name="T22" fmla="*/ 17 w 348"/>
                  <a:gd name="T23" fmla="*/ 34 h 138"/>
                  <a:gd name="T24" fmla="*/ 20 w 348"/>
                  <a:gd name="T25" fmla="*/ 37 h 138"/>
                  <a:gd name="T26" fmla="*/ 23 w 348"/>
                  <a:gd name="T27" fmla="*/ 39 h 138"/>
                  <a:gd name="T28" fmla="*/ 27 w 348"/>
                  <a:gd name="T29" fmla="*/ 41 h 138"/>
                  <a:gd name="T30" fmla="*/ 32 w 348"/>
                  <a:gd name="T31" fmla="*/ 42 h 138"/>
                  <a:gd name="T32" fmla="*/ 36 w 348"/>
                  <a:gd name="T33" fmla="*/ 43 h 138"/>
                  <a:gd name="T34" fmla="*/ 41 w 348"/>
                  <a:gd name="T35" fmla="*/ 44 h 138"/>
                  <a:gd name="T36" fmla="*/ 46 w 348"/>
                  <a:gd name="T37" fmla="*/ 44 h 138"/>
                  <a:gd name="T38" fmla="*/ 52 w 348"/>
                  <a:gd name="T39" fmla="*/ 45 h 138"/>
                  <a:gd name="T40" fmla="*/ 57 w 348"/>
                  <a:gd name="T41" fmla="*/ 46 h 138"/>
                  <a:gd name="T42" fmla="*/ 62 w 348"/>
                  <a:gd name="T43" fmla="*/ 46 h 138"/>
                  <a:gd name="T44" fmla="*/ 67 w 348"/>
                  <a:gd name="T45" fmla="*/ 46 h 138"/>
                  <a:gd name="T46" fmla="*/ 72 w 348"/>
                  <a:gd name="T47" fmla="*/ 46 h 138"/>
                  <a:gd name="T48" fmla="*/ 77 w 348"/>
                  <a:gd name="T49" fmla="*/ 46 h 138"/>
                  <a:gd name="T50" fmla="*/ 81 w 348"/>
                  <a:gd name="T51" fmla="*/ 46 h 138"/>
                  <a:gd name="T52" fmla="*/ 84 w 348"/>
                  <a:gd name="T53" fmla="*/ 46 h 138"/>
                  <a:gd name="T54" fmla="*/ 88 w 348"/>
                  <a:gd name="T55" fmla="*/ 46 h 138"/>
                  <a:gd name="T56" fmla="*/ 91 w 348"/>
                  <a:gd name="T57" fmla="*/ 46 h 138"/>
                  <a:gd name="T58" fmla="*/ 93 w 348"/>
                  <a:gd name="T59" fmla="*/ 46 h 138"/>
                  <a:gd name="T60" fmla="*/ 94 w 348"/>
                  <a:gd name="T61" fmla="*/ 46 h 138"/>
                  <a:gd name="T62" fmla="*/ 95 w 348"/>
                  <a:gd name="T63" fmla="*/ 46 h 138"/>
                  <a:gd name="T64" fmla="*/ 102 w 348"/>
                  <a:gd name="T65" fmla="*/ 42 h 138"/>
                  <a:gd name="T66" fmla="*/ 116 w 348"/>
                  <a:gd name="T67" fmla="*/ 3 h 138"/>
                  <a:gd name="T68" fmla="*/ 55 w 348"/>
                  <a:gd name="T69" fmla="*/ 0 h 138"/>
                  <a:gd name="T70" fmla="*/ 10 w 348"/>
                  <a:gd name="T71" fmla="*/ 2 h 138"/>
                  <a:gd name="T72" fmla="*/ 0 w 348"/>
                  <a:gd name="T73" fmla="*/ 8 h 138"/>
                  <a:gd name="T74" fmla="*/ 0 w 348"/>
                  <a:gd name="T75" fmla="*/ 8 h 1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8"/>
                  <a:gd name="T115" fmla="*/ 0 h 138"/>
                  <a:gd name="T116" fmla="*/ 348 w 348"/>
                  <a:gd name="T117" fmla="*/ 138 h 1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8" h="138">
                    <a:moveTo>
                      <a:pt x="0" y="25"/>
                    </a:moveTo>
                    <a:lnTo>
                      <a:pt x="2" y="27"/>
                    </a:lnTo>
                    <a:lnTo>
                      <a:pt x="2" y="31"/>
                    </a:lnTo>
                    <a:lnTo>
                      <a:pt x="4" y="37"/>
                    </a:lnTo>
                    <a:lnTo>
                      <a:pt x="7" y="43"/>
                    </a:lnTo>
                    <a:lnTo>
                      <a:pt x="10" y="52"/>
                    </a:lnTo>
                    <a:lnTo>
                      <a:pt x="15" y="61"/>
                    </a:lnTo>
                    <a:lnTo>
                      <a:pt x="20" y="70"/>
                    </a:lnTo>
                    <a:lnTo>
                      <a:pt x="25" y="78"/>
                    </a:lnTo>
                    <a:lnTo>
                      <a:pt x="33" y="87"/>
                    </a:lnTo>
                    <a:lnTo>
                      <a:pt x="40" y="96"/>
                    </a:lnTo>
                    <a:lnTo>
                      <a:pt x="50" y="103"/>
                    </a:lnTo>
                    <a:lnTo>
                      <a:pt x="59" y="110"/>
                    </a:lnTo>
                    <a:lnTo>
                      <a:pt x="70" y="117"/>
                    </a:lnTo>
                    <a:lnTo>
                      <a:pt x="81" y="123"/>
                    </a:lnTo>
                    <a:lnTo>
                      <a:pt x="95" y="127"/>
                    </a:lnTo>
                    <a:lnTo>
                      <a:pt x="108" y="129"/>
                    </a:lnTo>
                    <a:lnTo>
                      <a:pt x="123" y="132"/>
                    </a:lnTo>
                    <a:lnTo>
                      <a:pt x="139" y="133"/>
                    </a:lnTo>
                    <a:lnTo>
                      <a:pt x="155" y="135"/>
                    </a:lnTo>
                    <a:lnTo>
                      <a:pt x="170" y="137"/>
                    </a:lnTo>
                    <a:lnTo>
                      <a:pt x="186" y="137"/>
                    </a:lnTo>
                    <a:lnTo>
                      <a:pt x="201" y="137"/>
                    </a:lnTo>
                    <a:lnTo>
                      <a:pt x="217" y="138"/>
                    </a:lnTo>
                    <a:lnTo>
                      <a:pt x="230" y="137"/>
                    </a:lnTo>
                    <a:lnTo>
                      <a:pt x="243" y="137"/>
                    </a:lnTo>
                    <a:lnTo>
                      <a:pt x="253" y="137"/>
                    </a:lnTo>
                    <a:lnTo>
                      <a:pt x="265" y="137"/>
                    </a:lnTo>
                    <a:lnTo>
                      <a:pt x="272" y="137"/>
                    </a:lnTo>
                    <a:lnTo>
                      <a:pt x="278" y="137"/>
                    </a:lnTo>
                    <a:lnTo>
                      <a:pt x="282" y="137"/>
                    </a:lnTo>
                    <a:lnTo>
                      <a:pt x="284" y="137"/>
                    </a:lnTo>
                    <a:lnTo>
                      <a:pt x="305" y="125"/>
                    </a:lnTo>
                    <a:lnTo>
                      <a:pt x="348" y="10"/>
                    </a:lnTo>
                    <a:lnTo>
                      <a:pt x="164" y="0"/>
                    </a:lnTo>
                    <a:lnTo>
                      <a:pt x="29" y="5"/>
                    </a:lnTo>
                    <a:lnTo>
                      <a:pt x="0" y="25"/>
                    </a:lnTo>
                    <a:close/>
                  </a:path>
                </a:pathLst>
              </a:custGeom>
              <a:solidFill>
                <a:srgbClr val="D1BDBD"/>
              </a:solidFill>
              <a:ln w="9525">
                <a:solidFill>
                  <a:srgbClr val="5A87C6"/>
                </a:solidFill>
                <a:round/>
                <a:headEnd/>
                <a:tailEnd/>
              </a:ln>
            </p:spPr>
            <p:txBody>
              <a:bodyPr/>
              <a:lstStyle/>
              <a:p>
                <a:endParaRPr lang="en-US"/>
              </a:p>
            </p:txBody>
          </p:sp>
          <p:sp>
            <p:nvSpPr>
              <p:cNvPr id="1124" name="Freeform 109"/>
              <p:cNvSpPr>
                <a:spLocks/>
              </p:cNvSpPr>
              <p:nvPr/>
            </p:nvSpPr>
            <p:spPr bwMode="auto">
              <a:xfrm>
                <a:off x="4913" y="3202"/>
                <a:ext cx="63" cy="128"/>
              </a:xfrm>
              <a:custGeom>
                <a:avLst/>
                <a:gdLst>
                  <a:gd name="T0" fmla="*/ 46 w 190"/>
                  <a:gd name="T1" fmla="*/ 6 h 382"/>
                  <a:gd name="T2" fmla="*/ 42 w 190"/>
                  <a:gd name="T3" fmla="*/ 3 h 382"/>
                  <a:gd name="T4" fmla="*/ 39 w 190"/>
                  <a:gd name="T5" fmla="*/ 1 h 382"/>
                  <a:gd name="T6" fmla="*/ 35 w 190"/>
                  <a:gd name="T7" fmla="*/ 0 h 382"/>
                  <a:gd name="T8" fmla="*/ 30 w 190"/>
                  <a:gd name="T9" fmla="*/ 1 h 382"/>
                  <a:gd name="T10" fmla="*/ 25 w 190"/>
                  <a:gd name="T11" fmla="*/ 3 h 382"/>
                  <a:gd name="T12" fmla="*/ 19 w 190"/>
                  <a:gd name="T13" fmla="*/ 9 h 382"/>
                  <a:gd name="T14" fmla="*/ 12 w 190"/>
                  <a:gd name="T15" fmla="*/ 18 h 382"/>
                  <a:gd name="T16" fmla="*/ 7 w 190"/>
                  <a:gd name="T17" fmla="*/ 29 h 382"/>
                  <a:gd name="T18" fmla="*/ 4 w 190"/>
                  <a:gd name="T19" fmla="*/ 39 h 382"/>
                  <a:gd name="T20" fmla="*/ 2 w 190"/>
                  <a:gd name="T21" fmla="*/ 50 h 382"/>
                  <a:gd name="T22" fmla="*/ 0 w 190"/>
                  <a:gd name="T23" fmla="*/ 60 h 382"/>
                  <a:gd name="T24" fmla="*/ 0 w 190"/>
                  <a:gd name="T25" fmla="*/ 68 h 382"/>
                  <a:gd name="T26" fmla="*/ 0 w 190"/>
                  <a:gd name="T27" fmla="*/ 74 h 382"/>
                  <a:gd name="T28" fmla="*/ 0 w 190"/>
                  <a:gd name="T29" fmla="*/ 78 h 382"/>
                  <a:gd name="T30" fmla="*/ 4 w 190"/>
                  <a:gd name="T31" fmla="*/ 95 h 382"/>
                  <a:gd name="T32" fmla="*/ 4 w 190"/>
                  <a:gd name="T33" fmla="*/ 96 h 382"/>
                  <a:gd name="T34" fmla="*/ 6 w 190"/>
                  <a:gd name="T35" fmla="*/ 101 h 382"/>
                  <a:gd name="T36" fmla="*/ 8 w 190"/>
                  <a:gd name="T37" fmla="*/ 107 h 382"/>
                  <a:gd name="T38" fmla="*/ 12 w 190"/>
                  <a:gd name="T39" fmla="*/ 114 h 382"/>
                  <a:gd name="T40" fmla="*/ 16 w 190"/>
                  <a:gd name="T41" fmla="*/ 119 h 382"/>
                  <a:gd name="T42" fmla="*/ 21 w 190"/>
                  <a:gd name="T43" fmla="*/ 125 h 382"/>
                  <a:gd name="T44" fmla="*/ 26 w 190"/>
                  <a:gd name="T45" fmla="*/ 128 h 382"/>
                  <a:gd name="T46" fmla="*/ 32 w 190"/>
                  <a:gd name="T47" fmla="*/ 128 h 382"/>
                  <a:gd name="T48" fmla="*/ 38 w 190"/>
                  <a:gd name="T49" fmla="*/ 124 h 382"/>
                  <a:gd name="T50" fmla="*/ 42 w 190"/>
                  <a:gd name="T51" fmla="*/ 118 h 382"/>
                  <a:gd name="T52" fmla="*/ 46 w 190"/>
                  <a:gd name="T53" fmla="*/ 111 h 382"/>
                  <a:gd name="T54" fmla="*/ 50 w 190"/>
                  <a:gd name="T55" fmla="*/ 104 h 382"/>
                  <a:gd name="T56" fmla="*/ 53 w 190"/>
                  <a:gd name="T57" fmla="*/ 96 h 382"/>
                  <a:gd name="T58" fmla="*/ 54 w 190"/>
                  <a:gd name="T59" fmla="*/ 90 h 382"/>
                  <a:gd name="T60" fmla="*/ 55 w 190"/>
                  <a:gd name="T61" fmla="*/ 86 h 382"/>
                  <a:gd name="T62" fmla="*/ 56 w 190"/>
                  <a:gd name="T63" fmla="*/ 84 h 382"/>
                  <a:gd name="T64" fmla="*/ 47 w 190"/>
                  <a:gd name="T65" fmla="*/ 7 h 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0"/>
                  <a:gd name="T100" fmla="*/ 0 h 382"/>
                  <a:gd name="T101" fmla="*/ 190 w 190"/>
                  <a:gd name="T102" fmla="*/ 382 h 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0" h="382">
                    <a:moveTo>
                      <a:pt x="141" y="20"/>
                    </a:moveTo>
                    <a:lnTo>
                      <a:pt x="138" y="18"/>
                    </a:lnTo>
                    <a:lnTo>
                      <a:pt x="133" y="13"/>
                    </a:lnTo>
                    <a:lnTo>
                      <a:pt x="128" y="9"/>
                    </a:lnTo>
                    <a:lnTo>
                      <a:pt x="124" y="7"/>
                    </a:lnTo>
                    <a:lnTo>
                      <a:pt x="119" y="4"/>
                    </a:lnTo>
                    <a:lnTo>
                      <a:pt x="113" y="3"/>
                    </a:lnTo>
                    <a:lnTo>
                      <a:pt x="107" y="0"/>
                    </a:lnTo>
                    <a:lnTo>
                      <a:pt x="99" y="2"/>
                    </a:lnTo>
                    <a:lnTo>
                      <a:pt x="90" y="2"/>
                    </a:lnTo>
                    <a:lnTo>
                      <a:pt x="83" y="5"/>
                    </a:lnTo>
                    <a:lnTo>
                      <a:pt x="74" y="10"/>
                    </a:lnTo>
                    <a:lnTo>
                      <a:pt x="64" y="18"/>
                    </a:lnTo>
                    <a:lnTo>
                      <a:pt x="56" y="28"/>
                    </a:lnTo>
                    <a:lnTo>
                      <a:pt x="47" y="41"/>
                    </a:lnTo>
                    <a:lnTo>
                      <a:pt x="37" y="55"/>
                    </a:lnTo>
                    <a:lnTo>
                      <a:pt x="28" y="70"/>
                    </a:lnTo>
                    <a:lnTo>
                      <a:pt x="22" y="86"/>
                    </a:lnTo>
                    <a:lnTo>
                      <a:pt x="16" y="102"/>
                    </a:lnTo>
                    <a:lnTo>
                      <a:pt x="11" y="117"/>
                    </a:lnTo>
                    <a:lnTo>
                      <a:pt x="9" y="134"/>
                    </a:lnTo>
                    <a:lnTo>
                      <a:pt x="5" y="149"/>
                    </a:lnTo>
                    <a:lnTo>
                      <a:pt x="4" y="165"/>
                    </a:lnTo>
                    <a:lnTo>
                      <a:pt x="1" y="178"/>
                    </a:lnTo>
                    <a:lnTo>
                      <a:pt x="0" y="191"/>
                    </a:lnTo>
                    <a:lnTo>
                      <a:pt x="0" y="203"/>
                    </a:lnTo>
                    <a:lnTo>
                      <a:pt x="0" y="214"/>
                    </a:lnTo>
                    <a:lnTo>
                      <a:pt x="0" y="221"/>
                    </a:lnTo>
                    <a:lnTo>
                      <a:pt x="0" y="227"/>
                    </a:lnTo>
                    <a:lnTo>
                      <a:pt x="0" y="232"/>
                    </a:lnTo>
                    <a:lnTo>
                      <a:pt x="1" y="234"/>
                    </a:lnTo>
                    <a:lnTo>
                      <a:pt x="11" y="283"/>
                    </a:lnTo>
                    <a:lnTo>
                      <a:pt x="11" y="284"/>
                    </a:lnTo>
                    <a:lnTo>
                      <a:pt x="12" y="287"/>
                    </a:lnTo>
                    <a:lnTo>
                      <a:pt x="14" y="292"/>
                    </a:lnTo>
                    <a:lnTo>
                      <a:pt x="17" y="301"/>
                    </a:lnTo>
                    <a:lnTo>
                      <a:pt x="20" y="308"/>
                    </a:lnTo>
                    <a:lnTo>
                      <a:pt x="25" y="318"/>
                    </a:lnTo>
                    <a:lnTo>
                      <a:pt x="30" y="328"/>
                    </a:lnTo>
                    <a:lnTo>
                      <a:pt x="36" y="339"/>
                    </a:lnTo>
                    <a:lnTo>
                      <a:pt x="41" y="348"/>
                    </a:lnTo>
                    <a:lnTo>
                      <a:pt x="48" y="356"/>
                    </a:lnTo>
                    <a:lnTo>
                      <a:pt x="54" y="364"/>
                    </a:lnTo>
                    <a:lnTo>
                      <a:pt x="63" y="373"/>
                    </a:lnTo>
                    <a:lnTo>
                      <a:pt x="71" y="378"/>
                    </a:lnTo>
                    <a:lnTo>
                      <a:pt x="79" y="381"/>
                    </a:lnTo>
                    <a:lnTo>
                      <a:pt x="88" y="382"/>
                    </a:lnTo>
                    <a:lnTo>
                      <a:pt x="98" y="381"/>
                    </a:lnTo>
                    <a:lnTo>
                      <a:pt x="107" y="376"/>
                    </a:lnTo>
                    <a:lnTo>
                      <a:pt x="114" y="370"/>
                    </a:lnTo>
                    <a:lnTo>
                      <a:pt x="120" y="361"/>
                    </a:lnTo>
                    <a:lnTo>
                      <a:pt x="128" y="353"/>
                    </a:lnTo>
                    <a:lnTo>
                      <a:pt x="134" y="342"/>
                    </a:lnTo>
                    <a:lnTo>
                      <a:pt x="140" y="332"/>
                    </a:lnTo>
                    <a:lnTo>
                      <a:pt x="145" y="320"/>
                    </a:lnTo>
                    <a:lnTo>
                      <a:pt x="151" y="309"/>
                    </a:lnTo>
                    <a:lnTo>
                      <a:pt x="155" y="298"/>
                    </a:lnTo>
                    <a:lnTo>
                      <a:pt x="159" y="287"/>
                    </a:lnTo>
                    <a:lnTo>
                      <a:pt x="161" y="277"/>
                    </a:lnTo>
                    <a:lnTo>
                      <a:pt x="164" y="270"/>
                    </a:lnTo>
                    <a:lnTo>
                      <a:pt x="165" y="262"/>
                    </a:lnTo>
                    <a:lnTo>
                      <a:pt x="167" y="257"/>
                    </a:lnTo>
                    <a:lnTo>
                      <a:pt x="169" y="253"/>
                    </a:lnTo>
                    <a:lnTo>
                      <a:pt x="169" y="252"/>
                    </a:lnTo>
                    <a:lnTo>
                      <a:pt x="190" y="117"/>
                    </a:lnTo>
                    <a:lnTo>
                      <a:pt x="141" y="20"/>
                    </a:lnTo>
                    <a:close/>
                  </a:path>
                </a:pathLst>
              </a:custGeom>
              <a:solidFill>
                <a:srgbClr val="D1BDBD"/>
              </a:solidFill>
              <a:ln w="9525">
                <a:solidFill>
                  <a:srgbClr val="5A87C6"/>
                </a:solidFill>
                <a:round/>
                <a:headEnd/>
                <a:tailEnd/>
              </a:ln>
            </p:spPr>
            <p:txBody>
              <a:bodyPr/>
              <a:lstStyle/>
              <a:p>
                <a:endParaRPr lang="en-US"/>
              </a:p>
            </p:txBody>
          </p:sp>
          <p:sp>
            <p:nvSpPr>
              <p:cNvPr id="1125" name="Freeform 110"/>
              <p:cNvSpPr>
                <a:spLocks/>
              </p:cNvSpPr>
              <p:nvPr/>
            </p:nvSpPr>
            <p:spPr bwMode="auto">
              <a:xfrm>
                <a:off x="5102" y="3207"/>
                <a:ext cx="100" cy="129"/>
              </a:xfrm>
              <a:custGeom>
                <a:avLst/>
                <a:gdLst>
                  <a:gd name="T0" fmla="*/ 86 w 302"/>
                  <a:gd name="T1" fmla="*/ 34 h 389"/>
                  <a:gd name="T2" fmla="*/ 84 w 302"/>
                  <a:gd name="T3" fmla="*/ 31 h 389"/>
                  <a:gd name="T4" fmla="*/ 80 w 302"/>
                  <a:gd name="T5" fmla="*/ 25 h 389"/>
                  <a:gd name="T6" fmla="*/ 75 w 302"/>
                  <a:gd name="T7" fmla="*/ 19 h 389"/>
                  <a:gd name="T8" fmla="*/ 70 w 302"/>
                  <a:gd name="T9" fmla="*/ 13 h 389"/>
                  <a:gd name="T10" fmla="*/ 65 w 302"/>
                  <a:gd name="T11" fmla="*/ 7 h 389"/>
                  <a:gd name="T12" fmla="*/ 62 w 302"/>
                  <a:gd name="T13" fmla="*/ 3 h 389"/>
                  <a:gd name="T14" fmla="*/ 59 w 302"/>
                  <a:gd name="T15" fmla="*/ 0 h 389"/>
                  <a:gd name="T16" fmla="*/ 35 w 302"/>
                  <a:gd name="T17" fmla="*/ 0 h 389"/>
                  <a:gd name="T18" fmla="*/ 33 w 302"/>
                  <a:gd name="T19" fmla="*/ 2 h 389"/>
                  <a:gd name="T20" fmla="*/ 27 w 302"/>
                  <a:gd name="T21" fmla="*/ 6 h 389"/>
                  <a:gd name="T22" fmla="*/ 21 w 302"/>
                  <a:gd name="T23" fmla="*/ 11 h 389"/>
                  <a:gd name="T24" fmla="*/ 14 w 302"/>
                  <a:gd name="T25" fmla="*/ 18 h 389"/>
                  <a:gd name="T26" fmla="*/ 8 w 302"/>
                  <a:gd name="T27" fmla="*/ 26 h 389"/>
                  <a:gd name="T28" fmla="*/ 3 w 302"/>
                  <a:gd name="T29" fmla="*/ 36 h 389"/>
                  <a:gd name="T30" fmla="*/ 0 w 302"/>
                  <a:gd name="T31" fmla="*/ 46 h 389"/>
                  <a:gd name="T32" fmla="*/ 0 w 302"/>
                  <a:gd name="T33" fmla="*/ 58 h 389"/>
                  <a:gd name="T34" fmla="*/ 1 w 302"/>
                  <a:gd name="T35" fmla="*/ 71 h 389"/>
                  <a:gd name="T36" fmla="*/ 4 w 302"/>
                  <a:gd name="T37" fmla="*/ 85 h 389"/>
                  <a:gd name="T38" fmla="*/ 8 w 302"/>
                  <a:gd name="T39" fmla="*/ 99 h 389"/>
                  <a:gd name="T40" fmla="*/ 14 w 302"/>
                  <a:gd name="T41" fmla="*/ 111 h 389"/>
                  <a:gd name="T42" fmla="*/ 23 w 302"/>
                  <a:gd name="T43" fmla="*/ 121 h 389"/>
                  <a:gd name="T44" fmla="*/ 34 w 302"/>
                  <a:gd name="T45" fmla="*/ 127 h 389"/>
                  <a:gd name="T46" fmla="*/ 48 w 302"/>
                  <a:gd name="T47" fmla="*/ 129 h 389"/>
                  <a:gd name="T48" fmla="*/ 65 w 302"/>
                  <a:gd name="T49" fmla="*/ 125 h 389"/>
                  <a:gd name="T50" fmla="*/ 78 w 302"/>
                  <a:gd name="T51" fmla="*/ 118 h 389"/>
                  <a:gd name="T52" fmla="*/ 87 w 302"/>
                  <a:gd name="T53" fmla="*/ 109 h 389"/>
                  <a:gd name="T54" fmla="*/ 93 w 302"/>
                  <a:gd name="T55" fmla="*/ 99 h 389"/>
                  <a:gd name="T56" fmla="*/ 97 w 302"/>
                  <a:gd name="T57" fmla="*/ 89 h 389"/>
                  <a:gd name="T58" fmla="*/ 99 w 302"/>
                  <a:gd name="T59" fmla="*/ 79 h 389"/>
                  <a:gd name="T60" fmla="*/ 100 w 302"/>
                  <a:gd name="T61" fmla="*/ 72 h 389"/>
                  <a:gd name="T62" fmla="*/ 100 w 302"/>
                  <a:gd name="T63" fmla="*/ 68 h 389"/>
                  <a:gd name="T64" fmla="*/ 87 w 302"/>
                  <a:gd name="T65" fmla="*/ 34 h 3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2"/>
                  <a:gd name="T100" fmla="*/ 0 h 389"/>
                  <a:gd name="T101" fmla="*/ 302 w 302"/>
                  <a:gd name="T102" fmla="*/ 389 h 38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2" h="389">
                    <a:moveTo>
                      <a:pt x="262" y="104"/>
                    </a:moveTo>
                    <a:lnTo>
                      <a:pt x="260" y="102"/>
                    </a:lnTo>
                    <a:lnTo>
                      <a:pt x="258" y="97"/>
                    </a:lnTo>
                    <a:lnTo>
                      <a:pt x="253" y="92"/>
                    </a:lnTo>
                    <a:lnTo>
                      <a:pt x="249" y="85"/>
                    </a:lnTo>
                    <a:lnTo>
                      <a:pt x="243" y="76"/>
                    </a:lnTo>
                    <a:lnTo>
                      <a:pt x="235" y="68"/>
                    </a:lnTo>
                    <a:lnTo>
                      <a:pt x="228" y="58"/>
                    </a:lnTo>
                    <a:lnTo>
                      <a:pt x="220" y="49"/>
                    </a:lnTo>
                    <a:lnTo>
                      <a:pt x="212" y="40"/>
                    </a:lnTo>
                    <a:lnTo>
                      <a:pt x="204" y="31"/>
                    </a:lnTo>
                    <a:lnTo>
                      <a:pt x="197" y="22"/>
                    </a:lnTo>
                    <a:lnTo>
                      <a:pt x="191" y="15"/>
                    </a:lnTo>
                    <a:lnTo>
                      <a:pt x="186" y="9"/>
                    </a:lnTo>
                    <a:lnTo>
                      <a:pt x="182" y="4"/>
                    </a:lnTo>
                    <a:lnTo>
                      <a:pt x="179" y="0"/>
                    </a:lnTo>
                    <a:lnTo>
                      <a:pt x="110" y="0"/>
                    </a:lnTo>
                    <a:lnTo>
                      <a:pt x="107" y="0"/>
                    </a:lnTo>
                    <a:lnTo>
                      <a:pt x="104" y="4"/>
                    </a:lnTo>
                    <a:lnTo>
                      <a:pt x="99" y="6"/>
                    </a:lnTo>
                    <a:lnTo>
                      <a:pt x="91" y="11"/>
                    </a:lnTo>
                    <a:lnTo>
                      <a:pt x="83" y="17"/>
                    </a:lnTo>
                    <a:lnTo>
                      <a:pt x="74" y="25"/>
                    </a:lnTo>
                    <a:lnTo>
                      <a:pt x="64" y="33"/>
                    </a:lnTo>
                    <a:lnTo>
                      <a:pt x="54" y="45"/>
                    </a:lnTo>
                    <a:lnTo>
                      <a:pt x="43" y="54"/>
                    </a:lnTo>
                    <a:lnTo>
                      <a:pt x="33" y="67"/>
                    </a:lnTo>
                    <a:lnTo>
                      <a:pt x="24" y="79"/>
                    </a:lnTo>
                    <a:lnTo>
                      <a:pt x="16" y="94"/>
                    </a:lnTo>
                    <a:lnTo>
                      <a:pt x="8" y="108"/>
                    </a:lnTo>
                    <a:lnTo>
                      <a:pt x="3" y="124"/>
                    </a:lnTo>
                    <a:lnTo>
                      <a:pt x="0" y="140"/>
                    </a:lnTo>
                    <a:lnTo>
                      <a:pt x="0" y="157"/>
                    </a:lnTo>
                    <a:lnTo>
                      <a:pt x="0" y="175"/>
                    </a:lnTo>
                    <a:lnTo>
                      <a:pt x="0" y="195"/>
                    </a:lnTo>
                    <a:lnTo>
                      <a:pt x="3" y="214"/>
                    </a:lnTo>
                    <a:lnTo>
                      <a:pt x="7" y="237"/>
                    </a:lnTo>
                    <a:lnTo>
                      <a:pt x="11" y="257"/>
                    </a:lnTo>
                    <a:lnTo>
                      <a:pt x="17" y="278"/>
                    </a:lnTo>
                    <a:lnTo>
                      <a:pt x="24" y="298"/>
                    </a:lnTo>
                    <a:lnTo>
                      <a:pt x="33" y="317"/>
                    </a:lnTo>
                    <a:lnTo>
                      <a:pt x="43" y="335"/>
                    </a:lnTo>
                    <a:lnTo>
                      <a:pt x="55" y="351"/>
                    </a:lnTo>
                    <a:lnTo>
                      <a:pt x="69" y="365"/>
                    </a:lnTo>
                    <a:lnTo>
                      <a:pt x="85" y="376"/>
                    </a:lnTo>
                    <a:lnTo>
                      <a:pt x="103" y="383"/>
                    </a:lnTo>
                    <a:lnTo>
                      <a:pt x="124" y="388"/>
                    </a:lnTo>
                    <a:lnTo>
                      <a:pt x="146" y="389"/>
                    </a:lnTo>
                    <a:lnTo>
                      <a:pt x="172" y="386"/>
                    </a:lnTo>
                    <a:lnTo>
                      <a:pt x="196" y="378"/>
                    </a:lnTo>
                    <a:lnTo>
                      <a:pt x="217" y="368"/>
                    </a:lnTo>
                    <a:lnTo>
                      <a:pt x="235" y="357"/>
                    </a:lnTo>
                    <a:lnTo>
                      <a:pt x="250" y="343"/>
                    </a:lnTo>
                    <a:lnTo>
                      <a:pt x="262" y="330"/>
                    </a:lnTo>
                    <a:lnTo>
                      <a:pt x="274" y="314"/>
                    </a:lnTo>
                    <a:lnTo>
                      <a:pt x="281" y="299"/>
                    </a:lnTo>
                    <a:lnTo>
                      <a:pt x="289" y="283"/>
                    </a:lnTo>
                    <a:lnTo>
                      <a:pt x="293" y="267"/>
                    </a:lnTo>
                    <a:lnTo>
                      <a:pt x="297" y="252"/>
                    </a:lnTo>
                    <a:lnTo>
                      <a:pt x="298" y="238"/>
                    </a:lnTo>
                    <a:lnTo>
                      <a:pt x="301" y="227"/>
                    </a:lnTo>
                    <a:lnTo>
                      <a:pt x="301" y="217"/>
                    </a:lnTo>
                    <a:lnTo>
                      <a:pt x="301" y="209"/>
                    </a:lnTo>
                    <a:lnTo>
                      <a:pt x="301" y="205"/>
                    </a:lnTo>
                    <a:lnTo>
                      <a:pt x="302" y="203"/>
                    </a:lnTo>
                    <a:lnTo>
                      <a:pt x="262" y="104"/>
                    </a:lnTo>
                    <a:close/>
                  </a:path>
                </a:pathLst>
              </a:custGeom>
              <a:solidFill>
                <a:srgbClr val="D1BDBD"/>
              </a:solidFill>
              <a:ln w="9525">
                <a:solidFill>
                  <a:srgbClr val="5A87C6"/>
                </a:solidFill>
                <a:round/>
                <a:headEnd/>
                <a:tailEnd/>
              </a:ln>
            </p:spPr>
            <p:txBody>
              <a:bodyPr/>
              <a:lstStyle/>
              <a:p>
                <a:endParaRPr lang="en-US"/>
              </a:p>
            </p:txBody>
          </p:sp>
          <p:sp>
            <p:nvSpPr>
              <p:cNvPr id="1126" name="Freeform 111"/>
              <p:cNvSpPr>
                <a:spLocks/>
              </p:cNvSpPr>
              <p:nvPr/>
            </p:nvSpPr>
            <p:spPr bwMode="auto">
              <a:xfrm>
                <a:off x="5032" y="2546"/>
                <a:ext cx="95" cy="66"/>
              </a:xfrm>
              <a:custGeom>
                <a:avLst/>
                <a:gdLst>
                  <a:gd name="T0" fmla="*/ 0 w 283"/>
                  <a:gd name="T1" fmla="*/ 0 h 196"/>
                  <a:gd name="T2" fmla="*/ 0 w 283"/>
                  <a:gd name="T3" fmla="*/ 21 h 196"/>
                  <a:gd name="T4" fmla="*/ 66 w 283"/>
                  <a:gd name="T5" fmla="*/ 53 h 196"/>
                  <a:gd name="T6" fmla="*/ 95 w 283"/>
                  <a:gd name="T7" fmla="*/ 66 h 196"/>
                  <a:gd name="T8" fmla="*/ 94 w 283"/>
                  <a:gd name="T9" fmla="*/ 43 h 196"/>
                  <a:gd name="T10" fmla="*/ 77 w 283"/>
                  <a:gd name="T11" fmla="*/ 33 h 196"/>
                  <a:gd name="T12" fmla="*/ 52 w 283"/>
                  <a:gd name="T13" fmla="*/ 21 h 196"/>
                  <a:gd name="T14" fmla="*/ 21 w 283"/>
                  <a:gd name="T15" fmla="*/ 7 h 196"/>
                  <a:gd name="T16" fmla="*/ 0 w 283"/>
                  <a:gd name="T17" fmla="*/ 0 h 196"/>
                  <a:gd name="T18" fmla="*/ 0 w 283"/>
                  <a:gd name="T19" fmla="*/ 0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
                  <a:gd name="T31" fmla="*/ 0 h 196"/>
                  <a:gd name="T32" fmla="*/ 283 w 283"/>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 h="196">
                    <a:moveTo>
                      <a:pt x="0" y="0"/>
                    </a:moveTo>
                    <a:lnTo>
                      <a:pt x="0" y="61"/>
                    </a:lnTo>
                    <a:lnTo>
                      <a:pt x="196" y="158"/>
                    </a:lnTo>
                    <a:lnTo>
                      <a:pt x="283" y="196"/>
                    </a:lnTo>
                    <a:lnTo>
                      <a:pt x="281" y="129"/>
                    </a:lnTo>
                    <a:lnTo>
                      <a:pt x="230" y="98"/>
                    </a:lnTo>
                    <a:lnTo>
                      <a:pt x="154" y="61"/>
                    </a:lnTo>
                    <a:lnTo>
                      <a:pt x="64" y="21"/>
                    </a:lnTo>
                    <a:lnTo>
                      <a:pt x="0" y="0"/>
                    </a:lnTo>
                    <a:close/>
                  </a:path>
                </a:pathLst>
              </a:custGeom>
              <a:solidFill>
                <a:srgbClr val="BDC9D4"/>
              </a:solidFill>
              <a:ln w="9525">
                <a:solidFill>
                  <a:srgbClr val="5A87C6"/>
                </a:solidFill>
                <a:round/>
                <a:headEnd/>
                <a:tailEnd/>
              </a:ln>
            </p:spPr>
            <p:txBody>
              <a:bodyPr/>
              <a:lstStyle/>
              <a:p>
                <a:endParaRPr lang="en-US"/>
              </a:p>
            </p:txBody>
          </p:sp>
          <p:sp>
            <p:nvSpPr>
              <p:cNvPr id="1127" name="Freeform 112"/>
              <p:cNvSpPr>
                <a:spLocks/>
              </p:cNvSpPr>
              <p:nvPr/>
            </p:nvSpPr>
            <p:spPr bwMode="auto">
              <a:xfrm>
                <a:off x="4930" y="3238"/>
                <a:ext cx="19" cy="55"/>
              </a:xfrm>
              <a:custGeom>
                <a:avLst/>
                <a:gdLst>
                  <a:gd name="T0" fmla="*/ 9 w 58"/>
                  <a:gd name="T1" fmla="*/ 0 h 166"/>
                  <a:gd name="T2" fmla="*/ 9 w 58"/>
                  <a:gd name="T3" fmla="*/ 0 h 166"/>
                  <a:gd name="T4" fmla="*/ 10 w 58"/>
                  <a:gd name="T5" fmla="*/ 0 h 166"/>
                  <a:gd name="T6" fmla="*/ 11 w 58"/>
                  <a:gd name="T7" fmla="*/ 0 h 166"/>
                  <a:gd name="T8" fmla="*/ 14 w 58"/>
                  <a:gd name="T9" fmla="*/ 1 h 166"/>
                  <a:gd name="T10" fmla="*/ 15 w 58"/>
                  <a:gd name="T11" fmla="*/ 2 h 166"/>
                  <a:gd name="T12" fmla="*/ 17 w 58"/>
                  <a:gd name="T13" fmla="*/ 5 h 166"/>
                  <a:gd name="T14" fmla="*/ 18 w 58"/>
                  <a:gd name="T15" fmla="*/ 6 h 166"/>
                  <a:gd name="T16" fmla="*/ 18 w 58"/>
                  <a:gd name="T17" fmla="*/ 8 h 166"/>
                  <a:gd name="T18" fmla="*/ 19 w 58"/>
                  <a:gd name="T19" fmla="*/ 11 h 166"/>
                  <a:gd name="T20" fmla="*/ 19 w 58"/>
                  <a:gd name="T21" fmla="*/ 13 h 166"/>
                  <a:gd name="T22" fmla="*/ 19 w 58"/>
                  <a:gd name="T23" fmla="*/ 16 h 166"/>
                  <a:gd name="T24" fmla="*/ 19 w 58"/>
                  <a:gd name="T25" fmla="*/ 19 h 166"/>
                  <a:gd name="T26" fmla="*/ 19 w 58"/>
                  <a:gd name="T27" fmla="*/ 22 h 166"/>
                  <a:gd name="T28" fmla="*/ 19 w 58"/>
                  <a:gd name="T29" fmla="*/ 26 h 166"/>
                  <a:gd name="T30" fmla="*/ 19 w 58"/>
                  <a:gd name="T31" fmla="*/ 29 h 166"/>
                  <a:gd name="T32" fmla="*/ 18 w 58"/>
                  <a:gd name="T33" fmla="*/ 33 h 166"/>
                  <a:gd name="T34" fmla="*/ 18 w 58"/>
                  <a:gd name="T35" fmla="*/ 36 h 166"/>
                  <a:gd name="T36" fmla="*/ 18 w 58"/>
                  <a:gd name="T37" fmla="*/ 41 h 166"/>
                  <a:gd name="T38" fmla="*/ 17 w 58"/>
                  <a:gd name="T39" fmla="*/ 43 h 166"/>
                  <a:gd name="T40" fmla="*/ 16 w 58"/>
                  <a:gd name="T41" fmla="*/ 46 h 166"/>
                  <a:gd name="T42" fmla="*/ 15 w 58"/>
                  <a:gd name="T43" fmla="*/ 49 h 166"/>
                  <a:gd name="T44" fmla="*/ 14 w 58"/>
                  <a:gd name="T45" fmla="*/ 52 h 166"/>
                  <a:gd name="T46" fmla="*/ 13 w 58"/>
                  <a:gd name="T47" fmla="*/ 53 h 166"/>
                  <a:gd name="T48" fmla="*/ 11 w 58"/>
                  <a:gd name="T49" fmla="*/ 55 h 166"/>
                  <a:gd name="T50" fmla="*/ 10 w 58"/>
                  <a:gd name="T51" fmla="*/ 55 h 166"/>
                  <a:gd name="T52" fmla="*/ 8 w 58"/>
                  <a:gd name="T53" fmla="*/ 55 h 166"/>
                  <a:gd name="T54" fmla="*/ 6 w 58"/>
                  <a:gd name="T55" fmla="*/ 54 h 166"/>
                  <a:gd name="T56" fmla="*/ 4 w 58"/>
                  <a:gd name="T57" fmla="*/ 52 h 166"/>
                  <a:gd name="T58" fmla="*/ 2 w 58"/>
                  <a:gd name="T59" fmla="*/ 49 h 166"/>
                  <a:gd name="T60" fmla="*/ 2 w 58"/>
                  <a:gd name="T61" fmla="*/ 47 h 166"/>
                  <a:gd name="T62" fmla="*/ 1 w 58"/>
                  <a:gd name="T63" fmla="*/ 43 h 166"/>
                  <a:gd name="T64" fmla="*/ 0 w 58"/>
                  <a:gd name="T65" fmla="*/ 40 h 166"/>
                  <a:gd name="T66" fmla="*/ 0 w 58"/>
                  <a:gd name="T67" fmla="*/ 36 h 166"/>
                  <a:gd name="T68" fmla="*/ 0 w 58"/>
                  <a:gd name="T69" fmla="*/ 32 h 166"/>
                  <a:gd name="T70" fmla="*/ 0 w 58"/>
                  <a:gd name="T71" fmla="*/ 28 h 166"/>
                  <a:gd name="T72" fmla="*/ 0 w 58"/>
                  <a:gd name="T73" fmla="*/ 25 h 166"/>
                  <a:gd name="T74" fmla="*/ 0 w 58"/>
                  <a:gd name="T75" fmla="*/ 21 h 166"/>
                  <a:gd name="T76" fmla="*/ 0 w 58"/>
                  <a:gd name="T77" fmla="*/ 19 h 166"/>
                  <a:gd name="T78" fmla="*/ 0 w 58"/>
                  <a:gd name="T79" fmla="*/ 16 h 166"/>
                  <a:gd name="T80" fmla="*/ 1 w 58"/>
                  <a:gd name="T81" fmla="*/ 14 h 166"/>
                  <a:gd name="T82" fmla="*/ 1 w 58"/>
                  <a:gd name="T83" fmla="*/ 13 h 166"/>
                  <a:gd name="T84" fmla="*/ 1 w 58"/>
                  <a:gd name="T85" fmla="*/ 13 h 166"/>
                  <a:gd name="T86" fmla="*/ 9 w 58"/>
                  <a:gd name="T87" fmla="*/ 0 h 166"/>
                  <a:gd name="T88" fmla="*/ 9 w 58"/>
                  <a:gd name="T89" fmla="*/ 0 h 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8"/>
                  <a:gd name="T136" fmla="*/ 0 h 166"/>
                  <a:gd name="T137" fmla="*/ 58 w 58"/>
                  <a:gd name="T138" fmla="*/ 166 h 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8" h="166">
                    <a:moveTo>
                      <a:pt x="26" y="1"/>
                    </a:moveTo>
                    <a:lnTo>
                      <a:pt x="27" y="0"/>
                    </a:lnTo>
                    <a:lnTo>
                      <a:pt x="31" y="1"/>
                    </a:lnTo>
                    <a:lnTo>
                      <a:pt x="34" y="1"/>
                    </a:lnTo>
                    <a:lnTo>
                      <a:pt x="42" y="4"/>
                    </a:lnTo>
                    <a:lnTo>
                      <a:pt x="47" y="7"/>
                    </a:lnTo>
                    <a:lnTo>
                      <a:pt x="52" y="15"/>
                    </a:lnTo>
                    <a:lnTo>
                      <a:pt x="54" y="18"/>
                    </a:lnTo>
                    <a:lnTo>
                      <a:pt x="56" y="25"/>
                    </a:lnTo>
                    <a:lnTo>
                      <a:pt x="57" y="32"/>
                    </a:lnTo>
                    <a:lnTo>
                      <a:pt x="58" y="40"/>
                    </a:lnTo>
                    <a:lnTo>
                      <a:pt x="58" y="47"/>
                    </a:lnTo>
                    <a:lnTo>
                      <a:pt x="58" y="56"/>
                    </a:lnTo>
                    <a:lnTo>
                      <a:pt x="58" y="67"/>
                    </a:lnTo>
                    <a:lnTo>
                      <a:pt x="58" y="77"/>
                    </a:lnTo>
                    <a:lnTo>
                      <a:pt x="57" y="88"/>
                    </a:lnTo>
                    <a:lnTo>
                      <a:pt x="56" y="99"/>
                    </a:lnTo>
                    <a:lnTo>
                      <a:pt x="56" y="110"/>
                    </a:lnTo>
                    <a:lnTo>
                      <a:pt x="54" y="123"/>
                    </a:lnTo>
                    <a:lnTo>
                      <a:pt x="52" y="131"/>
                    </a:lnTo>
                    <a:lnTo>
                      <a:pt x="49" y="140"/>
                    </a:lnTo>
                    <a:lnTo>
                      <a:pt x="47" y="149"/>
                    </a:lnTo>
                    <a:lnTo>
                      <a:pt x="44" y="156"/>
                    </a:lnTo>
                    <a:lnTo>
                      <a:pt x="39" y="161"/>
                    </a:lnTo>
                    <a:lnTo>
                      <a:pt x="34" y="165"/>
                    </a:lnTo>
                    <a:lnTo>
                      <a:pt x="29" y="166"/>
                    </a:lnTo>
                    <a:lnTo>
                      <a:pt x="25" y="166"/>
                    </a:lnTo>
                    <a:lnTo>
                      <a:pt x="17" y="162"/>
                    </a:lnTo>
                    <a:lnTo>
                      <a:pt x="12" y="157"/>
                    </a:lnTo>
                    <a:lnTo>
                      <a:pt x="7" y="149"/>
                    </a:lnTo>
                    <a:lnTo>
                      <a:pt x="5" y="141"/>
                    </a:lnTo>
                    <a:lnTo>
                      <a:pt x="2" y="130"/>
                    </a:lnTo>
                    <a:lnTo>
                      <a:pt x="0" y="120"/>
                    </a:lnTo>
                    <a:lnTo>
                      <a:pt x="0" y="109"/>
                    </a:lnTo>
                    <a:lnTo>
                      <a:pt x="0" y="98"/>
                    </a:lnTo>
                    <a:lnTo>
                      <a:pt x="0" y="85"/>
                    </a:lnTo>
                    <a:lnTo>
                      <a:pt x="0" y="74"/>
                    </a:lnTo>
                    <a:lnTo>
                      <a:pt x="0" y="64"/>
                    </a:lnTo>
                    <a:lnTo>
                      <a:pt x="1" y="56"/>
                    </a:lnTo>
                    <a:lnTo>
                      <a:pt x="1" y="48"/>
                    </a:lnTo>
                    <a:lnTo>
                      <a:pt x="2" y="42"/>
                    </a:lnTo>
                    <a:lnTo>
                      <a:pt x="2" y="38"/>
                    </a:lnTo>
                    <a:lnTo>
                      <a:pt x="3" y="38"/>
                    </a:lnTo>
                    <a:lnTo>
                      <a:pt x="26" y="1"/>
                    </a:lnTo>
                    <a:close/>
                  </a:path>
                </a:pathLst>
              </a:custGeom>
              <a:solidFill>
                <a:srgbClr val="8A8C75"/>
              </a:solidFill>
              <a:ln w="9525">
                <a:solidFill>
                  <a:srgbClr val="5A87C6"/>
                </a:solidFill>
                <a:round/>
                <a:headEnd/>
                <a:tailEnd/>
              </a:ln>
            </p:spPr>
            <p:txBody>
              <a:bodyPr/>
              <a:lstStyle/>
              <a:p>
                <a:endParaRPr lang="en-US"/>
              </a:p>
            </p:txBody>
          </p:sp>
          <p:sp>
            <p:nvSpPr>
              <p:cNvPr id="1128" name="Freeform 113"/>
              <p:cNvSpPr>
                <a:spLocks/>
              </p:cNvSpPr>
              <p:nvPr/>
            </p:nvSpPr>
            <p:spPr bwMode="auto">
              <a:xfrm>
                <a:off x="5241" y="3052"/>
                <a:ext cx="201" cy="240"/>
              </a:xfrm>
              <a:custGeom>
                <a:avLst/>
                <a:gdLst>
                  <a:gd name="T0" fmla="*/ 16 w 602"/>
                  <a:gd name="T1" fmla="*/ 5 h 720"/>
                  <a:gd name="T2" fmla="*/ 23 w 602"/>
                  <a:gd name="T3" fmla="*/ 32 h 720"/>
                  <a:gd name="T4" fmla="*/ 23 w 602"/>
                  <a:gd name="T5" fmla="*/ 88 h 720"/>
                  <a:gd name="T6" fmla="*/ 15 w 602"/>
                  <a:gd name="T7" fmla="*/ 157 h 720"/>
                  <a:gd name="T8" fmla="*/ 14 w 602"/>
                  <a:gd name="T9" fmla="*/ 186 h 720"/>
                  <a:gd name="T10" fmla="*/ 0 w 602"/>
                  <a:gd name="T11" fmla="*/ 227 h 720"/>
                  <a:gd name="T12" fmla="*/ 33 w 602"/>
                  <a:gd name="T13" fmla="*/ 236 h 720"/>
                  <a:gd name="T14" fmla="*/ 79 w 602"/>
                  <a:gd name="T15" fmla="*/ 240 h 720"/>
                  <a:gd name="T16" fmla="*/ 143 w 602"/>
                  <a:gd name="T17" fmla="*/ 239 h 720"/>
                  <a:gd name="T18" fmla="*/ 181 w 602"/>
                  <a:gd name="T19" fmla="*/ 235 h 720"/>
                  <a:gd name="T20" fmla="*/ 199 w 602"/>
                  <a:gd name="T21" fmla="*/ 191 h 720"/>
                  <a:gd name="T22" fmla="*/ 201 w 602"/>
                  <a:gd name="T23" fmla="*/ 174 h 720"/>
                  <a:gd name="T24" fmla="*/ 194 w 602"/>
                  <a:gd name="T25" fmla="*/ 169 h 720"/>
                  <a:gd name="T26" fmla="*/ 194 w 602"/>
                  <a:gd name="T27" fmla="*/ 168 h 720"/>
                  <a:gd name="T28" fmla="*/ 194 w 602"/>
                  <a:gd name="T29" fmla="*/ 166 h 720"/>
                  <a:gd name="T30" fmla="*/ 194 w 602"/>
                  <a:gd name="T31" fmla="*/ 162 h 720"/>
                  <a:gd name="T32" fmla="*/ 195 w 602"/>
                  <a:gd name="T33" fmla="*/ 158 h 720"/>
                  <a:gd name="T34" fmla="*/ 195 w 602"/>
                  <a:gd name="T35" fmla="*/ 152 h 720"/>
                  <a:gd name="T36" fmla="*/ 196 w 602"/>
                  <a:gd name="T37" fmla="*/ 145 h 720"/>
                  <a:gd name="T38" fmla="*/ 196 w 602"/>
                  <a:gd name="T39" fmla="*/ 138 h 720"/>
                  <a:gd name="T40" fmla="*/ 197 w 602"/>
                  <a:gd name="T41" fmla="*/ 131 h 720"/>
                  <a:gd name="T42" fmla="*/ 197 w 602"/>
                  <a:gd name="T43" fmla="*/ 123 h 720"/>
                  <a:gd name="T44" fmla="*/ 198 w 602"/>
                  <a:gd name="T45" fmla="*/ 116 h 720"/>
                  <a:gd name="T46" fmla="*/ 198 w 602"/>
                  <a:gd name="T47" fmla="*/ 108 h 720"/>
                  <a:gd name="T48" fmla="*/ 198 w 602"/>
                  <a:gd name="T49" fmla="*/ 101 h 720"/>
                  <a:gd name="T50" fmla="*/ 198 w 602"/>
                  <a:gd name="T51" fmla="*/ 94 h 720"/>
                  <a:gd name="T52" fmla="*/ 198 w 602"/>
                  <a:gd name="T53" fmla="*/ 89 h 720"/>
                  <a:gd name="T54" fmla="*/ 198 w 602"/>
                  <a:gd name="T55" fmla="*/ 84 h 720"/>
                  <a:gd name="T56" fmla="*/ 198 w 602"/>
                  <a:gd name="T57" fmla="*/ 80 h 720"/>
                  <a:gd name="T58" fmla="*/ 197 w 602"/>
                  <a:gd name="T59" fmla="*/ 76 h 720"/>
                  <a:gd name="T60" fmla="*/ 196 w 602"/>
                  <a:gd name="T61" fmla="*/ 73 h 720"/>
                  <a:gd name="T62" fmla="*/ 195 w 602"/>
                  <a:gd name="T63" fmla="*/ 69 h 720"/>
                  <a:gd name="T64" fmla="*/ 194 w 602"/>
                  <a:gd name="T65" fmla="*/ 66 h 720"/>
                  <a:gd name="T66" fmla="*/ 193 w 602"/>
                  <a:gd name="T67" fmla="*/ 62 h 720"/>
                  <a:gd name="T68" fmla="*/ 192 w 602"/>
                  <a:gd name="T69" fmla="*/ 59 h 720"/>
                  <a:gd name="T70" fmla="*/ 190 w 602"/>
                  <a:gd name="T71" fmla="*/ 55 h 720"/>
                  <a:gd name="T72" fmla="*/ 190 w 602"/>
                  <a:gd name="T73" fmla="*/ 53 h 720"/>
                  <a:gd name="T74" fmla="*/ 188 w 602"/>
                  <a:gd name="T75" fmla="*/ 50 h 720"/>
                  <a:gd name="T76" fmla="*/ 187 w 602"/>
                  <a:gd name="T77" fmla="*/ 48 h 720"/>
                  <a:gd name="T78" fmla="*/ 186 w 602"/>
                  <a:gd name="T79" fmla="*/ 45 h 720"/>
                  <a:gd name="T80" fmla="*/ 185 w 602"/>
                  <a:gd name="T81" fmla="*/ 43 h 720"/>
                  <a:gd name="T82" fmla="*/ 184 w 602"/>
                  <a:gd name="T83" fmla="*/ 41 h 720"/>
                  <a:gd name="T84" fmla="*/ 184 w 602"/>
                  <a:gd name="T85" fmla="*/ 40 h 720"/>
                  <a:gd name="T86" fmla="*/ 153 w 602"/>
                  <a:gd name="T87" fmla="*/ 22 h 720"/>
                  <a:gd name="T88" fmla="*/ 113 w 602"/>
                  <a:gd name="T89" fmla="*/ 7 h 720"/>
                  <a:gd name="T90" fmla="*/ 76 w 602"/>
                  <a:gd name="T91" fmla="*/ 2 h 720"/>
                  <a:gd name="T92" fmla="*/ 33 w 602"/>
                  <a:gd name="T93" fmla="*/ 0 h 720"/>
                  <a:gd name="T94" fmla="*/ 16 w 602"/>
                  <a:gd name="T95" fmla="*/ 5 h 720"/>
                  <a:gd name="T96" fmla="*/ 16 w 602"/>
                  <a:gd name="T97" fmla="*/ 5 h 7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02"/>
                  <a:gd name="T148" fmla="*/ 0 h 720"/>
                  <a:gd name="T149" fmla="*/ 602 w 602"/>
                  <a:gd name="T150" fmla="*/ 720 h 7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02" h="720">
                    <a:moveTo>
                      <a:pt x="48" y="16"/>
                    </a:moveTo>
                    <a:lnTo>
                      <a:pt x="70" y="96"/>
                    </a:lnTo>
                    <a:lnTo>
                      <a:pt x="69" y="264"/>
                    </a:lnTo>
                    <a:lnTo>
                      <a:pt x="46" y="472"/>
                    </a:lnTo>
                    <a:lnTo>
                      <a:pt x="41" y="558"/>
                    </a:lnTo>
                    <a:lnTo>
                      <a:pt x="0" y="682"/>
                    </a:lnTo>
                    <a:lnTo>
                      <a:pt x="100" y="708"/>
                    </a:lnTo>
                    <a:lnTo>
                      <a:pt x="237" y="720"/>
                    </a:lnTo>
                    <a:lnTo>
                      <a:pt x="428" y="717"/>
                    </a:lnTo>
                    <a:lnTo>
                      <a:pt x="542" y="705"/>
                    </a:lnTo>
                    <a:lnTo>
                      <a:pt x="595" y="572"/>
                    </a:lnTo>
                    <a:lnTo>
                      <a:pt x="602" y="522"/>
                    </a:lnTo>
                    <a:lnTo>
                      <a:pt x="581" y="508"/>
                    </a:lnTo>
                    <a:lnTo>
                      <a:pt x="581" y="504"/>
                    </a:lnTo>
                    <a:lnTo>
                      <a:pt x="581" y="498"/>
                    </a:lnTo>
                    <a:lnTo>
                      <a:pt x="581" y="486"/>
                    </a:lnTo>
                    <a:lnTo>
                      <a:pt x="584" y="473"/>
                    </a:lnTo>
                    <a:lnTo>
                      <a:pt x="585" y="455"/>
                    </a:lnTo>
                    <a:lnTo>
                      <a:pt x="586" y="436"/>
                    </a:lnTo>
                    <a:lnTo>
                      <a:pt x="587" y="414"/>
                    </a:lnTo>
                    <a:lnTo>
                      <a:pt x="590" y="393"/>
                    </a:lnTo>
                    <a:lnTo>
                      <a:pt x="591" y="370"/>
                    </a:lnTo>
                    <a:lnTo>
                      <a:pt x="592" y="348"/>
                    </a:lnTo>
                    <a:lnTo>
                      <a:pt x="592" y="325"/>
                    </a:lnTo>
                    <a:lnTo>
                      <a:pt x="594" y="304"/>
                    </a:lnTo>
                    <a:lnTo>
                      <a:pt x="594" y="283"/>
                    </a:lnTo>
                    <a:lnTo>
                      <a:pt x="594" y="266"/>
                    </a:lnTo>
                    <a:lnTo>
                      <a:pt x="592" y="251"/>
                    </a:lnTo>
                    <a:lnTo>
                      <a:pt x="592" y="240"/>
                    </a:lnTo>
                    <a:lnTo>
                      <a:pt x="590" y="228"/>
                    </a:lnTo>
                    <a:lnTo>
                      <a:pt x="587" y="219"/>
                    </a:lnTo>
                    <a:lnTo>
                      <a:pt x="584" y="207"/>
                    </a:lnTo>
                    <a:lnTo>
                      <a:pt x="581" y="197"/>
                    </a:lnTo>
                    <a:lnTo>
                      <a:pt x="578" y="186"/>
                    </a:lnTo>
                    <a:lnTo>
                      <a:pt x="574" y="176"/>
                    </a:lnTo>
                    <a:lnTo>
                      <a:pt x="570" y="166"/>
                    </a:lnTo>
                    <a:lnTo>
                      <a:pt x="568" y="159"/>
                    </a:lnTo>
                    <a:lnTo>
                      <a:pt x="564" y="149"/>
                    </a:lnTo>
                    <a:lnTo>
                      <a:pt x="560" y="143"/>
                    </a:lnTo>
                    <a:lnTo>
                      <a:pt x="558" y="135"/>
                    </a:lnTo>
                    <a:lnTo>
                      <a:pt x="555" y="129"/>
                    </a:lnTo>
                    <a:lnTo>
                      <a:pt x="552" y="122"/>
                    </a:lnTo>
                    <a:lnTo>
                      <a:pt x="550" y="119"/>
                    </a:lnTo>
                    <a:lnTo>
                      <a:pt x="457" y="66"/>
                    </a:lnTo>
                    <a:lnTo>
                      <a:pt x="339" y="21"/>
                    </a:lnTo>
                    <a:lnTo>
                      <a:pt x="229" y="6"/>
                    </a:lnTo>
                    <a:lnTo>
                      <a:pt x="99" y="0"/>
                    </a:lnTo>
                    <a:lnTo>
                      <a:pt x="48" y="16"/>
                    </a:lnTo>
                    <a:close/>
                  </a:path>
                </a:pathLst>
              </a:custGeom>
              <a:solidFill>
                <a:srgbClr val="5CDB8F"/>
              </a:solidFill>
              <a:ln w="9525">
                <a:solidFill>
                  <a:srgbClr val="5A87C6"/>
                </a:solidFill>
                <a:round/>
                <a:headEnd/>
                <a:tailEnd/>
              </a:ln>
            </p:spPr>
            <p:txBody>
              <a:bodyPr/>
              <a:lstStyle/>
              <a:p>
                <a:endParaRPr lang="en-US"/>
              </a:p>
            </p:txBody>
          </p:sp>
          <p:sp>
            <p:nvSpPr>
              <p:cNvPr id="1129" name="Freeform 114"/>
              <p:cNvSpPr>
                <a:spLocks/>
              </p:cNvSpPr>
              <p:nvPr/>
            </p:nvSpPr>
            <p:spPr bwMode="auto">
              <a:xfrm>
                <a:off x="5015" y="3039"/>
                <a:ext cx="72" cy="145"/>
              </a:xfrm>
              <a:custGeom>
                <a:avLst/>
                <a:gdLst>
                  <a:gd name="T0" fmla="*/ 72 w 215"/>
                  <a:gd name="T1" fmla="*/ 20 h 434"/>
                  <a:gd name="T2" fmla="*/ 23 w 215"/>
                  <a:gd name="T3" fmla="*/ 0 h 434"/>
                  <a:gd name="T4" fmla="*/ 9 w 215"/>
                  <a:gd name="T5" fmla="*/ 8 h 434"/>
                  <a:gd name="T6" fmla="*/ 3 w 215"/>
                  <a:gd name="T7" fmla="*/ 34 h 434"/>
                  <a:gd name="T8" fmla="*/ 1 w 215"/>
                  <a:gd name="T9" fmla="*/ 70 h 434"/>
                  <a:gd name="T10" fmla="*/ 0 w 215"/>
                  <a:gd name="T11" fmla="*/ 130 h 434"/>
                  <a:gd name="T12" fmla="*/ 1 w 215"/>
                  <a:gd name="T13" fmla="*/ 141 h 434"/>
                  <a:gd name="T14" fmla="*/ 55 w 215"/>
                  <a:gd name="T15" fmla="*/ 145 h 434"/>
                  <a:gd name="T16" fmla="*/ 59 w 215"/>
                  <a:gd name="T17" fmla="*/ 102 h 434"/>
                  <a:gd name="T18" fmla="*/ 67 w 215"/>
                  <a:gd name="T19" fmla="*/ 49 h 434"/>
                  <a:gd name="T20" fmla="*/ 72 w 215"/>
                  <a:gd name="T21" fmla="*/ 20 h 434"/>
                  <a:gd name="T22" fmla="*/ 72 w 215"/>
                  <a:gd name="T23" fmla="*/ 20 h 4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434"/>
                  <a:gd name="T38" fmla="*/ 215 w 215"/>
                  <a:gd name="T39" fmla="*/ 434 h 4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434">
                    <a:moveTo>
                      <a:pt x="215" y="60"/>
                    </a:moveTo>
                    <a:lnTo>
                      <a:pt x="70" y="0"/>
                    </a:lnTo>
                    <a:lnTo>
                      <a:pt x="28" y="24"/>
                    </a:lnTo>
                    <a:lnTo>
                      <a:pt x="10" y="101"/>
                    </a:lnTo>
                    <a:lnTo>
                      <a:pt x="3" y="210"/>
                    </a:lnTo>
                    <a:lnTo>
                      <a:pt x="0" y="390"/>
                    </a:lnTo>
                    <a:lnTo>
                      <a:pt x="3" y="421"/>
                    </a:lnTo>
                    <a:lnTo>
                      <a:pt x="163" y="434"/>
                    </a:lnTo>
                    <a:lnTo>
                      <a:pt x="177" y="305"/>
                    </a:lnTo>
                    <a:lnTo>
                      <a:pt x="201" y="146"/>
                    </a:lnTo>
                    <a:lnTo>
                      <a:pt x="215" y="60"/>
                    </a:lnTo>
                    <a:close/>
                  </a:path>
                </a:pathLst>
              </a:custGeom>
              <a:solidFill>
                <a:srgbClr val="0A8F7D"/>
              </a:solidFill>
              <a:ln w="9525">
                <a:solidFill>
                  <a:srgbClr val="5A87C6"/>
                </a:solidFill>
                <a:round/>
                <a:headEnd/>
                <a:tailEnd/>
              </a:ln>
            </p:spPr>
            <p:txBody>
              <a:bodyPr/>
              <a:lstStyle/>
              <a:p>
                <a:endParaRPr lang="en-US"/>
              </a:p>
            </p:txBody>
          </p:sp>
          <p:sp>
            <p:nvSpPr>
              <p:cNvPr id="1130" name="Freeform 115"/>
              <p:cNvSpPr>
                <a:spLocks/>
              </p:cNvSpPr>
              <p:nvPr/>
            </p:nvSpPr>
            <p:spPr bwMode="auto">
              <a:xfrm>
                <a:off x="5247" y="3228"/>
                <a:ext cx="177" cy="66"/>
              </a:xfrm>
              <a:custGeom>
                <a:avLst/>
                <a:gdLst>
                  <a:gd name="T0" fmla="*/ 2 w 530"/>
                  <a:gd name="T1" fmla="*/ 37 h 200"/>
                  <a:gd name="T2" fmla="*/ 10 w 530"/>
                  <a:gd name="T3" fmla="*/ 28 h 200"/>
                  <a:gd name="T4" fmla="*/ 21 w 530"/>
                  <a:gd name="T5" fmla="*/ 16 h 200"/>
                  <a:gd name="T6" fmla="*/ 31 w 530"/>
                  <a:gd name="T7" fmla="*/ 0 h 200"/>
                  <a:gd name="T8" fmla="*/ 30 w 530"/>
                  <a:gd name="T9" fmla="*/ 18 h 200"/>
                  <a:gd name="T10" fmla="*/ 28 w 530"/>
                  <a:gd name="T11" fmla="*/ 31 h 200"/>
                  <a:gd name="T12" fmla="*/ 32 w 530"/>
                  <a:gd name="T13" fmla="*/ 34 h 200"/>
                  <a:gd name="T14" fmla="*/ 43 w 530"/>
                  <a:gd name="T15" fmla="*/ 25 h 200"/>
                  <a:gd name="T16" fmla="*/ 53 w 530"/>
                  <a:gd name="T17" fmla="*/ 15 h 200"/>
                  <a:gd name="T18" fmla="*/ 55 w 530"/>
                  <a:gd name="T19" fmla="*/ 23 h 200"/>
                  <a:gd name="T20" fmla="*/ 53 w 530"/>
                  <a:gd name="T21" fmla="*/ 34 h 200"/>
                  <a:gd name="T22" fmla="*/ 54 w 530"/>
                  <a:gd name="T23" fmla="*/ 39 h 200"/>
                  <a:gd name="T24" fmla="*/ 62 w 530"/>
                  <a:gd name="T25" fmla="*/ 32 h 200"/>
                  <a:gd name="T26" fmla="*/ 72 w 530"/>
                  <a:gd name="T27" fmla="*/ 24 h 200"/>
                  <a:gd name="T28" fmla="*/ 76 w 530"/>
                  <a:gd name="T29" fmla="*/ 22 h 200"/>
                  <a:gd name="T30" fmla="*/ 76 w 530"/>
                  <a:gd name="T31" fmla="*/ 30 h 200"/>
                  <a:gd name="T32" fmla="*/ 73 w 530"/>
                  <a:gd name="T33" fmla="*/ 39 h 200"/>
                  <a:gd name="T34" fmla="*/ 81 w 530"/>
                  <a:gd name="T35" fmla="*/ 37 h 200"/>
                  <a:gd name="T36" fmla="*/ 89 w 530"/>
                  <a:gd name="T37" fmla="*/ 29 h 200"/>
                  <a:gd name="T38" fmla="*/ 94 w 530"/>
                  <a:gd name="T39" fmla="*/ 23 h 200"/>
                  <a:gd name="T40" fmla="*/ 93 w 530"/>
                  <a:gd name="T41" fmla="*/ 29 h 200"/>
                  <a:gd name="T42" fmla="*/ 91 w 530"/>
                  <a:gd name="T43" fmla="*/ 36 h 200"/>
                  <a:gd name="T44" fmla="*/ 88 w 530"/>
                  <a:gd name="T45" fmla="*/ 44 h 200"/>
                  <a:gd name="T46" fmla="*/ 87 w 530"/>
                  <a:gd name="T47" fmla="*/ 47 h 200"/>
                  <a:gd name="T48" fmla="*/ 95 w 530"/>
                  <a:gd name="T49" fmla="*/ 43 h 200"/>
                  <a:gd name="T50" fmla="*/ 104 w 530"/>
                  <a:gd name="T51" fmla="*/ 36 h 200"/>
                  <a:gd name="T52" fmla="*/ 109 w 530"/>
                  <a:gd name="T53" fmla="*/ 36 h 200"/>
                  <a:gd name="T54" fmla="*/ 107 w 530"/>
                  <a:gd name="T55" fmla="*/ 43 h 200"/>
                  <a:gd name="T56" fmla="*/ 103 w 530"/>
                  <a:gd name="T57" fmla="*/ 49 h 200"/>
                  <a:gd name="T58" fmla="*/ 107 w 530"/>
                  <a:gd name="T59" fmla="*/ 48 h 200"/>
                  <a:gd name="T60" fmla="*/ 114 w 530"/>
                  <a:gd name="T61" fmla="*/ 44 h 200"/>
                  <a:gd name="T62" fmla="*/ 121 w 530"/>
                  <a:gd name="T63" fmla="*/ 39 h 200"/>
                  <a:gd name="T64" fmla="*/ 130 w 530"/>
                  <a:gd name="T65" fmla="*/ 32 h 200"/>
                  <a:gd name="T66" fmla="*/ 126 w 530"/>
                  <a:gd name="T67" fmla="*/ 41 h 200"/>
                  <a:gd name="T68" fmla="*/ 122 w 530"/>
                  <a:gd name="T69" fmla="*/ 49 h 200"/>
                  <a:gd name="T70" fmla="*/ 124 w 530"/>
                  <a:gd name="T71" fmla="*/ 48 h 200"/>
                  <a:gd name="T72" fmla="*/ 132 w 530"/>
                  <a:gd name="T73" fmla="*/ 44 h 200"/>
                  <a:gd name="T74" fmla="*/ 143 w 530"/>
                  <a:gd name="T75" fmla="*/ 35 h 200"/>
                  <a:gd name="T76" fmla="*/ 138 w 530"/>
                  <a:gd name="T77" fmla="*/ 46 h 200"/>
                  <a:gd name="T78" fmla="*/ 135 w 530"/>
                  <a:gd name="T79" fmla="*/ 52 h 200"/>
                  <a:gd name="T80" fmla="*/ 143 w 530"/>
                  <a:gd name="T81" fmla="*/ 48 h 200"/>
                  <a:gd name="T82" fmla="*/ 149 w 530"/>
                  <a:gd name="T83" fmla="*/ 44 h 200"/>
                  <a:gd name="T84" fmla="*/ 154 w 530"/>
                  <a:gd name="T85" fmla="*/ 41 h 200"/>
                  <a:gd name="T86" fmla="*/ 150 w 530"/>
                  <a:gd name="T87" fmla="*/ 51 h 200"/>
                  <a:gd name="T88" fmla="*/ 162 w 530"/>
                  <a:gd name="T89" fmla="*/ 52 h 200"/>
                  <a:gd name="T90" fmla="*/ 176 w 530"/>
                  <a:gd name="T91" fmla="*/ 59 h 200"/>
                  <a:gd name="T92" fmla="*/ 18 w 530"/>
                  <a:gd name="T93" fmla="*/ 59 h 200"/>
                  <a:gd name="T94" fmla="*/ 0 w 530"/>
                  <a:gd name="T95" fmla="*/ 39 h 2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30"/>
                  <a:gd name="T145" fmla="*/ 0 h 200"/>
                  <a:gd name="T146" fmla="*/ 530 w 530"/>
                  <a:gd name="T147" fmla="*/ 200 h 2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30" h="200">
                    <a:moveTo>
                      <a:pt x="0" y="118"/>
                    </a:moveTo>
                    <a:lnTo>
                      <a:pt x="0" y="115"/>
                    </a:lnTo>
                    <a:lnTo>
                      <a:pt x="4" y="114"/>
                    </a:lnTo>
                    <a:lnTo>
                      <a:pt x="6" y="111"/>
                    </a:lnTo>
                    <a:lnTo>
                      <a:pt x="11" y="106"/>
                    </a:lnTo>
                    <a:lnTo>
                      <a:pt x="17" y="99"/>
                    </a:lnTo>
                    <a:lnTo>
                      <a:pt x="24" y="93"/>
                    </a:lnTo>
                    <a:lnTo>
                      <a:pt x="31" y="84"/>
                    </a:lnTo>
                    <a:lnTo>
                      <a:pt x="40" y="77"/>
                    </a:lnTo>
                    <a:lnTo>
                      <a:pt x="47" y="67"/>
                    </a:lnTo>
                    <a:lnTo>
                      <a:pt x="56" y="58"/>
                    </a:lnTo>
                    <a:lnTo>
                      <a:pt x="63" y="48"/>
                    </a:lnTo>
                    <a:lnTo>
                      <a:pt x="72" y="39"/>
                    </a:lnTo>
                    <a:lnTo>
                      <a:pt x="78" y="29"/>
                    </a:lnTo>
                    <a:lnTo>
                      <a:pt x="86" y="19"/>
                    </a:lnTo>
                    <a:lnTo>
                      <a:pt x="94" y="0"/>
                    </a:lnTo>
                    <a:lnTo>
                      <a:pt x="94" y="24"/>
                    </a:lnTo>
                    <a:lnTo>
                      <a:pt x="93" y="34"/>
                    </a:lnTo>
                    <a:lnTo>
                      <a:pt x="92" y="44"/>
                    </a:lnTo>
                    <a:lnTo>
                      <a:pt x="91" y="55"/>
                    </a:lnTo>
                    <a:lnTo>
                      <a:pt x="89" y="65"/>
                    </a:lnTo>
                    <a:lnTo>
                      <a:pt x="87" y="75"/>
                    </a:lnTo>
                    <a:lnTo>
                      <a:pt x="86" y="84"/>
                    </a:lnTo>
                    <a:lnTo>
                      <a:pt x="83" y="94"/>
                    </a:lnTo>
                    <a:lnTo>
                      <a:pt x="81" y="103"/>
                    </a:lnTo>
                    <a:lnTo>
                      <a:pt x="74" y="122"/>
                    </a:lnTo>
                    <a:lnTo>
                      <a:pt x="91" y="107"/>
                    </a:lnTo>
                    <a:lnTo>
                      <a:pt x="97" y="103"/>
                    </a:lnTo>
                    <a:lnTo>
                      <a:pt x="104" y="97"/>
                    </a:lnTo>
                    <a:lnTo>
                      <a:pt x="113" y="92"/>
                    </a:lnTo>
                    <a:lnTo>
                      <a:pt x="120" y="83"/>
                    </a:lnTo>
                    <a:lnTo>
                      <a:pt x="128" y="76"/>
                    </a:lnTo>
                    <a:lnTo>
                      <a:pt x="135" y="68"/>
                    </a:lnTo>
                    <a:lnTo>
                      <a:pt x="144" y="62"/>
                    </a:lnTo>
                    <a:lnTo>
                      <a:pt x="151" y="53"/>
                    </a:lnTo>
                    <a:lnTo>
                      <a:pt x="159" y="45"/>
                    </a:lnTo>
                    <a:lnTo>
                      <a:pt x="167" y="29"/>
                    </a:lnTo>
                    <a:lnTo>
                      <a:pt x="167" y="55"/>
                    </a:lnTo>
                    <a:lnTo>
                      <a:pt x="166" y="62"/>
                    </a:lnTo>
                    <a:lnTo>
                      <a:pt x="166" y="71"/>
                    </a:lnTo>
                    <a:lnTo>
                      <a:pt x="164" y="78"/>
                    </a:lnTo>
                    <a:lnTo>
                      <a:pt x="163" y="86"/>
                    </a:lnTo>
                    <a:lnTo>
                      <a:pt x="160" y="94"/>
                    </a:lnTo>
                    <a:lnTo>
                      <a:pt x="159" y="103"/>
                    </a:lnTo>
                    <a:lnTo>
                      <a:pt x="156" y="111"/>
                    </a:lnTo>
                    <a:lnTo>
                      <a:pt x="153" y="117"/>
                    </a:lnTo>
                    <a:lnTo>
                      <a:pt x="149" y="125"/>
                    </a:lnTo>
                    <a:lnTo>
                      <a:pt x="163" y="117"/>
                    </a:lnTo>
                    <a:lnTo>
                      <a:pt x="169" y="113"/>
                    </a:lnTo>
                    <a:lnTo>
                      <a:pt x="175" y="109"/>
                    </a:lnTo>
                    <a:lnTo>
                      <a:pt x="180" y="103"/>
                    </a:lnTo>
                    <a:lnTo>
                      <a:pt x="187" y="98"/>
                    </a:lnTo>
                    <a:lnTo>
                      <a:pt x="194" y="93"/>
                    </a:lnTo>
                    <a:lnTo>
                      <a:pt x="201" y="87"/>
                    </a:lnTo>
                    <a:lnTo>
                      <a:pt x="208" y="79"/>
                    </a:lnTo>
                    <a:lnTo>
                      <a:pt x="215" y="73"/>
                    </a:lnTo>
                    <a:lnTo>
                      <a:pt x="222" y="66"/>
                    </a:lnTo>
                    <a:lnTo>
                      <a:pt x="229" y="58"/>
                    </a:lnTo>
                    <a:lnTo>
                      <a:pt x="228" y="61"/>
                    </a:lnTo>
                    <a:lnTo>
                      <a:pt x="228" y="68"/>
                    </a:lnTo>
                    <a:lnTo>
                      <a:pt x="228" y="72"/>
                    </a:lnTo>
                    <a:lnTo>
                      <a:pt x="228" y="78"/>
                    </a:lnTo>
                    <a:lnTo>
                      <a:pt x="227" y="83"/>
                    </a:lnTo>
                    <a:lnTo>
                      <a:pt x="227" y="91"/>
                    </a:lnTo>
                    <a:lnTo>
                      <a:pt x="225" y="97"/>
                    </a:lnTo>
                    <a:lnTo>
                      <a:pt x="223" y="103"/>
                    </a:lnTo>
                    <a:lnTo>
                      <a:pt x="221" y="111"/>
                    </a:lnTo>
                    <a:lnTo>
                      <a:pt x="218" y="118"/>
                    </a:lnTo>
                    <a:lnTo>
                      <a:pt x="203" y="139"/>
                    </a:lnTo>
                    <a:lnTo>
                      <a:pt x="228" y="119"/>
                    </a:lnTo>
                    <a:lnTo>
                      <a:pt x="236" y="115"/>
                    </a:lnTo>
                    <a:lnTo>
                      <a:pt x="242" y="111"/>
                    </a:lnTo>
                    <a:lnTo>
                      <a:pt x="249" y="104"/>
                    </a:lnTo>
                    <a:lnTo>
                      <a:pt x="254" y="99"/>
                    </a:lnTo>
                    <a:lnTo>
                      <a:pt x="262" y="93"/>
                    </a:lnTo>
                    <a:lnTo>
                      <a:pt x="267" y="87"/>
                    </a:lnTo>
                    <a:lnTo>
                      <a:pt x="272" y="82"/>
                    </a:lnTo>
                    <a:lnTo>
                      <a:pt x="277" y="76"/>
                    </a:lnTo>
                    <a:lnTo>
                      <a:pt x="280" y="71"/>
                    </a:lnTo>
                    <a:lnTo>
                      <a:pt x="280" y="70"/>
                    </a:lnTo>
                    <a:lnTo>
                      <a:pt x="280" y="76"/>
                    </a:lnTo>
                    <a:lnTo>
                      <a:pt x="279" y="78"/>
                    </a:lnTo>
                    <a:lnTo>
                      <a:pt x="279" y="83"/>
                    </a:lnTo>
                    <a:lnTo>
                      <a:pt x="278" y="87"/>
                    </a:lnTo>
                    <a:lnTo>
                      <a:pt x="278" y="93"/>
                    </a:lnTo>
                    <a:lnTo>
                      <a:pt x="277" y="98"/>
                    </a:lnTo>
                    <a:lnTo>
                      <a:pt x="274" y="103"/>
                    </a:lnTo>
                    <a:lnTo>
                      <a:pt x="273" y="109"/>
                    </a:lnTo>
                    <a:lnTo>
                      <a:pt x="272" y="115"/>
                    </a:lnTo>
                    <a:lnTo>
                      <a:pt x="269" y="120"/>
                    </a:lnTo>
                    <a:lnTo>
                      <a:pt x="267" y="125"/>
                    </a:lnTo>
                    <a:lnTo>
                      <a:pt x="264" y="132"/>
                    </a:lnTo>
                    <a:lnTo>
                      <a:pt x="262" y="137"/>
                    </a:lnTo>
                    <a:lnTo>
                      <a:pt x="253" y="146"/>
                    </a:lnTo>
                    <a:lnTo>
                      <a:pt x="256" y="145"/>
                    </a:lnTo>
                    <a:lnTo>
                      <a:pt x="262" y="142"/>
                    </a:lnTo>
                    <a:lnTo>
                      <a:pt x="265" y="139"/>
                    </a:lnTo>
                    <a:lnTo>
                      <a:pt x="270" y="135"/>
                    </a:lnTo>
                    <a:lnTo>
                      <a:pt x="277" y="132"/>
                    </a:lnTo>
                    <a:lnTo>
                      <a:pt x="284" y="129"/>
                    </a:lnTo>
                    <a:lnTo>
                      <a:pt x="289" y="124"/>
                    </a:lnTo>
                    <a:lnTo>
                      <a:pt x="296" y="119"/>
                    </a:lnTo>
                    <a:lnTo>
                      <a:pt x="303" y="114"/>
                    </a:lnTo>
                    <a:lnTo>
                      <a:pt x="310" y="109"/>
                    </a:lnTo>
                    <a:lnTo>
                      <a:pt x="316" y="103"/>
                    </a:lnTo>
                    <a:lnTo>
                      <a:pt x="335" y="84"/>
                    </a:lnTo>
                    <a:lnTo>
                      <a:pt x="329" y="103"/>
                    </a:lnTo>
                    <a:lnTo>
                      <a:pt x="327" y="108"/>
                    </a:lnTo>
                    <a:lnTo>
                      <a:pt x="325" y="114"/>
                    </a:lnTo>
                    <a:lnTo>
                      <a:pt x="322" y="119"/>
                    </a:lnTo>
                    <a:lnTo>
                      <a:pt x="320" y="124"/>
                    </a:lnTo>
                    <a:lnTo>
                      <a:pt x="319" y="130"/>
                    </a:lnTo>
                    <a:lnTo>
                      <a:pt x="315" y="135"/>
                    </a:lnTo>
                    <a:lnTo>
                      <a:pt x="314" y="140"/>
                    </a:lnTo>
                    <a:lnTo>
                      <a:pt x="311" y="144"/>
                    </a:lnTo>
                    <a:lnTo>
                      <a:pt x="309" y="149"/>
                    </a:lnTo>
                    <a:lnTo>
                      <a:pt x="314" y="148"/>
                    </a:lnTo>
                    <a:lnTo>
                      <a:pt x="316" y="145"/>
                    </a:lnTo>
                    <a:lnTo>
                      <a:pt x="321" y="144"/>
                    </a:lnTo>
                    <a:lnTo>
                      <a:pt x="326" y="142"/>
                    </a:lnTo>
                    <a:lnTo>
                      <a:pt x="332" y="139"/>
                    </a:lnTo>
                    <a:lnTo>
                      <a:pt x="336" y="135"/>
                    </a:lnTo>
                    <a:lnTo>
                      <a:pt x="342" y="133"/>
                    </a:lnTo>
                    <a:lnTo>
                      <a:pt x="347" y="129"/>
                    </a:lnTo>
                    <a:lnTo>
                      <a:pt x="353" y="127"/>
                    </a:lnTo>
                    <a:lnTo>
                      <a:pt x="357" y="123"/>
                    </a:lnTo>
                    <a:lnTo>
                      <a:pt x="363" y="119"/>
                    </a:lnTo>
                    <a:lnTo>
                      <a:pt x="367" y="117"/>
                    </a:lnTo>
                    <a:lnTo>
                      <a:pt x="371" y="114"/>
                    </a:lnTo>
                    <a:lnTo>
                      <a:pt x="391" y="97"/>
                    </a:lnTo>
                    <a:lnTo>
                      <a:pt x="388" y="98"/>
                    </a:lnTo>
                    <a:lnTo>
                      <a:pt x="387" y="103"/>
                    </a:lnTo>
                    <a:lnTo>
                      <a:pt x="383" y="111"/>
                    </a:lnTo>
                    <a:lnTo>
                      <a:pt x="380" y="120"/>
                    </a:lnTo>
                    <a:lnTo>
                      <a:pt x="377" y="125"/>
                    </a:lnTo>
                    <a:lnTo>
                      <a:pt x="375" y="130"/>
                    </a:lnTo>
                    <a:lnTo>
                      <a:pt x="371" y="135"/>
                    </a:lnTo>
                    <a:lnTo>
                      <a:pt x="370" y="140"/>
                    </a:lnTo>
                    <a:lnTo>
                      <a:pt x="365" y="148"/>
                    </a:lnTo>
                    <a:lnTo>
                      <a:pt x="362" y="153"/>
                    </a:lnTo>
                    <a:lnTo>
                      <a:pt x="363" y="150"/>
                    </a:lnTo>
                    <a:lnTo>
                      <a:pt x="370" y="148"/>
                    </a:lnTo>
                    <a:lnTo>
                      <a:pt x="372" y="145"/>
                    </a:lnTo>
                    <a:lnTo>
                      <a:pt x="377" y="142"/>
                    </a:lnTo>
                    <a:lnTo>
                      <a:pt x="383" y="139"/>
                    </a:lnTo>
                    <a:lnTo>
                      <a:pt x="388" y="138"/>
                    </a:lnTo>
                    <a:lnTo>
                      <a:pt x="394" y="134"/>
                    </a:lnTo>
                    <a:lnTo>
                      <a:pt x="399" y="130"/>
                    </a:lnTo>
                    <a:lnTo>
                      <a:pt x="406" y="127"/>
                    </a:lnTo>
                    <a:lnTo>
                      <a:pt x="412" y="123"/>
                    </a:lnTo>
                    <a:lnTo>
                      <a:pt x="429" y="107"/>
                    </a:lnTo>
                    <a:lnTo>
                      <a:pt x="419" y="125"/>
                    </a:lnTo>
                    <a:lnTo>
                      <a:pt x="418" y="132"/>
                    </a:lnTo>
                    <a:lnTo>
                      <a:pt x="415" y="135"/>
                    </a:lnTo>
                    <a:lnTo>
                      <a:pt x="412" y="140"/>
                    </a:lnTo>
                    <a:lnTo>
                      <a:pt x="409" y="145"/>
                    </a:lnTo>
                    <a:lnTo>
                      <a:pt x="408" y="150"/>
                    </a:lnTo>
                    <a:lnTo>
                      <a:pt x="404" y="156"/>
                    </a:lnTo>
                    <a:lnTo>
                      <a:pt x="403" y="159"/>
                    </a:lnTo>
                    <a:lnTo>
                      <a:pt x="406" y="158"/>
                    </a:lnTo>
                    <a:lnTo>
                      <a:pt x="411" y="154"/>
                    </a:lnTo>
                    <a:lnTo>
                      <a:pt x="418" y="149"/>
                    </a:lnTo>
                    <a:lnTo>
                      <a:pt x="428" y="144"/>
                    </a:lnTo>
                    <a:lnTo>
                      <a:pt x="433" y="140"/>
                    </a:lnTo>
                    <a:lnTo>
                      <a:pt x="437" y="137"/>
                    </a:lnTo>
                    <a:lnTo>
                      <a:pt x="442" y="134"/>
                    </a:lnTo>
                    <a:lnTo>
                      <a:pt x="446" y="132"/>
                    </a:lnTo>
                    <a:lnTo>
                      <a:pt x="455" y="124"/>
                    </a:lnTo>
                    <a:lnTo>
                      <a:pt x="461" y="120"/>
                    </a:lnTo>
                    <a:lnTo>
                      <a:pt x="461" y="124"/>
                    </a:lnTo>
                    <a:lnTo>
                      <a:pt x="459" y="130"/>
                    </a:lnTo>
                    <a:lnTo>
                      <a:pt x="456" y="139"/>
                    </a:lnTo>
                    <a:lnTo>
                      <a:pt x="453" y="145"/>
                    </a:lnTo>
                    <a:lnTo>
                      <a:pt x="450" y="154"/>
                    </a:lnTo>
                    <a:lnTo>
                      <a:pt x="446" y="159"/>
                    </a:lnTo>
                    <a:lnTo>
                      <a:pt x="446" y="161"/>
                    </a:lnTo>
                    <a:lnTo>
                      <a:pt x="491" y="122"/>
                    </a:lnTo>
                    <a:lnTo>
                      <a:pt x="485" y="159"/>
                    </a:lnTo>
                    <a:lnTo>
                      <a:pt x="520" y="122"/>
                    </a:lnTo>
                    <a:lnTo>
                      <a:pt x="516" y="154"/>
                    </a:lnTo>
                    <a:lnTo>
                      <a:pt x="530" y="169"/>
                    </a:lnTo>
                    <a:lnTo>
                      <a:pt x="527" y="180"/>
                    </a:lnTo>
                    <a:lnTo>
                      <a:pt x="407" y="187"/>
                    </a:lnTo>
                    <a:lnTo>
                      <a:pt x="298" y="200"/>
                    </a:lnTo>
                    <a:lnTo>
                      <a:pt x="160" y="191"/>
                    </a:lnTo>
                    <a:lnTo>
                      <a:pt x="53" y="179"/>
                    </a:lnTo>
                    <a:lnTo>
                      <a:pt x="15" y="170"/>
                    </a:lnTo>
                    <a:lnTo>
                      <a:pt x="0" y="140"/>
                    </a:lnTo>
                    <a:lnTo>
                      <a:pt x="0" y="118"/>
                    </a:lnTo>
                    <a:close/>
                  </a:path>
                </a:pathLst>
              </a:custGeom>
              <a:solidFill>
                <a:srgbClr val="24C782"/>
              </a:solidFill>
              <a:ln w="9525">
                <a:solidFill>
                  <a:srgbClr val="5A87C6"/>
                </a:solidFill>
                <a:round/>
                <a:headEnd/>
                <a:tailEnd/>
              </a:ln>
            </p:spPr>
            <p:txBody>
              <a:bodyPr/>
              <a:lstStyle/>
              <a:p>
                <a:endParaRPr lang="en-US"/>
              </a:p>
            </p:txBody>
          </p:sp>
          <p:sp>
            <p:nvSpPr>
              <p:cNvPr id="1131" name="Freeform 116"/>
              <p:cNvSpPr>
                <a:spLocks/>
              </p:cNvSpPr>
              <p:nvPr/>
            </p:nvSpPr>
            <p:spPr bwMode="auto">
              <a:xfrm>
                <a:off x="5259" y="3055"/>
                <a:ext cx="133" cy="159"/>
              </a:xfrm>
              <a:custGeom>
                <a:avLst/>
                <a:gdLst>
                  <a:gd name="T0" fmla="*/ 3 w 400"/>
                  <a:gd name="T1" fmla="*/ 3 h 478"/>
                  <a:gd name="T2" fmla="*/ 7 w 400"/>
                  <a:gd name="T3" fmla="*/ 68 h 478"/>
                  <a:gd name="T4" fmla="*/ 0 w 400"/>
                  <a:gd name="T5" fmla="*/ 151 h 478"/>
                  <a:gd name="T6" fmla="*/ 133 w 400"/>
                  <a:gd name="T7" fmla="*/ 159 h 478"/>
                  <a:gd name="T8" fmla="*/ 45 w 400"/>
                  <a:gd name="T9" fmla="*/ 129 h 478"/>
                  <a:gd name="T10" fmla="*/ 117 w 400"/>
                  <a:gd name="T11" fmla="*/ 125 h 478"/>
                  <a:gd name="T12" fmla="*/ 50 w 400"/>
                  <a:gd name="T13" fmla="*/ 107 h 478"/>
                  <a:gd name="T14" fmla="*/ 109 w 400"/>
                  <a:gd name="T15" fmla="*/ 100 h 478"/>
                  <a:gd name="T16" fmla="*/ 44 w 400"/>
                  <a:gd name="T17" fmla="*/ 81 h 478"/>
                  <a:gd name="T18" fmla="*/ 106 w 400"/>
                  <a:gd name="T19" fmla="*/ 79 h 478"/>
                  <a:gd name="T20" fmla="*/ 43 w 400"/>
                  <a:gd name="T21" fmla="*/ 60 h 478"/>
                  <a:gd name="T22" fmla="*/ 107 w 400"/>
                  <a:gd name="T23" fmla="*/ 59 h 478"/>
                  <a:gd name="T24" fmla="*/ 36 w 400"/>
                  <a:gd name="T25" fmla="*/ 41 h 478"/>
                  <a:gd name="T26" fmla="*/ 93 w 400"/>
                  <a:gd name="T27" fmla="*/ 39 h 478"/>
                  <a:gd name="T28" fmla="*/ 41 w 400"/>
                  <a:gd name="T29" fmla="*/ 23 h 478"/>
                  <a:gd name="T30" fmla="*/ 82 w 400"/>
                  <a:gd name="T31" fmla="*/ 19 h 478"/>
                  <a:gd name="T32" fmla="*/ 7 w 400"/>
                  <a:gd name="T33" fmla="*/ 0 h 478"/>
                  <a:gd name="T34" fmla="*/ 3 w 400"/>
                  <a:gd name="T35" fmla="*/ 3 h 478"/>
                  <a:gd name="T36" fmla="*/ 3 w 400"/>
                  <a:gd name="T37" fmla="*/ 3 h 4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0"/>
                  <a:gd name="T58" fmla="*/ 0 h 478"/>
                  <a:gd name="T59" fmla="*/ 400 w 400"/>
                  <a:gd name="T60" fmla="*/ 478 h 4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0" h="478">
                    <a:moveTo>
                      <a:pt x="10" y="8"/>
                    </a:moveTo>
                    <a:lnTo>
                      <a:pt x="22" y="204"/>
                    </a:lnTo>
                    <a:lnTo>
                      <a:pt x="0" y="454"/>
                    </a:lnTo>
                    <a:lnTo>
                      <a:pt x="400" y="478"/>
                    </a:lnTo>
                    <a:lnTo>
                      <a:pt x="134" y="388"/>
                    </a:lnTo>
                    <a:lnTo>
                      <a:pt x="351" y="375"/>
                    </a:lnTo>
                    <a:lnTo>
                      <a:pt x="149" y="322"/>
                    </a:lnTo>
                    <a:lnTo>
                      <a:pt x="328" y="301"/>
                    </a:lnTo>
                    <a:lnTo>
                      <a:pt x="131" y="243"/>
                    </a:lnTo>
                    <a:lnTo>
                      <a:pt x="318" y="238"/>
                    </a:lnTo>
                    <a:lnTo>
                      <a:pt x="128" y="180"/>
                    </a:lnTo>
                    <a:lnTo>
                      <a:pt x="321" y="178"/>
                    </a:lnTo>
                    <a:lnTo>
                      <a:pt x="108" y="124"/>
                    </a:lnTo>
                    <a:lnTo>
                      <a:pt x="281" y="116"/>
                    </a:lnTo>
                    <a:lnTo>
                      <a:pt x="123" y="68"/>
                    </a:lnTo>
                    <a:lnTo>
                      <a:pt x="247" y="58"/>
                    </a:lnTo>
                    <a:lnTo>
                      <a:pt x="21" y="0"/>
                    </a:lnTo>
                    <a:lnTo>
                      <a:pt x="10" y="8"/>
                    </a:lnTo>
                    <a:close/>
                  </a:path>
                </a:pathLst>
              </a:custGeom>
              <a:solidFill>
                <a:srgbClr val="24C782"/>
              </a:solidFill>
              <a:ln w="9525">
                <a:solidFill>
                  <a:srgbClr val="5A87C6"/>
                </a:solidFill>
                <a:round/>
                <a:headEnd/>
                <a:tailEnd/>
              </a:ln>
            </p:spPr>
            <p:txBody>
              <a:bodyPr/>
              <a:lstStyle/>
              <a:p>
                <a:endParaRPr lang="en-US"/>
              </a:p>
            </p:txBody>
          </p:sp>
          <p:sp>
            <p:nvSpPr>
              <p:cNvPr id="1132" name="Freeform 117"/>
              <p:cNvSpPr>
                <a:spLocks/>
              </p:cNvSpPr>
              <p:nvPr/>
            </p:nvSpPr>
            <p:spPr bwMode="auto">
              <a:xfrm>
                <a:off x="5033" y="3009"/>
                <a:ext cx="81" cy="48"/>
              </a:xfrm>
              <a:custGeom>
                <a:avLst/>
                <a:gdLst>
                  <a:gd name="T0" fmla="*/ 0 w 241"/>
                  <a:gd name="T1" fmla="*/ 0 h 143"/>
                  <a:gd name="T2" fmla="*/ 11 w 241"/>
                  <a:gd name="T3" fmla="*/ 28 h 143"/>
                  <a:gd name="T4" fmla="*/ 51 w 241"/>
                  <a:gd name="T5" fmla="*/ 48 h 143"/>
                  <a:gd name="T6" fmla="*/ 63 w 241"/>
                  <a:gd name="T7" fmla="*/ 44 h 143"/>
                  <a:gd name="T8" fmla="*/ 81 w 241"/>
                  <a:gd name="T9" fmla="*/ 38 h 143"/>
                  <a:gd name="T10" fmla="*/ 79 w 241"/>
                  <a:gd name="T11" fmla="*/ 20 h 143"/>
                  <a:gd name="T12" fmla="*/ 62 w 241"/>
                  <a:gd name="T13" fmla="*/ 13 h 143"/>
                  <a:gd name="T14" fmla="*/ 33 w 241"/>
                  <a:gd name="T15" fmla="*/ 6 h 143"/>
                  <a:gd name="T16" fmla="*/ 8 w 241"/>
                  <a:gd name="T17" fmla="*/ 1 h 143"/>
                  <a:gd name="T18" fmla="*/ 0 w 241"/>
                  <a:gd name="T19" fmla="*/ 0 h 143"/>
                  <a:gd name="T20" fmla="*/ 0 w 241"/>
                  <a:gd name="T21" fmla="*/ 0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1"/>
                  <a:gd name="T34" fmla="*/ 0 h 143"/>
                  <a:gd name="T35" fmla="*/ 241 w 241"/>
                  <a:gd name="T36" fmla="*/ 143 h 1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1" h="143">
                    <a:moveTo>
                      <a:pt x="0" y="0"/>
                    </a:moveTo>
                    <a:lnTo>
                      <a:pt x="32" y="82"/>
                    </a:lnTo>
                    <a:lnTo>
                      <a:pt x="151" y="143"/>
                    </a:lnTo>
                    <a:lnTo>
                      <a:pt x="187" y="132"/>
                    </a:lnTo>
                    <a:lnTo>
                      <a:pt x="241" y="112"/>
                    </a:lnTo>
                    <a:lnTo>
                      <a:pt x="236" y="61"/>
                    </a:lnTo>
                    <a:lnTo>
                      <a:pt x="184" y="40"/>
                    </a:lnTo>
                    <a:lnTo>
                      <a:pt x="97" y="18"/>
                    </a:lnTo>
                    <a:lnTo>
                      <a:pt x="24" y="4"/>
                    </a:lnTo>
                    <a:lnTo>
                      <a:pt x="0" y="0"/>
                    </a:lnTo>
                    <a:close/>
                  </a:path>
                </a:pathLst>
              </a:custGeom>
              <a:solidFill>
                <a:srgbClr val="5CDB8F"/>
              </a:solidFill>
              <a:ln w="9525">
                <a:solidFill>
                  <a:srgbClr val="5A87C6"/>
                </a:solidFill>
                <a:round/>
                <a:headEnd/>
                <a:tailEnd/>
              </a:ln>
            </p:spPr>
            <p:txBody>
              <a:bodyPr/>
              <a:lstStyle/>
              <a:p>
                <a:endParaRPr lang="en-US"/>
              </a:p>
            </p:txBody>
          </p:sp>
          <p:sp>
            <p:nvSpPr>
              <p:cNvPr id="1133" name="Freeform 118"/>
              <p:cNvSpPr>
                <a:spLocks/>
              </p:cNvSpPr>
              <p:nvPr/>
            </p:nvSpPr>
            <p:spPr bwMode="auto">
              <a:xfrm>
                <a:off x="4933" y="3009"/>
                <a:ext cx="333" cy="281"/>
              </a:xfrm>
              <a:custGeom>
                <a:avLst/>
                <a:gdLst>
                  <a:gd name="T0" fmla="*/ 107 w 997"/>
                  <a:gd name="T1" fmla="*/ 22 h 841"/>
                  <a:gd name="T2" fmla="*/ 96 w 997"/>
                  <a:gd name="T3" fmla="*/ 0 h 841"/>
                  <a:gd name="T4" fmla="*/ 30 w 997"/>
                  <a:gd name="T5" fmla="*/ 23 h 841"/>
                  <a:gd name="T6" fmla="*/ 6 w 997"/>
                  <a:gd name="T7" fmla="*/ 46 h 841"/>
                  <a:gd name="T8" fmla="*/ 0 w 997"/>
                  <a:gd name="T9" fmla="*/ 79 h 841"/>
                  <a:gd name="T10" fmla="*/ 2 w 997"/>
                  <a:gd name="T11" fmla="*/ 167 h 841"/>
                  <a:gd name="T12" fmla="*/ 6 w 997"/>
                  <a:gd name="T13" fmla="*/ 174 h 841"/>
                  <a:gd name="T14" fmla="*/ 34 w 997"/>
                  <a:gd name="T15" fmla="*/ 179 h 841"/>
                  <a:gd name="T16" fmla="*/ 78 w 997"/>
                  <a:gd name="T17" fmla="*/ 199 h 841"/>
                  <a:gd name="T18" fmla="*/ 92 w 997"/>
                  <a:gd name="T19" fmla="*/ 224 h 841"/>
                  <a:gd name="T20" fmla="*/ 104 w 997"/>
                  <a:gd name="T21" fmla="*/ 276 h 841"/>
                  <a:gd name="T22" fmla="*/ 171 w 997"/>
                  <a:gd name="T23" fmla="*/ 280 h 841"/>
                  <a:gd name="T24" fmla="*/ 167 w 997"/>
                  <a:gd name="T25" fmla="*/ 251 h 841"/>
                  <a:gd name="T26" fmla="*/ 181 w 997"/>
                  <a:gd name="T27" fmla="*/ 219 h 841"/>
                  <a:gd name="T28" fmla="*/ 194 w 997"/>
                  <a:gd name="T29" fmla="*/ 203 h 841"/>
                  <a:gd name="T30" fmla="*/ 215 w 997"/>
                  <a:gd name="T31" fmla="*/ 197 h 841"/>
                  <a:gd name="T32" fmla="*/ 248 w 997"/>
                  <a:gd name="T33" fmla="*/ 197 h 841"/>
                  <a:gd name="T34" fmla="*/ 275 w 997"/>
                  <a:gd name="T35" fmla="*/ 274 h 841"/>
                  <a:gd name="T36" fmla="*/ 281 w 997"/>
                  <a:gd name="T37" fmla="*/ 281 h 841"/>
                  <a:gd name="T38" fmla="*/ 300 w 997"/>
                  <a:gd name="T39" fmla="*/ 276 h 841"/>
                  <a:gd name="T40" fmla="*/ 323 w 997"/>
                  <a:gd name="T41" fmla="*/ 232 h 841"/>
                  <a:gd name="T42" fmla="*/ 325 w 997"/>
                  <a:gd name="T43" fmla="*/ 205 h 841"/>
                  <a:gd name="T44" fmla="*/ 333 w 997"/>
                  <a:gd name="T45" fmla="*/ 139 h 841"/>
                  <a:gd name="T46" fmla="*/ 333 w 997"/>
                  <a:gd name="T47" fmla="*/ 65 h 841"/>
                  <a:gd name="T48" fmla="*/ 332 w 997"/>
                  <a:gd name="T49" fmla="*/ 46 h 841"/>
                  <a:gd name="T50" fmla="*/ 275 w 997"/>
                  <a:gd name="T51" fmla="*/ 39 h 841"/>
                  <a:gd name="T52" fmla="*/ 209 w 997"/>
                  <a:gd name="T53" fmla="*/ 38 h 841"/>
                  <a:gd name="T54" fmla="*/ 158 w 997"/>
                  <a:gd name="T55" fmla="*/ 43 h 841"/>
                  <a:gd name="T56" fmla="*/ 150 w 997"/>
                  <a:gd name="T57" fmla="*/ 68 h 841"/>
                  <a:gd name="T58" fmla="*/ 137 w 997"/>
                  <a:gd name="T59" fmla="*/ 143 h 841"/>
                  <a:gd name="T60" fmla="*/ 136 w 997"/>
                  <a:gd name="T61" fmla="*/ 175 h 841"/>
                  <a:gd name="T62" fmla="*/ 83 w 997"/>
                  <a:gd name="T63" fmla="*/ 171 h 841"/>
                  <a:gd name="T64" fmla="*/ 83 w 997"/>
                  <a:gd name="T65" fmla="*/ 90 h 841"/>
                  <a:gd name="T66" fmla="*/ 87 w 997"/>
                  <a:gd name="T67" fmla="*/ 46 h 841"/>
                  <a:gd name="T68" fmla="*/ 97 w 997"/>
                  <a:gd name="T69" fmla="*/ 32 h 841"/>
                  <a:gd name="T70" fmla="*/ 107 w 997"/>
                  <a:gd name="T71" fmla="*/ 22 h 841"/>
                  <a:gd name="T72" fmla="*/ 107 w 997"/>
                  <a:gd name="T73" fmla="*/ 22 h 8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97"/>
                  <a:gd name="T112" fmla="*/ 0 h 841"/>
                  <a:gd name="T113" fmla="*/ 997 w 997"/>
                  <a:gd name="T114" fmla="*/ 841 h 8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97" h="841">
                    <a:moveTo>
                      <a:pt x="320" y="66"/>
                    </a:moveTo>
                    <a:lnTo>
                      <a:pt x="286" y="0"/>
                    </a:lnTo>
                    <a:lnTo>
                      <a:pt x="90" y="68"/>
                    </a:lnTo>
                    <a:lnTo>
                      <a:pt x="18" y="137"/>
                    </a:lnTo>
                    <a:lnTo>
                      <a:pt x="0" y="236"/>
                    </a:lnTo>
                    <a:lnTo>
                      <a:pt x="6" y="501"/>
                    </a:lnTo>
                    <a:lnTo>
                      <a:pt x="17" y="522"/>
                    </a:lnTo>
                    <a:lnTo>
                      <a:pt x="102" y="537"/>
                    </a:lnTo>
                    <a:lnTo>
                      <a:pt x="235" y="596"/>
                    </a:lnTo>
                    <a:lnTo>
                      <a:pt x="274" y="671"/>
                    </a:lnTo>
                    <a:lnTo>
                      <a:pt x="310" y="825"/>
                    </a:lnTo>
                    <a:lnTo>
                      <a:pt x="511" y="839"/>
                    </a:lnTo>
                    <a:lnTo>
                      <a:pt x="501" y="752"/>
                    </a:lnTo>
                    <a:lnTo>
                      <a:pt x="543" y="654"/>
                    </a:lnTo>
                    <a:lnTo>
                      <a:pt x="581" y="608"/>
                    </a:lnTo>
                    <a:lnTo>
                      <a:pt x="643" y="591"/>
                    </a:lnTo>
                    <a:lnTo>
                      <a:pt x="744" y="591"/>
                    </a:lnTo>
                    <a:lnTo>
                      <a:pt x="822" y="820"/>
                    </a:lnTo>
                    <a:lnTo>
                      <a:pt x="841" y="841"/>
                    </a:lnTo>
                    <a:lnTo>
                      <a:pt x="898" y="826"/>
                    </a:lnTo>
                    <a:lnTo>
                      <a:pt x="966" y="695"/>
                    </a:lnTo>
                    <a:lnTo>
                      <a:pt x="973" y="615"/>
                    </a:lnTo>
                    <a:lnTo>
                      <a:pt x="997" y="416"/>
                    </a:lnTo>
                    <a:lnTo>
                      <a:pt x="997" y="195"/>
                    </a:lnTo>
                    <a:lnTo>
                      <a:pt x="993" y="137"/>
                    </a:lnTo>
                    <a:lnTo>
                      <a:pt x="822" y="118"/>
                    </a:lnTo>
                    <a:lnTo>
                      <a:pt x="627" y="114"/>
                    </a:lnTo>
                    <a:lnTo>
                      <a:pt x="474" y="129"/>
                    </a:lnTo>
                    <a:lnTo>
                      <a:pt x="448" y="205"/>
                    </a:lnTo>
                    <a:lnTo>
                      <a:pt x="410" y="429"/>
                    </a:lnTo>
                    <a:lnTo>
                      <a:pt x="408" y="524"/>
                    </a:lnTo>
                    <a:lnTo>
                      <a:pt x="248" y="512"/>
                    </a:lnTo>
                    <a:lnTo>
                      <a:pt x="248" y="268"/>
                    </a:lnTo>
                    <a:lnTo>
                      <a:pt x="260" y="137"/>
                    </a:lnTo>
                    <a:lnTo>
                      <a:pt x="290" y="97"/>
                    </a:lnTo>
                    <a:lnTo>
                      <a:pt x="320" y="66"/>
                    </a:lnTo>
                    <a:close/>
                  </a:path>
                </a:pathLst>
              </a:custGeom>
              <a:solidFill>
                <a:srgbClr val="8AF2B8"/>
              </a:solidFill>
              <a:ln w="9525">
                <a:solidFill>
                  <a:srgbClr val="5A87C6"/>
                </a:solidFill>
                <a:round/>
                <a:headEnd/>
                <a:tailEnd/>
              </a:ln>
            </p:spPr>
            <p:txBody>
              <a:bodyPr/>
              <a:lstStyle/>
              <a:p>
                <a:endParaRPr lang="en-US"/>
              </a:p>
            </p:txBody>
          </p:sp>
          <p:sp>
            <p:nvSpPr>
              <p:cNvPr id="1134" name="Freeform 119"/>
              <p:cNvSpPr>
                <a:spLocks/>
              </p:cNvSpPr>
              <p:nvPr/>
            </p:nvSpPr>
            <p:spPr bwMode="auto">
              <a:xfrm>
                <a:off x="5392" y="3166"/>
                <a:ext cx="26" cy="36"/>
              </a:xfrm>
              <a:custGeom>
                <a:avLst/>
                <a:gdLst>
                  <a:gd name="T0" fmla="*/ 0 w 77"/>
                  <a:gd name="T1" fmla="*/ 10 h 109"/>
                  <a:gd name="T2" fmla="*/ 3 w 77"/>
                  <a:gd name="T3" fmla="*/ 31 h 109"/>
                  <a:gd name="T4" fmla="*/ 9 w 77"/>
                  <a:gd name="T5" fmla="*/ 35 h 109"/>
                  <a:gd name="T6" fmla="*/ 16 w 77"/>
                  <a:gd name="T7" fmla="*/ 36 h 109"/>
                  <a:gd name="T8" fmla="*/ 22 w 77"/>
                  <a:gd name="T9" fmla="*/ 35 h 109"/>
                  <a:gd name="T10" fmla="*/ 26 w 77"/>
                  <a:gd name="T11" fmla="*/ 29 h 109"/>
                  <a:gd name="T12" fmla="*/ 26 w 77"/>
                  <a:gd name="T13" fmla="*/ 27 h 109"/>
                  <a:gd name="T14" fmla="*/ 26 w 77"/>
                  <a:gd name="T15" fmla="*/ 24 h 109"/>
                  <a:gd name="T16" fmla="*/ 26 w 77"/>
                  <a:gd name="T17" fmla="*/ 21 h 109"/>
                  <a:gd name="T18" fmla="*/ 26 w 77"/>
                  <a:gd name="T19" fmla="*/ 19 h 109"/>
                  <a:gd name="T20" fmla="*/ 26 w 77"/>
                  <a:gd name="T21" fmla="*/ 17 h 109"/>
                  <a:gd name="T22" fmla="*/ 26 w 77"/>
                  <a:gd name="T23" fmla="*/ 14 h 109"/>
                  <a:gd name="T24" fmla="*/ 26 w 77"/>
                  <a:gd name="T25" fmla="*/ 11 h 109"/>
                  <a:gd name="T26" fmla="*/ 25 w 77"/>
                  <a:gd name="T27" fmla="*/ 9 h 109"/>
                  <a:gd name="T28" fmla="*/ 21 w 77"/>
                  <a:gd name="T29" fmla="*/ 3 h 109"/>
                  <a:gd name="T30" fmla="*/ 14 w 77"/>
                  <a:gd name="T31" fmla="*/ 0 h 109"/>
                  <a:gd name="T32" fmla="*/ 8 w 77"/>
                  <a:gd name="T33" fmla="*/ 1 h 109"/>
                  <a:gd name="T34" fmla="*/ 0 w 77"/>
                  <a:gd name="T35" fmla="*/ 10 h 109"/>
                  <a:gd name="T36" fmla="*/ 0 w 77"/>
                  <a:gd name="T37" fmla="*/ 10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109"/>
                  <a:gd name="T59" fmla="*/ 77 w 77"/>
                  <a:gd name="T60" fmla="*/ 109 h 1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109">
                    <a:moveTo>
                      <a:pt x="0" y="29"/>
                    </a:moveTo>
                    <a:lnTo>
                      <a:pt x="10" y="94"/>
                    </a:lnTo>
                    <a:lnTo>
                      <a:pt x="26" y="107"/>
                    </a:lnTo>
                    <a:lnTo>
                      <a:pt x="46" y="109"/>
                    </a:lnTo>
                    <a:lnTo>
                      <a:pt x="65" y="106"/>
                    </a:lnTo>
                    <a:lnTo>
                      <a:pt x="76" y="89"/>
                    </a:lnTo>
                    <a:lnTo>
                      <a:pt x="76" y="81"/>
                    </a:lnTo>
                    <a:lnTo>
                      <a:pt x="77" y="73"/>
                    </a:lnTo>
                    <a:lnTo>
                      <a:pt x="77" y="65"/>
                    </a:lnTo>
                    <a:lnTo>
                      <a:pt x="77" y="57"/>
                    </a:lnTo>
                    <a:lnTo>
                      <a:pt x="77" y="50"/>
                    </a:lnTo>
                    <a:lnTo>
                      <a:pt x="77" y="42"/>
                    </a:lnTo>
                    <a:lnTo>
                      <a:pt x="76" y="34"/>
                    </a:lnTo>
                    <a:lnTo>
                      <a:pt x="75" y="26"/>
                    </a:lnTo>
                    <a:lnTo>
                      <a:pt x="61" y="8"/>
                    </a:lnTo>
                    <a:lnTo>
                      <a:pt x="42" y="0"/>
                    </a:lnTo>
                    <a:lnTo>
                      <a:pt x="23" y="4"/>
                    </a:lnTo>
                    <a:lnTo>
                      <a:pt x="0" y="29"/>
                    </a:lnTo>
                    <a:close/>
                  </a:path>
                </a:pathLst>
              </a:custGeom>
              <a:solidFill>
                <a:srgbClr val="FFCC00"/>
              </a:solidFill>
              <a:ln w="9525">
                <a:solidFill>
                  <a:srgbClr val="5A87C6"/>
                </a:solidFill>
                <a:round/>
                <a:headEnd/>
                <a:tailEnd/>
              </a:ln>
            </p:spPr>
            <p:txBody>
              <a:bodyPr/>
              <a:lstStyle/>
              <a:p>
                <a:endParaRPr lang="en-US"/>
              </a:p>
            </p:txBody>
          </p:sp>
          <p:sp>
            <p:nvSpPr>
              <p:cNvPr id="1135" name="Freeform 120"/>
              <p:cNvSpPr>
                <a:spLocks/>
              </p:cNvSpPr>
              <p:nvPr/>
            </p:nvSpPr>
            <p:spPr bwMode="auto">
              <a:xfrm>
                <a:off x="4681" y="2591"/>
                <a:ext cx="566" cy="375"/>
              </a:xfrm>
              <a:custGeom>
                <a:avLst/>
                <a:gdLst>
                  <a:gd name="T0" fmla="*/ 311 w 1697"/>
                  <a:gd name="T1" fmla="*/ 34 h 1125"/>
                  <a:gd name="T2" fmla="*/ 192 w 1697"/>
                  <a:gd name="T3" fmla="*/ 0 h 1125"/>
                  <a:gd name="T4" fmla="*/ 96 w 1697"/>
                  <a:gd name="T5" fmla="*/ 51 h 1125"/>
                  <a:gd name="T6" fmla="*/ 1 w 1697"/>
                  <a:gd name="T7" fmla="*/ 99 h 1125"/>
                  <a:gd name="T8" fmla="*/ 0 w 1697"/>
                  <a:gd name="T9" fmla="*/ 142 h 1125"/>
                  <a:gd name="T10" fmla="*/ 15 w 1697"/>
                  <a:gd name="T11" fmla="*/ 158 h 1125"/>
                  <a:gd name="T12" fmla="*/ 16 w 1697"/>
                  <a:gd name="T13" fmla="*/ 239 h 1125"/>
                  <a:gd name="T14" fmla="*/ 15 w 1697"/>
                  <a:gd name="T15" fmla="*/ 275 h 1125"/>
                  <a:gd name="T16" fmla="*/ 163 w 1697"/>
                  <a:gd name="T17" fmla="*/ 302 h 1125"/>
                  <a:gd name="T18" fmla="*/ 296 w 1697"/>
                  <a:gd name="T19" fmla="*/ 337 h 1125"/>
                  <a:gd name="T20" fmla="*/ 444 w 1697"/>
                  <a:gd name="T21" fmla="*/ 375 h 1125"/>
                  <a:gd name="T22" fmla="*/ 547 w 1697"/>
                  <a:gd name="T23" fmla="*/ 302 h 1125"/>
                  <a:gd name="T24" fmla="*/ 566 w 1697"/>
                  <a:gd name="T25" fmla="*/ 253 h 1125"/>
                  <a:gd name="T26" fmla="*/ 555 w 1697"/>
                  <a:gd name="T27" fmla="*/ 171 h 1125"/>
                  <a:gd name="T28" fmla="*/ 547 w 1697"/>
                  <a:gd name="T29" fmla="*/ 166 h 1125"/>
                  <a:gd name="T30" fmla="*/ 551 w 1697"/>
                  <a:gd name="T31" fmla="*/ 153 h 1125"/>
                  <a:gd name="T32" fmla="*/ 551 w 1697"/>
                  <a:gd name="T33" fmla="*/ 125 h 1125"/>
                  <a:gd name="T34" fmla="*/ 549 w 1697"/>
                  <a:gd name="T35" fmla="*/ 110 h 1125"/>
                  <a:gd name="T36" fmla="*/ 418 w 1697"/>
                  <a:gd name="T37" fmla="*/ 66 h 1125"/>
                  <a:gd name="T38" fmla="*/ 311 w 1697"/>
                  <a:gd name="T39" fmla="*/ 34 h 1125"/>
                  <a:gd name="T40" fmla="*/ 311 w 1697"/>
                  <a:gd name="T41" fmla="*/ 34 h 11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97"/>
                  <a:gd name="T64" fmla="*/ 0 h 1125"/>
                  <a:gd name="T65" fmla="*/ 1697 w 1697"/>
                  <a:gd name="T66" fmla="*/ 1125 h 11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97" h="1125">
                    <a:moveTo>
                      <a:pt x="933" y="103"/>
                    </a:moveTo>
                    <a:lnTo>
                      <a:pt x="577" y="0"/>
                    </a:lnTo>
                    <a:lnTo>
                      <a:pt x="289" y="154"/>
                    </a:lnTo>
                    <a:lnTo>
                      <a:pt x="4" y="298"/>
                    </a:lnTo>
                    <a:lnTo>
                      <a:pt x="0" y="425"/>
                    </a:lnTo>
                    <a:lnTo>
                      <a:pt x="46" y="475"/>
                    </a:lnTo>
                    <a:lnTo>
                      <a:pt x="48" y="717"/>
                    </a:lnTo>
                    <a:lnTo>
                      <a:pt x="46" y="825"/>
                    </a:lnTo>
                    <a:lnTo>
                      <a:pt x="488" y="907"/>
                    </a:lnTo>
                    <a:lnTo>
                      <a:pt x="887" y="1011"/>
                    </a:lnTo>
                    <a:lnTo>
                      <a:pt x="1331" y="1125"/>
                    </a:lnTo>
                    <a:lnTo>
                      <a:pt x="1640" y="907"/>
                    </a:lnTo>
                    <a:lnTo>
                      <a:pt x="1697" y="759"/>
                    </a:lnTo>
                    <a:lnTo>
                      <a:pt x="1663" y="513"/>
                    </a:lnTo>
                    <a:lnTo>
                      <a:pt x="1639" y="499"/>
                    </a:lnTo>
                    <a:lnTo>
                      <a:pt x="1653" y="458"/>
                    </a:lnTo>
                    <a:lnTo>
                      <a:pt x="1653" y="374"/>
                    </a:lnTo>
                    <a:lnTo>
                      <a:pt x="1647" y="330"/>
                    </a:lnTo>
                    <a:lnTo>
                      <a:pt x="1254" y="199"/>
                    </a:lnTo>
                    <a:lnTo>
                      <a:pt x="933" y="103"/>
                    </a:lnTo>
                    <a:close/>
                  </a:path>
                </a:pathLst>
              </a:custGeom>
              <a:solidFill>
                <a:srgbClr val="F5D99C"/>
              </a:solidFill>
              <a:ln w="9525">
                <a:solidFill>
                  <a:srgbClr val="5A87C6"/>
                </a:solidFill>
                <a:round/>
                <a:headEnd/>
                <a:tailEnd/>
              </a:ln>
            </p:spPr>
            <p:txBody>
              <a:bodyPr/>
              <a:lstStyle/>
              <a:p>
                <a:endParaRPr lang="en-US"/>
              </a:p>
            </p:txBody>
          </p:sp>
          <p:sp>
            <p:nvSpPr>
              <p:cNvPr id="1136" name="Freeform 121"/>
              <p:cNvSpPr>
                <a:spLocks/>
              </p:cNvSpPr>
              <p:nvPr/>
            </p:nvSpPr>
            <p:spPr bwMode="auto">
              <a:xfrm>
                <a:off x="5157" y="3204"/>
                <a:ext cx="69" cy="127"/>
              </a:xfrm>
              <a:custGeom>
                <a:avLst/>
                <a:gdLst>
                  <a:gd name="T0" fmla="*/ 0 w 206"/>
                  <a:gd name="T1" fmla="*/ 4 h 383"/>
                  <a:gd name="T2" fmla="*/ 0 w 206"/>
                  <a:gd name="T3" fmla="*/ 5 h 383"/>
                  <a:gd name="T4" fmla="*/ 2 w 206"/>
                  <a:gd name="T5" fmla="*/ 6 h 383"/>
                  <a:gd name="T6" fmla="*/ 4 w 206"/>
                  <a:gd name="T7" fmla="*/ 8 h 383"/>
                  <a:gd name="T8" fmla="*/ 7 w 206"/>
                  <a:gd name="T9" fmla="*/ 11 h 383"/>
                  <a:gd name="T10" fmla="*/ 9 w 206"/>
                  <a:gd name="T11" fmla="*/ 15 h 383"/>
                  <a:gd name="T12" fmla="*/ 13 w 206"/>
                  <a:gd name="T13" fmla="*/ 19 h 383"/>
                  <a:gd name="T14" fmla="*/ 16 w 206"/>
                  <a:gd name="T15" fmla="*/ 25 h 383"/>
                  <a:gd name="T16" fmla="*/ 19 w 206"/>
                  <a:gd name="T17" fmla="*/ 32 h 383"/>
                  <a:gd name="T18" fmla="*/ 22 w 206"/>
                  <a:gd name="T19" fmla="*/ 39 h 383"/>
                  <a:gd name="T20" fmla="*/ 24 w 206"/>
                  <a:gd name="T21" fmla="*/ 46 h 383"/>
                  <a:gd name="T22" fmla="*/ 26 w 206"/>
                  <a:gd name="T23" fmla="*/ 56 h 383"/>
                  <a:gd name="T24" fmla="*/ 26 w 206"/>
                  <a:gd name="T25" fmla="*/ 66 h 383"/>
                  <a:gd name="T26" fmla="*/ 26 w 206"/>
                  <a:gd name="T27" fmla="*/ 77 h 383"/>
                  <a:gd name="T28" fmla="*/ 25 w 206"/>
                  <a:gd name="T29" fmla="*/ 88 h 383"/>
                  <a:gd name="T30" fmla="*/ 22 w 206"/>
                  <a:gd name="T31" fmla="*/ 100 h 383"/>
                  <a:gd name="T32" fmla="*/ 18 w 206"/>
                  <a:gd name="T33" fmla="*/ 114 h 383"/>
                  <a:gd name="T34" fmla="*/ 13 w 206"/>
                  <a:gd name="T35" fmla="*/ 127 h 383"/>
                  <a:gd name="T36" fmla="*/ 40 w 206"/>
                  <a:gd name="T37" fmla="*/ 126 h 383"/>
                  <a:gd name="T38" fmla="*/ 48 w 206"/>
                  <a:gd name="T39" fmla="*/ 122 h 383"/>
                  <a:gd name="T40" fmla="*/ 48 w 206"/>
                  <a:gd name="T41" fmla="*/ 122 h 383"/>
                  <a:gd name="T42" fmla="*/ 49 w 206"/>
                  <a:gd name="T43" fmla="*/ 121 h 383"/>
                  <a:gd name="T44" fmla="*/ 50 w 206"/>
                  <a:gd name="T45" fmla="*/ 119 h 383"/>
                  <a:gd name="T46" fmla="*/ 51 w 206"/>
                  <a:gd name="T47" fmla="*/ 118 h 383"/>
                  <a:gd name="T48" fmla="*/ 53 w 206"/>
                  <a:gd name="T49" fmla="*/ 116 h 383"/>
                  <a:gd name="T50" fmla="*/ 55 w 206"/>
                  <a:gd name="T51" fmla="*/ 113 h 383"/>
                  <a:gd name="T52" fmla="*/ 57 w 206"/>
                  <a:gd name="T53" fmla="*/ 110 h 383"/>
                  <a:gd name="T54" fmla="*/ 59 w 206"/>
                  <a:gd name="T55" fmla="*/ 106 h 383"/>
                  <a:gd name="T56" fmla="*/ 61 w 206"/>
                  <a:gd name="T57" fmla="*/ 102 h 383"/>
                  <a:gd name="T58" fmla="*/ 63 w 206"/>
                  <a:gd name="T59" fmla="*/ 98 h 383"/>
                  <a:gd name="T60" fmla="*/ 64 w 206"/>
                  <a:gd name="T61" fmla="*/ 93 h 383"/>
                  <a:gd name="T62" fmla="*/ 66 w 206"/>
                  <a:gd name="T63" fmla="*/ 87 h 383"/>
                  <a:gd name="T64" fmla="*/ 67 w 206"/>
                  <a:gd name="T65" fmla="*/ 81 h 383"/>
                  <a:gd name="T66" fmla="*/ 68 w 206"/>
                  <a:gd name="T67" fmla="*/ 75 h 383"/>
                  <a:gd name="T68" fmla="*/ 68 w 206"/>
                  <a:gd name="T69" fmla="*/ 67 h 383"/>
                  <a:gd name="T70" fmla="*/ 69 w 206"/>
                  <a:gd name="T71" fmla="*/ 60 h 383"/>
                  <a:gd name="T72" fmla="*/ 68 w 206"/>
                  <a:gd name="T73" fmla="*/ 51 h 383"/>
                  <a:gd name="T74" fmla="*/ 67 w 206"/>
                  <a:gd name="T75" fmla="*/ 44 h 383"/>
                  <a:gd name="T76" fmla="*/ 65 w 206"/>
                  <a:gd name="T77" fmla="*/ 37 h 383"/>
                  <a:gd name="T78" fmla="*/ 64 w 206"/>
                  <a:gd name="T79" fmla="*/ 32 h 383"/>
                  <a:gd name="T80" fmla="*/ 61 w 206"/>
                  <a:gd name="T81" fmla="*/ 26 h 383"/>
                  <a:gd name="T82" fmla="*/ 59 w 206"/>
                  <a:gd name="T83" fmla="*/ 22 h 383"/>
                  <a:gd name="T84" fmla="*/ 56 w 206"/>
                  <a:gd name="T85" fmla="*/ 17 h 383"/>
                  <a:gd name="T86" fmla="*/ 54 w 206"/>
                  <a:gd name="T87" fmla="*/ 13 h 383"/>
                  <a:gd name="T88" fmla="*/ 51 w 206"/>
                  <a:gd name="T89" fmla="*/ 10 h 383"/>
                  <a:gd name="T90" fmla="*/ 49 w 206"/>
                  <a:gd name="T91" fmla="*/ 7 h 383"/>
                  <a:gd name="T92" fmla="*/ 46 w 206"/>
                  <a:gd name="T93" fmla="*/ 5 h 383"/>
                  <a:gd name="T94" fmla="*/ 44 w 206"/>
                  <a:gd name="T95" fmla="*/ 3 h 383"/>
                  <a:gd name="T96" fmla="*/ 42 w 206"/>
                  <a:gd name="T97" fmla="*/ 2 h 383"/>
                  <a:gd name="T98" fmla="*/ 41 w 206"/>
                  <a:gd name="T99" fmla="*/ 0 h 383"/>
                  <a:gd name="T100" fmla="*/ 40 w 206"/>
                  <a:gd name="T101" fmla="*/ 0 h 383"/>
                  <a:gd name="T102" fmla="*/ 24 w 206"/>
                  <a:gd name="T103" fmla="*/ 0 h 383"/>
                  <a:gd name="T104" fmla="*/ 11 w 206"/>
                  <a:gd name="T105" fmla="*/ 0 h 383"/>
                  <a:gd name="T106" fmla="*/ 0 w 206"/>
                  <a:gd name="T107" fmla="*/ 4 h 383"/>
                  <a:gd name="T108" fmla="*/ 0 w 206"/>
                  <a:gd name="T109" fmla="*/ 4 h 3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383"/>
                  <a:gd name="T167" fmla="*/ 206 w 206"/>
                  <a:gd name="T168" fmla="*/ 383 h 38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383">
                    <a:moveTo>
                      <a:pt x="0" y="13"/>
                    </a:moveTo>
                    <a:lnTo>
                      <a:pt x="1" y="14"/>
                    </a:lnTo>
                    <a:lnTo>
                      <a:pt x="6" y="18"/>
                    </a:lnTo>
                    <a:lnTo>
                      <a:pt x="11" y="24"/>
                    </a:lnTo>
                    <a:lnTo>
                      <a:pt x="20" y="32"/>
                    </a:lnTo>
                    <a:lnTo>
                      <a:pt x="28" y="44"/>
                    </a:lnTo>
                    <a:lnTo>
                      <a:pt x="38" y="58"/>
                    </a:lnTo>
                    <a:lnTo>
                      <a:pt x="48" y="75"/>
                    </a:lnTo>
                    <a:lnTo>
                      <a:pt x="58" y="96"/>
                    </a:lnTo>
                    <a:lnTo>
                      <a:pt x="65" y="117"/>
                    </a:lnTo>
                    <a:lnTo>
                      <a:pt x="73" y="140"/>
                    </a:lnTo>
                    <a:lnTo>
                      <a:pt x="77" y="169"/>
                    </a:lnTo>
                    <a:lnTo>
                      <a:pt x="79" y="199"/>
                    </a:lnTo>
                    <a:lnTo>
                      <a:pt x="79" y="231"/>
                    </a:lnTo>
                    <a:lnTo>
                      <a:pt x="74" y="266"/>
                    </a:lnTo>
                    <a:lnTo>
                      <a:pt x="65" y="303"/>
                    </a:lnTo>
                    <a:lnTo>
                      <a:pt x="53" y="344"/>
                    </a:lnTo>
                    <a:lnTo>
                      <a:pt x="38" y="383"/>
                    </a:lnTo>
                    <a:lnTo>
                      <a:pt x="118" y="381"/>
                    </a:lnTo>
                    <a:lnTo>
                      <a:pt x="144" y="367"/>
                    </a:lnTo>
                    <a:lnTo>
                      <a:pt x="146" y="364"/>
                    </a:lnTo>
                    <a:lnTo>
                      <a:pt x="149" y="360"/>
                    </a:lnTo>
                    <a:lnTo>
                      <a:pt x="152" y="356"/>
                    </a:lnTo>
                    <a:lnTo>
                      <a:pt x="157" y="350"/>
                    </a:lnTo>
                    <a:lnTo>
                      <a:pt x="163" y="341"/>
                    </a:lnTo>
                    <a:lnTo>
                      <a:pt x="170" y="333"/>
                    </a:lnTo>
                    <a:lnTo>
                      <a:pt x="176" y="321"/>
                    </a:lnTo>
                    <a:lnTo>
                      <a:pt x="181" y="308"/>
                    </a:lnTo>
                    <a:lnTo>
                      <a:pt x="187" y="295"/>
                    </a:lnTo>
                    <a:lnTo>
                      <a:pt x="191" y="279"/>
                    </a:lnTo>
                    <a:lnTo>
                      <a:pt x="197" y="263"/>
                    </a:lnTo>
                    <a:lnTo>
                      <a:pt x="199" y="245"/>
                    </a:lnTo>
                    <a:lnTo>
                      <a:pt x="203" y="225"/>
                    </a:lnTo>
                    <a:lnTo>
                      <a:pt x="204" y="202"/>
                    </a:lnTo>
                    <a:lnTo>
                      <a:pt x="206" y="180"/>
                    </a:lnTo>
                    <a:lnTo>
                      <a:pt x="203" y="155"/>
                    </a:lnTo>
                    <a:lnTo>
                      <a:pt x="201" y="134"/>
                    </a:lnTo>
                    <a:lnTo>
                      <a:pt x="194" y="113"/>
                    </a:lnTo>
                    <a:lnTo>
                      <a:pt x="191" y="96"/>
                    </a:lnTo>
                    <a:lnTo>
                      <a:pt x="183" y="78"/>
                    </a:lnTo>
                    <a:lnTo>
                      <a:pt x="176" y="65"/>
                    </a:lnTo>
                    <a:lnTo>
                      <a:pt x="168" y="51"/>
                    </a:lnTo>
                    <a:lnTo>
                      <a:pt x="161" y="40"/>
                    </a:lnTo>
                    <a:lnTo>
                      <a:pt x="152" y="30"/>
                    </a:lnTo>
                    <a:lnTo>
                      <a:pt x="145" y="21"/>
                    </a:lnTo>
                    <a:lnTo>
                      <a:pt x="137" y="14"/>
                    </a:lnTo>
                    <a:lnTo>
                      <a:pt x="132" y="9"/>
                    </a:lnTo>
                    <a:lnTo>
                      <a:pt x="125" y="5"/>
                    </a:lnTo>
                    <a:lnTo>
                      <a:pt x="121" y="1"/>
                    </a:lnTo>
                    <a:lnTo>
                      <a:pt x="119" y="0"/>
                    </a:lnTo>
                    <a:lnTo>
                      <a:pt x="72" y="1"/>
                    </a:lnTo>
                    <a:lnTo>
                      <a:pt x="32" y="1"/>
                    </a:lnTo>
                    <a:lnTo>
                      <a:pt x="0" y="13"/>
                    </a:lnTo>
                    <a:close/>
                  </a:path>
                </a:pathLst>
              </a:custGeom>
              <a:solidFill>
                <a:srgbClr val="A39494"/>
              </a:solidFill>
              <a:ln w="9525">
                <a:solidFill>
                  <a:srgbClr val="5A87C6"/>
                </a:solidFill>
                <a:round/>
                <a:headEnd/>
                <a:tailEnd/>
              </a:ln>
            </p:spPr>
            <p:txBody>
              <a:bodyPr/>
              <a:lstStyle/>
              <a:p>
                <a:endParaRPr lang="en-US"/>
              </a:p>
            </p:txBody>
          </p:sp>
          <p:sp>
            <p:nvSpPr>
              <p:cNvPr id="1137" name="Freeform 122"/>
              <p:cNvSpPr>
                <a:spLocks/>
              </p:cNvSpPr>
              <p:nvPr/>
            </p:nvSpPr>
            <p:spPr bwMode="auto">
              <a:xfrm>
                <a:off x="4949" y="3027"/>
                <a:ext cx="155" cy="263"/>
              </a:xfrm>
              <a:custGeom>
                <a:avLst/>
                <a:gdLst>
                  <a:gd name="T0" fmla="*/ 48 w 464"/>
                  <a:gd name="T1" fmla="*/ 7 h 787"/>
                  <a:gd name="T2" fmla="*/ 44 w 464"/>
                  <a:gd name="T3" fmla="*/ 9 h 787"/>
                  <a:gd name="T4" fmla="*/ 38 w 464"/>
                  <a:gd name="T5" fmla="*/ 12 h 787"/>
                  <a:gd name="T6" fmla="*/ 30 w 464"/>
                  <a:gd name="T7" fmla="*/ 17 h 787"/>
                  <a:gd name="T8" fmla="*/ 21 w 464"/>
                  <a:gd name="T9" fmla="*/ 24 h 787"/>
                  <a:gd name="T10" fmla="*/ 13 w 464"/>
                  <a:gd name="T11" fmla="*/ 33 h 787"/>
                  <a:gd name="T12" fmla="*/ 7 w 464"/>
                  <a:gd name="T13" fmla="*/ 43 h 787"/>
                  <a:gd name="T14" fmla="*/ 3 w 464"/>
                  <a:gd name="T15" fmla="*/ 56 h 787"/>
                  <a:gd name="T16" fmla="*/ 2 w 464"/>
                  <a:gd name="T17" fmla="*/ 70 h 787"/>
                  <a:gd name="T18" fmla="*/ 2 w 464"/>
                  <a:gd name="T19" fmla="*/ 86 h 787"/>
                  <a:gd name="T20" fmla="*/ 1 w 464"/>
                  <a:gd name="T21" fmla="*/ 101 h 787"/>
                  <a:gd name="T22" fmla="*/ 1 w 464"/>
                  <a:gd name="T23" fmla="*/ 117 h 787"/>
                  <a:gd name="T24" fmla="*/ 1 w 464"/>
                  <a:gd name="T25" fmla="*/ 131 h 787"/>
                  <a:gd name="T26" fmla="*/ 0 w 464"/>
                  <a:gd name="T27" fmla="*/ 142 h 787"/>
                  <a:gd name="T28" fmla="*/ 0 w 464"/>
                  <a:gd name="T29" fmla="*/ 151 h 787"/>
                  <a:gd name="T30" fmla="*/ 0 w 464"/>
                  <a:gd name="T31" fmla="*/ 155 h 787"/>
                  <a:gd name="T32" fmla="*/ 36 w 464"/>
                  <a:gd name="T33" fmla="*/ 165 h 787"/>
                  <a:gd name="T34" fmla="*/ 74 w 464"/>
                  <a:gd name="T35" fmla="*/ 201 h 787"/>
                  <a:gd name="T36" fmla="*/ 90 w 464"/>
                  <a:gd name="T37" fmla="*/ 258 h 787"/>
                  <a:gd name="T38" fmla="*/ 101 w 464"/>
                  <a:gd name="T39" fmla="*/ 236 h 787"/>
                  <a:gd name="T40" fmla="*/ 101 w 464"/>
                  <a:gd name="T41" fmla="*/ 216 h 787"/>
                  <a:gd name="T42" fmla="*/ 92 w 464"/>
                  <a:gd name="T43" fmla="*/ 196 h 787"/>
                  <a:gd name="T44" fmla="*/ 87 w 464"/>
                  <a:gd name="T45" fmla="*/ 173 h 787"/>
                  <a:gd name="T46" fmla="*/ 66 w 464"/>
                  <a:gd name="T47" fmla="*/ 149 h 787"/>
                  <a:gd name="T48" fmla="*/ 45 w 464"/>
                  <a:gd name="T49" fmla="*/ 148 h 787"/>
                  <a:gd name="T50" fmla="*/ 45 w 464"/>
                  <a:gd name="T51" fmla="*/ 140 h 787"/>
                  <a:gd name="T52" fmla="*/ 45 w 464"/>
                  <a:gd name="T53" fmla="*/ 124 h 787"/>
                  <a:gd name="T54" fmla="*/ 45 w 464"/>
                  <a:gd name="T55" fmla="*/ 105 h 787"/>
                  <a:gd name="T56" fmla="*/ 45 w 464"/>
                  <a:gd name="T57" fmla="*/ 84 h 787"/>
                  <a:gd name="T58" fmla="*/ 45 w 464"/>
                  <a:gd name="T59" fmla="*/ 63 h 787"/>
                  <a:gd name="T60" fmla="*/ 45 w 464"/>
                  <a:gd name="T61" fmla="*/ 45 h 787"/>
                  <a:gd name="T62" fmla="*/ 45 w 464"/>
                  <a:gd name="T63" fmla="*/ 33 h 787"/>
                  <a:gd name="T64" fmla="*/ 47 w 464"/>
                  <a:gd name="T65" fmla="*/ 27 h 787"/>
                  <a:gd name="T66" fmla="*/ 49 w 464"/>
                  <a:gd name="T67" fmla="*/ 22 h 787"/>
                  <a:gd name="T68" fmla="*/ 52 w 464"/>
                  <a:gd name="T69" fmla="*/ 18 h 787"/>
                  <a:gd name="T70" fmla="*/ 56 w 464"/>
                  <a:gd name="T71" fmla="*/ 14 h 787"/>
                  <a:gd name="T72" fmla="*/ 60 w 464"/>
                  <a:gd name="T73" fmla="*/ 11 h 787"/>
                  <a:gd name="T74" fmla="*/ 64 w 464"/>
                  <a:gd name="T75" fmla="*/ 9 h 787"/>
                  <a:gd name="T76" fmla="*/ 68 w 464"/>
                  <a:gd name="T77" fmla="*/ 7 h 787"/>
                  <a:gd name="T78" fmla="*/ 66 w 464"/>
                  <a:gd name="T79" fmla="*/ 0 h 787"/>
                  <a:gd name="T80" fmla="*/ 49 w 464"/>
                  <a:gd name="T81" fmla="*/ 7 h 7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4"/>
                  <a:gd name="T124" fmla="*/ 0 h 787"/>
                  <a:gd name="T125" fmla="*/ 464 w 464"/>
                  <a:gd name="T126" fmla="*/ 787 h 78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4" h="787">
                    <a:moveTo>
                      <a:pt x="146" y="22"/>
                    </a:moveTo>
                    <a:lnTo>
                      <a:pt x="144" y="22"/>
                    </a:lnTo>
                    <a:lnTo>
                      <a:pt x="139" y="24"/>
                    </a:lnTo>
                    <a:lnTo>
                      <a:pt x="133" y="27"/>
                    </a:lnTo>
                    <a:lnTo>
                      <a:pt x="124" y="32"/>
                    </a:lnTo>
                    <a:lnTo>
                      <a:pt x="113" y="37"/>
                    </a:lnTo>
                    <a:lnTo>
                      <a:pt x="102" y="43"/>
                    </a:lnTo>
                    <a:lnTo>
                      <a:pt x="89" y="52"/>
                    </a:lnTo>
                    <a:lnTo>
                      <a:pt x="77" y="62"/>
                    </a:lnTo>
                    <a:lnTo>
                      <a:pt x="63" y="72"/>
                    </a:lnTo>
                    <a:lnTo>
                      <a:pt x="52" y="85"/>
                    </a:lnTo>
                    <a:lnTo>
                      <a:pt x="40" y="99"/>
                    </a:lnTo>
                    <a:lnTo>
                      <a:pt x="30" y="114"/>
                    </a:lnTo>
                    <a:lnTo>
                      <a:pt x="21" y="130"/>
                    </a:lnTo>
                    <a:lnTo>
                      <a:pt x="14" y="147"/>
                    </a:lnTo>
                    <a:lnTo>
                      <a:pt x="9" y="167"/>
                    </a:lnTo>
                    <a:lnTo>
                      <a:pt x="7" y="189"/>
                    </a:lnTo>
                    <a:lnTo>
                      <a:pt x="7" y="210"/>
                    </a:lnTo>
                    <a:lnTo>
                      <a:pt x="6" y="233"/>
                    </a:lnTo>
                    <a:lnTo>
                      <a:pt x="5" y="256"/>
                    </a:lnTo>
                    <a:lnTo>
                      <a:pt x="5" y="280"/>
                    </a:lnTo>
                    <a:lnTo>
                      <a:pt x="4" y="303"/>
                    </a:lnTo>
                    <a:lnTo>
                      <a:pt x="4" y="327"/>
                    </a:lnTo>
                    <a:lnTo>
                      <a:pt x="4" y="349"/>
                    </a:lnTo>
                    <a:lnTo>
                      <a:pt x="4" y="372"/>
                    </a:lnTo>
                    <a:lnTo>
                      <a:pt x="2" y="392"/>
                    </a:lnTo>
                    <a:lnTo>
                      <a:pt x="1" y="409"/>
                    </a:lnTo>
                    <a:lnTo>
                      <a:pt x="1" y="426"/>
                    </a:lnTo>
                    <a:lnTo>
                      <a:pt x="1" y="440"/>
                    </a:lnTo>
                    <a:lnTo>
                      <a:pt x="0" y="451"/>
                    </a:lnTo>
                    <a:lnTo>
                      <a:pt x="0" y="460"/>
                    </a:lnTo>
                    <a:lnTo>
                      <a:pt x="0" y="465"/>
                    </a:lnTo>
                    <a:lnTo>
                      <a:pt x="0" y="468"/>
                    </a:lnTo>
                    <a:lnTo>
                      <a:pt x="108" y="494"/>
                    </a:lnTo>
                    <a:lnTo>
                      <a:pt x="185" y="548"/>
                    </a:lnTo>
                    <a:lnTo>
                      <a:pt x="223" y="601"/>
                    </a:lnTo>
                    <a:lnTo>
                      <a:pt x="257" y="709"/>
                    </a:lnTo>
                    <a:lnTo>
                      <a:pt x="270" y="772"/>
                    </a:lnTo>
                    <a:lnTo>
                      <a:pt x="464" y="787"/>
                    </a:lnTo>
                    <a:lnTo>
                      <a:pt x="303" y="705"/>
                    </a:lnTo>
                    <a:lnTo>
                      <a:pt x="455" y="692"/>
                    </a:lnTo>
                    <a:lnTo>
                      <a:pt x="301" y="646"/>
                    </a:lnTo>
                    <a:lnTo>
                      <a:pt x="437" y="617"/>
                    </a:lnTo>
                    <a:lnTo>
                      <a:pt x="274" y="587"/>
                    </a:lnTo>
                    <a:lnTo>
                      <a:pt x="429" y="554"/>
                    </a:lnTo>
                    <a:lnTo>
                      <a:pt x="259" y="519"/>
                    </a:lnTo>
                    <a:lnTo>
                      <a:pt x="433" y="483"/>
                    </a:lnTo>
                    <a:lnTo>
                      <a:pt x="198" y="447"/>
                    </a:lnTo>
                    <a:lnTo>
                      <a:pt x="138" y="447"/>
                    </a:lnTo>
                    <a:lnTo>
                      <a:pt x="136" y="444"/>
                    </a:lnTo>
                    <a:lnTo>
                      <a:pt x="136" y="434"/>
                    </a:lnTo>
                    <a:lnTo>
                      <a:pt x="136" y="418"/>
                    </a:lnTo>
                    <a:lnTo>
                      <a:pt x="136" y="396"/>
                    </a:lnTo>
                    <a:lnTo>
                      <a:pt x="135" y="370"/>
                    </a:lnTo>
                    <a:lnTo>
                      <a:pt x="135" y="343"/>
                    </a:lnTo>
                    <a:lnTo>
                      <a:pt x="135" y="313"/>
                    </a:lnTo>
                    <a:lnTo>
                      <a:pt x="135" y="284"/>
                    </a:lnTo>
                    <a:lnTo>
                      <a:pt x="134" y="250"/>
                    </a:lnTo>
                    <a:lnTo>
                      <a:pt x="134" y="219"/>
                    </a:lnTo>
                    <a:lnTo>
                      <a:pt x="134" y="188"/>
                    </a:lnTo>
                    <a:lnTo>
                      <a:pt x="135" y="161"/>
                    </a:lnTo>
                    <a:lnTo>
                      <a:pt x="135" y="136"/>
                    </a:lnTo>
                    <a:lnTo>
                      <a:pt x="136" y="115"/>
                    </a:lnTo>
                    <a:lnTo>
                      <a:pt x="136" y="99"/>
                    </a:lnTo>
                    <a:lnTo>
                      <a:pt x="139" y="89"/>
                    </a:lnTo>
                    <a:lnTo>
                      <a:pt x="140" y="80"/>
                    </a:lnTo>
                    <a:lnTo>
                      <a:pt x="144" y="73"/>
                    </a:lnTo>
                    <a:lnTo>
                      <a:pt x="146" y="65"/>
                    </a:lnTo>
                    <a:lnTo>
                      <a:pt x="153" y="59"/>
                    </a:lnTo>
                    <a:lnTo>
                      <a:pt x="156" y="53"/>
                    </a:lnTo>
                    <a:lnTo>
                      <a:pt x="162" y="47"/>
                    </a:lnTo>
                    <a:lnTo>
                      <a:pt x="169" y="42"/>
                    </a:lnTo>
                    <a:lnTo>
                      <a:pt x="175" y="38"/>
                    </a:lnTo>
                    <a:lnTo>
                      <a:pt x="181" y="33"/>
                    </a:lnTo>
                    <a:lnTo>
                      <a:pt x="186" y="29"/>
                    </a:lnTo>
                    <a:lnTo>
                      <a:pt x="191" y="26"/>
                    </a:lnTo>
                    <a:lnTo>
                      <a:pt x="196" y="24"/>
                    </a:lnTo>
                    <a:lnTo>
                      <a:pt x="203" y="21"/>
                    </a:lnTo>
                    <a:lnTo>
                      <a:pt x="206" y="19"/>
                    </a:lnTo>
                    <a:lnTo>
                      <a:pt x="198" y="0"/>
                    </a:lnTo>
                    <a:lnTo>
                      <a:pt x="146" y="22"/>
                    </a:lnTo>
                    <a:close/>
                  </a:path>
                </a:pathLst>
              </a:custGeom>
              <a:solidFill>
                <a:srgbClr val="59DEA3"/>
              </a:solidFill>
              <a:ln w="9525">
                <a:solidFill>
                  <a:srgbClr val="5A87C6"/>
                </a:solidFill>
                <a:round/>
                <a:headEnd/>
                <a:tailEnd/>
              </a:ln>
            </p:spPr>
            <p:txBody>
              <a:bodyPr/>
              <a:lstStyle/>
              <a:p>
                <a:endParaRPr lang="en-US"/>
              </a:p>
            </p:txBody>
          </p:sp>
          <p:sp>
            <p:nvSpPr>
              <p:cNvPr id="1138" name="Freeform 123"/>
              <p:cNvSpPr>
                <a:spLocks/>
              </p:cNvSpPr>
              <p:nvPr/>
            </p:nvSpPr>
            <p:spPr bwMode="auto">
              <a:xfrm>
                <a:off x="5290" y="3157"/>
                <a:ext cx="24" cy="41"/>
              </a:xfrm>
              <a:custGeom>
                <a:avLst/>
                <a:gdLst>
                  <a:gd name="T0" fmla="*/ 9 w 73"/>
                  <a:gd name="T1" fmla="*/ 41 h 122"/>
                  <a:gd name="T2" fmla="*/ 20 w 73"/>
                  <a:gd name="T3" fmla="*/ 35 h 122"/>
                  <a:gd name="T4" fmla="*/ 20 w 73"/>
                  <a:gd name="T5" fmla="*/ 34 h 122"/>
                  <a:gd name="T6" fmla="*/ 21 w 73"/>
                  <a:gd name="T7" fmla="*/ 31 h 122"/>
                  <a:gd name="T8" fmla="*/ 22 w 73"/>
                  <a:gd name="T9" fmla="*/ 29 h 122"/>
                  <a:gd name="T10" fmla="*/ 22 w 73"/>
                  <a:gd name="T11" fmla="*/ 27 h 122"/>
                  <a:gd name="T12" fmla="*/ 23 w 73"/>
                  <a:gd name="T13" fmla="*/ 25 h 122"/>
                  <a:gd name="T14" fmla="*/ 23 w 73"/>
                  <a:gd name="T15" fmla="*/ 23 h 122"/>
                  <a:gd name="T16" fmla="*/ 24 w 73"/>
                  <a:gd name="T17" fmla="*/ 21 h 122"/>
                  <a:gd name="T18" fmla="*/ 24 w 73"/>
                  <a:gd name="T19" fmla="*/ 18 h 122"/>
                  <a:gd name="T20" fmla="*/ 24 w 73"/>
                  <a:gd name="T21" fmla="*/ 15 h 122"/>
                  <a:gd name="T22" fmla="*/ 24 w 73"/>
                  <a:gd name="T23" fmla="*/ 13 h 122"/>
                  <a:gd name="T24" fmla="*/ 23 w 73"/>
                  <a:gd name="T25" fmla="*/ 10 h 122"/>
                  <a:gd name="T26" fmla="*/ 22 w 73"/>
                  <a:gd name="T27" fmla="*/ 8 h 122"/>
                  <a:gd name="T28" fmla="*/ 22 w 73"/>
                  <a:gd name="T29" fmla="*/ 6 h 122"/>
                  <a:gd name="T30" fmla="*/ 20 w 73"/>
                  <a:gd name="T31" fmla="*/ 5 h 122"/>
                  <a:gd name="T32" fmla="*/ 18 w 73"/>
                  <a:gd name="T33" fmla="*/ 3 h 122"/>
                  <a:gd name="T34" fmla="*/ 17 w 73"/>
                  <a:gd name="T35" fmla="*/ 2 h 122"/>
                  <a:gd name="T36" fmla="*/ 15 w 73"/>
                  <a:gd name="T37" fmla="*/ 1 h 122"/>
                  <a:gd name="T38" fmla="*/ 14 w 73"/>
                  <a:gd name="T39" fmla="*/ 1 h 122"/>
                  <a:gd name="T40" fmla="*/ 11 w 73"/>
                  <a:gd name="T41" fmla="*/ 0 h 122"/>
                  <a:gd name="T42" fmla="*/ 9 w 73"/>
                  <a:gd name="T43" fmla="*/ 1 h 122"/>
                  <a:gd name="T44" fmla="*/ 7 w 73"/>
                  <a:gd name="T45" fmla="*/ 1 h 122"/>
                  <a:gd name="T46" fmla="*/ 6 w 73"/>
                  <a:gd name="T47" fmla="*/ 2 h 122"/>
                  <a:gd name="T48" fmla="*/ 5 w 73"/>
                  <a:gd name="T49" fmla="*/ 2 h 122"/>
                  <a:gd name="T50" fmla="*/ 5 w 73"/>
                  <a:gd name="T51" fmla="*/ 3 h 122"/>
                  <a:gd name="T52" fmla="*/ 0 w 73"/>
                  <a:gd name="T53" fmla="*/ 15 h 122"/>
                  <a:gd name="T54" fmla="*/ 0 w 73"/>
                  <a:gd name="T55" fmla="*/ 29 h 122"/>
                  <a:gd name="T56" fmla="*/ 0 w 73"/>
                  <a:gd name="T57" fmla="*/ 33 h 122"/>
                  <a:gd name="T58" fmla="*/ 5 w 73"/>
                  <a:gd name="T59" fmla="*/ 38 h 122"/>
                  <a:gd name="T60" fmla="*/ 9 w 73"/>
                  <a:gd name="T61" fmla="*/ 41 h 122"/>
                  <a:gd name="T62" fmla="*/ 9 w 73"/>
                  <a:gd name="T63" fmla="*/ 41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
                  <a:gd name="T97" fmla="*/ 0 h 122"/>
                  <a:gd name="T98" fmla="*/ 73 w 73"/>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 h="122">
                    <a:moveTo>
                      <a:pt x="28" y="122"/>
                    </a:moveTo>
                    <a:lnTo>
                      <a:pt x="62" y="104"/>
                    </a:lnTo>
                    <a:lnTo>
                      <a:pt x="62" y="101"/>
                    </a:lnTo>
                    <a:lnTo>
                      <a:pt x="64" y="93"/>
                    </a:lnTo>
                    <a:lnTo>
                      <a:pt x="66" y="87"/>
                    </a:lnTo>
                    <a:lnTo>
                      <a:pt x="67" y="81"/>
                    </a:lnTo>
                    <a:lnTo>
                      <a:pt x="69" y="75"/>
                    </a:lnTo>
                    <a:lnTo>
                      <a:pt x="70" y="68"/>
                    </a:lnTo>
                    <a:lnTo>
                      <a:pt x="72" y="61"/>
                    </a:lnTo>
                    <a:lnTo>
                      <a:pt x="73" y="54"/>
                    </a:lnTo>
                    <a:lnTo>
                      <a:pt x="72" y="46"/>
                    </a:lnTo>
                    <a:lnTo>
                      <a:pt x="72" y="39"/>
                    </a:lnTo>
                    <a:lnTo>
                      <a:pt x="69" y="30"/>
                    </a:lnTo>
                    <a:lnTo>
                      <a:pt x="68" y="25"/>
                    </a:lnTo>
                    <a:lnTo>
                      <a:pt x="66" y="19"/>
                    </a:lnTo>
                    <a:lnTo>
                      <a:pt x="62" y="14"/>
                    </a:lnTo>
                    <a:lnTo>
                      <a:pt x="56" y="8"/>
                    </a:lnTo>
                    <a:lnTo>
                      <a:pt x="51" y="5"/>
                    </a:lnTo>
                    <a:lnTo>
                      <a:pt x="46" y="3"/>
                    </a:lnTo>
                    <a:lnTo>
                      <a:pt x="42" y="2"/>
                    </a:lnTo>
                    <a:lnTo>
                      <a:pt x="33" y="0"/>
                    </a:lnTo>
                    <a:lnTo>
                      <a:pt x="28" y="2"/>
                    </a:lnTo>
                    <a:lnTo>
                      <a:pt x="21" y="3"/>
                    </a:lnTo>
                    <a:lnTo>
                      <a:pt x="18" y="5"/>
                    </a:lnTo>
                    <a:lnTo>
                      <a:pt x="16" y="6"/>
                    </a:lnTo>
                    <a:lnTo>
                      <a:pt x="16" y="8"/>
                    </a:lnTo>
                    <a:lnTo>
                      <a:pt x="0" y="44"/>
                    </a:lnTo>
                    <a:lnTo>
                      <a:pt x="0" y="85"/>
                    </a:lnTo>
                    <a:lnTo>
                      <a:pt x="1" y="98"/>
                    </a:lnTo>
                    <a:lnTo>
                      <a:pt x="16" y="114"/>
                    </a:lnTo>
                    <a:lnTo>
                      <a:pt x="28" y="122"/>
                    </a:lnTo>
                    <a:close/>
                  </a:path>
                </a:pathLst>
              </a:custGeom>
              <a:solidFill>
                <a:srgbClr val="FFCC00"/>
              </a:solidFill>
              <a:ln w="9525">
                <a:solidFill>
                  <a:srgbClr val="5A87C6"/>
                </a:solidFill>
                <a:round/>
                <a:headEnd/>
                <a:tailEnd/>
              </a:ln>
            </p:spPr>
            <p:txBody>
              <a:bodyPr/>
              <a:lstStyle/>
              <a:p>
                <a:endParaRPr lang="en-US"/>
              </a:p>
            </p:txBody>
          </p:sp>
          <p:sp>
            <p:nvSpPr>
              <p:cNvPr id="1139" name="Freeform 124"/>
              <p:cNvSpPr>
                <a:spLocks/>
              </p:cNvSpPr>
              <p:nvPr/>
            </p:nvSpPr>
            <p:spPr bwMode="auto">
              <a:xfrm>
                <a:off x="5097" y="3078"/>
                <a:ext cx="122" cy="109"/>
              </a:xfrm>
              <a:custGeom>
                <a:avLst/>
                <a:gdLst>
                  <a:gd name="T0" fmla="*/ 122 w 367"/>
                  <a:gd name="T1" fmla="*/ 0 h 329"/>
                  <a:gd name="T2" fmla="*/ 19 w 367"/>
                  <a:gd name="T3" fmla="*/ 2 h 329"/>
                  <a:gd name="T4" fmla="*/ 7 w 367"/>
                  <a:gd name="T5" fmla="*/ 32 h 329"/>
                  <a:gd name="T6" fmla="*/ 0 w 367"/>
                  <a:gd name="T7" fmla="*/ 98 h 329"/>
                  <a:gd name="T8" fmla="*/ 2 w 367"/>
                  <a:gd name="T9" fmla="*/ 109 h 329"/>
                  <a:gd name="T10" fmla="*/ 105 w 367"/>
                  <a:gd name="T11" fmla="*/ 106 h 329"/>
                  <a:gd name="T12" fmla="*/ 116 w 367"/>
                  <a:gd name="T13" fmla="*/ 46 h 329"/>
                  <a:gd name="T14" fmla="*/ 122 w 367"/>
                  <a:gd name="T15" fmla="*/ 0 h 329"/>
                  <a:gd name="T16" fmla="*/ 122 w 367"/>
                  <a:gd name="T17" fmla="*/ 0 h 3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7"/>
                  <a:gd name="T28" fmla="*/ 0 h 329"/>
                  <a:gd name="T29" fmla="*/ 367 w 367"/>
                  <a:gd name="T30" fmla="*/ 329 h 3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7" h="329">
                    <a:moveTo>
                      <a:pt x="367" y="0"/>
                    </a:moveTo>
                    <a:lnTo>
                      <a:pt x="56" y="6"/>
                    </a:lnTo>
                    <a:lnTo>
                      <a:pt x="21" y="98"/>
                    </a:lnTo>
                    <a:lnTo>
                      <a:pt x="0" y="295"/>
                    </a:lnTo>
                    <a:lnTo>
                      <a:pt x="7" y="329"/>
                    </a:lnTo>
                    <a:lnTo>
                      <a:pt x="315" y="321"/>
                    </a:lnTo>
                    <a:lnTo>
                      <a:pt x="350" y="139"/>
                    </a:lnTo>
                    <a:lnTo>
                      <a:pt x="367" y="0"/>
                    </a:lnTo>
                    <a:close/>
                  </a:path>
                </a:pathLst>
              </a:custGeom>
              <a:solidFill>
                <a:srgbClr val="0A8F7D"/>
              </a:solidFill>
              <a:ln w="9525">
                <a:solidFill>
                  <a:srgbClr val="5A87C6"/>
                </a:solidFill>
                <a:round/>
                <a:headEnd/>
                <a:tailEnd/>
              </a:ln>
            </p:spPr>
            <p:txBody>
              <a:bodyPr/>
              <a:lstStyle/>
              <a:p>
                <a:endParaRPr lang="en-US"/>
              </a:p>
            </p:txBody>
          </p:sp>
          <p:sp>
            <p:nvSpPr>
              <p:cNvPr id="1140" name="Freeform 125"/>
              <p:cNvSpPr>
                <a:spLocks/>
              </p:cNvSpPr>
              <p:nvPr/>
            </p:nvSpPr>
            <p:spPr bwMode="auto">
              <a:xfrm>
                <a:off x="4864" y="2599"/>
                <a:ext cx="381" cy="288"/>
              </a:xfrm>
              <a:custGeom>
                <a:avLst/>
                <a:gdLst>
                  <a:gd name="T0" fmla="*/ 12 w 1142"/>
                  <a:gd name="T1" fmla="*/ 0 h 865"/>
                  <a:gd name="T2" fmla="*/ 0 w 1142"/>
                  <a:gd name="T3" fmla="*/ 57 h 865"/>
                  <a:gd name="T4" fmla="*/ 6 w 1142"/>
                  <a:gd name="T5" fmla="*/ 115 h 865"/>
                  <a:gd name="T6" fmla="*/ 6 w 1142"/>
                  <a:gd name="T7" fmla="*/ 176 h 865"/>
                  <a:gd name="T8" fmla="*/ 80 w 1142"/>
                  <a:gd name="T9" fmla="*/ 200 h 865"/>
                  <a:gd name="T10" fmla="*/ 325 w 1142"/>
                  <a:gd name="T11" fmla="*/ 274 h 865"/>
                  <a:gd name="T12" fmla="*/ 378 w 1142"/>
                  <a:gd name="T13" fmla="*/ 288 h 865"/>
                  <a:gd name="T14" fmla="*/ 381 w 1142"/>
                  <a:gd name="T15" fmla="*/ 187 h 865"/>
                  <a:gd name="T16" fmla="*/ 368 w 1142"/>
                  <a:gd name="T17" fmla="*/ 163 h 865"/>
                  <a:gd name="T18" fmla="*/ 345 w 1142"/>
                  <a:gd name="T19" fmla="*/ 150 h 865"/>
                  <a:gd name="T20" fmla="*/ 184 w 1142"/>
                  <a:gd name="T21" fmla="*/ 104 h 865"/>
                  <a:gd name="T22" fmla="*/ 98 w 1142"/>
                  <a:gd name="T23" fmla="*/ 78 h 865"/>
                  <a:gd name="T24" fmla="*/ 38 w 1142"/>
                  <a:gd name="T25" fmla="*/ 45 h 865"/>
                  <a:gd name="T26" fmla="*/ 88 w 1142"/>
                  <a:gd name="T27" fmla="*/ 46 h 865"/>
                  <a:gd name="T28" fmla="*/ 42 w 1142"/>
                  <a:gd name="T29" fmla="*/ 21 h 865"/>
                  <a:gd name="T30" fmla="*/ 112 w 1142"/>
                  <a:gd name="T31" fmla="*/ 25 h 865"/>
                  <a:gd name="T32" fmla="*/ 61 w 1142"/>
                  <a:gd name="T33" fmla="*/ 9 h 865"/>
                  <a:gd name="T34" fmla="*/ 12 w 1142"/>
                  <a:gd name="T35" fmla="*/ 0 h 865"/>
                  <a:gd name="T36" fmla="*/ 12 w 1142"/>
                  <a:gd name="T37" fmla="*/ 0 h 8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42"/>
                  <a:gd name="T58" fmla="*/ 0 h 865"/>
                  <a:gd name="T59" fmla="*/ 1142 w 1142"/>
                  <a:gd name="T60" fmla="*/ 865 h 8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42" h="865">
                    <a:moveTo>
                      <a:pt x="36" y="0"/>
                    </a:moveTo>
                    <a:lnTo>
                      <a:pt x="0" y="172"/>
                    </a:lnTo>
                    <a:lnTo>
                      <a:pt x="18" y="344"/>
                    </a:lnTo>
                    <a:lnTo>
                      <a:pt x="18" y="528"/>
                    </a:lnTo>
                    <a:lnTo>
                      <a:pt x="239" y="601"/>
                    </a:lnTo>
                    <a:lnTo>
                      <a:pt x="973" y="823"/>
                    </a:lnTo>
                    <a:lnTo>
                      <a:pt x="1132" y="865"/>
                    </a:lnTo>
                    <a:lnTo>
                      <a:pt x="1142" y="563"/>
                    </a:lnTo>
                    <a:lnTo>
                      <a:pt x="1104" y="490"/>
                    </a:lnTo>
                    <a:lnTo>
                      <a:pt x="1033" y="451"/>
                    </a:lnTo>
                    <a:lnTo>
                      <a:pt x="551" y="311"/>
                    </a:lnTo>
                    <a:lnTo>
                      <a:pt x="293" y="233"/>
                    </a:lnTo>
                    <a:lnTo>
                      <a:pt x="114" y="135"/>
                    </a:lnTo>
                    <a:lnTo>
                      <a:pt x="265" y="139"/>
                    </a:lnTo>
                    <a:lnTo>
                      <a:pt x="126" y="64"/>
                    </a:lnTo>
                    <a:lnTo>
                      <a:pt x="336" y="75"/>
                    </a:lnTo>
                    <a:lnTo>
                      <a:pt x="183" y="27"/>
                    </a:lnTo>
                    <a:lnTo>
                      <a:pt x="36" y="0"/>
                    </a:lnTo>
                    <a:close/>
                  </a:path>
                </a:pathLst>
              </a:custGeom>
              <a:solidFill>
                <a:srgbClr val="F0C259"/>
              </a:solidFill>
              <a:ln w="9525">
                <a:solidFill>
                  <a:srgbClr val="5A87C6"/>
                </a:solidFill>
                <a:round/>
                <a:headEnd/>
                <a:tailEnd/>
              </a:ln>
            </p:spPr>
            <p:txBody>
              <a:bodyPr/>
              <a:lstStyle/>
              <a:p>
                <a:endParaRPr lang="en-US"/>
              </a:p>
            </p:txBody>
          </p:sp>
          <p:sp>
            <p:nvSpPr>
              <p:cNvPr id="1141" name="Freeform 126"/>
              <p:cNvSpPr>
                <a:spLocks/>
              </p:cNvSpPr>
              <p:nvPr/>
            </p:nvSpPr>
            <p:spPr bwMode="auto">
              <a:xfrm>
                <a:off x="5114" y="3078"/>
                <a:ext cx="103" cy="98"/>
              </a:xfrm>
              <a:custGeom>
                <a:avLst/>
                <a:gdLst>
                  <a:gd name="T0" fmla="*/ 93 w 311"/>
                  <a:gd name="T1" fmla="*/ 0 h 292"/>
                  <a:gd name="T2" fmla="*/ 24 w 311"/>
                  <a:gd name="T3" fmla="*/ 1 h 292"/>
                  <a:gd name="T4" fmla="*/ 14 w 311"/>
                  <a:gd name="T5" fmla="*/ 1 h 292"/>
                  <a:gd name="T6" fmla="*/ 9 w 311"/>
                  <a:gd name="T7" fmla="*/ 15 h 292"/>
                  <a:gd name="T8" fmla="*/ 9 w 311"/>
                  <a:gd name="T9" fmla="*/ 19 h 292"/>
                  <a:gd name="T10" fmla="*/ 11 w 311"/>
                  <a:gd name="T11" fmla="*/ 22 h 292"/>
                  <a:gd name="T12" fmla="*/ 8 w 311"/>
                  <a:gd name="T13" fmla="*/ 31 h 292"/>
                  <a:gd name="T14" fmla="*/ 0 w 311"/>
                  <a:gd name="T15" fmla="*/ 48 h 292"/>
                  <a:gd name="T16" fmla="*/ 8 w 311"/>
                  <a:gd name="T17" fmla="*/ 47 h 292"/>
                  <a:gd name="T18" fmla="*/ 1 w 311"/>
                  <a:gd name="T19" fmla="*/ 63 h 292"/>
                  <a:gd name="T20" fmla="*/ 2 w 311"/>
                  <a:gd name="T21" fmla="*/ 70 h 292"/>
                  <a:gd name="T22" fmla="*/ 4 w 311"/>
                  <a:gd name="T23" fmla="*/ 70 h 292"/>
                  <a:gd name="T24" fmla="*/ 1 w 311"/>
                  <a:gd name="T25" fmla="*/ 87 h 292"/>
                  <a:gd name="T26" fmla="*/ 0 w 311"/>
                  <a:gd name="T27" fmla="*/ 97 h 292"/>
                  <a:gd name="T28" fmla="*/ 60 w 311"/>
                  <a:gd name="T29" fmla="*/ 98 h 292"/>
                  <a:gd name="T30" fmla="*/ 77 w 311"/>
                  <a:gd name="T31" fmla="*/ 94 h 292"/>
                  <a:gd name="T32" fmla="*/ 95 w 311"/>
                  <a:gd name="T33" fmla="*/ 70 h 292"/>
                  <a:gd name="T34" fmla="*/ 97 w 311"/>
                  <a:gd name="T35" fmla="*/ 41 h 292"/>
                  <a:gd name="T36" fmla="*/ 103 w 311"/>
                  <a:gd name="T37" fmla="*/ 6 h 292"/>
                  <a:gd name="T38" fmla="*/ 93 w 311"/>
                  <a:gd name="T39" fmla="*/ 0 h 292"/>
                  <a:gd name="T40" fmla="*/ 93 w 311"/>
                  <a:gd name="T41" fmla="*/ 0 h 2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1"/>
                  <a:gd name="T64" fmla="*/ 0 h 292"/>
                  <a:gd name="T65" fmla="*/ 311 w 311"/>
                  <a:gd name="T66" fmla="*/ 292 h 2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1" h="292">
                    <a:moveTo>
                      <a:pt x="281" y="0"/>
                    </a:moveTo>
                    <a:lnTo>
                      <a:pt x="71" y="4"/>
                    </a:lnTo>
                    <a:lnTo>
                      <a:pt x="43" y="4"/>
                    </a:lnTo>
                    <a:lnTo>
                      <a:pt x="28" y="44"/>
                    </a:lnTo>
                    <a:lnTo>
                      <a:pt x="27" y="57"/>
                    </a:lnTo>
                    <a:lnTo>
                      <a:pt x="33" y="67"/>
                    </a:lnTo>
                    <a:lnTo>
                      <a:pt x="24" y="92"/>
                    </a:lnTo>
                    <a:lnTo>
                      <a:pt x="0" y="142"/>
                    </a:lnTo>
                    <a:lnTo>
                      <a:pt x="24" y="141"/>
                    </a:lnTo>
                    <a:lnTo>
                      <a:pt x="2" y="188"/>
                    </a:lnTo>
                    <a:lnTo>
                      <a:pt x="6" y="209"/>
                    </a:lnTo>
                    <a:lnTo>
                      <a:pt x="11" y="209"/>
                    </a:lnTo>
                    <a:lnTo>
                      <a:pt x="3" y="258"/>
                    </a:lnTo>
                    <a:lnTo>
                      <a:pt x="0" y="288"/>
                    </a:lnTo>
                    <a:lnTo>
                      <a:pt x="182" y="292"/>
                    </a:lnTo>
                    <a:lnTo>
                      <a:pt x="234" y="281"/>
                    </a:lnTo>
                    <a:lnTo>
                      <a:pt x="286" y="209"/>
                    </a:lnTo>
                    <a:lnTo>
                      <a:pt x="293" y="122"/>
                    </a:lnTo>
                    <a:lnTo>
                      <a:pt x="311" y="17"/>
                    </a:lnTo>
                    <a:lnTo>
                      <a:pt x="281" y="0"/>
                    </a:lnTo>
                    <a:close/>
                  </a:path>
                </a:pathLst>
              </a:custGeom>
              <a:solidFill>
                <a:srgbClr val="B8B8D9"/>
              </a:solidFill>
              <a:ln w="9525">
                <a:solidFill>
                  <a:srgbClr val="5A87C6"/>
                </a:solidFill>
                <a:round/>
                <a:headEnd/>
                <a:tailEnd/>
              </a:ln>
            </p:spPr>
            <p:txBody>
              <a:bodyPr/>
              <a:lstStyle/>
              <a:p>
                <a:endParaRPr lang="en-US"/>
              </a:p>
            </p:txBody>
          </p:sp>
          <p:sp>
            <p:nvSpPr>
              <p:cNvPr id="1142" name="Freeform 127"/>
              <p:cNvSpPr>
                <a:spLocks/>
              </p:cNvSpPr>
              <p:nvPr/>
            </p:nvSpPr>
            <p:spPr bwMode="auto">
              <a:xfrm>
                <a:off x="4698" y="2771"/>
                <a:ext cx="488" cy="156"/>
              </a:xfrm>
              <a:custGeom>
                <a:avLst/>
                <a:gdLst>
                  <a:gd name="T0" fmla="*/ 174 w 1465"/>
                  <a:gd name="T1" fmla="*/ 0 h 468"/>
                  <a:gd name="T2" fmla="*/ 0 w 1465"/>
                  <a:gd name="T3" fmla="*/ 76 h 468"/>
                  <a:gd name="T4" fmla="*/ 0 w 1465"/>
                  <a:gd name="T5" fmla="*/ 90 h 468"/>
                  <a:gd name="T6" fmla="*/ 146 w 1465"/>
                  <a:gd name="T7" fmla="*/ 122 h 468"/>
                  <a:gd name="T8" fmla="*/ 279 w 1465"/>
                  <a:gd name="T9" fmla="*/ 156 h 468"/>
                  <a:gd name="T10" fmla="*/ 88 w 1465"/>
                  <a:gd name="T11" fmla="*/ 68 h 468"/>
                  <a:gd name="T12" fmla="*/ 374 w 1465"/>
                  <a:gd name="T13" fmla="*/ 136 h 468"/>
                  <a:gd name="T14" fmla="*/ 153 w 1465"/>
                  <a:gd name="T15" fmla="*/ 35 h 468"/>
                  <a:gd name="T16" fmla="*/ 488 w 1465"/>
                  <a:gd name="T17" fmla="*/ 100 h 468"/>
                  <a:gd name="T18" fmla="*/ 174 w 1465"/>
                  <a:gd name="T19" fmla="*/ 0 h 468"/>
                  <a:gd name="T20" fmla="*/ 174 w 1465"/>
                  <a:gd name="T21" fmla="*/ 0 h 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5"/>
                  <a:gd name="T34" fmla="*/ 0 h 468"/>
                  <a:gd name="T35" fmla="*/ 1465 w 1465"/>
                  <a:gd name="T36" fmla="*/ 468 h 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5" h="468">
                    <a:moveTo>
                      <a:pt x="522" y="0"/>
                    </a:moveTo>
                    <a:lnTo>
                      <a:pt x="0" y="229"/>
                    </a:lnTo>
                    <a:lnTo>
                      <a:pt x="1" y="271"/>
                    </a:lnTo>
                    <a:lnTo>
                      <a:pt x="437" y="367"/>
                    </a:lnTo>
                    <a:lnTo>
                      <a:pt x="838" y="468"/>
                    </a:lnTo>
                    <a:lnTo>
                      <a:pt x="264" y="203"/>
                    </a:lnTo>
                    <a:lnTo>
                      <a:pt x="1122" y="409"/>
                    </a:lnTo>
                    <a:lnTo>
                      <a:pt x="459" y="104"/>
                    </a:lnTo>
                    <a:lnTo>
                      <a:pt x="1465" y="301"/>
                    </a:lnTo>
                    <a:lnTo>
                      <a:pt x="522" y="0"/>
                    </a:lnTo>
                    <a:close/>
                  </a:path>
                </a:pathLst>
              </a:custGeom>
              <a:solidFill>
                <a:srgbClr val="F0C259"/>
              </a:solidFill>
              <a:ln w="9525">
                <a:solidFill>
                  <a:srgbClr val="5A87C6"/>
                </a:solidFill>
                <a:round/>
                <a:headEnd/>
                <a:tailEnd/>
              </a:ln>
            </p:spPr>
            <p:txBody>
              <a:bodyPr/>
              <a:lstStyle/>
              <a:p>
                <a:endParaRPr lang="en-US"/>
              </a:p>
            </p:txBody>
          </p:sp>
          <p:sp>
            <p:nvSpPr>
              <p:cNvPr id="1143" name="Freeform 128"/>
              <p:cNvSpPr>
                <a:spLocks/>
              </p:cNvSpPr>
              <p:nvPr/>
            </p:nvSpPr>
            <p:spPr bwMode="auto">
              <a:xfrm>
                <a:off x="5114" y="2857"/>
                <a:ext cx="22" cy="167"/>
              </a:xfrm>
              <a:custGeom>
                <a:avLst/>
                <a:gdLst>
                  <a:gd name="T0" fmla="*/ 2 w 68"/>
                  <a:gd name="T1" fmla="*/ 0 h 501"/>
                  <a:gd name="T2" fmla="*/ 0 w 68"/>
                  <a:gd name="T3" fmla="*/ 86 h 501"/>
                  <a:gd name="T4" fmla="*/ 9 w 68"/>
                  <a:gd name="T5" fmla="*/ 167 h 501"/>
                  <a:gd name="T6" fmla="*/ 22 w 68"/>
                  <a:gd name="T7" fmla="*/ 163 h 501"/>
                  <a:gd name="T8" fmla="*/ 19 w 68"/>
                  <a:gd name="T9" fmla="*/ 110 h 501"/>
                  <a:gd name="T10" fmla="*/ 18 w 68"/>
                  <a:gd name="T11" fmla="*/ 57 h 501"/>
                  <a:gd name="T12" fmla="*/ 17 w 68"/>
                  <a:gd name="T13" fmla="*/ 7 h 501"/>
                  <a:gd name="T14" fmla="*/ 16 w 68"/>
                  <a:gd name="T15" fmla="*/ 4 h 501"/>
                  <a:gd name="T16" fmla="*/ 2 w 68"/>
                  <a:gd name="T17" fmla="*/ 0 h 501"/>
                  <a:gd name="T18" fmla="*/ 2 w 68"/>
                  <a:gd name="T19" fmla="*/ 0 h 5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501"/>
                  <a:gd name="T32" fmla="*/ 68 w 68"/>
                  <a:gd name="T33" fmla="*/ 501 h 5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501">
                    <a:moveTo>
                      <a:pt x="6" y="0"/>
                    </a:moveTo>
                    <a:lnTo>
                      <a:pt x="0" y="259"/>
                    </a:lnTo>
                    <a:lnTo>
                      <a:pt x="27" y="501"/>
                    </a:lnTo>
                    <a:lnTo>
                      <a:pt x="68" y="490"/>
                    </a:lnTo>
                    <a:lnTo>
                      <a:pt x="60" y="331"/>
                    </a:lnTo>
                    <a:lnTo>
                      <a:pt x="57" y="171"/>
                    </a:lnTo>
                    <a:lnTo>
                      <a:pt x="54" y="22"/>
                    </a:lnTo>
                    <a:lnTo>
                      <a:pt x="49" y="13"/>
                    </a:lnTo>
                    <a:lnTo>
                      <a:pt x="6" y="0"/>
                    </a:lnTo>
                    <a:close/>
                  </a:path>
                </a:pathLst>
              </a:custGeom>
              <a:solidFill>
                <a:srgbClr val="96ABBA"/>
              </a:solidFill>
              <a:ln w="9525">
                <a:solidFill>
                  <a:srgbClr val="5A87C6"/>
                </a:solidFill>
                <a:round/>
                <a:headEnd/>
                <a:tailEnd/>
              </a:ln>
            </p:spPr>
            <p:txBody>
              <a:bodyPr/>
              <a:lstStyle/>
              <a:p>
                <a:endParaRPr lang="en-US"/>
              </a:p>
            </p:txBody>
          </p:sp>
          <p:sp>
            <p:nvSpPr>
              <p:cNvPr id="1144" name="Freeform 129"/>
              <p:cNvSpPr>
                <a:spLocks/>
              </p:cNvSpPr>
              <p:nvPr/>
            </p:nvSpPr>
            <p:spPr bwMode="auto">
              <a:xfrm>
                <a:off x="5059" y="2592"/>
                <a:ext cx="19" cy="167"/>
              </a:xfrm>
              <a:custGeom>
                <a:avLst/>
                <a:gdLst>
                  <a:gd name="T0" fmla="*/ 19 w 55"/>
                  <a:gd name="T1" fmla="*/ 23 h 501"/>
                  <a:gd name="T2" fmla="*/ 19 w 55"/>
                  <a:gd name="T3" fmla="*/ 21 h 501"/>
                  <a:gd name="T4" fmla="*/ 19 w 55"/>
                  <a:gd name="T5" fmla="*/ 20 h 501"/>
                  <a:gd name="T6" fmla="*/ 18 w 55"/>
                  <a:gd name="T7" fmla="*/ 17 h 501"/>
                  <a:gd name="T8" fmla="*/ 18 w 55"/>
                  <a:gd name="T9" fmla="*/ 15 h 501"/>
                  <a:gd name="T10" fmla="*/ 18 w 55"/>
                  <a:gd name="T11" fmla="*/ 12 h 501"/>
                  <a:gd name="T12" fmla="*/ 18 w 55"/>
                  <a:gd name="T13" fmla="*/ 10 h 501"/>
                  <a:gd name="T14" fmla="*/ 18 w 55"/>
                  <a:gd name="T15" fmla="*/ 8 h 501"/>
                  <a:gd name="T16" fmla="*/ 18 w 55"/>
                  <a:gd name="T17" fmla="*/ 8 h 501"/>
                  <a:gd name="T18" fmla="*/ 10 w 55"/>
                  <a:gd name="T19" fmla="*/ 0 h 501"/>
                  <a:gd name="T20" fmla="*/ 5 w 55"/>
                  <a:gd name="T21" fmla="*/ 2 h 501"/>
                  <a:gd name="T22" fmla="*/ 1 w 55"/>
                  <a:gd name="T23" fmla="*/ 14 h 501"/>
                  <a:gd name="T24" fmla="*/ 1 w 55"/>
                  <a:gd name="T25" fmla="*/ 70 h 501"/>
                  <a:gd name="T26" fmla="*/ 2 w 55"/>
                  <a:gd name="T27" fmla="*/ 127 h 501"/>
                  <a:gd name="T28" fmla="*/ 0 w 55"/>
                  <a:gd name="T29" fmla="*/ 161 h 501"/>
                  <a:gd name="T30" fmla="*/ 16 w 55"/>
                  <a:gd name="T31" fmla="*/ 167 h 501"/>
                  <a:gd name="T32" fmla="*/ 16 w 55"/>
                  <a:gd name="T33" fmla="*/ 121 h 501"/>
                  <a:gd name="T34" fmla="*/ 18 w 55"/>
                  <a:gd name="T35" fmla="*/ 85 h 501"/>
                  <a:gd name="T36" fmla="*/ 19 w 55"/>
                  <a:gd name="T37" fmla="*/ 28 h 501"/>
                  <a:gd name="T38" fmla="*/ 19 w 55"/>
                  <a:gd name="T39" fmla="*/ 23 h 501"/>
                  <a:gd name="T40" fmla="*/ 19 w 55"/>
                  <a:gd name="T41" fmla="*/ 23 h 5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501"/>
                  <a:gd name="T65" fmla="*/ 55 w 55"/>
                  <a:gd name="T66" fmla="*/ 501 h 50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501">
                    <a:moveTo>
                      <a:pt x="55" y="68"/>
                    </a:moveTo>
                    <a:lnTo>
                      <a:pt x="55" y="64"/>
                    </a:lnTo>
                    <a:lnTo>
                      <a:pt x="55" y="59"/>
                    </a:lnTo>
                    <a:lnTo>
                      <a:pt x="53" y="52"/>
                    </a:lnTo>
                    <a:lnTo>
                      <a:pt x="53" y="44"/>
                    </a:lnTo>
                    <a:lnTo>
                      <a:pt x="52" y="36"/>
                    </a:lnTo>
                    <a:lnTo>
                      <a:pt x="51" y="29"/>
                    </a:lnTo>
                    <a:lnTo>
                      <a:pt x="51" y="24"/>
                    </a:lnTo>
                    <a:lnTo>
                      <a:pt x="51" y="23"/>
                    </a:lnTo>
                    <a:lnTo>
                      <a:pt x="30" y="0"/>
                    </a:lnTo>
                    <a:lnTo>
                      <a:pt x="15" y="7"/>
                    </a:lnTo>
                    <a:lnTo>
                      <a:pt x="3" y="43"/>
                    </a:lnTo>
                    <a:lnTo>
                      <a:pt x="3" y="210"/>
                    </a:lnTo>
                    <a:lnTo>
                      <a:pt x="6" y="382"/>
                    </a:lnTo>
                    <a:lnTo>
                      <a:pt x="0" y="483"/>
                    </a:lnTo>
                    <a:lnTo>
                      <a:pt x="47" y="501"/>
                    </a:lnTo>
                    <a:lnTo>
                      <a:pt x="47" y="364"/>
                    </a:lnTo>
                    <a:lnTo>
                      <a:pt x="51" y="254"/>
                    </a:lnTo>
                    <a:lnTo>
                      <a:pt x="55" y="85"/>
                    </a:lnTo>
                    <a:lnTo>
                      <a:pt x="55" y="68"/>
                    </a:lnTo>
                    <a:close/>
                  </a:path>
                </a:pathLst>
              </a:custGeom>
              <a:solidFill>
                <a:srgbClr val="96ABBA"/>
              </a:solidFill>
              <a:ln w="9525">
                <a:solidFill>
                  <a:srgbClr val="5A87C6"/>
                </a:solidFill>
                <a:round/>
                <a:headEnd/>
                <a:tailEnd/>
              </a:ln>
            </p:spPr>
            <p:txBody>
              <a:bodyPr/>
              <a:lstStyle/>
              <a:p>
                <a:endParaRPr lang="en-US"/>
              </a:p>
            </p:txBody>
          </p:sp>
          <p:sp>
            <p:nvSpPr>
              <p:cNvPr id="1145" name="Freeform 130"/>
              <p:cNvSpPr>
                <a:spLocks/>
              </p:cNvSpPr>
              <p:nvPr/>
            </p:nvSpPr>
            <p:spPr bwMode="auto">
              <a:xfrm>
                <a:off x="5008" y="2515"/>
                <a:ext cx="119" cy="226"/>
              </a:xfrm>
              <a:custGeom>
                <a:avLst/>
                <a:gdLst>
                  <a:gd name="T0" fmla="*/ 0 w 357"/>
                  <a:gd name="T1" fmla="*/ 2 h 679"/>
                  <a:gd name="T2" fmla="*/ 0 w 357"/>
                  <a:gd name="T3" fmla="*/ 129 h 679"/>
                  <a:gd name="T4" fmla="*/ 0 w 357"/>
                  <a:gd name="T5" fmla="*/ 220 h 679"/>
                  <a:gd name="T6" fmla="*/ 17 w 357"/>
                  <a:gd name="T7" fmla="*/ 226 h 679"/>
                  <a:gd name="T8" fmla="*/ 19 w 357"/>
                  <a:gd name="T9" fmla="*/ 153 h 679"/>
                  <a:gd name="T10" fmla="*/ 21 w 357"/>
                  <a:gd name="T11" fmla="*/ 90 h 679"/>
                  <a:gd name="T12" fmla="*/ 23 w 357"/>
                  <a:gd name="T13" fmla="*/ 73 h 679"/>
                  <a:gd name="T14" fmla="*/ 30 w 357"/>
                  <a:gd name="T15" fmla="*/ 74 h 679"/>
                  <a:gd name="T16" fmla="*/ 53 w 357"/>
                  <a:gd name="T17" fmla="*/ 83 h 679"/>
                  <a:gd name="T18" fmla="*/ 60 w 357"/>
                  <a:gd name="T19" fmla="*/ 78 h 679"/>
                  <a:gd name="T20" fmla="*/ 67 w 357"/>
                  <a:gd name="T21" fmla="*/ 82 h 679"/>
                  <a:gd name="T22" fmla="*/ 69 w 357"/>
                  <a:gd name="T23" fmla="*/ 89 h 679"/>
                  <a:gd name="T24" fmla="*/ 101 w 357"/>
                  <a:gd name="T25" fmla="*/ 104 h 679"/>
                  <a:gd name="T26" fmla="*/ 119 w 357"/>
                  <a:gd name="T27" fmla="*/ 99 h 679"/>
                  <a:gd name="T28" fmla="*/ 90 w 357"/>
                  <a:gd name="T29" fmla="*/ 83 h 679"/>
                  <a:gd name="T30" fmla="*/ 50 w 357"/>
                  <a:gd name="T31" fmla="*/ 64 h 679"/>
                  <a:gd name="T32" fmla="*/ 26 w 357"/>
                  <a:gd name="T33" fmla="*/ 54 h 679"/>
                  <a:gd name="T34" fmla="*/ 23 w 357"/>
                  <a:gd name="T35" fmla="*/ 51 h 679"/>
                  <a:gd name="T36" fmla="*/ 29 w 357"/>
                  <a:gd name="T37" fmla="*/ 10 h 679"/>
                  <a:gd name="T38" fmla="*/ 9 w 357"/>
                  <a:gd name="T39" fmla="*/ 2 h 679"/>
                  <a:gd name="T40" fmla="*/ 3 w 357"/>
                  <a:gd name="T41" fmla="*/ 0 h 679"/>
                  <a:gd name="T42" fmla="*/ 0 w 357"/>
                  <a:gd name="T43" fmla="*/ 2 h 679"/>
                  <a:gd name="T44" fmla="*/ 0 w 357"/>
                  <a:gd name="T45" fmla="*/ 2 h 6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7"/>
                  <a:gd name="T70" fmla="*/ 0 h 679"/>
                  <a:gd name="T71" fmla="*/ 357 w 357"/>
                  <a:gd name="T72" fmla="*/ 679 h 6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7" h="679">
                    <a:moveTo>
                      <a:pt x="0" y="5"/>
                    </a:moveTo>
                    <a:lnTo>
                      <a:pt x="1" y="388"/>
                    </a:lnTo>
                    <a:lnTo>
                      <a:pt x="0" y="661"/>
                    </a:lnTo>
                    <a:lnTo>
                      <a:pt x="51" y="679"/>
                    </a:lnTo>
                    <a:lnTo>
                      <a:pt x="57" y="461"/>
                    </a:lnTo>
                    <a:lnTo>
                      <a:pt x="63" y="271"/>
                    </a:lnTo>
                    <a:lnTo>
                      <a:pt x="70" y="218"/>
                    </a:lnTo>
                    <a:lnTo>
                      <a:pt x="91" y="222"/>
                    </a:lnTo>
                    <a:lnTo>
                      <a:pt x="159" y="249"/>
                    </a:lnTo>
                    <a:lnTo>
                      <a:pt x="180" y="234"/>
                    </a:lnTo>
                    <a:lnTo>
                      <a:pt x="202" y="245"/>
                    </a:lnTo>
                    <a:lnTo>
                      <a:pt x="208" y="268"/>
                    </a:lnTo>
                    <a:lnTo>
                      <a:pt x="303" y="312"/>
                    </a:lnTo>
                    <a:lnTo>
                      <a:pt x="357" y="297"/>
                    </a:lnTo>
                    <a:lnTo>
                      <a:pt x="270" y="249"/>
                    </a:lnTo>
                    <a:lnTo>
                      <a:pt x="149" y="192"/>
                    </a:lnTo>
                    <a:lnTo>
                      <a:pt x="77" y="162"/>
                    </a:lnTo>
                    <a:lnTo>
                      <a:pt x="70" y="152"/>
                    </a:lnTo>
                    <a:lnTo>
                      <a:pt x="87" y="29"/>
                    </a:lnTo>
                    <a:lnTo>
                      <a:pt x="26" y="5"/>
                    </a:lnTo>
                    <a:lnTo>
                      <a:pt x="9" y="0"/>
                    </a:lnTo>
                    <a:lnTo>
                      <a:pt x="0" y="5"/>
                    </a:lnTo>
                    <a:close/>
                  </a:path>
                </a:pathLst>
              </a:custGeom>
              <a:solidFill>
                <a:srgbClr val="96ABBA"/>
              </a:solidFill>
              <a:ln w="9525">
                <a:solidFill>
                  <a:srgbClr val="5A87C6"/>
                </a:solidFill>
                <a:round/>
                <a:headEnd/>
                <a:tailEnd/>
              </a:ln>
            </p:spPr>
            <p:txBody>
              <a:bodyPr/>
              <a:lstStyle/>
              <a:p>
                <a:endParaRPr lang="en-US"/>
              </a:p>
            </p:txBody>
          </p:sp>
          <p:sp>
            <p:nvSpPr>
              <p:cNvPr id="1146" name="Freeform 131"/>
              <p:cNvSpPr>
                <a:spLocks/>
              </p:cNvSpPr>
              <p:nvPr/>
            </p:nvSpPr>
            <p:spPr bwMode="auto">
              <a:xfrm>
                <a:off x="5050" y="2843"/>
                <a:ext cx="21" cy="172"/>
              </a:xfrm>
              <a:custGeom>
                <a:avLst/>
                <a:gdLst>
                  <a:gd name="T0" fmla="*/ 12 w 64"/>
                  <a:gd name="T1" fmla="*/ 3 h 518"/>
                  <a:gd name="T2" fmla="*/ 6 w 64"/>
                  <a:gd name="T3" fmla="*/ 7 h 518"/>
                  <a:gd name="T4" fmla="*/ 4 w 64"/>
                  <a:gd name="T5" fmla="*/ 54 h 518"/>
                  <a:gd name="T6" fmla="*/ 4 w 64"/>
                  <a:gd name="T7" fmla="*/ 120 h 518"/>
                  <a:gd name="T8" fmla="*/ 0 w 64"/>
                  <a:gd name="T9" fmla="*/ 164 h 518"/>
                  <a:gd name="T10" fmla="*/ 2 w 64"/>
                  <a:gd name="T11" fmla="*/ 169 h 518"/>
                  <a:gd name="T12" fmla="*/ 14 w 64"/>
                  <a:gd name="T13" fmla="*/ 172 h 518"/>
                  <a:gd name="T14" fmla="*/ 19 w 64"/>
                  <a:gd name="T15" fmla="*/ 114 h 518"/>
                  <a:gd name="T16" fmla="*/ 20 w 64"/>
                  <a:gd name="T17" fmla="*/ 30 h 518"/>
                  <a:gd name="T18" fmla="*/ 21 w 64"/>
                  <a:gd name="T19" fmla="*/ 9 h 518"/>
                  <a:gd name="T20" fmla="*/ 19 w 64"/>
                  <a:gd name="T21" fmla="*/ 6 h 518"/>
                  <a:gd name="T22" fmla="*/ 17 w 64"/>
                  <a:gd name="T23" fmla="*/ 4 h 518"/>
                  <a:gd name="T24" fmla="*/ 16 w 64"/>
                  <a:gd name="T25" fmla="*/ 2 h 518"/>
                  <a:gd name="T26" fmla="*/ 13 w 64"/>
                  <a:gd name="T27" fmla="*/ 0 h 518"/>
                  <a:gd name="T28" fmla="*/ 12 w 64"/>
                  <a:gd name="T29" fmla="*/ 1 h 518"/>
                  <a:gd name="T30" fmla="*/ 12 w 64"/>
                  <a:gd name="T31" fmla="*/ 2 h 518"/>
                  <a:gd name="T32" fmla="*/ 12 w 64"/>
                  <a:gd name="T33" fmla="*/ 3 h 518"/>
                  <a:gd name="T34" fmla="*/ 12 w 64"/>
                  <a:gd name="T35" fmla="*/ 3 h 5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518"/>
                  <a:gd name="T56" fmla="*/ 64 w 64"/>
                  <a:gd name="T57" fmla="*/ 518 h 5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518">
                    <a:moveTo>
                      <a:pt x="36" y="9"/>
                    </a:moveTo>
                    <a:lnTo>
                      <a:pt x="18" y="22"/>
                    </a:lnTo>
                    <a:lnTo>
                      <a:pt x="11" y="164"/>
                    </a:lnTo>
                    <a:lnTo>
                      <a:pt x="13" y="361"/>
                    </a:lnTo>
                    <a:lnTo>
                      <a:pt x="0" y="493"/>
                    </a:lnTo>
                    <a:lnTo>
                      <a:pt x="7" y="510"/>
                    </a:lnTo>
                    <a:lnTo>
                      <a:pt x="44" y="518"/>
                    </a:lnTo>
                    <a:lnTo>
                      <a:pt x="58" y="343"/>
                    </a:lnTo>
                    <a:lnTo>
                      <a:pt x="62" y="89"/>
                    </a:lnTo>
                    <a:lnTo>
                      <a:pt x="64" y="28"/>
                    </a:lnTo>
                    <a:lnTo>
                      <a:pt x="57" y="17"/>
                    </a:lnTo>
                    <a:lnTo>
                      <a:pt x="53" y="13"/>
                    </a:lnTo>
                    <a:lnTo>
                      <a:pt x="48" y="7"/>
                    </a:lnTo>
                    <a:lnTo>
                      <a:pt x="41" y="0"/>
                    </a:lnTo>
                    <a:lnTo>
                      <a:pt x="37" y="2"/>
                    </a:lnTo>
                    <a:lnTo>
                      <a:pt x="36" y="7"/>
                    </a:lnTo>
                    <a:lnTo>
                      <a:pt x="36" y="9"/>
                    </a:lnTo>
                    <a:close/>
                  </a:path>
                </a:pathLst>
              </a:custGeom>
              <a:solidFill>
                <a:srgbClr val="96ABBA"/>
              </a:solidFill>
              <a:ln w="9525">
                <a:solidFill>
                  <a:srgbClr val="5A87C6"/>
                </a:solidFill>
                <a:round/>
                <a:headEnd/>
                <a:tailEnd/>
              </a:ln>
            </p:spPr>
            <p:txBody>
              <a:bodyPr/>
              <a:lstStyle/>
              <a:p>
                <a:endParaRPr lang="en-US"/>
              </a:p>
            </p:txBody>
          </p:sp>
          <p:sp>
            <p:nvSpPr>
              <p:cNvPr id="1147" name="Freeform 132"/>
              <p:cNvSpPr>
                <a:spLocks/>
              </p:cNvSpPr>
              <p:nvPr/>
            </p:nvSpPr>
            <p:spPr bwMode="auto">
              <a:xfrm>
                <a:off x="4732" y="2733"/>
                <a:ext cx="419" cy="170"/>
              </a:xfrm>
              <a:custGeom>
                <a:avLst/>
                <a:gdLst>
                  <a:gd name="T0" fmla="*/ 228 w 1255"/>
                  <a:gd name="T1" fmla="*/ 68 h 508"/>
                  <a:gd name="T2" fmla="*/ 236 w 1255"/>
                  <a:gd name="T3" fmla="*/ 19 h 508"/>
                  <a:gd name="T4" fmla="*/ 246 w 1255"/>
                  <a:gd name="T5" fmla="*/ 0 h 508"/>
                  <a:gd name="T6" fmla="*/ 277 w 1255"/>
                  <a:gd name="T7" fmla="*/ 0 h 508"/>
                  <a:gd name="T8" fmla="*/ 333 w 1255"/>
                  <a:gd name="T9" fmla="*/ 20 h 508"/>
                  <a:gd name="T10" fmla="*/ 411 w 1255"/>
                  <a:gd name="T11" fmla="*/ 53 h 508"/>
                  <a:gd name="T12" fmla="*/ 419 w 1255"/>
                  <a:gd name="T13" fmla="*/ 58 h 508"/>
                  <a:gd name="T14" fmla="*/ 419 w 1255"/>
                  <a:gd name="T15" fmla="*/ 124 h 508"/>
                  <a:gd name="T16" fmla="*/ 353 w 1255"/>
                  <a:gd name="T17" fmla="*/ 97 h 508"/>
                  <a:gd name="T18" fmla="*/ 272 w 1255"/>
                  <a:gd name="T19" fmla="*/ 74 h 508"/>
                  <a:gd name="T20" fmla="*/ 235 w 1255"/>
                  <a:gd name="T21" fmla="*/ 82 h 508"/>
                  <a:gd name="T22" fmla="*/ 106 w 1255"/>
                  <a:gd name="T23" fmla="*/ 130 h 508"/>
                  <a:gd name="T24" fmla="*/ 2 w 1255"/>
                  <a:gd name="T25" fmla="*/ 170 h 508"/>
                  <a:gd name="T26" fmla="*/ 0 w 1255"/>
                  <a:gd name="T27" fmla="*/ 152 h 508"/>
                  <a:gd name="T28" fmla="*/ 44 w 1255"/>
                  <a:gd name="T29" fmla="*/ 134 h 508"/>
                  <a:gd name="T30" fmla="*/ 161 w 1255"/>
                  <a:gd name="T31" fmla="*/ 91 h 508"/>
                  <a:gd name="T32" fmla="*/ 217 w 1255"/>
                  <a:gd name="T33" fmla="*/ 72 h 508"/>
                  <a:gd name="T34" fmla="*/ 228 w 1255"/>
                  <a:gd name="T35" fmla="*/ 68 h 508"/>
                  <a:gd name="T36" fmla="*/ 228 w 1255"/>
                  <a:gd name="T37" fmla="*/ 68 h 5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55"/>
                  <a:gd name="T58" fmla="*/ 0 h 508"/>
                  <a:gd name="T59" fmla="*/ 1255 w 1255"/>
                  <a:gd name="T60" fmla="*/ 508 h 5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55" h="508">
                    <a:moveTo>
                      <a:pt x="683" y="202"/>
                    </a:moveTo>
                    <a:lnTo>
                      <a:pt x="706" y="58"/>
                    </a:lnTo>
                    <a:lnTo>
                      <a:pt x="738" y="1"/>
                    </a:lnTo>
                    <a:lnTo>
                      <a:pt x="830" y="0"/>
                    </a:lnTo>
                    <a:lnTo>
                      <a:pt x="996" y="59"/>
                    </a:lnTo>
                    <a:lnTo>
                      <a:pt x="1230" y="157"/>
                    </a:lnTo>
                    <a:lnTo>
                      <a:pt x="1255" y="173"/>
                    </a:lnTo>
                    <a:lnTo>
                      <a:pt x="1255" y="371"/>
                    </a:lnTo>
                    <a:lnTo>
                      <a:pt x="1057" y="291"/>
                    </a:lnTo>
                    <a:lnTo>
                      <a:pt x="816" y="221"/>
                    </a:lnTo>
                    <a:lnTo>
                      <a:pt x="703" y="245"/>
                    </a:lnTo>
                    <a:lnTo>
                      <a:pt x="318" y="387"/>
                    </a:lnTo>
                    <a:lnTo>
                      <a:pt x="5" y="508"/>
                    </a:lnTo>
                    <a:lnTo>
                      <a:pt x="0" y="455"/>
                    </a:lnTo>
                    <a:lnTo>
                      <a:pt x="132" y="400"/>
                    </a:lnTo>
                    <a:lnTo>
                      <a:pt x="481" y="271"/>
                    </a:lnTo>
                    <a:lnTo>
                      <a:pt x="651" y="216"/>
                    </a:lnTo>
                    <a:lnTo>
                      <a:pt x="683" y="202"/>
                    </a:lnTo>
                    <a:close/>
                  </a:path>
                </a:pathLst>
              </a:custGeom>
              <a:solidFill>
                <a:srgbClr val="D1C7E6"/>
              </a:solidFill>
              <a:ln w="9525">
                <a:solidFill>
                  <a:srgbClr val="5A87C6"/>
                </a:solidFill>
                <a:round/>
                <a:headEnd/>
                <a:tailEnd/>
              </a:ln>
            </p:spPr>
            <p:txBody>
              <a:bodyPr/>
              <a:lstStyle/>
              <a:p>
                <a:endParaRPr lang="en-US"/>
              </a:p>
            </p:txBody>
          </p:sp>
          <p:sp>
            <p:nvSpPr>
              <p:cNvPr id="1148" name="Freeform 133"/>
              <p:cNvSpPr>
                <a:spLocks/>
              </p:cNvSpPr>
              <p:nvPr/>
            </p:nvSpPr>
            <p:spPr bwMode="auto">
              <a:xfrm>
                <a:off x="4945" y="3139"/>
                <a:ext cx="15" cy="40"/>
              </a:xfrm>
              <a:custGeom>
                <a:avLst/>
                <a:gdLst>
                  <a:gd name="T0" fmla="*/ 0 w 43"/>
                  <a:gd name="T1" fmla="*/ 40 h 118"/>
                  <a:gd name="T2" fmla="*/ 15 w 43"/>
                  <a:gd name="T3" fmla="*/ 38 h 118"/>
                  <a:gd name="T4" fmla="*/ 14 w 43"/>
                  <a:gd name="T5" fmla="*/ 6 h 118"/>
                  <a:gd name="T6" fmla="*/ 10 w 43"/>
                  <a:gd name="T7" fmla="*/ 0 h 118"/>
                  <a:gd name="T8" fmla="*/ 3 w 43"/>
                  <a:gd name="T9" fmla="*/ 5 h 118"/>
                  <a:gd name="T10" fmla="*/ 2 w 43"/>
                  <a:gd name="T11" fmla="*/ 20 h 118"/>
                  <a:gd name="T12" fmla="*/ 1 w 43"/>
                  <a:gd name="T13" fmla="*/ 27 h 118"/>
                  <a:gd name="T14" fmla="*/ 0 w 43"/>
                  <a:gd name="T15" fmla="*/ 40 h 118"/>
                  <a:gd name="T16" fmla="*/ 0 w 43"/>
                  <a:gd name="T17" fmla="*/ 40 h 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18"/>
                  <a:gd name="T29" fmla="*/ 43 w 43"/>
                  <a:gd name="T30" fmla="*/ 118 h 1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18">
                    <a:moveTo>
                      <a:pt x="0" y="118"/>
                    </a:moveTo>
                    <a:lnTo>
                      <a:pt x="43" y="111"/>
                    </a:lnTo>
                    <a:lnTo>
                      <a:pt x="40" y="17"/>
                    </a:lnTo>
                    <a:lnTo>
                      <a:pt x="28" y="0"/>
                    </a:lnTo>
                    <a:lnTo>
                      <a:pt x="9" y="15"/>
                    </a:lnTo>
                    <a:lnTo>
                      <a:pt x="5" y="58"/>
                    </a:lnTo>
                    <a:lnTo>
                      <a:pt x="4" y="79"/>
                    </a:lnTo>
                    <a:lnTo>
                      <a:pt x="0" y="118"/>
                    </a:lnTo>
                    <a:close/>
                  </a:path>
                </a:pathLst>
              </a:custGeom>
              <a:solidFill>
                <a:srgbClr val="A38FCC"/>
              </a:solidFill>
              <a:ln w="9525">
                <a:solidFill>
                  <a:srgbClr val="5A87C6"/>
                </a:solidFill>
                <a:round/>
                <a:headEnd/>
                <a:tailEnd/>
              </a:ln>
            </p:spPr>
            <p:txBody>
              <a:bodyPr/>
              <a:lstStyle/>
              <a:p>
                <a:endParaRPr lang="en-US"/>
              </a:p>
            </p:txBody>
          </p:sp>
          <p:sp>
            <p:nvSpPr>
              <p:cNvPr id="1149" name="Freeform 134"/>
              <p:cNvSpPr>
                <a:spLocks/>
              </p:cNvSpPr>
              <p:nvPr/>
            </p:nvSpPr>
            <p:spPr bwMode="auto">
              <a:xfrm>
                <a:off x="4964" y="3131"/>
                <a:ext cx="14" cy="45"/>
              </a:xfrm>
              <a:custGeom>
                <a:avLst/>
                <a:gdLst>
                  <a:gd name="T0" fmla="*/ 0 w 41"/>
                  <a:gd name="T1" fmla="*/ 45 h 136"/>
                  <a:gd name="T2" fmla="*/ 14 w 41"/>
                  <a:gd name="T3" fmla="*/ 45 h 136"/>
                  <a:gd name="T4" fmla="*/ 14 w 41"/>
                  <a:gd name="T5" fmla="*/ 45 h 136"/>
                  <a:gd name="T6" fmla="*/ 14 w 41"/>
                  <a:gd name="T7" fmla="*/ 44 h 136"/>
                  <a:gd name="T8" fmla="*/ 14 w 41"/>
                  <a:gd name="T9" fmla="*/ 43 h 136"/>
                  <a:gd name="T10" fmla="*/ 14 w 41"/>
                  <a:gd name="T11" fmla="*/ 41 h 136"/>
                  <a:gd name="T12" fmla="*/ 13 w 41"/>
                  <a:gd name="T13" fmla="*/ 38 h 136"/>
                  <a:gd name="T14" fmla="*/ 13 w 41"/>
                  <a:gd name="T15" fmla="*/ 36 h 136"/>
                  <a:gd name="T16" fmla="*/ 13 w 41"/>
                  <a:gd name="T17" fmla="*/ 34 h 136"/>
                  <a:gd name="T18" fmla="*/ 13 w 41"/>
                  <a:gd name="T19" fmla="*/ 31 h 136"/>
                  <a:gd name="T20" fmla="*/ 13 w 41"/>
                  <a:gd name="T21" fmla="*/ 29 h 136"/>
                  <a:gd name="T22" fmla="*/ 13 w 41"/>
                  <a:gd name="T23" fmla="*/ 27 h 136"/>
                  <a:gd name="T24" fmla="*/ 13 w 41"/>
                  <a:gd name="T25" fmla="*/ 24 h 136"/>
                  <a:gd name="T26" fmla="*/ 13 w 41"/>
                  <a:gd name="T27" fmla="*/ 22 h 136"/>
                  <a:gd name="T28" fmla="*/ 13 w 41"/>
                  <a:gd name="T29" fmla="*/ 20 h 136"/>
                  <a:gd name="T30" fmla="*/ 13 w 41"/>
                  <a:gd name="T31" fmla="*/ 19 h 136"/>
                  <a:gd name="T32" fmla="*/ 13 w 41"/>
                  <a:gd name="T33" fmla="*/ 18 h 136"/>
                  <a:gd name="T34" fmla="*/ 13 w 41"/>
                  <a:gd name="T35" fmla="*/ 17 h 136"/>
                  <a:gd name="T36" fmla="*/ 12 w 41"/>
                  <a:gd name="T37" fmla="*/ 16 h 136"/>
                  <a:gd name="T38" fmla="*/ 12 w 41"/>
                  <a:gd name="T39" fmla="*/ 14 h 136"/>
                  <a:gd name="T40" fmla="*/ 12 w 41"/>
                  <a:gd name="T41" fmla="*/ 11 h 136"/>
                  <a:gd name="T42" fmla="*/ 12 w 41"/>
                  <a:gd name="T43" fmla="*/ 8 h 136"/>
                  <a:gd name="T44" fmla="*/ 11 w 41"/>
                  <a:gd name="T45" fmla="*/ 6 h 136"/>
                  <a:gd name="T46" fmla="*/ 11 w 41"/>
                  <a:gd name="T47" fmla="*/ 3 h 136"/>
                  <a:gd name="T48" fmla="*/ 11 w 41"/>
                  <a:gd name="T49" fmla="*/ 2 h 136"/>
                  <a:gd name="T50" fmla="*/ 11 w 41"/>
                  <a:gd name="T51" fmla="*/ 1 h 136"/>
                  <a:gd name="T52" fmla="*/ 5 w 41"/>
                  <a:gd name="T53" fmla="*/ 0 h 136"/>
                  <a:gd name="T54" fmla="*/ 2 w 41"/>
                  <a:gd name="T55" fmla="*/ 5 h 136"/>
                  <a:gd name="T56" fmla="*/ 1 w 41"/>
                  <a:gd name="T57" fmla="*/ 20 h 136"/>
                  <a:gd name="T58" fmla="*/ 0 w 41"/>
                  <a:gd name="T59" fmla="*/ 45 h 136"/>
                  <a:gd name="T60" fmla="*/ 0 w 41"/>
                  <a:gd name="T61" fmla="*/ 45 h 1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136"/>
                  <a:gd name="T95" fmla="*/ 41 w 41"/>
                  <a:gd name="T96" fmla="*/ 136 h 1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136">
                    <a:moveTo>
                      <a:pt x="0" y="136"/>
                    </a:moveTo>
                    <a:lnTo>
                      <a:pt x="41" y="136"/>
                    </a:lnTo>
                    <a:lnTo>
                      <a:pt x="40" y="135"/>
                    </a:lnTo>
                    <a:lnTo>
                      <a:pt x="40" y="133"/>
                    </a:lnTo>
                    <a:lnTo>
                      <a:pt x="40" y="129"/>
                    </a:lnTo>
                    <a:lnTo>
                      <a:pt x="40" y="124"/>
                    </a:lnTo>
                    <a:lnTo>
                      <a:pt x="38" y="116"/>
                    </a:lnTo>
                    <a:lnTo>
                      <a:pt x="38" y="110"/>
                    </a:lnTo>
                    <a:lnTo>
                      <a:pt x="38" y="103"/>
                    </a:lnTo>
                    <a:lnTo>
                      <a:pt x="38" y="95"/>
                    </a:lnTo>
                    <a:lnTo>
                      <a:pt x="38" y="87"/>
                    </a:lnTo>
                    <a:lnTo>
                      <a:pt x="38" y="81"/>
                    </a:lnTo>
                    <a:lnTo>
                      <a:pt x="37" y="73"/>
                    </a:lnTo>
                    <a:lnTo>
                      <a:pt x="37" y="67"/>
                    </a:lnTo>
                    <a:lnTo>
                      <a:pt x="37" y="61"/>
                    </a:lnTo>
                    <a:lnTo>
                      <a:pt x="37" y="57"/>
                    </a:lnTo>
                    <a:lnTo>
                      <a:pt x="37" y="53"/>
                    </a:lnTo>
                    <a:lnTo>
                      <a:pt x="37" y="52"/>
                    </a:lnTo>
                    <a:lnTo>
                      <a:pt x="36" y="48"/>
                    </a:lnTo>
                    <a:lnTo>
                      <a:pt x="35" y="42"/>
                    </a:lnTo>
                    <a:lnTo>
                      <a:pt x="35" y="33"/>
                    </a:lnTo>
                    <a:lnTo>
                      <a:pt x="35" y="25"/>
                    </a:lnTo>
                    <a:lnTo>
                      <a:pt x="32" y="17"/>
                    </a:lnTo>
                    <a:lnTo>
                      <a:pt x="31" y="10"/>
                    </a:lnTo>
                    <a:lnTo>
                      <a:pt x="31" y="5"/>
                    </a:lnTo>
                    <a:lnTo>
                      <a:pt x="31" y="4"/>
                    </a:lnTo>
                    <a:lnTo>
                      <a:pt x="14" y="0"/>
                    </a:lnTo>
                    <a:lnTo>
                      <a:pt x="7" y="14"/>
                    </a:lnTo>
                    <a:lnTo>
                      <a:pt x="4" y="61"/>
                    </a:lnTo>
                    <a:lnTo>
                      <a:pt x="0" y="136"/>
                    </a:lnTo>
                    <a:close/>
                  </a:path>
                </a:pathLst>
              </a:custGeom>
              <a:solidFill>
                <a:srgbClr val="A38FCC"/>
              </a:solidFill>
              <a:ln w="9525">
                <a:solidFill>
                  <a:srgbClr val="5A87C6"/>
                </a:solidFill>
                <a:round/>
                <a:headEnd/>
                <a:tailEnd/>
              </a:ln>
            </p:spPr>
            <p:txBody>
              <a:bodyPr/>
              <a:lstStyle/>
              <a:p>
                <a:endParaRPr lang="en-US"/>
              </a:p>
            </p:txBody>
          </p:sp>
          <p:sp>
            <p:nvSpPr>
              <p:cNvPr id="1150" name="Freeform 135"/>
              <p:cNvSpPr>
                <a:spLocks/>
              </p:cNvSpPr>
              <p:nvPr/>
            </p:nvSpPr>
            <p:spPr bwMode="auto">
              <a:xfrm>
                <a:off x="5119" y="3094"/>
                <a:ext cx="96" cy="26"/>
              </a:xfrm>
              <a:custGeom>
                <a:avLst/>
                <a:gdLst>
                  <a:gd name="T0" fmla="*/ 6 w 287"/>
                  <a:gd name="T1" fmla="*/ 7 h 80"/>
                  <a:gd name="T2" fmla="*/ 1 w 287"/>
                  <a:gd name="T3" fmla="*/ 18 h 80"/>
                  <a:gd name="T4" fmla="*/ 0 w 287"/>
                  <a:gd name="T5" fmla="*/ 26 h 80"/>
                  <a:gd name="T6" fmla="*/ 7 w 287"/>
                  <a:gd name="T7" fmla="*/ 26 h 80"/>
                  <a:gd name="T8" fmla="*/ 21 w 287"/>
                  <a:gd name="T9" fmla="*/ 9 h 80"/>
                  <a:gd name="T10" fmla="*/ 26 w 287"/>
                  <a:gd name="T11" fmla="*/ 24 h 80"/>
                  <a:gd name="T12" fmla="*/ 35 w 287"/>
                  <a:gd name="T13" fmla="*/ 9 h 80"/>
                  <a:gd name="T14" fmla="*/ 42 w 287"/>
                  <a:gd name="T15" fmla="*/ 25 h 80"/>
                  <a:gd name="T16" fmla="*/ 52 w 287"/>
                  <a:gd name="T17" fmla="*/ 8 h 80"/>
                  <a:gd name="T18" fmla="*/ 57 w 287"/>
                  <a:gd name="T19" fmla="*/ 25 h 80"/>
                  <a:gd name="T20" fmla="*/ 66 w 287"/>
                  <a:gd name="T21" fmla="*/ 8 h 80"/>
                  <a:gd name="T22" fmla="*/ 70 w 287"/>
                  <a:gd name="T23" fmla="*/ 26 h 80"/>
                  <a:gd name="T24" fmla="*/ 80 w 287"/>
                  <a:gd name="T25" fmla="*/ 8 h 80"/>
                  <a:gd name="T26" fmla="*/ 80 w 287"/>
                  <a:gd name="T27" fmla="*/ 26 h 80"/>
                  <a:gd name="T28" fmla="*/ 92 w 287"/>
                  <a:gd name="T29" fmla="*/ 13 h 80"/>
                  <a:gd name="T30" fmla="*/ 96 w 287"/>
                  <a:gd name="T31" fmla="*/ 0 h 80"/>
                  <a:gd name="T32" fmla="*/ 85 w 287"/>
                  <a:gd name="T33" fmla="*/ 2 h 80"/>
                  <a:gd name="T34" fmla="*/ 45 w 287"/>
                  <a:gd name="T35" fmla="*/ 4 h 80"/>
                  <a:gd name="T36" fmla="*/ 19 w 287"/>
                  <a:gd name="T37" fmla="*/ 3 h 80"/>
                  <a:gd name="T38" fmla="*/ 7 w 287"/>
                  <a:gd name="T39" fmla="*/ 5 h 80"/>
                  <a:gd name="T40" fmla="*/ 6 w 287"/>
                  <a:gd name="T41" fmla="*/ 7 h 80"/>
                  <a:gd name="T42" fmla="*/ 6 w 287"/>
                  <a:gd name="T43" fmla="*/ 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80"/>
                  <a:gd name="T68" fmla="*/ 287 w 287"/>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80">
                    <a:moveTo>
                      <a:pt x="17" y="23"/>
                    </a:moveTo>
                    <a:lnTo>
                      <a:pt x="3" y="55"/>
                    </a:lnTo>
                    <a:lnTo>
                      <a:pt x="0" y="80"/>
                    </a:lnTo>
                    <a:lnTo>
                      <a:pt x="21" y="80"/>
                    </a:lnTo>
                    <a:lnTo>
                      <a:pt x="62" y="29"/>
                    </a:lnTo>
                    <a:lnTo>
                      <a:pt x="77" y="73"/>
                    </a:lnTo>
                    <a:lnTo>
                      <a:pt x="106" y="29"/>
                    </a:lnTo>
                    <a:lnTo>
                      <a:pt x="127" y="76"/>
                    </a:lnTo>
                    <a:lnTo>
                      <a:pt x="156" y="26"/>
                    </a:lnTo>
                    <a:lnTo>
                      <a:pt x="171" y="77"/>
                    </a:lnTo>
                    <a:lnTo>
                      <a:pt x="197" y="26"/>
                    </a:lnTo>
                    <a:lnTo>
                      <a:pt x="210" y="80"/>
                    </a:lnTo>
                    <a:lnTo>
                      <a:pt x="239" y="25"/>
                    </a:lnTo>
                    <a:lnTo>
                      <a:pt x="239" y="80"/>
                    </a:lnTo>
                    <a:lnTo>
                      <a:pt x="274" y="39"/>
                    </a:lnTo>
                    <a:lnTo>
                      <a:pt x="287" y="0"/>
                    </a:lnTo>
                    <a:lnTo>
                      <a:pt x="253" y="5"/>
                    </a:lnTo>
                    <a:lnTo>
                      <a:pt x="135" y="11"/>
                    </a:lnTo>
                    <a:lnTo>
                      <a:pt x="58" y="9"/>
                    </a:lnTo>
                    <a:lnTo>
                      <a:pt x="21" y="16"/>
                    </a:lnTo>
                    <a:lnTo>
                      <a:pt x="17" y="23"/>
                    </a:lnTo>
                    <a:close/>
                  </a:path>
                </a:pathLst>
              </a:custGeom>
              <a:solidFill>
                <a:srgbClr val="96ABBA"/>
              </a:solidFill>
              <a:ln w="9525">
                <a:solidFill>
                  <a:srgbClr val="5A87C6"/>
                </a:solidFill>
                <a:round/>
                <a:headEnd/>
                <a:tailEnd/>
              </a:ln>
            </p:spPr>
            <p:txBody>
              <a:bodyPr/>
              <a:lstStyle/>
              <a:p>
                <a:endParaRPr lang="en-US"/>
              </a:p>
            </p:txBody>
          </p:sp>
          <p:sp>
            <p:nvSpPr>
              <p:cNvPr id="1151" name="Freeform 136"/>
              <p:cNvSpPr>
                <a:spLocks/>
              </p:cNvSpPr>
              <p:nvPr/>
            </p:nvSpPr>
            <p:spPr bwMode="auto">
              <a:xfrm>
                <a:off x="5114" y="3121"/>
                <a:ext cx="96" cy="24"/>
              </a:xfrm>
              <a:custGeom>
                <a:avLst/>
                <a:gdLst>
                  <a:gd name="T0" fmla="*/ 0 w 288"/>
                  <a:gd name="T1" fmla="*/ 18 h 72"/>
                  <a:gd name="T2" fmla="*/ 7 w 288"/>
                  <a:gd name="T3" fmla="*/ 4 h 72"/>
                  <a:gd name="T4" fmla="*/ 45 w 288"/>
                  <a:gd name="T5" fmla="*/ 1 h 72"/>
                  <a:gd name="T6" fmla="*/ 96 w 288"/>
                  <a:gd name="T7" fmla="*/ 0 h 72"/>
                  <a:gd name="T8" fmla="*/ 84 w 288"/>
                  <a:gd name="T9" fmla="*/ 23 h 72"/>
                  <a:gd name="T10" fmla="*/ 82 w 288"/>
                  <a:gd name="T11" fmla="*/ 5 h 72"/>
                  <a:gd name="T12" fmla="*/ 72 w 288"/>
                  <a:gd name="T13" fmla="*/ 23 h 72"/>
                  <a:gd name="T14" fmla="*/ 70 w 288"/>
                  <a:gd name="T15" fmla="*/ 5 h 72"/>
                  <a:gd name="T16" fmla="*/ 59 w 288"/>
                  <a:gd name="T17" fmla="*/ 23 h 72"/>
                  <a:gd name="T18" fmla="*/ 55 w 288"/>
                  <a:gd name="T19" fmla="*/ 5 h 72"/>
                  <a:gd name="T20" fmla="*/ 46 w 288"/>
                  <a:gd name="T21" fmla="*/ 22 h 72"/>
                  <a:gd name="T22" fmla="*/ 43 w 288"/>
                  <a:gd name="T23" fmla="*/ 6 h 72"/>
                  <a:gd name="T24" fmla="*/ 31 w 288"/>
                  <a:gd name="T25" fmla="*/ 22 h 72"/>
                  <a:gd name="T26" fmla="*/ 30 w 288"/>
                  <a:gd name="T27" fmla="*/ 6 h 72"/>
                  <a:gd name="T28" fmla="*/ 19 w 288"/>
                  <a:gd name="T29" fmla="*/ 24 h 72"/>
                  <a:gd name="T30" fmla="*/ 17 w 288"/>
                  <a:gd name="T31" fmla="*/ 8 h 72"/>
                  <a:gd name="T32" fmla="*/ 6 w 288"/>
                  <a:gd name="T33" fmla="*/ 24 h 72"/>
                  <a:gd name="T34" fmla="*/ 0 w 288"/>
                  <a:gd name="T35" fmla="*/ 18 h 72"/>
                  <a:gd name="T36" fmla="*/ 0 w 288"/>
                  <a:gd name="T37" fmla="*/ 18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8"/>
                  <a:gd name="T58" fmla="*/ 0 h 72"/>
                  <a:gd name="T59" fmla="*/ 288 w 288"/>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8" h="72">
                    <a:moveTo>
                      <a:pt x="0" y="54"/>
                    </a:moveTo>
                    <a:lnTo>
                      <a:pt x="22" y="12"/>
                    </a:lnTo>
                    <a:lnTo>
                      <a:pt x="134" y="2"/>
                    </a:lnTo>
                    <a:lnTo>
                      <a:pt x="288" y="0"/>
                    </a:lnTo>
                    <a:lnTo>
                      <a:pt x="253" y="69"/>
                    </a:lnTo>
                    <a:lnTo>
                      <a:pt x="247" y="14"/>
                    </a:lnTo>
                    <a:lnTo>
                      <a:pt x="217" y="69"/>
                    </a:lnTo>
                    <a:lnTo>
                      <a:pt x="210" y="14"/>
                    </a:lnTo>
                    <a:lnTo>
                      <a:pt x="176" y="69"/>
                    </a:lnTo>
                    <a:lnTo>
                      <a:pt x="166" y="14"/>
                    </a:lnTo>
                    <a:lnTo>
                      <a:pt x="138" y="67"/>
                    </a:lnTo>
                    <a:lnTo>
                      <a:pt x="130" y="18"/>
                    </a:lnTo>
                    <a:lnTo>
                      <a:pt x="93" y="67"/>
                    </a:lnTo>
                    <a:lnTo>
                      <a:pt x="91" y="19"/>
                    </a:lnTo>
                    <a:lnTo>
                      <a:pt x="58" y="72"/>
                    </a:lnTo>
                    <a:lnTo>
                      <a:pt x="51" y="23"/>
                    </a:lnTo>
                    <a:lnTo>
                      <a:pt x="17" y="72"/>
                    </a:lnTo>
                    <a:lnTo>
                      <a:pt x="0" y="54"/>
                    </a:lnTo>
                    <a:close/>
                  </a:path>
                </a:pathLst>
              </a:custGeom>
              <a:solidFill>
                <a:srgbClr val="96ABBA"/>
              </a:solidFill>
              <a:ln w="9525">
                <a:solidFill>
                  <a:srgbClr val="5A87C6"/>
                </a:solidFill>
                <a:round/>
                <a:headEnd/>
                <a:tailEnd/>
              </a:ln>
            </p:spPr>
            <p:txBody>
              <a:bodyPr/>
              <a:lstStyle/>
              <a:p>
                <a:endParaRPr lang="en-US"/>
              </a:p>
            </p:txBody>
          </p:sp>
          <p:sp>
            <p:nvSpPr>
              <p:cNvPr id="1152" name="Freeform 137"/>
              <p:cNvSpPr>
                <a:spLocks/>
              </p:cNvSpPr>
              <p:nvPr/>
            </p:nvSpPr>
            <p:spPr bwMode="auto">
              <a:xfrm>
                <a:off x="4888" y="2870"/>
                <a:ext cx="142" cy="55"/>
              </a:xfrm>
              <a:custGeom>
                <a:avLst/>
                <a:gdLst>
                  <a:gd name="T0" fmla="*/ 2 w 426"/>
                  <a:gd name="T1" fmla="*/ 38 h 166"/>
                  <a:gd name="T2" fmla="*/ 0 w 426"/>
                  <a:gd name="T3" fmla="*/ 55 h 166"/>
                  <a:gd name="T4" fmla="*/ 88 w 426"/>
                  <a:gd name="T5" fmla="*/ 28 h 166"/>
                  <a:gd name="T6" fmla="*/ 141 w 426"/>
                  <a:gd name="T7" fmla="*/ 14 h 166"/>
                  <a:gd name="T8" fmla="*/ 142 w 426"/>
                  <a:gd name="T9" fmla="*/ 0 h 166"/>
                  <a:gd name="T10" fmla="*/ 129 w 426"/>
                  <a:gd name="T11" fmla="*/ 4 h 166"/>
                  <a:gd name="T12" fmla="*/ 80 w 426"/>
                  <a:gd name="T13" fmla="*/ 18 h 166"/>
                  <a:gd name="T14" fmla="*/ 33 w 426"/>
                  <a:gd name="T15" fmla="*/ 31 h 166"/>
                  <a:gd name="T16" fmla="*/ 6 w 426"/>
                  <a:gd name="T17" fmla="*/ 38 h 166"/>
                  <a:gd name="T18" fmla="*/ 2 w 426"/>
                  <a:gd name="T19" fmla="*/ 38 h 166"/>
                  <a:gd name="T20" fmla="*/ 2 w 426"/>
                  <a:gd name="T21" fmla="*/ 38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6"/>
                  <a:gd name="T34" fmla="*/ 0 h 166"/>
                  <a:gd name="T35" fmla="*/ 426 w 42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6" h="166">
                    <a:moveTo>
                      <a:pt x="7" y="115"/>
                    </a:moveTo>
                    <a:lnTo>
                      <a:pt x="0" y="166"/>
                    </a:lnTo>
                    <a:lnTo>
                      <a:pt x="263" y="84"/>
                    </a:lnTo>
                    <a:lnTo>
                      <a:pt x="422" y="41"/>
                    </a:lnTo>
                    <a:lnTo>
                      <a:pt x="426" y="0"/>
                    </a:lnTo>
                    <a:lnTo>
                      <a:pt x="386" y="12"/>
                    </a:lnTo>
                    <a:lnTo>
                      <a:pt x="239" y="53"/>
                    </a:lnTo>
                    <a:lnTo>
                      <a:pt x="98" y="93"/>
                    </a:lnTo>
                    <a:lnTo>
                      <a:pt x="19" y="115"/>
                    </a:lnTo>
                    <a:lnTo>
                      <a:pt x="7" y="115"/>
                    </a:lnTo>
                    <a:close/>
                  </a:path>
                </a:pathLst>
              </a:custGeom>
              <a:solidFill>
                <a:srgbClr val="BFB0DB"/>
              </a:solidFill>
              <a:ln w="9525">
                <a:solidFill>
                  <a:srgbClr val="5A87C6"/>
                </a:solidFill>
                <a:round/>
                <a:headEnd/>
                <a:tailEnd/>
              </a:ln>
            </p:spPr>
            <p:txBody>
              <a:bodyPr/>
              <a:lstStyle/>
              <a:p>
                <a:endParaRPr lang="en-US"/>
              </a:p>
            </p:txBody>
          </p:sp>
          <p:sp>
            <p:nvSpPr>
              <p:cNvPr id="1153" name="Freeform 138"/>
              <p:cNvSpPr>
                <a:spLocks/>
              </p:cNvSpPr>
              <p:nvPr/>
            </p:nvSpPr>
            <p:spPr bwMode="auto">
              <a:xfrm>
                <a:off x="5112" y="3145"/>
                <a:ext cx="95" cy="26"/>
              </a:xfrm>
              <a:custGeom>
                <a:avLst/>
                <a:gdLst>
                  <a:gd name="T0" fmla="*/ 0 w 284"/>
                  <a:gd name="T1" fmla="*/ 26 h 79"/>
                  <a:gd name="T2" fmla="*/ 4 w 284"/>
                  <a:gd name="T3" fmla="*/ 3 h 79"/>
                  <a:gd name="T4" fmla="*/ 28 w 284"/>
                  <a:gd name="T5" fmla="*/ 0 h 79"/>
                  <a:gd name="T6" fmla="*/ 66 w 284"/>
                  <a:gd name="T7" fmla="*/ 0 h 79"/>
                  <a:gd name="T8" fmla="*/ 95 w 284"/>
                  <a:gd name="T9" fmla="*/ 0 h 79"/>
                  <a:gd name="T10" fmla="*/ 95 w 284"/>
                  <a:gd name="T11" fmla="*/ 8 h 79"/>
                  <a:gd name="T12" fmla="*/ 80 w 284"/>
                  <a:gd name="T13" fmla="*/ 7 h 79"/>
                  <a:gd name="T14" fmla="*/ 72 w 284"/>
                  <a:gd name="T15" fmla="*/ 24 h 79"/>
                  <a:gd name="T16" fmla="*/ 71 w 284"/>
                  <a:gd name="T17" fmla="*/ 4 h 79"/>
                  <a:gd name="T18" fmla="*/ 58 w 284"/>
                  <a:gd name="T19" fmla="*/ 24 h 79"/>
                  <a:gd name="T20" fmla="*/ 56 w 284"/>
                  <a:gd name="T21" fmla="*/ 5 h 79"/>
                  <a:gd name="T22" fmla="*/ 45 w 284"/>
                  <a:gd name="T23" fmla="*/ 24 h 79"/>
                  <a:gd name="T24" fmla="*/ 43 w 284"/>
                  <a:gd name="T25" fmla="*/ 5 h 79"/>
                  <a:gd name="T26" fmla="*/ 30 w 284"/>
                  <a:gd name="T27" fmla="*/ 25 h 79"/>
                  <a:gd name="T28" fmla="*/ 28 w 284"/>
                  <a:gd name="T29" fmla="*/ 6 h 79"/>
                  <a:gd name="T30" fmla="*/ 19 w 284"/>
                  <a:gd name="T31" fmla="*/ 25 h 79"/>
                  <a:gd name="T32" fmla="*/ 15 w 284"/>
                  <a:gd name="T33" fmla="*/ 7 h 79"/>
                  <a:gd name="T34" fmla="*/ 2 w 284"/>
                  <a:gd name="T35" fmla="*/ 26 h 79"/>
                  <a:gd name="T36" fmla="*/ 0 w 284"/>
                  <a:gd name="T37" fmla="*/ 26 h 79"/>
                  <a:gd name="T38" fmla="*/ 0 w 284"/>
                  <a:gd name="T39" fmla="*/ 26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4"/>
                  <a:gd name="T61" fmla="*/ 0 h 79"/>
                  <a:gd name="T62" fmla="*/ 284 w 284"/>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4" h="79">
                    <a:moveTo>
                      <a:pt x="0" y="79"/>
                    </a:moveTo>
                    <a:lnTo>
                      <a:pt x="13" y="10"/>
                    </a:lnTo>
                    <a:lnTo>
                      <a:pt x="83" y="1"/>
                    </a:lnTo>
                    <a:lnTo>
                      <a:pt x="196" y="0"/>
                    </a:lnTo>
                    <a:lnTo>
                      <a:pt x="284" y="0"/>
                    </a:lnTo>
                    <a:lnTo>
                      <a:pt x="284" y="25"/>
                    </a:lnTo>
                    <a:lnTo>
                      <a:pt x="238" y="22"/>
                    </a:lnTo>
                    <a:lnTo>
                      <a:pt x="216" y="73"/>
                    </a:lnTo>
                    <a:lnTo>
                      <a:pt x="212" y="12"/>
                    </a:lnTo>
                    <a:lnTo>
                      <a:pt x="173" y="73"/>
                    </a:lnTo>
                    <a:lnTo>
                      <a:pt x="168" y="14"/>
                    </a:lnTo>
                    <a:lnTo>
                      <a:pt x="136" y="73"/>
                    </a:lnTo>
                    <a:lnTo>
                      <a:pt x="128" y="16"/>
                    </a:lnTo>
                    <a:lnTo>
                      <a:pt x="90" y="77"/>
                    </a:lnTo>
                    <a:lnTo>
                      <a:pt x="83" y="17"/>
                    </a:lnTo>
                    <a:lnTo>
                      <a:pt x="57" y="76"/>
                    </a:lnTo>
                    <a:lnTo>
                      <a:pt x="44" y="21"/>
                    </a:lnTo>
                    <a:lnTo>
                      <a:pt x="7" y="79"/>
                    </a:lnTo>
                    <a:lnTo>
                      <a:pt x="0" y="79"/>
                    </a:lnTo>
                    <a:close/>
                  </a:path>
                </a:pathLst>
              </a:custGeom>
              <a:solidFill>
                <a:srgbClr val="96ABBA"/>
              </a:solidFill>
              <a:ln w="9525">
                <a:solidFill>
                  <a:srgbClr val="5A87C6"/>
                </a:solidFill>
                <a:round/>
                <a:headEnd/>
                <a:tailEnd/>
              </a:ln>
            </p:spPr>
            <p:txBody>
              <a:bodyPr/>
              <a:lstStyle/>
              <a:p>
                <a:endParaRPr lang="en-US"/>
              </a:p>
            </p:txBody>
          </p:sp>
          <p:sp>
            <p:nvSpPr>
              <p:cNvPr id="1154" name="Freeform 139"/>
              <p:cNvSpPr>
                <a:spLocks/>
              </p:cNvSpPr>
              <p:nvPr/>
            </p:nvSpPr>
            <p:spPr bwMode="auto">
              <a:xfrm>
                <a:off x="5123" y="3078"/>
                <a:ext cx="86" cy="19"/>
              </a:xfrm>
              <a:custGeom>
                <a:avLst/>
                <a:gdLst>
                  <a:gd name="T0" fmla="*/ 1 w 259"/>
                  <a:gd name="T1" fmla="*/ 18 h 57"/>
                  <a:gd name="T2" fmla="*/ 11 w 259"/>
                  <a:gd name="T3" fmla="*/ 4 h 57"/>
                  <a:gd name="T4" fmla="*/ 14 w 259"/>
                  <a:gd name="T5" fmla="*/ 19 h 57"/>
                  <a:gd name="T6" fmla="*/ 25 w 259"/>
                  <a:gd name="T7" fmla="*/ 5 h 57"/>
                  <a:gd name="T8" fmla="*/ 30 w 259"/>
                  <a:gd name="T9" fmla="*/ 18 h 57"/>
                  <a:gd name="T10" fmla="*/ 38 w 259"/>
                  <a:gd name="T11" fmla="*/ 5 h 57"/>
                  <a:gd name="T12" fmla="*/ 41 w 259"/>
                  <a:gd name="T13" fmla="*/ 17 h 57"/>
                  <a:gd name="T14" fmla="*/ 48 w 259"/>
                  <a:gd name="T15" fmla="*/ 6 h 57"/>
                  <a:gd name="T16" fmla="*/ 55 w 259"/>
                  <a:gd name="T17" fmla="*/ 19 h 57"/>
                  <a:gd name="T18" fmla="*/ 60 w 259"/>
                  <a:gd name="T19" fmla="*/ 6 h 57"/>
                  <a:gd name="T20" fmla="*/ 66 w 259"/>
                  <a:gd name="T21" fmla="*/ 18 h 57"/>
                  <a:gd name="T22" fmla="*/ 72 w 259"/>
                  <a:gd name="T23" fmla="*/ 7 h 57"/>
                  <a:gd name="T24" fmla="*/ 78 w 259"/>
                  <a:gd name="T25" fmla="*/ 17 h 57"/>
                  <a:gd name="T26" fmla="*/ 86 w 259"/>
                  <a:gd name="T27" fmla="*/ 9 h 57"/>
                  <a:gd name="T28" fmla="*/ 86 w 259"/>
                  <a:gd name="T29" fmla="*/ 0 h 57"/>
                  <a:gd name="T30" fmla="*/ 55 w 259"/>
                  <a:gd name="T31" fmla="*/ 1 h 57"/>
                  <a:gd name="T32" fmla="*/ 26 w 259"/>
                  <a:gd name="T33" fmla="*/ 1 h 57"/>
                  <a:gd name="T34" fmla="*/ 4 w 259"/>
                  <a:gd name="T35" fmla="*/ 2 h 57"/>
                  <a:gd name="T36" fmla="*/ 0 w 259"/>
                  <a:gd name="T37" fmla="*/ 15 h 57"/>
                  <a:gd name="T38" fmla="*/ 1 w 259"/>
                  <a:gd name="T39" fmla="*/ 18 h 57"/>
                  <a:gd name="T40" fmla="*/ 1 w 259"/>
                  <a:gd name="T41" fmla="*/ 18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9"/>
                  <a:gd name="T64" fmla="*/ 0 h 57"/>
                  <a:gd name="T65" fmla="*/ 259 w 259"/>
                  <a:gd name="T66" fmla="*/ 57 h 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9" h="57">
                    <a:moveTo>
                      <a:pt x="4" y="53"/>
                    </a:moveTo>
                    <a:lnTo>
                      <a:pt x="34" y="11"/>
                    </a:lnTo>
                    <a:lnTo>
                      <a:pt x="43" y="57"/>
                    </a:lnTo>
                    <a:lnTo>
                      <a:pt x="74" y="15"/>
                    </a:lnTo>
                    <a:lnTo>
                      <a:pt x="91" y="53"/>
                    </a:lnTo>
                    <a:lnTo>
                      <a:pt x="115" y="14"/>
                    </a:lnTo>
                    <a:lnTo>
                      <a:pt x="123" y="52"/>
                    </a:lnTo>
                    <a:lnTo>
                      <a:pt x="145" y="17"/>
                    </a:lnTo>
                    <a:lnTo>
                      <a:pt x="166" y="56"/>
                    </a:lnTo>
                    <a:lnTo>
                      <a:pt x="180" y="19"/>
                    </a:lnTo>
                    <a:lnTo>
                      <a:pt x="198" y="53"/>
                    </a:lnTo>
                    <a:lnTo>
                      <a:pt x="217" y="21"/>
                    </a:lnTo>
                    <a:lnTo>
                      <a:pt x="234" y="52"/>
                    </a:lnTo>
                    <a:lnTo>
                      <a:pt x="259" y="28"/>
                    </a:lnTo>
                    <a:lnTo>
                      <a:pt x="259" y="0"/>
                    </a:lnTo>
                    <a:lnTo>
                      <a:pt x="166" y="2"/>
                    </a:lnTo>
                    <a:lnTo>
                      <a:pt x="79" y="2"/>
                    </a:lnTo>
                    <a:lnTo>
                      <a:pt x="12" y="6"/>
                    </a:lnTo>
                    <a:lnTo>
                      <a:pt x="0" y="45"/>
                    </a:lnTo>
                    <a:lnTo>
                      <a:pt x="4" y="53"/>
                    </a:lnTo>
                    <a:close/>
                  </a:path>
                </a:pathLst>
              </a:custGeom>
              <a:solidFill>
                <a:srgbClr val="96ABBA"/>
              </a:solidFill>
              <a:ln w="9525">
                <a:solidFill>
                  <a:srgbClr val="5A87C6"/>
                </a:solidFill>
                <a:round/>
                <a:headEnd/>
                <a:tailEnd/>
              </a:ln>
            </p:spPr>
            <p:txBody>
              <a:bodyPr/>
              <a:lstStyle/>
              <a:p>
                <a:endParaRPr lang="en-US"/>
              </a:p>
            </p:txBody>
          </p:sp>
          <p:sp>
            <p:nvSpPr>
              <p:cNvPr id="1155" name="Freeform 140"/>
              <p:cNvSpPr>
                <a:spLocks/>
              </p:cNvSpPr>
              <p:nvPr/>
            </p:nvSpPr>
            <p:spPr bwMode="auto">
              <a:xfrm>
                <a:off x="4734" y="2808"/>
                <a:ext cx="414" cy="131"/>
              </a:xfrm>
              <a:custGeom>
                <a:avLst/>
                <a:gdLst>
                  <a:gd name="T0" fmla="*/ 0 w 1243"/>
                  <a:gd name="T1" fmla="*/ 96 h 393"/>
                  <a:gd name="T2" fmla="*/ 27 w 1243"/>
                  <a:gd name="T3" fmla="*/ 105 h 393"/>
                  <a:gd name="T4" fmla="*/ 60 w 1243"/>
                  <a:gd name="T5" fmla="*/ 91 h 393"/>
                  <a:gd name="T6" fmla="*/ 147 w 1243"/>
                  <a:gd name="T7" fmla="*/ 57 h 393"/>
                  <a:gd name="T8" fmla="*/ 202 w 1243"/>
                  <a:gd name="T9" fmla="*/ 42 h 393"/>
                  <a:gd name="T10" fmla="*/ 236 w 1243"/>
                  <a:gd name="T11" fmla="*/ 39 h 393"/>
                  <a:gd name="T12" fmla="*/ 248 w 1243"/>
                  <a:gd name="T13" fmla="*/ 43 h 393"/>
                  <a:gd name="T14" fmla="*/ 294 w 1243"/>
                  <a:gd name="T15" fmla="*/ 62 h 393"/>
                  <a:gd name="T16" fmla="*/ 292 w 1243"/>
                  <a:gd name="T17" fmla="*/ 71 h 393"/>
                  <a:gd name="T18" fmla="*/ 280 w 1243"/>
                  <a:gd name="T19" fmla="*/ 77 h 393"/>
                  <a:gd name="T20" fmla="*/ 220 w 1243"/>
                  <a:gd name="T21" fmla="*/ 95 h 393"/>
                  <a:gd name="T22" fmla="*/ 180 w 1243"/>
                  <a:gd name="T23" fmla="*/ 107 h 393"/>
                  <a:gd name="T24" fmla="*/ 154 w 1243"/>
                  <a:gd name="T25" fmla="*/ 117 h 393"/>
                  <a:gd name="T26" fmla="*/ 174 w 1243"/>
                  <a:gd name="T27" fmla="*/ 131 h 393"/>
                  <a:gd name="T28" fmla="*/ 205 w 1243"/>
                  <a:gd name="T29" fmla="*/ 119 h 393"/>
                  <a:gd name="T30" fmla="*/ 242 w 1243"/>
                  <a:gd name="T31" fmla="*/ 103 h 393"/>
                  <a:gd name="T32" fmla="*/ 320 w 1243"/>
                  <a:gd name="T33" fmla="*/ 84 h 393"/>
                  <a:gd name="T34" fmla="*/ 414 w 1243"/>
                  <a:gd name="T35" fmla="*/ 51 h 393"/>
                  <a:gd name="T36" fmla="*/ 407 w 1243"/>
                  <a:gd name="T37" fmla="*/ 46 h 393"/>
                  <a:gd name="T38" fmla="*/ 335 w 1243"/>
                  <a:gd name="T39" fmla="*/ 17 h 393"/>
                  <a:gd name="T40" fmla="*/ 290 w 1243"/>
                  <a:gd name="T41" fmla="*/ 2 h 393"/>
                  <a:gd name="T42" fmla="*/ 260 w 1243"/>
                  <a:gd name="T43" fmla="*/ 0 h 393"/>
                  <a:gd name="T44" fmla="*/ 198 w 1243"/>
                  <a:gd name="T45" fmla="*/ 19 h 393"/>
                  <a:gd name="T46" fmla="*/ 127 w 1243"/>
                  <a:gd name="T47" fmla="*/ 46 h 393"/>
                  <a:gd name="T48" fmla="*/ 43 w 1243"/>
                  <a:gd name="T49" fmla="*/ 77 h 393"/>
                  <a:gd name="T50" fmla="*/ 0 w 1243"/>
                  <a:gd name="T51" fmla="*/ 96 h 393"/>
                  <a:gd name="T52" fmla="*/ 0 w 1243"/>
                  <a:gd name="T53" fmla="*/ 96 h 3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43"/>
                  <a:gd name="T82" fmla="*/ 0 h 393"/>
                  <a:gd name="T83" fmla="*/ 1243 w 1243"/>
                  <a:gd name="T84" fmla="*/ 393 h 3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43" h="393">
                    <a:moveTo>
                      <a:pt x="0" y="288"/>
                    </a:moveTo>
                    <a:lnTo>
                      <a:pt x="82" y="315"/>
                    </a:lnTo>
                    <a:lnTo>
                      <a:pt x="179" y="273"/>
                    </a:lnTo>
                    <a:lnTo>
                      <a:pt x="442" y="171"/>
                    </a:lnTo>
                    <a:lnTo>
                      <a:pt x="605" y="127"/>
                    </a:lnTo>
                    <a:lnTo>
                      <a:pt x="708" y="117"/>
                    </a:lnTo>
                    <a:lnTo>
                      <a:pt x="745" y="128"/>
                    </a:lnTo>
                    <a:lnTo>
                      <a:pt x="883" y="186"/>
                    </a:lnTo>
                    <a:lnTo>
                      <a:pt x="878" y="214"/>
                    </a:lnTo>
                    <a:lnTo>
                      <a:pt x="842" y="232"/>
                    </a:lnTo>
                    <a:lnTo>
                      <a:pt x="662" y="286"/>
                    </a:lnTo>
                    <a:lnTo>
                      <a:pt x="541" y="321"/>
                    </a:lnTo>
                    <a:lnTo>
                      <a:pt x="461" y="351"/>
                    </a:lnTo>
                    <a:lnTo>
                      <a:pt x="521" y="393"/>
                    </a:lnTo>
                    <a:lnTo>
                      <a:pt x="615" y="356"/>
                    </a:lnTo>
                    <a:lnTo>
                      <a:pt x="728" y="310"/>
                    </a:lnTo>
                    <a:lnTo>
                      <a:pt x="961" y="252"/>
                    </a:lnTo>
                    <a:lnTo>
                      <a:pt x="1243" y="152"/>
                    </a:lnTo>
                    <a:lnTo>
                      <a:pt x="1222" y="138"/>
                    </a:lnTo>
                    <a:lnTo>
                      <a:pt x="1005" y="52"/>
                    </a:lnTo>
                    <a:lnTo>
                      <a:pt x="871" y="5"/>
                    </a:lnTo>
                    <a:lnTo>
                      <a:pt x="781" y="0"/>
                    </a:lnTo>
                    <a:lnTo>
                      <a:pt x="595" y="57"/>
                    </a:lnTo>
                    <a:lnTo>
                      <a:pt x="380" y="139"/>
                    </a:lnTo>
                    <a:lnTo>
                      <a:pt x="129" y="231"/>
                    </a:lnTo>
                    <a:lnTo>
                      <a:pt x="0" y="288"/>
                    </a:lnTo>
                    <a:close/>
                  </a:path>
                </a:pathLst>
              </a:custGeom>
              <a:solidFill>
                <a:srgbClr val="96ABBA"/>
              </a:solidFill>
              <a:ln w="9525">
                <a:solidFill>
                  <a:srgbClr val="5A87C6"/>
                </a:solidFill>
                <a:round/>
                <a:headEnd/>
                <a:tailEnd/>
              </a:ln>
            </p:spPr>
            <p:txBody>
              <a:bodyPr/>
              <a:lstStyle/>
              <a:p>
                <a:endParaRPr lang="en-US"/>
              </a:p>
            </p:txBody>
          </p:sp>
          <p:sp>
            <p:nvSpPr>
              <p:cNvPr id="1156" name="Freeform 141"/>
              <p:cNvSpPr>
                <a:spLocks/>
              </p:cNvSpPr>
              <p:nvPr/>
            </p:nvSpPr>
            <p:spPr bwMode="auto">
              <a:xfrm>
                <a:off x="4982" y="3130"/>
                <a:ext cx="15" cy="46"/>
              </a:xfrm>
              <a:custGeom>
                <a:avLst/>
                <a:gdLst>
                  <a:gd name="T0" fmla="*/ 0 w 44"/>
                  <a:gd name="T1" fmla="*/ 46 h 139"/>
                  <a:gd name="T2" fmla="*/ 15 w 44"/>
                  <a:gd name="T3" fmla="*/ 46 h 139"/>
                  <a:gd name="T4" fmla="*/ 15 w 44"/>
                  <a:gd name="T5" fmla="*/ 15 h 139"/>
                  <a:gd name="T6" fmla="*/ 13 w 44"/>
                  <a:gd name="T7" fmla="*/ 1 h 139"/>
                  <a:gd name="T8" fmla="*/ 6 w 44"/>
                  <a:gd name="T9" fmla="*/ 0 h 139"/>
                  <a:gd name="T10" fmla="*/ 1 w 44"/>
                  <a:gd name="T11" fmla="*/ 5 h 139"/>
                  <a:gd name="T12" fmla="*/ 1 w 44"/>
                  <a:gd name="T13" fmla="*/ 18 h 139"/>
                  <a:gd name="T14" fmla="*/ 0 w 44"/>
                  <a:gd name="T15" fmla="*/ 35 h 139"/>
                  <a:gd name="T16" fmla="*/ 0 w 44"/>
                  <a:gd name="T17" fmla="*/ 46 h 139"/>
                  <a:gd name="T18" fmla="*/ 0 w 44"/>
                  <a:gd name="T19" fmla="*/ 46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139"/>
                  <a:gd name="T32" fmla="*/ 44 w 44"/>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139">
                    <a:moveTo>
                      <a:pt x="0" y="139"/>
                    </a:moveTo>
                    <a:lnTo>
                      <a:pt x="44" y="139"/>
                    </a:lnTo>
                    <a:lnTo>
                      <a:pt x="44" y="45"/>
                    </a:lnTo>
                    <a:lnTo>
                      <a:pt x="38" y="4"/>
                    </a:lnTo>
                    <a:lnTo>
                      <a:pt x="19" y="0"/>
                    </a:lnTo>
                    <a:lnTo>
                      <a:pt x="4" y="14"/>
                    </a:lnTo>
                    <a:lnTo>
                      <a:pt x="2" y="55"/>
                    </a:lnTo>
                    <a:lnTo>
                      <a:pt x="0" y="105"/>
                    </a:lnTo>
                    <a:lnTo>
                      <a:pt x="0" y="139"/>
                    </a:lnTo>
                    <a:close/>
                  </a:path>
                </a:pathLst>
              </a:custGeom>
              <a:solidFill>
                <a:srgbClr val="A38FCC"/>
              </a:solidFill>
              <a:ln w="9525">
                <a:solidFill>
                  <a:srgbClr val="5A87C6"/>
                </a:solidFill>
                <a:round/>
                <a:headEnd/>
                <a:tailEnd/>
              </a:ln>
            </p:spPr>
            <p:txBody>
              <a:bodyPr/>
              <a:lstStyle/>
              <a:p>
                <a:endParaRPr lang="en-US"/>
              </a:p>
            </p:txBody>
          </p:sp>
          <p:sp>
            <p:nvSpPr>
              <p:cNvPr id="1157" name="Freeform 142"/>
              <p:cNvSpPr>
                <a:spLocks/>
              </p:cNvSpPr>
              <p:nvPr/>
            </p:nvSpPr>
            <p:spPr bwMode="auto">
              <a:xfrm>
                <a:off x="4680" y="2591"/>
                <a:ext cx="195" cy="142"/>
              </a:xfrm>
              <a:custGeom>
                <a:avLst/>
                <a:gdLst>
                  <a:gd name="T0" fmla="*/ 3 w 587"/>
                  <a:gd name="T1" fmla="*/ 104 h 426"/>
                  <a:gd name="T2" fmla="*/ 0 w 587"/>
                  <a:gd name="T3" fmla="*/ 142 h 426"/>
                  <a:gd name="T4" fmla="*/ 121 w 587"/>
                  <a:gd name="T5" fmla="*/ 88 h 426"/>
                  <a:gd name="T6" fmla="*/ 46 w 587"/>
                  <a:gd name="T7" fmla="*/ 106 h 426"/>
                  <a:gd name="T8" fmla="*/ 195 w 587"/>
                  <a:gd name="T9" fmla="*/ 2 h 426"/>
                  <a:gd name="T10" fmla="*/ 192 w 587"/>
                  <a:gd name="T11" fmla="*/ 0 h 426"/>
                  <a:gd name="T12" fmla="*/ 108 w 587"/>
                  <a:gd name="T13" fmla="*/ 46 h 426"/>
                  <a:gd name="T14" fmla="*/ 40 w 587"/>
                  <a:gd name="T15" fmla="*/ 86 h 426"/>
                  <a:gd name="T16" fmla="*/ 40 w 587"/>
                  <a:gd name="T17" fmla="*/ 86 h 426"/>
                  <a:gd name="T18" fmla="*/ 39 w 587"/>
                  <a:gd name="T19" fmla="*/ 87 h 426"/>
                  <a:gd name="T20" fmla="*/ 37 w 587"/>
                  <a:gd name="T21" fmla="*/ 88 h 426"/>
                  <a:gd name="T22" fmla="*/ 34 w 587"/>
                  <a:gd name="T23" fmla="*/ 89 h 426"/>
                  <a:gd name="T24" fmla="*/ 31 w 587"/>
                  <a:gd name="T25" fmla="*/ 90 h 426"/>
                  <a:gd name="T26" fmla="*/ 28 w 587"/>
                  <a:gd name="T27" fmla="*/ 92 h 426"/>
                  <a:gd name="T28" fmla="*/ 25 w 587"/>
                  <a:gd name="T29" fmla="*/ 94 h 426"/>
                  <a:gd name="T30" fmla="*/ 22 w 587"/>
                  <a:gd name="T31" fmla="*/ 96 h 426"/>
                  <a:gd name="T32" fmla="*/ 18 w 587"/>
                  <a:gd name="T33" fmla="*/ 98 h 426"/>
                  <a:gd name="T34" fmla="*/ 15 w 587"/>
                  <a:gd name="T35" fmla="*/ 99 h 426"/>
                  <a:gd name="T36" fmla="*/ 11 w 587"/>
                  <a:gd name="T37" fmla="*/ 101 h 426"/>
                  <a:gd name="T38" fmla="*/ 9 w 587"/>
                  <a:gd name="T39" fmla="*/ 103 h 426"/>
                  <a:gd name="T40" fmla="*/ 6 w 587"/>
                  <a:gd name="T41" fmla="*/ 103 h 426"/>
                  <a:gd name="T42" fmla="*/ 4 w 587"/>
                  <a:gd name="T43" fmla="*/ 104 h 426"/>
                  <a:gd name="T44" fmla="*/ 3 w 587"/>
                  <a:gd name="T45" fmla="*/ 104 h 426"/>
                  <a:gd name="T46" fmla="*/ 3 w 587"/>
                  <a:gd name="T47" fmla="*/ 104 h 4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7"/>
                  <a:gd name="T73" fmla="*/ 0 h 426"/>
                  <a:gd name="T74" fmla="*/ 587 w 587"/>
                  <a:gd name="T75" fmla="*/ 426 h 4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7" h="426">
                    <a:moveTo>
                      <a:pt x="9" y="313"/>
                    </a:moveTo>
                    <a:lnTo>
                      <a:pt x="0" y="426"/>
                    </a:lnTo>
                    <a:lnTo>
                      <a:pt x="363" y="263"/>
                    </a:lnTo>
                    <a:lnTo>
                      <a:pt x="138" y="318"/>
                    </a:lnTo>
                    <a:lnTo>
                      <a:pt x="587" y="5"/>
                    </a:lnTo>
                    <a:lnTo>
                      <a:pt x="577" y="0"/>
                    </a:lnTo>
                    <a:lnTo>
                      <a:pt x="326" y="138"/>
                    </a:lnTo>
                    <a:lnTo>
                      <a:pt x="121" y="258"/>
                    </a:lnTo>
                    <a:lnTo>
                      <a:pt x="120" y="258"/>
                    </a:lnTo>
                    <a:lnTo>
                      <a:pt x="116" y="260"/>
                    </a:lnTo>
                    <a:lnTo>
                      <a:pt x="110" y="263"/>
                    </a:lnTo>
                    <a:lnTo>
                      <a:pt x="102" y="267"/>
                    </a:lnTo>
                    <a:lnTo>
                      <a:pt x="94" y="271"/>
                    </a:lnTo>
                    <a:lnTo>
                      <a:pt x="85" y="277"/>
                    </a:lnTo>
                    <a:lnTo>
                      <a:pt x="75" y="282"/>
                    </a:lnTo>
                    <a:lnTo>
                      <a:pt x="65" y="288"/>
                    </a:lnTo>
                    <a:lnTo>
                      <a:pt x="54" y="293"/>
                    </a:lnTo>
                    <a:lnTo>
                      <a:pt x="44" y="298"/>
                    </a:lnTo>
                    <a:lnTo>
                      <a:pt x="33" y="303"/>
                    </a:lnTo>
                    <a:lnTo>
                      <a:pt x="27" y="308"/>
                    </a:lnTo>
                    <a:lnTo>
                      <a:pt x="18" y="309"/>
                    </a:lnTo>
                    <a:lnTo>
                      <a:pt x="13" y="312"/>
                    </a:lnTo>
                    <a:lnTo>
                      <a:pt x="9" y="313"/>
                    </a:lnTo>
                    <a:close/>
                  </a:path>
                </a:pathLst>
              </a:custGeom>
              <a:solidFill>
                <a:srgbClr val="FFF2D9"/>
              </a:solidFill>
              <a:ln w="9525">
                <a:solidFill>
                  <a:srgbClr val="5A87C6"/>
                </a:solidFill>
                <a:round/>
                <a:headEnd/>
                <a:tailEnd/>
              </a:ln>
            </p:spPr>
            <p:txBody>
              <a:bodyPr/>
              <a:lstStyle/>
              <a:p>
                <a:endParaRPr lang="en-US"/>
              </a:p>
            </p:txBody>
          </p:sp>
          <p:sp>
            <p:nvSpPr>
              <p:cNvPr id="1158" name="Freeform 143"/>
              <p:cNvSpPr>
                <a:spLocks/>
              </p:cNvSpPr>
              <p:nvPr/>
            </p:nvSpPr>
            <p:spPr bwMode="auto">
              <a:xfrm>
                <a:off x="4696" y="2740"/>
                <a:ext cx="176" cy="107"/>
              </a:xfrm>
              <a:custGeom>
                <a:avLst/>
                <a:gdLst>
                  <a:gd name="T0" fmla="*/ 171 w 526"/>
                  <a:gd name="T1" fmla="*/ 33 h 322"/>
                  <a:gd name="T2" fmla="*/ 5 w 526"/>
                  <a:gd name="T3" fmla="*/ 107 h 322"/>
                  <a:gd name="T4" fmla="*/ 0 w 526"/>
                  <a:gd name="T5" fmla="*/ 75 h 322"/>
                  <a:gd name="T6" fmla="*/ 176 w 526"/>
                  <a:gd name="T7" fmla="*/ 0 h 322"/>
                  <a:gd name="T8" fmla="*/ 171 w 526"/>
                  <a:gd name="T9" fmla="*/ 33 h 322"/>
                  <a:gd name="T10" fmla="*/ 171 w 526"/>
                  <a:gd name="T11" fmla="*/ 33 h 322"/>
                  <a:gd name="T12" fmla="*/ 0 60000 65536"/>
                  <a:gd name="T13" fmla="*/ 0 60000 65536"/>
                  <a:gd name="T14" fmla="*/ 0 60000 65536"/>
                  <a:gd name="T15" fmla="*/ 0 60000 65536"/>
                  <a:gd name="T16" fmla="*/ 0 60000 65536"/>
                  <a:gd name="T17" fmla="*/ 0 60000 65536"/>
                  <a:gd name="T18" fmla="*/ 0 w 526"/>
                  <a:gd name="T19" fmla="*/ 0 h 322"/>
                  <a:gd name="T20" fmla="*/ 526 w 526"/>
                  <a:gd name="T21" fmla="*/ 322 h 322"/>
                </a:gdLst>
                <a:ahLst/>
                <a:cxnLst>
                  <a:cxn ang="T12">
                    <a:pos x="T0" y="T1"/>
                  </a:cxn>
                  <a:cxn ang="T13">
                    <a:pos x="T2" y="T3"/>
                  </a:cxn>
                  <a:cxn ang="T14">
                    <a:pos x="T4" y="T5"/>
                  </a:cxn>
                  <a:cxn ang="T15">
                    <a:pos x="T6" y="T7"/>
                  </a:cxn>
                  <a:cxn ang="T16">
                    <a:pos x="T8" y="T9"/>
                  </a:cxn>
                  <a:cxn ang="T17">
                    <a:pos x="T10" y="T11"/>
                  </a:cxn>
                </a:cxnLst>
                <a:rect l="T18" t="T19" r="T20" b="T21"/>
                <a:pathLst>
                  <a:path w="526" h="322">
                    <a:moveTo>
                      <a:pt x="512" y="99"/>
                    </a:moveTo>
                    <a:lnTo>
                      <a:pt x="15" y="322"/>
                    </a:lnTo>
                    <a:lnTo>
                      <a:pt x="0" y="227"/>
                    </a:lnTo>
                    <a:lnTo>
                      <a:pt x="526" y="0"/>
                    </a:lnTo>
                    <a:lnTo>
                      <a:pt x="512" y="99"/>
                    </a:lnTo>
                    <a:close/>
                  </a:path>
                </a:pathLst>
              </a:custGeom>
              <a:solidFill>
                <a:srgbClr val="FFF2D9"/>
              </a:solidFill>
              <a:ln w="9525">
                <a:solidFill>
                  <a:srgbClr val="5A87C6"/>
                </a:solidFill>
                <a:round/>
                <a:headEnd/>
                <a:tailEnd/>
              </a:ln>
            </p:spPr>
            <p:txBody>
              <a:bodyPr/>
              <a:lstStyle/>
              <a:p>
                <a:endParaRPr lang="en-US"/>
              </a:p>
            </p:txBody>
          </p:sp>
          <p:sp>
            <p:nvSpPr>
              <p:cNvPr id="1159" name="Freeform 144"/>
              <p:cNvSpPr>
                <a:spLocks/>
              </p:cNvSpPr>
              <p:nvPr/>
            </p:nvSpPr>
            <p:spPr bwMode="auto">
              <a:xfrm>
                <a:off x="4988" y="2820"/>
                <a:ext cx="32" cy="203"/>
              </a:xfrm>
              <a:custGeom>
                <a:avLst/>
                <a:gdLst>
                  <a:gd name="T0" fmla="*/ 9 w 95"/>
                  <a:gd name="T1" fmla="*/ 0 h 608"/>
                  <a:gd name="T2" fmla="*/ 7 w 95"/>
                  <a:gd name="T3" fmla="*/ 73 h 608"/>
                  <a:gd name="T4" fmla="*/ 4 w 95"/>
                  <a:gd name="T5" fmla="*/ 137 h 608"/>
                  <a:gd name="T6" fmla="*/ 0 w 95"/>
                  <a:gd name="T7" fmla="*/ 203 h 608"/>
                  <a:gd name="T8" fmla="*/ 25 w 95"/>
                  <a:gd name="T9" fmla="*/ 195 h 608"/>
                  <a:gd name="T10" fmla="*/ 23 w 95"/>
                  <a:gd name="T11" fmla="*/ 135 h 608"/>
                  <a:gd name="T12" fmla="*/ 25 w 95"/>
                  <a:gd name="T13" fmla="*/ 71 h 608"/>
                  <a:gd name="T14" fmla="*/ 32 w 95"/>
                  <a:gd name="T15" fmla="*/ 22 h 608"/>
                  <a:gd name="T16" fmla="*/ 32 w 95"/>
                  <a:gd name="T17" fmla="*/ 5 h 608"/>
                  <a:gd name="T18" fmla="*/ 9 w 95"/>
                  <a:gd name="T19" fmla="*/ 0 h 608"/>
                  <a:gd name="T20" fmla="*/ 9 w 95"/>
                  <a:gd name="T21" fmla="*/ 0 h 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5"/>
                  <a:gd name="T34" fmla="*/ 0 h 608"/>
                  <a:gd name="T35" fmla="*/ 95 w 95"/>
                  <a:gd name="T36" fmla="*/ 608 h 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5" h="608">
                    <a:moveTo>
                      <a:pt x="28" y="0"/>
                    </a:moveTo>
                    <a:lnTo>
                      <a:pt x="20" y="219"/>
                    </a:lnTo>
                    <a:lnTo>
                      <a:pt x="12" y="410"/>
                    </a:lnTo>
                    <a:lnTo>
                      <a:pt x="0" y="608"/>
                    </a:lnTo>
                    <a:lnTo>
                      <a:pt x="73" y="585"/>
                    </a:lnTo>
                    <a:lnTo>
                      <a:pt x="69" y="404"/>
                    </a:lnTo>
                    <a:lnTo>
                      <a:pt x="75" y="213"/>
                    </a:lnTo>
                    <a:lnTo>
                      <a:pt x="94" y="65"/>
                    </a:lnTo>
                    <a:lnTo>
                      <a:pt x="95" y="15"/>
                    </a:lnTo>
                    <a:lnTo>
                      <a:pt x="28" y="0"/>
                    </a:lnTo>
                    <a:close/>
                  </a:path>
                </a:pathLst>
              </a:custGeom>
              <a:solidFill>
                <a:srgbClr val="96ABBA"/>
              </a:solidFill>
              <a:ln w="9525">
                <a:solidFill>
                  <a:srgbClr val="5A87C6"/>
                </a:solidFill>
                <a:round/>
                <a:headEnd/>
                <a:tailEnd/>
              </a:ln>
            </p:spPr>
            <p:txBody>
              <a:bodyPr/>
              <a:lstStyle/>
              <a:p>
                <a:endParaRPr lang="en-US"/>
              </a:p>
            </p:txBody>
          </p:sp>
          <p:sp>
            <p:nvSpPr>
              <p:cNvPr id="1160" name="Freeform 145"/>
              <p:cNvSpPr>
                <a:spLocks/>
              </p:cNvSpPr>
              <p:nvPr/>
            </p:nvSpPr>
            <p:spPr bwMode="auto">
              <a:xfrm>
                <a:off x="4949" y="3204"/>
                <a:ext cx="67" cy="122"/>
              </a:xfrm>
              <a:custGeom>
                <a:avLst/>
                <a:gdLst>
                  <a:gd name="T0" fmla="*/ 6 w 200"/>
                  <a:gd name="T1" fmla="*/ 1 h 366"/>
                  <a:gd name="T2" fmla="*/ 8 w 200"/>
                  <a:gd name="T3" fmla="*/ 5 h 366"/>
                  <a:gd name="T4" fmla="*/ 11 w 200"/>
                  <a:gd name="T5" fmla="*/ 10 h 366"/>
                  <a:gd name="T6" fmla="*/ 14 w 200"/>
                  <a:gd name="T7" fmla="*/ 16 h 366"/>
                  <a:gd name="T8" fmla="*/ 16 w 200"/>
                  <a:gd name="T9" fmla="*/ 26 h 366"/>
                  <a:gd name="T10" fmla="*/ 17 w 200"/>
                  <a:gd name="T11" fmla="*/ 38 h 366"/>
                  <a:gd name="T12" fmla="*/ 18 w 200"/>
                  <a:gd name="T13" fmla="*/ 53 h 366"/>
                  <a:gd name="T14" fmla="*/ 16 w 200"/>
                  <a:gd name="T15" fmla="*/ 70 h 366"/>
                  <a:gd name="T16" fmla="*/ 14 w 200"/>
                  <a:gd name="T17" fmla="*/ 84 h 366"/>
                  <a:gd name="T18" fmla="*/ 12 w 200"/>
                  <a:gd name="T19" fmla="*/ 94 h 366"/>
                  <a:gd name="T20" fmla="*/ 10 w 200"/>
                  <a:gd name="T21" fmla="*/ 102 h 366"/>
                  <a:gd name="T22" fmla="*/ 8 w 200"/>
                  <a:gd name="T23" fmla="*/ 108 h 366"/>
                  <a:gd name="T24" fmla="*/ 7 w 200"/>
                  <a:gd name="T25" fmla="*/ 111 h 366"/>
                  <a:gd name="T26" fmla="*/ 5 w 200"/>
                  <a:gd name="T27" fmla="*/ 114 h 366"/>
                  <a:gd name="T28" fmla="*/ 0 w 200"/>
                  <a:gd name="T29" fmla="*/ 122 h 366"/>
                  <a:gd name="T30" fmla="*/ 26 w 200"/>
                  <a:gd name="T31" fmla="*/ 122 h 366"/>
                  <a:gd name="T32" fmla="*/ 29 w 200"/>
                  <a:gd name="T33" fmla="*/ 122 h 366"/>
                  <a:gd name="T34" fmla="*/ 33 w 200"/>
                  <a:gd name="T35" fmla="*/ 122 h 366"/>
                  <a:gd name="T36" fmla="*/ 37 w 200"/>
                  <a:gd name="T37" fmla="*/ 121 h 366"/>
                  <a:gd name="T38" fmla="*/ 42 w 200"/>
                  <a:gd name="T39" fmla="*/ 120 h 366"/>
                  <a:gd name="T40" fmla="*/ 46 w 200"/>
                  <a:gd name="T41" fmla="*/ 117 h 366"/>
                  <a:gd name="T42" fmla="*/ 50 w 200"/>
                  <a:gd name="T43" fmla="*/ 114 h 366"/>
                  <a:gd name="T44" fmla="*/ 53 w 200"/>
                  <a:gd name="T45" fmla="*/ 108 h 366"/>
                  <a:gd name="T46" fmla="*/ 56 w 200"/>
                  <a:gd name="T47" fmla="*/ 103 h 366"/>
                  <a:gd name="T48" fmla="*/ 59 w 200"/>
                  <a:gd name="T49" fmla="*/ 97 h 366"/>
                  <a:gd name="T50" fmla="*/ 62 w 200"/>
                  <a:gd name="T51" fmla="*/ 91 h 366"/>
                  <a:gd name="T52" fmla="*/ 63 w 200"/>
                  <a:gd name="T53" fmla="*/ 84 h 366"/>
                  <a:gd name="T54" fmla="*/ 65 w 200"/>
                  <a:gd name="T55" fmla="*/ 77 h 366"/>
                  <a:gd name="T56" fmla="*/ 66 w 200"/>
                  <a:gd name="T57" fmla="*/ 69 h 366"/>
                  <a:gd name="T58" fmla="*/ 67 w 200"/>
                  <a:gd name="T59" fmla="*/ 61 h 366"/>
                  <a:gd name="T60" fmla="*/ 66 w 200"/>
                  <a:gd name="T61" fmla="*/ 53 h 366"/>
                  <a:gd name="T62" fmla="*/ 65 w 200"/>
                  <a:gd name="T63" fmla="*/ 44 h 366"/>
                  <a:gd name="T64" fmla="*/ 63 w 200"/>
                  <a:gd name="T65" fmla="*/ 35 h 366"/>
                  <a:gd name="T66" fmla="*/ 60 w 200"/>
                  <a:gd name="T67" fmla="*/ 27 h 366"/>
                  <a:gd name="T68" fmla="*/ 57 w 200"/>
                  <a:gd name="T69" fmla="*/ 20 h 366"/>
                  <a:gd name="T70" fmla="*/ 53 w 200"/>
                  <a:gd name="T71" fmla="*/ 13 h 366"/>
                  <a:gd name="T72" fmla="*/ 49 w 200"/>
                  <a:gd name="T73" fmla="*/ 8 h 366"/>
                  <a:gd name="T74" fmla="*/ 45 w 200"/>
                  <a:gd name="T75" fmla="*/ 4 h 366"/>
                  <a:gd name="T76" fmla="*/ 5 w 200"/>
                  <a:gd name="T77" fmla="*/ 0 h 3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0"/>
                  <a:gd name="T118" fmla="*/ 0 h 366"/>
                  <a:gd name="T119" fmla="*/ 200 w 200"/>
                  <a:gd name="T120" fmla="*/ 366 h 3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0" h="366">
                    <a:moveTo>
                      <a:pt x="16" y="0"/>
                    </a:moveTo>
                    <a:lnTo>
                      <a:pt x="18" y="2"/>
                    </a:lnTo>
                    <a:lnTo>
                      <a:pt x="23" y="9"/>
                    </a:lnTo>
                    <a:lnTo>
                      <a:pt x="25" y="14"/>
                    </a:lnTo>
                    <a:lnTo>
                      <a:pt x="29" y="20"/>
                    </a:lnTo>
                    <a:lnTo>
                      <a:pt x="32" y="29"/>
                    </a:lnTo>
                    <a:lnTo>
                      <a:pt x="37" y="39"/>
                    </a:lnTo>
                    <a:lnTo>
                      <a:pt x="41" y="49"/>
                    </a:lnTo>
                    <a:lnTo>
                      <a:pt x="45" y="62"/>
                    </a:lnTo>
                    <a:lnTo>
                      <a:pt x="47" y="77"/>
                    </a:lnTo>
                    <a:lnTo>
                      <a:pt x="51" y="95"/>
                    </a:lnTo>
                    <a:lnTo>
                      <a:pt x="52" y="113"/>
                    </a:lnTo>
                    <a:lnTo>
                      <a:pt x="54" y="134"/>
                    </a:lnTo>
                    <a:lnTo>
                      <a:pt x="54" y="158"/>
                    </a:lnTo>
                    <a:lnTo>
                      <a:pt x="54" y="185"/>
                    </a:lnTo>
                    <a:lnTo>
                      <a:pt x="49" y="210"/>
                    </a:lnTo>
                    <a:lnTo>
                      <a:pt x="46" y="232"/>
                    </a:lnTo>
                    <a:lnTo>
                      <a:pt x="41" y="251"/>
                    </a:lnTo>
                    <a:lnTo>
                      <a:pt x="39" y="268"/>
                    </a:lnTo>
                    <a:lnTo>
                      <a:pt x="35" y="283"/>
                    </a:lnTo>
                    <a:lnTo>
                      <a:pt x="32" y="297"/>
                    </a:lnTo>
                    <a:lnTo>
                      <a:pt x="30" y="307"/>
                    </a:lnTo>
                    <a:lnTo>
                      <a:pt x="28" y="317"/>
                    </a:lnTo>
                    <a:lnTo>
                      <a:pt x="25" y="324"/>
                    </a:lnTo>
                    <a:lnTo>
                      <a:pt x="23" y="329"/>
                    </a:lnTo>
                    <a:lnTo>
                      <a:pt x="20" y="334"/>
                    </a:lnTo>
                    <a:lnTo>
                      <a:pt x="19" y="338"/>
                    </a:lnTo>
                    <a:lnTo>
                      <a:pt x="16" y="341"/>
                    </a:lnTo>
                    <a:lnTo>
                      <a:pt x="16" y="343"/>
                    </a:lnTo>
                    <a:lnTo>
                      <a:pt x="0" y="365"/>
                    </a:lnTo>
                    <a:lnTo>
                      <a:pt x="76" y="366"/>
                    </a:lnTo>
                    <a:lnTo>
                      <a:pt x="78" y="366"/>
                    </a:lnTo>
                    <a:lnTo>
                      <a:pt x="85" y="366"/>
                    </a:lnTo>
                    <a:lnTo>
                      <a:pt x="88" y="366"/>
                    </a:lnTo>
                    <a:lnTo>
                      <a:pt x="93" y="366"/>
                    </a:lnTo>
                    <a:lnTo>
                      <a:pt x="99" y="366"/>
                    </a:lnTo>
                    <a:lnTo>
                      <a:pt x="106" y="366"/>
                    </a:lnTo>
                    <a:lnTo>
                      <a:pt x="111" y="364"/>
                    </a:lnTo>
                    <a:lnTo>
                      <a:pt x="118" y="363"/>
                    </a:lnTo>
                    <a:lnTo>
                      <a:pt x="124" y="359"/>
                    </a:lnTo>
                    <a:lnTo>
                      <a:pt x="132" y="356"/>
                    </a:lnTo>
                    <a:lnTo>
                      <a:pt x="137" y="351"/>
                    </a:lnTo>
                    <a:lnTo>
                      <a:pt x="143" y="348"/>
                    </a:lnTo>
                    <a:lnTo>
                      <a:pt x="149" y="341"/>
                    </a:lnTo>
                    <a:lnTo>
                      <a:pt x="154" y="334"/>
                    </a:lnTo>
                    <a:lnTo>
                      <a:pt x="158" y="325"/>
                    </a:lnTo>
                    <a:lnTo>
                      <a:pt x="163" y="317"/>
                    </a:lnTo>
                    <a:lnTo>
                      <a:pt x="166" y="309"/>
                    </a:lnTo>
                    <a:lnTo>
                      <a:pt x="171" y="301"/>
                    </a:lnTo>
                    <a:lnTo>
                      <a:pt x="175" y="291"/>
                    </a:lnTo>
                    <a:lnTo>
                      <a:pt x="180" y="282"/>
                    </a:lnTo>
                    <a:lnTo>
                      <a:pt x="184" y="272"/>
                    </a:lnTo>
                    <a:lnTo>
                      <a:pt x="186" y="262"/>
                    </a:lnTo>
                    <a:lnTo>
                      <a:pt x="189" y="251"/>
                    </a:lnTo>
                    <a:lnTo>
                      <a:pt x="191" y="241"/>
                    </a:lnTo>
                    <a:lnTo>
                      <a:pt x="194" y="230"/>
                    </a:lnTo>
                    <a:lnTo>
                      <a:pt x="196" y="220"/>
                    </a:lnTo>
                    <a:lnTo>
                      <a:pt x="197" y="208"/>
                    </a:lnTo>
                    <a:lnTo>
                      <a:pt x="199" y="195"/>
                    </a:lnTo>
                    <a:lnTo>
                      <a:pt x="199" y="184"/>
                    </a:lnTo>
                    <a:lnTo>
                      <a:pt x="200" y="172"/>
                    </a:lnTo>
                    <a:lnTo>
                      <a:pt x="197" y="158"/>
                    </a:lnTo>
                    <a:lnTo>
                      <a:pt x="197" y="146"/>
                    </a:lnTo>
                    <a:lnTo>
                      <a:pt x="194" y="133"/>
                    </a:lnTo>
                    <a:lnTo>
                      <a:pt x="191" y="119"/>
                    </a:lnTo>
                    <a:lnTo>
                      <a:pt x="187" y="106"/>
                    </a:lnTo>
                    <a:lnTo>
                      <a:pt x="184" y="95"/>
                    </a:lnTo>
                    <a:lnTo>
                      <a:pt x="180" y="81"/>
                    </a:lnTo>
                    <a:lnTo>
                      <a:pt x="175" y="70"/>
                    </a:lnTo>
                    <a:lnTo>
                      <a:pt x="170" y="59"/>
                    </a:lnTo>
                    <a:lnTo>
                      <a:pt x="164" y="49"/>
                    </a:lnTo>
                    <a:lnTo>
                      <a:pt x="159" y="39"/>
                    </a:lnTo>
                    <a:lnTo>
                      <a:pt x="153" y="31"/>
                    </a:lnTo>
                    <a:lnTo>
                      <a:pt x="147" y="23"/>
                    </a:lnTo>
                    <a:lnTo>
                      <a:pt x="140" y="18"/>
                    </a:lnTo>
                    <a:lnTo>
                      <a:pt x="135" y="12"/>
                    </a:lnTo>
                    <a:lnTo>
                      <a:pt x="129" y="10"/>
                    </a:lnTo>
                    <a:lnTo>
                      <a:pt x="16" y="0"/>
                    </a:lnTo>
                    <a:close/>
                  </a:path>
                </a:pathLst>
              </a:custGeom>
              <a:solidFill>
                <a:srgbClr val="A69C8C"/>
              </a:solidFill>
              <a:ln w="9525">
                <a:solidFill>
                  <a:srgbClr val="5A87C6"/>
                </a:solidFill>
                <a:round/>
                <a:headEnd/>
                <a:tailEnd/>
              </a:ln>
            </p:spPr>
            <p:txBody>
              <a:bodyPr/>
              <a:lstStyle/>
              <a:p>
                <a:endParaRPr lang="en-US"/>
              </a:p>
            </p:txBody>
          </p:sp>
          <p:sp>
            <p:nvSpPr>
              <p:cNvPr id="1161" name="Freeform 146"/>
              <p:cNvSpPr>
                <a:spLocks/>
              </p:cNvSpPr>
              <p:nvPr/>
            </p:nvSpPr>
            <p:spPr bwMode="auto">
              <a:xfrm>
                <a:off x="4986" y="2515"/>
                <a:ext cx="25" cy="221"/>
              </a:xfrm>
              <a:custGeom>
                <a:avLst/>
                <a:gdLst>
                  <a:gd name="T0" fmla="*/ 25 w 73"/>
                  <a:gd name="T1" fmla="*/ 0 h 661"/>
                  <a:gd name="T2" fmla="*/ 9 w 73"/>
                  <a:gd name="T3" fmla="*/ 9 h 661"/>
                  <a:gd name="T4" fmla="*/ 6 w 73"/>
                  <a:gd name="T5" fmla="*/ 31 h 661"/>
                  <a:gd name="T6" fmla="*/ 5 w 73"/>
                  <a:gd name="T7" fmla="*/ 103 h 661"/>
                  <a:gd name="T8" fmla="*/ 0 w 73"/>
                  <a:gd name="T9" fmla="*/ 218 h 661"/>
                  <a:gd name="T10" fmla="*/ 23 w 73"/>
                  <a:gd name="T11" fmla="*/ 221 h 661"/>
                  <a:gd name="T12" fmla="*/ 25 w 73"/>
                  <a:gd name="T13" fmla="*/ 132 h 661"/>
                  <a:gd name="T14" fmla="*/ 25 w 73"/>
                  <a:gd name="T15" fmla="*/ 60 h 661"/>
                  <a:gd name="T16" fmla="*/ 25 w 73"/>
                  <a:gd name="T17" fmla="*/ 0 h 661"/>
                  <a:gd name="T18" fmla="*/ 25 w 73"/>
                  <a:gd name="T19" fmla="*/ 0 h 6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661"/>
                  <a:gd name="T32" fmla="*/ 73 w 73"/>
                  <a:gd name="T33" fmla="*/ 661 h 6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661">
                    <a:moveTo>
                      <a:pt x="73" y="0"/>
                    </a:moveTo>
                    <a:lnTo>
                      <a:pt x="27" y="27"/>
                    </a:lnTo>
                    <a:lnTo>
                      <a:pt x="17" y="93"/>
                    </a:lnTo>
                    <a:lnTo>
                      <a:pt x="14" y="307"/>
                    </a:lnTo>
                    <a:lnTo>
                      <a:pt x="0" y="651"/>
                    </a:lnTo>
                    <a:lnTo>
                      <a:pt x="68" y="661"/>
                    </a:lnTo>
                    <a:lnTo>
                      <a:pt x="72" y="395"/>
                    </a:lnTo>
                    <a:lnTo>
                      <a:pt x="73" y="178"/>
                    </a:lnTo>
                    <a:lnTo>
                      <a:pt x="73" y="0"/>
                    </a:lnTo>
                    <a:close/>
                  </a:path>
                </a:pathLst>
              </a:custGeom>
              <a:solidFill>
                <a:srgbClr val="BFB0DB"/>
              </a:solidFill>
              <a:ln w="9525">
                <a:solidFill>
                  <a:srgbClr val="5A87C6"/>
                </a:solidFill>
                <a:round/>
                <a:headEnd/>
                <a:tailEnd/>
              </a:ln>
            </p:spPr>
            <p:txBody>
              <a:bodyPr/>
              <a:lstStyle/>
              <a:p>
                <a:endParaRPr lang="en-US"/>
              </a:p>
            </p:txBody>
          </p:sp>
          <p:sp>
            <p:nvSpPr>
              <p:cNvPr id="1162" name="Freeform 147"/>
              <p:cNvSpPr>
                <a:spLocks/>
              </p:cNvSpPr>
              <p:nvPr/>
            </p:nvSpPr>
            <p:spPr bwMode="auto">
              <a:xfrm>
                <a:off x="5122" y="2551"/>
                <a:ext cx="26" cy="233"/>
              </a:xfrm>
              <a:custGeom>
                <a:avLst/>
                <a:gdLst>
                  <a:gd name="T0" fmla="*/ 7 w 78"/>
                  <a:gd name="T1" fmla="*/ 0 h 698"/>
                  <a:gd name="T2" fmla="*/ 7 w 78"/>
                  <a:gd name="T3" fmla="*/ 57 h 698"/>
                  <a:gd name="T4" fmla="*/ 4 w 78"/>
                  <a:gd name="T5" fmla="*/ 121 h 698"/>
                  <a:gd name="T6" fmla="*/ 0 w 78"/>
                  <a:gd name="T7" fmla="*/ 227 h 698"/>
                  <a:gd name="T8" fmla="*/ 15 w 78"/>
                  <a:gd name="T9" fmla="*/ 233 h 698"/>
                  <a:gd name="T10" fmla="*/ 18 w 78"/>
                  <a:gd name="T11" fmla="*/ 125 h 698"/>
                  <a:gd name="T12" fmla="*/ 20 w 78"/>
                  <a:gd name="T13" fmla="*/ 75 h 698"/>
                  <a:gd name="T14" fmla="*/ 26 w 78"/>
                  <a:gd name="T15" fmla="*/ 9 h 698"/>
                  <a:gd name="T16" fmla="*/ 19 w 78"/>
                  <a:gd name="T17" fmla="*/ 4 h 698"/>
                  <a:gd name="T18" fmla="*/ 7 w 78"/>
                  <a:gd name="T19" fmla="*/ 0 h 698"/>
                  <a:gd name="T20" fmla="*/ 7 w 78"/>
                  <a:gd name="T21" fmla="*/ 0 h 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698"/>
                  <a:gd name="T35" fmla="*/ 78 w 78"/>
                  <a:gd name="T36" fmla="*/ 698 h 6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698">
                    <a:moveTo>
                      <a:pt x="21" y="0"/>
                    </a:moveTo>
                    <a:lnTo>
                      <a:pt x="21" y="171"/>
                    </a:lnTo>
                    <a:lnTo>
                      <a:pt x="13" y="362"/>
                    </a:lnTo>
                    <a:lnTo>
                      <a:pt x="0" y="681"/>
                    </a:lnTo>
                    <a:lnTo>
                      <a:pt x="45" y="698"/>
                    </a:lnTo>
                    <a:lnTo>
                      <a:pt x="54" y="373"/>
                    </a:lnTo>
                    <a:lnTo>
                      <a:pt x="59" y="226"/>
                    </a:lnTo>
                    <a:lnTo>
                      <a:pt x="78" y="26"/>
                    </a:lnTo>
                    <a:lnTo>
                      <a:pt x="57" y="12"/>
                    </a:lnTo>
                    <a:lnTo>
                      <a:pt x="21" y="0"/>
                    </a:lnTo>
                    <a:close/>
                  </a:path>
                </a:pathLst>
              </a:custGeom>
              <a:solidFill>
                <a:srgbClr val="96ABBA"/>
              </a:solidFill>
              <a:ln w="9525">
                <a:solidFill>
                  <a:srgbClr val="5A87C6"/>
                </a:solidFill>
                <a:round/>
                <a:headEnd/>
                <a:tailEnd/>
              </a:ln>
            </p:spPr>
            <p:txBody>
              <a:bodyPr/>
              <a:lstStyle/>
              <a:p>
                <a:endParaRPr lang="en-US"/>
              </a:p>
            </p:txBody>
          </p:sp>
          <p:sp>
            <p:nvSpPr>
              <p:cNvPr id="1163" name="Freeform 148"/>
              <p:cNvSpPr>
                <a:spLocks/>
              </p:cNvSpPr>
              <p:nvPr/>
            </p:nvSpPr>
            <p:spPr bwMode="auto">
              <a:xfrm>
                <a:off x="5076" y="2860"/>
                <a:ext cx="28" cy="166"/>
              </a:xfrm>
              <a:custGeom>
                <a:avLst/>
                <a:gdLst>
                  <a:gd name="T0" fmla="*/ 2 w 83"/>
                  <a:gd name="T1" fmla="*/ 159 h 499"/>
                  <a:gd name="T2" fmla="*/ 0 w 83"/>
                  <a:gd name="T3" fmla="*/ 91 h 499"/>
                  <a:gd name="T4" fmla="*/ 5 w 83"/>
                  <a:gd name="T5" fmla="*/ 87 h 499"/>
                  <a:gd name="T6" fmla="*/ 5 w 83"/>
                  <a:gd name="T7" fmla="*/ 35 h 499"/>
                  <a:gd name="T8" fmla="*/ 5 w 83"/>
                  <a:gd name="T9" fmla="*/ 11 h 499"/>
                  <a:gd name="T10" fmla="*/ 6 w 83"/>
                  <a:gd name="T11" fmla="*/ 0 h 499"/>
                  <a:gd name="T12" fmla="*/ 11 w 83"/>
                  <a:gd name="T13" fmla="*/ 1 h 499"/>
                  <a:gd name="T14" fmla="*/ 14 w 83"/>
                  <a:gd name="T15" fmla="*/ 3 h 499"/>
                  <a:gd name="T16" fmla="*/ 18 w 83"/>
                  <a:gd name="T17" fmla="*/ 15 h 499"/>
                  <a:gd name="T18" fmla="*/ 20 w 83"/>
                  <a:gd name="T19" fmla="*/ 42 h 499"/>
                  <a:gd name="T20" fmla="*/ 23 w 83"/>
                  <a:gd name="T21" fmla="*/ 97 h 499"/>
                  <a:gd name="T22" fmla="*/ 28 w 83"/>
                  <a:gd name="T23" fmla="*/ 103 h 499"/>
                  <a:gd name="T24" fmla="*/ 26 w 83"/>
                  <a:gd name="T25" fmla="*/ 166 h 499"/>
                  <a:gd name="T26" fmla="*/ 2 w 83"/>
                  <a:gd name="T27" fmla="*/ 159 h 499"/>
                  <a:gd name="T28" fmla="*/ 2 w 83"/>
                  <a:gd name="T29" fmla="*/ 159 h 4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499"/>
                  <a:gd name="T47" fmla="*/ 83 w 83"/>
                  <a:gd name="T48" fmla="*/ 499 h 4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499">
                    <a:moveTo>
                      <a:pt x="7" y="478"/>
                    </a:moveTo>
                    <a:lnTo>
                      <a:pt x="0" y="274"/>
                    </a:lnTo>
                    <a:lnTo>
                      <a:pt x="15" y="261"/>
                    </a:lnTo>
                    <a:lnTo>
                      <a:pt x="16" y="106"/>
                    </a:lnTo>
                    <a:lnTo>
                      <a:pt x="16" y="34"/>
                    </a:lnTo>
                    <a:lnTo>
                      <a:pt x="18" y="0"/>
                    </a:lnTo>
                    <a:lnTo>
                      <a:pt x="33" y="2"/>
                    </a:lnTo>
                    <a:lnTo>
                      <a:pt x="42" y="10"/>
                    </a:lnTo>
                    <a:lnTo>
                      <a:pt x="53" y="45"/>
                    </a:lnTo>
                    <a:lnTo>
                      <a:pt x="59" y="126"/>
                    </a:lnTo>
                    <a:lnTo>
                      <a:pt x="67" y="292"/>
                    </a:lnTo>
                    <a:lnTo>
                      <a:pt x="83" y="310"/>
                    </a:lnTo>
                    <a:lnTo>
                      <a:pt x="78" y="499"/>
                    </a:lnTo>
                    <a:lnTo>
                      <a:pt x="7" y="478"/>
                    </a:lnTo>
                    <a:close/>
                  </a:path>
                </a:pathLst>
              </a:custGeom>
              <a:solidFill>
                <a:srgbClr val="6EF0A6"/>
              </a:solidFill>
              <a:ln w="9525">
                <a:solidFill>
                  <a:srgbClr val="5A87C6"/>
                </a:solidFill>
                <a:round/>
                <a:headEnd/>
                <a:tailEnd/>
              </a:ln>
            </p:spPr>
            <p:txBody>
              <a:bodyPr/>
              <a:lstStyle/>
              <a:p>
                <a:endParaRPr lang="en-US"/>
              </a:p>
            </p:txBody>
          </p:sp>
          <p:sp>
            <p:nvSpPr>
              <p:cNvPr id="1164" name="Freeform 149"/>
              <p:cNvSpPr>
                <a:spLocks/>
              </p:cNvSpPr>
              <p:nvPr/>
            </p:nvSpPr>
            <p:spPr bwMode="auto">
              <a:xfrm>
                <a:off x="5021" y="2851"/>
                <a:ext cx="33" cy="161"/>
              </a:xfrm>
              <a:custGeom>
                <a:avLst/>
                <a:gdLst>
                  <a:gd name="T0" fmla="*/ 2 w 97"/>
                  <a:gd name="T1" fmla="*/ 161 h 482"/>
                  <a:gd name="T2" fmla="*/ 0 w 97"/>
                  <a:gd name="T3" fmla="*/ 138 h 482"/>
                  <a:gd name="T4" fmla="*/ 0 w 97"/>
                  <a:gd name="T5" fmla="*/ 108 h 482"/>
                  <a:gd name="T6" fmla="*/ 6 w 97"/>
                  <a:gd name="T7" fmla="*/ 91 h 482"/>
                  <a:gd name="T8" fmla="*/ 7 w 97"/>
                  <a:gd name="T9" fmla="*/ 90 h 482"/>
                  <a:gd name="T10" fmla="*/ 2 w 97"/>
                  <a:gd name="T11" fmla="*/ 49 h 482"/>
                  <a:gd name="T12" fmla="*/ 3 w 97"/>
                  <a:gd name="T13" fmla="*/ 27 h 482"/>
                  <a:gd name="T14" fmla="*/ 6 w 97"/>
                  <a:gd name="T15" fmla="*/ 22 h 482"/>
                  <a:gd name="T16" fmla="*/ 9 w 97"/>
                  <a:gd name="T17" fmla="*/ 3 h 482"/>
                  <a:gd name="T18" fmla="*/ 14 w 97"/>
                  <a:gd name="T19" fmla="*/ 0 h 482"/>
                  <a:gd name="T20" fmla="*/ 16 w 97"/>
                  <a:gd name="T21" fmla="*/ 2 h 482"/>
                  <a:gd name="T22" fmla="*/ 17 w 97"/>
                  <a:gd name="T23" fmla="*/ 24 h 482"/>
                  <a:gd name="T24" fmla="*/ 23 w 97"/>
                  <a:gd name="T25" fmla="*/ 60 h 482"/>
                  <a:gd name="T26" fmla="*/ 26 w 97"/>
                  <a:gd name="T27" fmla="*/ 89 h 482"/>
                  <a:gd name="T28" fmla="*/ 33 w 97"/>
                  <a:gd name="T29" fmla="*/ 98 h 482"/>
                  <a:gd name="T30" fmla="*/ 29 w 97"/>
                  <a:gd name="T31" fmla="*/ 158 h 482"/>
                  <a:gd name="T32" fmla="*/ 2 w 97"/>
                  <a:gd name="T33" fmla="*/ 161 h 482"/>
                  <a:gd name="T34" fmla="*/ 2 w 97"/>
                  <a:gd name="T35" fmla="*/ 161 h 4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
                  <a:gd name="T55" fmla="*/ 0 h 482"/>
                  <a:gd name="T56" fmla="*/ 97 w 97"/>
                  <a:gd name="T57" fmla="*/ 482 h 48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 h="482">
                    <a:moveTo>
                      <a:pt x="6" y="482"/>
                    </a:moveTo>
                    <a:lnTo>
                      <a:pt x="0" y="413"/>
                    </a:lnTo>
                    <a:lnTo>
                      <a:pt x="0" y="322"/>
                    </a:lnTo>
                    <a:lnTo>
                      <a:pt x="17" y="273"/>
                    </a:lnTo>
                    <a:lnTo>
                      <a:pt x="22" y="268"/>
                    </a:lnTo>
                    <a:lnTo>
                      <a:pt x="6" y="146"/>
                    </a:lnTo>
                    <a:lnTo>
                      <a:pt x="10" y="80"/>
                    </a:lnTo>
                    <a:lnTo>
                      <a:pt x="19" y="67"/>
                    </a:lnTo>
                    <a:lnTo>
                      <a:pt x="25" y="9"/>
                    </a:lnTo>
                    <a:lnTo>
                      <a:pt x="42" y="0"/>
                    </a:lnTo>
                    <a:lnTo>
                      <a:pt x="46" y="5"/>
                    </a:lnTo>
                    <a:lnTo>
                      <a:pt x="50" y="72"/>
                    </a:lnTo>
                    <a:lnTo>
                      <a:pt x="67" y="180"/>
                    </a:lnTo>
                    <a:lnTo>
                      <a:pt x="76" y="267"/>
                    </a:lnTo>
                    <a:lnTo>
                      <a:pt x="97" y="292"/>
                    </a:lnTo>
                    <a:lnTo>
                      <a:pt x="84" y="473"/>
                    </a:lnTo>
                    <a:lnTo>
                      <a:pt x="6" y="482"/>
                    </a:lnTo>
                    <a:close/>
                  </a:path>
                </a:pathLst>
              </a:custGeom>
              <a:solidFill>
                <a:srgbClr val="6EF0A6"/>
              </a:solidFill>
              <a:ln w="9525">
                <a:solidFill>
                  <a:srgbClr val="5A87C6"/>
                </a:solidFill>
                <a:round/>
                <a:headEnd/>
                <a:tailEnd/>
              </a:ln>
            </p:spPr>
            <p:txBody>
              <a:bodyPr/>
              <a:lstStyle/>
              <a:p>
                <a:endParaRPr lang="en-US"/>
              </a:p>
            </p:txBody>
          </p:sp>
          <p:sp>
            <p:nvSpPr>
              <p:cNvPr id="1165" name="Freeform 150"/>
              <p:cNvSpPr>
                <a:spLocks/>
              </p:cNvSpPr>
              <p:nvPr/>
            </p:nvSpPr>
            <p:spPr bwMode="auto">
              <a:xfrm>
                <a:off x="4994" y="2736"/>
                <a:ext cx="158" cy="121"/>
              </a:xfrm>
              <a:custGeom>
                <a:avLst/>
                <a:gdLst>
                  <a:gd name="T0" fmla="*/ 6 w 474"/>
                  <a:gd name="T1" fmla="*/ 0 h 363"/>
                  <a:gd name="T2" fmla="*/ 17 w 474"/>
                  <a:gd name="T3" fmla="*/ 13 h 363"/>
                  <a:gd name="T4" fmla="*/ 19 w 474"/>
                  <a:gd name="T5" fmla="*/ 15 h 363"/>
                  <a:gd name="T6" fmla="*/ 6 w 474"/>
                  <a:gd name="T7" fmla="*/ 25 h 363"/>
                  <a:gd name="T8" fmla="*/ 17 w 474"/>
                  <a:gd name="T9" fmla="*/ 33 h 363"/>
                  <a:gd name="T10" fmla="*/ 3 w 474"/>
                  <a:gd name="T11" fmla="*/ 40 h 363"/>
                  <a:gd name="T12" fmla="*/ 12 w 474"/>
                  <a:gd name="T13" fmla="*/ 49 h 363"/>
                  <a:gd name="T14" fmla="*/ 1 w 474"/>
                  <a:gd name="T15" fmla="*/ 54 h 363"/>
                  <a:gd name="T16" fmla="*/ 9 w 474"/>
                  <a:gd name="T17" fmla="*/ 60 h 363"/>
                  <a:gd name="T18" fmla="*/ 0 w 474"/>
                  <a:gd name="T19" fmla="*/ 71 h 363"/>
                  <a:gd name="T20" fmla="*/ 31 w 474"/>
                  <a:gd name="T21" fmla="*/ 74 h 363"/>
                  <a:gd name="T22" fmla="*/ 99 w 474"/>
                  <a:gd name="T23" fmla="*/ 99 h 363"/>
                  <a:gd name="T24" fmla="*/ 156 w 474"/>
                  <a:gd name="T25" fmla="*/ 121 h 363"/>
                  <a:gd name="T26" fmla="*/ 158 w 474"/>
                  <a:gd name="T27" fmla="*/ 83 h 363"/>
                  <a:gd name="T28" fmla="*/ 158 w 474"/>
                  <a:gd name="T29" fmla="*/ 56 h 363"/>
                  <a:gd name="T30" fmla="*/ 136 w 474"/>
                  <a:gd name="T31" fmla="*/ 44 h 363"/>
                  <a:gd name="T32" fmla="*/ 83 w 474"/>
                  <a:gd name="T33" fmla="*/ 23 h 363"/>
                  <a:gd name="T34" fmla="*/ 31 w 474"/>
                  <a:gd name="T35" fmla="*/ 3 h 363"/>
                  <a:gd name="T36" fmla="*/ 6 w 474"/>
                  <a:gd name="T37" fmla="*/ 0 h 363"/>
                  <a:gd name="T38" fmla="*/ 6 w 474"/>
                  <a:gd name="T39" fmla="*/ 0 h 3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4"/>
                  <a:gd name="T61" fmla="*/ 0 h 363"/>
                  <a:gd name="T62" fmla="*/ 474 w 474"/>
                  <a:gd name="T63" fmla="*/ 363 h 3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4" h="363">
                    <a:moveTo>
                      <a:pt x="19" y="0"/>
                    </a:moveTo>
                    <a:lnTo>
                      <a:pt x="52" y="40"/>
                    </a:lnTo>
                    <a:lnTo>
                      <a:pt x="57" y="46"/>
                    </a:lnTo>
                    <a:lnTo>
                      <a:pt x="18" y="76"/>
                    </a:lnTo>
                    <a:lnTo>
                      <a:pt x="52" y="100"/>
                    </a:lnTo>
                    <a:lnTo>
                      <a:pt x="10" y="121"/>
                    </a:lnTo>
                    <a:lnTo>
                      <a:pt x="35" y="147"/>
                    </a:lnTo>
                    <a:lnTo>
                      <a:pt x="4" y="163"/>
                    </a:lnTo>
                    <a:lnTo>
                      <a:pt x="26" y="179"/>
                    </a:lnTo>
                    <a:lnTo>
                      <a:pt x="0" y="213"/>
                    </a:lnTo>
                    <a:lnTo>
                      <a:pt x="93" y="222"/>
                    </a:lnTo>
                    <a:lnTo>
                      <a:pt x="297" y="298"/>
                    </a:lnTo>
                    <a:lnTo>
                      <a:pt x="468" y="363"/>
                    </a:lnTo>
                    <a:lnTo>
                      <a:pt x="473" y="250"/>
                    </a:lnTo>
                    <a:lnTo>
                      <a:pt x="474" y="167"/>
                    </a:lnTo>
                    <a:lnTo>
                      <a:pt x="407" y="133"/>
                    </a:lnTo>
                    <a:lnTo>
                      <a:pt x="250" y="69"/>
                    </a:lnTo>
                    <a:lnTo>
                      <a:pt x="93" y="8"/>
                    </a:lnTo>
                    <a:lnTo>
                      <a:pt x="19" y="0"/>
                    </a:lnTo>
                    <a:close/>
                  </a:path>
                </a:pathLst>
              </a:custGeom>
              <a:solidFill>
                <a:srgbClr val="B3A6E0"/>
              </a:solidFill>
              <a:ln w="9525">
                <a:solidFill>
                  <a:srgbClr val="5A87C6"/>
                </a:solidFill>
                <a:round/>
                <a:headEnd/>
                <a:tailEnd/>
              </a:ln>
            </p:spPr>
            <p:txBody>
              <a:bodyPr/>
              <a:lstStyle/>
              <a:p>
                <a:endParaRPr lang="en-US"/>
              </a:p>
            </p:txBody>
          </p:sp>
          <p:sp>
            <p:nvSpPr>
              <p:cNvPr id="1166" name="Freeform 151"/>
              <p:cNvSpPr>
                <a:spLocks/>
              </p:cNvSpPr>
              <p:nvPr/>
            </p:nvSpPr>
            <p:spPr bwMode="auto">
              <a:xfrm>
                <a:off x="5105" y="2856"/>
                <a:ext cx="19" cy="165"/>
              </a:xfrm>
              <a:custGeom>
                <a:avLst/>
                <a:gdLst>
                  <a:gd name="T0" fmla="*/ 2 w 57"/>
                  <a:gd name="T1" fmla="*/ 3 h 495"/>
                  <a:gd name="T2" fmla="*/ 0 w 57"/>
                  <a:gd name="T3" fmla="*/ 54 h 495"/>
                  <a:gd name="T4" fmla="*/ 8 w 57"/>
                  <a:gd name="T5" fmla="*/ 165 h 495"/>
                  <a:gd name="T6" fmla="*/ 19 w 57"/>
                  <a:gd name="T7" fmla="*/ 161 h 495"/>
                  <a:gd name="T8" fmla="*/ 13 w 57"/>
                  <a:gd name="T9" fmla="*/ 97 h 495"/>
                  <a:gd name="T10" fmla="*/ 9 w 57"/>
                  <a:gd name="T11" fmla="*/ 37 h 495"/>
                  <a:gd name="T12" fmla="*/ 11 w 57"/>
                  <a:gd name="T13" fmla="*/ 0 h 495"/>
                  <a:gd name="T14" fmla="*/ 2 w 57"/>
                  <a:gd name="T15" fmla="*/ 3 h 495"/>
                  <a:gd name="T16" fmla="*/ 2 w 57"/>
                  <a:gd name="T17" fmla="*/ 3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495"/>
                  <a:gd name="T29" fmla="*/ 57 w 5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495">
                    <a:moveTo>
                      <a:pt x="7" y="8"/>
                    </a:moveTo>
                    <a:lnTo>
                      <a:pt x="0" y="163"/>
                    </a:lnTo>
                    <a:lnTo>
                      <a:pt x="23" y="495"/>
                    </a:lnTo>
                    <a:lnTo>
                      <a:pt x="57" y="483"/>
                    </a:lnTo>
                    <a:lnTo>
                      <a:pt x="39" y="292"/>
                    </a:lnTo>
                    <a:lnTo>
                      <a:pt x="28" y="112"/>
                    </a:lnTo>
                    <a:lnTo>
                      <a:pt x="32" y="0"/>
                    </a:lnTo>
                    <a:lnTo>
                      <a:pt x="7" y="8"/>
                    </a:lnTo>
                    <a:close/>
                  </a:path>
                </a:pathLst>
              </a:custGeom>
              <a:solidFill>
                <a:srgbClr val="BFB0DB"/>
              </a:solidFill>
              <a:ln w="9525">
                <a:solidFill>
                  <a:srgbClr val="5A87C6"/>
                </a:solidFill>
                <a:round/>
                <a:headEnd/>
                <a:tailEnd/>
              </a:ln>
            </p:spPr>
            <p:txBody>
              <a:bodyPr/>
              <a:lstStyle/>
              <a:p>
                <a:endParaRPr lang="en-US"/>
              </a:p>
            </p:txBody>
          </p:sp>
          <p:sp>
            <p:nvSpPr>
              <p:cNvPr id="1167" name="Freeform 152"/>
              <p:cNvSpPr>
                <a:spLocks/>
              </p:cNvSpPr>
              <p:nvPr/>
            </p:nvSpPr>
            <p:spPr bwMode="auto">
              <a:xfrm>
                <a:off x="5093" y="2907"/>
                <a:ext cx="30" cy="119"/>
              </a:xfrm>
              <a:custGeom>
                <a:avLst/>
                <a:gdLst>
                  <a:gd name="T0" fmla="*/ 26 w 90"/>
                  <a:gd name="T1" fmla="*/ 42 h 357"/>
                  <a:gd name="T2" fmla="*/ 22 w 90"/>
                  <a:gd name="T3" fmla="*/ 22 h 357"/>
                  <a:gd name="T4" fmla="*/ 18 w 90"/>
                  <a:gd name="T5" fmla="*/ 9 h 357"/>
                  <a:gd name="T6" fmla="*/ 7 w 90"/>
                  <a:gd name="T7" fmla="*/ 0 h 357"/>
                  <a:gd name="T8" fmla="*/ 0 w 90"/>
                  <a:gd name="T9" fmla="*/ 3 h 357"/>
                  <a:gd name="T10" fmla="*/ 0 w 90"/>
                  <a:gd name="T11" fmla="*/ 21 h 357"/>
                  <a:gd name="T12" fmla="*/ 2 w 90"/>
                  <a:gd name="T13" fmla="*/ 47 h 357"/>
                  <a:gd name="T14" fmla="*/ 8 w 90"/>
                  <a:gd name="T15" fmla="*/ 78 h 357"/>
                  <a:gd name="T16" fmla="*/ 17 w 90"/>
                  <a:gd name="T17" fmla="*/ 91 h 357"/>
                  <a:gd name="T18" fmla="*/ 18 w 90"/>
                  <a:gd name="T19" fmla="*/ 102 h 357"/>
                  <a:gd name="T20" fmla="*/ 18 w 90"/>
                  <a:gd name="T21" fmla="*/ 119 h 357"/>
                  <a:gd name="T22" fmla="*/ 30 w 90"/>
                  <a:gd name="T23" fmla="*/ 109 h 357"/>
                  <a:gd name="T24" fmla="*/ 27 w 90"/>
                  <a:gd name="T25" fmla="*/ 65 h 357"/>
                  <a:gd name="T26" fmla="*/ 26 w 90"/>
                  <a:gd name="T27" fmla="*/ 42 h 357"/>
                  <a:gd name="T28" fmla="*/ 26 w 90"/>
                  <a:gd name="T29" fmla="*/ 42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357"/>
                  <a:gd name="T47" fmla="*/ 90 w 90"/>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357">
                    <a:moveTo>
                      <a:pt x="77" y="125"/>
                    </a:moveTo>
                    <a:lnTo>
                      <a:pt x="67" y="67"/>
                    </a:lnTo>
                    <a:lnTo>
                      <a:pt x="53" y="28"/>
                    </a:lnTo>
                    <a:lnTo>
                      <a:pt x="21" y="0"/>
                    </a:lnTo>
                    <a:lnTo>
                      <a:pt x="0" y="10"/>
                    </a:lnTo>
                    <a:lnTo>
                      <a:pt x="0" y="63"/>
                    </a:lnTo>
                    <a:lnTo>
                      <a:pt x="7" y="140"/>
                    </a:lnTo>
                    <a:lnTo>
                      <a:pt x="25" y="234"/>
                    </a:lnTo>
                    <a:lnTo>
                      <a:pt x="51" y="273"/>
                    </a:lnTo>
                    <a:lnTo>
                      <a:pt x="53" y="305"/>
                    </a:lnTo>
                    <a:lnTo>
                      <a:pt x="53" y="357"/>
                    </a:lnTo>
                    <a:lnTo>
                      <a:pt x="90" y="326"/>
                    </a:lnTo>
                    <a:lnTo>
                      <a:pt x="80" y="196"/>
                    </a:lnTo>
                    <a:lnTo>
                      <a:pt x="77" y="125"/>
                    </a:lnTo>
                    <a:close/>
                  </a:path>
                </a:pathLst>
              </a:custGeom>
              <a:solidFill>
                <a:srgbClr val="FFCC00"/>
              </a:solidFill>
              <a:ln w="9525">
                <a:solidFill>
                  <a:srgbClr val="5A87C6"/>
                </a:solidFill>
                <a:round/>
                <a:headEnd/>
                <a:tailEnd/>
              </a:ln>
            </p:spPr>
            <p:txBody>
              <a:bodyPr/>
              <a:lstStyle/>
              <a:p>
                <a:endParaRPr lang="en-US"/>
              </a:p>
            </p:txBody>
          </p:sp>
          <p:sp>
            <p:nvSpPr>
              <p:cNvPr id="1168" name="Freeform 153"/>
              <p:cNvSpPr>
                <a:spLocks/>
              </p:cNvSpPr>
              <p:nvPr/>
            </p:nvSpPr>
            <p:spPr bwMode="auto">
              <a:xfrm>
                <a:off x="4973" y="2820"/>
                <a:ext cx="24" cy="207"/>
              </a:xfrm>
              <a:custGeom>
                <a:avLst/>
                <a:gdLst>
                  <a:gd name="T0" fmla="*/ 9 w 73"/>
                  <a:gd name="T1" fmla="*/ 10 h 623"/>
                  <a:gd name="T2" fmla="*/ 24 w 73"/>
                  <a:gd name="T3" fmla="*/ 0 h 623"/>
                  <a:gd name="T4" fmla="*/ 21 w 73"/>
                  <a:gd name="T5" fmla="*/ 105 h 623"/>
                  <a:gd name="T6" fmla="*/ 18 w 73"/>
                  <a:gd name="T7" fmla="*/ 181 h 623"/>
                  <a:gd name="T8" fmla="*/ 17 w 73"/>
                  <a:gd name="T9" fmla="*/ 201 h 623"/>
                  <a:gd name="T10" fmla="*/ 0 w 73"/>
                  <a:gd name="T11" fmla="*/ 207 h 623"/>
                  <a:gd name="T12" fmla="*/ 5 w 73"/>
                  <a:gd name="T13" fmla="*/ 145 h 623"/>
                  <a:gd name="T14" fmla="*/ 6 w 73"/>
                  <a:gd name="T15" fmla="*/ 83 h 623"/>
                  <a:gd name="T16" fmla="*/ 10 w 73"/>
                  <a:gd name="T17" fmla="*/ 45 h 623"/>
                  <a:gd name="T18" fmla="*/ 9 w 73"/>
                  <a:gd name="T19" fmla="*/ 10 h 623"/>
                  <a:gd name="T20" fmla="*/ 9 w 73"/>
                  <a:gd name="T21" fmla="*/ 10 h 6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623"/>
                  <a:gd name="T35" fmla="*/ 73 w 73"/>
                  <a:gd name="T36" fmla="*/ 623 h 6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623">
                    <a:moveTo>
                      <a:pt x="27" y="29"/>
                    </a:moveTo>
                    <a:lnTo>
                      <a:pt x="73" y="0"/>
                    </a:lnTo>
                    <a:lnTo>
                      <a:pt x="65" y="317"/>
                    </a:lnTo>
                    <a:lnTo>
                      <a:pt x="54" y="544"/>
                    </a:lnTo>
                    <a:lnTo>
                      <a:pt x="51" y="605"/>
                    </a:lnTo>
                    <a:lnTo>
                      <a:pt x="0" y="623"/>
                    </a:lnTo>
                    <a:lnTo>
                      <a:pt x="16" y="437"/>
                    </a:lnTo>
                    <a:lnTo>
                      <a:pt x="17" y="251"/>
                    </a:lnTo>
                    <a:lnTo>
                      <a:pt x="29" y="136"/>
                    </a:lnTo>
                    <a:lnTo>
                      <a:pt x="27" y="29"/>
                    </a:lnTo>
                    <a:close/>
                  </a:path>
                </a:pathLst>
              </a:custGeom>
              <a:solidFill>
                <a:srgbClr val="BFB0DB"/>
              </a:solidFill>
              <a:ln w="9525">
                <a:solidFill>
                  <a:srgbClr val="5A87C6"/>
                </a:solidFill>
                <a:round/>
                <a:headEnd/>
                <a:tailEnd/>
              </a:ln>
            </p:spPr>
            <p:txBody>
              <a:bodyPr/>
              <a:lstStyle/>
              <a:p>
                <a:endParaRPr lang="en-US"/>
              </a:p>
            </p:txBody>
          </p:sp>
          <p:sp>
            <p:nvSpPr>
              <p:cNvPr id="1169" name="Freeform 154"/>
              <p:cNvSpPr>
                <a:spLocks/>
              </p:cNvSpPr>
              <p:nvPr/>
            </p:nvSpPr>
            <p:spPr bwMode="auto">
              <a:xfrm>
                <a:off x="4943" y="3281"/>
                <a:ext cx="64" cy="48"/>
              </a:xfrm>
              <a:custGeom>
                <a:avLst/>
                <a:gdLst>
                  <a:gd name="T0" fmla="*/ 4 w 193"/>
                  <a:gd name="T1" fmla="*/ 46 h 144"/>
                  <a:gd name="T2" fmla="*/ 1 w 193"/>
                  <a:gd name="T3" fmla="*/ 47 h 144"/>
                  <a:gd name="T4" fmla="*/ 0 w 193"/>
                  <a:gd name="T5" fmla="*/ 48 h 144"/>
                  <a:gd name="T6" fmla="*/ 1 w 193"/>
                  <a:gd name="T7" fmla="*/ 48 h 144"/>
                  <a:gd name="T8" fmla="*/ 2 w 193"/>
                  <a:gd name="T9" fmla="*/ 48 h 144"/>
                  <a:gd name="T10" fmla="*/ 4 w 193"/>
                  <a:gd name="T11" fmla="*/ 48 h 144"/>
                  <a:gd name="T12" fmla="*/ 8 w 193"/>
                  <a:gd name="T13" fmla="*/ 48 h 144"/>
                  <a:gd name="T14" fmla="*/ 12 w 193"/>
                  <a:gd name="T15" fmla="*/ 47 h 144"/>
                  <a:gd name="T16" fmla="*/ 17 w 193"/>
                  <a:gd name="T17" fmla="*/ 47 h 144"/>
                  <a:gd name="T18" fmla="*/ 22 w 193"/>
                  <a:gd name="T19" fmla="*/ 46 h 144"/>
                  <a:gd name="T20" fmla="*/ 27 w 193"/>
                  <a:gd name="T21" fmla="*/ 46 h 144"/>
                  <a:gd name="T22" fmla="*/ 32 w 193"/>
                  <a:gd name="T23" fmla="*/ 45 h 144"/>
                  <a:gd name="T24" fmla="*/ 37 w 193"/>
                  <a:gd name="T25" fmla="*/ 44 h 144"/>
                  <a:gd name="T26" fmla="*/ 43 w 193"/>
                  <a:gd name="T27" fmla="*/ 44 h 144"/>
                  <a:gd name="T28" fmla="*/ 48 w 193"/>
                  <a:gd name="T29" fmla="*/ 42 h 144"/>
                  <a:gd name="T30" fmla="*/ 52 w 193"/>
                  <a:gd name="T31" fmla="*/ 41 h 144"/>
                  <a:gd name="T32" fmla="*/ 56 w 193"/>
                  <a:gd name="T33" fmla="*/ 41 h 144"/>
                  <a:gd name="T34" fmla="*/ 56 w 193"/>
                  <a:gd name="T35" fmla="*/ 38 h 144"/>
                  <a:gd name="T36" fmla="*/ 57 w 193"/>
                  <a:gd name="T37" fmla="*/ 36 h 144"/>
                  <a:gd name="T38" fmla="*/ 58 w 193"/>
                  <a:gd name="T39" fmla="*/ 33 h 144"/>
                  <a:gd name="T40" fmla="*/ 59 w 193"/>
                  <a:gd name="T41" fmla="*/ 31 h 144"/>
                  <a:gd name="T42" fmla="*/ 59 w 193"/>
                  <a:gd name="T43" fmla="*/ 28 h 144"/>
                  <a:gd name="T44" fmla="*/ 60 w 193"/>
                  <a:gd name="T45" fmla="*/ 26 h 144"/>
                  <a:gd name="T46" fmla="*/ 61 w 193"/>
                  <a:gd name="T47" fmla="*/ 24 h 144"/>
                  <a:gd name="T48" fmla="*/ 61 w 193"/>
                  <a:gd name="T49" fmla="*/ 22 h 144"/>
                  <a:gd name="T50" fmla="*/ 61 w 193"/>
                  <a:gd name="T51" fmla="*/ 19 h 144"/>
                  <a:gd name="T52" fmla="*/ 62 w 193"/>
                  <a:gd name="T53" fmla="*/ 17 h 144"/>
                  <a:gd name="T54" fmla="*/ 62 w 193"/>
                  <a:gd name="T55" fmla="*/ 15 h 144"/>
                  <a:gd name="T56" fmla="*/ 63 w 193"/>
                  <a:gd name="T57" fmla="*/ 12 h 144"/>
                  <a:gd name="T58" fmla="*/ 63 w 193"/>
                  <a:gd name="T59" fmla="*/ 10 h 144"/>
                  <a:gd name="T60" fmla="*/ 63 w 193"/>
                  <a:gd name="T61" fmla="*/ 8 h 144"/>
                  <a:gd name="T62" fmla="*/ 63 w 193"/>
                  <a:gd name="T63" fmla="*/ 6 h 144"/>
                  <a:gd name="T64" fmla="*/ 64 w 193"/>
                  <a:gd name="T65" fmla="*/ 5 h 144"/>
                  <a:gd name="T66" fmla="*/ 44 w 193"/>
                  <a:gd name="T67" fmla="*/ 33 h 144"/>
                  <a:gd name="T68" fmla="*/ 52 w 193"/>
                  <a:gd name="T69" fmla="*/ 3 h 144"/>
                  <a:gd name="T70" fmla="*/ 32 w 193"/>
                  <a:gd name="T71" fmla="*/ 32 h 144"/>
                  <a:gd name="T72" fmla="*/ 40 w 193"/>
                  <a:gd name="T73" fmla="*/ 0 h 144"/>
                  <a:gd name="T74" fmla="*/ 20 w 193"/>
                  <a:gd name="T75" fmla="*/ 31 h 144"/>
                  <a:gd name="T76" fmla="*/ 25 w 193"/>
                  <a:gd name="T77" fmla="*/ 2 h 144"/>
                  <a:gd name="T78" fmla="*/ 25 w 193"/>
                  <a:gd name="T79" fmla="*/ 2 h 144"/>
                  <a:gd name="T80" fmla="*/ 24 w 193"/>
                  <a:gd name="T81" fmla="*/ 3 h 144"/>
                  <a:gd name="T82" fmla="*/ 23 w 193"/>
                  <a:gd name="T83" fmla="*/ 5 h 144"/>
                  <a:gd name="T84" fmla="*/ 22 w 193"/>
                  <a:gd name="T85" fmla="*/ 8 h 144"/>
                  <a:gd name="T86" fmla="*/ 21 w 193"/>
                  <a:gd name="T87" fmla="*/ 10 h 144"/>
                  <a:gd name="T88" fmla="*/ 20 w 193"/>
                  <a:gd name="T89" fmla="*/ 14 h 144"/>
                  <a:gd name="T90" fmla="*/ 18 w 193"/>
                  <a:gd name="T91" fmla="*/ 17 h 144"/>
                  <a:gd name="T92" fmla="*/ 17 w 193"/>
                  <a:gd name="T93" fmla="*/ 22 h 144"/>
                  <a:gd name="T94" fmla="*/ 15 w 193"/>
                  <a:gd name="T95" fmla="*/ 25 h 144"/>
                  <a:gd name="T96" fmla="*/ 13 w 193"/>
                  <a:gd name="T97" fmla="*/ 29 h 144"/>
                  <a:gd name="T98" fmla="*/ 11 w 193"/>
                  <a:gd name="T99" fmla="*/ 33 h 144"/>
                  <a:gd name="T100" fmla="*/ 9 w 193"/>
                  <a:gd name="T101" fmla="*/ 36 h 144"/>
                  <a:gd name="T102" fmla="*/ 8 w 193"/>
                  <a:gd name="T103" fmla="*/ 39 h 144"/>
                  <a:gd name="T104" fmla="*/ 6 w 193"/>
                  <a:gd name="T105" fmla="*/ 42 h 144"/>
                  <a:gd name="T106" fmla="*/ 5 w 193"/>
                  <a:gd name="T107" fmla="*/ 45 h 144"/>
                  <a:gd name="T108" fmla="*/ 4 w 193"/>
                  <a:gd name="T109" fmla="*/ 46 h 144"/>
                  <a:gd name="T110" fmla="*/ 4 w 193"/>
                  <a:gd name="T111" fmla="*/ 46 h 1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3"/>
                  <a:gd name="T169" fmla="*/ 0 h 144"/>
                  <a:gd name="T170" fmla="*/ 193 w 193"/>
                  <a:gd name="T171" fmla="*/ 144 h 1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3" h="144">
                    <a:moveTo>
                      <a:pt x="12" y="139"/>
                    </a:moveTo>
                    <a:lnTo>
                      <a:pt x="3" y="141"/>
                    </a:lnTo>
                    <a:lnTo>
                      <a:pt x="0" y="143"/>
                    </a:lnTo>
                    <a:lnTo>
                      <a:pt x="2" y="143"/>
                    </a:lnTo>
                    <a:lnTo>
                      <a:pt x="5" y="144"/>
                    </a:lnTo>
                    <a:lnTo>
                      <a:pt x="13" y="143"/>
                    </a:lnTo>
                    <a:lnTo>
                      <a:pt x="23" y="143"/>
                    </a:lnTo>
                    <a:lnTo>
                      <a:pt x="36" y="142"/>
                    </a:lnTo>
                    <a:lnTo>
                      <a:pt x="51" y="141"/>
                    </a:lnTo>
                    <a:lnTo>
                      <a:pt x="65" y="138"/>
                    </a:lnTo>
                    <a:lnTo>
                      <a:pt x="81" y="137"/>
                    </a:lnTo>
                    <a:lnTo>
                      <a:pt x="97" y="134"/>
                    </a:lnTo>
                    <a:lnTo>
                      <a:pt x="113" y="133"/>
                    </a:lnTo>
                    <a:lnTo>
                      <a:pt x="129" y="131"/>
                    </a:lnTo>
                    <a:lnTo>
                      <a:pt x="144" y="127"/>
                    </a:lnTo>
                    <a:lnTo>
                      <a:pt x="157" y="124"/>
                    </a:lnTo>
                    <a:lnTo>
                      <a:pt x="169" y="122"/>
                    </a:lnTo>
                    <a:lnTo>
                      <a:pt x="170" y="114"/>
                    </a:lnTo>
                    <a:lnTo>
                      <a:pt x="173" y="107"/>
                    </a:lnTo>
                    <a:lnTo>
                      <a:pt x="175" y="100"/>
                    </a:lnTo>
                    <a:lnTo>
                      <a:pt x="178" y="93"/>
                    </a:lnTo>
                    <a:lnTo>
                      <a:pt x="179" y="85"/>
                    </a:lnTo>
                    <a:lnTo>
                      <a:pt x="180" y="78"/>
                    </a:lnTo>
                    <a:lnTo>
                      <a:pt x="183" y="71"/>
                    </a:lnTo>
                    <a:lnTo>
                      <a:pt x="184" y="65"/>
                    </a:lnTo>
                    <a:lnTo>
                      <a:pt x="185" y="57"/>
                    </a:lnTo>
                    <a:lnTo>
                      <a:pt x="186" y="50"/>
                    </a:lnTo>
                    <a:lnTo>
                      <a:pt x="186" y="44"/>
                    </a:lnTo>
                    <a:lnTo>
                      <a:pt x="189" y="36"/>
                    </a:lnTo>
                    <a:lnTo>
                      <a:pt x="189" y="30"/>
                    </a:lnTo>
                    <a:lnTo>
                      <a:pt x="190" y="24"/>
                    </a:lnTo>
                    <a:lnTo>
                      <a:pt x="191" y="19"/>
                    </a:lnTo>
                    <a:lnTo>
                      <a:pt x="193" y="14"/>
                    </a:lnTo>
                    <a:lnTo>
                      <a:pt x="134" y="100"/>
                    </a:lnTo>
                    <a:lnTo>
                      <a:pt x="157" y="8"/>
                    </a:lnTo>
                    <a:lnTo>
                      <a:pt x="98" y="96"/>
                    </a:lnTo>
                    <a:lnTo>
                      <a:pt x="121" y="0"/>
                    </a:lnTo>
                    <a:lnTo>
                      <a:pt x="59" y="92"/>
                    </a:lnTo>
                    <a:lnTo>
                      <a:pt x="75" y="5"/>
                    </a:lnTo>
                    <a:lnTo>
                      <a:pt x="75" y="7"/>
                    </a:lnTo>
                    <a:lnTo>
                      <a:pt x="72" y="10"/>
                    </a:lnTo>
                    <a:lnTo>
                      <a:pt x="70" y="15"/>
                    </a:lnTo>
                    <a:lnTo>
                      <a:pt x="67" y="23"/>
                    </a:lnTo>
                    <a:lnTo>
                      <a:pt x="62" y="31"/>
                    </a:lnTo>
                    <a:lnTo>
                      <a:pt x="59" y="41"/>
                    </a:lnTo>
                    <a:lnTo>
                      <a:pt x="55" y="52"/>
                    </a:lnTo>
                    <a:lnTo>
                      <a:pt x="50" y="65"/>
                    </a:lnTo>
                    <a:lnTo>
                      <a:pt x="44" y="75"/>
                    </a:lnTo>
                    <a:lnTo>
                      <a:pt x="39" y="87"/>
                    </a:lnTo>
                    <a:lnTo>
                      <a:pt x="34" y="98"/>
                    </a:lnTo>
                    <a:lnTo>
                      <a:pt x="28" y="109"/>
                    </a:lnTo>
                    <a:lnTo>
                      <a:pt x="23" y="118"/>
                    </a:lnTo>
                    <a:lnTo>
                      <a:pt x="18" y="127"/>
                    </a:lnTo>
                    <a:lnTo>
                      <a:pt x="14" y="134"/>
                    </a:lnTo>
                    <a:lnTo>
                      <a:pt x="12" y="139"/>
                    </a:lnTo>
                    <a:close/>
                  </a:path>
                </a:pathLst>
              </a:custGeom>
              <a:solidFill>
                <a:srgbClr val="8F7378"/>
              </a:solidFill>
              <a:ln w="9525">
                <a:solidFill>
                  <a:srgbClr val="5A87C6"/>
                </a:solidFill>
                <a:round/>
                <a:headEnd/>
                <a:tailEnd/>
              </a:ln>
            </p:spPr>
            <p:txBody>
              <a:bodyPr/>
              <a:lstStyle/>
              <a:p>
                <a:endParaRPr lang="en-US"/>
              </a:p>
            </p:txBody>
          </p:sp>
          <p:sp>
            <p:nvSpPr>
              <p:cNvPr id="1170" name="Freeform 155"/>
              <p:cNvSpPr>
                <a:spLocks/>
              </p:cNvSpPr>
              <p:nvPr/>
            </p:nvSpPr>
            <p:spPr bwMode="auto">
              <a:xfrm>
                <a:off x="5108" y="2552"/>
                <a:ext cx="22" cy="227"/>
              </a:xfrm>
              <a:custGeom>
                <a:avLst/>
                <a:gdLst>
                  <a:gd name="T0" fmla="*/ 3 w 67"/>
                  <a:gd name="T1" fmla="*/ 26 h 679"/>
                  <a:gd name="T2" fmla="*/ 2 w 67"/>
                  <a:gd name="T3" fmla="*/ 3 h 679"/>
                  <a:gd name="T4" fmla="*/ 22 w 67"/>
                  <a:gd name="T5" fmla="*/ 0 h 679"/>
                  <a:gd name="T6" fmla="*/ 21 w 67"/>
                  <a:gd name="T7" fmla="*/ 45 h 679"/>
                  <a:gd name="T8" fmla="*/ 18 w 67"/>
                  <a:gd name="T9" fmla="*/ 119 h 679"/>
                  <a:gd name="T10" fmla="*/ 15 w 67"/>
                  <a:gd name="T11" fmla="*/ 187 h 679"/>
                  <a:gd name="T12" fmla="*/ 15 w 67"/>
                  <a:gd name="T13" fmla="*/ 227 h 679"/>
                  <a:gd name="T14" fmla="*/ 0 w 67"/>
                  <a:gd name="T15" fmla="*/ 220 h 679"/>
                  <a:gd name="T16" fmla="*/ 1 w 67"/>
                  <a:gd name="T17" fmla="*/ 149 h 679"/>
                  <a:gd name="T18" fmla="*/ 3 w 67"/>
                  <a:gd name="T19" fmla="*/ 67 h 679"/>
                  <a:gd name="T20" fmla="*/ 15 w 67"/>
                  <a:gd name="T21" fmla="*/ 63 h 679"/>
                  <a:gd name="T22" fmla="*/ 15 w 67"/>
                  <a:gd name="T23" fmla="*/ 35 h 679"/>
                  <a:gd name="T24" fmla="*/ 7 w 67"/>
                  <a:gd name="T25" fmla="*/ 29 h 679"/>
                  <a:gd name="T26" fmla="*/ 3 w 67"/>
                  <a:gd name="T27" fmla="*/ 26 h 679"/>
                  <a:gd name="T28" fmla="*/ 3 w 67"/>
                  <a:gd name="T29" fmla="*/ 26 h 6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679"/>
                  <a:gd name="T47" fmla="*/ 67 w 67"/>
                  <a:gd name="T48" fmla="*/ 679 h 6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679">
                    <a:moveTo>
                      <a:pt x="8" y="79"/>
                    </a:moveTo>
                    <a:lnTo>
                      <a:pt x="6" y="8"/>
                    </a:lnTo>
                    <a:lnTo>
                      <a:pt x="67" y="0"/>
                    </a:lnTo>
                    <a:lnTo>
                      <a:pt x="65" y="136"/>
                    </a:lnTo>
                    <a:lnTo>
                      <a:pt x="55" y="355"/>
                    </a:lnTo>
                    <a:lnTo>
                      <a:pt x="46" y="560"/>
                    </a:lnTo>
                    <a:lnTo>
                      <a:pt x="45" y="679"/>
                    </a:lnTo>
                    <a:lnTo>
                      <a:pt x="0" y="658"/>
                    </a:lnTo>
                    <a:lnTo>
                      <a:pt x="4" y="446"/>
                    </a:lnTo>
                    <a:lnTo>
                      <a:pt x="8" y="199"/>
                    </a:lnTo>
                    <a:lnTo>
                      <a:pt x="46" y="188"/>
                    </a:lnTo>
                    <a:lnTo>
                      <a:pt x="47" y="104"/>
                    </a:lnTo>
                    <a:lnTo>
                      <a:pt x="20" y="88"/>
                    </a:lnTo>
                    <a:lnTo>
                      <a:pt x="8" y="79"/>
                    </a:lnTo>
                    <a:close/>
                  </a:path>
                </a:pathLst>
              </a:custGeom>
              <a:solidFill>
                <a:srgbClr val="BFB0DB"/>
              </a:solidFill>
              <a:ln w="9525">
                <a:solidFill>
                  <a:srgbClr val="5A87C6"/>
                </a:solidFill>
                <a:round/>
                <a:headEnd/>
                <a:tailEnd/>
              </a:ln>
            </p:spPr>
            <p:txBody>
              <a:bodyPr/>
              <a:lstStyle/>
              <a:p>
                <a:endParaRPr lang="en-US"/>
              </a:p>
            </p:txBody>
          </p:sp>
          <p:sp>
            <p:nvSpPr>
              <p:cNvPr id="1171" name="Freeform 156"/>
              <p:cNvSpPr>
                <a:spLocks/>
              </p:cNvSpPr>
              <p:nvPr/>
            </p:nvSpPr>
            <p:spPr bwMode="auto">
              <a:xfrm>
                <a:off x="5201" y="2720"/>
                <a:ext cx="134" cy="81"/>
              </a:xfrm>
              <a:custGeom>
                <a:avLst/>
                <a:gdLst>
                  <a:gd name="T0" fmla="*/ 0 w 402"/>
                  <a:gd name="T1" fmla="*/ 66 h 243"/>
                  <a:gd name="T2" fmla="*/ 40 w 402"/>
                  <a:gd name="T3" fmla="*/ 78 h 243"/>
                  <a:gd name="T4" fmla="*/ 103 w 402"/>
                  <a:gd name="T5" fmla="*/ 81 h 243"/>
                  <a:gd name="T6" fmla="*/ 117 w 402"/>
                  <a:gd name="T7" fmla="*/ 78 h 243"/>
                  <a:gd name="T8" fmla="*/ 132 w 402"/>
                  <a:gd name="T9" fmla="*/ 77 h 243"/>
                  <a:gd name="T10" fmla="*/ 134 w 402"/>
                  <a:gd name="T11" fmla="*/ 66 h 243"/>
                  <a:gd name="T12" fmla="*/ 125 w 402"/>
                  <a:gd name="T13" fmla="*/ 58 h 243"/>
                  <a:gd name="T14" fmla="*/ 119 w 402"/>
                  <a:gd name="T15" fmla="*/ 25 h 243"/>
                  <a:gd name="T16" fmla="*/ 110 w 402"/>
                  <a:gd name="T17" fmla="*/ 13 h 243"/>
                  <a:gd name="T18" fmla="*/ 109 w 402"/>
                  <a:gd name="T19" fmla="*/ 12 h 243"/>
                  <a:gd name="T20" fmla="*/ 107 w 402"/>
                  <a:gd name="T21" fmla="*/ 10 h 243"/>
                  <a:gd name="T22" fmla="*/ 105 w 402"/>
                  <a:gd name="T23" fmla="*/ 8 h 243"/>
                  <a:gd name="T24" fmla="*/ 103 w 402"/>
                  <a:gd name="T25" fmla="*/ 7 h 243"/>
                  <a:gd name="T26" fmla="*/ 101 w 402"/>
                  <a:gd name="T27" fmla="*/ 6 h 243"/>
                  <a:gd name="T28" fmla="*/ 98 w 402"/>
                  <a:gd name="T29" fmla="*/ 4 h 243"/>
                  <a:gd name="T30" fmla="*/ 94 w 402"/>
                  <a:gd name="T31" fmla="*/ 3 h 243"/>
                  <a:gd name="T32" fmla="*/ 91 w 402"/>
                  <a:gd name="T33" fmla="*/ 2 h 243"/>
                  <a:gd name="T34" fmla="*/ 86 w 402"/>
                  <a:gd name="T35" fmla="*/ 1 h 243"/>
                  <a:gd name="T36" fmla="*/ 82 w 402"/>
                  <a:gd name="T37" fmla="*/ 0 h 243"/>
                  <a:gd name="T38" fmla="*/ 77 w 402"/>
                  <a:gd name="T39" fmla="*/ 0 h 243"/>
                  <a:gd name="T40" fmla="*/ 72 w 402"/>
                  <a:gd name="T41" fmla="*/ 0 h 243"/>
                  <a:gd name="T42" fmla="*/ 66 w 402"/>
                  <a:gd name="T43" fmla="*/ 1 h 243"/>
                  <a:gd name="T44" fmla="*/ 60 w 402"/>
                  <a:gd name="T45" fmla="*/ 2 h 243"/>
                  <a:gd name="T46" fmla="*/ 53 w 402"/>
                  <a:gd name="T47" fmla="*/ 4 h 243"/>
                  <a:gd name="T48" fmla="*/ 48 w 402"/>
                  <a:gd name="T49" fmla="*/ 6 h 243"/>
                  <a:gd name="T50" fmla="*/ 43 w 402"/>
                  <a:gd name="T51" fmla="*/ 9 h 243"/>
                  <a:gd name="T52" fmla="*/ 39 w 402"/>
                  <a:gd name="T53" fmla="*/ 12 h 243"/>
                  <a:gd name="T54" fmla="*/ 35 w 402"/>
                  <a:gd name="T55" fmla="*/ 15 h 243"/>
                  <a:gd name="T56" fmla="*/ 32 w 402"/>
                  <a:gd name="T57" fmla="*/ 19 h 243"/>
                  <a:gd name="T58" fmla="*/ 29 w 402"/>
                  <a:gd name="T59" fmla="*/ 22 h 243"/>
                  <a:gd name="T60" fmla="*/ 27 w 402"/>
                  <a:gd name="T61" fmla="*/ 26 h 243"/>
                  <a:gd name="T62" fmla="*/ 26 w 402"/>
                  <a:gd name="T63" fmla="*/ 29 h 243"/>
                  <a:gd name="T64" fmla="*/ 24 w 402"/>
                  <a:gd name="T65" fmla="*/ 32 h 243"/>
                  <a:gd name="T66" fmla="*/ 23 w 402"/>
                  <a:gd name="T67" fmla="*/ 35 h 243"/>
                  <a:gd name="T68" fmla="*/ 23 w 402"/>
                  <a:gd name="T69" fmla="*/ 38 h 243"/>
                  <a:gd name="T70" fmla="*/ 22 w 402"/>
                  <a:gd name="T71" fmla="*/ 40 h 243"/>
                  <a:gd name="T72" fmla="*/ 22 w 402"/>
                  <a:gd name="T73" fmla="*/ 42 h 243"/>
                  <a:gd name="T74" fmla="*/ 22 w 402"/>
                  <a:gd name="T75" fmla="*/ 43 h 243"/>
                  <a:gd name="T76" fmla="*/ 22 w 402"/>
                  <a:gd name="T77" fmla="*/ 43 h 243"/>
                  <a:gd name="T78" fmla="*/ 15 w 402"/>
                  <a:gd name="T79" fmla="*/ 50 h 243"/>
                  <a:gd name="T80" fmla="*/ 3 w 402"/>
                  <a:gd name="T81" fmla="*/ 57 h 243"/>
                  <a:gd name="T82" fmla="*/ 0 w 402"/>
                  <a:gd name="T83" fmla="*/ 66 h 243"/>
                  <a:gd name="T84" fmla="*/ 0 w 402"/>
                  <a:gd name="T85" fmla="*/ 66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2"/>
                  <a:gd name="T130" fmla="*/ 0 h 243"/>
                  <a:gd name="T131" fmla="*/ 402 w 402"/>
                  <a:gd name="T132" fmla="*/ 243 h 24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2" h="243">
                    <a:moveTo>
                      <a:pt x="0" y="198"/>
                    </a:moveTo>
                    <a:lnTo>
                      <a:pt x="120" y="233"/>
                    </a:lnTo>
                    <a:lnTo>
                      <a:pt x="309" y="243"/>
                    </a:lnTo>
                    <a:lnTo>
                      <a:pt x="350" y="233"/>
                    </a:lnTo>
                    <a:lnTo>
                      <a:pt x="396" y="232"/>
                    </a:lnTo>
                    <a:lnTo>
                      <a:pt x="402" y="198"/>
                    </a:lnTo>
                    <a:lnTo>
                      <a:pt x="376" y="173"/>
                    </a:lnTo>
                    <a:lnTo>
                      <a:pt x="357" y="74"/>
                    </a:lnTo>
                    <a:lnTo>
                      <a:pt x="330" y="38"/>
                    </a:lnTo>
                    <a:lnTo>
                      <a:pt x="328" y="35"/>
                    </a:lnTo>
                    <a:lnTo>
                      <a:pt x="321" y="30"/>
                    </a:lnTo>
                    <a:lnTo>
                      <a:pt x="315" y="25"/>
                    </a:lnTo>
                    <a:lnTo>
                      <a:pt x="309" y="21"/>
                    </a:lnTo>
                    <a:lnTo>
                      <a:pt x="302" y="17"/>
                    </a:lnTo>
                    <a:lnTo>
                      <a:pt x="294" y="13"/>
                    </a:lnTo>
                    <a:lnTo>
                      <a:pt x="283" y="9"/>
                    </a:lnTo>
                    <a:lnTo>
                      <a:pt x="272" y="6"/>
                    </a:lnTo>
                    <a:lnTo>
                      <a:pt x="259" y="2"/>
                    </a:lnTo>
                    <a:lnTo>
                      <a:pt x="247" y="1"/>
                    </a:lnTo>
                    <a:lnTo>
                      <a:pt x="231" y="0"/>
                    </a:lnTo>
                    <a:lnTo>
                      <a:pt x="216" y="1"/>
                    </a:lnTo>
                    <a:lnTo>
                      <a:pt x="197" y="4"/>
                    </a:lnTo>
                    <a:lnTo>
                      <a:pt x="179" y="7"/>
                    </a:lnTo>
                    <a:lnTo>
                      <a:pt x="160" y="12"/>
                    </a:lnTo>
                    <a:lnTo>
                      <a:pt x="143" y="18"/>
                    </a:lnTo>
                    <a:lnTo>
                      <a:pt x="128" y="27"/>
                    </a:lnTo>
                    <a:lnTo>
                      <a:pt x="116" y="36"/>
                    </a:lnTo>
                    <a:lnTo>
                      <a:pt x="104" y="44"/>
                    </a:lnTo>
                    <a:lnTo>
                      <a:pt x="96" y="56"/>
                    </a:lnTo>
                    <a:lnTo>
                      <a:pt x="87" y="66"/>
                    </a:lnTo>
                    <a:lnTo>
                      <a:pt x="82" y="77"/>
                    </a:lnTo>
                    <a:lnTo>
                      <a:pt x="77" y="87"/>
                    </a:lnTo>
                    <a:lnTo>
                      <a:pt x="73" y="97"/>
                    </a:lnTo>
                    <a:lnTo>
                      <a:pt x="70" y="104"/>
                    </a:lnTo>
                    <a:lnTo>
                      <a:pt x="68" y="113"/>
                    </a:lnTo>
                    <a:lnTo>
                      <a:pt x="66" y="119"/>
                    </a:lnTo>
                    <a:lnTo>
                      <a:pt x="66" y="125"/>
                    </a:lnTo>
                    <a:lnTo>
                      <a:pt x="66" y="128"/>
                    </a:lnTo>
                    <a:lnTo>
                      <a:pt x="66" y="129"/>
                    </a:lnTo>
                    <a:lnTo>
                      <a:pt x="46" y="149"/>
                    </a:lnTo>
                    <a:lnTo>
                      <a:pt x="9" y="171"/>
                    </a:lnTo>
                    <a:lnTo>
                      <a:pt x="0" y="198"/>
                    </a:lnTo>
                    <a:close/>
                  </a:path>
                </a:pathLst>
              </a:custGeom>
              <a:solidFill>
                <a:srgbClr val="FFFFFF"/>
              </a:solidFill>
              <a:ln w="9525">
                <a:solidFill>
                  <a:srgbClr val="5A87C6"/>
                </a:solidFill>
                <a:round/>
                <a:headEnd/>
                <a:tailEnd/>
              </a:ln>
            </p:spPr>
            <p:txBody>
              <a:bodyPr/>
              <a:lstStyle/>
              <a:p>
                <a:endParaRPr lang="en-US"/>
              </a:p>
            </p:txBody>
          </p:sp>
          <p:sp>
            <p:nvSpPr>
              <p:cNvPr id="1172" name="Freeform 157"/>
              <p:cNvSpPr>
                <a:spLocks/>
              </p:cNvSpPr>
              <p:nvPr/>
            </p:nvSpPr>
            <p:spPr bwMode="auto">
              <a:xfrm>
                <a:off x="5283" y="2731"/>
                <a:ext cx="21" cy="48"/>
              </a:xfrm>
              <a:custGeom>
                <a:avLst/>
                <a:gdLst>
                  <a:gd name="T0" fmla="*/ 9 w 65"/>
                  <a:gd name="T1" fmla="*/ 0 h 143"/>
                  <a:gd name="T2" fmla="*/ 15 w 65"/>
                  <a:gd name="T3" fmla="*/ 4 h 143"/>
                  <a:gd name="T4" fmla="*/ 15 w 65"/>
                  <a:gd name="T5" fmla="*/ 4 h 143"/>
                  <a:gd name="T6" fmla="*/ 15 w 65"/>
                  <a:gd name="T7" fmla="*/ 6 h 143"/>
                  <a:gd name="T8" fmla="*/ 16 w 65"/>
                  <a:gd name="T9" fmla="*/ 8 h 143"/>
                  <a:gd name="T10" fmla="*/ 16 w 65"/>
                  <a:gd name="T11" fmla="*/ 9 h 143"/>
                  <a:gd name="T12" fmla="*/ 16 w 65"/>
                  <a:gd name="T13" fmla="*/ 12 h 143"/>
                  <a:gd name="T14" fmla="*/ 17 w 65"/>
                  <a:gd name="T15" fmla="*/ 15 h 143"/>
                  <a:gd name="T16" fmla="*/ 18 w 65"/>
                  <a:gd name="T17" fmla="*/ 18 h 143"/>
                  <a:gd name="T18" fmla="*/ 18 w 65"/>
                  <a:gd name="T19" fmla="*/ 21 h 143"/>
                  <a:gd name="T20" fmla="*/ 19 w 65"/>
                  <a:gd name="T21" fmla="*/ 25 h 143"/>
                  <a:gd name="T22" fmla="*/ 19 w 65"/>
                  <a:gd name="T23" fmla="*/ 28 h 143"/>
                  <a:gd name="T24" fmla="*/ 20 w 65"/>
                  <a:gd name="T25" fmla="*/ 32 h 143"/>
                  <a:gd name="T26" fmla="*/ 20 w 65"/>
                  <a:gd name="T27" fmla="*/ 36 h 143"/>
                  <a:gd name="T28" fmla="*/ 21 w 65"/>
                  <a:gd name="T29" fmla="*/ 40 h 143"/>
                  <a:gd name="T30" fmla="*/ 21 w 65"/>
                  <a:gd name="T31" fmla="*/ 44 h 143"/>
                  <a:gd name="T32" fmla="*/ 21 w 65"/>
                  <a:gd name="T33" fmla="*/ 48 h 143"/>
                  <a:gd name="T34" fmla="*/ 0 w 65"/>
                  <a:gd name="T35" fmla="*/ 48 h 143"/>
                  <a:gd name="T36" fmla="*/ 0 w 65"/>
                  <a:gd name="T37" fmla="*/ 43 h 143"/>
                  <a:gd name="T38" fmla="*/ 15 w 65"/>
                  <a:gd name="T39" fmla="*/ 43 h 143"/>
                  <a:gd name="T40" fmla="*/ 15 w 65"/>
                  <a:gd name="T41" fmla="*/ 40 h 143"/>
                  <a:gd name="T42" fmla="*/ 0 w 65"/>
                  <a:gd name="T43" fmla="*/ 39 h 143"/>
                  <a:gd name="T44" fmla="*/ 0 w 65"/>
                  <a:gd name="T45" fmla="*/ 34 h 143"/>
                  <a:gd name="T46" fmla="*/ 15 w 65"/>
                  <a:gd name="T47" fmla="*/ 34 h 143"/>
                  <a:gd name="T48" fmla="*/ 15 w 65"/>
                  <a:gd name="T49" fmla="*/ 30 h 143"/>
                  <a:gd name="T50" fmla="*/ 0 w 65"/>
                  <a:gd name="T51" fmla="*/ 30 h 143"/>
                  <a:gd name="T52" fmla="*/ 1 w 65"/>
                  <a:gd name="T53" fmla="*/ 25 h 143"/>
                  <a:gd name="T54" fmla="*/ 14 w 65"/>
                  <a:gd name="T55" fmla="*/ 25 h 143"/>
                  <a:gd name="T56" fmla="*/ 14 w 65"/>
                  <a:gd name="T57" fmla="*/ 21 h 143"/>
                  <a:gd name="T58" fmla="*/ 2 w 65"/>
                  <a:gd name="T59" fmla="*/ 21 h 143"/>
                  <a:gd name="T60" fmla="*/ 2 w 65"/>
                  <a:gd name="T61" fmla="*/ 14 h 143"/>
                  <a:gd name="T62" fmla="*/ 12 w 65"/>
                  <a:gd name="T63" fmla="*/ 13 h 143"/>
                  <a:gd name="T64" fmla="*/ 9 w 65"/>
                  <a:gd name="T65" fmla="*/ 0 h 143"/>
                  <a:gd name="T66" fmla="*/ 9 w 65"/>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
                  <a:gd name="T103" fmla="*/ 0 h 143"/>
                  <a:gd name="T104" fmla="*/ 65 w 65"/>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 h="143">
                    <a:moveTo>
                      <a:pt x="28" y="0"/>
                    </a:moveTo>
                    <a:lnTo>
                      <a:pt x="46" y="11"/>
                    </a:lnTo>
                    <a:lnTo>
                      <a:pt x="46" y="13"/>
                    </a:lnTo>
                    <a:lnTo>
                      <a:pt x="46" y="17"/>
                    </a:lnTo>
                    <a:lnTo>
                      <a:pt x="48" y="23"/>
                    </a:lnTo>
                    <a:lnTo>
                      <a:pt x="49" y="28"/>
                    </a:lnTo>
                    <a:lnTo>
                      <a:pt x="51" y="36"/>
                    </a:lnTo>
                    <a:lnTo>
                      <a:pt x="53" y="44"/>
                    </a:lnTo>
                    <a:lnTo>
                      <a:pt x="56" y="54"/>
                    </a:lnTo>
                    <a:lnTo>
                      <a:pt x="57" y="62"/>
                    </a:lnTo>
                    <a:lnTo>
                      <a:pt x="59" y="73"/>
                    </a:lnTo>
                    <a:lnTo>
                      <a:pt x="60" y="84"/>
                    </a:lnTo>
                    <a:lnTo>
                      <a:pt x="63" y="96"/>
                    </a:lnTo>
                    <a:lnTo>
                      <a:pt x="63" y="107"/>
                    </a:lnTo>
                    <a:lnTo>
                      <a:pt x="64" y="120"/>
                    </a:lnTo>
                    <a:lnTo>
                      <a:pt x="64" y="131"/>
                    </a:lnTo>
                    <a:lnTo>
                      <a:pt x="65" y="143"/>
                    </a:lnTo>
                    <a:lnTo>
                      <a:pt x="0" y="143"/>
                    </a:lnTo>
                    <a:lnTo>
                      <a:pt x="0" y="127"/>
                    </a:lnTo>
                    <a:lnTo>
                      <a:pt x="46" y="127"/>
                    </a:lnTo>
                    <a:lnTo>
                      <a:pt x="46" y="119"/>
                    </a:lnTo>
                    <a:lnTo>
                      <a:pt x="1" y="117"/>
                    </a:lnTo>
                    <a:lnTo>
                      <a:pt x="1" y="100"/>
                    </a:lnTo>
                    <a:lnTo>
                      <a:pt x="46" y="100"/>
                    </a:lnTo>
                    <a:lnTo>
                      <a:pt x="46" y="90"/>
                    </a:lnTo>
                    <a:lnTo>
                      <a:pt x="1" y="90"/>
                    </a:lnTo>
                    <a:lnTo>
                      <a:pt x="3" y="73"/>
                    </a:lnTo>
                    <a:lnTo>
                      <a:pt x="43" y="73"/>
                    </a:lnTo>
                    <a:lnTo>
                      <a:pt x="42" y="62"/>
                    </a:lnTo>
                    <a:lnTo>
                      <a:pt x="5" y="62"/>
                    </a:lnTo>
                    <a:lnTo>
                      <a:pt x="5" y="43"/>
                    </a:lnTo>
                    <a:lnTo>
                      <a:pt x="37" y="39"/>
                    </a:lnTo>
                    <a:lnTo>
                      <a:pt x="28" y="0"/>
                    </a:lnTo>
                    <a:close/>
                  </a:path>
                </a:pathLst>
              </a:custGeom>
              <a:solidFill>
                <a:srgbClr val="FA94BD"/>
              </a:solidFill>
              <a:ln w="9525">
                <a:solidFill>
                  <a:srgbClr val="5A87C6"/>
                </a:solidFill>
                <a:round/>
                <a:headEnd/>
                <a:tailEnd/>
              </a:ln>
            </p:spPr>
            <p:txBody>
              <a:bodyPr/>
              <a:lstStyle/>
              <a:p>
                <a:endParaRPr lang="en-US"/>
              </a:p>
            </p:txBody>
          </p:sp>
          <p:sp>
            <p:nvSpPr>
              <p:cNvPr id="1173" name="Freeform 158"/>
              <p:cNvSpPr>
                <a:spLocks/>
              </p:cNvSpPr>
              <p:nvPr/>
            </p:nvSpPr>
            <p:spPr bwMode="auto">
              <a:xfrm>
                <a:off x="5095" y="2916"/>
                <a:ext cx="23" cy="102"/>
              </a:xfrm>
              <a:custGeom>
                <a:avLst/>
                <a:gdLst>
                  <a:gd name="T0" fmla="*/ 12 w 71"/>
                  <a:gd name="T1" fmla="*/ 7 h 306"/>
                  <a:gd name="T2" fmla="*/ 12 w 71"/>
                  <a:gd name="T3" fmla="*/ 7 h 306"/>
                  <a:gd name="T4" fmla="*/ 11 w 71"/>
                  <a:gd name="T5" fmla="*/ 7 h 306"/>
                  <a:gd name="T6" fmla="*/ 11 w 71"/>
                  <a:gd name="T7" fmla="*/ 9 h 306"/>
                  <a:gd name="T8" fmla="*/ 10 w 71"/>
                  <a:gd name="T9" fmla="*/ 11 h 306"/>
                  <a:gd name="T10" fmla="*/ 10 w 71"/>
                  <a:gd name="T11" fmla="*/ 13 h 306"/>
                  <a:gd name="T12" fmla="*/ 9 w 71"/>
                  <a:gd name="T13" fmla="*/ 15 h 306"/>
                  <a:gd name="T14" fmla="*/ 9 w 71"/>
                  <a:gd name="T15" fmla="*/ 17 h 306"/>
                  <a:gd name="T16" fmla="*/ 9 w 71"/>
                  <a:gd name="T17" fmla="*/ 20 h 306"/>
                  <a:gd name="T18" fmla="*/ 9 w 71"/>
                  <a:gd name="T19" fmla="*/ 23 h 306"/>
                  <a:gd name="T20" fmla="*/ 10 w 71"/>
                  <a:gd name="T21" fmla="*/ 26 h 306"/>
                  <a:gd name="T22" fmla="*/ 10 w 71"/>
                  <a:gd name="T23" fmla="*/ 31 h 306"/>
                  <a:gd name="T24" fmla="*/ 11 w 71"/>
                  <a:gd name="T25" fmla="*/ 35 h 306"/>
                  <a:gd name="T26" fmla="*/ 11 w 71"/>
                  <a:gd name="T27" fmla="*/ 39 h 306"/>
                  <a:gd name="T28" fmla="*/ 11 w 71"/>
                  <a:gd name="T29" fmla="*/ 44 h 306"/>
                  <a:gd name="T30" fmla="*/ 12 w 71"/>
                  <a:gd name="T31" fmla="*/ 48 h 306"/>
                  <a:gd name="T32" fmla="*/ 12 w 71"/>
                  <a:gd name="T33" fmla="*/ 52 h 306"/>
                  <a:gd name="T34" fmla="*/ 13 w 71"/>
                  <a:gd name="T35" fmla="*/ 56 h 306"/>
                  <a:gd name="T36" fmla="*/ 13 w 71"/>
                  <a:gd name="T37" fmla="*/ 59 h 306"/>
                  <a:gd name="T38" fmla="*/ 14 w 71"/>
                  <a:gd name="T39" fmla="*/ 63 h 306"/>
                  <a:gd name="T40" fmla="*/ 14 w 71"/>
                  <a:gd name="T41" fmla="*/ 66 h 306"/>
                  <a:gd name="T42" fmla="*/ 15 w 71"/>
                  <a:gd name="T43" fmla="*/ 69 h 306"/>
                  <a:gd name="T44" fmla="*/ 15 w 71"/>
                  <a:gd name="T45" fmla="*/ 71 h 306"/>
                  <a:gd name="T46" fmla="*/ 16 w 71"/>
                  <a:gd name="T47" fmla="*/ 73 h 306"/>
                  <a:gd name="T48" fmla="*/ 17 w 71"/>
                  <a:gd name="T49" fmla="*/ 76 h 306"/>
                  <a:gd name="T50" fmla="*/ 18 w 71"/>
                  <a:gd name="T51" fmla="*/ 77 h 306"/>
                  <a:gd name="T52" fmla="*/ 19 w 71"/>
                  <a:gd name="T53" fmla="*/ 78 h 306"/>
                  <a:gd name="T54" fmla="*/ 21 w 71"/>
                  <a:gd name="T55" fmla="*/ 78 h 306"/>
                  <a:gd name="T56" fmla="*/ 23 w 71"/>
                  <a:gd name="T57" fmla="*/ 79 h 306"/>
                  <a:gd name="T58" fmla="*/ 22 w 71"/>
                  <a:gd name="T59" fmla="*/ 102 h 306"/>
                  <a:gd name="T60" fmla="*/ 17 w 71"/>
                  <a:gd name="T61" fmla="*/ 102 h 306"/>
                  <a:gd name="T62" fmla="*/ 16 w 71"/>
                  <a:gd name="T63" fmla="*/ 85 h 306"/>
                  <a:gd name="T64" fmla="*/ 15 w 71"/>
                  <a:gd name="T65" fmla="*/ 80 h 306"/>
                  <a:gd name="T66" fmla="*/ 8 w 71"/>
                  <a:gd name="T67" fmla="*/ 76 h 306"/>
                  <a:gd name="T68" fmla="*/ 0 w 71"/>
                  <a:gd name="T69" fmla="*/ 33 h 306"/>
                  <a:gd name="T70" fmla="*/ 0 w 71"/>
                  <a:gd name="T71" fmla="*/ 33 h 306"/>
                  <a:gd name="T72" fmla="*/ 0 w 71"/>
                  <a:gd name="T73" fmla="*/ 32 h 306"/>
                  <a:gd name="T74" fmla="*/ 0 w 71"/>
                  <a:gd name="T75" fmla="*/ 30 h 306"/>
                  <a:gd name="T76" fmla="*/ 0 w 71"/>
                  <a:gd name="T77" fmla="*/ 28 h 306"/>
                  <a:gd name="T78" fmla="*/ 0 w 71"/>
                  <a:gd name="T79" fmla="*/ 26 h 306"/>
                  <a:gd name="T80" fmla="*/ 0 w 71"/>
                  <a:gd name="T81" fmla="*/ 23 h 306"/>
                  <a:gd name="T82" fmla="*/ 0 w 71"/>
                  <a:gd name="T83" fmla="*/ 20 h 306"/>
                  <a:gd name="T84" fmla="*/ 0 w 71"/>
                  <a:gd name="T85" fmla="*/ 17 h 306"/>
                  <a:gd name="T86" fmla="*/ 0 w 71"/>
                  <a:gd name="T87" fmla="*/ 14 h 306"/>
                  <a:gd name="T88" fmla="*/ 1 w 71"/>
                  <a:gd name="T89" fmla="*/ 11 h 306"/>
                  <a:gd name="T90" fmla="*/ 1 w 71"/>
                  <a:gd name="T91" fmla="*/ 8 h 306"/>
                  <a:gd name="T92" fmla="*/ 2 w 71"/>
                  <a:gd name="T93" fmla="*/ 6 h 306"/>
                  <a:gd name="T94" fmla="*/ 2 w 71"/>
                  <a:gd name="T95" fmla="*/ 3 h 306"/>
                  <a:gd name="T96" fmla="*/ 4 w 71"/>
                  <a:gd name="T97" fmla="*/ 2 h 306"/>
                  <a:gd name="T98" fmla="*/ 5 w 71"/>
                  <a:gd name="T99" fmla="*/ 1 h 306"/>
                  <a:gd name="T100" fmla="*/ 6 w 71"/>
                  <a:gd name="T101" fmla="*/ 1 h 306"/>
                  <a:gd name="T102" fmla="*/ 7 w 71"/>
                  <a:gd name="T103" fmla="*/ 0 h 306"/>
                  <a:gd name="T104" fmla="*/ 9 w 71"/>
                  <a:gd name="T105" fmla="*/ 0 h 306"/>
                  <a:gd name="T106" fmla="*/ 10 w 71"/>
                  <a:gd name="T107" fmla="*/ 1 h 306"/>
                  <a:gd name="T108" fmla="*/ 11 w 71"/>
                  <a:gd name="T109" fmla="*/ 2 h 306"/>
                  <a:gd name="T110" fmla="*/ 12 w 71"/>
                  <a:gd name="T111" fmla="*/ 5 h 306"/>
                  <a:gd name="T112" fmla="*/ 12 w 71"/>
                  <a:gd name="T113" fmla="*/ 7 h 306"/>
                  <a:gd name="T114" fmla="*/ 12 w 71"/>
                  <a:gd name="T115" fmla="*/ 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1"/>
                  <a:gd name="T175" fmla="*/ 0 h 306"/>
                  <a:gd name="T176" fmla="*/ 71 w 71"/>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1" h="306">
                    <a:moveTo>
                      <a:pt x="38" y="20"/>
                    </a:moveTo>
                    <a:lnTo>
                      <a:pt x="37" y="20"/>
                    </a:lnTo>
                    <a:lnTo>
                      <a:pt x="34" y="22"/>
                    </a:lnTo>
                    <a:lnTo>
                      <a:pt x="33" y="27"/>
                    </a:lnTo>
                    <a:lnTo>
                      <a:pt x="32" y="34"/>
                    </a:lnTo>
                    <a:lnTo>
                      <a:pt x="31" y="39"/>
                    </a:lnTo>
                    <a:lnTo>
                      <a:pt x="29" y="46"/>
                    </a:lnTo>
                    <a:lnTo>
                      <a:pt x="29" y="52"/>
                    </a:lnTo>
                    <a:lnTo>
                      <a:pt x="29" y="60"/>
                    </a:lnTo>
                    <a:lnTo>
                      <a:pt x="29" y="69"/>
                    </a:lnTo>
                    <a:lnTo>
                      <a:pt x="31" y="79"/>
                    </a:lnTo>
                    <a:lnTo>
                      <a:pt x="32" y="92"/>
                    </a:lnTo>
                    <a:lnTo>
                      <a:pt x="34" y="105"/>
                    </a:lnTo>
                    <a:lnTo>
                      <a:pt x="34" y="118"/>
                    </a:lnTo>
                    <a:lnTo>
                      <a:pt x="35" y="131"/>
                    </a:lnTo>
                    <a:lnTo>
                      <a:pt x="37" y="144"/>
                    </a:lnTo>
                    <a:lnTo>
                      <a:pt x="38" y="156"/>
                    </a:lnTo>
                    <a:lnTo>
                      <a:pt x="39" y="167"/>
                    </a:lnTo>
                    <a:lnTo>
                      <a:pt x="40" y="178"/>
                    </a:lnTo>
                    <a:lnTo>
                      <a:pt x="42" y="188"/>
                    </a:lnTo>
                    <a:lnTo>
                      <a:pt x="44" y="198"/>
                    </a:lnTo>
                    <a:lnTo>
                      <a:pt x="45" y="206"/>
                    </a:lnTo>
                    <a:lnTo>
                      <a:pt x="47" y="214"/>
                    </a:lnTo>
                    <a:lnTo>
                      <a:pt x="49" y="220"/>
                    </a:lnTo>
                    <a:lnTo>
                      <a:pt x="52" y="227"/>
                    </a:lnTo>
                    <a:lnTo>
                      <a:pt x="55" y="230"/>
                    </a:lnTo>
                    <a:lnTo>
                      <a:pt x="60" y="234"/>
                    </a:lnTo>
                    <a:lnTo>
                      <a:pt x="65" y="235"/>
                    </a:lnTo>
                    <a:lnTo>
                      <a:pt x="71" y="238"/>
                    </a:lnTo>
                    <a:lnTo>
                      <a:pt x="68" y="305"/>
                    </a:lnTo>
                    <a:lnTo>
                      <a:pt x="52" y="306"/>
                    </a:lnTo>
                    <a:lnTo>
                      <a:pt x="49" y="255"/>
                    </a:lnTo>
                    <a:lnTo>
                      <a:pt x="47" y="239"/>
                    </a:lnTo>
                    <a:lnTo>
                      <a:pt x="24" y="229"/>
                    </a:lnTo>
                    <a:lnTo>
                      <a:pt x="0" y="100"/>
                    </a:lnTo>
                    <a:lnTo>
                      <a:pt x="0" y="99"/>
                    </a:lnTo>
                    <a:lnTo>
                      <a:pt x="0" y="96"/>
                    </a:lnTo>
                    <a:lnTo>
                      <a:pt x="0" y="90"/>
                    </a:lnTo>
                    <a:lnTo>
                      <a:pt x="0" y="85"/>
                    </a:lnTo>
                    <a:lnTo>
                      <a:pt x="0" y="77"/>
                    </a:lnTo>
                    <a:lnTo>
                      <a:pt x="0" y="69"/>
                    </a:lnTo>
                    <a:lnTo>
                      <a:pt x="0" y="59"/>
                    </a:lnTo>
                    <a:lnTo>
                      <a:pt x="1" y="52"/>
                    </a:lnTo>
                    <a:lnTo>
                      <a:pt x="1" y="41"/>
                    </a:lnTo>
                    <a:lnTo>
                      <a:pt x="2" y="32"/>
                    </a:lnTo>
                    <a:lnTo>
                      <a:pt x="3" y="23"/>
                    </a:lnTo>
                    <a:lnTo>
                      <a:pt x="6" y="17"/>
                    </a:lnTo>
                    <a:lnTo>
                      <a:pt x="7" y="10"/>
                    </a:lnTo>
                    <a:lnTo>
                      <a:pt x="11" y="6"/>
                    </a:lnTo>
                    <a:lnTo>
                      <a:pt x="14" y="2"/>
                    </a:lnTo>
                    <a:lnTo>
                      <a:pt x="18" y="2"/>
                    </a:lnTo>
                    <a:lnTo>
                      <a:pt x="23" y="0"/>
                    </a:lnTo>
                    <a:lnTo>
                      <a:pt x="28" y="1"/>
                    </a:lnTo>
                    <a:lnTo>
                      <a:pt x="31" y="2"/>
                    </a:lnTo>
                    <a:lnTo>
                      <a:pt x="34" y="7"/>
                    </a:lnTo>
                    <a:lnTo>
                      <a:pt x="37" y="15"/>
                    </a:lnTo>
                    <a:lnTo>
                      <a:pt x="38" y="20"/>
                    </a:lnTo>
                    <a:close/>
                  </a:path>
                </a:pathLst>
              </a:custGeom>
              <a:solidFill>
                <a:srgbClr val="FF9900"/>
              </a:solidFill>
              <a:ln w="9525">
                <a:solidFill>
                  <a:srgbClr val="5A87C6"/>
                </a:solidFill>
                <a:round/>
                <a:headEnd/>
                <a:tailEnd/>
              </a:ln>
            </p:spPr>
            <p:txBody>
              <a:bodyPr/>
              <a:lstStyle/>
              <a:p>
                <a:endParaRPr lang="en-US"/>
              </a:p>
            </p:txBody>
          </p:sp>
          <p:sp>
            <p:nvSpPr>
              <p:cNvPr id="1174" name="Freeform 159"/>
              <p:cNvSpPr>
                <a:spLocks/>
              </p:cNvSpPr>
              <p:nvPr/>
            </p:nvSpPr>
            <p:spPr bwMode="auto">
              <a:xfrm>
                <a:off x="5053" y="2971"/>
                <a:ext cx="35" cy="43"/>
              </a:xfrm>
              <a:custGeom>
                <a:avLst/>
                <a:gdLst>
                  <a:gd name="T0" fmla="*/ 0 w 105"/>
                  <a:gd name="T1" fmla="*/ 38 h 130"/>
                  <a:gd name="T2" fmla="*/ 13 w 105"/>
                  <a:gd name="T3" fmla="*/ 21 h 130"/>
                  <a:gd name="T4" fmla="*/ 11 w 105"/>
                  <a:gd name="T5" fmla="*/ 9 h 130"/>
                  <a:gd name="T6" fmla="*/ 11 w 105"/>
                  <a:gd name="T7" fmla="*/ 8 h 130"/>
                  <a:gd name="T8" fmla="*/ 11 w 105"/>
                  <a:gd name="T9" fmla="*/ 7 h 130"/>
                  <a:gd name="T10" fmla="*/ 12 w 105"/>
                  <a:gd name="T11" fmla="*/ 5 h 130"/>
                  <a:gd name="T12" fmla="*/ 13 w 105"/>
                  <a:gd name="T13" fmla="*/ 4 h 130"/>
                  <a:gd name="T14" fmla="*/ 15 w 105"/>
                  <a:gd name="T15" fmla="*/ 2 h 130"/>
                  <a:gd name="T16" fmla="*/ 17 w 105"/>
                  <a:gd name="T17" fmla="*/ 1 h 130"/>
                  <a:gd name="T18" fmla="*/ 19 w 105"/>
                  <a:gd name="T19" fmla="*/ 0 h 130"/>
                  <a:gd name="T20" fmla="*/ 22 w 105"/>
                  <a:gd name="T21" fmla="*/ 0 h 130"/>
                  <a:gd name="T22" fmla="*/ 25 w 105"/>
                  <a:gd name="T23" fmla="*/ 0 h 130"/>
                  <a:gd name="T24" fmla="*/ 28 w 105"/>
                  <a:gd name="T25" fmla="*/ 1 h 130"/>
                  <a:gd name="T26" fmla="*/ 30 w 105"/>
                  <a:gd name="T27" fmla="*/ 2 h 130"/>
                  <a:gd name="T28" fmla="*/ 32 w 105"/>
                  <a:gd name="T29" fmla="*/ 3 h 130"/>
                  <a:gd name="T30" fmla="*/ 34 w 105"/>
                  <a:gd name="T31" fmla="*/ 4 h 130"/>
                  <a:gd name="T32" fmla="*/ 35 w 105"/>
                  <a:gd name="T33" fmla="*/ 5 h 130"/>
                  <a:gd name="T34" fmla="*/ 35 w 105"/>
                  <a:gd name="T35" fmla="*/ 19 h 130"/>
                  <a:gd name="T36" fmla="*/ 28 w 105"/>
                  <a:gd name="T37" fmla="*/ 24 h 130"/>
                  <a:gd name="T38" fmla="*/ 23 w 105"/>
                  <a:gd name="T39" fmla="*/ 25 h 130"/>
                  <a:gd name="T40" fmla="*/ 11 w 105"/>
                  <a:gd name="T41" fmla="*/ 43 h 130"/>
                  <a:gd name="T42" fmla="*/ 1 w 105"/>
                  <a:gd name="T43" fmla="*/ 41 h 130"/>
                  <a:gd name="T44" fmla="*/ 0 w 105"/>
                  <a:gd name="T45" fmla="*/ 38 h 130"/>
                  <a:gd name="T46" fmla="*/ 0 w 105"/>
                  <a:gd name="T47" fmla="*/ 38 h 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5"/>
                  <a:gd name="T73" fmla="*/ 0 h 130"/>
                  <a:gd name="T74" fmla="*/ 105 w 105"/>
                  <a:gd name="T75" fmla="*/ 130 h 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5" h="130">
                    <a:moveTo>
                      <a:pt x="0" y="114"/>
                    </a:moveTo>
                    <a:lnTo>
                      <a:pt x="38" y="62"/>
                    </a:lnTo>
                    <a:lnTo>
                      <a:pt x="32" y="26"/>
                    </a:lnTo>
                    <a:lnTo>
                      <a:pt x="32" y="25"/>
                    </a:lnTo>
                    <a:lnTo>
                      <a:pt x="33" y="21"/>
                    </a:lnTo>
                    <a:lnTo>
                      <a:pt x="35" y="16"/>
                    </a:lnTo>
                    <a:lnTo>
                      <a:pt x="39" y="11"/>
                    </a:lnTo>
                    <a:lnTo>
                      <a:pt x="44" y="6"/>
                    </a:lnTo>
                    <a:lnTo>
                      <a:pt x="50" y="2"/>
                    </a:lnTo>
                    <a:lnTo>
                      <a:pt x="58" y="0"/>
                    </a:lnTo>
                    <a:lnTo>
                      <a:pt x="66" y="0"/>
                    </a:lnTo>
                    <a:lnTo>
                      <a:pt x="75" y="0"/>
                    </a:lnTo>
                    <a:lnTo>
                      <a:pt x="84" y="4"/>
                    </a:lnTo>
                    <a:lnTo>
                      <a:pt x="89" y="6"/>
                    </a:lnTo>
                    <a:lnTo>
                      <a:pt x="95" y="9"/>
                    </a:lnTo>
                    <a:lnTo>
                      <a:pt x="101" y="12"/>
                    </a:lnTo>
                    <a:lnTo>
                      <a:pt x="105" y="15"/>
                    </a:lnTo>
                    <a:lnTo>
                      <a:pt x="105" y="56"/>
                    </a:lnTo>
                    <a:lnTo>
                      <a:pt x="85" y="73"/>
                    </a:lnTo>
                    <a:lnTo>
                      <a:pt x="69" y="76"/>
                    </a:lnTo>
                    <a:lnTo>
                      <a:pt x="34" y="130"/>
                    </a:lnTo>
                    <a:lnTo>
                      <a:pt x="4" y="123"/>
                    </a:lnTo>
                    <a:lnTo>
                      <a:pt x="0" y="114"/>
                    </a:lnTo>
                    <a:close/>
                  </a:path>
                </a:pathLst>
              </a:custGeom>
              <a:solidFill>
                <a:srgbClr val="FFCC00"/>
              </a:solidFill>
              <a:ln w="9525">
                <a:solidFill>
                  <a:srgbClr val="5A87C6"/>
                </a:solidFill>
                <a:round/>
                <a:headEnd/>
                <a:tailEnd/>
              </a:ln>
            </p:spPr>
            <p:txBody>
              <a:bodyPr/>
              <a:lstStyle/>
              <a:p>
                <a:endParaRPr lang="en-US"/>
              </a:p>
            </p:txBody>
          </p:sp>
          <p:sp>
            <p:nvSpPr>
              <p:cNvPr id="1175" name="Freeform 160"/>
              <p:cNvSpPr>
                <a:spLocks/>
              </p:cNvSpPr>
              <p:nvPr/>
            </p:nvSpPr>
            <p:spPr bwMode="auto">
              <a:xfrm>
                <a:off x="5087" y="2793"/>
                <a:ext cx="240" cy="253"/>
              </a:xfrm>
              <a:custGeom>
                <a:avLst/>
                <a:gdLst>
                  <a:gd name="T0" fmla="*/ 227 w 722"/>
                  <a:gd name="T1" fmla="*/ 2 h 759"/>
                  <a:gd name="T2" fmla="*/ 227 w 722"/>
                  <a:gd name="T3" fmla="*/ 11 h 759"/>
                  <a:gd name="T4" fmla="*/ 227 w 722"/>
                  <a:gd name="T5" fmla="*/ 26 h 759"/>
                  <a:gd name="T6" fmla="*/ 226 w 722"/>
                  <a:gd name="T7" fmla="*/ 46 h 759"/>
                  <a:gd name="T8" fmla="*/ 226 w 722"/>
                  <a:gd name="T9" fmla="*/ 66 h 759"/>
                  <a:gd name="T10" fmla="*/ 226 w 722"/>
                  <a:gd name="T11" fmla="*/ 85 h 759"/>
                  <a:gd name="T12" fmla="*/ 230 w 722"/>
                  <a:gd name="T13" fmla="*/ 86 h 759"/>
                  <a:gd name="T14" fmla="*/ 237 w 722"/>
                  <a:gd name="T15" fmla="*/ 88 h 759"/>
                  <a:gd name="T16" fmla="*/ 239 w 722"/>
                  <a:gd name="T17" fmla="*/ 95 h 759"/>
                  <a:gd name="T18" fmla="*/ 238 w 722"/>
                  <a:gd name="T19" fmla="*/ 101 h 759"/>
                  <a:gd name="T20" fmla="*/ 234 w 722"/>
                  <a:gd name="T21" fmla="*/ 106 h 759"/>
                  <a:gd name="T22" fmla="*/ 230 w 722"/>
                  <a:gd name="T23" fmla="*/ 107 h 759"/>
                  <a:gd name="T24" fmla="*/ 225 w 722"/>
                  <a:gd name="T25" fmla="*/ 147 h 759"/>
                  <a:gd name="T26" fmla="*/ 220 w 722"/>
                  <a:gd name="T27" fmla="*/ 147 h 759"/>
                  <a:gd name="T28" fmla="*/ 214 w 722"/>
                  <a:gd name="T29" fmla="*/ 147 h 759"/>
                  <a:gd name="T30" fmla="*/ 206 w 722"/>
                  <a:gd name="T31" fmla="*/ 148 h 759"/>
                  <a:gd name="T32" fmla="*/ 197 w 722"/>
                  <a:gd name="T33" fmla="*/ 150 h 759"/>
                  <a:gd name="T34" fmla="*/ 187 w 722"/>
                  <a:gd name="T35" fmla="*/ 154 h 759"/>
                  <a:gd name="T36" fmla="*/ 177 w 722"/>
                  <a:gd name="T37" fmla="*/ 162 h 759"/>
                  <a:gd name="T38" fmla="*/ 167 w 722"/>
                  <a:gd name="T39" fmla="*/ 172 h 759"/>
                  <a:gd name="T40" fmla="*/ 159 w 722"/>
                  <a:gd name="T41" fmla="*/ 185 h 759"/>
                  <a:gd name="T42" fmla="*/ 151 w 722"/>
                  <a:gd name="T43" fmla="*/ 196 h 759"/>
                  <a:gd name="T44" fmla="*/ 146 w 722"/>
                  <a:gd name="T45" fmla="*/ 206 h 759"/>
                  <a:gd name="T46" fmla="*/ 141 w 722"/>
                  <a:gd name="T47" fmla="*/ 213 h 759"/>
                  <a:gd name="T48" fmla="*/ 139 w 722"/>
                  <a:gd name="T49" fmla="*/ 219 h 759"/>
                  <a:gd name="T50" fmla="*/ 136 w 722"/>
                  <a:gd name="T51" fmla="*/ 226 h 759"/>
                  <a:gd name="T52" fmla="*/ 135 w 722"/>
                  <a:gd name="T53" fmla="*/ 231 h 759"/>
                  <a:gd name="T54" fmla="*/ 134 w 722"/>
                  <a:gd name="T55" fmla="*/ 233 h 759"/>
                  <a:gd name="T56" fmla="*/ 125 w 722"/>
                  <a:gd name="T57" fmla="*/ 232 h 759"/>
                  <a:gd name="T58" fmla="*/ 110 w 722"/>
                  <a:gd name="T59" fmla="*/ 231 h 759"/>
                  <a:gd name="T60" fmla="*/ 93 w 722"/>
                  <a:gd name="T61" fmla="*/ 231 h 759"/>
                  <a:gd name="T62" fmla="*/ 75 w 722"/>
                  <a:gd name="T63" fmla="*/ 233 h 759"/>
                  <a:gd name="T64" fmla="*/ 62 w 722"/>
                  <a:gd name="T65" fmla="*/ 238 h 759"/>
                  <a:gd name="T66" fmla="*/ 55 w 722"/>
                  <a:gd name="T67" fmla="*/ 243 h 759"/>
                  <a:gd name="T68" fmla="*/ 48 w 722"/>
                  <a:gd name="T69" fmla="*/ 249 h 759"/>
                  <a:gd name="T70" fmla="*/ 21 w 722"/>
                  <a:gd name="T71" fmla="*/ 253 h 759"/>
                  <a:gd name="T72" fmla="*/ 19 w 722"/>
                  <a:gd name="T73" fmla="*/ 222 h 759"/>
                  <a:gd name="T74" fmla="*/ 26 w 722"/>
                  <a:gd name="T75" fmla="*/ 221 h 759"/>
                  <a:gd name="T76" fmla="*/ 37 w 722"/>
                  <a:gd name="T77" fmla="*/ 218 h 759"/>
                  <a:gd name="T78" fmla="*/ 50 w 722"/>
                  <a:gd name="T79" fmla="*/ 214 h 759"/>
                  <a:gd name="T80" fmla="*/ 62 w 722"/>
                  <a:gd name="T81" fmla="*/ 209 h 759"/>
                  <a:gd name="T82" fmla="*/ 72 w 722"/>
                  <a:gd name="T83" fmla="*/ 204 h 759"/>
                  <a:gd name="T84" fmla="*/ 81 w 722"/>
                  <a:gd name="T85" fmla="*/ 197 h 759"/>
                  <a:gd name="T86" fmla="*/ 88 w 722"/>
                  <a:gd name="T87" fmla="*/ 192 h 759"/>
                  <a:gd name="T88" fmla="*/ 95 w 722"/>
                  <a:gd name="T89" fmla="*/ 186 h 759"/>
                  <a:gd name="T90" fmla="*/ 35 w 722"/>
                  <a:gd name="T91" fmla="*/ 188 h 759"/>
                  <a:gd name="T92" fmla="*/ 11 w 722"/>
                  <a:gd name="T93" fmla="*/ 179 h 759"/>
                  <a:gd name="T94" fmla="*/ 1 w 722"/>
                  <a:gd name="T95" fmla="*/ 162 h 759"/>
                  <a:gd name="T96" fmla="*/ 28 w 722"/>
                  <a:gd name="T97" fmla="*/ 133 h 759"/>
                  <a:gd name="T98" fmla="*/ 46 w 722"/>
                  <a:gd name="T99" fmla="*/ 152 h 759"/>
                  <a:gd name="T100" fmla="*/ 56 w 722"/>
                  <a:gd name="T101" fmla="*/ 152 h 759"/>
                  <a:gd name="T102" fmla="*/ 71 w 722"/>
                  <a:gd name="T103" fmla="*/ 153 h 759"/>
                  <a:gd name="T104" fmla="*/ 89 w 722"/>
                  <a:gd name="T105" fmla="*/ 152 h 759"/>
                  <a:gd name="T106" fmla="*/ 107 w 722"/>
                  <a:gd name="T107" fmla="*/ 151 h 759"/>
                  <a:gd name="T108" fmla="*/ 118 w 722"/>
                  <a:gd name="T109" fmla="*/ 148 h 759"/>
                  <a:gd name="T110" fmla="*/ 122 w 722"/>
                  <a:gd name="T111" fmla="*/ 140 h 759"/>
                  <a:gd name="T112" fmla="*/ 128 w 722"/>
                  <a:gd name="T113" fmla="*/ 124 h 759"/>
                  <a:gd name="T114" fmla="*/ 133 w 722"/>
                  <a:gd name="T115" fmla="*/ 104 h 759"/>
                  <a:gd name="T116" fmla="*/ 137 w 722"/>
                  <a:gd name="T117" fmla="*/ 83 h 759"/>
                  <a:gd name="T118" fmla="*/ 139 w 722"/>
                  <a:gd name="T119" fmla="*/ 62 h 759"/>
                  <a:gd name="T120" fmla="*/ 148 w 722"/>
                  <a:gd name="T121" fmla="*/ 0 h 7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2"/>
                  <a:gd name="T184" fmla="*/ 0 h 759"/>
                  <a:gd name="T185" fmla="*/ 722 w 722"/>
                  <a:gd name="T186" fmla="*/ 759 h 7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2" h="759">
                    <a:moveTo>
                      <a:pt x="444" y="0"/>
                    </a:moveTo>
                    <a:lnTo>
                      <a:pt x="683" y="5"/>
                    </a:lnTo>
                    <a:lnTo>
                      <a:pt x="682" y="6"/>
                    </a:lnTo>
                    <a:lnTo>
                      <a:pt x="682" y="12"/>
                    </a:lnTo>
                    <a:lnTo>
                      <a:pt x="682" y="21"/>
                    </a:lnTo>
                    <a:lnTo>
                      <a:pt x="682" y="32"/>
                    </a:lnTo>
                    <a:lnTo>
                      <a:pt x="682" y="46"/>
                    </a:lnTo>
                    <a:lnTo>
                      <a:pt x="682" y="62"/>
                    </a:lnTo>
                    <a:lnTo>
                      <a:pt x="682" y="79"/>
                    </a:lnTo>
                    <a:lnTo>
                      <a:pt x="682" y="99"/>
                    </a:lnTo>
                    <a:lnTo>
                      <a:pt x="681" y="119"/>
                    </a:lnTo>
                    <a:lnTo>
                      <a:pt x="681" y="139"/>
                    </a:lnTo>
                    <a:lnTo>
                      <a:pt x="679" y="160"/>
                    </a:lnTo>
                    <a:lnTo>
                      <a:pt x="679" y="181"/>
                    </a:lnTo>
                    <a:lnTo>
                      <a:pt x="679" y="199"/>
                    </a:lnTo>
                    <a:lnTo>
                      <a:pt x="679" y="220"/>
                    </a:lnTo>
                    <a:lnTo>
                      <a:pt x="679" y="238"/>
                    </a:lnTo>
                    <a:lnTo>
                      <a:pt x="679" y="254"/>
                    </a:lnTo>
                    <a:lnTo>
                      <a:pt x="681" y="255"/>
                    </a:lnTo>
                    <a:lnTo>
                      <a:pt x="686" y="258"/>
                    </a:lnTo>
                    <a:lnTo>
                      <a:pt x="691" y="259"/>
                    </a:lnTo>
                    <a:lnTo>
                      <a:pt x="699" y="260"/>
                    </a:lnTo>
                    <a:lnTo>
                      <a:pt x="706" y="261"/>
                    </a:lnTo>
                    <a:lnTo>
                      <a:pt x="713" y="265"/>
                    </a:lnTo>
                    <a:lnTo>
                      <a:pt x="718" y="270"/>
                    </a:lnTo>
                    <a:lnTo>
                      <a:pt x="722" y="279"/>
                    </a:lnTo>
                    <a:lnTo>
                      <a:pt x="720" y="286"/>
                    </a:lnTo>
                    <a:lnTo>
                      <a:pt x="720" y="294"/>
                    </a:lnTo>
                    <a:lnTo>
                      <a:pt x="718" y="299"/>
                    </a:lnTo>
                    <a:lnTo>
                      <a:pt x="717" y="303"/>
                    </a:lnTo>
                    <a:lnTo>
                      <a:pt x="709" y="311"/>
                    </a:lnTo>
                    <a:lnTo>
                      <a:pt x="706" y="316"/>
                    </a:lnTo>
                    <a:lnTo>
                      <a:pt x="703" y="317"/>
                    </a:lnTo>
                    <a:lnTo>
                      <a:pt x="701" y="317"/>
                    </a:lnTo>
                    <a:lnTo>
                      <a:pt x="696" y="318"/>
                    </a:lnTo>
                    <a:lnTo>
                      <a:pt x="692" y="321"/>
                    </a:lnTo>
                    <a:lnTo>
                      <a:pt x="682" y="321"/>
                    </a:lnTo>
                    <a:lnTo>
                      <a:pt x="679" y="322"/>
                    </a:lnTo>
                    <a:lnTo>
                      <a:pt x="676" y="442"/>
                    </a:lnTo>
                    <a:lnTo>
                      <a:pt x="673" y="442"/>
                    </a:lnTo>
                    <a:lnTo>
                      <a:pt x="667" y="442"/>
                    </a:lnTo>
                    <a:lnTo>
                      <a:pt x="661" y="441"/>
                    </a:lnTo>
                    <a:lnTo>
                      <a:pt x="657" y="441"/>
                    </a:lnTo>
                    <a:lnTo>
                      <a:pt x="651" y="441"/>
                    </a:lnTo>
                    <a:lnTo>
                      <a:pt x="644" y="442"/>
                    </a:lnTo>
                    <a:lnTo>
                      <a:pt x="636" y="442"/>
                    </a:lnTo>
                    <a:lnTo>
                      <a:pt x="629" y="442"/>
                    </a:lnTo>
                    <a:lnTo>
                      <a:pt x="620" y="444"/>
                    </a:lnTo>
                    <a:lnTo>
                      <a:pt x="611" y="446"/>
                    </a:lnTo>
                    <a:lnTo>
                      <a:pt x="601" y="449"/>
                    </a:lnTo>
                    <a:lnTo>
                      <a:pt x="593" y="451"/>
                    </a:lnTo>
                    <a:lnTo>
                      <a:pt x="583" y="454"/>
                    </a:lnTo>
                    <a:lnTo>
                      <a:pt x="574" y="459"/>
                    </a:lnTo>
                    <a:lnTo>
                      <a:pt x="563" y="462"/>
                    </a:lnTo>
                    <a:lnTo>
                      <a:pt x="553" y="468"/>
                    </a:lnTo>
                    <a:lnTo>
                      <a:pt x="543" y="476"/>
                    </a:lnTo>
                    <a:lnTo>
                      <a:pt x="533" y="485"/>
                    </a:lnTo>
                    <a:lnTo>
                      <a:pt x="523" y="494"/>
                    </a:lnTo>
                    <a:lnTo>
                      <a:pt x="513" y="506"/>
                    </a:lnTo>
                    <a:lnTo>
                      <a:pt x="503" y="517"/>
                    </a:lnTo>
                    <a:lnTo>
                      <a:pt x="495" y="529"/>
                    </a:lnTo>
                    <a:lnTo>
                      <a:pt x="486" y="542"/>
                    </a:lnTo>
                    <a:lnTo>
                      <a:pt x="477" y="554"/>
                    </a:lnTo>
                    <a:lnTo>
                      <a:pt x="470" y="565"/>
                    </a:lnTo>
                    <a:lnTo>
                      <a:pt x="462" y="579"/>
                    </a:lnTo>
                    <a:lnTo>
                      <a:pt x="455" y="589"/>
                    </a:lnTo>
                    <a:lnTo>
                      <a:pt x="450" y="599"/>
                    </a:lnTo>
                    <a:lnTo>
                      <a:pt x="443" y="609"/>
                    </a:lnTo>
                    <a:lnTo>
                      <a:pt x="440" y="617"/>
                    </a:lnTo>
                    <a:lnTo>
                      <a:pt x="434" y="623"/>
                    </a:lnTo>
                    <a:lnTo>
                      <a:pt x="430" y="631"/>
                    </a:lnTo>
                    <a:lnTo>
                      <a:pt x="425" y="638"/>
                    </a:lnTo>
                    <a:lnTo>
                      <a:pt x="423" y="646"/>
                    </a:lnTo>
                    <a:lnTo>
                      <a:pt x="420" y="652"/>
                    </a:lnTo>
                    <a:lnTo>
                      <a:pt x="418" y="658"/>
                    </a:lnTo>
                    <a:lnTo>
                      <a:pt x="415" y="666"/>
                    </a:lnTo>
                    <a:lnTo>
                      <a:pt x="413" y="672"/>
                    </a:lnTo>
                    <a:lnTo>
                      <a:pt x="410" y="678"/>
                    </a:lnTo>
                    <a:lnTo>
                      <a:pt x="408" y="683"/>
                    </a:lnTo>
                    <a:lnTo>
                      <a:pt x="407" y="687"/>
                    </a:lnTo>
                    <a:lnTo>
                      <a:pt x="405" y="692"/>
                    </a:lnTo>
                    <a:lnTo>
                      <a:pt x="404" y="697"/>
                    </a:lnTo>
                    <a:lnTo>
                      <a:pt x="404" y="700"/>
                    </a:lnTo>
                    <a:lnTo>
                      <a:pt x="402" y="699"/>
                    </a:lnTo>
                    <a:lnTo>
                      <a:pt x="396" y="698"/>
                    </a:lnTo>
                    <a:lnTo>
                      <a:pt x="388" y="697"/>
                    </a:lnTo>
                    <a:lnTo>
                      <a:pt x="377" y="697"/>
                    </a:lnTo>
                    <a:lnTo>
                      <a:pt x="363" y="695"/>
                    </a:lnTo>
                    <a:lnTo>
                      <a:pt x="350" y="694"/>
                    </a:lnTo>
                    <a:lnTo>
                      <a:pt x="332" y="694"/>
                    </a:lnTo>
                    <a:lnTo>
                      <a:pt x="315" y="694"/>
                    </a:lnTo>
                    <a:lnTo>
                      <a:pt x="298" y="693"/>
                    </a:lnTo>
                    <a:lnTo>
                      <a:pt x="279" y="694"/>
                    </a:lnTo>
                    <a:lnTo>
                      <a:pt x="259" y="694"/>
                    </a:lnTo>
                    <a:lnTo>
                      <a:pt x="243" y="697"/>
                    </a:lnTo>
                    <a:lnTo>
                      <a:pt x="226" y="699"/>
                    </a:lnTo>
                    <a:lnTo>
                      <a:pt x="211" y="703"/>
                    </a:lnTo>
                    <a:lnTo>
                      <a:pt x="198" y="708"/>
                    </a:lnTo>
                    <a:lnTo>
                      <a:pt x="188" y="714"/>
                    </a:lnTo>
                    <a:lnTo>
                      <a:pt x="179" y="720"/>
                    </a:lnTo>
                    <a:lnTo>
                      <a:pt x="170" y="725"/>
                    </a:lnTo>
                    <a:lnTo>
                      <a:pt x="164" y="730"/>
                    </a:lnTo>
                    <a:lnTo>
                      <a:pt x="159" y="735"/>
                    </a:lnTo>
                    <a:lnTo>
                      <a:pt x="150" y="741"/>
                    </a:lnTo>
                    <a:lnTo>
                      <a:pt x="145" y="746"/>
                    </a:lnTo>
                    <a:lnTo>
                      <a:pt x="143" y="752"/>
                    </a:lnTo>
                    <a:lnTo>
                      <a:pt x="143" y="755"/>
                    </a:lnTo>
                    <a:lnTo>
                      <a:pt x="62" y="759"/>
                    </a:lnTo>
                    <a:lnTo>
                      <a:pt x="55" y="668"/>
                    </a:lnTo>
                    <a:lnTo>
                      <a:pt x="58" y="667"/>
                    </a:lnTo>
                    <a:lnTo>
                      <a:pt x="63" y="666"/>
                    </a:lnTo>
                    <a:lnTo>
                      <a:pt x="71" y="664"/>
                    </a:lnTo>
                    <a:lnTo>
                      <a:pt x="78" y="662"/>
                    </a:lnTo>
                    <a:lnTo>
                      <a:pt x="88" y="659"/>
                    </a:lnTo>
                    <a:lnTo>
                      <a:pt x="99" y="657"/>
                    </a:lnTo>
                    <a:lnTo>
                      <a:pt x="112" y="654"/>
                    </a:lnTo>
                    <a:lnTo>
                      <a:pt x="123" y="650"/>
                    </a:lnTo>
                    <a:lnTo>
                      <a:pt x="136" y="646"/>
                    </a:lnTo>
                    <a:lnTo>
                      <a:pt x="149" y="642"/>
                    </a:lnTo>
                    <a:lnTo>
                      <a:pt x="162" y="638"/>
                    </a:lnTo>
                    <a:lnTo>
                      <a:pt x="174" y="633"/>
                    </a:lnTo>
                    <a:lnTo>
                      <a:pt x="187" y="627"/>
                    </a:lnTo>
                    <a:lnTo>
                      <a:pt x="197" y="622"/>
                    </a:lnTo>
                    <a:lnTo>
                      <a:pt x="210" y="617"/>
                    </a:lnTo>
                    <a:lnTo>
                      <a:pt x="218" y="611"/>
                    </a:lnTo>
                    <a:lnTo>
                      <a:pt x="228" y="605"/>
                    </a:lnTo>
                    <a:lnTo>
                      <a:pt x="236" y="599"/>
                    </a:lnTo>
                    <a:lnTo>
                      <a:pt x="244" y="592"/>
                    </a:lnTo>
                    <a:lnTo>
                      <a:pt x="250" y="587"/>
                    </a:lnTo>
                    <a:lnTo>
                      <a:pt x="258" y="581"/>
                    </a:lnTo>
                    <a:lnTo>
                      <a:pt x="264" y="576"/>
                    </a:lnTo>
                    <a:lnTo>
                      <a:pt x="270" y="571"/>
                    </a:lnTo>
                    <a:lnTo>
                      <a:pt x="279" y="563"/>
                    </a:lnTo>
                    <a:lnTo>
                      <a:pt x="286" y="558"/>
                    </a:lnTo>
                    <a:lnTo>
                      <a:pt x="290" y="553"/>
                    </a:lnTo>
                    <a:lnTo>
                      <a:pt x="293" y="552"/>
                    </a:lnTo>
                    <a:lnTo>
                      <a:pt x="105" y="563"/>
                    </a:lnTo>
                    <a:lnTo>
                      <a:pt x="10" y="570"/>
                    </a:lnTo>
                    <a:lnTo>
                      <a:pt x="7" y="561"/>
                    </a:lnTo>
                    <a:lnTo>
                      <a:pt x="33" y="538"/>
                    </a:lnTo>
                    <a:lnTo>
                      <a:pt x="0" y="523"/>
                    </a:lnTo>
                    <a:lnTo>
                      <a:pt x="37" y="504"/>
                    </a:lnTo>
                    <a:lnTo>
                      <a:pt x="4" y="487"/>
                    </a:lnTo>
                    <a:lnTo>
                      <a:pt x="4" y="473"/>
                    </a:lnTo>
                    <a:lnTo>
                      <a:pt x="88" y="462"/>
                    </a:lnTo>
                    <a:lnTo>
                      <a:pt x="83" y="400"/>
                    </a:lnTo>
                    <a:lnTo>
                      <a:pt x="134" y="455"/>
                    </a:lnTo>
                    <a:lnTo>
                      <a:pt x="135" y="455"/>
                    </a:lnTo>
                    <a:lnTo>
                      <a:pt x="139" y="455"/>
                    </a:lnTo>
                    <a:lnTo>
                      <a:pt x="146" y="455"/>
                    </a:lnTo>
                    <a:lnTo>
                      <a:pt x="156" y="456"/>
                    </a:lnTo>
                    <a:lnTo>
                      <a:pt x="167" y="456"/>
                    </a:lnTo>
                    <a:lnTo>
                      <a:pt x="182" y="456"/>
                    </a:lnTo>
                    <a:lnTo>
                      <a:pt x="197" y="457"/>
                    </a:lnTo>
                    <a:lnTo>
                      <a:pt x="214" y="459"/>
                    </a:lnTo>
                    <a:lnTo>
                      <a:pt x="231" y="457"/>
                    </a:lnTo>
                    <a:lnTo>
                      <a:pt x="249" y="457"/>
                    </a:lnTo>
                    <a:lnTo>
                      <a:pt x="267" y="456"/>
                    </a:lnTo>
                    <a:lnTo>
                      <a:pt x="286" y="456"/>
                    </a:lnTo>
                    <a:lnTo>
                      <a:pt x="304" y="455"/>
                    </a:lnTo>
                    <a:lnTo>
                      <a:pt x="321" y="454"/>
                    </a:lnTo>
                    <a:lnTo>
                      <a:pt x="336" y="450"/>
                    </a:lnTo>
                    <a:lnTo>
                      <a:pt x="353" y="447"/>
                    </a:lnTo>
                    <a:lnTo>
                      <a:pt x="355" y="444"/>
                    </a:lnTo>
                    <a:lnTo>
                      <a:pt x="358" y="439"/>
                    </a:lnTo>
                    <a:lnTo>
                      <a:pt x="363" y="430"/>
                    </a:lnTo>
                    <a:lnTo>
                      <a:pt x="368" y="419"/>
                    </a:lnTo>
                    <a:lnTo>
                      <a:pt x="373" y="405"/>
                    </a:lnTo>
                    <a:lnTo>
                      <a:pt x="378" y="390"/>
                    </a:lnTo>
                    <a:lnTo>
                      <a:pt x="384" y="373"/>
                    </a:lnTo>
                    <a:lnTo>
                      <a:pt x="389" y="354"/>
                    </a:lnTo>
                    <a:lnTo>
                      <a:pt x="394" y="333"/>
                    </a:lnTo>
                    <a:lnTo>
                      <a:pt x="399" y="312"/>
                    </a:lnTo>
                    <a:lnTo>
                      <a:pt x="404" y="291"/>
                    </a:lnTo>
                    <a:lnTo>
                      <a:pt x="408" y="270"/>
                    </a:lnTo>
                    <a:lnTo>
                      <a:pt x="412" y="248"/>
                    </a:lnTo>
                    <a:lnTo>
                      <a:pt x="414" y="227"/>
                    </a:lnTo>
                    <a:lnTo>
                      <a:pt x="415" y="207"/>
                    </a:lnTo>
                    <a:lnTo>
                      <a:pt x="418" y="187"/>
                    </a:lnTo>
                    <a:lnTo>
                      <a:pt x="326" y="187"/>
                    </a:lnTo>
                    <a:lnTo>
                      <a:pt x="441" y="41"/>
                    </a:lnTo>
                    <a:lnTo>
                      <a:pt x="444" y="0"/>
                    </a:lnTo>
                    <a:close/>
                  </a:path>
                </a:pathLst>
              </a:custGeom>
              <a:solidFill>
                <a:srgbClr val="000000"/>
              </a:solidFill>
              <a:ln w="9525">
                <a:solidFill>
                  <a:srgbClr val="5A87C6"/>
                </a:solidFill>
                <a:round/>
                <a:headEnd/>
                <a:tailEnd/>
              </a:ln>
            </p:spPr>
            <p:txBody>
              <a:bodyPr/>
              <a:lstStyle/>
              <a:p>
                <a:endParaRPr lang="en-US"/>
              </a:p>
            </p:txBody>
          </p:sp>
          <p:sp>
            <p:nvSpPr>
              <p:cNvPr id="1176" name="Freeform 161"/>
              <p:cNvSpPr>
                <a:spLocks/>
              </p:cNvSpPr>
              <p:nvPr/>
            </p:nvSpPr>
            <p:spPr bwMode="auto">
              <a:xfrm>
                <a:off x="5021" y="2851"/>
                <a:ext cx="31" cy="160"/>
              </a:xfrm>
              <a:custGeom>
                <a:avLst/>
                <a:gdLst>
                  <a:gd name="T0" fmla="*/ 15 w 93"/>
                  <a:gd name="T1" fmla="*/ 87 h 482"/>
                  <a:gd name="T2" fmla="*/ 15 w 93"/>
                  <a:gd name="T3" fmla="*/ 83 h 482"/>
                  <a:gd name="T4" fmla="*/ 14 w 93"/>
                  <a:gd name="T5" fmla="*/ 76 h 482"/>
                  <a:gd name="T6" fmla="*/ 12 w 93"/>
                  <a:gd name="T7" fmla="*/ 67 h 482"/>
                  <a:gd name="T8" fmla="*/ 11 w 93"/>
                  <a:gd name="T9" fmla="*/ 57 h 482"/>
                  <a:gd name="T10" fmla="*/ 10 w 93"/>
                  <a:gd name="T11" fmla="*/ 48 h 482"/>
                  <a:gd name="T12" fmla="*/ 10 w 93"/>
                  <a:gd name="T13" fmla="*/ 40 h 482"/>
                  <a:gd name="T14" fmla="*/ 10 w 93"/>
                  <a:gd name="T15" fmla="*/ 35 h 482"/>
                  <a:gd name="T16" fmla="*/ 13 w 93"/>
                  <a:gd name="T17" fmla="*/ 32 h 482"/>
                  <a:gd name="T18" fmla="*/ 18 w 93"/>
                  <a:gd name="T19" fmla="*/ 35 h 482"/>
                  <a:gd name="T20" fmla="*/ 19 w 93"/>
                  <a:gd name="T21" fmla="*/ 38 h 482"/>
                  <a:gd name="T22" fmla="*/ 17 w 93"/>
                  <a:gd name="T23" fmla="*/ 25 h 482"/>
                  <a:gd name="T24" fmla="*/ 17 w 93"/>
                  <a:gd name="T25" fmla="*/ 3 h 482"/>
                  <a:gd name="T26" fmla="*/ 7 w 93"/>
                  <a:gd name="T27" fmla="*/ 2 h 482"/>
                  <a:gd name="T28" fmla="*/ 1 w 93"/>
                  <a:gd name="T29" fmla="*/ 37 h 482"/>
                  <a:gd name="T30" fmla="*/ 7 w 93"/>
                  <a:gd name="T31" fmla="*/ 91 h 482"/>
                  <a:gd name="T32" fmla="*/ 0 w 93"/>
                  <a:gd name="T33" fmla="*/ 149 h 482"/>
                  <a:gd name="T34" fmla="*/ 14 w 93"/>
                  <a:gd name="T35" fmla="*/ 160 h 482"/>
                  <a:gd name="T36" fmla="*/ 14 w 93"/>
                  <a:gd name="T37" fmla="*/ 157 h 482"/>
                  <a:gd name="T38" fmla="*/ 14 w 93"/>
                  <a:gd name="T39" fmla="*/ 151 h 482"/>
                  <a:gd name="T40" fmla="*/ 13 w 93"/>
                  <a:gd name="T41" fmla="*/ 142 h 482"/>
                  <a:gd name="T42" fmla="*/ 12 w 93"/>
                  <a:gd name="T43" fmla="*/ 131 h 482"/>
                  <a:gd name="T44" fmla="*/ 12 w 93"/>
                  <a:gd name="T45" fmla="*/ 120 h 482"/>
                  <a:gd name="T46" fmla="*/ 12 w 93"/>
                  <a:gd name="T47" fmla="*/ 110 h 482"/>
                  <a:gd name="T48" fmla="*/ 12 w 93"/>
                  <a:gd name="T49" fmla="*/ 102 h 482"/>
                  <a:gd name="T50" fmla="*/ 14 w 93"/>
                  <a:gd name="T51" fmla="*/ 98 h 482"/>
                  <a:gd name="T52" fmla="*/ 18 w 93"/>
                  <a:gd name="T53" fmla="*/ 96 h 482"/>
                  <a:gd name="T54" fmla="*/ 24 w 93"/>
                  <a:gd name="T55" fmla="*/ 96 h 482"/>
                  <a:gd name="T56" fmla="*/ 29 w 93"/>
                  <a:gd name="T57" fmla="*/ 99 h 482"/>
                  <a:gd name="T58" fmla="*/ 31 w 93"/>
                  <a:gd name="T59" fmla="*/ 102 h 482"/>
                  <a:gd name="T60" fmla="*/ 19 w 93"/>
                  <a:gd name="T61" fmla="*/ 88 h 482"/>
                  <a:gd name="T62" fmla="*/ 16 w 93"/>
                  <a:gd name="T63" fmla="*/ 88 h 4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
                  <a:gd name="T97" fmla="*/ 0 h 482"/>
                  <a:gd name="T98" fmla="*/ 93 w 93"/>
                  <a:gd name="T99" fmla="*/ 482 h 4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 h="482">
                    <a:moveTo>
                      <a:pt x="47" y="265"/>
                    </a:moveTo>
                    <a:lnTo>
                      <a:pt x="46" y="263"/>
                    </a:lnTo>
                    <a:lnTo>
                      <a:pt x="44" y="258"/>
                    </a:lnTo>
                    <a:lnTo>
                      <a:pt x="44" y="249"/>
                    </a:lnTo>
                    <a:lnTo>
                      <a:pt x="43" y="241"/>
                    </a:lnTo>
                    <a:lnTo>
                      <a:pt x="41" y="228"/>
                    </a:lnTo>
                    <a:lnTo>
                      <a:pt x="39" y="215"/>
                    </a:lnTo>
                    <a:lnTo>
                      <a:pt x="37" y="201"/>
                    </a:lnTo>
                    <a:lnTo>
                      <a:pt x="37" y="187"/>
                    </a:lnTo>
                    <a:lnTo>
                      <a:pt x="34" y="172"/>
                    </a:lnTo>
                    <a:lnTo>
                      <a:pt x="33" y="158"/>
                    </a:lnTo>
                    <a:lnTo>
                      <a:pt x="31" y="144"/>
                    </a:lnTo>
                    <a:lnTo>
                      <a:pt x="31" y="131"/>
                    </a:lnTo>
                    <a:lnTo>
                      <a:pt x="31" y="120"/>
                    </a:lnTo>
                    <a:lnTo>
                      <a:pt x="31" y="110"/>
                    </a:lnTo>
                    <a:lnTo>
                      <a:pt x="31" y="104"/>
                    </a:lnTo>
                    <a:lnTo>
                      <a:pt x="32" y="100"/>
                    </a:lnTo>
                    <a:lnTo>
                      <a:pt x="39" y="97"/>
                    </a:lnTo>
                    <a:lnTo>
                      <a:pt x="49" y="102"/>
                    </a:lnTo>
                    <a:lnTo>
                      <a:pt x="53" y="105"/>
                    </a:lnTo>
                    <a:lnTo>
                      <a:pt x="57" y="110"/>
                    </a:lnTo>
                    <a:lnTo>
                      <a:pt x="58" y="114"/>
                    </a:lnTo>
                    <a:lnTo>
                      <a:pt x="61" y="119"/>
                    </a:lnTo>
                    <a:lnTo>
                      <a:pt x="52" y="76"/>
                    </a:lnTo>
                    <a:lnTo>
                      <a:pt x="48" y="57"/>
                    </a:lnTo>
                    <a:lnTo>
                      <a:pt x="51" y="10"/>
                    </a:lnTo>
                    <a:lnTo>
                      <a:pt x="36" y="0"/>
                    </a:lnTo>
                    <a:lnTo>
                      <a:pt x="22" y="7"/>
                    </a:lnTo>
                    <a:lnTo>
                      <a:pt x="22" y="72"/>
                    </a:lnTo>
                    <a:lnTo>
                      <a:pt x="3" y="112"/>
                    </a:lnTo>
                    <a:lnTo>
                      <a:pt x="17" y="228"/>
                    </a:lnTo>
                    <a:lnTo>
                      <a:pt x="22" y="274"/>
                    </a:lnTo>
                    <a:lnTo>
                      <a:pt x="3" y="299"/>
                    </a:lnTo>
                    <a:lnTo>
                      <a:pt x="0" y="449"/>
                    </a:lnTo>
                    <a:lnTo>
                      <a:pt x="0" y="479"/>
                    </a:lnTo>
                    <a:lnTo>
                      <a:pt x="43" y="482"/>
                    </a:lnTo>
                    <a:lnTo>
                      <a:pt x="42" y="479"/>
                    </a:lnTo>
                    <a:lnTo>
                      <a:pt x="42" y="474"/>
                    </a:lnTo>
                    <a:lnTo>
                      <a:pt x="41" y="465"/>
                    </a:lnTo>
                    <a:lnTo>
                      <a:pt x="41" y="455"/>
                    </a:lnTo>
                    <a:lnTo>
                      <a:pt x="39" y="442"/>
                    </a:lnTo>
                    <a:lnTo>
                      <a:pt x="38" y="427"/>
                    </a:lnTo>
                    <a:lnTo>
                      <a:pt x="37" y="409"/>
                    </a:lnTo>
                    <a:lnTo>
                      <a:pt x="37" y="394"/>
                    </a:lnTo>
                    <a:lnTo>
                      <a:pt x="37" y="377"/>
                    </a:lnTo>
                    <a:lnTo>
                      <a:pt x="36" y="361"/>
                    </a:lnTo>
                    <a:lnTo>
                      <a:pt x="36" y="344"/>
                    </a:lnTo>
                    <a:lnTo>
                      <a:pt x="37" y="330"/>
                    </a:lnTo>
                    <a:lnTo>
                      <a:pt x="37" y="318"/>
                    </a:lnTo>
                    <a:lnTo>
                      <a:pt x="37" y="308"/>
                    </a:lnTo>
                    <a:lnTo>
                      <a:pt x="38" y="299"/>
                    </a:lnTo>
                    <a:lnTo>
                      <a:pt x="41" y="295"/>
                    </a:lnTo>
                    <a:lnTo>
                      <a:pt x="46" y="290"/>
                    </a:lnTo>
                    <a:lnTo>
                      <a:pt x="54" y="288"/>
                    </a:lnTo>
                    <a:lnTo>
                      <a:pt x="62" y="288"/>
                    </a:lnTo>
                    <a:lnTo>
                      <a:pt x="72" y="290"/>
                    </a:lnTo>
                    <a:lnTo>
                      <a:pt x="79" y="293"/>
                    </a:lnTo>
                    <a:lnTo>
                      <a:pt x="87" y="298"/>
                    </a:lnTo>
                    <a:lnTo>
                      <a:pt x="90" y="301"/>
                    </a:lnTo>
                    <a:lnTo>
                      <a:pt x="93" y="308"/>
                    </a:lnTo>
                    <a:lnTo>
                      <a:pt x="87" y="278"/>
                    </a:lnTo>
                    <a:lnTo>
                      <a:pt x="58" y="265"/>
                    </a:lnTo>
                    <a:lnTo>
                      <a:pt x="47" y="265"/>
                    </a:lnTo>
                    <a:close/>
                  </a:path>
                </a:pathLst>
              </a:custGeom>
              <a:solidFill>
                <a:srgbClr val="24C782"/>
              </a:solidFill>
              <a:ln w="9525">
                <a:solidFill>
                  <a:srgbClr val="5A87C6"/>
                </a:solidFill>
                <a:round/>
                <a:headEnd/>
                <a:tailEnd/>
              </a:ln>
            </p:spPr>
            <p:txBody>
              <a:bodyPr/>
              <a:lstStyle/>
              <a:p>
                <a:endParaRPr lang="en-US"/>
              </a:p>
            </p:txBody>
          </p:sp>
          <p:sp>
            <p:nvSpPr>
              <p:cNvPr id="1177" name="Freeform 162"/>
              <p:cNvSpPr>
                <a:spLocks/>
              </p:cNvSpPr>
              <p:nvPr/>
            </p:nvSpPr>
            <p:spPr bwMode="auto">
              <a:xfrm>
                <a:off x="4681" y="2597"/>
                <a:ext cx="181" cy="114"/>
              </a:xfrm>
              <a:custGeom>
                <a:avLst/>
                <a:gdLst>
                  <a:gd name="T0" fmla="*/ 0 w 542"/>
                  <a:gd name="T1" fmla="*/ 114 h 344"/>
                  <a:gd name="T2" fmla="*/ 181 w 542"/>
                  <a:gd name="T3" fmla="*/ 0 h 344"/>
                  <a:gd name="T4" fmla="*/ 1 w 542"/>
                  <a:gd name="T5" fmla="*/ 93 h 344"/>
                  <a:gd name="T6" fmla="*/ 0 w 542"/>
                  <a:gd name="T7" fmla="*/ 114 h 344"/>
                  <a:gd name="T8" fmla="*/ 0 w 542"/>
                  <a:gd name="T9" fmla="*/ 114 h 344"/>
                  <a:gd name="T10" fmla="*/ 0 60000 65536"/>
                  <a:gd name="T11" fmla="*/ 0 60000 65536"/>
                  <a:gd name="T12" fmla="*/ 0 60000 65536"/>
                  <a:gd name="T13" fmla="*/ 0 60000 65536"/>
                  <a:gd name="T14" fmla="*/ 0 60000 65536"/>
                  <a:gd name="T15" fmla="*/ 0 w 542"/>
                  <a:gd name="T16" fmla="*/ 0 h 344"/>
                  <a:gd name="T17" fmla="*/ 542 w 542"/>
                  <a:gd name="T18" fmla="*/ 344 h 344"/>
                </a:gdLst>
                <a:ahLst/>
                <a:cxnLst>
                  <a:cxn ang="T10">
                    <a:pos x="T0" y="T1"/>
                  </a:cxn>
                  <a:cxn ang="T11">
                    <a:pos x="T2" y="T3"/>
                  </a:cxn>
                  <a:cxn ang="T12">
                    <a:pos x="T4" y="T5"/>
                  </a:cxn>
                  <a:cxn ang="T13">
                    <a:pos x="T6" y="T7"/>
                  </a:cxn>
                  <a:cxn ang="T14">
                    <a:pos x="T8" y="T9"/>
                  </a:cxn>
                </a:cxnLst>
                <a:rect l="T15" t="T16" r="T17" b="T18"/>
                <a:pathLst>
                  <a:path w="542" h="344">
                    <a:moveTo>
                      <a:pt x="0" y="344"/>
                    </a:moveTo>
                    <a:lnTo>
                      <a:pt x="542" y="0"/>
                    </a:lnTo>
                    <a:lnTo>
                      <a:pt x="4" y="282"/>
                    </a:lnTo>
                    <a:lnTo>
                      <a:pt x="0" y="344"/>
                    </a:lnTo>
                    <a:close/>
                  </a:path>
                </a:pathLst>
              </a:custGeom>
              <a:solidFill>
                <a:srgbClr val="000000"/>
              </a:solidFill>
              <a:ln w="9525">
                <a:solidFill>
                  <a:srgbClr val="5A87C6"/>
                </a:solidFill>
                <a:round/>
                <a:headEnd/>
                <a:tailEnd/>
              </a:ln>
            </p:spPr>
            <p:txBody>
              <a:bodyPr/>
              <a:lstStyle/>
              <a:p>
                <a:endParaRPr lang="en-US"/>
              </a:p>
            </p:txBody>
          </p:sp>
          <p:sp>
            <p:nvSpPr>
              <p:cNvPr id="1178" name="Freeform 163"/>
              <p:cNvSpPr>
                <a:spLocks/>
              </p:cNvSpPr>
              <p:nvPr/>
            </p:nvSpPr>
            <p:spPr bwMode="auto">
              <a:xfrm>
                <a:off x="5013" y="2959"/>
                <a:ext cx="43" cy="52"/>
              </a:xfrm>
              <a:custGeom>
                <a:avLst/>
                <a:gdLst>
                  <a:gd name="T0" fmla="*/ 17 w 129"/>
                  <a:gd name="T1" fmla="*/ 24 h 156"/>
                  <a:gd name="T2" fmla="*/ 15 w 129"/>
                  <a:gd name="T3" fmla="*/ 11 h 156"/>
                  <a:gd name="T4" fmla="*/ 17 w 129"/>
                  <a:gd name="T5" fmla="*/ 7 h 156"/>
                  <a:gd name="T6" fmla="*/ 27 w 129"/>
                  <a:gd name="T7" fmla="*/ 0 h 156"/>
                  <a:gd name="T8" fmla="*/ 34 w 129"/>
                  <a:gd name="T9" fmla="*/ 0 h 156"/>
                  <a:gd name="T10" fmla="*/ 41 w 129"/>
                  <a:gd name="T11" fmla="*/ 3 h 156"/>
                  <a:gd name="T12" fmla="*/ 43 w 129"/>
                  <a:gd name="T13" fmla="*/ 12 h 156"/>
                  <a:gd name="T14" fmla="*/ 39 w 129"/>
                  <a:gd name="T15" fmla="*/ 21 h 156"/>
                  <a:gd name="T16" fmla="*/ 37 w 129"/>
                  <a:gd name="T17" fmla="*/ 25 h 156"/>
                  <a:gd name="T18" fmla="*/ 29 w 129"/>
                  <a:gd name="T19" fmla="*/ 28 h 156"/>
                  <a:gd name="T20" fmla="*/ 27 w 129"/>
                  <a:gd name="T21" fmla="*/ 30 h 156"/>
                  <a:gd name="T22" fmla="*/ 14 w 129"/>
                  <a:gd name="T23" fmla="*/ 49 h 156"/>
                  <a:gd name="T24" fmla="*/ 3 w 129"/>
                  <a:gd name="T25" fmla="*/ 52 h 156"/>
                  <a:gd name="T26" fmla="*/ 0 w 129"/>
                  <a:gd name="T27" fmla="*/ 49 h 156"/>
                  <a:gd name="T28" fmla="*/ 3 w 129"/>
                  <a:gd name="T29" fmla="*/ 43 h 156"/>
                  <a:gd name="T30" fmla="*/ 11 w 129"/>
                  <a:gd name="T31" fmla="*/ 34 h 156"/>
                  <a:gd name="T32" fmla="*/ 16 w 129"/>
                  <a:gd name="T33" fmla="*/ 27 h 156"/>
                  <a:gd name="T34" fmla="*/ 17 w 129"/>
                  <a:gd name="T35" fmla="*/ 24 h 156"/>
                  <a:gd name="T36" fmla="*/ 17 w 129"/>
                  <a:gd name="T37" fmla="*/ 24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156"/>
                  <a:gd name="T59" fmla="*/ 129 w 129"/>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156">
                    <a:moveTo>
                      <a:pt x="50" y="72"/>
                    </a:moveTo>
                    <a:lnTo>
                      <a:pt x="46" y="33"/>
                    </a:lnTo>
                    <a:lnTo>
                      <a:pt x="51" y="20"/>
                    </a:lnTo>
                    <a:lnTo>
                      <a:pt x="80" y="0"/>
                    </a:lnTo>
                    <a:lnTo>
                      <a:pt x="103" y="1"/>
                    </a:lnTo>
                    <a:lnTo>
                      <a:pt x="122" y="10"/>
                    </a:lnTo>
                    <a:lnTo>
                      <a:pt x="129" y="37"/>
                    </a:lnTo>
                    <a:lnTo>
                      <a:pt x="117" y="63"/>
                    </a:lnTo>
                    <a:lnTo>
                      <a:pt x="111" y="75"/>
                    </a:lnTo>
                    <a:lnTo>
                      <a:pt x="88" y="84"/>
                    </a:lnTo>
                    <a:lnTo>
                      <a:pt x="80" y="89"/>
                    </a:lnTo>
                    <a:lnTo>
                      <a:pt x="42" y="146"/>
                    </a:lnTo>
                    <a:lnTo>
                      <a:pt x="10" y="156"/>
                    </a:lnTo>
                    <a:lnTo>
                      <a:pt x="0" y="146"/>
                    </a:lnTo>
                    <a:lnTo>
                      <a:pt x="10" y="130"/>
                    </a:lnTo>
                    <a:lnTo>
                      <a:pt x="34" y="101"/>
                    </a:lnTo>
                    <a:lnTo>
                      <a:pt x="47" y="80"/>
                    </a:lnTo>
                    <a:lnTo>
                      <a:pt x="50" y="72"/>
                    </a:lnTo>
                    <a:close/>
                  </a:path>
                </a:pathLst>
              </a:custGeom>
              <a:solidFill>
                <a:srgbClr val="FFCC00"/>
              </a:solidFill>
              <a:ln w="9525">
                <a:solidFill>
                  <a:srgbClr val="5A87C6"/>
                </a:solidFill>
                <a:round/>
                <a:headEnd/>
                <a:tailEnd/>
              </a:ln>
            </p:spPr>
            <p:txBody>
              <a:bodyPr/>
              <a:lstStyle/>
              <a:p>
                <a:endParaRPr lang="en-US"/>
              </a:p>
            </p:txBody>
          </p:sp>
          <p:sp>
            <p:nvSpPr>
              <p:cNvPr id="1179" name="Freeform 164"/>
              <p:cNvSpPr>
                <a:spLocks/>
              </p:cNvSpPr>
              <p:nvPr/>
            </p:nvSpPr>
            <p:spPr bwMode="auto">
              <a:xfrm>
                <a:off x="4679" y="2646"/>
                <a:ext cx="312" cy="104"/>
              </a:xfrm>
              <a:custGeom>
                <a:avLst/>
                <a:gdLst>
                  <a:gd name="T0" fmla="*/ 0 w 937"/>
                  <a:gd name="T1" fmla="*/ 87 h 310"/>
                  <a:gd name="T2" fmla="*/ 18 w 937"/>
                  <a:gd name="T3" fmla="*/ 104 h 310"/>
                  <a:gd name="T4" fmla="*/ 18 w 937"/>
                  <a:gd name="T5" fmla="*/ 87 h 310"/>
                  <a:gd name="T6" fmla="*/ 191 w 937"/>
                  <a:gd name="T7" fmla="*/ 20 h 310"/>
                  <a:gd name="T8" fmla="*/ 312 w 937"/>
                  <a:gd name="T9" fmla="*/ 51 h 310"/>
                  <a:gd name="T10" fmla="*/ 312 w 937"/>
                  <a:gd name="T11" fmla="*/ 38 h 310"/>
                  <a:gd name="T12" fmla="*/ 190 w 937"/>
                  <a:gd name="T13" fmla="*/ 0 h 310"/>
                  <a:gd name="T14" fmla="*/ 0 w 937"/>
                  <a:gd name="T15" fmla="*/ 87 h 310"/>
                  <a:gd name="T16" fmla="*/ 0 w 937"/>
                  <a:gd name="T17" fmla="*/ 87 h 3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7"/>
                  <a:gd name="T28" fmla="*/ 0 h 310"/>
                  <a:gd name="T29" fmla="*/ 937 w 937"/>
                  <a:gd name="T30" fmla="*/ 310 h 3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7" h="310">
                    <a:moveTo>
                      <a:pt x="0" y="260"/>
                    </a:moveTo>
                    <a:lnTo>
                      <a:pt x="53" y="310"/>
                    </a:lnTo>
                    <a:lnTo>
                      <a:pt x="55" y="260"/>
                    </a:lnTo>
                    <a:lnTo>
                      <a:pt x="573" y="60"/>
                    </a:lnTo>
                    <a:lnTo>
                      <a:pt x="936" y="152"/>
                    </a:lnTo>
                    <a:lnTo>
                      <a:pt x="937" y="114"/>
                    </a:lnTo>
                    <a:lnTo>
                      <a:pt x="570" y="0"/>
                    </a:lnTo>
                    <a:lnTo>
                      <a:pt x="0" y="260"/>
                    </a:lnTo>
                    <a:close/>
                  </a:path>
                </a:pathLst>
              </a:custGeom>
              <a:solidFill>
                <a:srgbClr val="000000"/>
              </a:solidFill>
              <a:ln w="9525">
                <a:solidFill>
                  <a:srgbClr val="5A87C6"/>
                </a:solidFill>
                <a:round/>
                <a:headEnd/>
                <a:tailEnd/>
              </a:ln>
            </p:spPr>
            <p:txBody>
              <a:bodyPr/>
              <a:lstStyle/>
              <a:p>
                <a:endParaRPr lang="en-US"/>
              </a:p>
            </p:txBody>
          </p:sp>
          <p:sp>
            <p:nvSpPr>
              <p:cNvPr id="1180" name="Freeform 165"/>
              <p:cNvSpPr>
                <a:spLocks/>
              </p:cNvSpPr>
              <p:nvPr/>
            </p:nvSpPr>
            <p:spPr bwMode="auto">
              <a:xfrm>
                <a:off x="4867" y="2586"/>
                <a:ext cx="125" cy="63"/>
              </a:xfrm>
              <a:custGeom>
                <a:avLst/>
                <a:gdLst>
                  <a:gd name="T0" fmla="*/ 0 w 376"/>
                  <a:gd name="T1" fmla="*/ 63 h 190"/>
                  <a:gd name="T2" fmla="*/ 3 w 376"/>
                  <a:gd name="T3" fmla="*/ 0 h 190"/>
                  <a:gd name="T4" fmla="*/ 125 w 376"/>
                  <a:gd name="T5" fmla="*/ 36 h 190"/>
                  <a:gd name="T6" fmla="*/ 125 w 376"/>
                  <a:gd name="T7" fmla="*/ 44 h 190"/>
                  <a:gd name="T8" fmla="*/ 21 w 376"/>
                  <a:gd name="T9" fmla="*/ 19 h 190"/>
                  <a:gd name="T10" fmla="*/ 0 w 376"/>
                  <a:gd name="T11" fmla="*/ 63 h 190"/>
                  <a:gd name="T12" fmla="*/ 0 w 376"/>
                  <a:gd name="T13" fmla="*/ 63 h 190"/>
                  <a:gd name="T14" fmla="*/ 0 60000 65536"/>
                  <a:gd name="T15" fmla="*/ 0 60000 65536"/>
                  <a:gd name="T16" fmla="*/ 0 60000 65536"/>
                  <a:gd name="T17" fmla="*/ 0 60000 65536"/>
                  <a:gd name="T18" fmla="*/ 0 60000 65536"/>
                  <a:gd name="T19" fmla="*/ 0 60000 65536"/>
                  <a:gd name="T20" fmla="*/ 0 60000 65536"/>
                  <a:gd name="T21" fmla="*/ 0 w 376"/>
                  <a:gd name="T22" fmla="*/ 0 h 190"/>
                  <a:gd name="T23" fmla="*/ 376 w 37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6" h="190">
                    <a:moveTo>
                      <a:pt x="0" y="190"/>
                    </a:moveTo>
                    <a:lnTo>
                      <a:pt x="9" y="0"/>
                    </a:lnTo>
                    <a:lnTo>
                      <a:pt x="376" y="108"/>
                    </a:lnTo>
                    <a:lnTo>
                      <a:pt x="375" y="134"/>
                    </a:lnTo>
                    <a:lnTo>
                      <a:pt x="64" y="57"/>
                    </a:lnTo>
                    <a:lnTo>
                      <a:pt x="0" y="190"/>
                    </a:lnTo>
                    <a:close/>
                  </a:path>
                </a:pathLst>
              </a:custGeom>
              <a:solidFill>
                <a:srgbClr val="000000"/>
              </a:solidFill>
              <a:ln w="9525">
                <a:solidFill>
                  <a:srgbClr val="5A87C6"/>
                </a:solidFill>
                <a:round/>
                <a:headEnd/>
                <a:tailEnd/>
              </a:ln>
            </p:spPr>
            <p:txBody>
              <a:bodyPr/>
              <a:lstStyle/>
              <a:p>
                <a:endParaRPr lang="en-US"/>
              </a:p>
            </p:txBody>
          </p:sp>
          <p:sp>
            <p:nvSpPr>
              <p:cNvPr id="1181" name="Freeform 166"/>
              <p:cNvSpPr>
                <a:spLocks/>
              </p:cNvSpPr>
              <p:nvPr/>
            </p:nvSpPr>
            <p:spPr bwMode="auto">
              <a:xfrm>
                <a:off x="4993" y="2736"/>
                <a:ext cx="56" cy="71"/>
              </a:xfrm>
              <a:custGeom>
                <a:avLst/>
                <a:gdLst>
                  <a:gd name="T0" fmla="*/ 6 w 166"/>
                  <a:gd name="T1" fmla="*/ 0 h 214"/>
                  <a:gd name="T2" fmla="*/ 17 w 166"/>
                  <a:gd name="T3" fmla="*/ 11 h 214"/>
                  <a:gd name="T4" fmla="*/ 20 w 166"/>
                  <a:gd name="T5" fmla="*/ 16 h 214"/>
                  <a:gd name="T6" fmla="*/ 7 w 166"/>
                  <a:gd name="T7" fmla="*/ 26 h 214"/>
                  <a:gd name="T8" fmla="*/ 16 w 166"/>
                  <a:gd name="T9" fmla="*/ 33 h 214"/>
                  <a:gd name="T10" fmla="*/ 5 w 166"/>
                  <a:gd name="T11" fmla="*/ 41 h 214"/>
                  <a:gd name="T12" fmla="*/ 12 w 166"/>
                  <a:gd name="T13" fmla="*/ 49 h 214"/>
                  <a:gd name="T14" fmla="*/ 2 w 166"/>
                  <a:gd name="T15" fmla="*/ 55 h 214"/>
                  <a:gd name="T16" fmla="*/ 10 w 166"/>
                  <a:gd name="T17" fmla="*/ 60 h 214"/>
                  <a:gd name="T18" fmla="*/ 0 w 166"/>
                  <a:gd name="T19" fmla="*/ 71 h 214"/>
                  <a:gd name="T20" fmla="*/ 0 w 166"/>
                  <a:gd name="T21" fmla="*/ 70 h 214"/>
                  <a:gd name="T22" fmla="*/ 1 w 166"/>
                  <a:gd name="T23" fmla="*/ 70 h 214"/>
                  <a:gd name="T24" fmla="*/ 3 w 166"/>
                  <a:gd name="T25" fmla="*/ 70 h 214"/>
                  <a:gd name="T26" fmla="*/ 6 w 166"/>
                  <a:gd name="T27" fmla="*/ 70 h 214"/>
                  <a:gd name="T28" fmla="*/ 9 w 166"/>
                  <a:gd name="T29" fmla="*/ 70 h 214"/>
                  <a:gd name="T30" fmla="*/ 12 w 166"/>
                  <a:gd name="T31" fmla="*/ 69 h 214"/>
                  <a:gd name="T32" fmla="*/ 16 w 166"/>
                  <a:gd name="T33" fmla="*/ 69 h 214"/>
                  <a:gd name="T34" fmla="*/ 21 w 166"/>
                  <a:gd name="T35" fmla="*/ 69 h 214"/>
                  <a:gd name="T36" fmla="*/ 25 w 166"/>
                  <a:gd name="T37" fmla="*/ 68 h 214"/>
                  <a:gd name="T38" fmla="*/ 30 w 166"/>
                  <a:gd name="T39" fmla="*/ 68 h 214"/>
                  <a:gd name="T40" fmla="*/ 34 w 166"/>
                  <a:gd name="T41" fmla="*/ 68 h 214"/>
                  <a:gd name="T42" fmla="*/ 39 w 166"/>
                  <a:gd name="T43" fmla="*/ 68 h 214"/>
                  <a:gd name="T44" fmla="*/ 43 w 166"/>
                  <a:gd name="T45" fmla="*/ 68 h 214"/>
                  <a:gd name="T46" fmla="*/ 47 w 166"/>
                  <a:gd name="T47" fmla="*/ 68 h 214"/>
                  <a:gd name="T48" fmla="*/ 51 w 166"/>
                  <a:gd name="T49" fmla="*/ 68 h 214"/>
                  <a:gd name="T50" fmla="*/ 55 w 166"/>
                  <a:gd name="T51" fmla="*/ 69 h 214"/>
                  <a:gd name="T52" fmla="*/ 56 w 166"/>
                  <a:gd name="T53" fmla="*/ 69 h 214"/>
                  <a:gd name="T54" fmla="*/ 56 w 166"/>
                  <a:gd name="T55" fmla="*/ 69 h 214"/>
                  <a:gd name="T56" fmla="*/ 55 w 166"/>
                  <a:gd name="T57" fmla="*/ 68 h 214"/>
                  <a:gd name="T58" fmla="*/ 54 w 166"/>
                  <a:gd name="T59" fmla="*/ 68 h 214"/>
                  <a:gd name="T60" fmla="*/ 51 w 166"/>
                  <a:gd name="T61" fmla="*/ 66 h 214"/>
                  <a:gd name="T62" fmla="*/ 49 w 166"/>
                  <a:gd name="T63" fmla="*/ 65 h 214"/>
                  <a:gd name="T64" fmla="*/ 46 w 166"/>
                  <a:gd name="T65" fmla="*/ 64 h 214"/>
                  <a:gd name="T66" fmla="*/ 43 w 166"/>
                  <a:gd name="T67" fmla="*/ 63 h 214"/>
                  <a:gd name="T68" fmla="*/ 39 w 166"/>
                  <a:gd name="T69" fmla="*/ 61 h 214"/>
                  <a:gd name="T70" fmla="*/ 35 w 166"/>
                  <a:gd name="T71" fmla="*/ 60 h 214"/>
                  <a:gd name="T72" fmla="*/ 31 w 166"/>
                  <a:gd name="T73" fmla="*/ 58 h 214"/>
                  <a:gd name="T74" fmla="*/ 29 w 166"/>
                  <a:gd name="T75" fmla="*/ 58 h 214"/>
                  <a:gd name="T76" fmla="*/ 25 w 166"/>
                  <a:gd name="T77" fmla="*/ 56 h 214"/>
                  <a:gd name="T78" fmla="*/ 24 w 166"/>
                  <a:gd name="T79" fmla="*/ 56 h 214"/>
                  <a:gd name="T80" fmla="*/ 23 w 166"/>
                  <a:gd name="T81" fmla="*/ 55 h 214"/>
                  <a:gd name="T82" fmla="*/ 22 w 166"/>
                  <a:gd name="T83" fmla="*/ 55 h 214"/>
                  <a:gd name="T84" fmla="*/ 56 w 166"/>
                  <a:gd name="T85" fmla="*/ 53 h 214"/>
                  <a:gd name="T86" fmla="*/ 20 w 166"/>
                  <a:gd name="T87" fmla="*/ 41 h 214"/>
                  <a:gd name="T88" fmla="*/ 54 w 166"/>
                  <a:gd name="T89" fmla="*/ 37 h 214"/>
                  <a:gd name="T90" fmla="*/ 25 w 166"/>
                  <a:gd name="T91" fmla="*/ 25 h 214"/>
                  <a:gd name="T92" fmla="*/ 55 w 166"/>
                  <a:gd name="T93" fmla="*/ 22 h 214"/>
                  <a:gd name="T94" fmla="*/ 18 w 166"/>
                  <a:gd name="T95" fmla="*/ 0 h 214"/>
                  <a:gd name="T96" fmla="*/ 6 w 166"/>
                  <a:gd name="T97" fmla="*/ 0 h 214"/>
                  <a:gd name="T98" fmla="*/ 6 w 166"/>
                  <a:gd name="T99" fmla="*/ 0 h 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6"/>
                  <a:gd name="T151" fmla="*/ 0 h 214"/>
                  <a:gd name="T152" fmla="*/ 166 w 166"/>
                  <a:gd name="T153" fmla="*/ 214 h 2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6" h="214">
                    <a:moveTo>
                      <a:pt x="18" y="1"/>
                    </a:moveTo>
                    <a:lnTo>
                      <a:pt x="51" y="34"/>
                    </a:lnTo>
                    <a:lnTo>
                      <a:pt x="58" y="49"/>
                    </a:lnTo>
                    <a:lnTo>
                      <a:pt x="21" y="77"/>
                    </a:lnTo>
                    <a:lnTo>
                      <a:pt x="48" y="98"/>
                    </a:lnTo>
                    <a:lnTo>
                      <a:pt x="15" y="123"/>
                    </a:lnTo>
                    <a:lnTo>
                      <a:pt x="36" y="147"/>
                    </a:lnTo>
                    <a:lnTo>
                      <a:pt x="7" y="166"/>
                    </a:lnTo>
                    <a:lnTo>
                      <a:pt x="31" y="181"/>
                    </a:lnTo>
                    <a:lnTo>
                      <a:pt x="0" y="214"/>
                    </a:lnTo>
                    <a:lnTo>
                      <a:pt x="0" y="212"/>
                    </a:lnTo>
                    <a:lnTo>
                      <a:pt x="3" y="212"/>
                    </a:lnTo>
                    <a:lnTo>
                      <a:pt x="10" y="212"/>
                    </a:lnTo>
                    <a:lnTo>
                      <a:pt x="17" y="211"/>
                    </a:lnTo>
                    <a:lnTo>
                      <a:pt x="26" y="210"/>
                    </a:lnTo>
                    <a:lnTo>
                      <a:pt x="37" y="209"/>
                    </a:lnTo>
                    <a:lnTo>
                      <a:pt x="48" y="209"/>
                    </a:lnTo>
                    <a:lnTo>
                      <a:pt x="62" y="209"/>
                    </a:lnTo>
                    <a:lnTo>
                      <a:pt x="75" y="206"/>
                    </a:lnTo>
                    <a:lnTo>
                      <a:pt x="89" y="205"/>
                    </a:lnTo>
                    <a:lnTo>
                      <a:pt x="101" y="205"/>
                    </a:lnTo>
                    <a:lnTo>
                      <a:pt x="115" y="205"/>
                    </a:lnTo>
                    <a:lnTo>
                      <a:pt x="127" y="205"/>
                    </a:lnTo>
                    <a:lnTo>
                      <a:pt x="140" y="205"/>
                    </a:lnTo>
                    <a:lnTo>
                      <a:pt x="151" y="206"/>
                    </a:lnTo>
                    <a:lnTo>
                      <a:pt x="162" y="209"/>
                    </a:lnTo>
                    <a:lnTo>
                      <a:pt x="166" y="207"/>
                    </a:lnTo>
                    <a:lnTo>
                      <a:pt x="163" y="205"/>
                    </a:lnTo>
                    <a:lnTo>
                      <a:pt x="160" y="204"/>
                    </a:lnTo>
                    <a:lnTo>
                      <a:pt x="152" y="200"/>
                    </a:lnTo>
                    <a:lnTo>
                      <a:pt x="145" y="196"/>
                    </a:lnTo>
                    <a:lnTo>
                      <a:pt x="135" y="192"/>
                    </a:lnTo>
                    <a:lnTo>
                      <a:pt x="126" y="189"/>
                    </a:lnTo>
                    <a:lnTo>
                      <a:pt x="115" y="185"/>
                    </a:lnTo>
                    <a:lnTo>
                      <a:pt x="104" y="180"/>
                    </a:lnTo>
                    <a:lnTo>
                      <a:pt x="93" y="176"/>
                    </a:lnTo>
                    <a:lnTo>
                      <a:pt x="85" y="174"/>
                    </a:lnTo>
                    <a:lnTo>
                      <a:pt x="75" y="170"/>
                    </a:lnTo>
                    <a:lnTo>
                      <a:pt x="70" y="168"/>
                    </a:lnTo>
                    <a:lnTo>
                      <a:pt x="67" y="166"/>
                    </a:lnTo>
                    <a:lnTo>
                      <a:pt x="65" y="166"/>
                    </a:lnTo>
                    <a:lnTo>
                      <a:pt x="166" y="160"/>
                    </a:lnTo>
                    <a:lnTo>
                      <a:pt x="59" y="125"/>
                    </a:lnTo>
                    <a:lnTo>
                      <a:pt x="160" y="112"/>
                    </a:lnTo>
                    <a:lnTo>
                      <a:pt x="73" y="76"/>
                    </a:lnTo>
                    <a:lnTo>
                      <a:pt x="163" y="66"/>
                    </a:lnTo>
                    <a:lnTo>
                      <a:pt x="54" y="0"/>
                    </a:lnTo>
                    <a:lnTo>
                      <a:pt x="18" y="1"/>
                    </a:lnTo>
                    <a:close/>
                  </a:path>
                </a:pathLst>
              </a:custGeom>
              <a:solidFill>
                <a:srgbClr val="7A94A8"/>
              </a:solidFill>
              <a:ln w="9525">
                <a:solidFill>
                  <a:srgbClr val="5A87C6"/>
                </a:solidFill>
                <a:round/>
                <a:headEnd/>
                <a:tailEnd/>
              </a:ln>
            </p:spPr>
            <p:txBody>
              <a:bodyPr/>
              <a:lstStyle/>
              <a:p>
                <a:endParaRPr lang="en-US"/>
              </a:p>
            </p:txBody>
          </p:sp>
          <p:sp>
            <p:nvSpPr>
              <p:cNvPr id="1182" name="Freeform 167"/>
              <p:cNvSpPr>
                <a:spLocks/>
              </p:cNvSpPr>
              <p:nvPr/>
            </p:nvSpPr>
            <p:spPr bwMode="auto">
              <a:xfrm>
                <a:off x="4983" y="2509"/>
                <a:ext cx="58" cy="232"/>
              </a:xfrm>
              <a:custGeom>
                <a:avLst/>
                <a:gdLst>
                  <a:gd name="T0" fmla="*/ 7 w 175"/>
                  <a:gd name="T1" fmla="*/ 105 h 695"/>
                  <a:gd name="T2" fmla="*/ 28 w 175"/>
                  <a:gd name="T3" fmla="*/ 0 h 695"/>
                  <a:gd name="T4" fmla="*/ 57 w 175"/>
                  <a:gd name="T5" fmla="*/ 14 h 695"/>
                  <a:gd name="T6" fmla="*/ 57 w 175"/>
                  <a:gd name="T7" fmla="*/ 19 h 695"/>
                  <a:gd name="T8" fmla="*/ 55 w 175"/>
                  <a:gd name="T9" fmla="*/ 28 h 695"/>
                  <a:gd name="T10" fmla="*/ 54 w 175"/>
                  <a:gd name="T11" fmla="*/ 40 h 695"/>
                  <a:gd name="T12" fmla="*/ 52 w 175"/>
                  <a:gd name="T13" fmla="*/ 52 h 695"/>
                  <a:gd name="T14" fmla="*/ 50 w 175"/>
                  <a:gd name="T15" fmla="*/ 65 h 695"/>
                  <a:gd name="T16" fmla="*/ 49 w 175"/>
                  <a:gd name="T17" fmla="*/ 78 h 695"/>
                  <a:gd name="T18" fmla="*/ 48 w 175"/>
                  <a:gd name="T19" fmla="*/ 87 h 695"/>
                  <a:gd name="T20" fmla="*/ 48 w 175"/>
                  <a:gd name="T21" fmla="*/ 94 h 695"/>
                  <a:gd name="T22" fmla="*/ 48 w 175"/>
                  <a:gd name="T23" fmla="*/ 103 h 695"/>
                  <a:gd name="T24" fmla="*/ 48 w 175"/>
                  <a:gd name="T25" fmla="*/ 114 h 695"/>
                  <a:gd name="T26" fmla="*/ 48 w 175"/>
                  <a:gd name="T27" fmla="*/ 125 h 695"/>
                  <a:gd name="T28" fmla="*/ 48 w 175"/>
                  <a:gd name="T29" fmla="*/ 136 h 695"/>
                  <a:gd name="T30" fmla="*/ 48 w 175"/>
                  <a:gd name="T31" fmla="*/ 146 h 695"/>
                  <a:gd name="T32" fmla="*/ 48 w 175"/>
                  <a:gd name="T33" fmla="*/ 153 h 695"/>
                  <a:gd name="T34" fmla="*/ 48 w 175"/>
                  <a:gd name="T35" fmla="*/ 157 h 695"/>
                  <a:gd name="T36" fmla="*/ 48 w 175"/>
                  <a:gd name="T37" fmla="*/ 159 h 695"/>
                  <a:gd name="T38" fmla="*/ 47 w 175"/>
                  <a:gd name="T39" fmla="*/ 162 h 695"/>
                  <a:gd name="T40" fmla="*/ 46 w 175"/>
                  <a:gd name="T41" fmla="*/ 168 h 695"/>
                  <a:gd name="T42" fmla="*/ 45 w 175"/>
                  <a:gd name="T43" fmla="*/ 177 h 695"/>
                  <a:gd name="T44" fmla="*/ 45 w 175"/>
                  <a:gd name="T45" fmla="*/ 188 h 695"/>
                  <a:gd name="T46" fmla="*/ 44 w 175"/>
                  <a:gd name="T47" fmla="*/ 199 h 695"/>
                  <a:gd name="T48" fmla="*/ 44 w 175"/>
                  <a:gd name="T49" fmla="*/ 212 h 695"/>
                  <a:gd name="T50" fmla="*/ 44 w 175"/>
                  <a:gd name="T51" fmla="*/ 223 h 695"/>
                  <a:gd name="T52" fmla="*/ 44 w 175"/>
                  <a:gd name="T53" fmla="*/ 232 h 695"/>
                  <a:gd name="T54" fmla="*/ 43 w 175"/>
                  <a:gd name="T55" fmla="*/ 118 h 695"/>
                  <a:gd name="T56" fmla="*/ 31 w 175"/>
                  <a:gd name="T57" fmla="*/ 11 h 695"/>
                  <a:gd name="T58" fmla="*/ 31 w 175"/>
                  <a:gd name="T59" fmla="*/ 16 h 695"/>
                  <a:gd name="T60" fmla="*/ 30 w 175"/>
                  <a:gd name="T61" fmla="*/ 28 h 695"/>
                  <a:gd name="T62" fmla="*/ 29 w 175"/>
                  <a:gd name="T63" fmla="*/ 45 h 695"/>
                  <a:gd name="T64" fmla="*/ 29 w 175"/>
                  <a:gd name="T65" fmla="*/ 64 h 695"/>
                  <a:gd name="T66" fmla="*/ 29 w 175"/>
                  <a:gd name="T67" fmla="*/ 83 h 695"/>
                  <a:gd name="T68" fmla="*/ 29 w 175"/>
                  <a:gd name="T69" fmla="*/ 99 h 695"/>
                  <a:gd name="T70" fmla="*/ 29 w 175"/>
                  <a:gd name="T71" fmla="*/ 109 h 695"/>
                  <a:gd name="T72" fmla="*/ 30 w 175"/>
                  <a:gd name="T73" fmla="*/ 114 h 695"/>
                  <a:gd name="T74" fmla="*/ 22 w 175"/>
                  <a:gd name="T75" fmla="*/ 225 h 695"/>
                  <a:gd name="T76" fmla="*/ 22 w 175"/>
                  <a:gd name="T77" fmla="*/ 13 h 695"/>
                  <a:gd name="T78" fmla="*/ 19 w 175"/>
                  <a:gd name="T79" fmla="*/ 16 h 695"/>
                  <a:gd name="T80" fmla="*/ 17 w 175"/>
                  <a:gd name="T81" fmla="*/ 19 h 695"/>
                  <a:gd name="T82" fmla="*/ 16 w 175"/>
                  <a:gd name="T83" fmla="*/ 22 h 695"/>
                  <a:gd name="T84" fmla="*/ 15 w 175"/>
                  <a:gd name="T85" fmla="*/ 26 h 695"/>
                  <a:gd name="T86" fmla="*/ 14 w 175"/>
                  <a:gd name="T87" fmla="*/ 32 h 695"/>
                  <a:gd name="T88" fmla="*/ 14 w 175"/>
                  <a:gd name="T89" fmla="*/ 44 h 695"/>
                  <a:gd name="T90" fmla="*/ 13 w 175"/>
                  <a:gd name="T91" fmla="*/ 59 h 695"/>
                  <a:gd name="T92" fmla="*/ 12 w 175"/>
                  <a:gd name="T93" fmla="*/ 76 h 695"/>
                  <a:gd name="T94" fmla="*/ 11 w 175"/>
                  <a:gd name="T95" fmla="*/ 92 h 695"/>
                  <a:gd name="T96" fmla="*/ 11 w 175"/>
                  <a:gd name="T97" fmla="*/ 105 h 695"/>
                  <a:gd name="T98" fmla="*/ 11 w 175"/>
                  <a:gd name="T99" fmla="*/ 115 h 695"/>
                  <a:gd name="T100" fmla="*/ 11 w 175"/>
                  <a:gd name="T101" fmla="*/ 119 h 695"/>
                  <a:gd name="T102" fmla="*/ 0 w 175"/>
                  <a:gd name="T103" fmla="*/ 224 h 6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5"/>
                  <a:gd name="T157" fmla="*/ 0 h 695"/>
                  <a:gd name="T158" fmla="*/ 175 w 175"/>
                  <a:gd name="T159" fmla="*/ 695 h 69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5" h="695">
                    <a:moveTo>
                      <a:pt x="0" y="671"/>
                    </a:moveTo>
                    <a:lnTo>
                      <a:pt x="20" y="316"/>
                    </a:lnTo>
                    <a:lnTo>
                      <a:pt x="21" y="43"/>
                    </a:lnTo>
                    <a:lnTo>
                      <a:pt x="83" y="0"/>
                    </a:lnTo>
                    <a:lnTo>
                      <a:pt x="175" y="40"/>
                    </a:lnTo>
                    <a:lnTo>
                      <a:pt x="173" y="43"/>
                    </a:lnTo>
                    <a:lnTo>
                      <a:pt x="172" y="48"/>
                    </a:lnTo>
                    <a:lnTo>
                      <a:pt x="171" y="57"/>
                    </a:lnTo>
                    <a:lnTo>
                      <a:pt x="170" y="70"/>
                    </a:lnTo>
                    <a:lnTo>
                      <a:pt x="167" y="84"/>
                    </a:lnTo>
                    <a:lnTo>
                      <a:pt x="165" y="100"/>
                    </a:lnTo>
                    <a:lnTo>
                      <a:pt x="162" y="119"/>
                    </a:lnTo>
                    <a:lnTo>
                      <a:pt x="160" y="138"/>
                    </a:lnTo>
                    <a:lnTo>
                      <a:pt x="157" y="157"/>
                    </a:lnTo>
                    <a:lnTo>
                      <a:pt x="155" y="177"/>
                    </a:lnTo>
                    <a:lnTo>
                      <a:pt x="151" y="196"/>
                    </a:lnTo>
                    <a:lnTo>
                      <a:pt x="150" y="217"/>
                    </a:lnTo>
                    <a:lnTo>
                      <a:pt x="147" y="233"/>
                    </a:lnTo>
                    <a:lnTo>
                      <a:pt x="146" y="248"/>
                    </a:lnTo>
                    <a:lnTo>
                      <a:pt x="146" y="261"/>
                    </a:lnTo>
                    <a:lnTo>
                      <a:pt x="146" y="272"/>
                    </a:lnTo>
                    <a:lnTo>
                      <a:pt x="145" y="282"/>
                    </a:lnTo>
                    <a:lnTo>
                      <a:pt x="145" y="295"/>
                    </a:lnTo>
                    <a:lnTo>
                      <a:pt x="145" y="308"/>
                    </a:lnTo>
                    <a:lnTo>
                      <a:pt x="145" y="325"/>
                    </a:lnTo>
                    <a:lnTo>
                      <a:pt x="145" y="341"/>
                    </a:lnTo>
                    <a:lnTo>
                      <a:pt x="145" y="358"/>
                    </a:lnTo>
                    <a:lnTo>
                      <a:pt x="145" y="374"/>
                    </a:lnTo>
                    <a:lnTo>
                      <a:pt x="145" y="391"/>
                    </a:lnTo>
                    <a:lnTo>
                      <a:pt x="145" y="408"/>
                    </a:lnTo>
                    <a:lnTo>
                      <a:pt x="145" y="422"/>
                    </a:lnTo>
                    <a:lnTo>
                      <a:pt x="145" y="436"/>
                    </a:lnTo>
                    <a:lnTo>
                      <a:pt x="145" y="450"/>
                    </a:lnTo>
                    <a:lnTo>
                      <a:pt x="145" y="458"/>
                    </a:lnTo>
                    <a:lnTo>
                      <a:pt x="145" y="467"/>
                    </a:lnTo>
                    <a:lnTo>
                      <a:pt x="145" y="471"/>
                    </a:lnTo>
                    <a:lnTo>
                      <a:pt x="145" y="475"/>
                    </a:lnTo>
                    <a:lnTo>
                      <a:pt x="144" y="475"/>
                    </a:lnTo>
                    <a:lnTo>
                      <a:pt x="142" y="478"/>
                    </a:lnTo>
                    <a:lnTo>
                      <a:pt x="141" y="484"/>
                    </a:lnTo>
                    <a:lnTo>
                      <a:pt x="141" y="494"/>
                    </a:lnTo>
                    <a:lnTo>
                      <a:pt x="140" y="504"/>
                    </a:lnTo>
                    <a:lnTo>
                      <a:pt x="139" y="518"/>
                    </a:lnTo>
                    <a:lnTo>
                      <a:pt x="137" y="530"/>
                    </a:lnTo>
                    <a:lnTo>
                      <a:pt x="137" y="547"/>
                    </a:lnTo>
                    <a:lnTo>
                      <a:pt x="135" y="563"/>
                    </a:lnTo>
                    <a:lnTo>
                      <a:pt x="134" y="580"/>
                    </a:lnTo>
                    <a:lnTo>
                      <a:pt x="134" y="597"/>
                    </a:lnTo>
                    <a:lnTo>
                      <a:pt x="134" y="616"/>
                    </a:lnTo>
                    <a:lnTo>
                      <a:pt x="134" y="635"/>
                    </a:lnTo>
                    <a:lnTo>
                      <a:pt x="134" y="652"/>
                    </a:lnTo>
                    <a:lnTo>
                      <a:pt x="134" y="669"/>
                    </a:lnTo>
                    <a:lnTo>
                      <a:pt x="136" y="688"/>
                    </a:lnTo>
                    <a:lnTo>
                      <a:pt x="132" y="695"/>
                    </a:lnTo>
                    <a:lnTo>
                      <a:pt x="120" y="688"/>
                    </a:lnTo>
                    <a:lnTo>
                      <a:pt x="129" y="352"/>
                    </a:lnTo>
                    <a:lnTo>
                      <a:pt x="144" y="47"/>
                    </a:lnTo>
                    <a:lnTo>
                      <a:pt x="95" y="32"/>
                    </a:lnTo>
                    <a:lnTo>
                      <a:pt x="93" y="37"/>
                    </a:lnTo>
                    <a:lnTo>
                      <a:pt x="93" y="49"/>
                    </a:lnTo>
                    <a:lnTo>
                      <a:pt x="90" y="64"/>
                    </a:lnTo>
                    <a:lnTo>
                      <a:pt x="90" y="85"/>
                    </a:lnTo>
                    <a:lnTo>
                      <a:pt x="89" y="109"/>
                    </a:lnTo>
                    <a:lnTo>
                      <a:pt x="89" y="136"/>
                    </a:lnTo>
                    <a:lnTo>
                      <a:pt x="89" y="163"/>
                    </a:lnTo>
                    <a:lnTo>
                      <a:pt x="89" y="192"/>
                    </a:lnTo>
                    <a:lnTo>
                      <a:pt x="89" y="220"/>
                    </a:lnTo>
                    <a:lnTo>
                      <a:pt x="89" y="248"/>
                    </a:lnTo>
                    <a:lnTo>
                      <a:pt x="89" y="272"/>
                    </a:lnTo>
                    <a:lnTo>
                      <a:pt x="89" y="296"/>
                    </a:lnTo>
                    <a:lnTo>
                      <a:pt x="89" y="313"/>
                    </a:lnTo>
                    <a:lnTo>
                      <a:pt x="89" y="328"/>
                    </a:lnTo>
                    <a:lnTo>
                      <a:pt x="89" y="338"/>
                    </a:lnTo>
                    <a:lnTo>
                      <a:pt x="90" y="342"/>
                    </a:lnTo>
                    <a:lnTo>
                      <a:pt x="93" y="675"/>
                    </a:lnTo>
                    <a:lnTo>
                      <a:pt x="67" y="673"/>
                    </a:lnTo>
                    <a:lnTo>
                      <a:pt x="74" y="255"/>
                    </a:lnTo>
                    <a:lnTo>
                      <a:pt x="65" y="40"/>
                    </a:lnTo>
                    <a:lnTo>
                      <a:pt x="62" y="42"/>
                    </a:lnTo>
                    <a:lnTo>
                      <a:pt x="57" y="47"/>
                    </a:lnTo>
                    <a:lnTo>
                      <a:pt x="53" y="52"/>
                    </a:lnTo>
                    <a:lnTo>
                      <a:pt x="51" y="58"/>
                    </a:lnTo>
                    <a:lnTo>
                      <a:pt x="48" y="60"/>
                    </a:lnTo>
                    <a:lnTo>
                      <a:pt x="48" y="67"/>
                    </a:lnTo>
                    <a:lnTo>
                      <a:pt x="46" y="70"/>
                    </a:lnTo>
                    <a:lnTo>
                      <a:pt x="46" y="78"/>
                    </a:lnTo>
                    <a:lnTo>
                      <a:pt x="44" y="84"/>
                    </a:lnTo>
                    <a:lnTo>
                      <a:pt x="43" y="96"/>
                    </a:lnTo>
                    <a:lnTo>
                      <a:pt x="41" y="112"/>
                    </a:lnTo>
                    <a:lnTo>
                      <a:pt x="41" y="132"/>
                    </a:lnTo>
                    <a:lnTo>
                      <a:pt x="39" y="153"/>
                    </a:lnTo>
                    <a:lnTo>
                      <a:pt x="38" y="177"/>
                    </a:lnTo>
                    <a:lnTo>
                      <a:pt x="37" y="202"/>
                    </a:lnTo>
                    <a:lnTo>
                      <a:pt x="37" y="227"/>
                    </a:lnTo>
                    <a:lnTo>
                      <a:pt x="36" y="251"/>
                    </a:lnTo>
                    <a:lnTo>
                      <a:pt x="34" y="275"/>
                    </a:lnTo>
                    <a:lnTo>
                      <a:pt x="34" y="296"/>
                    </a:lnTo>
                    <a:lnTo>
                      <a:pt x="34" y="316"/>
                    </a:lnTo>
                    <a:lnTo>
                      <a:pt x="34" y="332"/>
                    </a:lnTo>
                    <a:lnTo>
                      <a:pt x="34" y="344"/>
                    </a:lnTo>
                    <a:lnTo>
                      <a:pt x="34" y="352"/>
                    </a:lnTo>
                    <a:lnTo>
                      <a:pt x="34" y="356"/>
                    </a:lnTo>
                    <a:lnTo>
                      <a:pt x="31" y="663"/>
                    </a:lnTo>
                    <a:lnTo>
                      <a:pt x="0" y="671"/>
                    </a:lnTo>
                    <a:close/>
                  </a:path>
                </a:pathLst>
              </a:custGeom>
              <a:solidFill>
                <a:srgbClr val="000000"/>
              </a:solidFill>
              <a:ln w="9525">
                <a:solidFill>
                  <a:srgbClr val="5A87C6"/>
                </a:solidFill>
                <a:round/>
                <a:headEnd/>
                <a:tailEnd/>
              </a:ln>
            </p:spPr>
            <p:txBody>
              <a:bodyPr/>
              <a:lstStyle/>
              <a:p>
                <a:endParaRPr lang="en-US"/>
              </a:p>
            </p:txBody>
          </p:sp>
          <p:sp>
            <p:nvSpPr>
              <p:cNvPr id="1183" name="Freeform 168"/>
              <p:cNvSpPr>
                <a:spLocks/>
              </p:cNvSpPr>
              <p:nvPr/>
            </p:nvSpPr>
            <p:spPr bwMode="auto">
              <a:xfrm>
                <a:off x="5031" y="2541"/>
                <a:ext cx="96" cy="80"/>
              </a:xfrm>
              <a:custGeom>
                <a:avLst/>
                <a:gdLst>
                  <a:gd name="T0" fmla="*/ 2 w 287"/>
                  <a:gd name="T1" fmla="*/ 11 h 238"/>
                  <a:gd name="T2" fmla="*/ 5 w 287"/>
                  <a:gd name="T3" fmla="*/ 12 h 238"/>
                  <a:gd name="T4" fmla="*/ 12 w 287"/>
                  <a:gd name="T5" fmla="*/ 14 h 238"/>
                  <a:gd name="T6" fmla="*/ 21 w 287"/>
                  <a:gd name="T7" fmla="*/ 18 h 238"/>
                  <a:gd name="T8" fmla="*/ 30 w 287"/>
                  <a:gd name="T9" fmla="*/ 22 h 238"/>
                  <a:gd name="T10" fmla="*/ 41 w 287"/>
                  <a:gd name="T11" fmla="*/ 25 h 238"/>
                  <a:gd name="T12" fmla="*/ 51 w 287"/>
                  <a:gd name="T13" fmla="*/ 29 h 238"/>
                  <a:gd name="T14" fmla="*/ 60 w 287"/>
                  <a:gd name="T15" fmla="*/ 33 h 238"/>
                  <a:gd name="T16" fmla="*/ 67 w 287"/>
                  <a:gd name="T17" fmla="*/ 36 h 238"/>
                  <a:gd name="T18" fmla="*/ 73 w 287"/>
                  <a:gd name="T19" fmla="*/ 38 h 238"/>
                  <a:gd name="T20" fmla="*/ 78 w 287"/>
                  <a:gd name="T21" fmla="*/ 41 h 238"/>
                  <a:gd name="T22" fmla="*/ 83 w 287"/>
                  <a:gd name="T23" fmla="*/ 43 h 238"/>
                  <a:gd name="T24" fmla="*/ 87 w 287"/>
                  <a:gd name="T25" fmla="*/ 45 h 238"/>
                  <a:gd name="T26" fmla="*/ 90 w 287"/>
                  <a:gd name="T27" fmla="*/ 48 h 238"/>
                  <a:gd name="T28" fmla="*/ 90 w 287"/>
                  <a:gd name="T29" fmla="*/ 66 h 238"/>
                  <a:gd name="T30" fmla="*/ 2 w 287"/>
                  <a:gd name="T31" fmla="*/ 23 h 238"/>
                  <a:gd name="T32" fmla="*/ 1 w 287"/>
                  <a:gd name="T33" fmla="*/ 33 h 238"/>
                  <a:gd name="T34" fmla="*/ 5 w 287"/>
                  <a:gd name="T35" fmla="*/ 34 h 238"/>
                  <a:gd name="T36" fmla="*/ 11 w 287"/>
                  <a:gd name="T37" fmla="*/ 36 h 238"/>
                  <a:gd name="T38" fmla="*/ 19 w 287"/>
                  <a:gd name="T39" fmla="*/ 38 h 238"/>
                  <a:gd name="T40" fmla="*/ 27 w 287"/>
                  <a:gd name="T41" fmla="*/ 41 h 238"/>
                  <a:gd name="T42" fmla="*/ 35 w 287"/>
                  <a:gd name="T43" fmla="*/ 44 h 238"/>
                  <a:gd name="T44" fmla="*/ 43 w 287"/>
                  <a:gd name="T45" fmla="*/ 47 h 238"/>
                  <a:gd name="T46" fmla="*/ 50 w 287"/>
                  <a:gd name="T47" fmla="*/ 50 h 238"/>
                  <a:gd name="T48" fmla="*/ 55 w 287"/>
                  <a:gd name="T49" fmla="*/ 53 h 238"/>
                  <a:gd name="T50" fmla="*/ 61 w 287"/>
                  <a:gd name="T51" fmla="*/ 57 h 238"/>
                  <a:gd name="T52" fmla="*/ 68 w 287"/>
                  <a:gd name="T53" fmla="*/ 61 h 238"/>
                  <a:gd name="T54" fmla="*/ 74 w 287"/>
                  <a:gd name="T55" fmla="*/ 64 h 238"/>
                  <a:gd name="T56" fmla="*/ 80 w 287"/>
                  <a:gd name="T57" fmla="*/ 67 h 238"/>
                  <a:gd name="T58" fmla="*/ 85 w 287"/>
                  <a:gd name="T59" fmla="*/ 70 h 238"/>
                  <a:gd name="T60" fmla="*/ 88 w 287"/>
                  <a:gd name="T61" fmla="*/ 72 h 238"/>
                  <a:gd name="T62" fmla="*/ 89 w 287"/>
                  <a:gd name="T63" fmla="*/ 73 h 238"/>
                  <a:gd name="T64" fmla="*/ 78 w 287"/>
                  <a:gd name="T65" fmla="*/ 80 h 238"/>
                  <a:gd name="T66" fmla="*/ 96 w 287"/>
                  <a:gd name="T67" fmla="*/ 45 h 238"/>
                  <a:gd name="T68" fmla="*/ 2 w 287"/>
                  <a:gd name="T69" fmla="*/ 0 h 238"/>
                  <a:gd name="T70" fmla="*/ 2 w 287"/>
                  <a:gd name="T71" fmla="*/ 11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7"/>
                  <a:gd name="T109" fmla="*/ 0 h 238"/>
                  <a:gd name="T110" fmla="*/ 287 w 287"/>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7" h="238">
                    <a:moveTo>
                      <a:pt x="5" y="33"/>
                    </a:moveTo>
                    <a:lnTo>
                      <a:pt x="6" y="33"/>
                    </a:lnTo>
                    <a:lnTo>
                      <a:pt x="10" y="34"/>
                    </a:lnTo>
                    <a:lnTo>
                      <a:pt x="16" y="36"/>
                    </a:lnTo>
                    <a:lnTo>
                      <a:pt x="26" y="40"/>
                    </a:lnTo>
                    <a:lnTo>
                      <a:pt x="36" y="42"/>
                    </a:lnTo>
                    <a:lnTo>
                      <a:pt x="48" y="47"/>
                    </a:lnTo>
                    <a:lnTo>
                      <a:pt x="62" y="54"/>
                    </a:lnTo>
                    <a:lnTo>
                      <a:pt x="77" y="59"/>
                    </a:lnTo>
                    <a:lnTo>
                      <a:pt x="90" y="65"/>
                    </a:lnTo>
                    <a:lnTo>
                      <a:pt x="108" y="70"/>
                    </a:lnTo>
                    <a:lnTo>
                      <a:pt x="123" y="75"/>
                    </a:lnTo>
                    <a:lnTo>
                      <a:pt x="139" y="82"/>
                    </a:lnTo>
                    <a:lnTo>
                      <a:pt x="152" y="86"/>
                    </a:lnTo>
                    <a:lnTo>
                      <a:pt x="166" y="92"/>
                    </a:lnTo>
                    <a:lnTo>
                      <a:pt x="180" y="97"/>
                    </a:lnTo>
                    <a:lnTo>
                      <a:pt x="192" y="103"/>
                    </a:lnTo>
                    <a:lnTo>
                      <a:pt x="201" y="107"/>
                    </a:lnTo>
                    <a:lnTo>
                      <a:pt x="211" y="109"/>
                    </a:lnTo>
                    <a:lnTo>
                      <a:pt x="219" y="113"/>
                    </a:lnTo>
                    <a:lnTo>
                      <a:pt x="228" y="118"/>
                    </a:lnTo>
                    <a:lnTo>
                      <a:pt x="234" y="121"/>
                    </a:lnTo>
                    <a:lnTo>
                      <a:pt x="242" y="124"/>
                    </a:lnTo>
                    <a:lnTo>
                      <a:pt x="247" y="128"/>
                    </a:lnTo>
                    <a:lnTo>
                      <a:pt x="253" y="131"/>
                    </a:lnTo>
                    <a:lnTo>
                      <a:pt x="260" y="135"/>
                    </a:lnTo>
                    <a:lnTo>
                      <a:pt x="266" y="140"/>
                    </a:lnTo>
                    <a:lnTo>
                      <a:pt x="270" y="142"/>
                    </a:lnTo>
                    <a:lnTo>
                      <a:pt x="271" y="144"/>
                    </a:lnTo>
                    <a:lnTo>
                      <a:pt x="268" y="197"/>
                    </a:lnTo>
                    <a:lnTo>
                      <a:pt x="74" y="101"/>
                    </a:lnTo>
                    <a:lnTo>
                      <a:pt x="6" y="69"/>
                    </a:lnTo>
                    <a:lnTo>
                      <a:pt x="0" y="96"/>
                    </a:lnTo>
                    <a:lnTo>
                      <a:pt x="3" y="97"/>
                    </a:lnTo>
                    <a:lnTo>
                      <a:pt x="8" y="98"/>
                    </a:lnTo>
                    <a:lnTo>
                      <a:pt x="16" y="101"/>
                    </a:lnTo>
                    <a:lnTo>
                      <a:pt x="23" y="103"/>
                    </a:lnTo>
                    <a:lnTo>
                      <a:pt x="33" y="107"/>
                    </a:lnTo>
                    <a:lnTo>
                      <a:pt x="44" y="109"/>
                    </a:lnTo>
                    <a:lnTo>
                      <a:pt x="57" y="114"/>
                    </a:lnTo>
                    <a:lnTo>
                      <a:pt x="68" y="117"/>
                    </a:lnTo>
                    <a:lnTo>
                      <a:pt x="80" y="122"/>
                    </a:lnTo>
                    <a:lnTo>
                      <a:pt x="93" y="127"/>
                    </a:lnTo>
                    <a:lnTo>
                      <a:pt x="106" y="131"/>
                    </a:lnTo>
                    <a:lnTo>
                      <a:pt x="118" y="135"/>
                    </a:lnTo>
                    <a:lnTo>
                      <a:pt x="128" y="140"/>
                    </a:lnTo>
                    <a:lnTo>
                      <a:pt x="139" y="145"/>
                    </a:lnTo>
                    <a:lnTo>
                      <a:pt x="149" y="150"/>
                    </a:lnTo>
                    <a:lnTo>
                      <a:pt x="156" y="154"/>
                    </a:lnTo>
                    <a:lnTo>
                      <a:pt x="165" y="159"/>
                    </a:lnTo>
                    <a:lnTo>
                      <a:pt x="173" y="164"/>
                    </a:lnTo>
                    <a:lnTo>
                      <a:pt x="183" y="169"/>
                    </a:lnTo>
                    <a:lnTo>
                      <a:pt x="193" y="175"/>
                    </a:lnTo>
                    <a:lnTo>
                      <a:pt x="203" y="180"/>
                    </a:lnTo>
                    <a:lnTo>
                      <a:pt x="212" y="186"/>
                    </a:lnTo>
                    <a:lnTo>
                      <a:pt x="222" y="191"/>
                    </a:lnTo>
                    <a:lnTo>
                      <a:pt x="230" y="196"/>
                    </a:lnTo>
                    <a:lnTo>
                      <a:pt x="239" y="200"/>
                    </a:lnTo>
                    <a:lnTo>
                      <a:pt x="245" y="204"/>
                    </a:lnTo>
                    <a:lnTo>
                      <a:pt x="253" y="209"/>
                    </a:lnTo>
                    <a:lnTo>
                      <a:pt x="258" y="211"/>
                    </a:lnTo>
                    <a:lnTo>
                      <a:pt x="263" y="214"/>
                    </a:lnTo>
                    <a:lnTo>
                      <a:pt x="264" y="215"/>
                    </a:lnTo>
                    <a:lnTo>
                      <a:pt x="266" y="216"/>
                    </a:lnTo>
                    <a:lnTo>
                      <a:pt x="232" y="221"/>
                    </a:lnTo>
                    <a:lnTo>
                      <a:pt x="232" y="238"/>
                    </a:lnTo>
                    <a:lnTo>
                      <a:pt x="284" y="232"/>
                    </a:lnTo>
                    <a:lnTo>
                      <a:pt x="287" y="133"/>
                    </a:lnTo>
                    <a:lnTo>
                      <a:pt x="116" y="50"/>
                    </a:lnTo>
                    <a:lnTo>
                      <a:pt x="6" y="0"/>
                    </a:lnTo>
                    <a:lnTo>
                      <a:pt x="5" y="33"/>
                    </a:lnTo>
                    <a:close/>
                  </a:path>
                </a:pathLst>
              </a:custGeom>
              <a:solidFill>
                <a:srgbClr val="000000"/>
              </a:solidFill>
              <a:ln w="9525">
                <a:solidFill>
                  <a:srgbClr val="5A87C6"/>
                </a:solidFill>
                <a:round/>
                <a:headEnd/>
                <a:tailEnd/>
              </a:ln>
            </p:spPr>
            <p:txBody>
              <a:bodyPr/>
              <a:lstStyle/>
              <a:p>
                <a:endParaRPr lang="en-US"/>
              </a:p>
            </p:txBody>
          </p:sp>
          <p:sp>
            <p:nvSpPr>
              <p:cNvPr id="1184" name="Freeform 169"/>
              <p:cNvSpPr>
                <a:spLocks/>
              </p:cNvSpPr>
              <p:nvPr/>
            </p:nvSpPr>
            <p:spPr bwMode="auto">
              <a:xfrm>
                <a:off x="5029" y="2582"/>
                <a:ext cx="33" cy="17"/>
              </a:xfrm>
              <a:custGeom>
                <a:avLst/>
                <a:gdLst>
                  <a:gd name="T0" fmla="*/ 0 w 101"/>
                  <a:gd name="T1" fmla="*/ 7 h 50"/>
                  <a:gd name="T2" fmla="*/ 31 w 101"/>
                  <a:gd name="T3" fmla="*/ 17 h 50"/>
                  <a:gd name="T4" fmla="*/ 33 w 101"/>
                  <a:gd name="T5" fmla="*/ 14 h 50"/>
                  <a:gd name="T6" fmla="*/ 3 w 101"/>
                  <a:gd name="T7" fmla="*/ 0 h 50"/>
                  <a:gd name="T8" fmla="*/ 0 w 101"/>
                  <a:gd name="T9" fmla="*/ 7 h 50"/>
                  <a:gd name="T10" fmla="*/ 0 w 101"/>
                  <a:gd name="T11" fmla="*/ 7 h 50"/>
                  <a:gd name="T12" fmla="*/ 0 60000 65536"/>
                  <a:gd name="T13" fmla="*/ 0 60000 65536"/>
                  <a:gd name="T14" fmla="*/ 0 60000 65536"/>
                  <a:gd name="T15" fmla="*/ 0 60000 65536"/>
                  <a:gd name="T16" fmla="*/ 0 60000 65536"/>
                  <a:gd name="T17" fmla="*/ 0 60000 65536"/>
                  <a:gd name="T18" fmla="*/ 0 w 101"/>
                  <a:gd name="T19" fmla="*/ 0 h 50"/>
                  <a:gd name="T20" fmla="*/ 101 w 101"/>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101" h="50">
                    <a:moveTo>
                      <a:pt x="0" y="21"/>
                    </a:moveTo>
                    <a:lnTo>
                      <a:pt x="95" y="50"/>
                    </a:lnTo>
                    <a:lnTo>
                      <a:pt x="101" y="40"/>
                    </a:lnTo>
                    <a:lnTo>
                      <a:pt x="8" y="0"/>
                    </a:lnTo>
                    <a:lnTo>
                      <a:pt x="0" y="21"/>
                    </a:lnTo>
                    <a:close/>
                  </a:path>
                </a:pathLst>
              </a:custGeom>
              <a:solidFill>
                <a:srgbClr val="000000"/>
              </a:solidFill>
              <a:ln w="9525">
                <a:solidFill>
                  <a:srgbClr val="5A87C6"/>
                </a:solidFill>
                <a:round/>
                <a:headEnd/>
                <a:tailEnd/>
              </a:ln>
            </p:spPr>
            <p:txBody>
              <a:bodyPr/>
              <a:lstStyle/>
              <a:p>
                <a:endParaRPr lang="en-US"/>
              </a:p>
            </p:txBody>
          </p:sp>
          <p:sp>
            <p:nvSpPr>
              <p:cNvPr id="1185" name="Freeform 170"/>
              <p:cNvSpPr>
                <a:spLocks/>
              </p:cNvSpPr>
              <p:nvPr/>
            </p:nvSpPr>
            <p:spPr bwMode="auto">
              <a:xfrm>
                <a:off x="5078" y="2602"/>
                <a:ext cx="33" cy="19"/>
              </a:xfrm>
              <a:custGeom>
                <a:avLst/>
                <a:gdLst>
                  <a:gd name="T0" fmla="*/ 0 w 98"/>
                  <a:gd name="T1" fmla="*/ 0 h 55"/>
                  <a:gd name="T2" fmla="*/ 33 w 98"/>
                  <a:gd name="T3" fmla="*/ 13 h 55"/>
                  <a:gd name="T4" fmla="*/ 31 w 98"/>
                  <a:gd name="T5" fmla="*/ 19 h 55"/>
                  <a:gd name="T6" fmla="*/ 0 w 98"/>
                  <a:gd name="T7" fmla="*/ 5 h 55"/>
                  <a:gd name="T8" fmla="*/ 0 w 98"/>
                  <a:gd name="T9" fmla="*/ 0 h 55"/>
                  <a:gd name="T10" fmla="*/ 0 w 98"/>
                  <a:gd name="T11" fmla="*/ 0 h 55"/>
                  <a:gd name="T12" fmla="*/ 0 60000 65536"/>
                  <a:gd name="T13" fmla="*/ 0 60000 65536"/>
                  <a:gd name="T14" fmla="*/ 0 60000 65536"/>
                  <a:gd name="T15" fmla="*/ 0 60000 65536"/>
                  <a:gd name="T16" fmla="*/ 0 60000 65536"/>
                  <a:gd name="T17" fmla="*/ 0 60000 65536"/>
                  <a:gd name="T18" fmla="*/ 0 w 98"/>
                  <a:gd name="T19" fmla="*/ 0 h 55"/>
                  <a:gd name="T20" fmla="*/ 98 w 9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8" h="55">
                    <a:moveTo>
                      <a:pt x="0" y="0"/>
                    </a:moveTo>
                    <a:lnTo>
                      <a:pt x="98" y="39"/>
                    </a:lnTo>
                    <a:lnTo>
                      <a:pt x="92" y="55"/>
                    </a:lnTo>
                    <a:lnTo>
                      <a:pt x="1" y="14"/>
                    </a:lnTo>
                    <a:lnTo>
                      <a:pt x="0" y="0"/>
                    </a:lnTo>
                    <a:close/>
                  </a:path>
                </a:pathLst>
              </a:custGeom>
              <a:solidFill>
                <a:srgbClr val="000000"/>
              </a:solidFill>
              <a:ln w="9525">
                <a:solidFill>
                  <a:srgbClr val="5A87C6"/>
                </a:solidFill>
                <a:round/>
                <a:headEnd/>
                <a:tailEnd/>
              </a:ln>
            </p:spPr>
            <p:txBody>
              <a:bodyPr/>
              <a:lstStyle/>
              <a:p>
                <a:endParaRPr lang="en-US"/>
              </a:p>
            </p:txBody>
          </p:sp>
          <p:sp>
            <p:nvSpPr>
              <p:cNvPr id="1186" name="Freeform 171"/>
              <p:cNvSpPr>
                <a:spLocks/>
              </p:cNvSpPr>
              <p:nvPr/>
            </p:nvSpPr>
            <p:spPr bwMode="auto">
              <a:xfrm>
                <a:off x="5056" y="2589"/>
                <a:ext cx="25" cy="171"/>
              </a:xfrm>
              <a:custGeom>
                <a:avLst/>
                <a:gdLst>
                  <a:gd name="T0" fmla="*/ 17 w 74"/>
                  <a:gd name="T1" fmla="*/ 163 h 512"/>
                  <a:gd name="T2" fmla="*/ 17 w 74"/>
                  <a:gd name="T3" fmla="*/ 145 h 512"/>
                  <a:gd name="T4" fmla="*/ 17 w 74"/>
                  <a:gd name="T5" fmla="*/ 119 h 512"/>
                  <a:gd name="T6" fmla="*/ 17 w 74"/>
                  <a:gd name="T7" fmla="*/ 89 h 512"/>
                  <a:gd name="T8" fmla="*/ 18 w 74"/>
                  <a:gd name="T9" fmla="*/ 64 h 512"/>
                  <a:gd name="T10" fmla="*/ 19 w 74"/>
                  <a:gd name="T11" fmla="*/ 48 h 512"/>
                  <a:gd name="T12" fmla="*/ 19 w 74"/>
                  <a:gd name="T13" fmla="*/ 36 h 512"/>
                  <a:gd name="T14" fmla="*/ 19 w 74"/>
                  <a:gd name="T15" fmla="*/ 25 h 512"/>
                  <a:gd name="T16" fmla="*/ 18 w 74"/>
                  <a:gd name="T17" fmla="*/ 17 h 512"/>
                  <a:gd name="T18" fmla="*/ 17 w 74"/>
                  <a:gd name="T19" fmla="*/ 10 h 512"/>
                  <a:gd name="T20" fmla="*/ 15 w 74"/>
                  <a:gd name="T21" fmla="*/ 8 h 512"/>
                  <a:gd name="T22" fmla="*/ 10 w 74"/>
                  <a:gd name="T23" fmla="*/ 9 h 512"/>
                  <a:gd name="T24" fmla="*/ 8 w 74"/>
                  <a:gd name="T25" fmla="*/ 16 h 512"/>
                  <a:gd name="T26" fmla="*/ 7 w 74"/>
                  <a:gd name="T27" fmla="*/ 23 h 512"/>
                  <a:gd name="T28" fmla="*/ 7 w 74"/>
                  <a:gd name="T29" fmla="*/ 33 h 512"/>
                  <a:gd name="T30" fmla="*/ 6 w 74"/>
                  <a:gd name="T31" fmla="*/ 45 h 512"/>
                  <a:gd name="T32" fmla="*/ 6 w 74"/>
                  <a:gd name="T33" fmla="*/ 59 h 512"/>
                  <a:gd name="T34" fmla="*/ 6 w 74"/>
                  <a:gd name="T35" fmla="*/ 71 h 512"/>
                  <a:gd name="T36" fmla="*/ 6 w 74"/>
                  <a:gd name="T37" fmla="*/ 81 h 512"/>
                  <a:gd name="T38" fmla="*/ 6 w 74"/>
                  <a:gd name="T39" fmla="*/ 87 h 512"/>
                  <a:gd name="T40" fmla="*/ 5 w 74"/>
                  <a:gd name="T41" fmla="*/ 163 h 512"/>
                  <a:gd name="T42" fmla="*/ 1 w 74"/>
                  <a:gd name="T43" fmla="*/ 164 h 512"/>
                  <a:gd name="T44" fmla="*/ 1 w 74"/>
                  <a:gd name="T45" fmla="*/ 155 h 512"/>
                  <a:gd name="T46" fmla="*/ 1 w 74"/>
                  <a:gd name="T47" fmla="*/ 143 h 512"/>
                  <a:gd name="T48" fmla="*/ 1 w 74"/>
                  <a:gd name="T49" fmla="*/ 127 h 512"/>
                  <a:gd name="T50" fmla="*/ 1 w 74"/>
                  <a:gd name="T51" fmla="*/ 112 h 512"/>
                  <a:gd name="T52" fmla="*/ 1 w 74"/>
                  <a:gd name="T53" fmla="*/ 99 h 512"/>
                  <a:gd name="T54" fmla="*/ 1 w 74"/>
                  <a:gd name="T55" fmla="*/ 80 h 512"/>
                  <a:gd name="T56" fmla="*/ 0 w 74"/>
                  <a:gd name="T57" fmla="*/ 57 h 512"/>
                  <a:gd name="T58" fmla="*/ 0 w 74"/>
                  <a:gd name="T59" fmla="*/ 33 h 512"/>
                  <a:gd name="T60" fmla="*/ 1 w 74"/>
                  <a:gd name="T61" fmla="*/ 14 h 512"/>
                  <a:gd name="T62" fmla="*/ 3 w 74"/>
                  <a:gd name="T63" fmla="*/ 4 h 512"/>
                  <a:gd name="T64" fmla="*/ 9 w 74"/>
                  <a:gd name="T65" fmla="*/ 0 h 512"/>
                  <a:gd name="T66" fmla="*/ 16 w 74"/>
                  <a:gd name="T67" fmla="*/ 2 h 512"/>
                  <a:gd name="T68" fmla="*/ 21 w 74"/>
                  <a:gd name="T69" fmla="*/ 5 h 512"/>
                  <a:gd name="T70" fmla="*/ 23 w 74"/>
                  <a:gd name="T71" fmla="*/ 10 h 512"/>
                  <a:gd name="T72" fmla="*/ 24 w 74"/>
                  <a:gd name="T73" fmla="*/ 15 h 512"/>
                  <a:gd name="T74" fmla="*/ 25 w 74"/>
                  <a:gd name="T75" fmla="*/ 21 h 512"/>
                  <a:gd name="T76" fmla="*/ 25 w 74"/>
                  <a:gd name="T77" fmla="*/ 27 h 512"/>
                  <a:gd name="T78" fmla="*/ 24 w 74"/>
                  <a:gd name="T79" fmla="*/ 33 h 512"/>
                  <a:gd name="T80" fmla="*/ 24 w 74"/>
                  <a:gd name="T81" fmla="*/ 43 h 512"/>
                  <a:gd name="T82" fmla="*/ 24 w 74"/>
                  <a:gd name="T83" fmla="*/ 55 h 512"/>
                  <a:gd name="T84" fmla="*/ 24 w 74"/>
                  <a:gd name="T85" fmla="*/ 66 h 512"/>
                  <a:gd name="T86" fmla="*/ 24 w 74"/>
                  <a:gd name="T87" fmla="*/ 73 h 512"/>
                  <a:gd name="T88" fmla="*/ 24 w 74"/>
                  <a:gd name="T89" fmla="*/ 75 h 512"/>
                  <a:gd name="T90" fmla="*/ 24 w 74"/>
                  <a:gd name="T91" fmla="*/ 82 h 512"/>
                  <a:gd name="T92" fmla="*/ 23 w 74"/>
                  <a:gd name="T93" fmla="*/ 95 h 512"/>
                  <a:gd name="T94" fmla="*/ 22 w 74"/>
                  <a:gd name="T95" fmla="*/ 111 h 512"/>
                  <a:gd name="T96" fmla="*/ 22 w 74"/>
                  <a:gd name="T97" fmla="*/ 126 h 512"/>
                  <a:gd name="T98" fmla="*/ 22 w 74"/>
                  <a:gd name="T99" fmla="*/ 138 h 512"/>
                  <a:gd name="T100" fmla="*/ 22 w 74"/>
                  <a:gd name="T101" fmla="*/ 147 h 512"/>
                  <a:gd name="T102" fmla="*/ 21 w 74"/>
                  <a:gd name="T103" fmla="*/ 155 h 512"/>
                  <a:gd name="T104" fmla="*/ 21 w 74"/>
                  <a:gd name="T105" fmla="*/ 162 h 512"/>
                  <a:gd name="T106" fmla="*/ 20 w 74"/>
                  <a:gd name="T107" fmla="*/ 168 h 512"/>
                  <a:gd name="T108" fmla="*/ 19 w 74"/>
                  <a:gd name="T109" fmla="*/ 170 h 5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512"/>
                  <a:gd name="T167" fmla="*/ 74 w 74"/>
                  <a:gd name="T168" fmla="*/ 512 h 51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512">
                    <a:moveTo>
                      <a:pt x="53" y="502"/>
                    </a:moveTo>
                    <a:lnTo>
                      <a:pt x="51" y="499"/>
                    </a:lnTo>
                    <a:lnTo>
                      <a:pt x="51" y="489"/>
                    </a:lnTo>
                    <a:lnTo>
                      <a:pt x="51" y="475"/>
                    </a:lnTo>
                    <a:lnTo>
                      <a:pt x="51" y="458"/>
                    </a:lnTo>
                    <a:lnTo>
                      <a:pt x="51" y="435"/>
                    </a:lnTo>
                    <a:lnTo>
                      <a:pt x="51" y="410"/>
                    </a:lnTo>
                    <a:lnTo>
                      <a:pt x="51" y="383"/>
                    </a:lnTo>
                    <a:lnTo>
                      <a:pt x="51" y="356"/>
                    </a:lnTo>
                    <a:lnTo>
                      <a:pt x="51" y="325"/>
                    </a:lnTo>
                    <a:lnTo>
                      <a:pt x="51" y="296"/>
                    </a:lnTo>
                    <a:lnTo>
                      <a:pt x="51" y="267"/>
                    </a:lnTo>
                    <a:lnTo>
                      <a:pt x="53" y="239"/>
                    </a:lnTo>
                    <a:lnTo>
                      <a:pt x="53" y="214"/>
                    </a:lnTo>
                    <a:lnTo>
                      <a:pt x="53" y="191"/>
                    </a:lnTo>
                    <a:lnTo>
                      <a:pt x="54" y="172"/>
                    </a:lnTo>
                    <a:lnTo>
                      <a:pt x="56" y="157"/>
                    </a:lnTo>
                    <a:lnTo>
                      <a:pt x="56" y="144"/>
                    </a:lnTo>
                    <a:lnTo>
                      <a:pt x="56" y="131"/>
                    </a:lnTo>
                    <a:lnTo>
                      <a:pt x="56" y="119"/>
                    </a:lnTo>
                    <a:lnTo>
                      <a:pt x="56" y="108"/>
                    </a:lnTo>
                    <a:lnTo>
                      <a:pt x="56" y="97"/>
                    </a:lnTo>
                    <a:lnTo>
                      <a:pt x="56" y="86"/>
                    </a:lnTo>
                    <a:lnTo>
                      <a:pt x="56" y="76"/>
                    </a:lnTo>
                    <a:lnTo>
                      <a:pt x="56" y="68"/>
                    </a:lnTo>
                    <a:lnTo>
                      <a:pt x="54" y="57"/>
                    </a:lnTo>
                    <a:lnTo>
                      <a:pt x="53" y="51"/>
                    </a:lnTo>
                    <a:lnTo>
                      <a:pt x="53" y="43"/>
                    </a:lnTo>
                    <a:lnTo>
                      <a:pt x="51" y="37"/>
                    </a:lnTo>
                    <a:lnTo>
                      <a:pt x="50" y="31"/>
                    </a:lnTo>
                    <a:lnTo>
                      <a:pt x="48" y="27"/>
                    </a:lnTo>
                    <a:lnTo>
                      <a:pt x="45" y="25"/>
                    </a:lnTo>
                    <a:lnTo>
                      <a:pt x="43" y="23"/>
                    </a:lnTo>
                    <a:lnTo>
                      <a:pt x="36" y="22"/>
                    </a:lnTo>
                    <a:lnTo>
                      <a:pt x="33" y="23"/>
                    </a:lnTo>
                    <a:lnTo>
                      <a:pt x="29" y="27"/>
                    </a:lnTo>
                    <a:lnTo>
                      <a:pt x="26" y="36"/>
                    </a:lnTo>
                    <a:lnTo>
                      <a:pt x="25" y="40"/>
                    </a:lnTo>
                    <a:lnTo>
                      <a:pt x="24" y="47"/>
                    </a:lnTo>
                    <a:lnTo>
                      <a:pt x="23" y="52"/>
                    </a:lnTo>
                    <a:lnTo>
                      <a:pt x="23" y="61"/>
                    </a:lnTo>
                    <a:lnTo>
                      <a:pt x="22" y="68"/>
                    </a:lnTo>
                    <a:lnTo>
                      <a:pt x="22" y="78"/>
                    </a:lnTo>
                    <a:lnTo>
                      <a:pt x="20" y="88"/>
                    </a:lnTo>
                    <a:lnTo>
                      <a:pt x="20" y="99"/>
                    </a:lnTo>
                    <a:lnTo>
                      <a:pt x="19" y="110"/>
                    </a:lnTo>
                    <a:lnTo>
                      <a:pt x="19" y="124"/>
                    </a:lnTo>
                    <a:lnTo>
                      <a:pt x="18" y="136"/>
                    </a:lnTo>
                    <a:lnTo>
                      <a:pt x="18" y="150"/>
                    </a:lnTo>
                    <a:lnTo>
                      <a:pt x="18" y="162"/>
                    </a:lnTo>
                    <a:lnTo>
                      <a:pt x="18" y="176"/>
                    </a:lnTo>
                    <a:lnTo>
                      <a:pt x="18" y="190"/>
                    </a:lnTo>
                    <a:lnTo>
                      <a:pt x="18" y="203"/>
                    </a:lnTo>
                    <a:lnTo>
                      <a:pt x="18" y="214"/>
                    </a:lnTo>
                    <a:lnTo>
                      <a:pt x="18" y="226"/>
                    </a:lnTo>
                    <a:lnTo>
                      <a:pt x="18" y="236"/>
                    </a:lnTo>
                    <a:lnTo>
                      <a:pt x="18" y="244"/>
                    </a:lnTo>
                    <a:lnTo>
                      <a:pt x="18" y="250"/>
                    </a:lnTo>
                    <a:lnTo>
                      <a:pt x="18" y="257"/>
                    </a:lnTo>
                    <a:lnTo>
                      <a:pt x="18" y="259"/>
                    </a:lnTo>
                    <a:lnTo>
                      <a:pt x="18" y="262"/>
                    </a:lnTo>
                    <a:lnTo>
                      <a:pt x="20" y="388"/>
                    </a:lnTo>
                    <a:lnTo>
                      <a:pt x="15" y="489"/>
                    </a:lnTo>
                    <a:lnTo>
                      <a:pt x="2" y="496"/>
                    </a:lnTo>
                    <a:lnTo>
                      <a:pt x="2" y="495"/>
                    </a:lnTo>
                    <a:lnTo>
                      <a:pt x="2" y="490"/>
                    </a:lnTo>
                    <a:lnTo>
                      <a:pt x="2" y="484"/>
                    </a:lnTo>
                    <a:lnTo>
                      <a:pt x="2" y="475"/>
                    </a:lnTo>
                    <a:lnTo>
                      <a:pt x="2" y="465"/>
                    </a:lnTo>
                    <a:lnTo>
                      <a:pt x="2" y="453"/>
                    </a:lnTo>
                    <a:lnTo>
                      <a:pt x="2" y="439"/>
                    </a:lnTo>
                    <a:lnTo>
                      <a:pt x="3" y="427"/>
                    </a:lnTo>
                    <a:lnTo>
                      <a:pt x="3" y="410"/>
                    </a:lnTo>
                    <a:lnTo>
                      <a:pt x="3" y="396"/>
                    </a:lnTo>
                    <a:lnTo>
                      <a:pt x="3" y="379"/>
                    </a:lnTo>
                    <a:lnTo>
                      <a:pt x="4" y="365"/>
                    </a:lnTo>
                    <a:lnTo>
                      <a:pt x="4" y="350"/>
                    </a:lnTo>
                    <a:lnTo>
                      <a:pt x="4" y="335"/>
                    </a:lnTo>
                    <a:lnTo>
                      <a:pt x="4" y="321"/>
                    </a:lnTo>
                    <a:lnTo>
                      <a:pt x="4" y="309"/>
                    </a:lnTo>
                    <a:lnTo>
                      <a:pt x="3" y="295"/>
                    </a:lnTo>
                    <a:lnTo>
                      <a:pt x="2" y="279"/>
                    </a:lnTo>
                    <a:lnTo>
                      <a:pt x="2" y="259"/>
                    </a:lnTo>
                    <a:lnTo>
                      <a:pt x="2" y="239"/>
                    </a:lnTo>
                    <a:lnTo>
                      <a:pt x="0" y="217"/>
                    </a:lnTo>
                    <a:lnTo>
                      <a:pt x="0" y="193"/>
                    </a:lnTo>
                    <a:lnTo>
                      <a:pt x="0" y="170"/>
                    </a:lnTo>
                    <a:lnTo>
                      <a:pt x="0" y="148"/>
                    </a:lnTo>
                    <a:lnTo>
                      <a:pt x="0" y="123"/>
                    </a:lnTo>
                    <a:lnTo>
                      <a:pt x="0" y="100"/>
                    </a:lnTo>
                    <a:lnTo>
                      <a:pt x="0" y="78"/>
                    </a:lnTo>
                    <a:lnTo>
                      <a:pt x="2" y="61"/>
                    </a:lnTo>
                    <a:lnTo>
                      <a:pt x="2" y="43"/>
                    </a:lnTo>
                    <a:lnTo>
                      <a:pt x="4" y="30"/>
                    </a:lnTo>
                    <a:lnTo>
                      <a:pt x="7" y="19"/>
                    </a:lnTo>
                    <a:lnTo>
                      <a:pt x="9" y="12"/>
                    </a:lnTo>
                    <a:lnTo>
                      <a:pt x="14" y="5"/>
                    </a:lnTo>
                    <a:lnTo>
                      <a:pt x="20" y="1"/>
                    </a:lnTo>
                    <a:lnTo>
                      <a:pt x="26" y="0"/>
                    </a:lnTo>
                    <a:lnTo>
                      <a:pt x="35" y="1"/>
                    </a:lnTo>
                    <a:lnTo>
                      <a:pt x="41" y="2"/>
                    </a:lnTo>
                    <a:lnTo>
                      <a:pt x="48" y="5"/>
                    </a:lnTo>
                    <a:lnTo>
                      <a:pt x="53" y="9"/>
                    </a:lnTo>
                    <a:lnTo>
                      <a:pt x="59" y="12"/>
                    </a:lnTo>
                    <a:lnTo>
                      <a:pt x="62" y="16"/>
                    </a:lnTo>
                    <a:lnTo>
                      <a:pt x="66" y="22"/>
                    </a:lnTo>
                    <a:lnTo>
                      <a:pt x="66" y="26"/>
                    </a:lnTo>
                    <a:lnTo>
                      <a:pt x="69" y="30"/>
                    </a:lnTo>
                    <a:lnTo>
                      <a:pt x="70" y="36"/>
                    </a:lnTo>
                    <a:lnTo>
                      <a:pt x="71" y="41"/>
                    </a:lnTo>
                    <a:lnTo>
                      <a:pt x="71" y="46"/>
                    </a:lnTo>
                    <a:lnTo>
                      <a:pt x="72" y="51"/>
                    </a:lnTo>
                    <a:lnTo>
                      <a:pt x="72" y="57"/>
                    </a:lnTo>
                    <a:lnTo>
                      <a:pt x="74" y="63"/>
                    </a:lnTo>
                    <a:lnTo>
                      <a:pt x="74" y="68"/>
                    </a:lnTo>
                    <a:lnTo>
                      <a:pt x="74" y="74"/>
                    </a:lnTo>
                    <a:lnTo>
                      <a:pt x="74" y="81"/>
                    </a:lnTo>
                    <a:lnTo>
                      <a:pt x="74" y="87"/>
                    </a:lnTo>
                    <a:lnTo>
                      <a:pt x="72" y="92"/>
                    </a:lnTo>
                    <a:lnTo>
                      <a:pt x="71" y="99"/>
                    </a:lnTo>
                    <a:lnTo>
                      <a:pt x="71" y="109"/>
                    </a:lnTo>
                    <a:lnTo>
                      <a:pt x="71" y="120"/>
                    </a:lnTo>
                    <a:lnTo>
                      <a:pt x="71" y="130"/>
                    </a:lnTo>
                    <a:lnTo>
                      <a:pt x="71" y="143"/>
                    </a:lnTo>
                    <a:lnTo>
                      <a:pt x="71" y="154"/>
                    </a:lnTo>
                    <a:lnTo>
                      <a:pt x="71" y="166"/>
                    </a:lnTo>
                    <a:lnTo>
                      <a:pt x="71" y="177"/>
                    </a:lnTo>
                    <a:lnTo>
                      <a:pt x="71" y="188"/>
                    </a:lnTo>
                    <a:lnTo>
                      <a:pt x="71" y="197"/>
                    </a:lnTo>
                    <a:lnTo>
                      <a:pt x="72" y="207"/>
                    </a:lnTo>
                    <a:lnTo>
                      <a:pt x="72" y="214"/>
                    </a:lnTo>
                    <a:lnTo>
                      <a:pt x="72" y="219"/>
                    </a:lnTo>
                    <a:lnTo>
                      <a:pt x="72" y="223"/>
                    </a:lnTo>
                    <a:lnTo>
                      <a:pt x="74" y="224"/>
                    </a:lnTo>
                    <a:lnTo>
                      <a:pt x="72" y="226"/>
                    </a:lnTo>
                    <a:lnTo>
                      <a:pt x="72" y="231"/>
                    </a:lnTo>
                    <a:lnTo>
                      <a:pt x="71" y="237"/>
                    </a:lnTo>
                    <a:lnTo>
                      <a:pt x="71" y="247"/>
                    </a:lnTo>
                    <a:lnTo>
                      <a:pt x="70" y="257"/>
                    </a:lnTo>
                    <a:lnTo>
                      <a:pt x="70" y="270"/>
                    </a:lnTo>
                    <a:lnTo>
                      <a:pt x="67" y="284"/>
                    </a:lnTo>
                    <a:lnTo>
                      <a:pt x="67" y="301"/>
                    </a:lnTo>
                    <a:lnTo>
                      <a:pt x="66" y="315"/>
                    </a:lnTo>
                    <a:lnTo>
                      <a:pt x="65" y="332"/>
                    </a:lnTo>
                    <a:lnTo>
                      <a:pt x="64" y="347"/>
                    </a:lnTo>
                    <a:lnTo>
                      <a:pt x="64" y="363"/>
                    </a:lnTo>
                    <a:lnTo>
                      <a:pt x="64" y="377"/>
                    </a:lnTo>
                    <a:lnTo>
                      <a:pt x="64" y="391"/>
                    </a:lnTo>
                    <a:lnTo>
                      <a:pt x="64" y="402"/>
                    </a:lnTo>
                    <a:lnTo>
                      <a:pt x="64" y="413"/>
                    </a:lnTo>
                    <a:lnTo>
                      <a:pt x="64" y="422"/>
                    </a:lnTo>
                    <a:lnTo>
                      <a:pt x="64" y="430"/>
                    </a:lnTo>
                    <a:lnTo>
                      <a:pt x="64" y="439"/>
                    </a:lnTo>
                    <a:lnTo>
                      <a:pt x="64" y="448"/>
                    </a:lnTo>
                    <a:lnTo>
                      <a:pt x="62" y="456"/>
                    </a:lnTo>
                    <a:lnTo>
                      <a:pt x="62" y="465"/>
                    </a:lnTo>
                    <a:lnTo>
                      <a:pt x="62" y="471"/>
                    </a:lnTo>
                    <a:lnTo>
                      <a:pt x="62" y="480"/>
                    </a:lnTo>
                    <a:lnTo>
                      <a:pt x="61" y="486"/>
                    </a:lnTo>
                    <a:lnTo>
                      <a:pt x="61" y="492"/>
                    </a:lnTo>
                    <a:lnTo>
                      <a:pt x="60" y="497"/>
                    </a:lnTo>
                    <a:lnTo>
                      <a:pt x="60" y="502"/>
                    </a:lnTo>
                    <a:lnTo>
                      <a:pt x="60" y="510"/>
                    </a:lnTo>
                    <a:lnTo>
                      <a:pt x="60" y="512"/>
                    </a:lnTo>
                    <a:lnTo>
                      <a:pt x="56" y="508"/>
                    </a:lnTo>
                    <a:lnTo>
                      <a:pt x="53" y="502"/>
                    </a:lnTo>
                    <a:close/>
                  </a:path>
                </a:pathLst>
              </a:custGeom>
              <a:solidFill>
                <a:srgbClr val="000000"/>
              </a:solidFill>
              <a:ln w="9525">
                <a:solidFill>
                  <a:srgbClr val="5A87C6"/>
                </a:solidFill>
                <a:round/>
                <a:headEnd/>
                <a:tailEnd/>
              </a:ln>
            </p:spPr>
            <p:txBody>
              <a:bodyPr/>
              <a:lstStyle/>
              <a:p>
                <a:endParaRPr lang="en-US"/>
              </a:p>
            </p:txBody>
          </p:sp>
          <p:sp>
            <p:nvSpPr>
              <p:cNvPr id="1187" name="Freeform 172"/>
              <p:cNvSpPr>
                <a:spLocks/>
              </p:cNvSpPr>
              <p:nvPr/>
            </p:nvSpPr>
            <p:spPr bwMode="auto">
              <a:xfrm>
                <a:off x="5106" y="2546"/>
                <a:ext cx="45" cy="238"/>
              </a:xfrm>
              <a:custGeom>
                <a:avLst/>
                <a:gdLst>
                  <a:gd name="T0" fmla="*/ 18 w 134"/>
                  <a:gd name="T1" fmla="*/ 8 h 712"/>
                  <a:gd name="T2" fmla="*/ 18 w 134"/>
                  <a:gd name="T3" fmla="*/ 10 h 712"/>
                  <a:gd name="T4" fmla="*/ 20 w 134"/>
                  <a:gd name="T5" fmla="*/ 14 h 712"/>
                  <a:gd name="T6" fmla="*/ 20 w 134"/>
                  <a:gd name="T7" fmla="*/ 21 h 712"/>
                  <a:gd name="T8" fmla="*/ 20 w 134"/>
                  <a:gd name="T9" fmla="*/ 31 h 712"/>
                  <a:gd name="T10" fmla="*/ 20 w 134"/>
                  <a:gd name="T11" fmla="*/ 44 h 712"/>
                  <a:gd name="T12" fmla="*/ 20 w 134"/>
                  <a:gd name="T13" fmla="*/ 57 h 712"/>
                  <a:gd name="T14" fmla="*/ 19 w 134"/>
                  <a:gd name="T15" fmla="*/ 69 h 712"/>
                  <a:gd name="T16" fmla="*/ 18 w 134"/>
                  <a:gd name="T17" fmla="*/ 78 h 712"/>
                  <a:gd name="T18" fmla="*/ 18 w 134"/>
                  <a:gd name="T19" fmla="*/ 84 h 712"/>
                  <a:gd name="T20" fmla="*/ 18 w 134"/>
                  <a:gd name="T21" fmla="*/ 86 h 712"/>
                  <a:gd name="T22" fmla="*/ 17 w 134"/>
                  <a:gd name="T23" fmla="*/ 94 h 712"/>
                  <a:gd name="T24" fmla="*/ 16 w 134"/>
                  <a:gd name="T25" fmla="*/ 114 h 712"/>
                  <a:gd name="T26" fmla="*/ 15 w 134"/>
                  <a:gd name="T27" fmla="*/ 140 h 712"/>
                  <a:gd name="T28" fmla="*/ 14 w 134"/>
                  <a:gd name="T29" fmla="*/ 165 h 712"/>
                  <a:gd name="T30" fmla="*/ 14 w 134"/>
                  <a:gd name="T31" fmla="*/ 184 h 712"/>
                  <a:gd name="T32" fmla="*/ 13 w 134"/>
                  <a:gd name="T33" fmla="*/ 194 h 712"/>
                  <a:gd name="T34" fmla="*/ 13 w 134"/>
                  <a:gd name="T35" fmla="*/ 204 h 712"/>
                  <a:gd name="T36" fmla="*/ 13 w 134"/>
                  <a:gd name="T37" fmla="*/ 214 h 712"/>
                  <a:gd name="T38" fmla="*/ 13 w 134"/>
                  <a:gd name="T39" fmla="*/ 222 h 712"/>
                  <a:gd name="T40" fmla="*/ 13 w 134"/>
                  <a:gd name="T41" fmla="*/ 228 h 712"/>
                  <a:gd name="T42" fmla="*/ 18 w 134"/>
                  <a:gd name="T43" fmla="*/ 232 h 712"/>
                  <a:gd name="T44" fmla="*/ 18 w 134"/>
                  <a:gd name="T45" fmla="*/ 222 h 712"/>
                  <a:gd name="T46" fmla="*/ 20 w 134"/>
                  <a:gd name="T47" fmla="*/ 198 h 712"/>
                  <a:gd name="T48" fmla="*/ 21 w 134"/>
                  <a:gd name="T49" fmla="*/ 168 h 712"/>
                  <a:gd name="T50" fmla="*/ 23 w 134"/>
                  <a:gd name="T51" fmla="*/ 137 h 712"/>
                  <a:gd name="T52" fmla="*/ 24 w 134"/>
                  <a:gd name="T53" fmla="*/ 113 h 712"/>
                  <a:gd name="T54" fmla="*/ 26 w 134"/>
                  <a:gd name="T55" fmla="*/ 97 h 712"/>
                  <a:gd name="T56" fmla="*/ 27 w 134"/>
                  <a:gd name="T57" fmla="*/ 77 h 712"/>
                  <a:gd name="T58" fmla="*/ 27 w 134"/>
                  <a:gd name="T59" fmla="*/ 56 h 712"/>
                  <a:gd name="T60" fmla="*/ 26 w 134"/>
                  <a:gd name="T61" fmla="*/ 37 h 712"/>
                  <a:gd name="T62" fmla="*/ 26 w 134"/>
                  <a:gd name="T63" fmla="*/ 25 h 712"/>
                  <a:gd name="T64" fmla="*/ 29 w 134"/>
                  <a:gd name="T65" fmla="*/ 10 h 712"/>
                  <a:gd name="T66" fmla="*/ 38 w 134"/>
                  <a:gd name="T67" fmla="*/ 17 h 712"/>
                  <a:gd name="T68" fmla="*/ 36 w 134"/>
                  <a:gd name="T69" fmla="*/ 31 h 712"/>
                  <a:gd name="T70" fmla="*/ 35 w 134"/>
                  <a:gd name="T71" fmla="*/ 54 h 712"/>
                  <a:gd name="T72" fmla="*/ 33 w 134"/>
                  <a:gd name="T73" fmla="*/ 83 h 712"/>
                  <a:gd name="T74" fmla="*/ 32 w 134"/>
                  <a:gd name="T75" fmla="*/ 113 h 712"/>
                  <a:gd name="T76" fmla="*/ 31 w 134"/>
                  <a:gd name="T77" fmla="*/ 143 h 712"/>
                  <a:gd name="T78" fmla="*/ 30 w 134"/>
                  <a:gd name="T79" fmla="*/ 167 h 712"/>
                  <a:gd name="T80" fmla="*/ 29 w 134"/>
                  <a:gd name="T81" fmla="*/ 186 h 712"/>
                  <a:gd name="T82" fmla="*/ 29 w 134"/>
                  <a:gd name="T83" fmla="*/ 200 h 712"/>
                  <a:gd name="T84" fmla="*/ 29 w 134"/>
                  <a:gd name="T85" fmla="*/ 207 h 712"/>
                  <a:gd name="T86" fmla="*/ 29 w 134"/>
                  <a:gd name="T87" fmla="*/ 211 h 712"/>
                  <a:gd name="T88" fmla="*/ 33 w 134"/>
                  <a:gd name="T89" fmla="*/ 236 h 712"/>
                  <a:gd name="T90" fmla="*/ 33 w 134"/>
                  <a:gd name="T91" fmla="*/ 220 h 712"/>
                  <a:gd name="T92" fmla="*/ 34 w 134"/>
                  <a:gd name="T93" fmla="*/ 190 h 712"/>
                  <a:gd name="T94" fmla="*/ 34 w 134"/>
                  <a:gd name="T95" fmla="*/ 153 h 712"/>
                  <a:gd name="T96" fmla="*/ 35 w 134"/>
                  <a:gd name="T97" fmla="*/ 119 h 712"/>
                  <a:gd name="T98" fmla="*/ 37 w 134"/>
                  <a:gd name="T99" fmla="*/ 94 h 712"/>
                  <a:gd name="T100" fmla="*/ 39 w 134"/>
                  <a:gd name="T101" fmla="*/ 74 h 712"/>
                  <a:gd name="T102" fmla="*/ 41 w 134"/>
                  <a:gd name="T103" fmla="*/ 53 h 712"/>
                  <a:gd name="T104" fmla="*/ 42 w 134"/>
                  <a:gd name="T105" fmla="*/ 34 h 712"/>
                  <a:gd name="T106" fmla="*/ 44 w 134"/>
                  <a:gd name="T107" fmla="*/ 19 h 712"/>
                  <a:gd name="T108" fmla="*/ 45 w 134"/>
                  <a:gd name="T109" fmla="*/ 12 h 712"/>
                  <a:gd name="T110" fmla="*/ 0 w 134"/>
                  <a:gd name="T111" fmla="*/ 5 h 712"/>
                  <a:gd name="T112" fmla="*/ 6 w 134"/>
                  <a:gd name="T113" fmla="*/ 34 h 7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4"/>
                  <a:gd name="T172" fmla="*/ 0 h 712"/>
                  <a:gd name="T173" fmla="*/ 134 w 134"/>
                  <a:gd name="T174" fmla="*/ 712 h 7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4" h="712">
                    <a:moveTo>
                      <a:pt x="17" y="101"/>
                    </a:moveTo>
                    <a:lnTo>
                      <a:pt x="22" y="39"/>
                    </a:lnTo>
                    <a:lnTo>
                      <a:pt x="54" y="23"/>
                    </a:lnTo>
                    <a:lnTo>
                      <a:pt x="54" y="24"/>
                    </a:lnTo>
                    <a:lnTo>
                      <a:pt x="55" y="27"/>
                    </a:lnTo>
                    <a:lnTo>
                      <a:pt x="55" y="29"/>
                    </a:lnTo>
                    <a:lnTo>
                      <a:pt x="56" y="32"/>
                    </a:lnTo>
                    <a:lnTo>
                      <a:pt x="56" y="37"/>
                    </a:lnTo>
                    <a:lnTo>
                      <a:pt x="59" y="42"/>
                    </a:lnTo>
                    <a:lnTo>
                      <a:pt x="59" y="49"/>
                    </a:lnTo>
                    <a:lnTo>
                      <a:pt x="59" y="56"/>
                    </a:lnTo>
                    <a:lnTo>
                      <a:pt x="60" y="63"/>
                    </a:lnTo>
                    <a:lnTo>
                      <a:pt x="61" y="73"/>
                    </a:lnTo>
                    <a:lnTo>
                      <a:pt x="61" y="82"/>
                    </a:lnTo>
                    <a:lnTo>
                      <a:pt x="61" y="93"/>
                    </a:lnTo>
                    <a:lnTo>
                      <a:pt x="61" y="106"/>
                    </a:lnTo>
                    <a:lnTo>
                      <a:pt x="61" y="119"/>
                    </a:lnTo>
                    <a:lnTo>
                      <a:pt x="60" y="133"/>
                    </a:lnTo>
                    <a:lnTo>
                      <a:pt x="59" y="147"/>
                    </a:lnTo>
                    <a:lnTo>
                      <a:pt x="59" y="159"/>
                    </a:lnTo>
                    <a:lnTo>
                      <a:pt x="59" y="171"/>
                    </a:lnTo>
                    <a:lnTo>
                      <a:pt x="58" y="182"/>
                    </a:lnTo>
                    <a:lnTo>
                      <a:pt x="58" y="195"/>
                    </a:lnTo>
                    <a:lnTo>
                      <a:pt x="56" y="205"/>
                    </a:lnTo>
                    <a:lnTo>
                      <a:pt x="56" y="216"/>
                    </a:lnTo>
                    <a:lnTo>
                      <a:pt x="55" y="223"/>
                    </a:lnTo>
                    <a:lnTo>
                      <a:pt x="55" y="232"/>
                    </a:lnTo>
                    <a:lnTo>
                      <a:pt x="54" y="240"/>
                    </a:lnTo>
                    <a:lnTo>
                      <a:pt x="54" y="246"/>
                    </a:lnTo>
                    <a:lnTo>
                      <a:pt x="54" y="251"/>
                    </a:lnTo>
                    <a:lnTo>
                      <a:pt x="54" y="254"/>
                    </a:lnTo>
                    <a:lnTo>
                      <a:pt x="54" y="256"/>
                    </a:lnTo>
                    <a:lnTo>
                      <a:pt x="54" y="258"/>
                    </a:lnTo>
                    <a:lnTo>
                      <a:pt x="53" y="259"/>
                    </a:lnTo>
                    <a:lnTo>
                      <a:pt x="53" y="268"/>
                    </a:lnTo>
                    <a:lnTo>
                      <a:pt x="51" y="280"/>
                    </a:lnTo>
                    <a:lnTo>
                      <a:pt x="51" y="298"/>
                    </a:lnTo>
                    <a:lnTo>
                      <a:pt x="49" y="318"/>
                    </a:lnTo>
                    <a:lnTo>
                      <a:pt x="49" y="341"/>
                    </a:lnTo>
                    <a:lnTo>
                      <a:pt x="48" y="365"/>
                    </a:lnTo>
                    <a:lnTo>
                      <a:pt x="48" y="392"/>
                    </a:lnTo>
                    <a:lnTo>
                      <a:pt x="45" y="418"/>
                    </a:lnTo>
                    <a:lnTo>
                      <a:pt x="45" y="444"/>
                    </a:lnTo>
                    <a:lnTo>
                      <a:pt x="43" y="469"/>
                    </a:lnTo>
                    <a:lnTo>
                      <a:pt x="43" y="494"/>
                    </a:lnTo>
                    <a:lnTo>
                      <a:pt x="41" y="516"/>
                    </a:lnTo>
                    <a:lnTo>
                      <a:pt x="41" y="535"/>
                    </a:lnTo>
                    <a:lnTo>
                      <a:pt x="41" y="551"/>
                    </a:lnTo>
                    <a:lnTo>
                      <a:pt x="41" y="562"/>
                    </a:lnTo>
                    <a:lnTo>
                      <a:pt x="40" y="571"/>
                    </a:lnTo>
                    <a:lnTo>
                      <a:pt x="40" y="581"/>
                    </a:lnTo>
                    <a:lnTo>
                      <a:pt x="40" y="589"/>
                    </a:lnTo>
                    <a:lnTo>
                      <a:pt x="40" y="600"/>
                    </a:lnTo>
                    <a:lnTo>
                      <a:pt x="39" y="610"/>
                    </a:lnTo>
                    <a:lnTo>
                      <a:pt x="39" y="620"/>
                    </a:lnTo>
                    <a:lnTo>
                      <a:pt x="39" y="630"/>
                    </a:lnTo>
                    <a:lnTo>
                      <a:pt x="39" y="641"/>
                    </a:lnTo>
                    <a:lnTo>
                      <a:pt x="38" y="650"/>
                    </a:lnTo>
                    <a:lnTo>
                      <a:pt x="38" y="659"/>
                    </a:lnTo>
                    <a:lnTo>
                      <a:pt x="38" y="665"/>
                    </a:lnTo>
                    <a:lnTo>
                      <a:pt x="38" y="672"/>
                    </a:lnTo>
                    <a:lnTo>
                      <a:pt x="38" y="677"/>
                    </a:lnTo>
                    <a:lnTo>
                      <a:pt x="38" y="682"/>
                    </a:lnTo>
                    <a:lnTo>
                      <a:pt x="38" y="684"/>
                    </a:lnTo>
                    <a:lnTo>
                      <a:pt x="38" y="686"/>
                    </a:lnTo>
                    <a:lnTo>
                      <a:pt x="55" y="693"/>
                    </a:lnTo>
                    <a:lnTo>
                      <a:pt x="55" y="689"/>
                    </a:lnTo>
                    <a:lnTo>
                      <a:pt x="55" y="680"/>
                    </a:lnTo>
                    <a:lnTo>
                      <a:pt x="55" y="664"/>
                    </a:lnTo>
                    <a:lnTo>
                      <a:pt x="58" y="645"/>
                    </a:lnTo>
                    <a:lnTo>
                      <a:pt x="58" y="620"/>
                    </a:lnTo>
                    <a:lnTo>
                      <a:pt x="59" y="593"/>
                    </a:lnTo>
                    <a:lnTo>
                      <a:pt x="60" y="564"/>
                    </a:lnTo>
                    <a:lnTo>
                      <a:pt x="62" y="535"/>
                    </a:lnTo>
                    <a:lnTo>
                      <a:pt x="62" y="502"/>
                    </a:lnTo>
                    <a:lnTo>
                      <a:pt x="65" y="470"/>
                    </a:lnTo>
                    <a:lnTo>
                      <a:pt x="66" y="439"/>
                    </a:lnTo>
                    <a:lnTo>
                      <a:pt x="69" y="411"/>
                    </a:lnTo>
                    <a:lnTo>
                      <a:pt x="69" y="382"/>
                    </a:lnTo>
                    <a:lnTo>
                      <a:pt x="71" y="359"/>
                    </a:lnTo>
                    <a:lnTo>
                      <a:pt x="72" y="338"/>
                    </a:lnTo>
                    <a:lnTo>
                      <a:pt x="75" y="323"/>
                    </a:lnTo>
                    <a:lnTo>
                      <a:pt x="76" y="308"/>
                    </a:lnTo>
                    <a:lnTo>
                      <a:pt x="76" y="290"/>
                    </a:lnTo>
                    <a:lnTo>
                      <a:pt x="77" y="271"/>
                    </a:lnTo>
                    <a:lnTo>
                      <a:pt x="79" y="252"/>
                    </a:lnTo>
                    <a:lnTo>
                      <a:pt x="79" y="231"/>
                    </a:lnTo>
                    <a:lnTo>
                      <a:pt x="79" y="210"/>
                    </a:lnTo>
                    <a:lnTo>
                      <a:pt x="79" y="187"/>
                    </a:lnTo>
                    <a:lnTo>
                      <a:pt x="79" y="168"/>
                    </a:lnTo>
                    <a:lnTo>
                      <a:pt x="77" y="147"/>
                    </a:lnTo>
                    <a:lnTo>
                      <a:pt x="77" y="128"/>
                    </a:lnTo>
                    <a:lnTo>
                      <a:pt x="77" y="111"/>
                    </a:lnTo>
                    <a:lnTo>
                      <a:pt x="77" y="96"/>
                    </a:lnTo>
                    <a:lnTo>
                      <a:pt x="76" y="83"/>
                    </a:lnTo>
                    <a:lnTo>
                      <a:pt x="76" y="75"/>
                    </a:lnTo>
                    <a:lnTo>
                      <a:pt x="76" y="68"/>
                    </a:lnTo>
                    <a:lnTo>
                      <a:pt x="76" y="67"/>
                    </a:lnTo>
                    <a:lnTo>
                      <a:pt x="87" y="30"/>
                    </a:lnTo>
                    <a:lnTo>
                      <a:pt x="115" y="42"/>
                    </a:lnTo>
                    <a:lnTo>
                      <a:pt x="113" y="44"/>
                    </a:lnTo>
                    <a:lnTo>
                      <a:pt x="112" y="50"/>
                    </a:lnTo>
                    <a:lnTo>
                      <a:pt x="111" y="60"/>
                    </a:lnTo>
                    <a:lnTo>
                      <a:pt x="111" y="76"/>
                    </a:lnTo>
                    <a:lnTo>
                      <a:pt x="108" y="92"/>
                    </a:lnTo>
                    <a:lnTo>
                      <a:pt x="107" y="113"/>
                    </a:lnTo>
                    <a:lnTo>
                      <a:pt x="106" y="137"/>
                    </a:lnTo>
                    <a:lnTo>
                      <a:pt x="105" y="163"/>
                    </a:lnTo>
                    <a:lnTo>
                      <a:pt x="102" y="189"/>
                    </a:lnTo>
                    <a:lnTo>
                      <a:pt x="101" y="217"/>
                    </a:lnTo>
                    <a:lnTo>
                      <a:pt x="98" y="248"/>
                    </a:lnTo>
                    <a:lnTo>
                      <a:pt x="97" y="279"/>
                    </a:lnTo>
                    <a:lnTo>
                      <a:pt x="96" y="309"/>
                    </a:lnTo>
                    <a:lnTo>
                      <a:pt x="95" y="339"/>
                    </a:lnTo>
                    <a:lnTo>
                      <a:pt x="93" y="370"/>
                    </a:lnTo>
                    <a:lnTo>
                      <a:pt x="93" y="401"/>
                    </a:lnTo>
                    <a:lnTo>
                      <a:pt x="91" y="428"/>
                    </a:lnTo>
                    <a:lnTo>
                      <a:pt x="90" y="454"/>
                    </a:lnTo>
                    <a:lnTo>
                      <a:pt x="90" y="478"/>
                    </a:lnTo>
                    <a:lnTo>
                      <a:pt x="90" y="501"/>
                    </a:lnTo>
                    <a:lnTo>
                      <a:pt x="89" y="521"/>
                    </a:lnTo>
                    <a:lnTo>
                      <a:pt x="87" y="541"/>
                    </a:lnTo>
                    <a:lnTo>
                      <a:pt x="86" y="557"/>
                    </a:lnTo>
                    <a:lnTo>
                      <a:pt x="86" y="573"/>
                    </a:lnTo>
                    <a:lnTo>
                      <a:pt x="86" y="586"/>
                    </a:lnTo>
                    <a:lnTo>
                      <a:pt x="86" y="597"/>
                    </a:lnTo>
                    <a:lnTo>
                      <a:pt x="86" y="607"/>
                    </a:lnTo>
                    <a:lnTo>
                      <a:pt x="86" y="615"/>
                    </a:lnTo>
                    <a:lnTo>
                      <a:pt x="86" y="620"/>
                    </a:lnTo>
                    <a:lnTo>
                      <a:pt x="86" y="625"/>
                    </a:lnTo>
                    <a:lnTo>
                      <a:pt x="86" y="628"/>
                    </a:lnTo>
                    <a:lnTo>
                      <a:pt x="86" y="630"/>
                    </a:lnTo>
                    <a:lnTo>
                      <a:pt x="80" y="707"/>
                    </a:lnTo>
                    <a:lnTo>
                      <a:pt x="97" y="712"/>
                    </a:lnTo>
                    <a:lnTo>
                      <a:pt x="97" y="707"/>
                    </a:lnTo>
                    <a:lnTo>
                      <a:pt x="97" y="697"/>
                    </a:lnTo>
                    <a:lnTo>
                      <a:pt x="97" y="680"/>
                    </a:lnTo>
                    <a:lnTo>
                      <a:pt x="97" y="658"/>
                    </a:lnTo>
                    <a:lnTo>
                      <a:pt x="97" y="630"/>
                    </a:lnTo>
                    <a:lnTo>
                      <a:pt x="98" y="599"/>
                    </a:lnTo>
                    <a:lnTo>
                      <a:pt x="100" y="567"/>
                    </a:lnTo>
                    <a:lnTo>
                      <a:pt x="101" y="532"/>
                    </a:lnTo>
                    <a:lnTo>
                      <a:pt x="101" y="495"/>
                    </a:lnTo>
                    <a:lnTo>
                      <a:pt x="101" y="459"/>
                    </a:lnTo>
                    <a:lnTo>
                      <a:pt x="102" y="422"/>
                    </a:lnTo>
                    <a:lnTo>
                      <a:pt x="103" y="388"/>
                    </a:lnTo>
                    <a:lnTo>
                      <a:pt x="105" y="356"/>
                    </a:lnTo>
                    <a:lnTo>
                      <a:pt x="107" y="326"/>
                    </a:lnTo>
                    <a:lnTo>
                      <a:pt x="107" y="300"/>
                    </a:lnTo>
                    <a:lnTo>
                      <a:pt x="111" y="280"/>
                    </a:lnTo>
                    <a:lnTo>
                      <a:pt x="111" y="261"/>
                    </a:lnTo>
                    <a:lnTo>
                      <a:pt x="113" y="241"/>
                    </a:lnTo>
                    <a:lnTo>
                      <a:pt x="115" y="221"/>
                    </a:lnTo>
                    <a:lnTo>
                      <a:pt x="117" y="200"/>
                    </a:lnTo>
                    <a:lnTo>
                      <a:pt x="118" y="179"/>
                    </a:lnTo>
                    <a:lnTo>
                      <a:pt x="121" y="159"/>
                    </a:lnTo>
                    <a:lnTo>
                      <a:pt x="122" y="139"/>
                    </a:lnTo>
                    <a:lnTo>
                      <a:pt x="124" y="120"/>
                    </a:lnTo>
                    <a:lnTo>
                      <a:pt x="126" y="102"/>
                    </a:lnTo>
                    <a:lnTo>
                      <a:pt x="128" y="86"/>
                    </a:lnTo>
                    <a:lnTo>
                      <a:pt x="129" y="71"/>
                    </a:lnTo>
                    <a:lnTo>
                      <a:pt x="132" y="58"/>
                    </a:lnTo>
                    <a:lnTo>
                      <a:pt x="132" y="49"/>
                    </a:lnTo>
                    <a:lnTo>
                      <a:pt x="133" y="41"/>
                    </a:lnTo>
                    <a:lnTo>
                      <a:pt x="134" y="36"/>
                    </a:lnTo>
                    <a:lnTo>
                      <a:pt x="134" y="35"/>
                    </a:lnTo>
                    <a:lnTo>
                      <a:pt x="75" y="0"/>
                    </a:lnTo>
                    <a:lnTo>
                      <a:pt x="0" y="15"/>
                    </a:lnTo>
                    <a:lnTo>
                      <a:pt x="4" y="94"/>
                    </a:lnTo>
                    <a:lnTo>
                      <a:pt x="17" y="101"/>
                    </a:lnTo>
                    <a:close/>
                  </a:path>
                </a:pathLst>
              </a:custGeom>
              <a:solidFill>
                <a:srgbClr val="000000"/>
              </a:solidFill>
              <a:ln w="9525">
                <a:solidFill>
                  <a:srgbClr val="5A87C6"/>
                </a:solidFill>
                <a:round/>
                <a:headEnd/>
                <a:tailEnd/>
              </a:ln>
            </p:spPr>
            <p:txBody>
              <a:bodyPr/>
              <a:lstStyle/>
              <a:p>
                <a:endParaRPr lang="en-US"/>
              </a:p>
            </p:txBody>
          </p:sp>
          <p:sp>
            <p:nvSpPr>
              <p:cNvPr id="1188" name="Freeform 173"/>
              <p:cNvSpPr>
                <a:spLocks/>
              </p:cNvSpPr>
              <p:nvPr/>
            </p:nvSpPr>
            <p:spPr bwMode="auto">
              <a:xfrm>
                <a:off x="5103" y="2619"/>
                <a:ext cx="10" cy="153"/>
              </a:xfrm>
              <a:custGeom>
                <a:avLst/>
                <a:gdLst>
                  <a:gd name="T0" fmla="*/ 6 w 31"/>
                  <a:gd name="T1" fmla="*/ 1 h 458"/>
                  <a:gd name="T2" fmla="*/ 4 w 31"/>
                  <a:gd name="T3" fmla="*/ 82 h 458"/>
                  <a:gd name="T4" fmla="*/ 0 w 31"/>
                  <a:gd name="T5" fmla="*/ 151 h 458"/>
                  <a:gd name="T6" fmla="*/ 8 w 31"/>
                  <a:gd name="T7" fmla="*/ 153 h 458"/>
                  <a:gd name="T8" fmla="*/ 8 w 31"/>
                  <a:gd name="T9" fmla="*/ 60 h 458"/>
                  <a:gd name="T10" fmla="*/ 10 w 31"/>
                  <a:gd name="T11" fmla="*/ 0 h 458"/>
                  <a:gd name="T12" fmla="*/ 6 w 31"/>
                  <a:gd name="T13" fmla="*/ 1 h 458"/>
                  <a:gd name="T14" fmla="*/ 6 w 31"/>
                  <a:gd name="T15" fmla="*/ 1 h 45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58"/>
                  <a:gd name="T26" fmla="*/ 31 w 31"/>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58">
                    <a:moveTo>
                      <a:pt x="18" y="3"/>
                    </a:moveTo>
                    <a:lnTo>
                      <a:pt x="11" y="246"/>
                    </a:lnTo>
                    <a:lnTo>
                      <a:pt x="0" y="452"/>
                    </a:lnTo>
                    <a:lnTo>
                      <a:pt x="25" y="458"/>
                    </a:lnTo>
                    <a:lnTo>
                      <a:pt x="25" y="179"/>
                    </a:lnTo>
                    <a:lnTo>
                      <a:pt x="31" y="0"/>
                    </a:lnTo>
                    <a:lnTo>
                      <a:pt x="18" y="3"/>
                    </a:lnTo>
                    <a:close/>
                  </a:path>
                </a:pathLst>
              </a:custGeom>
              <a:solidFill>
                <a:srgbClr val="000000"/>
              </a:solidFill>
              <a:ln w="9525">
                <a:solidFill>
                  <a:srgbClr val="5A87C6"/>
                </a:solidFill>
                <a:round/>
                <a:headEnd/>
                <a:tailEnd/>
              </a:ln>
            </p:spPr>
            <p:txBody>
              <a:bodyPr/>
              <a:lstStyle/>
              <a:p>
                <a:endParaRPr lang="en-US"/>
              </a:p>
            </p:txBody>
          </p:sp>
          <p:sp>
            <p:nvSpPr>
              <p:cNvPr id="1189" name="Freeform 174"/>
              <p:cNvSpPr>
                <a:spLocks/>
              </p:cNvSpPr>
              <p:nvPr/>
            </p:nvSpPr>
            <p:spPr bwMode="auto">
              <a:xfrm>
                <a:off x="4727" y="2725"/>
                <a:ext cx="432" cy="191"/>
              </a:xfrm>
              <a:custGeom>
                <a:avLst/>
                <a:gdLst>
                  <a:gd name="T0" fmla="*/ 240 w 1297"/>
                  <a:gd name="T1" fmla="*/ 69 h 575"/>
                  <a:gd name="T2" fmla="*/ 242 w 1297"/>
                  <a:gd name="T3" fmla="*/ 41 h 575"/>
                  <a:gd name="T4" fmla="*/ 254 w 1297"/>
                  <a:gd name="T5" fmla="*/ 17 h 575"/>
                  <a:gd name="T6" fmla="*/ 289 w 1297"/>
                  <a:gd name="T7" fmla="*/ 17 h 575"/>
                  <a:gd name="T8" fmla="*/ 352 w 1297"/>
                  <a:gd name="T9" fmla="*/ 39 h 575"/>
                  <a:gd name="T10" fmla="*/ 407 w 1297"/>
                  <a:gd name="T11" fmla="*/ 62 h 575"/>
                  <a:gd name="T12" fmla="*/ 300 w 1297"/>
                  <a:gd name="T13" fmla="*/ 79 h 575"/>
                  <a:gd name="T14" fmla="*/ 294 w 1297"/>
                  <a:gd name="T15" fmla="*/ 78 h 575"/>
                  <a:gd name="T16" fmla="*/ 276 w 1297"/>
                  <a:gd name="T17" fmla="*/ 78 h 575"/>
                  <a:gd name="T18" fmla="*/ 239 w 1297"/>
                  <a:gd name="T19" fmla="*/ 86 h 575"/>
                  <a:gd name="T20" fmla="*/ 186 w 1297"/>
                  <a:gd name="T21" fmla="*/ 106 h 575"/>
                  <a:gd name="T22" fmla="*/ 134 w 1297"/>
                  <a:gd name="T23" fmla="*/ 125 h 575"/>
                  <a:gd name="T24" fmla="*/ 103 w 1297"/>
                  <a:gd name="T25" fmla="*/ 138 h 575"/>
                  <a:gd name="T26" fmla="*/ 36 w 1297"/>
                  <a:gd name="T27" fmla="*/ 191 h 575"/>
                  <a:gd name="T28" fmla="*/ 54 w 1297"/>
                  <a:gd name="T29" fmla="*/ 183 h 575"/>
                  <a:gd name="T30" fmla="*/ 95 w 1297"/>
                  <a:gd name="T31" fmla="*/ 166 h 575"/>
                  <a:gd name="T32" fmla="*/ 141 w 1297"/>
                  <a:gd name="T33" fmla="*/ 148 h 575"/>
                  <a:gd name="T34" fmla="*/ 178 w 1297"/>
                  <a:gd name="T35" fmla="*/ 137 h 575"/>
                  <a:gd name="T36" fmla="*/ 204 w 1297"/>
                  <a:gd name="T37" fmla="*/ 130 h 575"/>
                  <a:gd name="T38" fmla="*/ 218 w 1297"/>
                  <a:gd name="T39" fmla="*/ 127 h 575"/>
                  <a:gd name="T40" fmla="*/ 255 w 1297"/>
                  <a:gd name="T41" fmla="*/ 122 h 575"/>
                  <a:gd name="T42" fmla="*/ 246 w 1297"/>
                  <a:gd name="T43" fmla="*/ 117 h 575"/>
                  <a:gd name="T44" fmla="*/ 234 w 1297"/>
                  <a:gd name="T45" fmla="*/ 115 h 575"/>
                  <a:gd name="T46" fmla="*/ 210 w 1297"/>
                  <a:gd name="T47" fmla="*/ 120 h 575"/>
                  <a:gd name="T48" fmla="*/ 167 w 1297"/>
                  <a:gd name="T49" fmla="*/ 134 h 575"/>
                  <a:gd name="T50" fmla="*/ 129 w 1297"/>
                  <a:gd name="T51" fmla="*/ 146 h 575"/>
                  <a:gd name="T52" fmla="*/ 35 w 1297"/>
                  <a:gd name="T53" fmla="*/ 182 h 575"/>
                  <a:gd name="T54" fmla="*/ 222 w 1297"/>
                  <a:gd name="T55" fmla="*/ 101 h 575"/>
                  <a:gd name="T56" fmla="*/ 238 w 1297"/>
                  <a:gd name="T57" fmla="*/ 95 h 575"/>
                  <a:gd name="T58" fmla="*/ 263 w 1297"/>
                  <a:gd name="T59" fmla="*/ 90 h 575"/>
                  <a:gd name="T60" fmla="*/ 285 w 1297"/>
                  <a:gd name="T61" fmla="*/ 88 h 575"/>
                  <a:gd name="T62" fmla="*/ 334 w 1297"/>
                  <a:gd name="T63" fmla="*/ 103 h 575"/>
                  <a:gd name="T64" fmla="*/ 394 w 1297"/>
                  <a:gd name="T65" fmla="*/ 124 h 575"/>
                  <a:gd name="T66" fmla="*/ 423 w 1297"/>
                  <a:gd name="T67" fmla="*/ 136 h 575"/>
                  <a:gd name="T68" fmla="*/ 427 w 1297"/>
                  <a:gd name="T69" fmla="*/ 129 h 575"/>
                  <a:gd name="T70" fmla="*/ 427 w 1297"/>
                  <a:gd name="T71" fmla="*/ 110 h 575"/>
                  <a:gd name="T72" fmla="*/ 428 w 1297"/>
                  <a:gd name="T73" fmla="*/ 91 h 575"/>
                  <a:gd name="T74" fmla="*/ 429 w 1297"/>
                  <a:gd name="T75" fmla="*/ 82 h 575"/>
                  <a:gd name="T76" fmla="*/ 430 w 1297"/>
                  <a:gd name="T77" fmla="*/ 72 h 575"/>
                  <a:gd name="T78" fmla="*/ 432 w 1297"/>
                  <a:gd name="T79" fmla="*/ 64 h 575"/>
                  <a:gd name="T80" fmla="*/ 325 w 1297"/>
                  <a:gd name="T81" fmla="*/ 17 h 575"/>
                  <a:gd name="T82" fmla="*/ 299 w 1297"/>
                  <a:gd name="T83" fmla="*/ 8 h 575"/>
                  <a:gd name="T84" fmla="*/ 267 w 1297"/>
                  <a:gd name="T85" fmla="*/ 0 h 575"/>
                  <a:gd name="T86" fmla="*/ 245 w 1297"/>
                  <a:gd name="T87" fmla="*/ 4 h 575"/>
                  <a:gd name="T88" fmla="*/ 234 w 1297"/>
                  <a:gd name="T89" fmla="*/ 23 h 575"/>
                  <a:gd name="T90" fmla="*/ 230 w 1297"/>
                  <a:gd name="T91" fmla="*/ 43 h 575"/>
                  <a:gd name="T92" fmla="*/ 229 w 1297"/>
                  <a:gd name="T93" fmla="*/ 71 h 575"/>
                  <a:gd name="T94" fmla="*/ 191 w 1297"/>
                  <a:gd name="T95" fmla="*/ 84 h 575"/>
                  <a:gd name="T96" fmla="*/ 115 w 1297"/>
                  <a:gd name="T97" fmla="*/ 113 h 575"/>
                  <a:gd name="T98" fmla="*/ 58 w 1297"/>
                  <a:gd name="T99" fmla="*/ 134 h 575"/>
                  <a:gd name="T100" fmla="*/ 39 w 1297"/>
                  <a:gd name="T101" fmla="*/ 142 h 575"/>
                  <a:gd name="T102" fmla="*/ 17 w 1297"/>
                  <a:gd name="T103" fmla="*/ 151 h 575"/>
                  <a:gd name="T104" fmla="*/ 2 w 1297"/>
                  <a:gd name="T105" fmla="*/ 158 h 575"/>
                  <a:gd name="T106" fmla="*/ 210 w 1297"/>
                  <a:gd name="T107" fmla="*/ 90 h 5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97"/>
                  <a:gd name="T163" fmla="*/ 0 h 575"/>
                  <a:gd name="T164" fmla="*/ 1297 w 1297"/>
                  <a:gd name="T165" fmla="*/ 575 h 5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97" h="575">
                    <a:moveTo>
                      <a:pt x="722" y="239"/>
                    </a:moveTo>
                    <a:lnTo>
                      <a:pt x="722" y="237"/>
                    </a:lnTo>
                    <a:lnTo>
                      <a:pt x="722" y="232"/>
                    </a:lnTo>
                    <a:lnTo>
                      <a:pt x="721" y="220"/>
                    </a:lnTo>
                    <a:lnTo>
                      <a:pt x="721" y="209"/>
                    </a:lnTo>
                    <a:lnTo>
                      <a:pt x="721" y="193"/>
                    </a:lnTo>
                    <a:lnTo>
                      <a:pt x="721" y="178"/>
                    </a:lnTo>
                    <a:lnTo>
                      <a:pt x="722" y="161"/>
                    </a:lnTo>
                    <a:lnTo>
                      <a:pt x="724" y="144"/>
                    </a:lnTo>
                    <a:lnTo>
                      <a:pt x="727" y="124"/>
                    </a:lnTo>
                    <a:lnTo>
                      <a:pt x="732" y="106"/>
                    </a:lnTo>
                    <a:lnTo>
                      <a:pt x="737" y="89"/>
                    </a:lnTo>
                    <a:lnTo>
                      <a:pt x="744" y="75"/>
                    </a:lnTo>
                    <a:lnTo>
                      <a:pt x="753" y="61"/>
                    </a:lnTo>
                    <a:lnTo>
                      <a:pt x="764" y="51"/>
                    </a:lnTo>
                    <a:lnTo>
                      <a:pt x="778" y="43"/>
                    </a:lnTo>
                    <a:lnTo>
                      <a:pt x="792" y="41"/>
                    </a:lnTo>
                    <a:lnTo>
                      <a:pt x="811" y="39"/>
                    </a:lnTo>
                    <a:lnTo>
                      <a:pt x="837" y="43"/>
                    </a:lnTo>
                    <a:lnTo>
                      <a:pt x="867" y="51"/>
                    </a:lnTo>
                    <a:lnTo>
                      <a:pt x="902" y="61"/>
                    </a:lnTo>
                    <a:lnTo>
                      <a:pt x="938" y="72"/>
                    </a:lnTo>
                    <a:lnTo>
                      <a:pt x="977" y="85"/>
                    </a:lnTo>
                    <a:lnTo>
                      <a:pt x="1017" y="101"/>
                    </a:lnTo>
                    <a:lnTo>
                      <a:pt x="1058" y="118"/>
                    </a:lnTo>
                    <a:lnTo>
                      <a:pt x="1096" y="134"/>
                    </a:lnTo>
                    <a:lnTo>
                      <a:pt x="1134" y="149"/>
                    </a:lnTo>
                    <a:lnTo>
                      <a:pt x="1167" y="163"/>
                    </a:lnTo>
                    <a:lnTo>
                      <a:pt x="1197" y="177"/>
                    </a:lnTo>
                    <a:lnTo>
                      <a:pt x="1222" y="188"/>
                    </a:lnTo>
                    <a:lnTo>
                      <a:pt x="1241" y="197"/>
                    </a:lnTo>
                    <a:lnTo>
                      <a:pt x="1254" y="203"/>
                    </a:lnTo>
                    <a:lnTo>
                      <a:pt x="1259" y="206"/>
                    </a:lnTo>
                    <a:lnTo>
                      <a:pt x="1266" y="382"/>
                    </a:lnTo>
                    <a:lnTo>
                      <a:pt x="900" y="239"/>
                    </a:lnTo>
                    <a:lnTo>
                      <a:pt x="899" y="238"/>
                    </a:lnTo>
                    <a:lnTo>
                      <a:pt x="898" y="238"/>
                    </a:lnTo>
                    <a:lnTo>
                      <a:pt x="894" y="237"/>
                    </a:lnTo>
                    <a:lnTo>
                      <a:pt x="890" y="235"/>
                    </a:lnTo>
                    <a:lnTo>
                      <a:pt x="884" y="234"/>
                    </a:lnTo>
                    <a:lnTo>
                      <a:pt x="877" y="233"/>
                    </a:lnTo>
                    <a:lnTo>
                      <a:pt x="868" y="232"/>
                    </a:lnTo>
                    <a:lnTo>
                      <a:pt x="857" y="233"/>
                    </a:lnTo>
                    <a:lnTo>
                      <a:pt x="843" y="233"/>
                    </a:lnTo>
                    <a:lnTo>
                      <a:pt x="830" y="235"/>
                    </a:lnTo>
                    <a:lnTo>
                      <a:pt x="812" y="237"/>
                    </a:lnTo>
                    <a:lnTo>
                      <a:pt x="792" y="242"/>
                    </a:lnTo>
                    <a:lnTo>
                      <a:pt x="771" y="245"/>
                    </a:lnTo>
                    <a:lnTo>
                      <a:pt x="747" y="253"/>
                    </a:lnTo>
                    <a:lnTo>
                      <a:pt x="719" y="260"/>
                    </a:lnTo>
                    <a:lnTo>
                      <a:pt x="691" y="271"/>
                    </a:lnTo>
                    <a:lnTo>
                      <a:pt x="657" y="281"/>
                    </a:lnTo>
                    <a:lnTo>
                      <a:pt x="625" y="294"/>
                    </a:lnTo>
                    <a:lnTo>
                      <a:pt x="590" y="305"/>
                    </a:lnTo>
                    <a:lnTo>
                      <a:pt x="558" y="318"/>
                    </a:lnTo>
                    <a:lnTo>
                      <a:pt x="525" y="330"/>
                    </a:lnTo>
                    <a:lnTo>
                      <a:pt x="492" y="342"/>
                    </a:lnTo>
                    <a:lnTo>
                      <a:pt x="461" y="354"/>
                    </a:lnTo>
                    <a:lnTo>
                      <a:pt x="432" y="367"/>
                    </a:lnTo>
                    <a:lnTo>
                      <a:pt x="403" y="377"/>
                    </a:lnTo>
                    <a:lnTo>
                      <a:pt x="378" y="387"/>
                    </a:lnTo>
                    <a:lnTo>
                      <a:pt x="356" y="395"/>
                    </a:lnTo>
                    <a:lnTo>
                      <a:pt x="336" y="404"/>
                    </a:lnTo>
                    <a:lnTo>
                      <a:pt x="320" y="409"/>
                    </a:lnTo>
                    <a:lnTo>
                      <a:pt x="308" y="415"/>
                    </a:lnTo>
                    <a:lnTo>
                      <a:pt x="300" y="418"/>
                    </a:lnTo>
                    <a:lnTo>
                      <a:pt x="299" y="419"/>
                    </a:lnTo>
                    <a:lnTo>
                      <a:pt x="21" y="519"/>
                    </a:lnTo>
                    <a:lnTo>
                      <a:pt x="4" y="539"/>
                    </a:lnTo>
                    <a:lnTo>
                      <a:pt x="108" y="575"/>
                    </a:lnTo>
                    <a:lnTo>
                      <a:pt x="109" y="574"/>
                    </a:lnTo>
                    <a:lnTo>
                      <a:pt x="117" y="571"/>
                    </a:lnTo>
                    <a:lnTo>
                      <a:pt x="127" y="565"/>
                    </a:lnTo>
                    <a:lnTo>
                      <a:pt x="144" y="560"/>
                    </a:lnTo>
                    <a:lnTo>
                      <a:pt x="161" y="552"/>
                    </a:lnTo>
                    <a:lnTo>
                      <a:pt x="182" y="543"/>
                    </a:lnTo>
                    <a:lnTo>
                      <a:pt x="206" y="533"/>
                    </a:lnTo>
                    <a:lnTo>
                      <a:pt x="231" y="523"/>
                    </a:lnTo>
                    <a:lnTo>
                      <a:pt x="258" y="511"/>
                    </a:lnTo>
                    <a:lnTo>
                      <a:pt x="285" y="500"/>
                    </a:lnTo>
                    <a:lnTo>
                      <a:pt x="314" y="488"/>
                    </a:lnTo>
                    <a:lnTo>
                      <a:pt x="342" y="477"/>
                    </a:lnTo>
                    <a:lnTo>
                      <a:pt x="370" y="466"/>
                    </a:lnTo>
                    <a:lnTo>
                      <a:pt x="397" y="456"/>
                    </a:lnTo>
                    <a:lnTo>
                      <a:pt x="424" y="446"/>
                    </a:lnTo>
                    <a:lnTo>
                      <a:pt x="449" y="439"/>
                    </a:lnTo>
                    <a:lnTo>
                      <a:pt x="470" y="430"/>
                    </a:lnTo>
                    <a:lnTo>
                      <a:pt x="492" y="423"/>
                    </a:lnTo>
                    <a:lnTo>
                      <a:pt x="513" y="416"/>
                    </a:lnTo>
                    <a:lnTo>
                      <a:pt x="533" y="411"/>
                    </a:lnTo>
                    <a:lnTo>
                      <a:pt x="552" y="405"/>
                    </a:lnTo>
                    <a:lnTo>
                      <a:pt x="569" y="402"/>
                    </a:lnTo>
                    <a:lnTo>
                      <a:pt x="584" y="397"/>
                    </a:lnTo>
                    <a:lnTo>
                      <a:pt x="600" y="394"/>
                    </a:lnTo>
                    <a:lnTo>
                      <a:pt x="613" y="390"/>
                    </a:lnTo>
                    <a:lnTo>
                      <a:pt x="624" y="388"/>
                    </a:lnTo>
                    <a:lnTo>
                      <a:pt x="634" y="385"/>
                    </a:lnTo>
                    <a:lnTo>
                      <a:pt x="642" y="384"/>
                    </a:lnTo>
                    <a:lnTo>
                      <a:pt x="649" y="383"/>
                    </a:lnTo>
                    <a:lnTo>
                      <a:pt x="654" y="382"/>
                    </a:lnTo>
                    <a:lnTo>
                      <a:pt x="656" y="382"/>
                    </a:lnTo>
                    <a:lnTo>
                      <a:pt x="659" y="382"/>
                    </a:lnTo>
                    <a:lnTo>
                      <a:pt x="709" y="378"/>
                    </a:lnTo>
                    <a:lnTo>
                      <a:pt x="766" y="392"/>
                    </a:lnTo>
                    <a:lnTo>
                      <a:pt x="766" y="368"/>
                    </a:lnTo>
                    <a:lnTo>
                      <a:pt x="764" y="367"/>
                    </a:lnTo>
                    <a:lnTo>
                      <a:pt x="760" y="363"/>
                    </a:lnTo>
                    <a:lnTo>
                      <a:pt x="754" y="359"/>
                    </a:lnTo>
                    <a:lnTo>
                      <a:pt x="747" y="356"/>
                    </a:lnTo>
                    <a:lnTo>
                      <a:pt x="739" y="353"/>
                    </a:lnTo>
                    <a:lnTo>
                      <a:pt x="734" y="351"/>
                    </a:lnTo>
                    <a:lnTo>
                      <a:pt x="727" y="349"/>
                    </a:lnTo>
                    <a:lnTo>
                      <a:pt x="719" y="348"/>
                    </a:lnTo>
                    <a:lnTo>
                      <a:pt x="711" y="347"/>
                    </a:lnTo>
                    <a:lnTo>
                      <a:pt x="702" y="347"/>
                    </a:lnTo>
                    <a:lnTo>
                      <a:pt x="691" y="347"/>
                    </a:lnTo>
                    <a:lnTo>
                      <a:pt x="681" y="349"/>
                    </a:lnTo>
                    <a:lnTo>
                      <a:pt x="667" y="351"/>
                    </a:lnTo>
                    <a:lnTo>
                      <a:pt x="650" y="356"/>
                    </a:lnTo>
                    <a:lnTo>
                      <a:pt x="629" y="361"/>
                    </a:lnTo>
                    <a:lnTo>
                      <a:pt x="605" y="367"/>
                    </a:lnTo>
                    <a:lnTo>
                      <a:pt x="580" y="374"/>
                    </a:lnTo>
                    <a:lnTo>
                      <a:pt x="554" y="384"/>
                    </a:lnTo>
                    <a:lnTo>
                      <a:pt x="527" y="392"/>
                    </a:lnTo>
                    <a:lnTo>
                      <a:pt x="501" y="402"/>
                    </a:lnTo>
                    <a:lnTo>
                      <a:pt x="473" y="410"/>
                    </a:lnTo>
                    <a:lnTo>
                      <a:pt x="449" y="419"/>
                    </a:lnTo>
                    <a:lnTo>
                      <a:pt x="425" y="426"/>
                    </a:lnTo>
                    <a:lnTo>
                      <a:pt x="406" y="434"/>
                    </a:lnTo>
                    <a:lnTo>
                      <a:pt x="388" y="440"/>
                    </a:lnTo>
                    <a:lnTo>
                      <a:pt x="376" y="445"/>
                    </a:lnTo>
                    <a:lnTo>
                      <a:pt x="367" y="447"/>
                    </a:lnTo>
                    <a:lnTo>
                      <a:pt x="366" y="450"/>
                    </a:lnTo>
                    <a:lnTo>
                      <a:pt x="118" y="550"/>
                    </a:lnTo>
                    <a:lnTo>
                      <a:pt x="104" y="547"/>
                    </a:lnTo>
                    <a:lnTo>
                      <a:pt x="58" y="538"/>
                    </a:lnTo>
                    <a:lnTo>
                      <a:pt x="349" y="415"/>
                    </a:lnTo>
                    <a:lnTo>
                      <a:pt x="662" y="306"/>
                    </a:lnTo>
                    <a:lnTo>
                      <a:pt x="664" y="305"/>
                    </a:lnTo>
                    <a:lnTo>
                      <a:pt x="667" y="304"/>
                    </a:lnTo>
                    <a:lnTo>
                      <a:pt x="672" y="301"/>
                    </a:lnTo>
                    <a:lnTo>
                      <a:pt x="681" y="299"/>
                    </a:lnTo>
                    <a:lnTo>
                      <a:pt x="691" y="295"/>
                    </a:lnTo>
                    <a:lnTo>
                      <a:pt x="702" y="291"/>
                    </a:lnTo>
                    <a:lnTo>
                      <a:pt x="716" y="287"/>
                    </a:lnTo>
                    <a:lnTo>
                      <a:pt x="729" y="284"/>
                    </a:lnTo>
                    <a:lnTo>
                      <a:pt x="743" y="280"/>
                    </a:lnTo>
                    <a:lnTo>
                      <a:pt x="759" y="276"/>
                    </a:lnTo>
                    <a:lnTo>
                      <a:pt x="774" y="273"/>
                    </a:lnTo>
                    <a:lnTo>
                      <a:pt x="789" y="270"/>
                    </a:lnTo>
                    <a:lnTo>
                      <a:pt x="802" y="266"/>
                    </a:lnTo>
                    <a:lnTo>
                      <a:pt x="817" y="265"/>
                    </a:lnTo>
                    <a:lnTo>
                      <a:pt x="831" y="263"/>
                    </a:lnTo>
                    <a:lnTo>
                      <a:pt x="843" y="264"/>
                    </a:lnTo>
                    <a:lnTo>
                      <a:pt x="857" y="266"/>
                    </a:lnTo>
                    <a:lnTo>
                      <a:pt x="878" y="270"/>
                    </a:lnTo>
                    <a:lnTo>
                      <a:pt x="904" y="278"/>
                    </a:lnTo>
                    <a:lnTo>
                      <a:pt x="934" y="287"/>
                    </a:lnTo>
                    <a:lnTo>
                      <a:pt x="967" y="297"/>
                    </a:lnTo>
                    <a:lnTo>
                      <a:pt x="1003" y="311"/>
                    </a:lnTo>
                    <a:lnTo>
                      <a:pt x="1041" y="323"/>
                    </a:lnTo>
                    <a:lnTo>
                      <a:pt x="1079" y="337"/>
                    </a:lnTo>
                    <a:lnTo>
                      <a:pt x="1114" y="349"/>
                    </a:lnTo>
                    <a:lnTo>
                      <a:pt x="1150" y="363"/>
                    </a:lnTo>
                    <a:lnTo>
                      <a:pt x="1182" y="374"/>
                    </a:lnTo>
                    <a:lnTo>
                      <a:pt x="1210" y="385"/>
                    </a:lnTo>
                    <a:lnTo>
                      <a:pt x="1235" y="394"/>
                    </a:lnTo>
                    <a:lnTo>
                      <a:pt x="1253" y="402"/>
                    </a:lnTo>
                    <a:lnTo>
                      <a:pt x="1265" y="407"/>
                    </a:lnTo>
                    <a:lnTo>
                      <a:pt x="1270" y="409"/>
                    </a:lnTo>
                    <a:lnTo>
                      <a:pt x="1282" y="410"/>
                    </a:lnTo>
                    <a:lnTo>
                      <a:pt x="1282" y="409"/>
                    </a:lnTo>
                    <a:lnTo>
                      <a:pt x="1282" y="404"/>
                    </a:lnTo>
                    <a:lnTo>
                      <a:pt x="1282" y="398"/>
                    </a:lnTo>
                    <a:lnTo>
                      <a:pt x="1282" y="389"/>
                    </a:lnTo>
                    <a:lnTo>
                      <a:pt x="1282" y="378"/>
                    </a:lnTo>
                    <a:lnTo>
                      <a:pt x="1282" y="368"/>
                    </a:lnTo>
                    <a:lnTo>
                      <a:pt x="1282" y="356"/>
                    </a:lnTo>
                    <a:lnTo>
                      <a:pt x="1282" y="343"/>
                    </a:lnTo>
                    <a:lnTo>
                      <a:pt x="1282" y="330"/>
                    </a:lnTo>
                    <a:lnTo>
                      <a:pt x="1282" y="317"/>
                    </a:lnTo>
                    <a:lnTo>
                      <a:pt x="1282" y="305"/>
                    </a:lnTo>
                    <a:lnTo>
                      <a:pt x="1282" y="294"/>
                    </a:lnTo>
                    <a:lnTo>
                      <a:pt x="1282" y="283"/>
                    </a:lnTo>
                    <a:lnTo>
                      <a:pt x="1284" y="273"/>
                    </a:lnTo>
                    <a:lnTo>
                      <a:pt x="1284" y="266"/>
                    </a:lnTo>
                    <a:lnTo>
                      <a:pt x="1285" y="263"/>
                    </a:lnTo>
                    <a:lnTo>
                      <a:pt x="1285" y="256"/>
                    </a:lnTo>
                    <a:lnTo>
                      <a:pt x="1286" y="253"/>
                    </a:lnTo>
                    <a:lnTo>
                      <a:pt x="1287" y="247"/>
                    </a:lnTo>
                    <a:lnTo>
                      <a:pt x="1287" y="242"/>
                    </a:lnTo>
                    <a:lnTo>
                      <a:pt x="1289" y="235"/>
                    </a:lnTo>
                    <a:lnTo>
                      <a:pt x="1290" y="229"/>
                    </a:lnTo>
                    <a:lnTo>
                      <a:pt x="1290" y="224"/>
                    </a:lnTo>
                    <a:lnTo>
                      <a:pt x="1292" y="218"/>
                    </a:lnTo>
                    <a:lnTo>
                      <a:pt x="1292" y="213"/>
                    </a:lnTo>
                    <a:lnTo>
                      <a:pt x="1293" y="207"/>
                    </a:lnTo>
                    <a:lnTo>
                      <a:pt x="1293" y="202"/>
                    </a:lnTo>
                    <a:lnTo>
                      <a:pt x="1296" y="199"/>
                    </a:lnTo>
                    <a:lnTo>
                      <a:pt x="1297" y="193"/>
                    </a:lnTo>
                    <a:lnTo>
                      <a:pt x="1297" y="192"/>
                    </a:lnTo>
                    <a:lnTo>
                      <a:pt x="992" y="58"/>
                    </a:lnTo>
                    <a:lnTo>
                      <a:pt x="990" y="56"/>
                    </a:lnTo>
                    <a:lnTo>
                      <a:pt x="983" y="54"/>
                    </a:lnTo>
                    <a:lnTo>
                      <a:pt x="975" y="51"/>
                    </a:lnTo>
                    <a:lnTo>
                      <a:pt x="964" y="46"/>
                    </a:lnTo>
                    <a:lnTo>
                      <a:pt x="949" y="41"/>
                    </a:lnTo>
                    <a:lnTo>
                      <a:pt x="934" y="34"/>
                    </a:lnTo>
                    <a:lnTo>
                      <a:pt x="916" y="29"/>
                    </a:lnTo>
                    <a:lnTo>
                      <a:pt x="898" y="23"/>
                    </a:lnTo>
                    <a:lnTo>
                      <a:pt x="878" y="17"/>
                    </a:lnTo>
                    <a:lnTo>
                      <a:pt x="858" y="12"/>
                    </a:lnTo>
                    <a:lnTo>
                      <a:pt x="838" y="6"/>
                    </a:lnTo>
                    <a:lnTo>
                      <a:pt x="820" y="3"/>
                    </a:lnTo>
                    <a:lnTo>
                      <a:pt x="801" y="1"/>
                    </a:lnTo>
                    <a:lnTo>
                      <a:pt x="785" y="0"/>
                    </a:lnTo>
                    <a:lnTo>
                      <a:pt x="769" y="0"/>
                    </a:lnTo>
                    <a:lnTo>
                      <a:pt x="757" y="2"/>
                    </a:lnTo>
                    <a:lnTo>
                      <a:pt x="745" y="6"/>
                    </a:lnTo>
                    <a:lnTo>
                      <a:pt x="735" y="12"/>
                    </a:lnTo>
                    <a:lnTo>
                      <a:pt x="726" y="21"/>
                    </a:lnTo>
                    <a:lnTo>
                      <a:pt x="719" y="32"/>
                    </a:lnTo>
                    <a:lnTo>
                      <a:pt x="712" y="43"/>
                    </a:lnTo>
                    <a:lnTo>
                      <a:pt x="708" y="56"/>
                    </a:lnTo>
                    <a:lnTo>
                      <a:pt x="702" y="69"/>
                    </a:lnTo>
                    <a:lnTo>
                      <a:pt x="699" y="83"/>
                    </a:lnTo>
                    <a:lnTo>
                      <a:pt x="696" y="95"/>
                    </a:lnTo>
                    <a:lnTo>
                      <a:pt x="695" y="108"/>
                    </a:lnTo>
                    <a:lnTo>
                      <a:pt x="692" y="120"/>
                    </a:lnTo>
                    <a:lnTo>
                      <a:pt x="691" y="130"/>
                    </a:lnTo>
                    <a:lnTo>
                      <a:pt x="691" y="139"/>
                    </a:lnTo>
                    <a:lnTo>
                      <a:pt x="691" y="146"/>
                    </a:lnTo>
                    <a:lnTo>
                      <a:pt x="691" y="151"/>
                    </a:lnTo>
                    <a:lnTo>
                      <a:pt x="691" y="152"/>
                    </a:lnTo>
                    <a:lnTo>
                      <a:pt x="687" y="213"/>
                    </a:lnTo>
                    <a:lnTo>
                      <a:pt x="681" y="214"/>
                    </a:lnTo>
                    <a:lnTo>
                      <a:pt x="666" y="220"/>
                    </a:lnTo>
                    <a:lnTo>
                      <a:pt x="641" y="228"/>
                    </a:lnTo>
                    <a:lnTo>
                      <a:pt x="610" y="240"/>
                    </a:lnTo>
                    <a:lnTo>
                      <a:pt x="573" y="253"/>
                    </a:lnTo>
                    <a:lnTo>
                      <a:pt x="532" y="270"/>
                    </a:lnTo>
                    <a:lnTo>
                      <a:pt x="486" y="286"/>
                    </a:lnTo>
                    <a:lnTo>
                      <a:pt x="440" y="305"/>
                    </a:lnTo>
                    <a:lnTo>
                      <a:pt x="392" y="322"/>
                    </a:lnTo>
                    <a:lnTo>
                      <a:pt x="346" y="340"/>
                    </a:lnTo>
                    <a:lnTo>
                      <a:pt x="301" y="354"/>
                    </a:lnTo>
                    <a:lnTo>
                      <a:pt x="262" y="371"/>
                    </a:lnTo>
                    <a:lnTo>
                      <a:pt x="225" y="384"/>
                    </a:lnTo>
                    <a:lnTo>
                      <a:pt x="196" y="395"/>
                    </a:lnTo>
                    <a:lnTo>
                      <a:pt x="174" y="403"/>
                    </a:lnTo>
                    <a:lnTo>
                      <a:pt x="161" y="409"/>
                    </a:lnTo>
                    <a:lnTo>
                      <a:pt x="151" y="411"/>
                    </a:lnTo>
                    <a:lnTo>
                      <a:pt x="140" y="415"/>
                    </a:lnTo>
                    <a:lnTo>
                      <a:pt x="128" y="420"/>
                    </a:lnTo>
                    <a:lnTo>
                      <a:pt x="117" y="426"/>
                    </a:lnTo>
                    <a:lnTo>
                      <a:pt x="103" y="430"/>
                    </a:lnTo>
                    <a:lnTo>
                      <a:pt x="89" y="436"/>
                    </a:lnTo>
                    <a:lnTo>
                      <a:pt x="76" y="443"/>
                    </a:lnTo>
                    <a:lnTo>
                      <a:pt x="63" y="449"/>
                    </a:lnTo>
                    <a:lnTo>
                      <a:pt x="50" y="454"/>
                    </a:lnTo>
                    <a:lnTo>
                      <a:pt x="37" y="459"/>
                    </a:lnTo>
                    <a:lnTo>
                      <a:pt x="26" y="464"/>
                    </a:lnTo>
                    <a:lnTo>
                      <a:pt x="19" y="467"/>
                    </a:lnTo>
                    <a:lnTo>
                      <a:pt x="10" y="471"/>
                    </a:lnTo>
                    <a:lnTo>
                      <a:pt x="5" y="475"/>
                    </a:lnTo>
                    <a:lnTo>
                      <a:pt x="1" y="476"/>
                    </a:lnTo>
                    <a:lnTo>
                      <a:pt x="0" y="477"/>
                    </a:lnTo>
                    <a:lnTo>
                      <a:pt x="8" y="492"/>
                    </a:lnTo>
                    <a:lnTo>
                      <a:pt x="277" y="393"/>
                    </a:lnTo>
                    <a:lnTo>
                      <a:pt x="629" y="271"/>
                    </a:lnTo>
                    <a:lnTo>
                      <a:pt x="722" y="239"/>
                    </a:lnTo>
                    <a:close/>
                  </a:path>
                </a:pathLst>
              </a:custGeom>
              <a:solidFill>
                <a:srgbClr val="000000"/>
              </a:solidFill>
              <a:ln w="9525">
                <a:solidFill>
                  <a:srgbClr val="5A87C6"/>
                </a:solidFill>
                <a:round/>
                <a:headEnd/>
                <a:tailEnd/>
              </a:ln>
            </p:spPr>
            <p:txBody>
              <a:bodyPr/>
              <a:lstStyle/>
              <a:p>
                <a:endParaRPr lang="en-US"/>
              </a:p>
            </p:txBody>
          </p:sp>
          <p:sp>
            <p:nvSpPr>
              <p:cNvPr id="1190" name="Freeform 175"/>
              <p:cNvSpPr>
                <a:spLocks/>
              </p:cNvSpPr>
              <p:nvPr/>
            </p:nvSpPr>
            <p:spPr bwMode="auto">
              <a:xfrm>
                <a:off x="4727" y="2882"/>
                <a:ext cx="11" cy="22"/>
              </a:xfrm>
              <a:custGeom>
                <a:avLst/>
                <a:gdLst>
                  <a:gd name="T0" fmla="*/ 0 w 34"/>
                  <a:gd name="T1" fmla="*/ 2 h 67"/>
                  <a:gd name="T2" fmla="*/ 1 w 34"/>
                  <a:gd name="T3" fmla="*/ 22 h 67"/>
                  <a:gd name="T4" fmla="*/ 8 w 34"/>
                  <a:gd name="T5" fmla="*/ 21 h 67"/>
                  <a:gd name="T6" fmla="*/ 11 w 34"/>
                  <a:gd name="T7" fmla="*/ 0 h 67"/>
                  <a:gd name="T8" fmla="*/ 0 w 34"/>
                  <a:gd name="T9" fmla="*/ 2 h 67"/>
                  <a:gd name="T10" fmla="*/ 0 w 34"/>
                  <a:gd name="T11" fmla="*/ 2 h 67"/>
                  <a:gd name="T12" fmla="*/ 0 60000 65536"/>
                  <a:gd name="T13" fmla="*/ 0 60000 65536"/>
                  <a:gd name="T14" fmla="*/ 0 60000 65536"/>
                  <a:gd name="T15" fmla="*/ 0 60000 65536"/>
                  <a:gd name="T16" fmla="*/ 0 60000 65536"/>
                  <a:gd name="T17" fmla="*/ 0 60000 65536"/>
                  <a:gd name="T18" fmla="*/ 0 w 34"/>
                  <a:gd name="T19" fmla="*/ 0 h 67"/>
                  <a:gd name="T20" fmla="*/ 34 w 34"/>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4" h="67">
                    <a:moveTo>
                      <a:pt x="0" y="5"/>
                    </a:moveTo>
                    <a:lnTo>
                      <a:pt x="3" y="67"/>
                    </a:lnTo>
                    <a:lnTo>
                      <a:pt x="25" y="64"/>
                    </a:lnTo>
                    <a:lnTo>
                      <a:pt x="34" y="0"/>
                    </a:lnTo>
                    <a:lnTo>
                      <a:pt x="0" y="5"/>
                    </a:lnTo>
                    <a:close/>
                  </a:path>
                </a:pathLst>
              </a:custGeom>
              <a:solidFill>
                <a:srgbClr val="000000"/>
              </a:solidFill>
              <a:ln w="9525">
                <a:solidFill>
                  <a:srgbClr val="5A87C6"/>
                </a:solidFill>
                <a:round/>
                <a:headEnd/>
                <a:tailEnd/>
              </a:ln>
            </p:spPr>
            <p:txBody>
              <a:bodyPr/>
              <a:lstStyle/>
              <a:p>
                <a:endParaRPr lang="en-US"/>
              </a:p>
            </p:txBody>
          </p:sp>
          <p:sp>
            <p:nvSpPr>
              <p:cNvPr id="1191" name="Freeform 176"/>
              <p:cNvSpPr>
                <a:spLocks/>
              </p:cNvSpPr>
              <p:nvPr/>
            </p:nvSpPr>
            <p:spPr bwMode="auto">
              <a:xfrm>
                <a:off x="4987" y="2735"/>
                <a:ext cx="31" cy="73"/>
              </a:xfrm>
              <a:custGeom>
                <a:avLst/>
                <a:gdLst>
                  <a:gd name="T0" fmla="*/ 12 w 91"/>
                  <a:gd name="T1" fmla="*/ 9 h 219"/>
                  <a:gd name="T2" fmla="*/ 24 w 91"/>
                  <a:gd name="T3" fmla="*/ 17 h 219"/>
                  <a:gd name="T4" fmla="*/ 22 w 91"/>
                  <a:gd name="T5" fmla="*/ 17 h 219"/>
                  <a:gd name="T6" fmla="*/ 22 w 91"/>
                  <a:gd name="T7" fmla="*/ 18 h 219"/>
                  <a:gd name="T8" fmla="*/ 20 w 91"/>
                  <a:gd name="T9" fmla="*/ 19 h 219"/>
                  <a:gd name="T10" fmla="*/ 18 w 91"/>
                  <a:gd name="T11" fmla="*/ 20 h 219"/>
                  <a:gd name="T12" fmla="*/ 16 w 91"/>
                  <a:gd name="T13" fmla="*/ 21 h 219"/>
                  <a:gd name="T14" fmla="*/ 13 w 91"/>
                  <a:gd name="T15" fmla="*/ 23 h 219"/>
                  <a:gd name="T16" fmla="*/ 10 w 91"/>
                  <a:gd name="T17" fmla="*/ 24 h 219"/>
                  <a:gd name="T18" fmla="*/ 7 w 91"/>
                  <a:gd name="T19" fmla="*/ 25 h 219"/>
                  <a:gd name="T20" fmla="*/ 5 w 91"/>
                  <a:gd name="T21" fmla="*/ 26 h 219"/>
                  <a:gd name="T22" fmla="*/ 6 w 91"/>
                  <a:gd name="T23" fmla="*/ 27 h 219"/>
                  <a:gd name="T24" fmla="*/ 8 w 91"/>
                  <a:gd name="T25" fmla="*/ 28 h 219"/>
                  <a:gd name="T26" fmla="*/ 11 w 91"/>
                  <a:gd name="T27" fmla="*/ 30 h 219"/>
                  <a:gd name="T28" fmla="*/ 13 w 91"/>
                  <a:gd name="T29" fmla="*/ 31 h 219"/>
                  <a:gd name="T30" fmla="*/ 16 w 91"/>
                  <a:gd name="T31" fmla="*/ 33 h 219"/>
                  <a:gd name="T32" fmla="*/ 18 w 91"/>
                  <a:gd name="T33" fmla="*/ 33 h 219"/>
                  <a:gd name="T34" fmla="*/ 19 w 91"/>
                  <a:gd name="T35" fmla="*/ 34 h 219"/>
                  <a:gd name="T36" fmla="*/ 18 w 91"/>
                  <a:gd name="T37" fmla="*/ 34 h 219"/>
                  <a:gd name="T38" fmla="*/ 17 w 91"/>
                  <a:gd name="T39" fmla="*/ 35 h 219"/>
                  <a:gd name="T40" fmla="*/ 15 w 91"/>
                  <a:gd name="T41" fmla="*/ 35 h 219"/>
                  <a:gd name="T42" fmla="*/ 14 w 91"/>
                  <a:gd name="T43" fmla="*/ 37 h 219"/>
                  <a:gd name="T44" fmla="*/ 12 w 91"/>
                  <a:gd name="T45" fmla="*/ 38 h 219"/>
                  <a:gd name="T46" fmla="*/ 10 w 91"/>
                  <a:gd name="T47" fmla="*/ 39 h 219"/>
                  <a:gd name="T48" fmla="*/ 7 w 91"/>
                  <a:gd name="T49" fmla="*/ 40 h 219"/>
                  <a:gd name="T50" fmla="*/ 5 w 91"/>
                  <a:gd name="T51" fmla="*/ 41 h 219"/>
                  <a:gd name="T52" fmla="*/ 15 w 91"/>
                  <a:gd name="T53" fmla="*/ 50 h 219"/>
                  <a:gd name="T54" fmla="*/ 0 w 91"/>
                  <a:gd name="T55" fmla="*/ 55 h 219"/>
                  <a:gd name="T56" fmla="*/ 12 w 91"/>
                  <a:gd name="T57" fmla="*/ 62 h 219"/>
                  <a:gd name="T58" fmla="*/ 3 w 91"/>
                  <a:gd name="T59" fmla="*/ 73 h 219"/>
                  <a:gd name="T60" fmla="*/ 21 w 91"/>
                  <a:gd name="T61" fmla="*/ 63 h 219"/>
                  <a:gd name="T62" fmla="*/ 14 w 91"/>
                  <a:gd name="T63" fmla="*/ 55 h 219"/>
                  <a:gd name="T64" fmla="*/ 25 w 91"/>
                  <a:gd name="T65" fmla="*/ 51 h 219"/>
                  <a:gd name="T66" fmla="*/ 16 w 91"/>
                  <a:gd name="T67" fmla="*/ 42 h 219"/>
                  <a:gd name="T68" fmla="*/ 31 w 91"/>
                  <a:gd name="T69" fmla="*/ 33 h 219"/>
                  <a:gd name="T70" fmla="*/ 18 w 91"/>
                  <a:gd name="T71" fmla="*/ 27 h 219"/>
                  <a:gd name="T72" fmla="*/ 31 w 91"/>
                  <a:gd name="T73" fmla="*/ 18 h 219"/>
                  <a:gd name="T74" fmla="*/ 30 w 91"/>
                  <a:gd name="T75" fmla="*/ 17 h 219"/>
                  <a:gd name="T76" fmla="*/ 28 w 91"/>
                  <a:gd name="T77" fmla="*/ 15 h 219"/>
                  <a:gd name="T78" fmla="*/ 25 w 91"/>
                  <a:gd name="T79" fmla="*/ 12 h 219"/>
                  <a:gd name="T80" fmla="*/ 21 w 91"/>
                  <a:gd name="T81" fmla="*/ 9 h 219"/>
                  <a:gd name="T82" fmla="*/ 19 w 91"/>
                  <a:gd name="T83" fmla="*/ 7 h 219"/>
                  <a:gd name="T84" fmla="*/ 18 w 91"/>
                  <a:gd name="T85" fmla="*/ 5 h 219"/>
                  <a:gd name="T86" fmla="*/ 16 w 91"/>
                  <a:gd name="T87" fmla="*/ 4 h 219"/>
                  <a:gd name="T88" fmla="*/ 14 w 91"/>
                  <a:gd name="T89" fmla="*/ 2 h 219"/>
                  <a:gd name="T90" fmla="*/ 12 w 91"/>
                  <a:gd name="T91" fmla="*/ 1 h 219"/>
                  <a:gd name="T92" fmla="*/ 10 w 91"/>
                  <a:gd name="T93" fmla="*/ 0 h 219"/>
                  <a:gd name="T94" fmla="*/ 9 w 91"/>
                  <a:gd name="T95" fmla="*/ 0 h 219"/>
                  <a:gd name="T96" fmla="*/ 9 w 91"/>
                  <a:gd name="T97" fmla="*/ 1 h 219"/>
                  <a:gd name="T98" fmla="*/ 9 w 91"/>
                  <a:gd name="T99" fmla="*/ 3 h 219"/>
                  <a:gd name="T100" fmla="*/ 10 w 91"/>
                  <a:gd name="T101" fmla="*/ 4 h 219"/>
                  <a:gd name="T102" fmla="*/ 10 w 91"/>
                  <a:gd name="T103" fmla="*/ 6 h 219"/>
                  <a:gd name="T104" fmla="*/ 11 w 91"/>
                  <a:gd name="T105" fmla="*/ 8 h 219"/>
                  <a:gd name="T106" fmla="*/ 12 w 91"/>
                  <a:gd name="T107" fmla="*/ 9 h 219"/>
                  <a:gd name="T108" fmla="*/ 12 w 91"/>
                  <a:gd name="T109" fmla="*/ 9 h 219"/>
                  <a:gd name="T110" fmla="*/ 12 w 91"/>
                  <a:gd name="T111" fmla="*/ 9 h 2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
                  <a:gd name="T169" fmla="*/ 0 h 219"/>
                  <a:gd name="T170" fmla="*/ 91 w 91"/>
                  <a:gd name="T171" fmla="*/ 219 h 2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 h="219">
                    <a:moveTo>
                      <a:pt x="35" y="28"/>
                    </a:moveTo>
                    <a:lnTo>
                      <a:pt x="69" y="51"/>
                    </a:lnTo>
                    <a:lnTo>
                      <a:pt x="66" y="51"/>
                    </a:lnTo>
                    <a:lnTo>
                      <a:pt x="64" y="53"/>
                    </a:lnTo>
                    <a:lnTo>
                      <a:pt x="59" y="56"/>
                    </a:lnTo>
                    <a:lnTo>
                      <a:pt x="54" y="61"/>
                    </a:lnTo>
                    <a:lnTo>
                      <a:pt x="46" y="63"/>
                    </a:lnTo>
                    <a:lnTo>
                      <a:pt x="39" y="68"/>
                    </a:lnTo>
                    <a:lnTo>
                      <a:pt x="29" y="72"/>
                    </a:lnTo>
                    <a:lnTo>
                      <a:pt x="21" y="75"/>
                    </a:lnTo>
                    <a:lnTo>
                      <a:pt x="16" y="78"/>
                    </a:lnTo>
                    <a:lnTo>
                      <a:pt x="18" y="82"/>
                    </a:lnTo>
                    <a:lnTo>
                      <a:pt x="23" y="85"/>
                    </a:lnTo>
                    <a:lnTo>
                      <a:pt x="31" y="90"/>
                    </a:lnTo>
                    <a:lnTo>
                      <a:pt x="39" y="94"/>
                    </a:lnTo>
                    <a:lnTo>
                      <a:pt x="47" y="99"/>
                    </a:lnTo>
                    <a:lnTo>
                      <a:pt x="52" y="100"/>
                    </a:lnTo>
                    <a:lnTo>
                      <a:pt x="56" y="103"/>
                    </a:lnTo>
                    <a:lnTo>
                      <a:pt x="54" y="103"/>
                    </a:lnTo>
                    <a:lnTo>
                      <a:pt x="51" y="104"/>
                    </a:lnTo>
                    <a:lnTo>
                      <a:pt x="45" y="106"/>
                    </a:lnTo>
                    <a:lnTo>
                      <a:pt x="41" y="111"/>
                    </a:lnTo>
                    <a:lnTo>
                      <a:pt x="35" y="114"/>
                    </a:lnTo>
                    <a:lnTo>
                      <a:pt x="28" y="118"/>
                    </a:lnTo>
                    <a:lnTo>
                      <a:pt x="20" y="120"/>
                    </a:lnTo>
                    <a:lnTo>
                      <a:pt x="14" y="124"/>
                    </a:lnTo>
                    <a:lnTo>
                      <a:pt x="44" y="149"/>
                    </a:lnTo>
                    <a:lnTo>
                      <a:pt x="0" y="166"/>
                    </a:lnTo>
                    <a:lnTo>
                      <a:pt x="36" y="186"/>
                    </a:lnTo>
                    <a:lnTo>
                      <a:pt x="10" y="219"/>
                    </a:lnTo>
                    <a:lnTo>
                      <a:pt x="62" y="189"/>
                    </a:lnTo>
                    <a:lnTo>
                      <a:pt x="40" y="166"/>
                    </a:lnTo>
                    <a:lnTo>
                      <a:pt x="73" y="152"/>
                    </a:lnTo>
                    <a:lnTo>
                      <a:pt x="47" y="125"/>
                    </a:lnTo>
                    <a:lnTo>
                      <a:pt x="91" y="100"/>
                    </a:lnTo>
                    <a:lnTo>
                      <a:pt x="52" y="82"/>
                    </a:lnTo>
                    <a:lnTo>
                      <a:pt x="90" y="53"/>
                    </a:lnTo>
                    <a:lnTo>
                      <a:pt x="87" y="51"/>
                    </a:lnTo>
                    <a:lnTo>
                      <a:pt x="81" y="44"/>
                    </a:lnTo>
                    <a:lnTo>
                      <a:pt x="72" y="36"/>
                    </a:lnTo>
                    <a:lnTo>
                      <a:pt x="62" y="27"/>
                    </a:lnTo>
                    <a:lnTo>
                      <a:pt x="57" y="21"/>
                    </a:lnTo>
                    <a:lnTo>
                      <a:pt x="52" y="16"/>
                    </a:lnTo>
                    <a:lnTo>
                      <a:pt x="46" y="11"/>
                    </a:lnTo>
                    <a:lnTo>
                      <a:pt x="42" y="7"/>
                    </a:lnTo>
                    <a:lnTo>
                      <a:pt x="35" y="2"/>
                    </a:lnTo>
                    <a:lnTo>
                      <a:pt x="29" y="0"/>
                    </a:lnTo>
                    <a:lnTo>
                      <a:pt x="25" y="0"/>
                    </a:lnTo>
                    <a:lnTo>
                      <a:pt x="25" y="3"/>
                    </a:lnTo>
                    <a:lnTo>
                      <a:pt x="26" y="8"/>
                    </a:lnTo>
                    <a:lnTo>
                      <a:pt x="28" y="13"/>
                    </a:lnTo>
                    <a:lnTo>
                      <a:pt x="30" y="18"/>
                    </a:lnTo>
                    <a:lnTo>
                      <a:pt x="31" y="23"/>
                    </a:lnTo>
                    <a:lnTo>
                      <a:pt x="34" y="27"/>
                    </a:lnTo>
                    <a:lnTo>
                      <a:pt x="35" y="28"/>
                    </a:lnTo>
                    <a:close/>
                  </a:path>
                </a:pathLst>
              </a:custGeom>
              <a:solidFill>
                <a:srgbClr val="000000"/>
              </a:solidFill>
              <a:ln w="9525">
                <a:solidFill>
                  <a:srgbClr val="5A87C6"/>
                </a:solidFill>
                <a:round/>
                <a:headEnd/>
                <a:tailEnd/>
              </a:ln>
            </p:spPr>
            <p:txBody>
              <a:bodyPr/>
              <a:lstStyle/>
              <a:p>
                <a:endParaRPr lang="en-US"/>
              </a:p>
            </p:txBody>
          </p:sp>
          <p:sp>
            <p:nvSpPr>
              <p:cNvPr id="1192" name="Freeform 177"/>
              <p:cNvSpPr>
                <a:spLocks/>
              </p:cNvSpPr>
              <p:nvPr/>
            </p:nvSpPr>
            <p:spPr bwMode="auto">
              <a:xfrm>
                <a:off x="4689" y="2753"/>
                <a:ext cx="150" cy="124"/>
              </a:xfrm>
              <a:custGeom>
                <a:avLst/>
                <a:gdLst>
                  <a:gd name="T0" fmla="*/ 1 w 448"/>
                  <a:gd name="T1" fmla="*/ 64 h 372"/>
                  <a:gd name="T2" fmla="*/ 0 w 448"/>
                  <a:gd name="T3" fmla="*/ 113 h 372"/>
                  <a:gd name="T4" fmla="*/ 58 w 448"/>
                  <a:gd name="T5" fmla="*/ 124 h 372"/>
                  <a:gd name="T6" fmla="*/ 70 w 448"/>
                  <a:gd name="T7" fmla="*/ 119 h 372"/>
                  <a:gd name="T8" fmla="*/ 15 w 448"/>
                  <a:gd name="T9" fmla="*/ 103 h 372"/>
                  <a:gd name="T10" fmla="*/ 95 w 448"/>
                  <a:gd name="T11" fmla="*/ 57 h 372"/>
                  <a:gd name="T12" fmla="*/ 20 w 448"/>
                  <a:gd name="T13" fmla="*/ 87 h 372"/>
                  <a:gd name="T14" fmla="*/ 119 w 448"/>
                  <a:gd name="T15" fmla="*/ 35 h 372"/>
                  <a:gd name="T16" fmla="*/ 18 w 448"/>
                  <a:gd name="T17" fmla="*/ 74 h 372"/>
                  <a:gd name="T18" fmla="*/ 150 w 448"/>
                  <a:gd name="T19" fmla="*/ 0 h 372"/>
                  <a:gd name="T20" fmla="*/ 1 w 448"/>
                  <a:gd name="T21" fmla="*/ 64 h 372"/>
                  <a:gd name="T22" fmla="*/ 1 w 448"/>
                  <a:gd name="T23" fmla="*/ 64 h 3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8"/>
                  <a:gd name="T37" fmla="*/ 0 h 372"/>
                  <a:gd name="T38" fmla="*/ 448 w 448"/>
                  <a:gd name="T39" fmla="*/ 372 h 3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8" h="372">
                    <a:moveTo>
                      <a:pt x="4" y="193"/>
                    </a:moveTo>
                    <a:lnTo>
                      <a:pt x="0" y="340"/>
                    </a:lnTo>
                    <a:lnTo>
                      <a:pt x="174" y="372"/>
                    </a:lnTo>
                    <a:lnTo>
                      <a:pt x="209" y="358"/>
                    </a:lnTo>
                    <a:lnTo>
                      <a:pt x="44" y="308"/>
                    </a:lnTo>
                    <a:lnTo>
                      <a:pt x="284" y="170"/>
                    </a:lnTo>
                    <a:lnTo>
                      <a:pt x="59" y="261"/>
                    </a:lnTo>
                    <a:lnTo>
                      <a:pt x="354" y="104"/>
                    </a:lnTo>
                    <a:lnTo>
                      <a:pt x="55" y="222"/>
                    </a:lnTo>
                    <a:lnTo>
                      <a:pt x="448" y="0"/>
                    </a:lnTo>
                    <a:lnTo>
                      <a:pt x="4" y="193"/>
                    </a:lnTo>
                    <a:close/>
                  </a:path>
                </a:pathLst>
              </a:custGeom>
              <a:solidFill>
                <a:srgbClr val="000000"/>
              </a:solidFill>
              <a:ln w="9525">
                <a:solidFill>
                  <a:srgbClr val="5A87C6"/>
                </a:solidFill>
                <a:round/>
                <a:headEnd/>
                <a:tailEnd/>
              </a:ln>
            </p:spPr>
            <p:txBody>
              <a:bodyPr/>
              <a:lstStyle/>
              <a:p>
                <a:endParaRPr lang="en-US"/>
              </a:p>
            </p:txBody>
          </p:sp>
          <p:sp>
            <p:nvSpPr>
              <p:cNvPr id="1193" name="Freeform 178"/>
              <p:cNvSpPr>
                <a:spLocks/>
              </p:cNvSpPr>
              <p:nvPr/>
            </p:nvSpPr>
            <p:spPr bwMode="auto">
              <a:xfrm>
                <a:off x="4865" y="2682"/>
                <a:ext cx="97" cy="123"/>
              </a:xfrm>
              <a:custGeom>
                <a:avLst/>
                <a:gdLst>
                  <a:gd name="T0" fmla="*/ 3 w 293"/>
                  <a:gd name="T1" fmla="*/ 0 h 371"/>
                  <a:gd name="T2" fmla="*/ 0 w 293"/>
                  <a:gd name="T3" fmla="*/ 93 h 371"/>
                  <a:gd name="T4" fmla="*/ 82 w 293"/>
                  <a:gd name="T5" fmla="*/ 123 h 371"/>
                  <a:gd name="T6" fmla="*/ 97 w 293"/>
                  <a:gd name="T7" fmla="*/ 117 h 371"/>
                  <a:gd name="T8" fmla="*/ 16 w 293"/>
                  <a:gd name="T9" fmla="*/ 88 h 371"/>
                  <a:gd name="T10" fmla="*/ 51 w 293"/>
                  <a:gd name="T11" fmla="*/ 91 h 371"/>
                  <a:gd name="T12" fmla="*/ 17 w 293"/>
                  <a:gd name="T13" fmla="*/ 74 h 371"/>
                  <a:gd name="T14" fmla="*/ 82 w 293"/>
                  <a:gd name="T15" fmla="*/ 90 h 371"/>
                  <a:gd name="T16" fmla="*/ 14 w 293"/>
                  <a:gd name="T17" fmla="*/ 59 h 371"/>
                  <a:gd name="T18" fmla="*/ 10 w 293"/>
                  <a:gd name="T19" fmla="*/ 9 h 371"/>
                  <a:gd name="T20" fmla="*/ 3 w 293"/>
                  <a:gd name="T21" fmla="*/ 0 h 371"/>
                  <a:gd name="T22" fmla="*/ 3 w 293"/>
                  <a:gd name="T23" fmla="*/ 0 h 3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3"/>
                  <a:gd name="T37" fmla="*/ 0 h 371"/>
                  <a:gd name="T38" fmla="*/ 293 w 293"/>
                  <a:gd name="T39" fmla="*/ 371 h 3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3" h="371">
                    <a:moveTo>
                      <a:pt x="9" y="0"/>
                    </a:moveTo>
                    <a:lnTo>
                      <a:pt x="0" y="281"/>
                    </a:lnTo>
                    <a:lnTo>
                      <a:pt x="249" y="371"/>
                    </a:lnTo>
                    <a:lnTo>
                      <a:pt x="293" y="353"/>
                    </a:lnTo>
                    <a:lnTo>
                      <a:pt x="47" y="264"/>
                    </a:lnTo>
                    <a:lnTo>
                      <a:pt x="154" y="274"/>
                    </a:lnTo>
                    <a:lnTo>
                      <a:pt x="51" y="224"/>
                    </a:lnTo>
                    <a:lnTo>
                      <a:pt x="247" y="270"/>
                    </a:lnTo>
                    <a:lnTo>
                      <a:pt x="41" y="178"/>
                    </a:lnTo>
                    <a:lnTo>
                      <a:pt x="30" y="27"/>
                    </a:lnTo>
                    <a:lnTo>
                      <a:pt x="9" y="0"/>
                    </a:lnTo>
                    <a:close/>
                  </a:path>
                </a:pathLst>
              </a:custGeom>
              <a:solidFill>
                <a:srgbClr val="000000"/>
              </a:solidFill>
              <a:ln w="9525">
                <a:solidFill>
                  <a:srgbClr val="5A87C6"/>
                </a:solidFill>
                <a:round/>
                <a:headEnd/>
                <a:tailEnd/>
              </a:ln>
            </p:spPr>
            <p:txBody>
              <a:bodyPr/>
              <a:lstStyle/>
              <a:p>
                <a:endParaRPr lang="en-US"/>
              </a:p>
            </p:txBody>
          </p:sp>
          <p:sp>
            <p:nvSpPr>
              <p:cNvPr id="1194" name="Freeform 179"/>
              <p:cNvSpPr>
                <a:spLocks/>
              </p:cNvSpPr>
              <p:nvPr/>
            </p:nvSpPr>
            <p:spPr bwMode="auto">
              <a:xfrm>
                <a:off x="5029" y="2630"/>
                <a:ext cx="30" cy="20"/>
              </a:xfrm>
              <a:custGeom>
                <a:avLst/>
                <a:gdLst>
                  <a:gd name="T0" fmla="*/ 0 w 92"/>
                  <a:gd name="T1" fmla="*/ 0 h 58"/>
                  <a:gd name="T2" fmla="*/ 30 w 92"/>
                  <a:gd name="T3" fmla="*/ 11 h 58"/>
                  <a:gd name="T4" fmla="*/ 30 w 92"/>
                  <a:gd name="T5" fmla="*/ 20 h 58"/>
                  <a:gd name="T6" fmla="*/ 0 w 92"/>
                  <a:gd name="T7" fmla="*/ 9 h 58"/>
                  <a:gd name="T8" fmla="*/ 0 w 92"/>
                  <a:gd name="T9" fmla="*/ 0 h 58"/>
                  <a:gd name="T10" fmla="*/ 0 w 92"/>
                  <a:gd name="T11" fmla="*/ 0 h 58"/>
                  <a:gd name="T12" fmla="*/ 0 60000 65536"/>
                  <a:gd name="T13" fmla="*/ 0 60000 65536"/>
                  <a:gd name="T14" fmla="*/ 0 60000 65536"/>
                  <a:gd name="T15" fmla="*/ 0 60000 65536"/>
                  <a:gd name="T16" fmla="*/ 0 60000 65536"/>
                  <a:gd name="T17" fmla="*/ 0 60000 65536"/>
                  <a:gd name="T18" fmla="*/ 0 w 92"/>
                  <a:gd name="T19" fmla="*/ 0 h 58"/>
                  <a:gd name="T20" fmla="*/ 92 w 9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2" h="58">
                    <a:moveTo>
                      <a:pt x="0" y="0"/>
                    </a:moveTo>
                    <a:lnTo>
                      <a:pt x="92" y="31"/>
                    </a:lnTo>
                    <a:lnTo>
                      <a:pt x="92" y="58"/>
                    </a:lnTo>
                    <a:lnTo>
                      <a:pt x="0" y="27"/>
                    </a:lnTo>
                    <a:lnTo>
                      <a:pt x="0" y="0"/>
                    </a:lnTo>
                    <a:close/>
                  </a:path>
                </a:pathLst>
              </a:custGeom>
              <a:solidFill>
                <a:srgbClr val="000000"/>
              </a:solidFill>
              <a:ln w="9525">
                <a:solidFill>
                  <a:srgbClr val="5A87C6"/>
                </a:solidFill>
                <a:round/>
                <a:headEnd/>
                <a:tailEnd/>
              </a:ln>
            </p:spPr>
            <p:txBody>
              <a:bodyPr/>
              <a:lstStyle/>
              <a:p>
                <a:endParaRPr lang="en-US"/>
              </a:p>
            </p:txBody>
          </p:sp>
          <p:sp>
            <p:nvSpPr>
              <p:cNvPr id="1195" name="Freeform 180"/>
              <p:cNvSpPr>
                <a:spLocks/>
              </p:cNvSpPr>
              <p:nvPr/>
            </p:nvSpPr>
            <p:spPr bwMode="auto">
              <a:xfrm>
                <a:off x="5078" y="2647"/>
                <a:ext cx="32" cy="19"/>
              </a:xfrm>
              <a:custGeom>
                <a:avLst/>
                <a:gdLst>
                  <a:gd name="T0" fmla="*/ 2 w 96"/>
                  <a:gd name="T1" fmla="*/ 0 h 58"/>
                  <a:gd name="T2" fmla="*/ 31 w 96"/>
                  <a:gd name="T3" fmla="*/ 10 h 58"/>
                  <a:gd name="T4" fmla="*/ 32 w 96"/>
                  <a:gd name="T5" fmla="*/ 19 h 58"/>
                  <a:gd name="T6" fmla="*/ 0 w 96"/>
                  <a:gd name="T7" fmla="*/ 8 h 58"/>
                  <a:gd name="T8" fmla="*/ 2 w 96"/>
                  <a:gd name="T9" fmla="*/ 0 h 58"/>
                  <a:gd name="T10" fmla="*/ 2 w 96"/>
                  <a:gd name="T11" fmla="*/ 0 h 58"/>
                  <a:gd name="T12" fmla="*/ 0 60000 65536"/>
                  <a:gd name="T13" fmla="*/ 0 60000 65536"/>
                  <a:gd name="T14" fmla="*/ 0 60000 65536"/>
                  <a:gd name="T15" fmla="*/ 0 60000 65536"/>
                  <a:gd name="T16" fmla="*/ 0 60000 65536"/>
                  <a:gd name="T17" fmla="*/ 0 60000 65536"/>
                  <a:gd name="T18" fmla="*/ 0 w 96"/>
                  <a:gd name="T19" fmla="*/ 0 h 58"/>
                  <a:gd name="T20" fmla="*/ 96 w 9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6" h="58">
                    <a:moveTo>
                      <a:pt x="6" y="0"/>
                    </a:moveTo>
                    <a:lnTo>
                      <a:pt x="94" y="29"/>
                    </a:lnTo>
                    <a:lnTo>
                      <a:pt x="96" y="58"/>
                    </a:lnTo>
                    <a:lnTo>
                      <a:pt x="0" y="23"/>
                    </a:lnTo>
                    <a:lnTo>
                      <a:pt x="6" y="0"/>
                    </a:lnTo>
                    <a:close/>
                  </a:path>
                </a:pathLst>
              </a:custGeom>
              <a:solidFill>
                <a:srgbClr val="000000"/>
              </a:solidFill>
              <a:ln w="9525">
                <a:solidFill>
                  <a:srgbClr val="5A87C6"/>
                </a:solidFill>
                <a:round/>
                <a:headEnd/>
                <a:tailEnd/>
              </a:ln>
            </p:spPr>
            <p:txBody>
              <a:bodyPr/>
              <a:lstStyle/>
              <a:p>
                <a:endParaRPr lang="en-US"/>
              </a:p>
            </p:txBody>
          </p:sp>
          <p:sp>
            <p:nvSpPr>
              <p:cNvPr id="1196" name="Freeform 181"/>
              <p:cNvSpPr>
                <a:spLocks/>
              </p:cNvSpPr>
              <p:nvPr/>
            </p:nvSpPr>
            <p:spPr bwMode="auto">
              <a:xfrm>
                <a:off x="5139" y="2667"/>
                <a:ext cx="98" cy="65"/>
              </a:xfrm>
              <a:custGeom>
                <a:avLst/>
                <a:gdLst>
                  <a:gd name="T0" fmla="*/ 1 w 295"/>
                  <a:gd name="T1" fmla="*/ 0 h 195"/>
                  <a:gd name="T2" fmla="*/ 98 w 295"/>
                  <a:gd name="T3" fmla="*/ 30 h 195"/>
                  <a:gd name="T4" fmla="*/ 94 w 295"/>
                  <a:gd name="T5" fmla="*/ 65 h 195"/>
                  <a:gd name="T6" fmla="*/ 87 w 295"/>
                  <a:gd name="T7" fmla="*/ 41 h 195"/>
                  <a:gd name="T8" fmla="*/ 0 w 295"/>
                  <a:gd name="T9" fmla="*/ 7 h 195"/>
                  <a:gd name="T10" fmla="*/ 1 w 295"/>
                  <a:gd name="T11" fmla="*/ 0 h 195"/>
                  <a:gd name="T12" fmla="*/ 1 w 295"/>
                  <a:gd name="T13" fmla="*/ 0 h 195"/>
                  <a:gd name="T14" fmla="*/ 0 60000 65536"/>
                  <a:gd name="T15" fmla="*/ 0 60000 65536"/>
                  <a:gd name="T16" fmla="*/ 0 60000 65536"/>
                  <a:gd name="T17" fmla="*/ 0 60000 65536"/>
                  <a:gd name="T18" fmla="*/ 0 60000 65536"/>
                  <a:gd name="T19" fmla="*/ 0 60000 65536"/>
                  <a:gd name="T20" fmla="*/ 0 60000 65536"/>
                  <a:gd name="T21" fmla="*/ 0 w 295"/>
                  <a:gd name="T22" fmla="*/ 0 h 195"/>
                  <a:gd name="T23" fmla="*/ 295 w 295"/>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5" h="195">
                    <a:moveTo>
                      <a:pt x="4" y="0"/>
                    </a:moveTo>
                    <a:lnTo>
                      <a:pt x="295" y="91"/>
                    </a:lnTo>
                    <a:lnTo>
                      <a:pt x="282" y="195"/>
                    </a:lnTo>
                    <a:lnTo>
                      <a:pt x="261" y="123"/>
                    </a:lnTo>
                    <a:lnTo>
                      <a:pt x="0" y="22"/>
                    </a:lnTo>
                    <a:lnTo>
                      <a:pt x="4" y="0"/>
                    </a:lnTo>
                    <a:close/>
                  </a:path>
                </a:pathLst>
              </a:custGeom>
              <a:solidFill>
                <a:srgbClr val="000000"/>
              </a:solidFill>
              <a:ln w="9525">
                <a:solidFill>
                  <a:srgbClr val="5A87C6"/>
                </a:solidFill>
                <a:round/>
                <a:headEnd/>
                <a:tailEnd/>
              </a:ln>
            </p:spPr>
            <p:txBody>
              <a:bodyPr/>
              <a:lstStyle/>
              <a:p>
                <a:endParaRPr lang="en-US"/>
              </a:p>
            </p:txBody>
          </p:sp>
          <p:sp>
            <p:nvSpPr>
              <p:cNvPr id="1197" name="Freeform 182"/>
              <p:cNvSpPr>
                <a:spLocks/>
              </p:cNvSpPr>
              <p:nvPr/>
            </p:nvSpPr>
            <p:spPr bwMode="auto">
              <a:xfrm>
                <a:off x="5026" y="2693"/>
                <a:ext cx="33" cy="20"/>
              </a:xfrm>
              <a:custGeom>
                <a:avLst/>
                <a:gdLst>
                  <a:gd name="T0" fmla="*/ 0 w 100"/>
                  <a:gd name="T1" fmla="*/ 0 h 61"/>
                  <a:gd name="T2" fmla="*/ 33 w 100"/>
                  <a:gd name="T3" fmla="*/ 9 h 61"/>
                  <a:gd name="T4" fmla="*/ 33 w 100"/>
                  <a:gd name="T5" fmla="*/ 20 h 61"/>
                  <a:gd name="T6" fmla="*/ 0 w 100"/>
                  <a:gd name="T7" fmla="*/ 10 h 61"/>
                  <a:gd name="T8" fmla="*/ 0 w 100"/>
                  <a:gd name="T9" fmla="*/ 0 h 61"/>
                  <a:gd name="T10" fmla="*/ 0 w 100"/>
                  <a:gd name="T11" fmla="*/ 0 h 61"/>
                  <a:gd name="T12" fmla="*/ 0 60000 65536"/>
                  <a:gd name="T13" fmla="*/ 0 60000 65536"/>
                  <a:gd name="T14" fmla="*/ 0 60000 65536"/>
                  <a:gd name="T15" fmla="*/ 0 60000 65536"/>
                  <a:gd name="T16" fmla="*/ 0 60000 65536"/>
                  <a:gd name="T17" fmla="*/ 0 60000 65536"/>
                  <a:gd name="T18" fmla="*/ 0 w 100"/>
                  <a:gd name="T19" fmla="*/ 0 h 61"/>
                  <a:gd name="T20" fmla="*/ 100 w 100"/>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00" h="61">
                    <a:moveTo>
                      <a:pt x="0" y="0"/>
                    </a:moveTo>
                    <a:lnTo>
                      <a:pt x="100" y="28"/>
                    </a:lnTo>
                    <a:lnTo>
                      <a:pt x="100" y="61"/>
                    </a:lnTo>
                    <a:lnTo>
                      <a:pt x="0" y="29"/>
                    </a:lnTo>
                    <a:lnTo>
                      <a:pt x="0" y="0"/>
                    </a:lnTo>
                    <a:close/>
                  </a:path>
                </a:pathLst>
              </a:custGeom>
              <a:solidFill>
                <a:srgbClr val="000000"/>
              </a:solidFill>
              <a:ln w="9525">
                <a:solidFill>
                  <a:srgbClr val="5A87C6"/>
                </a:solidFill>
                <a:round/>
                <a:headEnd/>
                <a:tailEnd/>
              </a:ln>
            </p:spPr>
            <p:txBody>
              <a:bodyPr/>
              <a:lstStyle/>
              <a:p>
                <a:endParaRPr lang="en-US"/>
              </a:p>
            </p:txBody>
          </p:sp>
          <p:sp>
            <p:nvSpPr>
              <p:cNvPr id="1198" name="Freeform 183"/>
              <p:cNvSpPr>
                <a:spLocks/>
              </p:cNvSpPr>
              <p:nvPr/>
            </p:nvSpPr>
            <p:spPr bwMode="auto">
              <a:xfrm>
                <a:off x="5076" y="2707"/>
                <a:ext cx="33" cy="20"/>
              </a:xfrm>
              <a:custGeom>
                <a:avLst/>
                <a:gdLst>
                  <a:gd name="T0" fmla="*/ 1 w 98"/>
                  <a:gd name="T1" fmla="*/ 0 h 60"/>
                  <a:gd name="T2" fmla="*/ 33 w 98"/>
                  <a:gd name="T3" fmla="*/ 8 h 60"/>
                  <a:gd name="T4" fmla="*/ 32 w 98"/>
                  <a:gd name="T5" fmla="*/ 20 h 60"/>
                  <a:gd name="T6" fmla="*/ 0 w 98"/>
                  <a:gd name="T7" fmla="*/ 11 h 60"/>
                  <a:gd name="T8" fmla="*/ 1 w 98"/>
                  <a:gd name="T9" fmla="*/ 0 h 60"/>
                  <a:gd name="T10" fmla="*/ 1 w 98"/>
                  <a:gd name="T11" fmla="*/ 0 h 60"/>
                  <a:gd name="T12" fmla="*/ 0 60000 65536"/>
                  <a:gd name="T13" fmla="*/ 0 60000 65536"/>
                  <a:gd name="T14" fmla="*/ 0 60000 65536"/>
                  <a:gd name="T15" fmla="*/ 0 60000 65536"/>
                  <a:gd name="T16" fmla="*/ 0 60000 65536"/>
                  <a:gd name="T17" fmla="*/ 0 60000 65536"/>
                  <a:gd name="T18" fmla="*/ 0 w 98"/>
                  <a:gd name="T19" fmla="*/ 0 h 60"/>
                  <a:gd name="T20" fmla="*/ 98 w 9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98" h="60">
                    <a:moveTo>
                      <a:pt x="3" y="0"/>
                    </a:moveTo>
                    <a:lnTo>
                      <a:pt x="98" y="25"/>
                    </a:lnTo>
                    <a:lnTo>
                      <a:pt x="95" y="60"/>
                    </a:lnTo>
                    <a:lnTo>
                      <a:pt x="0" y="34"/>
                    </a:lnTo>
                    <a:lnTo>
                      <a:pt x="3" y="0"/>
                    </a:lnTo>
                    <a:close/>
                  </a:path>
                </a:pathLst>
              </a:custGeom>
              <a:solidFill>
                <a:srgbClr val="000000"/>
              </a:solidFill>
              <a:ln w="9525">
                <a:solidFill>
                  <a:srgbClr val="5A87C6"/>
                </a:solidFill>
                <a:round/>
                <a:headEnd/>
                <a:tailEnd/>
              </a:ln>
            </p:spPr>
            <p:txBody>
              <a:bodyPr/>
              <a:lstStyle/>
              <a:p>
                <a:endParaRPr lang="en-US"/>
              </a:p>
            </p:txBody>
          </p:sp>
          <p:sp>
            <p:nvSpPr>
              <p:cNvPr id="1199" name="Freeform 184"/>
              <p:cNvSpPr>
                <a:spLocks/>
              </p:cNvSpPr>
              <p:nvPr/>
            </p:nvSpPr>
            <p:spPr bwMode="auto">
              <a:xfrm>
                <a:off x="5137" y="2725"/>
                <a:ext cx="88" cy="37"/>
              </a:xfrm>
              <a:custGeom>
                <a:avLst/>
                <a:gdLst>
                  <a:gd name="T0" fmla="*/ 1 w 263"/>
                  <a:gd name="T1" fmla="*/ 0 h 111"/>
                  <a:gd name="T2" fmla="*/ 88 w 263"/>
                  <a:gd name="T3" fmla="*/ 27 h 111"/>
                  <a:gd name="T4" fmla="*/ 86 w 263"/>
                  <a:gd name="T5" fmla="*/ 37 h 111"/>
                  <a:gd name="T6" fmla="*/ 0 w 263"/>
                  <a:gd name="T7" fmla="*/ 10 h 111"/>
                  <a:gd name="T8" fmla="*/ 1 w 263"/>
                  <a:gd name="T9" fmla="*/ 0 h 111"/>
                  <a:gd name="T10" fmla="*/ 1 w 263"/>
                  <a:gd name="T11" fmla="*/ 0 h 111"/>
                  <a:gd name="T12" fmla="*/ 0 60000 65536"/>
                  <a:gd name="T13" fmla="*/ 0 60000 65536"/>
                  <a:gd name="T14" fmla="*/ 0 60000 65536"/>
                  <a:gd name="T15" fmla="*/ 0 60000 65536"/>
                  <a:gd name="T16" fmla="*/ 0 60000 65536"/>
                  <a:gd name="T17" fmla="*/ 0 60000 65536"/>
                  <a:gd name="T18" fmla="*/ 0 w 263"/>
                  <a:gd name="T19" fmla="*/ 0 h 111"/>
                  <a:gd name="T20" fmla="*/ 263 w 263"/>
                  <a:gd name="T21" fmla="*/ 111 h 111"/>
                </a:gdLst>
                <a:ahLst/>
                <a:cxnLst>
                  <a:cxn ang="T12">
                    <a:pos x="T0" y="T1"/>
                  </a:cxn>
                  <a:cxn ang="T13">
                    <a:pos x="T2" y="T3"/>
                  </a:cxn>
                  <a:cxn ang="T14">
                    <a:pos x="T4" y="T5"/>
                  </a:cxn>
                  <a:cxn ang="T15">
                    <a:pos x="T6" y="T7"/>
                  </a:cxn>
                  <a:cxn ang="T16">
                    <a:pos x="T8" y="T9"/>
                  </a:cxn>
                  <a:cxn ang="T17">
                    <a:pos x="T10" y="T11"/>
                  </a:cxn>
                </a:cxnLst>
                <a:rect l="T18" t="T19" r="T20" b="T21"/>
                <a:pathLst>
                  <a:path w="263" h="111">
                    <a:moveTo>
                      <a:pt x="3" y="0"/>
                    </a:moveTo>
                    <a:lnTo>
                      <a:pt x="263" y="80"/>
                    </a:lnTo>
                    <a:lnTo>
                      <a:pt x="256" y="111"/>
                    </a:lnTo>
                    <a:lnTo>
                      <a:pt x="0" y="29"/>
                    </a:lnTo>
                    <a:lnTo>
                      <a:pt x="3" y="0"/>
                    </a:lnTo>
                    <a:close/>
                  </a:path>
                </a:pathLst>
              </a:custGeom>
              <a:solidFill>
                <a:srgbClr val="000000"/>
              </a:solidFill>
              <a:ln w="9525">
                <a:solidFill>
                  <a:srgbClr val="5A87C6"/>
                </a:solidFill>
                <a:round/>
                <a:headEnd/>
                <a:tailEnd/>
              </a:ln>
            </p:spPr>
            <p:txBody>
              <a:bodyPr/>
              <a:lstStyle/>
              <a:p>
                <a:endParaRPr lang="en-US"/>
              </a:p>
            </p:txBody>
          </p:sp>
          <p:sp>
            <p:nvSpPr>
              <p:cNvPr id="1200" name="Freeform 185"/>
              <p:cNvSpPr>
                <a:spLocks/>
              </p:cNvSpPr>
              <p:nvPr/>
            </p:nvSpPr>
            <p:spPr bwMode="auto">
              <a:xfrm>
                <a:off x="4883" y="2880"/>
                <a:ext cx="99" cy="49"/>
              </a:xfrm>
              <a:custGeom>
                <a:avLst/>
                <a:gdLst>
                  <a:gd name="T0" fmla="*/ 99 w 295"/>
                  <a:gd name="T1" fmla="*/ 0 h 147"/>
                  <a:gd name="T2" fmla="*/ 98 w 295"/>
                  <a:gd name="T3" fmla="*/ 0 h 147"/>
                  <a:gd name="T4" fmla="*/ 95 w 295"/>
                  <a:gd name="T5" fmla="*/ 1 h 147"/>
                  <a:gd name="T6" fmla="*/ 91 w 295"/>
                  <a:gd name="T7" fmla="*/ 2 h 147"/>
                  <a:gd name="T8" fmla="*/ 85 w 295"/>
                  <a:gd name="T9" fmla="*/ 4 h 147"/>
                  <a:gd name="T10" fmla="*/ 78 w 295"/>
                  <a:gd name="T11" fmla="*/ 5 h 147"/>
                  <a:gd name="T12" fmla="*/ 71 w 295"/>
                  <a:gd name="T13" fmla="*/ 8 h 147"/>
                  <a:gd name="T14" fmla="*/ 62 w 295"/>
                  <a:gd name="T15" fmla="*/ 10 h 147"/>
                  <a:gd name="T16" fmla="*/ 54 w 295"/>
                  <a:gd name="T17" fmla="*/ 13 h 147"/>
                  <a:gd name="T18" fmla="*/ 45 w 295"/>
                  <a:gd name="T19" fmla="*/ 15 h 147"/>
                  <a:gd name="T20" fmla="*/ 37 w 295"/>
                  <a:gd name="T21" fmla="*/ 17 h 147"/>
                  <a:gd name="T22" fmla="*/ 29 w 295"/>
                  <a:gd name="T23" fmla="*/ 19 h 147"/>
                  <a:gd name="T24" fmla="*/ 21 w 295"/>
                  <a:gd name="T25" fmla="*/ 22 h 147"/>
                  <a:gd name="T26" fmla="*/ 15 w 295"/>
                  <a:gd name="T27" fmla="*/ 24 h 147"/>
                  <a:gd name="T28" fmla="*/ 10 w 295"/>
                  <a:gd name="T29" fmla="*/ 25 h 147"/>
                  <a:gd name="T30" fmla="*/ 6 w 295"/>
                  <a:gd name="T31" fmla="*/ 27 h 147"/>
                  <a:gd name="T32" fmla="*/ 4 w 295"/>
                  <a:gd name="T33" fmla="*/ 28 h 147"/>
                  <a:gd name="T34" fmla="*/ 0 w 295"/>
                  <a:gd name="T35" fmla="*/ 49 h 147"/>
                  <a:gd name="T36" fmla="*/ 64 w 295"/>
                  <a:gd name="T37" fmla="*/ 28 h 147"/>
                  <a:gd name="T38" fmla="*/ 98 w 295"/>
                  <a:gd name="T39" fmla="*/ 18 h 147"/>
                  <a:gd name="T40" fmla="*/ 97 w 295"/>
                  <a:gd name="T41" fmla="*/ 13 h 147"/>
                  <a:gd name="T42" fmla="*/ 38 w 295"/>
                  <a:gd name="T43" fmla="*/ 30 h 147"/>
                  <a:gd name="T44" fmla="*/ 7 w 295"/>
                  <a:gd name="T45" fmla="*/ 41 h 147"/>
                  <a:gd name="T46" fmla="*/ 9 w 295"/>
                  <a:gd name="T47" fmla="*/ 32 h 147"/>
                  <a:gd name="T48" fmla="*/ 98 w 295"/>
                  <a:gd name="T49" fmla="*/ 7 h 147"/>
                  <a:gd name="T50" fmla="*/ 99 w 295"/>
                  <a:gd name="T51" fmla="*/ 0 h 147"/>
                  <a:gd name="T52" fmla="*/ 99 w 295"/>
                  <a:gd name="T53" fmla="*/ 0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5"/>
                  <a:gd name="T82" fmla="*/ 0 h 147"/>
                  <a:gd name="T83" fmla="*/ 295 w 295"/>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5" h="147">
                    <a:moveTo>
                      <a:pt x="295" y="0"/>
                    </a:moveTo>
                    <a:lnTo>
                      <a:pt x="291" y="0"/>
                    </a:lnTo>
                    <a:lnTo>
                      <a:pt x="284" y="3"/>
                    </a:lnTo>
                    <a:lnTo>
                      <a:pt x="270" y="5"/>
                    </a:lnTo>
                    <a:lnTo>
                      <a:pt x="253" y="11"/>
                    </a:lnTo>
                    <a:lnTo>
                      <a:pt x="233" y="15"/>
                    </a:lnTo>
                    <a:lnTo>
                      <a:pt x="211" y="23"/>
                    </a:lnTo>
                    <a:lnTo>
                      <a:pt x="186" y="29"/>
                    </a:lnTo>
                    <a:lnTo>
                      <a:pt x="161" y="38"/>
                    </a:lnTo>
                    <a:lnTo>
                      <a:pt x="135" y="44"/>
                    </a:lnTo>
                    <a:lnTo>
                      <a:pt x="110" y="51"/>
                    </a:lnTo>
                    <a:lnTo>
                      <a:pt x="85" y="57"/>
                    </a:lnTo>
                    <a:lnTo>
                      <a:pt x="64" y="65"/>
                    </a:lnTo>
                    <a:lnTo>
                      <a:pt x="46" y="71"/>
                    </a:lnTo>
                    <a:lnTo>
                      <a:pt x="30" y="76"/>
                    </a:lnTo>
                    <a:lnTo>
                      <a:pt x="18" y="81"/>
                    </a:lnTo>
                    <a:lnTo>
                      <a:pt x="13" y="85"/>
                    </a:lnTo>
                    <a:lnTo>
                      <a:pt x="0" y="147"/>
                    </a:lnTo>
                    <a:lnTo>
                      <a:pt x="190" y="85"/>
                    </a:lnTo>
                    <a:lnTo>
                      <a:pt x="291" y="55"/>
                    </a:lnTo>
                    <a:lnTo>
                      <a:pt x="290" y="40"/>
                    </a:lnTo>
                    <a:lnTo>
                      <a:pt x="114" y="90"/>
                    </a:lnTo>
                    <a:lnTo>
                      <a:pt x="20" y="123"/>
                    </a:lnTo>
                    <a:lnTo>
                      <a:pt x="27" y="95"/>
                    </a:lnTo>
                    <a:lnTo>
                      <a:pt x="291" y="21"/>
                    </a:lnTo>
                    <a:lnTo>
                      <a:pt x="295" y="0"/>
                    </a:lnTo>
                    <a:close/>
                  </a:path>
                </a:pathLst>
              </a:custGeom>
              <a:solidFill>
                <a:srgbClr val="000000"/>
              </a:solidFill>
              <a:ln w="9525">
                <a:solidFill>
                  <a:srgbClr val="5A87C6"/>
                </a:solidFill>
                <a:round/>
                <a:headEnd/>
                <a:tailEnd/>
              </a:ln>
            </p:spPr>
            <p:txBody>
              <a:bodyPr/>
              <a:lstStyle/>
              <a:p>
                <a:endParaRPr lang="en-US"/>
              </a:p>
            </p:txBody>
          </p:sp>
          <p:sp>
            <p:nvSpPr>
              <p:cNvPr id="1201" name="Freeform 186"/>
              <p:cNvSpPr>
                <a:spLocks/>
              </p:cNvSpPr>
              <p:nvPr/>
            </p:nvSpPr>
            <p:spPr bwMode="auto">
              <a:xfrm>
                <a:off x="4884" y="2909"/>
                <a:ext cx="95" cy="33"/>
              </a:xfrm>
              <a:custGeom>
                <a:avLst/>
                <a:gdLst>
                  <a:gd name="T0" fmla="*/ 0 w 286"/>
                  <a:gd name="T1" fmla="*/ 20 h 100"/>
                  <a:gd name="T2" fmla="*/ 24 w 286"/>
                  <a:gd name="T3" fmla="*/ 33 h 100"/>
                  <a:gd name="T4" fmla="*/ 34 w 286"/>
                  <a:gd name="T5" fmla="*/ 30 h 100"/>
                  <a:gd name="T6" fmla="*/ 34 w 286"/>
                  <a:gd name="T7" fmla="*/ 30 h 100"/>
                  <a:gd name="T8" fmla="*/ 35 w 286"/>
                  <a:gd name="T9" fmla="*/ 29 h 100"/>
                  <a:gd name="T10" fmla="*/ 38 w 286"/>
                  <a:gd name="T11" fmla="*/ 27 h 100"/>
                  <a:gd name="T12" fmla="*/ 41 w 286"/>
                  <a:gd name="T13" fmla="*/ 26 h 100"/>
                  <a:gd name="T14" fmla="*/ 45 w 286"/>
                  <a:gd name="T15" fmla="*/ 24 h 100"/>
                  <a:gd name="T16" fmla="*/ 49 w 286"/>
                  <a:gd name="T17" fmla="*/ 22 h 100"/>
                  <a:gd name="T18" fmla="*/ 54 w 286"/>
                  <a:gd name="T19" fmla="*/ 20 h 100"/>
                  <a:gd name="T20" fmla="*/ 59 w 286"/>
                  <a:gd name="T21" fmla="*/ 18 h 100"/>
                  <a:gd name="T22" fmla="*/ 64 w 286"/>
                  <a:gd name="T23" fmla="*/ 16 h 100"/>
                  <a:gd name="T24" fmla="*/ 69 w 286"/>
                  <a:gd name="T25" fmla="*/ 14 h 100"/>
                  <a:gd name="T26" fmla="*/ 74 w 286"/>
                  <a:gd name="T27" fmla="*/ 11 h 100"/>
                  <a:gd name="T28" fmla="*/ 80 w 286"/>
                  <a:gd name="T29" fmla="*/ 9 h 100"/>
                  <a:gd name="T30" fmla="*/ 84 w 286"/>
                  <a:gd name="T31" fmla="*/ 8 h 100"/>
                  <a:gd name="T32" fmla="*/ 88 w 286"/>
                  <a:gd name="T33" fmla="*/ 7 h 100"/>
                  <a:gd name="T34" fmla="*/ 92 w 286"/>
                  <a:gd name="T35" fmla="*/ 6 h 100"/>
                  <a:gd name="T36" fmla="*/ 95 w 286"/>
                  <a:gd name="T37" fmla="*/ 6 h 100"/>
                  <a:gd name="T38" fmla="*/ 94 w 286"/>
                  <a:gd name="T39" fmla="*/ 0 h 100"/>
                  <a:gd name="T40" fmla="*/ 94 w 286"/>
                  <a:gd name="T41" fmla="*/ 0 h 100"/>
                  <a:gd name="T42" fmla="*/ 92 w 286"/>
                  <a:gd name="T43" fmla="*/ 0 h 100"/>
                  <a:gd name="T44" fmla="*/ 89 w 286"/>
                  <a:gd name="T45" fmla="*/ 1 h 100"/>
                  <a:gd name="T46" fmla="*/ 86 w 286"/>
                  <a:gd name="T47" fmla="*/ 2 h 100"/>
                  <a:gd name="T48" fmla="*/ 82 w 286"/>
                  <a:gd name="T49" fmla="*/ 3 h 100"/>
                  <a:gd name="T50" fmla="*/ 77 w 286"/>
                  <a:gd name="T51" fmla="*/ 5 h 100"/>
                  <a:gd name="T52" fmla="*/ 73 w 286"/>
                  <a:gd name="T53" fmla="*/ 7 h 100"/>
                  <a:gd name="T54" fmla="*/ 67 w 286"/>
                  <a:gd name="T55" fmla="*/ 9 h 100"/>
                  <a:gd name="T56" fmla="*/ 61 w 286"/>
                  <a:gd name="T57" fmla="*/ 11 h 100"/>
                  <a:gd name="T58" fmla="*/ 56 w 286"/>
                  <a:gd name="T59" fmla="*/ 13 h 100"/>
                  <a:gd name="T60" fmla="*/ 50 w 286"/>
                  <a:gd name="T61" fmla="*/ 15 h 100"/>
                  <a:gd name="T62" fmla="*/ 45 w 286"/>
                  <a:gd name="T63" fmla="*/ 17 h 100"/>
                  <a:gd name="T64" fmla="*/ 39 w 286"/>
                  <a:gd name="T65" fmla="*/ 20 h 100"/>
                  <a:gd name="T66" fmla="*/ 34 w 286"/>
                  <a:gd name="T67" fmla="*/ 22 h 100"/>
                  <a:gd name="T68" fmla="*/ 29 w 286"/>
                  <a:gd name="T69" fmla="*/ 25 h 100"/>
                  <a:gd name="T70" fmla="*/ 26 w 286"/>
                  <a:gd name="T71" fmla="*/ 27 h 100"/>
                  <a:gd name="T72" fmla="*/ 8 w 286"/>
                  <a:gd name="T73" fmla="*/ 16 h 100"/>
                  <a:gd name="T74" fmla="*/ 5 w 286"/>
                  <a:gd name="T75" fmla="*/ 15 h 100"/>
                  <a:gd name="T76" fmla="*/ 0 w 286"/>
                  <a:gd name="T77" fmla="*/ 20 h 100"/>
                  <a:gd name="T78" fmla="*/ 0 w 286"/>
                  <a:gd name="T79" fmla="*/ 20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6"/>
                  <a:gd name="T121" fmla="*/ 0 h 100"/>
                  <a:gd name="T122" fmla="*/ 286 w 286"/>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6" h="100">
                    <a:moveTo>
                      <a:pt x="0" y="62"/>
                    </a:moveTo>
                    <a:lnTo>
                      <a:pt x="71" y="100"/>
                    </a:lnTo>
                    <a:lnTo>
                      <a:pt x="101" y="91"/>
                    </a:lnTo>
                    <a:lnTo>
                      <a:pt x="102" y="90"/>
                    </a:lnTo>
                    <a:lnTo>
                      <a:pt x="106" y="88"/>
                    </a:lnTo>
                    <a:lnTo>
                      <a:pt x="113" y="83"/>
                    </a:lnTo>
                    <a:lnTo>
                      <a:pt x="123" y="79"/>
                    </a:lnTo>
                    <a:lnTo>
                      <a:pt x="134" y="73"/>
                    </a:lnTo>
                    <a:lnTo>
                      <a:pt x="148" y="67"/>
                    </a:lnTo>
                    <a:lnTo>
                      <a:pt x="162" y="60"/>
                    </a:lnTo>
                    <a:lnTo>
                      <a:pt x="179" y="54"/>
                    </a:lnTo>
                    <a:lnTo>
                      <a:pt x="193" y="47"/>
                    </a:lnTo>
                    <a:lnTo>
                      <a:pt x="209" y="41"/>
                    </a:lnTo>
                    <a:lnTo>
                      <a:pt x="224" y="34"/>
                    </a:lnTo>
                    <a:lnTo>
                      <a:pt x="240" y="28"/>
                    </a:lnTo>
                    <a:lnTo>
                      <a:pt x="252" y="23"/>
                    </a:lnTo>
                    <a:lnTo>
                      <a:pt x="266" y="21"/>
                    </a:lnTo>
                    <a:lnTo>
                      <a:pt x="277" y="17"/>
                    </a:lnTo>
                    <a:lnTo>
                      <a:pt x="286" y="17"/>
                    </a:lnTo>
                    <a:lnTo>
                      <a:pt x="284" y="0"/>
                    </a:lnTo>
                    <a:lnTo>
                      <a:pt x="282" y="0"/>
                    </a:lnTo>
                    <a:lnTo>
                      <a:pt x="277" y="1"/>
                    </a:lnTo>
                    <a:lnTo>
                      <a:pt x="268" y="3"/>
                    </a:lnTo>
                    <a:lnTo>
                      <a:pt x="259" y="6"/>
                    </a:lnTo>
                    <a:lnTo>
                      <a:pt x="247" y="10"/>
                    </a:lnTo>
                    <a:lnTo>
                      <a:pt x="233" y="15"/>
                    </a:lnTo>
                    <a:lnTo>
                      <a:pt x="219" y="21"/>
                    </a:lnTo>
                    <a:lnTo>
                      <a:pt x="202" y="27"/>
                    </a:lnTo>
                    <a:lnTo>
                      <a:pt x="185" y="32"/>
                    </a:lnTo>
                    <a:lnTo>
                      <a:pt x="168" y="39"/>
                    </a:lnTo>
                    <a:lnTo>
                      <a:pt x="150" y="46"/>
                    </a:lnTo>
                    <a:lnTo>
                      <a:pt x="134" y="53"/>
                    </a:lnTo>
                    <a:lnTo>
                      <a:pt x="118" y="60"/>
                    </a:lnTo>
                    <a:lnTo>
                      <a:pt x="103" y="68"/>
                    </a:lnTo>
                    <a:lnTo>
                      <a:pt x="88" y="75"/>
                    </a:lnTo>
                    <a:lnTo>
                      <a:pt x="78" y="83"/>
                    </a:lnTo>
                    <a:lnTo>
                      <a:pt x="25" y="49"/>
                    </a:lnTo>
                    <a:lnTo>
                      <a:pt x="15" y="46"/>
                    </a:lnTo>
                    <a:lnTo>
                      <a:pt x="0" y="62"/>
                    </a:lnTo>
                    <a:close/>
                  </a:path>
                </a:pathLst>
              </a:custGeom>
              <a:solidFill>
                <a:srgbClr val="000000"/>
              </a:solidFill>
              <a:ln w="9525">
                <a:solidFill>
                  <a:srgbClr val="5A87C6"/>
                </a:solidFill>
                <a:round/>
                <a:headEnd/>
                <a:tailEnd/>
              </a:ln>
            </p:spPr>
            <p:txBody>
              <a:bodyPr/>
              <a:lstStyle/>
              <a:p>
                <a:endParaRPr lang="en-US"/>
              </a:p>
            </p:txBody>
          </p:sp>
          <p:sp>
            <p:nvSpPr>
              <p:cNvPr id="1202" name="Freeform 187"/>
              <p:cNvSpPr>
                <a:spLocks/>
              </p:cNvSpPr>
              <p:nvPr/>
            </p:nvSpPr>
            <p:spPr bwMode="auto">
              <a:xfrm>
                <a:off x="4809" y="2885"/>
                <a:ext cx="93" cy="24"/>
              </a:xfrm>
              <a:custGeom>
                <a:avLst/>
                <a:gdLst>
                  <a:gd name="T0" fmla="*/ 0 w 280"/>
                  <a:gd name="T1" fmla="*/ 8 h 70"/>
                  <a:gd name="T2" fmla="*/ 82 w 280"/>
                  <a:gd name="T3" fmla="*/ 24 h 70"/>
                  <a:gd name="T4" fmla="*/ 93 w 280"/>
                  <a:gd name="T5" fmla="*/ 21 h 70"/>
                  <a:gd name="T6" fmla="*/ 15 w 280"/>
                  <a:gd name="T7" fmla="*/ 0 h 70"/>
                  <a:gd name="T8" fmla="*/ 0 w 280"/>
                  <a:gd name="T9" fmla="*/ 8 h 70"/>
                  <a:gd name="T10" fmla="*/ 0 w 280"/>
                  <a:gd name="T11" fmla="*/ 8 h 70"/>
                  <a:gd name="T12" fmla="*/ 0 60000 65536"/>
                  <a:gd name="T13" fmla="*/ 0 60000 65536"/>
                  <a:gd name="T14" fmla="*/ 0 60000 65536"/>
                  <a:gd name="T15" fmla="*/ 0 60000 65536"/>
                  <a:gd name="T16" fmla="*/ 0 60000 65536"/>
                  <a:gd name="T17" fmla="*/ 0 60000 65536"/>
                  <a:gd name="T18" fmla="*/ 0 w 280"/>
                  <a:gd name="T19" fmla="*/ 0 h 70"/>
                  <a:gd name="T20" fmla="*/ 280 w 28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280" h="70">
                    <a:moveTo>
                      <a:pt x="0" y="24"/>
                    </a:moveTo>
                    <a:lnTo>
                      <a:pt x="248" y="70"/>
                    </a:lnTo>
                    <a:lnTo>
                      <a:pt x="280" y="62"/>
                    </a:lnTo>
                    <a:lnTo>
                      <a:pt x="46" y="0"/>
                    </a:lnTo>
                    <a:lnTo>
                      <a:pt x="0" y="24"/>
                    </a:lnTo>
                    <a:close/>
                  </a:path>
                </a:pathLst>
              </a:custGeom>
              <a:solidFill>
                <a:srgbClr val="000000"/>
              </a:solidFill>
              <a:ln w="9525">
                <a:solidFill>
                  <a:srgbClr val="5A87C6"/>
                </a:solidFill>
                <a:round/>
                <a:headEnd/>
                <a:tailEnd/>
              </a:ln>
            </p:spPr>
            <p:txBody>
              <a:bodyPr/>
              <a:lstStyle/>
              <a:p>
                <a:endParaRPr lang="en-US"/>
              </a:p>
            </p:txBody>
          </p:sp>
          <p:sp>
            <p:nvSpPr>
              <p:cNvPr id="1203" name="Freeform 188"/>
              <p:cNvSpPr>
                <a:spLocks/>
              </p:cNvSpPr>
              <p:nvPr/>
            </p:nvSpPr>
            <p:spPr bwMode="auto">
              <a:xfrm>
                <a:off x="4944" y="2919"/>
                <a:ext cx="35" cy="14"/>
              </a:xfrm>
              <a:custGeom>
                <a:avLst/>
                <a:gdLst>
                  <a:gd name="T0" fmla="*/ 0 w 105"/>
                  <a:gd name="T1" fmla="*/ 6 h 43"/>
                  <a:gd name="T2" fmla="*/ 35 w 105"/>
                  <a:gd name="T3" fmla="*/ 14 h 43"/>
                  <a:gd name="T4" fmla="*/ 35 w 105"/>
                  <a:gd name="T5" fmla="*/ 6 h 43"/>
                  <a:gd name="T6" fmla="*/ 11 w 105"/>
                  <a:gd name="T7" fmla="*/ 0 h 43"/>
                  <a:gd name="T8" fmla="*/ 0 w 105"/>
                  <a:gd name="T9" fmla="*/ 6 h 43"/>
                  <a:gd name="T10" fmla="*/ 0 w 105"/>
                  <a:gd name="T11" fmla="*/ 6 h 43"/>
                  <a:gd name="T12" fmla="*/ 0 60000 65536"/>
                  <a:gd name="T13" fmla="*/ 0 60000 65536"/>
                  <a:gd name="T14" fmla="*/ 0 60000 65536"/>
                  <a:gd name="T15" fmla="*/ 0 60000 65536"/>
                  <a:gd name="T16" fmla="*/ 0 60000 65536"/>
                  <a:gd name="T17" fmla="*/ 0 60000 65536"/>
                  <a:gd name="T18" fmla="*/ 0 w 105"/>
                  <a:gd name="T19" fmla="*/ 0 h 43"/>
                  <a:gd name="T20" fmla="*/ 105 w 10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05" h="43">
                    <a:moveTo>
                      <a:pt x="0" y="17"/>
                    </a:moveTo>
                    <a:lnTo>
                      <a:pt x="105" y="43"/>
                    </a:lnTo>
                    <a:lnTo>
                      <a:pt x="104" y="18"/>
                    </a:lnTo>
                    <a:lnTo>
                      <a:pt x="33" y="0"/>
                    </a:lnTo>
                    <a:lnTo>
                      <a:pt x="0" y="17"/>
                    </a:lnTo>
                    <a:close/>
                  </a:path>
                </a:pathLst>
              </a:custGeom>
              <a:solidFill>
                <a:srgbClr val="000000"/>
              </a:solidFill>
              <a:ln w="9525">
                <a:solidFill>
                  <a:srgbClr val="5A87C6"/>
                </a:solidFill>
                <a:round/>
                <a:headEnd/>
                <a:tailEnd/>
              </a:ln>
            </p:spPr>
            <p:txBody>
              <a:bodyPr/>
              <a:lstStyle/>
              <a:p>
                <a:endParaRPr lang="en-US"/>
              </a:p>
            </p:txBody>
          </p:sp>
          <p:sp>
            <p:nvSpPr>
              <p:cNvPr id="1204" name="Freeform 189"/>
              <p:cNvSpPr>
                <a:spLocks/>
              </p:cNvSpPr>
              <p:nvPr/>
            </p:nvSpPr>
            <p:spPr bwMode="auto">
              <a:xfrm>
                <a:off x="4971" y="2817"/>
                <a:ext cx="52" cy="212"/>
              </a:xfrm>
              <a:custGeom>
                <a:avLst/>
                <a:gdLst>
                  <a:gd name="T0" fmla="*/ 7 w 155"/>
                  <a:gd name="T1" fmla="*/ 10 h 637"/>
                  <a:gd name="T2" fmla="*/ 27 w 155"/>
                  <a:gd name="T3" fmla="*/ 0 h 637"/>
                  <a:gd name="T4" fmla="*/ 52 w 155"/>
                  <a:gd name="T5" fmla="*/ 8 h 637"/>
                  <a:gd name="T6" fmla="*/ 43 w 155"/>
                  <a:gd name="T7" fmla="*/ 99 h 637"/>
                  <a:gd name="T8" fmla="*/ 42 w 155"/>
                  <a:gd name="T9" fmla="*/ 158 h 637"/>
                  <a:gd name="T10" fmla="*/ 43 w 155"/>
                  <a:gd name="T11" fmla="*/ 195 h 637"/>
                  <a:gd name="T12" fmla="*/ 37 w 155"/>
                  <a:gd name="T13" fmla="*/ 197 h 637"/>
                  <a:gd name="T14" fmla="*/ 37 w 155"/>
                  <a:gd name="T15" fmla="*/ 197 h 637"/>
                  <a:gd name="T16" fmla="*/ 37 w 155"/>
                  <a:gd name="T17" fmla="*/ 194 h 637"/>
                  <a:gd name="T18" fmla="*/ 37 w 155"/>
                  <a:gd name="T19" fmla="*/ 190 h 637"/>
                  <a:gd name="T20" fmla="*/ 37 w 155"/>
                  <a:gd name="T21" fmla="*/ 186 h 637"/>
                  <a:gd name="T22" fmla="*/ 37 w 155"/>
                  <a:gd name="T23" fmla="*/ 180 h 637"/>
                  <a:gd name="T24" fmla="*/ 37 w 155"/>
                  <a:gd name="T25" fmla="*/ 174 h 637"/>
                  <a:gd name="T26" fmla="*/ 37 w 155"/>
                  <a:gd name="T27" fmla="*/ 167 h 637"/>
                  <a:gd name="T28" fmla="*/ 38 w 155"/>
                  <a:gd name="T29" fmla="*/ 160 h 637"/>
                  <a:gd name="T30" fmla="*/ 38 w 155"/>
                  <a:gd name="T31" fmla="*/ 152 h 637"/>
                  <a:gd name="T32" fmla="*/ 38 w 155"/>
                  <a:gd name="T33" fmla="*/ 145 h 637"/>
                  <a:gd name="T34" fmla="*/ 38 w 155"/>
                  <a:gd name="T35" fmla="*/ 137 h 637"/>
                  <a:gd name="T36" fmla="*/ 38 w 155"/>
                  <a:gd name="T37" fmla="*/ 130 h 637"/>
                  <a:gd name="T38" fmla="*/ 38 w 155"/>
                  <a:gd name="T39" fmla="*/ 123 h 637"/>
                  <a:gd name="T40" fmla="*/ 38 w 155"/>
                  <a:gd name="T41" fmla="*/ 117 h 637"/>
                  <a:gd name="T42" fmla="*/ 38 w 155"/>
                  <a:gd name="T43" fmla="*/ 111 h 637"/>
                  <a:gd name="T44" fmla="*/ 38 w 155"/>
                  <a:gd name="T45" fmla="*/ 107 h 637"/>
                  <a:gd name="T46" fmla="*/ 38 w 155"/>
                  <a:gd name="T47" fmla="*/ 102 h 637"/>
                  <a:gd name="T48" fmla="*/ 39 w 155"/>
                  <a:gd name="T49" fmla="*/ 98 h 637"/>
                  <a:gd name="T50" fmla="*/ 39 w 155"/>
                  <a:gd name="T51" fmla="*/ 92 h 637"/>
                  <a:gd name="T52" fmla="*/ 40 w 155"/>
                  <a:gd name="T53" fmla="*/ 87 h 637"/>
                  <a:gd name="T54" fmla="*/ 40 w 155"/>
                  <a:gd name="T55" fmla="*/ 80 h 637"/>
                  <a:gd name="T56" fmla="*/ 40 w 155"/>
                  <a:gd name="T57" fmla="*/ 75 h 637"/>
                  <a:gd name="T58" fmla="*/ 41 w 155"/>
                  <a:gd name="T59" fmla="*/ 69 h 637"/>
                  <a:gd name="T60" fmla="*/ 42 w 155"/>
                  <a:gd name="T61" fmla="*/ 64 h 637"/>
                  <a:gd name="T62" fmla="*/ 42 w 155"/>
                  <a:gd name="T63" fmla="*/ 58 h 637"/>
                  <a:gd name="T64" fmla="*/ 42 w 155"/>
                  <a:gd name="T65" fmla="*/ 53 h 637"/>
                  <a:gd name="T66" fmla="*/ 43 w 155"/>
                  <a:gd name="T67" fmla="*/ 48 h 637"/>
                  <a:gd name="T68" fmla="*/ 43 w 155"/>
                  <a:gd name="T69" fmla="*/ 45 h 637"/>
                  <a:gd name="T70" fmla="*/ 44 w 155"/>
                  <a:gd name="T71" fmla="*/ 41 h 637"/>
                  <a:gd name="T72" fmla="*/ 44 w 155"/>
                  <a:gd name="T73" fmla="*/ 39 h 637"/>
                  <a:gd name="T74" fmla="*/ 44 w 155"/>
                  <a:gd name="T75" fmla="*/ 37 h 637"/>
                  <a:gd name="T76" fmla="*/ 44 w 155"/>
                  <a:gd name="T77" fmla="*/ 37 h 637"/>
                  <a:gd name="T78" fmla="*/ 46 w 155"/>
                  <a:gd name="T79" fmla="*/ 11 h 637"/>
                  <a:gd name="T80" fmla="*/ 29 w 155"/>
                  <a:gd name="T81" fmla="*/ 8 h 637"/>
                  <a:gd name="T82" fmla="*/ 27 w 155"/>
                  <a:gd name="T83" fmla="*/ 71 h 637"/>
                  <a:gd name="T84" fmla="*/ 24 w 155"/>
                  <a:gd name="T85" fmla="*/ 166 h 637"/>
                  <a:gd name="T86" fmla="*/ 23 w 155"/>
                  <a:gd name="T87" fmla="*/ 204 h 637"/>
                  <a:gd name="T88" fmla="*/ 15 w 155"/>
                  <a:gd name="T89" fmla="*/ 204 h 637"/>
                  <a:gd name="T90" fmla="*/ 19 w 155"/>
                  <a:gd name="T91" fmla="*/ 115 h 637"/>
                  <a:gd name="T92" fmla="*/ 22 w 155"/>
                  <a:gd name="T93" fmla="*/ 9 h 637"/>
                  <a:gd name="T94" fmla="*/ 15 w 155"/>
                  <a:gd name="T95" fmla="*/ 13 h 637"/>
                  <a:gd name="T96" fmla="*/ 11 w 155"/>
                  <a:gd name="T97" fmla="*/ 133 h 637"/>
                  <a:gd name="T98" fmla="*/ 7 w 155"/>
                  <a:gd name="T99" fmla="*/ 207 h 637"/>
                  <a:gd name="T100" fmla="*/ 0 w 155"/>
                  <a:gd name="T101" fmla="*/ 212 h 637"/>
                  <a:gd name="T102" fmla="*/ 6 w 155"/>
                  <a:gd name="T103" fmla="*/ 86 h 637"/>
                  <a:gd name="T104" fmla="*/ 7 w 155"/>
                  <a:gd name="T105" fmla="*/ 52 h 637"/>
                  <a:gd name="T106" fmla="*/ 7 w 155"/>
                  <a:gd name="T107" fmla="*/ 10 h 637"/>
                  <a:gd name="T108" fmla="*/ 7 w 155"/>
                  <a:gd name="T109" fmla="*/ 10 h 6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5"/>
                  <a:gd name="T166" fmla="*/ 0 h 637"/>
                  <a:gd name="T167" fmla="*/ 155 w 155"/>
                  <a:gd name="T168" fmla="*/ 637 h 6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5" h="637">
                    <a:moveTo>
                      <a:pt x="21" y="29"/>
                    </a:moveTo>
                    <a:lnTo>
                      <a:pt x="81" y="0"/>
                    </a:lnTo>
                    <a:lnTo>
                      <a:pt x="155" y="24"/>
                    </a:lnTo>
                    <a:lnTo>
                      <a:pt x="128" y="297"/>
                    </a:lnTo>
                    <a:lnTo>
                      <a:pt x="126" y="474"/>
                    </a:lnTo>
                    <a:lnTo>
                      <a:pt x="128" y="586"/>
                    </a:lnTo>
                    <a:lnTo>
                      <a:pt x="110" y="593"/>
                    </a:lnTo>
                    <a:lnTo>
                      <a:pt x="110" y="591"/>
                    </a:lnTo>
                    <a:lnTo>
                      <a:pt x="110" y="583"/>
                    </a:lnTo>
                    <a:lnTo>
                      <a:pt x="110" y="572"/>
                    </a:lnTo>
                    <a:lnTo>
                      <a:pt x="110" y="560"/>
                    </a:lnTo>
                    <a:lnTo>
                      <a:pt x="110" y="542"/>
                    </a:lnTo>
                    <a:lnTo>
                      <a:pt x="110" y="524"/>
                    </a:lnTo>
                    <a:lnTo>
                      <a:pt x="110" y="503"/>
                    </a:lnTo>
                    <a:lnTo>
                      <a:pt x="112" y="482"/>
                    </a:lnTo>
                    <a:lnTo>
                      <a:pt x="112" y="458"/>
                    </a:lnTo>
                    <a:lnTo>
                      <a:pt x="112" y="436"/>
                    </a:lnTo>
                    <a:lnTo>
                      <a:pt x="112" y="412"/>
                    </a:lnTo>
                    <a:lnTo>
                      <a:pt x="113" y="390"/>
                    </a:lnTo>
                    <a:lnTo>
                      <a:pt x="113" y="369"/>
                    </a:lnTo>
                    <a:lnTo>
                      <a:pt x="114" y="351"/>
                    </a:lnTo>
                    <a:lnTo>
                      <a:pt x="114" y="334"/>
                    </a:lnTo>
                    <a:lnTo>
                      <a:pt x="114" y="322"/>
                    </a:lnTo>
                    <a:lnTo>
                      <a:pt x="114" y="307"/>
                    </a:lnTo>
                    <a:lnTo>
                      <a:pt x="115" y="293"/>
                    </a:lnTo>
                    <a:lnTo>
                      <a:pt x="117" y="276"/>
                    </a:lnTo>
                    <a:lnTo>
                      <a:pt x="118" y="260"/>
                    </a:lnTo>
                    <a:lnTo>
                      <a:pt x="119" y="241"/>
                    </a:lnTo>
                    <a:lnTo>
                      <a:pt x="120" y="225"/>
                    </a:lnTo>
                    <a:lnTo>
                      <a:pt x="121" y="207"/>
                    </a:lnTo>
                    <a:lnTo>
                      <a:pt x="124" y="191"/>
                    </a:lnTo>
                    <a:lnTo>
                      <a:pt x="125" y="174"/>
                    </a:lnTo>
                    <a:lnTo>
                      <a:pt x="126" y="160"/>
                    </a:lnTo>
                    <a:lnTo>
                      <a:pt x="128" y="145"/>
                    </a:lnTo>
                    <a:lnTo>
                      <a:pt x="129" y="134"/>
                    </a:lnTo>
                    <a:lnTo>
                      <a:pt x="130" y="124"/>
                    </a:lnTo>
                    <a:lnTo>
                      <a:pt x="131" y="117"/>
                    </a:lnTo>
                    <a:lnTo>
                      <a:pt x="131" y="112"/>
                    </a:lnTo>
                    <a:lnTo>
                      <a:pt x="138" y="34"/>
                    </a:lnTo>
                    <a:lnTo>
                      <a:pt x="87" y="25"/>
                    </a:lnTo>
                    <a:lnTo>
                      <a:pt x="81" y="212"/>
                    </a:lnTo>
                    <a:lnTo>
                      <a:pt x="72" y="498"/>
                    </a:lnTo>
                    <a:lnTo>
                      <a:pt x="69" y="614"/>
                    </a:lnTo>
                    <a:lnTo>
                      <a:pt x="45" y="614"/>
                    </a:lnTo>
                    <a:lnTo>
                      <a:pt x="58" y="346"/>
                    </a:lnTo>
                    <a:lnTo>
                      <a:pt x="67" y="26"/>
                    </a:lnTo>
                    <a:lnTo>
                      <a:pt x="45" y="38"/>
                    </a:lnTo>
                    <a:lnTo>
                      <a:pt x="33" y="401"/>
                    </a:lnTo>
                    <a:lnTo>
                      <a:pt x="21" y="623"/>
                    </a:lnTo>
                    <a:lnTo>
                      <a:pt x="0" y="637"/>
                    </a:lnTo>
                    <a:lnTo>
                      <a:pt x="17" y="258"/>
                    </a:lnTo>
                    <a:lnTo>
                      <a:pt x="22" y="157"/>
                    </a:lnTo>
                    <a:lnTo>
                      <a:pt x="21" y="29"/>
                    </a:lnTo>
                    <a:close/>
                  </a:path>
                </a:pathLst>
              </a:custGeom>
              <a:solidFill>
                <a:srgbClr val="000000"/>
              </a:solidFill>
              <a:ln w="9525">
                <a:solidFill>
                  <a:srgbClr val="5A87C6"/>
                </a:solidFill>
                <a:round/>
                <a:headEnd/>
                <a:tailEnd/>
              </a:ln>
            </p:spPr>
            <p:txBody>
              <a:bodyPr/>
              <a:lstStyle/>
              <a:p>
                <a:endParaRPr lang="en-US"/>
              </a:p>
            </p:txBody>
          </p:sp>
          <p:sp>
            <p:nvSpPr>
              <p:cNvPr id="1205" name="Freeform 190"/>
              <p:cNvSpPr>
                <a:spLocks/>
              </p:cNvSpPr>
              <p:nvPr/>
            </p:nvSpPr>
            <p:spPr bwMode="auto">
              <a:xfrm>
                <a:off x="5105" y="2852"/>
                <a:ext cx="32" cy="167"/>
              </a:xfrm>
              <a:custGeom>
                <a:avLst/>
                <a:gdLst>
                  <a:gd name="T0" fmla="*/ 12 w 96"/>
                  <a:gd name="T1" fmla="*/ 55 h 501"/>
                  <a:gd name="T2" fmla="*/ 14 w 96"/>
                  <a:gd name="T3" fmla="*/ 10 h 501"/>
                  <a:gd name="T4" fmla="*/ 23 w 96"/>
                  <a:gd name="T5" fmla="*/ 10 h 501"/>
                  <a:gd name="T6" fmla="*/ 28 w 96"/>
                  <a:gd name="T7" fmla="*/ 167 h 501"/>
                  <a:gd name="T8" fmla="*/ 32 w 96"/>
                  <a:gd name="T9" fmla="*/ 165 h 501"/>
                  <a:gd name="T10" fmla="*/ 30 w 96"/>
                  <a:gd name="T11" fmla="*/ 74 h 501"/>
                  <a:gd name="T12" fmla="*/ 31 w 96"/>
                  <a:gd name="T13" fmla="*/ 10 h 501"/>
                  <a:gd name="T14" fmla="*/ 12 w 96"/>
                  <a:gd name="T15" fmla="*/ 0 h 501"/>
                  <a:gd name="T16" fmla="*/ 0 w 96"/>
                  <a:gd name="T17" fmla="*/ 4 h 501"/>
                  <a:gd name="T18" fmla="*/ 0 w 96"/>
                  <a:gd name="T19" fmla="*/ 55 h 501"/>
                  <a:gd name="T20" fmla="*/ 2 w 96"/>
                  <a:gd name="T21" fmla="*/ 54 h 501"/>
                  <a:gd name="T22" fmla="*/ 4 w 96"/>
                  <a:gd name="T23" fmla="*/ 10 h 501"/>
                  <a:gd name="T24" fmla="*/ 8 w 96"/>
                  <a:gd name="T25" fmla="*/ 8 h 501"/>
                  <a:gd name="T26" fmla="*/ 9 w 96"/>
                  <a:gd name="T27" fmla="*/ 56 h 501"/>
                  <a:gd name="T28" fmla="*/ 12 w 96"/>
                  <a:gd name="T29" fmla="*/ 55 h 501"/>
                  <a:gd name="T30" fmla="*/ 12 w 96"/>
                  <a:gd name="T31" fmla="*/ 55 h 5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
                  <a:gd name="T49" fmla="*/ 0 h 501"/>
                  <a:gd name="T50" fmla="*/ 96 w 96"/>
                  <a:gd name="T51" fmla="*/ 501 h 50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 h="501">
                    <a:moveTo>
                      <a:pt x="36" y="166"/>
                    </a:moveTo>
                    <a:lnTo>
                      <a:pt x="43" y="31"/>
                    </a:lnTo>
                    <a:lnTo>
                      <a:pt x="69" y="31"/>
                    </a:lnTo>
                    <a:lnTo>
                      <a:pt x="85" y="501"/>
                    </a:lnTo>
                    <a:lnTo>
                      <a:pt x="96" y="496"/>
                    </a:lnTo>
                    <a:lnTo>
                      <a:pt x="90" y="222"/>
                    </a:lnTo>
                    <a:lnTo>
                      <a:pt x="94" y="31"/>
                    </a:lnTo>
                    <a:lnTo>
                      <a:pt x="36" y="0"/>
                    </a:lnTo>
                    <a:lnTo>
                      <a:pt x="0" y="13"/>
                    </a:lnTo>
                    <a:lnTo>
                      <a:pt x="0" y="165"/>
                    </a:lnTo>
                    <a:lnTo>
                      <a:pt x="7" y="161"/>
                    </a:lnTo>
                    <a:lnTo>
                      <a:pt x="11" y="31"/>
                    </a:lnTo>
                    <a:lnTo>
                      <a:pt x="23" y="25"/>
                    </a:lnTo>
                    <a:lnTo>
                      <a:pt x="28" y="168"/>
                    </a:lnTo>
                    <a:lnTo>
                      <a:pt x="36" y="166"/>
                    </a:lnTo>
                    <a:close/>
                  </a:path>
                </a:pathLst>
              </a:custGeom>
              <a:solidFill>
                <a:srgbClr val="000000"/>
              </a:solidFill>
              <a:ln w="9525">
                <a:solidFill>
                  <a:srgbClr val="5A87C6"/>
                </a:solidFill>
                <a:round/>
                <a:headEnd/>
                <a:tailEnd/>
              </a:ln>
            </p:spPr>
            <p:txBody>
              <a:bodyPr/>
              <a:lstStyle/>
              <a:p>
                <a:endParaRPr lang="en-US"/>
              </a:p>
            </p:txBody>
          </p:sp>
          <p:sp>
            <p:nvSpPr>
              <p:cNvPr id="1206" name="Freeform 191"/>
              <p:cNvSpPr>
                <a:spLocks/>
              </p:cNvSpPr>
              <p:nvPr/>
            </p:nvSpPr>
            <p:spPr bwMode="auto">
              <a:xfrm>
                <a:off x="5027" y="2849"/>
                <a:ext cx="12" cy="26"/>
              </a:xfrm>
              <a:custGeom>
                <a:avLst/>
                <a:gdLst>
                  <a:gd name="T0" fmla="*/ 2 w 36"/>
                  <a:gd name="T1" fmla="*/ 21 h 77"/>
                  <a:gd name="T2" fmla="*/ 2 w 36"/>
                  <a:gd name="T3" fmla="*/ 21 h 77"/>
                  <a:gd name="T4" fmla="*/ 2 w 36"/>
                  <a:gd name="T5" fmla="*/ 19 h 77"/>
                  <a:gd name="T6" fmla="*/ 2 w 36"/>
                  <a:gd name="T7" fmla="*/ 17 h 77"/>
                  <a:gd name="T8" fmla="*/ 2 w 36"/>
                  <a:gd name="T9" fmla="*/ 14 h 77"/>
                  <a:gd name="T10" fmla="*/ 2 w 36"/>
                  <a:gd name="T11" fmla="*/ 12 h 77"/>
                  <a:gd name="T12" fmla="*/ 3 w 36"/>
                  <a:gd name="T13" fmla="*/ 10 h 77"/>
                  <a:gd name="T14" fmla="*/ 3 w 36"/>
                  <a:gd name="T15" fmla="*/ 7 h 77"/>
                  <a:gd name="T16" fmla="*/ 4 w 36"/>
                  <a:gd name="T17" fmla="*/ 7 h 77"/>
                  <a:gd name="T18" fmla="*/ 5 w 36"/>
                  <a:gd name="T19" fmla="*/ 6 h 77"/>
                  <a:gd name="T20" fmla="*/ 8 w 36"/>
                  <a:gd name="T21" fmla="*/ 6 h 77"/>
                  <a:gd name="T22" fmla="*/ 9 w 36"/>
                  <a:gd name="T23" fmla="*/ 7 h 77"/>
                  <a:gd name="T24" fmla="*/ 10 w 36"/>
                  <a:gd name="T25" fmla="*/ 9 h 77"/>
                  <a:gd name="T26" fmla="*/ 9 w 36"/>
                  <a:gd name="T27" fmla="*/ 10 h 77"/>
                  <a:gd name="T28" fmla="*/ 9 w 36"/>
                  <a:gd name="T29" fmla="*/ 12 h 77"/>
                  <a:gd name="T30" fmla="*/ 9 w 36"/>
                  <a:gd name="T31" fmla="*/ 15 h 77"/>
                  <a:gd name="T32" fmla="*/ 9 w 36"/>
                  <a:gd name="T33" fmla="*/ 18 h 77"/>
                  <a:gd name="T34" fmla="*/ 9 w 36"/>
                  <a:gd name="T35" fmla="*/ 20 h 77"/>
                  <a:gd name="T36" fmla="*/ 9 w 36"/>
                  <a:gd name="T37" fmla="*/ 23 h 77"/>
                  <a:gd name="T38" fmla="*/ 9 w 36"/>
                  <a:gd name="T39" fmla="*/ 24 h 77"/>
                  <a:gd name="T40" fmla="*/ 9 w 36"/>
                  <a:gd name="T41" fmla="*/ 25 h 77"/>
                  <a:gd name="T42" fmla="*/ 11 w 36"/>
                  <a:gd name="T43" fmla="*/ 26 h 77"/>
                  <a:gd name="T44" fmla="*/ 11 w 36"/>
                  <a:gd name="T45" fmla="*/ 25 h 77"/>
                  <a:gd name="T46" fmla="*/ 11 w 36"/>
                  <a:gd name="T47" fmla="*/ 23 h 77"/>
                  <a:gd name="T48" fmla="*/ 11 w 36"/>
                  <a:gd name="T49" fmla="*/ 21 h 77"/>
                  <a:gd name="T50" fmla="*/ 12 w 36"/>
                  <a:gd name="T51" fmla="*/ 19 h 77"/>
                  <a:gd name="T52" fmla="*/ 12 w 36"/>
                  <a:gd name="T53" fmla="*/ 17 h 77"/>
                  <a:gd name="T54" fmla="*/ 12 w 36"/>
                  <a:gd name="T55" fmla="*/ 15 h 77"/>
                  <a:gd name="T56" fmla="*/ 12 w 36"/>
                  <a:gd name="T57" fmla="*/ 12 h 77"/>
                  <a:gd name="T58" fmla="*/ 12 w 36"/>
                  <a:gd name="T59" fmla="*/ 10 h 77"/>
                  <a:gd name="T60" fmla="*/ 12 w 36"/>
                  <a:gd name="T61" fmla="*/ 8 h 77"/>
                  <a:gd name="T62" fmla="*/ 12 w 36"/>
                  <a:gd name="T63" fmla="*/ 7 h 77"/>
                  <a:gd name="T64" fmla="*/ 12 w 36"/>
                  <a:gd name="T65" fmla="*/ 5 h 77"/>
                  <a:gd name="T66" fmla="*/ 12 w 36"/>
                  <a:gd name="T67" fmla="*/ 3 h 77"/>
                  <a:gd name="T68" fmla="*/ 12 w 36"/>
                  <a:gd name="T69" fmla="*/ 2 h 77"/>
                  <a:gd name="T70" fmla="*/ 12 w 36"/>
                  <a:gd name="T71" fmla="*/ 2 h 77"/>
                  <a:gd name="T72" fmla="*/ 10 w 36"/>
                  <a:gd name="T73" fmla="*/ 0 h 77"/>
                  <a:gd name="T74" fmla="*/ 9 w 36"/>
                  <a:gd name="T75" fmla="*/ 0 h 77"/>
                  <a:gd name="T76" fmla="*/ 7 w 36"/>
                  <a:gd name="T77" fmla="*/ 0 h 77"/>
                  <a:gd name="T78" fmla="*/ 5 w 36"/>
                  <a:gd name="T79" fmla="*/ 0 h 77"/>
                  <a:gd name="T80" fmla="*/ 3 w 36"/>
                  <a:gd name="T81" fmla="*/ 0 h 77"/>
                  <a:gd name="T82" fmla="*/ 1 w 36"/>
                  <a:gd name="T83" fmla="*/ 1 h 77"/>
                  <a:gd name="T84" fmla="*/ 0 w 36"/>
                  <a:gd name="T85" fmla="*/ 2 h 77"/>
                  <a:gd name="T86" fmla="*/ 0 w 36"/>
                  <a:gd name="T87" fmla="*/ 4 h 77"/>
                  <a:gd name="T88" fmla="*/ 0 w 36"/>
                  <a:gd name="T89" fmla="*/ 5 h 77"/>
                  <a:gd name="T90" fmla="*/ 0 w 36"/>
                  <a:gd name="T91" fmla="*/ 8 h 77"/>
                  <a:gd name="T92" fmla="*/ 0 w 36"/>
                  <a:gd name="T93" fmla="*/ 10 h 77"/>
                  <a:gd name="T94" fmla="*/ 0 w 36"/>
                  <a:gd name="T95" fmla="*/ 12 h 77"/>
                  <a:gd name="T96" fmla="*/ 0 w 36"/>
                  <a:gd name="T97" fmla="*/ 14 h 77"/>
                  <a:gd name="T98" fmla="*/ 1 w 36"/>
                  <a:gd name="T99" fmla="*/ 16 h 77"/>
                  <a:gd name="T100" fmla="*/ 1 w 36"/>
                  <a:gd name="T101" fmla="*/ 17 h 77"/>
                  <a:gd name="T102" fmla="*/ 1 w 36"/>
                  <a:gd name="T103" fmla="*/ 19 h 77"/>
                  <a:gd name="T104" fmla="*/ 1 w 36"/>
                  <a:gd name="T105" fmla="*/ 21 h 77"/>
                  <a:gd name="T106" fmla="*/ 1 w 36"/>
                  <a:gd name="T107" fmla="*/ 22 h 77"/>
                  <a:gd name="T108" fmla="*/ 1 w 36"/>
                  <a:gd name="T109" fmla="*/ 24 h 77"/>
                  <a:gd name="T110" fmla="*/ 1 w 36"/>
                  <a:gd name="T111" fmla="*/ 25 h 77"/>
                  <a:gd name="T112" fmla="*/ 3 w 36"/>
                  <a:gd name="T113" fmla="*/ 25 h 77"/>
                  <a:gd name="T114" fmla="*/ 2 w 36"/>
                  <a:gd name="T115" fmla="*/ 21 h 77"/>
                  <a:gd name="T116" fmla="*/ 2 w 36"/>
                  <a:gd name="T117" fmla="*/ 21 h 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
                  <a:gd name="T178" fmla="*/ 0 h 77"/>
                  <a:gd name="T179" fmla="*/ 36 w 36"/>
                  <a:gd name="T180" fmla="*/ 77 h 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 h="77">
                    <a:moveTo>
                      <a:pt x="5" y="63"/>
                    </a:moveTo>
                    <a:lnTo>
                      <a:pt x="5" y="62"/>
                    </a:lnTo>
                    <a:lnTo>
                      <a:pt x="5" y="57"/>
                    </a:lnTo>
                    <a:lnTo>
                      <a:pt x="5" y="50"/>
                    </a:lnTo>
                    <a:lnTo>
                      <a:pt x="7" y="42"/>
                    </a:lnTo>
                    <a:lnTo>
                      <a:pt x="7" y="35"/>
                    </a:lnTo>
                    <a:lnTo>
                      <a:pt x="9" y="29"/>
                    </a:lnTo>
                    <a:lnTo>
                      <a:pt x="9" y="22"/>
                    </a:lnTo>
                    <a:lnTo>
                      <a:pt x="13" y="20"/>
                    </a:lnTo>
                    <a:lnTo>
                      <a:pt x="16" y="17"/>
                    </a:lnTo>
                    <a:lnTo>
                      <a:pt x="23" y="19"/>
                    </a:lnTo>
                    <a:lnTo>
                      <a:pt x="26" y="21"/>
                    </a:lnTo>
                    <a:lnTo>
                      <a:pt x="29" y="27"/>
                    </a:lnTo>
                    <a:lnTo>
                      <a:pt x="28" y="31"/>
                    </a:lnTo>
                    <a:lnTo>
                      <a:pt x="28" y="37"/>
                    </a:lnTo>
                    <a:lnTo>
                      <a:pt x="28" y="45"/>
                    </a:lnTo>
                    <a:lnTo>
                      <a:pt x="28" y="53"/>
                    </a:lnTo>
                    <a:lnTo>
                      <a:pt x="26" y="60"/>
                    </a:lnTo>
                    <a:lnTo>
                      <a:pt x="26" y="67"/>
                    </a:lnTo>
                    <a:lnTo>
                      <a:pt x="26" y="71"/>
                    </a:lnTo>
                    <a:lnTo>
                      <a:pt x="26" y="73"/>
                    </a:lnTo>
                    <a:lnTo>
                      <a:pt x="34" y="77"/>
                    </a:lnTo>
                    <a:lnTo>
                      <a:pt x="34" y="74"/>
                    </a:lnTo>
                    <a:lnTo>
                      <a:pt x="34" y="67"/>
                    </a:lnTo>
                    <a:lnTo>
                      <a:pt x="34" y="61"/>
                    </a:lnTo>
                    <a:lnTo>
                      <a:pt x="35" y="57"/>
                    </a:lnTo>
                    <a:lnTo>
                      <a:pt x="35" y="50"/>
                    </a:lnTo>
                    <a:lnTo>
                      <a:pt x="36" y="45"/>
                    </a:lnTo>
                    <a:lnTo>
                      <a:pt x="36" y="37"/>
                    </a:lnTo>
                    <a:lnTo>
                      <a:pt x="36" y="31"/>
                    </a:lnTo>
                    <a:lnTo>
                      <a:pt x="36" y="25"/>
                    </a:lnTo>
                    <a:lnTo>
                      <a:pt x="36" y="20"/>
                    </a:lnTo>
                    <a:lnTo>
                      <a:pt x="36" y="15"/>
                    </a:lnTo>
                    <a:lnTo>
                      <a:pt x="36" y="10"/>
                    </a:lnTo>
                    <a:lnTo>
                      <a:pt x="36" y="7"/>
                    </a:lnTo>
                    <a:lnTo>
                      <a:pt x="36" y="5"/>
                    </a:lnTo>
                    <a:lnTo>
                      <a:pt x="31" y="1"/>
                    </a:lnTo>
                    <a:lnTo>
                      <a:pt x="26" y="1"/>
                    </a:lnTo>
                    <a:lnTo>
                      <a:pt x="20" y="0"/>
                    </a:lnTo>
                    <a:lnTo>
                      <a:pt x="15" y="1"/>
                    </a:lnTo>
                    <a:lnTo>
                      <a:pt x="9" y="1"/>
                    </a:lnTo>
                    <a:lnTo>
                      <a:pt x="4" y="4"/>
                    </a:lnTo>
                    <a:lnTo>
                      <a:pt x="0" y="6"/>
                    </a:lnTo>
                    <a:lnTo>
                      <a:pt x="0" y="11"/>
                    </a:lnTo>
                    <a:lnTo>
                      <a:pt x="0" y="16"/>
                    </a:lnTo>
                    <a:lnTo>
                      <a:pt x="0" y="25"/>
                    </a:lnTo>
                    <a:lnTo>
                      <a:pt x="0" y="29"/>
                    </a:lnTo>
                    <a:lnTo>
                      <a:pt x="0" y="35"/>
                    </a:lnTo>
                    <a:lnTo>
                      <a:pt x="0" y="40"/>
                    </a:lnTo>
                    <a:lnTo>
                      <a:pt x="2" y="46"/>
                    </a:lnTo>
                    <a:lnTo>
                      <a:pt x="2" y="51"/>
                    </a:lnTo>
                    <a:lnTo>
                      <a:pt x="2" y="57"/>
                    </a:lnTo>
                    <a:lnTo>
                      <a:pt x="2" y="61"/>
                    </a:lnTo>
                    <a:lnTo>
                      <a:pt x="2" y="66"/>
                    </a:lnTo>
                    <a:lnTo>
                      <a:pt x="2" y="72"/>
                    </a:lnTo>
                    <a:lnTo>
                      <a:pt x="2" y="74"/>
                    </a:lnTo>
                    <a:lnTo>
                      <a:pt x="8" y="73"/>
                    </a:lnTo>
                    <a:lnTo>
                      <a:pt x="5" y="63"/>
                    </a:lnTo>
                    <a:close/>
                  </a:path>
                </a:pathLst>
              </a:custGeom>
              <a:solidFill>
                <a:srgbClr val="000000"/>
              </a:solidFill>
              <a:ln w="9525">
                <a:solidFill>
                  <a:srgbClr val="5A87C6"/>
                </a:solidFill>
                <a:round/>
                <a:headEnd/>
                <a:tailEnd/>
              </a:ln>
            </p:spPr>
            <p:txBody>
              <a:bodyPr/>
              <a:lstStyle/>
              <a:p>
                <a:endParaRPr lang="en-US"/>
              </a:p>
            </p:txBody>
          </p:sp>
          <p:sp>
            <p:nvSpPr>
              <p:cNvPr id="1207" name="Freeform 192"/>
              <p:cNvSpPr>
                <a:spLocks/>
              </p:cNvSpPr>
              <p:nvPr/>
            </p:nvSpPr>
            <p:spPr bwMode="auto">
              <a:xfrm>
                <a:off x="5021" y="2871"/>
                <a:ext cx="28" cy="71"/>
              </a:xfrm>
              <a:custGeom>
                <a:avLst/>
                <a:gdLst>
                  <a:gd name="T0" fmla="*/ 28 w 83"/>
                  <a:gd name="T1" fmla="*/ 70 h 212"/>
                  <a:gd name="T2" fmla="*/ 27 w 83"/>
                  <a:gd name="T3" fmla="*/ 65 h 212"/>
                  <a:gd name="T4" fmla="*/ 26 w 83"/>
                  <a:gd name="T5" fmla="*/ 57 h 212"/>
                  <a:gd name="T6" fmla="*/ 25 w 83"/>
                  <a:gd name="T7" fmla="*/ 47 h 212"/>
                  <a:gd name="T8" fmla="*/ 25 w 83"/>
                  <a:gd name="T9" fmla="*/ 35 h 212"/>
                  <a:gd name="T10" fmla="*/ 23 w 83"/>
                  <a:gd name="T11" fmla="*/ 24 h 212"/>
                  <a:gd name="T12" fmla="*/ 22 w 83"/>
                  <a:gd name="T13" fmla="*/ 14 h 212"/>
                  <a:gd name="T14" fmla="*/ 21 w 83"/>
                  <a:gd name="T15" fmla="*/ 7 h 212"/>
                  <a:gd name="T16" fmla="*/ 20 w 83"/>
                  <a:gd name="T17" fmla="*/ 3 h 212"/>
                  <a:gd name="T18" fmla="*/ 18 w 83"/>
                  <a:gd name="T19" fmla="*/ 1 h 212"/>
                  <a:gd name="T20" fmla="*/ 14 w 83"/>
                  <a:gd name="T21" fmla="*/ 0 h 212"/>
                  <a:gd name="T22" fmla="*/ 9 w 83"/>
                  <a:gd name="T23" fmla="*/ 0 h 212"/>
                  <a:gd name="T24" fmla="*/ 4 w 83"/>
                  <a:gd name="T25" fmla="*/ 2 h 212"/>
                  <a:gd name="T26" fmla="*/ 2 w 83"/>
                  <a:gd name="T27" fmla="*/ 6 h 212"/>
                  <a:gd name="T28" fmla="*/ 1 w 83"/>
                  <a:gd name="T29" fmla="*/ 9 h 212"/>
                  <a:gd name="T30" fmla="*/ 0 w 83"/>
                  <a:gd name="T31" fmla="*/ 12 h 212"/>
                  <a:gd name="T32" fmla="*/ 0 w 83"/>
                  <a:gd name="T33" fmla="*/ 16 h 212"/>
                  <a:gd name="T34" fmla="*/ 0 w 83"/>
                  <a:gd name="T35" fmla="*/ 20 h 212"/>
                  <a:gd name="T36" fmla="*/ 0 w 83"/>
                  <a:gd name="T37" fmla="*/ 24 h 212"/>
                  <a:gd name="T38" fmla="*/ 0 w 83"/>
                  <a:gd name="T39" fmla="*/ 29 h 212"/>
                  <a:gd name="T40" fmla="*/ 0 w 83"/>
                  <a:gd name="T41" fmla="*/ 33 h 212"/>
                  <a:gd name="T42" fmla="*/ 1 w 83"/>
                  <a:gd name="T43" fmla="*/ 40 h 212"/>
                  <a:gd name="T44" fmla="*/ 2 w 83"/>
                  <a:gd name="T45" fmla="*/ 46 h 212"/>
                  <a:gd name="T46" fmla="*/ 3 w 83"/>
                  <a:gd name="T47" fmla="*/ 52 h 212"/>
                  <a:gd name="T48" fmla="*/ 4 w 83"/>
                  <a:gd name="T49" fmla="*/ 59 h 212"/>
                  <a:gd name="T50" fmla="*/ 5 w 83"/>
                  <a:gd name="T51" fmla="*/ 64 h 212"/>
                  <a:gd name="T52" fmla="*/ 6 w 83"/>
                  <a:gd name="T53" fmla="*/ 68 h 212"/>
                  <a:gd name="T54" fmla="*/ 7 w 83"/>
                  <a:gd name="T55" fmla="*/ 70 h 212"/>
                  <a:gd name="T56" fmla="*/ 9 w 83"/>
                  <a:gd name="T57" fmla="*/ 71 h 212"/>
                  <a:gd name="T58" fmla="*/ 9 w 83"/>
                  <a:gd name="T59" fmla="*/ 68 h 212"/>
                  <a:gd name="T60" fmla="*/ 8 w 83"/>
                  <a:gd name="T61" fmla="*/ 62 h 212"/>
                  <a:gd name="T62" fmla="*/ 7 w 83"/>
                  <a:gd name="T63" fmla="*/ 52 h 212"/>
                  <a:gd name="T64" fmla="*/ 7 w 83"/>
                  <a:gd name="T65" fmla="*/ 42 h 212"/>
                  <a:gd name="T66" fmla="*/ 6 w 83"/>
                  <a:gd name="T67" fmla="*/ 30 h 212"/>
                  <a:gd name="T68" fmla="*/ 6 w 83"/>
                  <a:gd name="T69" fmla="*/ 20 h 212"/>
                  <a:gd name="T70" fmla="*/ 7 w 83"/>
                  <a:gd name="T71" fmla="*/ 13 h 212"/>
                  <a:gd name="T72" fmla="*/ 9 w 83"/>
                  <a:gd name="T73" fmla="*/ 9 h 212"/>
                  <a:gd name="T74" fmla="*/ 12 w 83"/>
                  <a:gd name="T75" fmla="*/ 7 h 212"/>
                  <a:gd name="T76" fmla="*/ 15 w 83"/>
                  <a:gd name="T77" fmla="*/ 9 h 212"/>
                  <a:gd name="T78" fmla="*/ 17 w 83"/>
                  <a:gd name="T79" fmla="*/ 13 h 212"/>
                  <a:gd name="T80" fmla="*/ 19 w 83"/>
                  <a:gd name="T81" fmla="*/ 18 h 212"/>
                  <a:gd name="T82" fmla="*/ 19 w 83"/>
                  <a:gd name="T83" fmla="*/ 22 h 212"/>
                  <a:gd name="T84" fmla="*/ 20 w 83"/>
                  <a:gd name="T85" fmla="*/ 29 h 212"/>
                  <a:gd name="T86" fmla="*/ 21 w 83"/>
                  <a:gd name="T87" fmla="*/ 38 h 212"/>
                  <a:gd name="T88" fmla="*/ 22 w 83"/>
                  <a:gd name="T89" fmla="*/ 47 h 212"/>
                  <a:gd name="T90" fmla="*/ 22 w 83"/>
                  <a:gd name="T91" fmla="*/ 55 h 212"/>
                  <a:gd name="T92" fmla="*/ 23 w 83"/>
                  <a:gd name="T93" fmla="*/ 63 h 212"/>
                  <a:gd name="T94" fmla="*/ 24 w 83"/>
                  <a:gd name="T95" fmla="*/ 69 h 212"/>
                  <a:gd name="T96" fmla="*/ 24 w 83"/>
                  <a:gd name="T97" fmla="*/ 71 h 212"/>
                  <a:gd name="T98" fmla="*/ 28 w 83"/>
                  <a:gd name="T99" fmla="*/ 71 h 2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3"/>
                  <a:gd name="T151" fmla="*/ 0 h 212"/>
                  <a:gd name="T152" fmla="*/ 83 w 83"/>
                  <a:gd name="T153" fmla="*/ 212 h 2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3" h="212">
                    <a:moveTo>
                      <a:pt x="83" y="212"/>
                    </a:moveTo>
                    <a:lnTo>
                      <a:pt x="82" y="208"/>
                    </a:lnTo>
                    <a:lnTo>
                      <a:pt x="82" y="203"/>
                    </a:lnTo>
                    <a:lnTo>
                      <a:pt x="80" y="195"/>
                    </a:lnTo>
                    <a:lnTo>
                      <a:pt x="79" y="185"/>
                    </a:lnTo>
                    <a:lnTo>
                      <a:pt x="78" y="170"/>
                    </a:lnTo>
                    <a:lnTo>
                      <a:pt x="77" y="156"/>
                    </a:lnTo>
                    <a:lnTo>
                      <a:pt x="75" y="139"/>
                    </a:lnTo>
                    <a:lnTo>
                      <a:pt x="74" y="123"/>
                    </a:lnTo>
                    <a:lnTo>
                      <a:pt x="73" y="104"/>
                    </a:lnTo>
                    <a:lnTo>
                      <a:pt x="70" y="88"/>
                    </a:lnTo>
                    <a:lnTo>
                      <a:pt x="69" y="72"/>
                    </a:lnTo>
                    <a:lnTo>
                      <a:pt x="67" y="56"/>
                    </a:lnTo>
                    <a:lnTo>
                      <a:pt x="65" y="42"/>
                    </a:lnTo>
                    <a:lnTo>
                      <a:pt x="63" y="31"/>
                    </a:lnTo>
                    <a:lnTo>
                      <a:pt x="62" y="21"/>
                    </a:lnTo>
                    <a:lnTo>
                      <a:pt x="61" y="16"/>
                    </a:lnTo>
                    <a:lnTo>
                      <a:pt x="58" y="10"/>
                    </a:lnTo>
                    <a:lnTo>
                      <a:pt x="54" y="7"/>
                    </a:lnTo>
                    <a:lnTo>
                      <a:pt x="52" y="4"/>
                    </a:lnTo>
                    <a:lnTo>
                      <a:pt x="49" y="3"/>
                    </a:lnTo>
                    <a:lnTo>
                      <a:pt x="42" y="0"/>
                    </a:lnTo>
                    <a:lnTo>
                      <a:pt x="36" y="0"/>
                    </a:lnTo>
                    <a:lnTo>
                      <a:pt x="27" y="0"/>
                    </a:lnTo>
                    <a:lnTo>
                      <a:pt x="20" y="4"/>
                    </a:lnTo>
                    <a:lnTo>
                      <a:pt x="13" y="7"/>
                    </a:lnTo>
                    <a:lnTo>
                      <a:pt x="10" y="12"/>
                    </a:lnTo>
                    <a:lnTo>
                      <a:pt x="6" y="17"/>
                    </a:lnTo>
                    <a:lnTo>
                      <a:pt x="3" y="25"/>
                    </a:lnTo>
                    <a:lnTo>
                      <a:pt x="2" y="27"/>
                    </a:lnTo>
                    <a:lnTo>
                      <a:pt x="1" y="32"/>
                    </a:lnTo>
                    <a:lnTo>
                      <a:pt x="0" y="37"/>
                    </a:lnTo>
                    <a:lnTo>
                      <a:pt x="0" y="42"/>
                    </a:lnTo>
                    <a:lnTo>
                      <a:pt x="0" y="47"/>
                    </a:lnTo>
                    <a:lnTo>
                      <a:pt x="0" y="52"/>
                    </a:lnTo>
                    <a:lnTo>
                      <a:pt x="0" y="60"/>
                    </a:lnTo>
                    <a:lnTo>
                      <a:pt x="0" y="66"/>
                    </a:lnTo>
                    <a:lnTo>
                      <a:pt x="0" y="71"/>
                    </a:lnTo>
                    <a:lnTo>
                      <a:pt x="0" y="78"/>
                    </a:lnTo>
                    <a:lnTo>
                      <a:pt x="0" y="86"/>
                    </a:lnTo>
                    <a:lnTo>
                      <a:pt x="1" y="94"/>
                    </a:lnTo>
                    <a:lnTo>
                      <a:pt x="1" y="100"/>
                    </a:lnTo>
                    <a:lnTo>
                      <a:pt x="2" y="109"/>
                    </a:lnTo>
                    <a:lnTo>
                      <a:pt x="3" y="118"/>
                    </a:lnTo>
                    <a:lnTo>
                      <a:pt x="5" y="128"/>
                    </a:lnTo>
                    <a:lnTo>
                      <a:pt x="6" y="136"/>
                    </a:lnTo>
                    <a:lnTo>
                      <a:pt x="8" y="146"/>
                    </a:lnTo>
                    <a:lnTo>
                      <a:pt x="10" y="156"/>
                    </a:lnTo>
                    <a:lnTo>
                      <a:pt x="12" y="167"/>
                    </a:lnTo>
                    <a:lnTo>
                      <a:pt x="13" y="175"/>
                    </a:lnTo>
                    <a:lnTo>
                      <a:pt x="15" y="184"/>
                    </a:lnTo>
                    <a:lnTo>
                      <a:pt x="16" y="191"/>
                    </a:lnTo>
                    <a:lnTo>
                      <a:pt x="17" y="198"/>
                    </a:lnTo>
                    <a:lnTo>
                      <a:pt x="18" y="202"/>
                    </a:lnTo>
                    <a:lnTo>
                      <a:pt x="20" y="207"/>
                    </a:lnTo>
                    <a:lnTo>
                      <a:pt x="20" y="210"/>
                    </a:lnTo>
                    <a:lnTo>
                      <a:pt x="20" y="212"/>
                    </a:lnTo>
                    <a:lnTo>
                      <a:pt x="27" y="211"/>
                    </a:lnTo>
                    <a:lnTo>
                      <a:pt x="27" y="208"/>
                    </a:lnTo>
                    <a:lnTo>
                      <a:pt x="26" y="202"/>
                    </a:lnTo>
                    <a:lnTo>
                      <a:pt x="25" y="195"/>
                    </a:lnTo>
                    <a:lnTo>
                      <a:pt x="23" y="184"/>
                    </a:lnTo>
                    <a:lnTo>
                      <a:pt x="22" y="170"/>
                    </a:lnTo>
                    <a:lnTo>
                      <a:pt x="21" y="155"/>
                    </a:lnTo>
                    <a:lnTo>
                      <a:pt x="20" y="139"/>
                    </a:lnTo>
                    <a:lnTo>
                      <a:pt x="20" y="124"/>
                    </a:lnTo>
                    <a:lnTo>
                      <a:pt x="17" y="107"/>
                    </a:lnTo>
                    <a:lnTo>
                      <a:pt x="17" y="91"/>
                    </a:lnTo>
                    <a:lnTo>
                      <a:pt x="17" y="73"/>
                    </a:lnTo>
                    <a:lnTo>
                      <a:pt x="17" y="61"/>
                    </a:lnTo>
                    <a:lnTo>
                      <a:pt x="17" y="48"/>
                    </a:lnTo>
                    <a:lnTo>
                      <a:pt x="20" y="38"/>
                    </a:lnTo>
                    <a:lnTo>
                      <a:pt x="22" y="30"/>
                    </a:lnTo>
                    <a:lnTo>
                      <a:pt x="26" y="27"/>
                    </a:lnTo>
                    <a:lnTo>
                      <a:pt x="31" y="22"/>
                    </a:lnTo>
                    <a:lnTo>
                      <a:pt x="36" y="21"/>
                    </a:lnTo>
                    <a:lnTo>
                      <a:pt x="39" y="24"/>
                    </a:lnTo>
                    <a:lnTo>
                      <a:pt x="44" y="27"/>
                    </a:lnTo>
                    <a:lnTo>
                      <a:pt x="47" y="31"/>
                    </a:lnTo>
                    <a:lnTo>
                      <a:pt x="51" y="38"/>
                    </a:lnTo>
                    <a:lnTo>
                      <a:pt x="53" y="45"/>
                    </a:lnTo>
                    <a:lnTo>
                      <a:pt x="56" y="53"/>
                    </a:lnTo>
                    <a:lnTo>
                      <a:pt x="56" y="58"/>
                    </a:lnTo>
                    <a:lnTo>
                      <a:pt x="56" y="66"/>
                    </a:lnTo>
                    <a:lnTo>
                      <a:pt x="57" y="74"/>
                    </a:lnTo>
                    <a:lnTo>
                      <a:pt x="58" y="87"/>
                    </a:lnTo>
                    <a:lnTo>
                      <a:pt x="59" y="98"/>
                    </a:lnTo>
                    <a:lnTo>
                      <a:pt x="62" y="112"/>
                    </a:lnTo>
                    <a:lnTo>
                      <a:pt x="62" y="125"/>
                    </a:lnTo>
                    <a:lnTo>
                      <a:pt x="64" y="139"/>
                    </a:lnTo>
                    <a:lnTo>
                      <a:pt x="65" y="153"/>
                    </a:lnTo>
                    <a:lnTo>
                      <a:pt x="65" y="165"/>
                    </a:lnTo>
                    <a:lnTo>
                      <a:pt x="67" y="177"/>
                    </a:lnTo>
                    <a:lnTo>
                      <a:pt x="69" y="189"/>
                    </a:lnTo>
                    <a:lnTo>
                      <a:pt x="69" y="197"/>
                    </a:lnTo>
                    <a:lnTo>
                      <a:pt x="70" y="205"/>
                    </a:lnTo>
                    <a:lnTo>
                      <a:pt x="70" y="208"/>
                    </a:lnTo>
                    <a:lnTo>
                      <a:pt x="72" y="211"/>
                    </a:lnTo>
                    <a:lnTo>
                      <a:pt x="83" y="212"/>
                    </a:lnTo>
                    <a:close/>
                  </a:path>
                </a:pathLst>
              </a:custGeom>
              <a:solidFill>
                <a:srgbClr val="000000"/>
              </a:solidFill>
              <a:ln w="9525">
                <a:solidFill>
                  <a:srgbClr val="5A87C6"/>
                </a:solidFill>
                <a:round/>
                <a:headEnd/>
                <a:tailEnd/>
              </a:ln>
            </p:spPr>
            <p:txBody>
              <a:bodyPr/>
              <a:lstStyle/>
              <a:p>
                <a:endParaRPr lang="en-US"/>
              </a:p>
            </p:txBody>
          </p:sp>
          <p:sp>
            <p:nvSpPr>
              <p:cNvPr id="1208" name="Freeform 193"/>
              <p:cNvSpPr>
                <a:spLocks/>
              </p:cNvSpPr>
              <p:nvPr/>
            </p:nvSpPr>
            <p:spPr bwMode="auto">
              <a:xfrm>
                <a:off x="5025" y="2956"/>
                <a:ext cx="34" cy="32"/>
              </a:xfrm>
              <a:custGeom>
                <a:avLst/>
                <a:gdLst>
                  <a:gd name="T0" fmla="*/ 15 w 101"/>
                  <a:gd name="T1" fmla="*/ 29 h 97"/>
                  <a:gd name="T2" fmla="*/ 18 w 101"/>
                  <a:gd name="T3" fmla="*/ 29 h 97"/>
                  <a:gd name="T4" fmla="*/ 23 w 101"/>
                  <a:gd name="T5" fmla="*/ 26 h 97"/>
                  <a:gd name="T6" fmla="*/ 26 w 101"/>
                  <a:gd name="T7" fmla="*/ 21 h 97"/>
                  <a:gd name="T8" fmla="*/ 27 w 101"/>
                  <a:gd name="T9" fmla="*/ 17 h 97"/>
                  <a:gd name="T10" fmla="*/ 27 w 101"/>
                  <a:gd name="T11" fmla="*/ 12 h 97"/>
                  <a:gd name="T12" fmla="*/ 26 w 101"/>
                  <a:gd name="T13" fmla="*/ 8 h 97"/>
                  <a:gd name="T14" fmla="*/ 24 w 101"/>
                  <a:gd name="T15" fmla="*/ 5 h 97"/>
                  <a:gd name="T16" fmla="*/ 20 w 101"/>
                  <a:gd name="T17" fmla="*/ 5 h 97"/>
                  <a:gd name="T18" fmla="*/ 16 w 101"/>
                  <a:gd name="T19" fmla="*/ 5 h 97"/>
                  <a:gd name="T20" fmla="*/ 13 w 101"/>
                  <a:gd name="T21" fmla="*/ 6 h 97"/>
                  <a:gd name="T22" fmla="*/ 8 w 101"/>
                  <a:gd name="T23" fmla="*/ 8 h 97"/>
                  <a:gd name="T24" fmla="*/ 6 w 101"/>
                  <a:gd name="T25" fmla="*/ 13 h 97"/>
                  <a:gd name="T26" fmla="*/ 5 w 101"/>
                  <a:gd name="T27" fmla="*/ 17 h 97"/>
                  <a:gd name="T28" fmla="*/ 5 w 101"/>
                  <a:gd name="T29" fmla="*/ 21 h 97"/>
                  <a:gd name="T30" fmla="*/ 6 w 101"/>
                  <a:gd name="T31" fmla="*/ 25 h 97"/>
                  <a:gd name="T32" fmla="*/ 3 w 101"/>
                  <a:gd name="T33" fmla="*/ 28 h 97"/>
                  <a:gd name="T34" fmla="*/ 2 w 101"/>
                  <a:gd name="T35" fmla="*/ 25 h 97"/>
                  <a:gd name="T36" fmla="*/ 1 w 101"/>
                  <a:gd name="T37" fmla="*/ 20 h 97"/>
                  <a:gd name="T38" fmla="*/ 0 w 101"/>
                  <a:gd name="T39" fmla="*/ 17 h 97"/>
                  <a:gd name="T40" fmla="*/ 0 w 101"/>
                  <a:gd name="T41" fmla="*/ 13 h 97"/>
                  <a:gd name="T42" fmla="*/ 1 w 101"/>
                  <a:gd name="T43" fmla="*/ 9 h 97"/>
                  <a:gd name="T44" fmla="*/ 3 w 101"/>
                  <a:gd name="T45" fmla="*/ 6 h 97"/>
                  <a:gd name="T46" fmla="*/ 9 w 101"/>
                  <a:gd name="T47" fmla="*/ 2 h 97"/>
                  <a:gd name="T48" fmla="*/ 12 w 101"/>
                  <a:gd name="T49" fmla="*/ 1 h 97"/>
                  <a:gd name="T50" fmla="*/ 15 w 101"/>
                  <a:gd name="T51" fmla="*/ 0 h 97"/>
                  <a:gd name="T52" fmla="*/ 19 w 101"/>
                  <a:gd name="T53" fmla="*/ 0 h 97"/>
                  <a:gd name="T54" fmla="*/ 22 w 101"/>
                  <a:gd name="T55" fmla="*/ 0 h 97"/>
                  <a:gd name="T56" fmla="*/ 28 w 101"/>
                  <a:gd name="T57" fmla="*/ 2 h 97"/>
                  <a:gd name="T58" fmla="*/ 31 w 101"/>
                  <a:gd name="T59" fmla="*/ 5 h 97"/>
                  <a:gd name="T60" fmla="*/ 34 w 101"/>
                  <a:gd name="T61" fmla="*/ 11 h 97"/>
                  <a:gd name="T62" fmla="*/ 34 w 101"/>
                  <a:gd name="T63" fmla="*/ 17 h 97"/>
                  <a:gd name="T64" fmla="*/ 33 w 101"/>
                  <a:gd name="T65" fmla="*/ 20 h 97"/>
                  <a:gd name="T66" fmla="*/ 32 w 101"/>
                  <a:gd name="T67" fmla="*/ 24 h 97"/>
                  <a:gd name="T68" fmla="*/ 28 w 101"/>
                  <a:gd name="T69" fmla="*/ 29 h 97"/>
                  <a:gd name="T70" fmla="*/ 23 w 101"/>
                  <a:gd name="T71" fmla="*/ 31 h 97"/>
                  <a:gd name="T72" fmla="*/ 19 w 101"/>
                  <a:gd name="T73" fmla="*/ 32 h 97"/>
                  <a:gd name="T74" fmla="*/ 17 w 101"/>
                  <a:gd name="T75" fmla="*/ 32 h 97"/>
                  <a:gd name="T76" fmla="*/ 14 w 101"/>
                  <a:gd name="T77" fmla="*/ 29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1"/>
                  <a:gd name="T118" fmla="*/ 0 h 97"/>
                  <a:gd name="T119" fmla="*/ 101 w 101"/>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1" h="97">
                    <a:moveTo>
                      <a:pt x="43" y="88"/>
                    </a:moveTo>
                    <a:lnTo>
                      <a:pt x="44" y="87"/>
                    </a:lnTo>
                    <a:lnTo>
                      <a:pt x="49" y="87"/>
                    </a:lnTo>
                    <a:lnTo>
                      <a:pt x="54" y="87"/>
                    </a:lnTo>
                    <a:lnTo>
                      <a:pt x="61" y="83"/>
                    </a:lnTo>
                    <a:lnTo>
                      <a:pt x="67" y="78"/>
                    </a:lnTo>
                    <a:lnTo>
                      <a:pt x="74" y="71"/>
                    </a:lnTo>
                    <a:lnTo>
                      <a:pt x="76" y="65"/>
                    </a:lnTo>
                    <a:lnTo>
                      <a:pt x="79" y="59"/>
                    </a:lnTo>
                    <a:lnTo>
                      <a:pt x="80" y="52"/>
                    </a:lnTo>
                    <a:lnTo>
                      <a:pt x="81" y="45"/>
                    </a:lnTo>
                    <a:lnTo>
                      <a:pt x="80" y="35"/>
                    </a:lnTo>
                    <a:lnTo>
                      <a:pt x="80" y="29"/>
                    </a:lnTo>
                    <a:lnTo>
                      <a:pt x="77" y="24"/>
                    </a:lnTo>
                    <a:lnTo>
                      <a:pt x="74" y="20"/>
                    </a:lnTo>
                    <a:lnTo>
                      <a:pt x="70" y="16"/>
                    </a:lnTo>
                    <a:lnTo>
                      <a:pt x="65" y="14"/>
                    </a:lnTo>
                    <a:lnTo>
                      <a:pt x="60" y="14"/>
                    </a:lnTo>
                    <a:lnTo>
                      <a:pt x="55" y="14"/>
                    </a:lnTo>
                    <a:lnTo>
                      <a:pt x="49" y="14"/>
                    </a:lnTo>
                    <a:lnTo>
                      <a:pt x="43" y="15"/>
                    </a:lnTo>
                    <a:lnTo>
                      <a:pt x="38" y="18"/>
                    </a:lnTo>
                    <a:lnTo>
                      <a:pt x="33" y="20"/>
                    </a:lnTo>
                    <a:lnTo>
                      <a:pt x="24" y="25"/>
                    </a:lnTo>
                    <a:lnTo>
                      <a:pt x="19" y="33"/>
                    </a:lnTo>
                    <a:lnTo>
                      <a:pt x="17" y="39"/>
                    </a:lnTo>
                    <a:lnTo>
                      <a:pt x="15" y="46"/>
                    </a:lnTo>
                    <a:lnTo>
                      <a:pt x="14" y="52"/>
                    </a:lnTo>
                    <a:lnTo>
                      <a:pt x="15" y="59"/>
                    </a:lnTo>
                    <a:lnTo>
                      <a:pt x="15" y="65"/>
                    </a:lnTo>
                    <a:lnTo>
                      <a:pt x="18" y="70"/>
                    </a:lnTo>
                    <a:lnTo>
                      <a:pt x="18" y="75"/>
                    </a:lnTo>
                    <a:lnTo>
                      <a:pt x="21" y="78"/>
                    </a:lnTo>
                    <a:lnTo>
                      <a:pt x="10" y="85"/>
                    </a:lnTo>
                    <a:lnTo>
                      <a:pt x="9" y="82"/>
                    </a:lnTo>
                    <a:lnTo>
                      <a:pt x="7" y="77"/>
                    </a:lnTo>
                    <a:lnTo>
                      <a:pt x="4" y="70"/>
                    </a:lnTo>
                    <a:lnTo>
                      <a:pt x="3" y="62"/>
                    </a:lnTo>
                    <a:lnTo>
                      <a:pt x="0" y="56"/>
                    </a:lnTo>
                    <a:lnTo>
                      <a:pt x="0" y="51"/>
                    </a:lnTo>
                    <a:lnTo>
                      <a:pt x="0" y="45"/>
                    </a:lnTo>
                    <a:lnTo>
                      <a:pt x="0" y="40"/>
                    </a:lnTo>
                    <a:lnTo>
                      <a:pt x="2" y="34"/>
                    </a:lnTo>
                    <a:lnTo>
                      <a:pt x="4" y="28"/>
                    </a:lnTo>
                    <a:lnTo>
                      <a:pt x="7" y="23"/>
                    </a:lnTo>
                    <a:lnTo>
                      <a:pt x="10" y="18"/>
                    </a:lnTo>
                    <a:lnTo>
                      <a:pt x="18" y="10"/>
                    </a:lnTo>
                    <a:lnTo>
                      <a:pt x="26" y="6"/>
                    </a:lnTo>
                    <a:lnTo>
                      <a:pt x="31" y="3"/>
                    </a:lnTo>
                    <a:lnTo>
                      <a:pt x="35" y="3"/>
                    </a:lnTo>
                    <a:lnTo>
                      <a:pt x="41" y="0"/>
                    </a:lnTo>
                    <a:lnTo>
                      <a:pt x="46" y="0"/>
                    </a:lnTo>
                    <a:lnTo>
                      <a:pt x="51" y="0"/>
                    </a:lnTo>
                    <a:lnTo>
                      <a:pt x="56" y="0"/>
                    </a:lnTo>
                    <a:lnTo>
                      <a:pt x="60" y="0"/>
                    </a:lnTo>
                    <a:lnTo>
                      <a:pt x="66" y="0"/>
                    </a:lnTo>
                    <a:lnTo>
                      <a:pt x="75" y="3"/>
                    </a:lnTo>
                    <a:lnTo>
                      <a:pt x="83" y="6"/>
                    </a:lnTo>
                    <a:lnTo>
                      <a:pt x="87" y="10"/>
                    </a:lnTo>
                    <a:lnTo>
                      <a:pt x="93" y="16"/>
                    </a:lnTo>
                    <a:lnTo>
                      <a:pt x="97" y="24"/>
                    </a:lnTo>
                    <a:lnTo>
                      <a:pt x="101" y="33"/>
                    </a:lnTo>
                    <a:lnTo>
                      <a:pt x="101" y="41"/>
                    </a:lnTo>
                    <a:lnTo>
                      <a:pt x="101" y="52"/>
                    </a:lnTo>
                    <a:lnTo>
                      <a:pt x="100" y="56"/>
                    </a:lnTo>
                    <a:lnTo>
                      <a:pt x="98" y="62"/>
                    </a:lnTo>
                    <a:lnTo>
                      <a:pt x="97" y="67"/>
                    </a:lnTo>
                    <a:lnTo>
                      <a:pt x="96" y="73"/>
                    </a:lnTo>
                    <a:lnTo>
                      <a:pt x="88" y="80"/>
                    </a:lnTo>
                    <a:lnTo>
                      <a:pt x="82" y="87"/>
                    </a:lnTo>
                    <a:lnTo>
                      <a:pt x="74" y="91"/>
                    </a:lnTo>
                    <a:lnTo>
                      <a:pt x="67" y="93"/>
                    </a:lnTo>
                    <a:lnTo>
                      <a:pt x="60" y="96"/>
                    </a:lnTo>
                    <a:lnTo>
                      <a:pt x="56" y="97"/>
                    </a:lnTo>
                    <a:lnTo>
                      <a:pt x="52" y="97"/>
                    </a:lnTo>
                    <a:lnTo>
                      <a:pt x="51" y="97"/>
                    </a:lnTo>
                    <a:lnTo>
                      <a:pt x="38" y="97"/>
                    </a:lnTo>
                    <a:lnTo>
                      <a:pt x="43" y="88"/>
                    </a:lnTo>
                    <a:close/>
                  </a:path>
                </a:pathLst>
              </a:custGeom>
              <a:solidFill>
                <a:srgbClr val="000000"/>
              </a:solidFill>
              <a:ln w="9525">
                <a:solidFill>
                  <a:srgbClr val="5A87C6"/>
                </a:solidFill>
                <a:round/>
                <a:headEnd/>
                <a:tailEnd/>
              </a:ln>
            </p:spPr>
            <p:txBody>
              <a:bodyPr/>
              <a:lstStyle/>
              <a:p>
                <a:endParaRPr lang="en-US"/>
              </a:p>
            </p:txBody>
          </p:sp>
          <p:sp>
            <p:nvSpPr>
              <p:cNvPr id="1209" name="Freeform 194"/>
              <p:cNvSpPr>
                <a:spLocks/>
              </p:cNvSpPr>
              <p:nvPr/>
            </p:nvSpPr>
            <p:spPr bwMode="auto">
              <a:xfrm>
                <a:off x="5049" y="2980"/>
                <a:ext cx="4" cy="31"/>
              </a:xfrm>
              <a:custGeom>
                <a:avLst/>
                <a:gdLst>
                  <a:gd name="T0" fmla="*/ 0 w 13"/>
                  <a:gd name="T1" fmla="*/ 30 h 91"/>
                  <a:gd name="T2" fmla="*/ 0 w 13"/>
                  <a:gd name="T3" fmla="*/ 6 h 91"/>
                  <a:gd name="T4" fmla="*/ 4 w 13"/>
                  <a:gd name="T5" fmla="*/ 0 h 91"/>
                  <a:gd name="T6" fmla="*/ 4 w 13"/>
                  <a:gd name="T7" fmla="*/ 31 h 91"/>
                  <a:gd name="T8" fmla="*/ 0 w 13"/>
                  <a:gd name="T9" fmla="*/ 30 h 91"/>
                  <a:gd name="T10" fmla="*/ 0 w 13"/>
                  <a:gd name="T11" fmla="*/ 30 h 91"/>
                  <a:gd name="T12" fmla="*/ 0 60000 65536"/>
                  <a:gd name="T13" fmla="*/ 0 60000 65536"/>
                  <a:gd name="T14" fmla="*/ 0 60000 65536"/>
                  <a:gd name="T15" fmla="*/ 0 60000 65536"/>
                  <a:gd name="T16" fmla="*/ 0 60000 65536"/>
                  <a:gd name="T17" fmla="*/ 0 60000 65536"/>
                  <a:gd name="T18" fmla="*/ 0 w 13"/>
                  <a:gd name="T19" fmla="*/ 0 h 91"/>
                  <a:gd name="T20" fmla="*/ 13 w 13"/>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3" h="91">
                    <a:moveTo>
                      <a:pt x="0" y="87"/>
                    </a:moveTo>
                    <a:lnTo>
                      <a:pt x="0" y="18"/>
                    </a:lnTo>
                    <a:lnTo>
                      <a:pt x="13" y="0"/>
                    </a:lnTo>
                    <a:lnTo>
                      <a:pt x="13" y="91"/>
                    </a:lnTo>
                    <a:lnTo>
                      <a:pt x="0" y="87"/>
                    </a:lnTo>
                    <a:close/>
                  </a:path>
                </a:pathLst>
              </a:custGeom>
              <a:solidFill>
                <a:srgbClr val="000000"/>
              </a:solidFill>
              <a:ln w="9525">
                <a:solidFill>
                  <a:srgbClr val="5A87C6"/>
                </a:solidFill>
                <a:round/>
                <a:headEnd/>
                <a:tailEnd/>
              </a:ln>
            </p:spPr>
            <p:txBody>
              <a:bodyPr/>
              <a:lstStyle/>
              <a:p>
                <a:endParaRPr lang="en-US"/>
              </a:p>
            </p:txBody>
          </p:sp>
          <p:sp>
            <p:nvSpPr>
              <p:cNvPr id="1210" name="Freeform 195"/>
              <p:cNvSpPr>
                <a:spLocks/>
              </p:cNvSpPr>
              <p:nvPr/>
            </p:nvSpPr>
            <p:spPr bwMode="auto">
              <a:xfrm>
                <a:off x="5020" y="2936"/>
                <a:ext cx="34" cy="61"/>
              </a:xfrm>
              <a:custGeom>
                <a:avLst/>
                <a:gdLst>
                  <a:gd name="T0" fmla="*/ 34 w 104"/>
                  <a:gd name="T1" fmla="*/ 23 h 183"/>
                  <a:gd name="T2" fmla="*/ 34 w 104"/>
                  <a:gd name="T3" fmla="*/ 19 h 183"/>
                  <a:gd name="T4" fmla="*/ 34 w 104"/>
                  <a:gd name="T5" fmla="*/ 14 h 183"/>
                  <a:gd name="T6" fmla="*/ 33 w 104"/>
                  <a:gd name="T7" fmla="*/ 9 h 183"/>
                  <a:gd name="T8" fmla="*/ 31 w 104"/>
                  <a:gd name="T9" fmla="*/ 5 h 183"/>
                  <a:gd name="T10" fmla="*/ 27 w 104"/>
                  <a:gd name="T11" fmla="*/ 2 h 183"/>
                  <a:gd name="T12" fmla="*/ 22 w 104"/>
                  <a:gd name="T13" fmla="*/ 0 h 183"/>
                  <a:gd name="T14" fmla="*/ 15 w 104"/>
                  <a:gd name="T15" fmla="*/ 0 h 183"/>
                  <a:gd name="T16" fmla="*/ 9 w 104"/>
                  <a:gd name="T17" fmla="*/ 2 h 183"/>
                  <a:gd name="T18" fmla="*/ 6 w 104"/>
                  <a:gd name="T19" fmla="*/ 4 h 183"/>
                  <a:gd name="T20" fmla="*/ 3 w 104"/>
                  <a:gd name="T21" fmla="*/ 7 h 183"/>
                  <a:gd name="T22" fmla="*/ 1 w 104"/>
                  <a:gd name="T23" fmla="*/ 10 h 183"/>
                  <a:gd name="T24" fmla="*/ 0 w 104"/>
                  <a:gd name="T25" fmla="*/ 14 h 183"/>
                  <a:gd name="T26" fmla="*/ 0 w 104"/>
                  <a:gd name="T27" fmla="*/ 18 h 183"/>
                  <a:gd name="T28" fmla="*/ 0 w 104"/>
                  <a:gd name="T29" fmla="*/ 21 h 183"/>
                  <a:gd name="T30" fmla="*/ 0 w 104"/>
                  <a:gd name="T31" fmla="*/ 25 h 183"/>
                  <a:gd name="T32" fmla="*/ 0 w 104"/>
                  <a:gd name="T33" fmla="*/ 29 h 183"/>
                  <a:gd name="T34" fmla="*/ 0 w 104"/>
                  <a:gd name="T35" fmla="*/ 33 h 183"/>
                  <a:gd name="T36" fmla="*/ 0 w 104"/>
                  <a:gd name="T37" fmla="*/ 39 h 183"/>
                  <a:gd name="T38" fmla="*/ 0 w 104"/>
                  <a:gd name="T39" fmla="*/ 44 h 183"/>
                  <a:gd name="T40" fmla="*/ 0 w 104"/>
                  <a:gd name="T41" fmla="*/ 48 h 183"/>
                  <a:gd name="T42" fmla="*/ 0 w 104"/>
                  <a:gd name="T43" fmla="*/ 52 h 183"/>
                  <a:gd name="T44" fmla="*/ 0 w 104"/>
                  <a:gd name="T45" fmla="*/ 53 h 183"/>
                  <a:gd name="T46" fmla="*/ 0 w 104"/>
                  <a:gd name="T47" fmla="*/ 61 h 183"/>
                  <a:gd name="T48" fmla="*/ 2 w 104"/>
                  <a:gd name="T49" fmla="*/ 58 h 183"/>
                  <a:gd name="T50" fmla="*/ 2 w 104"/>
                  <a:gd name="T51" fmla="*/ 54 h 183"/>
                  <a:gd name="T52" fmla="*/ 2 w 104"/>
                  <a:gd name="T53" fmla="*/ 49 h 183"/>
                  <a:gd name="T54" fmla="*/ 3 w 104"/>
                  <a:gd name="T55" fmla="*/ 41 h 183"/>
                  <a:gd name="T56" fmla="*/ 3 w 104"/>
                  <a:gd name="T57" fmla="*/ 33 h 183"/>
                  <a:gd name="T58" fmla="*/ 5 w 104"/>
                  <a:gd name="T59" fmla="*/ 25 h 183"/>
                  <a:gd name="T60" fmla="*/ 6 w 104"/>
                  <a:gd name="T61" fmla="*/ 17 h 183"/>
                  <a:gd name="T62" fmla="*/ 7 w 104"/>
                  <a:gd name="T63" fmla="*/ 13 h 183"/>
                  <a:gd name="T64" fmla="*/ 10 w 104"/>
                  <a:gd name="T65" fmla="*/ 9 h 183"/>
                  <a:gd name="T66" fmla="*/ 15 w 104"/>
                  <a:gd name="T67" fmla="*/ 7 h 183"/>
                  <a:gd name="T68" fmla="*/ 20 w 104"/>
                  <a:gd name="T69" fmla="*/ 5 h 183"/>
                  <a:gd name="T70" fmla="*/ 24 w 104"/>
                  <a:gd name="T71" fmla="*/ 6 h 183"/>
                  <a:gd name="T72" fmla="*/ 28 w 104"/>
                  <a:gd name="T73" fmla="*/ 10 h 183"/>
                  <a:gd name="T74" fmla="*/ 30 w 104"/>
                  <a:gd name="T75" fmla="*/ 15 h 183"/>
                  <a:gd name="T76" fmla="*/ 30 w 104"/>
                  <a:gd name="T77" fmla="*/ 19 h 183"/>
                  <a:gd name="T78" fmla="*/ 34 w 104"/>
                  <a:gd name="T79" fmla="*/ 24 h 1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4"/>
                  <a:gd name="T121" fmla="*/ 0 h 183"/>
                  <a:gd name="T122" fmla="*/ 104 w 104"/>
                  <a:gd name="T123" fmla="*/ 183 h 1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4" h="183">
                    <a:moveTo>
                      <a:pt x="104" y="73"/>
                    </a:moveTo>
                    <a:lnTo>
                      <a:pt x="104" y="69"/>
                    </a:lnTo>
                    <a:lnTo>
                      <a:pt x="104" y="62"/>
                    </a:lnTo>
                    <a:lnTo>
                      <a:pt x="104" y="56"/>
                    </a:lnTo>
                    <a:lnTo>
                      <a:pt x="104" y="48"/>
                    </a:lnTo>
                    <a:lnTo>
                      <a:pt x="103" y="42"/>
                    </a:lnTo>
                    <a:lnTo>
                      <a:pt x="103" y="36"/>
                    </a:lnTo>
                    <a:lnTo>
                      <a:pt x="100" y="28"/>
                    </a:lnTo>
                    <a:lnTo>
                      <a:pt x="97" y="22"/>
                    </a:lnTo>
                    <a:lnTo>
                      <a:pt x="94" y="16"/>
                    </a:lnTo>
                    <a:lnTo>
                      <a:pt x="91" y="11"/>
                    </a:lnTo>
                    <a:lnTo>
                      <a:pt x="83" y="6"/>
                    </a:lnTo>
                    <a:lnTo>
                      <a:pt x="77" y="3"/>
                    </a:lnTo>
                    <a:lnTo>
                      <a:pt x="67" y="0"/>
                    </a:lnTo>
                    <a:lnTo>
                      <a:pt x="58" y="1"/>
                    </a:lnTo>
                    <a:lnTo>
                      <a:pt x="46" y="1"/>
                    </a:lnTo>
                    <a:lnTo>
                      <a:pt x="38" y="3"/>
                    </a:lnTo>
                    <a:lnTo>
                      <a:pt x="29" y="5"/>
                    </a:lnTo>
                    <a:lnTo>
                      <a:pt x="24" y="8"/>
                    </a:lnTo>
                    <a:lnTo>
                      <a:pt x="17" y="11"/>
                    </a:lnTo>
                    <a:lnTo>
                      <a:pt x="12" y="16"/>
                    </a:lnTo>
                    <a:lnTo>
                      <a:pt x="9" y="21"/>
                    </a:lnTo>
                    <a:lnTo>
                      <a:pt x="7" y="27"/>
                    </a:lnTo>
                    <a:lnTo>
                      <a:pt x="4" y="31"/>
                    </a:lnTo>
                    <a:lnTo>
                      <a:pt x="3" y="37"/>
                    </a:lnTo>
                    <a:lnTo>
                      <a:pt x="0" y="42"/>
                    </a:lnTo>
                    <a:lnTo>
                      <a:pt x="0" y="48"/>
                    </a:lnTo>
                    <a:lnTo>
                      <a:pt x="0" y="53"/>
                    </a:lnTo>
                    <a:lnTo>
                      <a:pt x="0" y="59"/>
                    </a:lnTo>
                    <a:lnTo>
                      <a:pt x="0" y="64"/>
                    </a:lnTo>
                    <a:lnTo>
                      <a:pt x="0" y="69"/>
                    </a:lnTo>
                    <a:lnTo>
                      <a:pt x="0" y="74"/>
                    </a:lnTo>
                    <a:lnTo>
                      <a:pt x="0" y="80"/>
                    </a:lnTo>
                    <a:lnTo>
                      <a:pt x="0" y="87"/>
                    </a:lnTo>
                    <a:lnTo>
                      <a:pt x="0" y="94"/>
                    </a:lnTo>
                    <a:lnTo>
                      <a:pt x="0" y="100"/>
                    </a:lnTo>
                    <a:lnTo>
                      <a:pt x="0" y="109"/>
                    </a:lnTo>
                    <a:lnTo>
                      <a:pt x="0" y="116"/>
                    </a:lnTo>
                    <a:lnTo>
                      <a:pt x="0" y="125"/>
                    </a:lnTo>
                    <a:lnTo>
                      <a:pt x="0" y="131"/>
                    </a:lnTo>
                    <a:lnTo>
                      <a:pt x="0" y="139"/>
                    </a:lnTo>
                    <a:lnTo>
                      <a:pt x="0" y="144"/>
                    </a:lnTo>
                    <a:lnTo>
                      <a:pt x="0" y="150"/>
                    </a:lnTo>
                    <a:lnTo>
                      <a:pt x="0" y="155"/>
                    </a:lnTo>
                    <a:lnTo>
                      <a:pt x="0" y="158"/>
                    </a:lnTo>
                    <a:lnTo>
                      <a:pt x="0" y="160"/>
                    </a:lnTo>
                    <a:lnTo>
                      <a:pt x="1" y="162"/>
                    </a:lnTo>
                    <a:lnTo>
                      <a:pt x="1" y="183"/>
                    </a:lnTo>
                    <a:lnTo>
                      <a:pt x="7" y="176"/>
                    </a:lnTo>
                    <a:lnTo>
                      <a:pt x="7" y="173"/>
                    </a:lnTo>
                    <a:lnTo>
                      <a:pt x="7" y="170"/>
                    </a:lnTo>
                    <a:lnTo>
                      <a:pt x="7" y="163"/>
                    </a:lnTo>
                    <a:lnTo>
                      <a:pt x="7" y="156"/>
                    </a:lnTo>
                    <a:lnTo>
                      <a:pt x="7" y="146"/>
                    </a:lnTo>
                    <a:lnTo>
                      <a:pt x="7" y="135"/>
                    </a:lnTo>
                    <a:lnTo>
                      <a:pt x="9" y="123"/>
                    </a:lnTo>
                    <a:lnTo>
                      <a:pt x="10" y="111"/>
                    </a:lnTo>
                    <a:lnTo>
                      <a:pt x="10" y="99"/>
                    </a:lnTo>
                    <a:lnTo>
                      <a:pt x="12" y="87"/>
                    </a:lnTo>
                    <a:lnTo>
                      <a:pt x="14" y="74"/>
                    </a:lnTo>
                    <a:lnTo>
                      <a:pt x="16" y="63"/>
                    </a:lnTo>
                    <a:lnTo>
                      <a:pt x="17" y="52"/>
                    </a:lnTo>
                    <a:lnTo>
                      <a:pt x="20" y="44"/>
                    </a:lnTo>
                    <a:lnTo>
                      <a:pt x="22" y="38"/>
                    </a:lnTo>
                    <a:lnTo>
                      <a:pt x="26" y="34"/>
                    </a:lnTo>
                    <a:lnTo>
                      <a:pt x="31" y="27"/>
                    </a:lnTo>
                    <a:lnTo>
                      <a:pt x="38" y="23"/>
                    </a:lnTo>
                    <a:lnTo>
                      <a:pt x="46" y="20"/>
                    </a:lnTo>
                    <a:lnTo>
                      <a:pt x="55" y="17"/>
                    </a:lnTo>
                    <a:lnTo>
                      <a:pt x="62" y="16"/>
                    </a:lnTo>
                    <a:lnTo>
                      <a:pt x="69" y="17"/>
                    </a:lnTo>
                    <a:lnTo>
                      <a:pt x="74" y="18"/>
                    </a:lnTo>
                    <a:lnTo>
                      <a:pt x="81" y="22"/>
                    </a:lnTo>
                    <a:lnTo>
                      <a:pt x="87" y="31"/>
                    </a:lnTo>
                    <a:lnTo>
                      <a:pt x="91" y="39"/>
                    </a:lnTo>
                    <a:lnTo>
                      <a:pt x="92" y="44"/>
                    </a:lnTo>
                    <a:lnTo>
                      <a:pt x="93" y="51"/>
                    </a:lnTo>
                    <a:lnTo>
                      <a:pt x="93" y="58"/>
                    </a:lnTo>
                    <a:lnTo>
                      <a:pt x="93" y="67"/>
                    </a:lnTo>
                    <a:lnTo>
                      <a:pt x="104" y="73"/>
                    </a:lnTo>
                    <a:close/>
                  </a:path>
                </a:pathLst>
              </a:custGeom>
              <a:solidFill>
                <a:srgbClr val="000000"/>
              </a:solidFill>
              <a:ln w="9525">
                <a:solidFill>
                  <a:srgbClr val="5A87C6"/>
                </a:solidFill>
                <a:round/>
                <a:headEnd/>
                <a:tailEnd/>
              </a:ln>
            </p:spPr>
            <p:txBody>
              <a:bodyPr/>
              <a:lstStyle/>
              <a:p>
                <a:endParaRPr lang="en-US"/>
              </a:p>
            </p:txBody>
          </p:sp>
          <p:sp>
            <p:nvSpPr>
              <p:cNvPr id="1211" name="Freeform 196"/>
              <p:cNvSpPr>
                <a:spLocks/>
              </p:cNvSpPr>
              <p:nvPr/>
            </p:nvSpPr>
            <p:spPr bwMode="auto">
              <a:xfrm>
                <a:off x="5053" y="2842"/>
                <a:ext cx="21" cy="129"/>
              </a:xfrm>
              <a:custGeom>
                <a:avLst/>
                <a:gdLst>
                  <a:gd name="T0" fmla="*/ 15 w 65"/>
                  <a:gd name="T1" fmla="*/ 28 h 388"/>
                  <a:gd name="T2" fmla="*/ 12 w 65"/>
                  <a:gd name="T3" fmla="*/ 6 h 388"/>
                  <a:gd name="T4" fmla="*/ 8 w 65"/>
                  <a:gd name="T5" fmla="*/ 7 h 388"/>
                  <a:gd name="T6" fmla="*/ 6 w 65"/>
                  <a:gd name="T7" fmla="*/ 9 h 388"/>
                  <a:gd name="T8" fmla="*/ 5 w 65"/>
                  <a:gd name="T9" fmla="*/ 13 h 388"/>
                  <a:gd name="T10" fmla="*/ 5 w 65"/>
                  <a:gd name="T11" fmla="*/ 19 h 388"/>
                  <a:gd name="T12" fmla="*/ 4 w 65"/>
                  <a:gd name="T13" fmla="*/ 27 h 388"/>
                  <a:gd name="T14" fmla="*/ 4 w 65"/>
                  <a:gd name="T15" fmla="*/ 38 h 388"/>
                  <a:gd name="T16" fmla="*/ 4 w 65"/>
                  <a:gd name="T17" fmla="*/ 50 h 388"/>
                  <a:gd name="T18" fmla="*/ 4 w 65"/>
                  <a:gd name="T19" fmla="*/ 61 h 388"/>
                  <a:gd name="T20" fmla="*/ 4 w 65"/>
                  <a:gd name="T21" fmla="*/ 71 h 388"/>
                  <a:gd name="T22" fmla="*/ 4 w 65"/>
                  <a:gd name="T23" fmla="*/ 79 h 388"/>
                  <a:gd name="T24" fmla="*/ 4 w 65"/>
                  <a:gd name="T25" fmla="*/ 84 h 388"/>
                  <a:gd name="T26" fmla="*/ 4 w 65"/>
                  <a:gd name="T27" fmla="*/ 122 h 388"/>
                  <a:gd name="T28" fmla="*/ 0 w 65"/>
                  <a:gd name="T29" fmla="*/ 113 h 388"/>
                  <a:gd name="T30" fmla="*/ 0 w 65"/>
                  <a:gd name="T31" fmla="*/ 17 h 388"/>
                  <a:gd name="T32" fmla="*/ 0 w 65"/>
                  <a:gd name="T33" fmla="*/ 13 h 388"/>
                  <a:gd name="T34" fmla="*/ 0 w 65"/>
                  <a:gd name="T35" fmla="*/ 10 h 388"/>
                  <a:gd name="T36" fmla="*/ 1 w 65"/>
                  <a:gd name="T37" fmla="*/ 7 h 388"/>
                  <a:gd name="T38" fmla="*/ 2 w 65"/>
                  <a:gd name="T39" fmla="*/ 3 h 388"/>
                  <a:gd name="T40" fmla="*/ 5 w 65"/>
                  <a:gd name="T41" fmla="*/ 0 h 388"/>
                  <a:gd name="T42" fmla="*/ 11 w 65"/>
                  <a:gd name="T43" fmla="*/ 0 h 388"/>
                  <a:gd name="T44" fmla="*/ 15 w 65"/>
                  <a:gd name="T45" fmla="*/ 2 h 388"/>
                  <a:gd name="T46" fmla="*/ 18 w 65"/>
                  <a:gd name="T47" fmla="*/ 4 h 388"/>
                  <a:gd name="T48" fmla="*/ 21 w 65"/>
                  <a:gd name="T49" fmla="*/ 8 h 388"/>
                  <a:gd name="T50" fmla="*/ 21 w 65"/>
                  <a:gd name="T51" fmla="*/ 11 h 388"/>
                  <a:gd name="T52" fmla="*/ 21 w 65"/>
                  <a:gd name="T53" fmla="*/ 17 h 388"/>
                  <a:gd name="T54" fmla="*/ 20 w 65"/>
                  <a:gd name="T55" fmla="*/ 26 h 388"/>
                  <a:gd name="T56" fmla="*/ 20 w 65"/>
                  <a:gd name="T57" fmla="*/ 36 h 388"/>
                  <a:gd name="T58" fmla="*/ 19 w 65"/>
                  <a:gd name="T59" fmla="*/ 47 h 388"/>
                  <a:gd name="T60" fmla="*/ 18 w 65"/>
                  <a:gd name="T61" fmla="*/ 57 h 388"/>
                  <a:gd name="T62" fmla="*/ 18 w 65"/>
                  <a:gd name="T63" fmla="*/ 65 h 388"/>
                  <a:gd name="T64" fmla="*/ 18 w 65"/>
                  <a:gd name="T65" fmla="*/ 70 h 388"/>
                  <a:gd name="T66" fmla="*/ 18 w 65"/>
                  <a:gd name="T67" fmla="*/ 128 h 388"/>
                  <a:gd name="T68" fmla="*/ 14 w 65"/>
                  <a:gd name="T69" fmla="*/ 129 h 3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5"/>
                  <a:gd name="T106" fmla="*/ 0 h 388"/>
                  <a:gd name="T107" fmla="*/ 65 w 65"/>
                  <a:gd name="T108" fmla="*/ 388 h 3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5" h="388">
                    <a:moveTo>
                      <a:pt x="44" y="388"/>
                    </a:moveTo>
                    <a:lnTo>
                      <a:pt x="46" y="84"/>
                    </a:lnTo>
                    <a:lnTo>
                      <a:pt x="40" y="22"/>
                    </a:lnTo>
                    <a:lnTo>
                      <a:pt x="36" y="19"/>
                    </a:lnTo>
                    <a:lnTo>
                      <a:pt x="29" y="19"/>
                    </a:lnTo>
                    <a:lnTo>
                      <a:pt x="25" y="20"/>
                    </a:lnTo>
                    <a:lnTo>
                      <a:pt x="20" y="26"/>
                    </a:lnTo>
                    <a:lnTo>
                      <a:pt x="19" y="28"/>
                    </a:lnTo>
                    <a:lnTo>
                      <a:pt x="16" y="33"/>
                    </a:lnTo>
                    <a:lnTo>
                      <a:pt x="15" y="40"/>
                    </a:lnTo>
                    <a:lnTo>
                      <a:pt x="15" y="48"/>
                    </a:lnTo>
                    <a:lnTo>
                      <a:pt x="14" y="57"/>
                    </a:lnTo>
                    <a:lnTo>
                      <a:pt x="13" y="68"/>
                    </a:lnTo>
                    <a:lnTo>
                      <a:pt x="13" y="81"/>
                    </a:lnTo>
                    <a:lnTo>
                      <a:pt x="13" y="98"/>
                    </a:lnTo>
                    <a:lnTo>
                      <a:pt x="13" y="113"/>
                    </a:lnTo>
                    <a:lnTo>
                      <a:pt x="13" y="130"/>
                    </a:lnTo>
                    <a:lnTo>
                      <a:pt x="13" y="149"/>
                    </a:lnTo>
                    <a:lnTo>
                      <a:pt x="13" y="167"/>
                    </a:lnTo>
                    <a:lnTo>
                      <a:pt x="13" y="184"/>
                    </a:lnTo>
                    <a:lnTo>
                      <a:pt x="13" y="200"/>
                    </a:lnTo>
                    <a:lnTo>
                      <a:pt x="13" y="215"/>
                    </a:lnTo>
                    <a:lnTo>
                      <a:pt x="13" y="228"/>
                    </a:lnTo>
                    <a:lnTo>
                      <a:pt x="13" y="239"/>
                    </a:lnTo>
                    <a:lnTo>
                      <a:pt x="13" y="248"/>
                    </a:lnTo>
                    <a:lnTo>
                      <a:pt x="13" y="253"/>
                    </a:lnTo>
                    <a:lnTo>
                      <a:pt x="13" y="255"/>
                    </a:lnTo>
                    <a:lnTo>
                      <a:pt x="13" y="366"/>
                    </a:lnTo>
                    <a:lnTo>
                      <a:pt x="1" y="360"/>
                    </a:lnTo>
                    <a:lnTo>
                      <a:pt x="1" y="341"/>
                    </a:lnTo>
                    <a:lnTo>
                      <a:pt x="1" y="53"/>
                    </a:lnTo>
                    <a:lnTo>
                      <a:pt x="0" y="50"/>
                    </a:lnTo>
                    <a:lnTo>
                      <a:pt x="0" y="43"/>
                    </a:lnTo>
                    <a:lnTo>
                      <a:pt x="0" y="40"/>
                    </a:lnTo>
                    <a:lnTo>
                      <a:pt x="1" y="35"/>
                    </a:lnTo>
                    <a:lnTo>
                      <a:pt x="1" y="30"/>
                    </a:lnTo>
                    <a:lnTo>
                      <a:pt x="3" y="26"/>
                    </a:lnTo>
                    <a:lnTo>
                      <a:pt x="3" y="20"/>
                    </a:lnTo>
                    <a:lnTo>
                      <a:pt x="5" y="15"/>
                    </a:lnTo>
                    <a:lnTo>
                      <a:pt x="6" y="10"/>
                    </a:lnTo>
                    <a:lnTo>
                      <a:pt x="9" y="7"/>
                    </a:lnTo>
                    <a:lnTo>
                      <a:pt x="15" y="1"/>
                    </a:lnTo>
                    <a:lnTo>
                      <a:pt x="24" y="0"/>
                    </a:lnTo>
                    <a:lnTo>
                      <a:pt x="33" y="0"/>
                    </a:lnTo>
                    <a:lnTo>
                      <a:pt x="40" y="2"/>
                    </a:lnTo>
                    <a:lnTo>
                      <a:pt x="46" y="5"/>
                    </a:lnTo>
                    <a:lnTo>
                      <a:pt x="54" y="9"/>
                    </a:lnTo>
                    <a:lnTo>
                      <a:pt x="57" y="12"/>
                    </a:lnTo>
                    <a:lnTo>
                      <a:pt x="61" y="19"/>
                    </a:lnTo>
                    <a:lnTo>
                      <a:pt x="64" y="24"/>
                    </a:lnTo>
                    <a:lnTo>
                      <a:pt x="65" y="30"/>
                    </a:lnTo>
                    <a:lnTo>
                      <a:pt x="64" y="33"/>
                    </a:lnTo>
                    <a:lnTo>
                      <a:pt x="64" y="41"/>
                    </a:lnTo>
                    <a:lnTo>
                      <a:pt x="64" y="51"/>
                    </a:lnTo>
                    <a:lnTo>
                      <a:pt x="64" y="63"/>
                    </a:lnTo>
                    <a:lnTo>
                      <a:pt x="62" y="77"/>
                    </a:lnTo>
                    <a:lnTo>
                      <a:pt x="62" y="93"/>
                    </a:lnTo>
                    <a:lnTo>
                      <a:pt x="61" y="109"/>
                    </a:lnTo>
                    <a:lnTo>
                      <a:pt x="61" y="126"/>
                    </a:lnTo>
                    <a:lnTo>
                      <a:pt x="59" y="141"/>
                    </a:lnTo>
                    <a:lnTo>
                      <a:pt x="59" y="157"/>
                    </a:lnTo>
                    <a:lnTo>
                      <a:pt x="57" y="171"/>
                    </a:lnTo>
                    <a:lnTo>
                      <a:pt x="57" y="186"/>
                    </a:lnTo>
                    <a:lnTo>
                      <a:pt x="56" y="196"/>
                    </a:lnTo>
                    <a:lnTo>
                      <a:pt x="56" y="203"/>
                    </a:lnTo>
                    <a:lnTo>
                      <a:pt x="56" y="210"/>
                    </a:lnTo>
                    <a:lnTo>
                      <a:pt x="56" y="212"/>
                    </a:lnTo>
                    <a:lnTo>
                      <a:pt x="57" y="384"/>
                    </a:lnTo>
                    <a:lnTo>
                      <a:pt x="44" y="388"/>
                    </a:lnTo>
                    <a:close/>
                  </a:path>
                </a:pathLst>
              </a:custGeom>
              <a:solidFill>
                <a:srgbClr val="000000"/>
              </a:solidFill>
              <a:ln w="9525">
                <a:solidFill>
                  <a:srgbClr val="5A87C6"/>
                </a:solidFill>
                <a:round/>
                <a:headEnd/>
                <a:tailEnd/>
              </a:ln>
            </p:spPr>
            <p:txBody>
              <a:bodyPr/>
              <a:lstStyle/>
              <a:p>
                <a:endParaRPr lang="en-US"/>
              </a:p>
            </p:txBody>
          </p:sp>
          <p:sp>
            <p:nvSpPr>
              <p:cNvPr id="1212" name="Freeform 197"/>
              <p:cNvSpPr>
                <a:spLocks/>
              </p:cNvSpPr>
              <p:nvPr/>
            </p:nvSpPr>
            <p:spPr bwMode="auto">
              <a:xfrm>
                <a:off x="5090" y="2902"/>
                <a:ext cx="25" cy="49"/>
              </a:xfrm>
              <a:custGeom>
                <a:avLst/>
                <a:gdLst>
                  <a:gd name="T0" fmla="*/ 25 w 74"/>
                  <a:gd name="T1" fmla="*/ 25 h 145"/>
                  <a:gd name="T2" fmla="*/ 25 w 74"/>
                  <a:gd name="T3" fmla="*/ 24 h 145"/>
                  <a:gd name="T4" fmla="*/ 23 w 74"/>
                  <a:gd name="T5" fmla="*/ 22 h 145"/>
                  <a:gd name="T6" fmla="*/ 21 w 74"/>
                  <a:gd name="T7" fmla="*/ 19 h 145"/>
                  <a:gd name="T8" fmla="*/ 20 w 74"/>
                  <a:gd name="T9" fmla="*/ 16 h 145"/>
                  <a:gd name="T10" fmla="*/ 17 w 74"/>
                  <a:gd name="T11" fmla="*/ 13 h 145"/>
                  <a:gd name="T12" fmla="*/ 15 w 74"/>
                  <a:gd name="T13" fmla="*/ 10 h 145"/>
                  <a:gd name="T14" fmla="*/ 12 w 74"/>
                  <a:gd name="T15" fmla="*/ 10 h 145"/>
                  <a:gd name="T16" fmla="*/ 9 w 74"/>
                  <a:gd name="T17" fmla="*/ 10 h 145"/>
                  <a:gd name="T18" fmla="*/ 7 w 74"/>
                  <a:gd name="T19" fmla="*/ 12 h 145"/>
                  <a:gd name="T20" fmla="*/ 6 w 74"/>
                  <a:gd name="T21" fmla="*/ 14 h 145"/>
                  <a:gd name="T22" fmla="*/ 5 w 74"/>
                  <a:gd name="T23" fmla="*/ 16 h 145"/>
                  <a:gd name="T24" fmla="*/ 5 w 74"/>
                  <a:gd name="T25" fmla="*/ 18 h 145"/>
                  <a:gd name="T26" fmla="*/ 5 w 74"/>
                  <a:gd name="T27" fmla="*/ 21 h 145"/>
                  <a:gd name="T28" fmla="*/ 5 w 74"/>
                  <a:gd name="T29" fmla="*/ 24 h 145"/>
                  <a:gd name="T30" fmla="*/ 5 w 74"/>
                  <a:gd name="T31" fmla="*/ 26 h 145"/>
                  <a:gd name="T32" fmla="*/ 5 w 74"/>
                  <a:gd name="T33" fmla="*/ 28 h 145"/>
                  <a:gd name="T34" fmla="*/ 5 w 74"/>
                  <a:gd name="T35" fmla="*/ 30 h 145"/>
                  <a:gd name="T36" fmla="*/ 5 w 74"/>
                  <a:gd name="T37" fmla="*/ 33 h 145"/>
                  <a:gd name="T38" fmla="*/ 8 w 74"/>
                  <a:gd name="T39" fmla="*/ 48 h 145"/>
                  <a:gd name="T40" fmla="*/ 7 w 74"/>
                  <a:gd name="T41" fmla="*/ 49 h 145"/>
                  <a:gd name="T42" fmla="*/ 4 w 74"/>
                  <a:gd name="T43" fmla="*/ 49 h 145"/>
                  <a:gd name="T44" fmla="*/ 3 w 74"/>
                  <a:gd name="T45" fmla="*/ 48 h 145"/>
                  <a:gd name="T46" fmla="*/ 3 w 74"/>
                  <a:gd name="T47" fmla="*/ 47 h 145"/>
                  <a:gd name="T48" fmla="*/ 2 w 74"/>
                  <a:gd name="T49" fmla="*/ 45 h 145"/>
                  <a:gd name="T50" fmla="*/ 2 w 74"/>
                  <a:gd name="T51" fmla="*/ 42 h 145"/>
                  <a:gd name="T52" fmla="*/ 2 w 74"/>
                  <a:gd name="T53" fmla="*/ 39 h 145"/>
                  <a:gd name="T54" fmla="*/ 1 w 74"/>
                  <a:gd name="T55" fmla="*/ 36 h 145"/>
                  <a:gd name="T56" fmla="*/ 1 w 74"/>
                  <a:gd name="T57" fmla="*/ 32 h 145"/>
                  <a:gd name="T58" fmla="*/ 1 w 74"/>
                  <a:gd name="T59" fmla="*/ 29 h 145"/>
                  <a:gd name="T60" fmla="*/ 0 w 74"/>
                  <a:gd name="T61" fmla="*/ 25 h 145"/>
                  <a:gd name="T62" fmla="*/ 0 w 74"/>
                  <a:gd name="T63" fmla="*/ 21 h 145"/>
                  <a:gd name="T64" fmla="*/ 0 w 74"/>
                  <a:gd name="T65" fmla="*/ 17 h 145"/>
                  <a:gd name="T66" fmla="*/ 0 w 74"/>
                  <a:gd name="T67" fmla="*/ 14 h 145"/>
                  <a:gd name="T68" fmla="*/ 0 w 74"/>
                  <a:gd name="T69" fmla="*/ 10 h 145"/>
                  <a:gd name="T70" fmla="*/ 1 w 74"/>
                  <a:gd name="T71" fmla="*/ 8 h 145"/>
                  <a:gd name="T72" fmla="*/ 1 w 74"/>
                  <a:gd name="T73" fmla="*/ 5 h 145"/>
                  <a:gd name="T74" fmla="*/ 2 w 74"/>
                  <a:gd name="T75" fmla="*/ 4 h 145"/>
                  <a:gd name="T76" fmla="*/ 5 w 74"/>
                  <a:gd name="T77" fmla="*/ 2 h 145"/>
                  <a:gd name="T78" fmla="*/ 7 w 74"/>
                  <a:gd name="T79" fmla="*/ 0 h 145"/>
                  <a:gd name="T80" fmla="*/ 10 w 74"/>
                  <a:gd name="T81" fmla="*/ 0 h 145"/>
                  <a:gd name="T82" fmla="*/ 13 w 74"/>
                  <a:gd name="T83" fmla="*/ 0 h 145"/>
                  <a:gd name="T84" fmla="*/ 15 w 74"/>
                  <a:gd name="T85" fmla="*/ 1 h 145"/>
                  <a:gd name="T86" fmla="*/ 18 w 74"/>
                  <a:gd name="T87" fmla="*/ 2 h 145"/>
                  <a:gd name="T88" fmla="*/ 19 w 74"/>
                  <a:gd name="T89" fmla="*/ 5 h 145"/>
                  <a:gd name="T90" fmla="*/ 21 w 74"/>
                  <a:gd name="T91" fmla="*/ 7 h 145"/>
                  <a:gd name="T92" fmla="*/ 22 w 74"/>
                  <a:gd name="T93" fmla="*/ 9 h 145"/>
                  <a:gd name="T94" fmla="*/ 22 w 74"/>
                  <a:gd name="T95" fmla="*/ 12 h 145"/>
                  <a:gd name="T96" fmla="*/ 23 w 74"/>
                  <a:gd name="T97" fmla="*/ 15 h 145"/>
                  <a:gd name="T98" fmla="*/ 24 w 74"/>
                  <a:gd name="T99" fmla="*/ 18 h 145"/>
                  <a:gd name="T100" fmla="*/ 24 w 74"/>
                  <a:gd name="T101" fmla="*/ 20 h 145"/>
                  <a:gd name="T102" fmla="*/ 25 w 74"/>
                  <a:gd name="T103" fmla="*/ 23 h 145"/>
                  <a:gd name="T104" fmla="*/ 25 w 74"/>
                  <a:gd name="T105" fmla="*/ 24 h 145"/>
                  <a:gd name="T106" fmla="*/ 25 w 74"/>
                  <a:gd name="T107" fmla="*/ 25 h 145"/>
                  <a:gd name="T108" fmla="*/ 25 w 74"/>
                  <a:gd name="T109" fmla="*/ 25 h 1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145"/>
                  <a:gd name="T167" fmla="*/ 74 w 74"/>
                  <a:gd name="T168" fmla="*/ 145 h 14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145">
                    <a:moveTo>
                      <a:pt x="74" y="74"/>
                    </a:moveTo>
                    <a:lnTo>
                      <a:pt x="73" y="71"/>
                    </a:lnTo>
                    <a:lnTo>
                      <a:pt x="69" y="65"/>
                    </a:lnTo>
                    <a:lnTo>
                      <a:pt x="63" y="56"/>
                    </a:lnTo>
                    <a:lnTo>
                      <a:pt x="58" y="46"/>
                    </a:lnTo>
                    <a:lnTo>
                      <a:pt x="51" y="37"/>
                    </a:lnTo>
                    <a:lnTo>
                      <a:pt x="43" y="31"/>
                    </a:lnTo>
                    <a:lnTo>
                      <a:pt x="35" y="29"/>
                    </a:lnTo>
                    <a:lnTo>
                      <a:pt x="28" y="31"/>
                    </a:lnTo>
                    <a:lnTo>
                      <a:pt x="21" y="36"/>
                    </a:lnTo>
                    <a:lnTo>
                      <a:pt x="17" y="41"/>
                    </a:lnTo>
                    <a:lnTo>
                      <a:pt x="15" y="46"/>
                    </a:lnTo>
                    <a:lnTo>
                      <a:pt x="15" y="53"/>
                    </a:lnTo>
                    <a:lnTo>
                      <a:pt x="14" y="61"/>
                    </a:lnTo>
                    <a:lnTo>
                      <a:pt x="15" y="71"/>
                    </a:lnTo>
                    <a:lnTo>
                      <a:pt x="15" y="77"/>
                    </a:lnTo>
                    <a:lnTo>
                      <a:pt x="15" y="83"/>
                    </a:lnTo>
                    <a:lnTo>
                      <a:pt x="15" y="89"/>
                    </a:lnTo>
                    <a:lnTo>
                      <a:pt x="16" y="98"/>
                    </a:lnTo>
                    <a:lnTo>
                      <a:pt x="23" y="143"/>
                    </a:lnTo>
                    <a:lnTo>
                      <a:pt x="20" y="145"/>
                    </a:lnTo>
                    <a:lnTo>
                      <a:pt x="11" y="144"/>
                    </a:lnTo>
                    <a:lnTo>
                      <a:pt x="10" y="141"/>
                    </a:lnTo>
                    <a:lnTo>
                      <a:pt x="9" y="138"/>
                    </a:lnTo>
                    <a:lnTo>
                      <a:pt x="7" y="133"/>
                    </a:lnTo>
                    <a:lnTo>
                      <a:pt x="7" y="125"/>
                    </a:lnTo>
                    <a:lnTo>
                      <a:pt x="5" y="115"/>
                    </a:lnTo>
                    <a:lnTo>
                      <a:pt x="4" y="107"/>
                    </a:lnTo>
                    <a:lnTo>
                      <a:pt x="2" y="96"/>
                    </a:lnTo>
                    <a:lnTo>
                      <a:pt x="2" y="86"/>
                    </a:lnTo>
                    <a:lnTo>
                      <a:pt x="0" y="74"/>
                    </a:lnTo>
                    <a:lnTo>
                      <a:pt x="0" y="62"/>
                    </a:lnTo>
                    <a:lnTo>
                      <a:pt x="0" y="51"/>
                    </a:lnTo>
                    <a:lnTo>
                      <a:pt x="0" y="41"/>
                    </a:lnTo>
                    <a:lnTo>
                      <a:pt x="0" y="31"/>
                    </a:lnTo>
                    <a:lnTo>
                      <a:pt x="2" y="24"/>
                    </a:lnTo>
                    <a:lnTo>
                      <a:pt x="4" y="16"/>
                    </a:lnTo>
                    <a:lnTo>
                      <a:pt x="7" y="11"/>
                    </a:lnTo>
                    <a:lnTo>
                      <a:pt x="14" y="5"/>
                    </a:lnTo>
                    <a:lnTo>
                      <a:pt x="21" y="1"/>
                    </a:lnTo>
                    <a:lnTo>
                      <a:pt x="30" y="0"/>
                    </a:lnTo>
                    <a:lnTo>
                      <a:pt x="38" y="1"/>
                    </a:lnTo>
                    <a:lnTo>
                      <a:pt x="45" y="4"/>
                    </a:lnTo>
                    <a:lnTo>
                      <a:pt x="52" y="7"/>
                    </a:lnTo>
                    <a:lnTo>
                      <a:pt x="57" y="14"/>
                    </a:lnTo>
                    <a:lnTo>
                      <a:pt x="63" y="20"/>
                    </a:lnTo>
                    <a:lnTo>
                      <a:pt x="64" y="26"/>
                    </a:lnTo>
                    <a:lnTo>
                      <a:pt x="66" y="35"/>
                    </a:lnTo>
                    <a:lnTo>
                      <a:pt x="68" y="43"/>
                    </a:lnTo>
                    <a:lnTo>
                      <a:pt x="71" y="53"/>
                    </a:lnTo>
                    <a:lnTo>
                      <a:pt x="72" y="60"/>
                    </a:lnTo>
                    <a:lnTo>
                      <a:pt x="73" y="67"/>
                    </a:lnTo>
                    <a:lnTo>
                      <a:pt x="73" y="72"/>
                    </a:lnTo>
                    <a:lnTo>
                      <a:pt x="74" y="74"/>
                    </a:lnTo>
                    <a:close/>
                  </a:path>
                </a:pathLst>
              </a:custGeom>
              <a:solidFill>
                <a:srgbClr val="000000"/>
              </a:solidFill>
              <a:ln w="9525">
                <a:solidFill>
                  <a:srgbClr val="5A87C6"/>
                </a:solidFill>
                <a:round/>
                <a:headEnd/>
                <a:tailEnd/>
              </a:ln>
            </p:spPr>
            <p:txBody>
              <a:bodyPr/>
              <a:lstStyle/>
              <a:p>
                <a:endParaRPr lang="en-US"/>
              </a:p>
            </p:txBody>
          </p:sp>
          <p:sp>
            <p:nvSpPr>
              <p:cNvPr id="1213" name="Freeform 198"/>
              <p:cNvSpPr>
                <a:spLocks/>
              </p:cNvSpPr>
              <p:nvPr/>
            </p:nvSpPr>
            <p:spPr bwMode="auto">
              <a:xfrm>
                <a:off x="5099" y="2981"/>
                <a:ext cx="21" cy="35"/>
              </a:xfrm>
              <a:custGeom>
                <a:avLst/>
                <a:gdLst>
                  <a:gd name="T0" fmla="*/ 0 w 62"/>
                  <a:gd name="T1" fmla="*/ 1 h 104"/>
                  <a:gd name="T2" fmla="*/ 0 w 62"/>
                  <a:gd name="T3" fmla="*/ 1 h 104"/>
                  <a:gd name="T4" fmla="*/ 1 w 62"/>
                  <a:gd name="T5" fmla="*/ 3 h 104"/>
                  <a:gd name="T6" fmla="*/ 1 w 62"/>
                  <a:gd name="T7" fmla="*/ 5 h 104"/>
                  <a:gd name="T8" fmla="*/ 2 w 62"/>
                  <a:gd name="T9" fmla="*/ 8 h 104"/>
                  <a:gd name="T10" fmla="*/ 3 w 62"/>
                  <a:gd name="T11" fmla="*/ 11 h 104"/>
                  <a:gd name="T12" fmla="*/ 5 w 62"/>
                  <a:gd name="T13" fmla="*/ 14 h 104"/>
                  <a:gd name="T14" fmla="*/ 6 w 62"/>
                  <a:gd name="T15" fmla="*/ 16 h 104"/>
                  <a:gd name="T16" fmla="*/ 9 w 62"/>
                  <a:gd name="T17" fmla="*/ 17 h 104"/>
                  <a:gd name="T18" fmla="*/ 9 w 62"/>
                  <a:gd name="T19" fmla="*/ 18 h 104"/>
                  <a:gd name="T20" fmla="*/ 10 w 62"/>
                  <a:gd name="T21" fmla="*/ 20 h 104"/>
                  <a:gd name="T22" fmla="*/ 10 w 62"/>
                  <a:gd name="T23" fmla="*/ 21 h 104"/>
                  <a:gd name="T24" fmla="*/ 11 w 62"/>
                  <a:gd name="T25" fmla="*/ 23 h 104"/>
                  <a:gd name="T26" fmla="*/ 11 w 62"/>
                  <a:gd name="T27" fmla="*/ 24 h 104"/>
                  <a:gd name="T28" fmla="*/ 11 w 62"/>
                  <a:gd name="T29" fmla="*/ 26 h 104"/>
                  <a:gd name="T30" fmla="*/ 11 w 62"/>
                  <a:gd name="T31" fmla="*/ 28 h 104"/>
                  <a:gd name="T32" fmla="*/ 11 w 62"/>
                  <a:gd name="T33" fmla="*/ 29 h 104"/>
                  <a:gd name="T34" fmla="*/ 11 w 62"/>
                  <a:gd name="T35" fmla="*/ 30 h 104"/>
                  <a:gd name="T36" fmla="*/ 12 w 62"/>
                  <a:gd name="T37" fmla="*/ 32 h 104"/>
                  <a:gd name="T38" fmla="*/ 12 w 62"/>
                  <a:gd name="T39" fmla="*/ 34 h 104"/>
                  <a:gd name="T40" fmla="*/ 12 w 62"/>
                  <a:gd name="T41" fmla="*/ 35 h 104"/>
                  <a:gd name="T42" fmla="*/ 13 w 62"/>
                  <a:gd name="T43" fmla="*/ 33 h 104"/>
                  <a:gd name="T44" fmla="*/ 15 w 62"/>
                  <a:gd name="T45" fmla="*/ 19 h 104"/>
                  <a:gd name="T46" fmla="*/ 18 w 62"/>
                  <a:gd name="T47" fmla="*/ 18 h 104"/>
                  <a:gd name="T48" fmla="*/ 21 w 62"/>
                  <a:gd name="T49" fmla="*/ 12 h 104"/>
                  <a:gd name="T50" fmla="*/ 20 w 62"/>
                  <a:gd name="T51" fmla="*/ 12 h 104"/>
                  <a:gd name="T52" fmla="*/ 19 w 62"/>
                  <a:gd name="T53" fmla="*/ 12 h 104"/>
                  <a:gd name="T54" fmla="*/ 18 w 62"/>
                  <a:gd name="T55" fmla="*/ 12 h 104"/>
                  <a:gd name="T56" fmla="*/ 17 w 62"/>
                  <a:gd name="T57" fmla="*/ 12 h 104"/>
                  <a:gd name="T58" fmla="*/ 14 w 62"/>
                  <a:gd name="T59" fmla="*/ 12 h 104"/>
                  <a:gd name="T60" fmla="*/ 12 w 62"/>
                  <a:gd name="T61" fmla="*/ 11 h 104"/>
                  <a:gd name="T62" fmla="*/ 10 w 62"/>
                  <a:gd name="T63" fmla="*/ 10 h 104"/>
                  <a:gd name="T64" fmla="*/ 8 w 62"/>
                  <a:gd name="T65" fmla="*/ 9 h 104"/>
                  <a:gd name="T66" fmla="*/ 6 w 62"/>
                  <a:gd name="T67" fmla="*/ 7 h 104"/>
                  <a:gd name="T68" fmla="*/ 5 w 62"/>
                  <a:gd name="T69" fmla="*/ 5 h 104"/>
                  <a:gd name="T70" fmla="*/ 4 w 62"/>
                  <a:gd name="T71" fmla="*/ 3 h 104"/>
                  <a:gd name="T72" fmla="*/ 3 w 62"/>
                  <a:gd name="T73" fmla="*/ 2 h 104"/>
                  <a:gd name="T74" fmla="*/ 3 w 62"/>
                  <a:gd name="T75" fmla="*/ 0 h 104"/>
                  <a:gd name="T76" fmla="*/ 3 w 62"/>
                  <a:gd name="T77" fmla="*/ 0 h 104"/>
                  <a:gd name="T78" fmla="*/ 0 w 62"/>
                  <a:gd name="T79" fmla="*/ 1 h 104"/>
                  <a:gd name="T80" fmla="*/ 0 w 62"/>
                  <a:gd name="T81" fmla="*/ 1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2"/>
                  <a:gd name="T124" fmla="*/ 0 h 104"/>
                  <a:gd name="T125" fmla="*/ 62 w 62"/>
                  <a:gd name="T126" fmla="*/ 104 h 1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2" h="104">
                    <a:moveTo>
                      <a:pt x="0" y="2"/>
                    </a:moveTo>
                    <a:lnTo>
                      <a:pt x="0" y="4"/>
                    </a:lnTo>
                    <a:lnTo>
                      <a:pt x="2" y="9"/>
                    </a:lnTo>
                    <a:lnTo>
                      <a:pt x="3" y="16"/>
                    </a:lnTo>
                    <a:lnTo>
                      <a:pt x="5" y="25"/>
                    </a:lnTo>
                    <a:lnTo>
                      <a:pt x="8" y="33"/>
                    </a:lnTo>
                    <a:lnTo>
                      <a:pt x="14" y="42"/>
                    </a:lnTo>
                    <a:lnTo>
                      <a:pt x="19" y="47"/>
                    </a:lnTo>
                    <a:lnTo>
                      <a:pt x="28" y="50"/>
                    </a:lnTo>
                    <a:lnTo>
                      <a:pt x="28" y="52"/>
                    </a:lnTo>
                    <a:lnTo>
                      <a:pt x="30" y="59"/>
                    </a:lnTo>
                    <a:lnTo>
                      <a:pt x="30" y="62"/>
                    </a:lnTo>
                    <a:lnTo>
                      <a:pt x="31" y="67"/>
                    </a:lnTo>
                    <a:lnTo>
                      <a:pt x="31" y="72"/>
                    </a:lnTo>
                    <a:lnTo>
                      <a:pt x="33" y="77"/>
                    </a:lnTo>
                    <a:lnTo>
                      <a:pt x="33" y="82"/>
                    </a:lnTo>
                    <a:lnTo>
                      <a:pt x="33" y="87"/>
                    </a:lnTo>
                    <a:lnTo>
                      <a:pt x="33" y="90"/>
                    </a:lnTo>
                    <a:lnTo>
                      <a:pt x="34" y="95"/>
                    </a:lnTo>
                    <a:lnTo>
                      <a:pt x="34" y="102"/>
                    </a:lnTo>
                    <a:lnTo>
                      <a:pt x="35" y="104"/>
                    </a:lnTo>
                    <a:lnTo>
                      <a:pt x="38" y="99"/>
                    </a:lnTo>
                    <a:lnTo>
                      <a:pt x="43" y="57"/>
                    </a:lnTo>
                    <a:lnTo>
                      <a:pt x="52" y="52"/>
                    </a:lnTo>
                    <a:lnTo>
                      <a:pt x="62" y="37"/>
                    </a:lnTo>
                    <a:lnTo>
                      <a:pt x="60" y="37"/>
                    </a:lnTo>
                    <a:lnTo>
                      <a:pt x="57" y="37"/>
                    </a:lnTo>
                    <a:lnTo>
                      <a:pt x="52" y="37"/>
                    </a:lnTo>
                    <a:lnTo>
                      <a:pt x="49" y="37"/>
                    </a:lnTo>
                    <a:lnTo>
                      <a:pt x="41" y="35"/>
                    </a:lnTo>
                    <a:lnTo>
                      <a:pt x="36" y="33"/>
                    </a:lnTo>
                    <a:lnTo>
                      <a:pt x="30" y="31"/>
                    </a:lnTo>
                    <a:lnTo>
                      <a:pt x="25" y="27"/>
                    </a:lnTo>
                    <a:lnTo>
                      <a:pt x="19" y="21"/>
                    </a:lnTo>
                    <a:lnTo>
                      <a:pt x="15" y="15"/>
                    </a:lnTo>
                    <a:lnTo>
                      <a:pt x="12" y="10"/>
                    </a:lnTo>
                    <a:lnTo>
                      <a:pt x="10" y="7"/>
                    </a:lnTo>
                    <a:lnTo>
                      <a:pt x="9" y="1"/>
                    </a:lnTo>
                    <a:lnTo>
                      <a:pt x="9" y="0"/>
                    </a:lnTo>
                    <a:lnTo>
                      <a:pt x="0" y="2"/>
                    </a:lnTo>
                    <a:close/>
                  </a:path>
                </a:pathLst>
              </a:custGeom>
              <a:solidFill>
                <a:srgbClr val="000000"/>
              </a:solidFill>
              <a:ln w="9525">
                <a:solidFill>
                  <a:srgbClr val="5A87C6"/>
                </a:solidFill>
                <a:round/>
                <a:headEnd/>
                <a:tailEnd/>
              </a:ln>
            </p:spPr>
            <p:txBody>
              <a:bodyPr/>
              <a:lstStyle/>
              <a:p>
                <a:endParaRPr lang="en-US"/>
              </a:p>
            </p:txBody>
          </p:sp>
          <p:sp>
            <p:nvSpPr>
              <p:cNvPr id="1214" name="Freeform 199"/>
              <p:cNvSpPr>
                <a:spLocks/>
              </p:cNvSpPr>
              <p:nvPr/>
            </p:nvSpPr>
            <p:spPr bwMode="auto">
              <a:xfrm>
                <a:off x="5119" y="2978"/>
                <a:ext cx="5" cy="38"/>
              </a:xfrm>
              <a:custGeom>
                <a:avLst/>
                <a:gdLst>
                  <a:gd name="T0" fmla="*/ 0 w 16"/>
                  <a:gd name="T1" fmla="*/ 0 h 112"/>
                  <a:gd name="T2" fmla="*/ 3 w 16"/>
                  <a:gd name="T3" fmla="*/ 38 h 112"/>
                  <a:gd name="T4" fmla="*/ 5 w 16"/>
                  <a:gd name="T5" fmla="*/ 38 h 112"/>
                  <a:gd name="T6" fmla="*/ 3 w 16"/>
                  <a:gd name="T7" fmla="*/ 3 h 112"/>
                  <a:gd name="T8" fmla="*/ 0 w 16"/>
                  <a:gd name="T9" fmla="*/ 0 h 112"/>
                  <a:gd name="T10" fmla="*/ 0 w 16"/>
                  <a:gd name="T11" fmla="*/ 0 h 112"/>
                  <a:gd name="T12" fmla="*/ 0 60000 65536"/>
                  <a:gd name="T13" fmla="*/ 0 60000 65536"/>
                  <a:gd name="T14" fmla="*/ 0 60000 65536"/>
                  <a:gd name="T15" fmla="*/ 0 60000 65536"/>
                  <a:gd name="T16" fmla="*/ 0 60000 65536"/>
                  <a:gd name="T17" fmla="*/ 0 60000 65536"/>
                  <a:gd name="T18" fmla="*/ 0 w 16"/>
                  <a:gd name="T19" fmla="*/ 0 h 112"/>
                  <a:gd name="T20" fmla="*/ 16 w 16"/>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 h="112">
                    <a:moveTo>
                      <a:pt x="0" y="0"/>
                    </a:moveTo>
                    <a:lnTo>
                      <a:pt x="11" y="111"/>
                    </a:lnTo>
                    <a:lnTo>
                      <a:pt x="16" y="112"/>
                    </a:lnTo>
                    <a:lnTo>
                      <a:pt x="11" y="8"/>
                    </a:lnTo>
                    <a:lnTo>
                      <a:pt x="0" y="0"/>
                    </a:lnTo>
                    <a:close/>
                  </a:path>
                </a:pathLst>
              </a:custGeom>
              <a:solidFill>
                <a:srgbClr val="000000"/>
              </a:solidFill>
              <a:ln w="9525">
                <a:solidFill>
                  <a:srgbClr val="5A87C6"/>
                </a:solidFill>
                <a:round/>
                <a:headEnd/>
                <a:tailEnd/>
              </a:ln>
            </p:spPr>
            <p:txBody>
              <a:bodyPr/>
              <a:lstStyle/>
              <a:p>
                <a:endParaRPr lang="en-US"/>
              </a:p>
            </p:txBody>
          </p:sp>
          <p:sp>
            <p:nvSpPr>
              <p:cNvPr id="1215" name="Freeform 200"/>
              <p:cNvSpPr>
                <a:spLocks/>
              </p:cNvSpPr>
              <p:nvPr/>
            </p:nvSpPr>
            <p:spPr bwMode="auto">
              <a:xfrm>
                <a:off x="5074" y="2887"/>
                <a:ext cx="24" cy="83"/>
              </a:xfrm>
              <a:custGeom>
                <a:avLst/>
                <a:gdLst>
                  <a:gd name="T0" fmla="*/ 4 w 70"/>
                  <a:gd name="T1" fmla="*/ 83 h 249"/>
                  <a:gd name="T2" fmla="*/ 4 w 70"/>
                  <a:gd name="T3" fmla="*/ 64 h 249"/>
                  <a:gd name="T4" fmla="*/ 9 w 70"/>
                  <a:gd name="T5" fmla="*/ 63 h 249"/>
                  <a:gd name="T6" fmla="*/ 10 w 70"/>
                  <a:gd name="T7" fmla="*/ 6 h 249"/>
                  <a:gd name="T8" fmla="*/ 10 w 70"/>
                  <a:gd name="T9" fmla="*/ 6 h 249"/>
                  <a:gd name="T10" fmla="*/ 11 w 70"/>
                  <a:gd name="T11" fmla="*/ 6 h 249"/>
                  <a:gd name="T12" fmla="*/ 13 w 70"/>
                  <a:gd name="T13" fmla="*/ 6 h 249"/>
                  <a:gd name="T14" fmla="*/ 14 w 70"/>
                  <a:gd name="T15" fmla="*/ 6 h 249"/>
                  <a:gd name="T16" fmla="*/ 16 w 70"/>
                  <a:gd name="T17" fmla="*/ 6 h 249"/>
                  <a:gd name="T18" fmla="*/ 18 w 70"/>
                  <a:gd name="T19" fmla="*/ 6 h 249"/>
                  <a:gd name="T20" fmla="*/ 19 w 70"/>
                  <a:gd name="T21" fmla="*/ 7 h 249"/>
                  <a:gd name="T22" fmla="*/ 20 w 70"/>
                  <a:gd name="T23" fmla="*/ 9 h 249"/>
                  <a:gd name="T24" fmla="*/ 21 w 70"/>
                  <a:gd name="T25" fmla="*/ 10 h 249"/>
                  <a:gd name="T26" fmla="*/ 21 w 70"/>
                  <a:gd name="T27" fmla="*/ 12 h 249"/>
                  <a:gd name="T28" fmla="*/ 22 w 70"/>
                  <a:gd name="T29" fmla="*/ 14 h 249"/>
                  <a:gd name="T30" fmla="*/ 22 w 70"/>
                  <a:gd name="T31" fmla="*/ 16 h 249"/>
                  <a:gd name="T32" fmla="*/ 22 w 70"/>
                  <a:gd name="T33" fmla="*/ 18 h 249"/>
                  <a:gd name="T34" fmla="*/ 22 w 70"/>
                  <a:gd name="T35" fmla="*/ 19 h 249"/>
                  <a:gd name="T36" fmla="*/ 22 w 70"/>
                  <a:gd name="T37" fmla="*/ 20 h 249"/>
                  <a:gd name="T38" fmla="*/ 22 w 70"/>
                  <a:gd name="T39" fmla="*/ 21 h 249"/>
                  <a:gd name="T40" fmla="*/ 24 w 70"/>
                  <a:gd name="T41" fmla="*/ 21 h 249"/>
                  <a:gd name="T42" fmla="*/ 23 w 70"/>
                  <a:gd name="T43" fmla="*/ 3 h 249"/>
                  <a:gd name="T44" fmla="*/ 22 w 70"/>
                  <a:gd name="T45" fmla="*/ 3 h 249"/>
                  <a:gd name="T46" fmla="*/ 21 w 70"/>
                  <a:gd name="T47" fmla="*/ 2 h 249"/>
                  <a:gd name="T48" fmla="*/ 19 w 70"/>
                  <a:gd name="T49" fmla="*/ 1 h 249"/>
                  <a:gd name="T50" fmla="*/ 16 w 70"/>
                  <a:gd name="T51" fmla="*/ 1 h 249"/>
                  <a:gd name="T52" fmla="*/ 14 w 70"/>
                  <a:gd name="T53" fmla="*/ 0 h 249"/>
                  <a:gd name="T54" fmla="*/ 11 w 70"/>
                  <a:gd name="T55" fmla="*/ 0 h 249"/>
                  <a:gd name="T56" fmla="*/ 9 w 70"/>
                  <a:gd name="T57" fmla="*/ 0 h 249"/>
                  <a:gd name="T58" fmla="*/ 7 w 70"/>
                  <a:gd name="T59" fmla="*/ 1 h 249"/>
                  <a:gd name="T60" fmla="*/ 6 w 70"/>
                  <a:gd name="T61" fmla="*/ 2 h 249"/>
                  <a:gd name="T62" fmla="*/ 5 w 70"/>
                  <a:gd name="T63" fmla="*/ 4 h 249"/>
                  <a:gd name="T64" fmla="*/ 5 w 70"/>
                  <a:gd name="T65" fmla="*/ 7 h 249"/>
                  <a:gd name="T66" fmla="*/ 5 w 70"/>
                  <a:gd name="T67" fmla="*/ 11 h 249"/>
                  <a:gd name="T68" fmla="*/ 4 w 70"/>
                  <a:gd name="T69" fmla="*/ 15 h 249"/>
                  <a:gd name="T70" fmla="*/ 4 w 70"/>
                  <a:gd name="T71" fmla="*/ 20 h 249"/>
                  <a:gd name="T72" fmla="*/ 4 w 70"/>
                  <a:gd name="T73" fmla="*/ 26 h 249"/>
                  <a:gd name="T74" fmla="*/ 4 w 70"/>
                  <a:gd name="T75" fmla="*/ 31 h 249"/>
                  <a:gd name="T76" fmla="*/ 4 w 70"/>
                  <a:gd name="T77" fmla="*/ 36 h 249"/>
                  <a:gd name="T78" fmla="*/ 4 w 70"/>
                  <a:gd name="T79" fmla="*/ 41 h 249"/>
                  <a:gd name="T80" fmla="*/ 4 w 70"/>
                  <a:gd name="T81" fmla="*/ 46 h 249"/>
                  <a:gd name="T82" fmla="*/ 4 w 70"/>
                  <a:gd name="T83" fmla="*/ 50 h 249"/>
                  <a:gd name="T84" fmla="*/ 4 w 70"/>
                  <a:gd name="T85" fmla="*/ 54 h 249"/>
                  <a:gd name="T86" fmla="*/ 4 w 70"/>
                  <a:gd name="T87" fmla="*/ 57 h 249"/>
                  <a:gd name="T88" fmla="*/ 4 w 70"/>
                  <a:gd name="T89" fmla="*/ 59 h 249"/>
                  <a:gd name="T90" fmla="*/ 4 w 70"/>
                  <a:gd name="T91" fmla="*/ 60 h 249"/>
                  <a:gd name="T92" fmla="*/ 0 w 70"/>
                  <a:gd name="T93" fmla="*/ 61 h 249"/>
                  <a:gd name="T94" fmla="*/ 1 w 70"/>
                  <a:gd name="T95" fmla="*/ 83 h 249"/>
                  <a:gd name="T96" fmla="*/ 4 w 70"/>
                  <a:gd name="T97" fmla="*/ 83 h 249"/>
                  <a:gd name="T98" fmla="*/ 4 w 70"/>
                  <a:gd name="T99" fmla="*/ 83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0"/>
                  <a:gd name="T151" fmla="*/ 0 h 249"/>
                  <a:gd name="T152" fmla="*/ 70 w 70"/>
                  <a:gd name="T153" fmla="*/ 249 h 2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0" h="249">
                    <a:moveTo>
                      <a:pt x="13" y="249"/>
                    </a:moveTo>
                    <a:lnTo>
                      <a:pt x="13" y="192"/>
                    </a:lnTo>
                    <a:lnTo>
                      <a:pt x="27" y="190"/>
                    </a:lnTo>
                    <a:lnTo>
                      <a:pt x="28" y="19"/>
                    </a:lnTo>
                    <a:lnTo>
                      <a:pt x="28" y="18"/>
                    </a:lnTo>
                    <a:lnTo>
                      <a:pt x="32" y="18"/>
                    </a:lnTo>
                    <a:lnTo>
                      <a:pt x="37" y="18"/>
                    </a:lnTo>
                    <a:lnTo>
                      <a:pt x="42" y="18"/>
                    </a:lnTo>
                    <a:lnTo>
                      <a:pt x="47" y="18"/>
                    </a:lnTo>
                    <a:lnTo>
                      <a:pt x="52" y="19"/>
                    </a:lnTo>
                    <a:lnTo>
                      <a:pt x="56" y="22"/>
                    </a:lnTo>
                    <a:lnTo>
                      <a:pt x="59" y="26"/>
                    </a:lnTo>
                    <a:lnTo>
                      <a:pt x="61" y="30"/>
                    </a:lnTo>
                    <a:lnTo>
                      <a:pt x="62" y="36"/>
                    </a:lnTo>
                    <a:lnTo>
                      <a:pt x="63" y="42"/>
                    </a:lnTo>
                    <a:lnTo>
                      <a:pt x="64" y="49"/>
                    </a:lnTo>
                    <a:lnTo>
                      <a:pt x="64" y="53"/>
                    </a:lnTo>
                    <a:lnTo>
                      <a:pt x="64" y="58"/>
                    </a:lnTo>
                    <a:lnTo>
                      <a:pt x="64" y="61"/>
                    </a:lnTo>
                    <a:lnTo>
                      <a:pt x="64" y="63"/>
                    </a:lnTo>
                    <a:lnTo>
                      <a:pt x="70" y="63"/>
                    </a:lnTo>
                    <a:lnTo>
                      <a:pt x="67" y="9"/>
                    </a:lnTo>
                    <a:lnTo>
                      <a:pt x="64" y="8"/>
                    </a:lnTo>
                    <a:lnTo>
                      <a:pt x="61" y="5"/>
                    </a:lnTo>
                    <a:lnTo>
                      <a:pt x="54" y="4"/>
                    </a:lnTo>
                    <a:lnTo>
                      <a:pt x="47" y="3"/>
                    </a:lnTo>
                    <a:lnTo>
                      <a:pt x="41" y="0"/>
                    </a:lnTo>
                    <a:lnTo>
                      <a:pt x="33" y="0"/>
                    </a:lnTo>
                    <a:lnTo>
                      <a:pt x="26" y="0"/>
                    </a:lnTo>
                    <a:lnTo>
                      <a:pt x="21" y="3"/>
                    </a:lnTo>
                    <a:lnTo>
                      <a:pt x="18" y="5"/>
                    </a:lnTo>
                    <a:lnTo>
                      <a:pt x="16" y="13"/>
                    </a:lnTo>
                    <a:lnTo>
                      <a:pt x="15" y="21"/>
                    </a:lnTo>
                    <a:lnTo>
                      <a:pt x="15" y="32"/>
                    </a:lnTo>
                    <a:lnTo>
                      <a:pt x="12" y="46"/>
                    </a:lnTo>
                    <a:lnTo>
                      <a:pt x="12" y="61"/>
                    </a:lnTo>
                    <a:lnTo>
                      <a:pt x="12" y="77"/>
                    </a:lnTo>
                    <a:lnTo>
                      <a:pt x="12" y="93"/>
                    </a:lnTo>
                    <a:lnTo>
                      <a:pt x="11" y="109"/>
                    </a:lnTo>
                    <a:lnTo>
                      <a:pt x="11" y="124"/>
                    </a:lnTo>
                    <a:lnTo>
                      <a:pt x="11" y="138"/>
                    </a:lnTo>
                    <a:lnTo>
                      <a:pt x="11" y="151"/>
                    </a:lnTo>
                    <a:lnTo>
                      <a:pt x="11" y="163"/>
                    </a:lnTo>
                    <a:lnTo>
                      <a:pt x="11" y="171"/>
                    </a:lnTo>
                    <a:lnTo>
                      <a:pt x="11" y="176"/>
                    </a:lnTo>
                    <a:lnTo>
                      <a:pt x="12" y="179"/>
                    </a:lnTo>
                    <a:lnTo>
                      <a:pt x="0" y="182"/>
                    </a:lnTo>
                    <a:lnTo>
                      <a:pt x="2" y="248"/>
                    </a:lnTo>
                    <a:lnTo>
                      <a:pt x="13" y="249"/>
                    </a:lnTo>
                    <a:close/>
                  </a:path>
                </a:pathLst>
              </a:custGeom>
              <a:solidFill>
                <a:srgbClr val="000000"/>
              </a:solidFill>
              <a:ln w="9525">
                <a:solidFill>
                  <a:srgbClr val="5A87C6"/>
                </a:solidFill>
                <a:round/>
                <a:headEnd/>
                <a:tailEnd/>
              </a:ln>
            </p:spPr>
            <p:txBody>
              <a:bodyPr/>
              <a:lstStyle/>
              <a:p>
                <a:endParaRPr lang="en-US"/>
              </a:p>
            </p:txBody>
          </p:sp>
          <p:sp>
            <p:nvSpPr>
              <p:cNvPr id="1216" name="Freeform 201"/>
              <p:cNvSpPr>
                <a:spLocks/>
              </p:cNvSpPr>
              <p:nvPr/>
            </p:nvSpPr>
            <p:spPr bwMode="auto">
              <a:xfrm>
                <a:off x="5080" y="2857"/>
                <a:ext cx="16" cy="35"/>
              </a:xfrm>
              <a:custGeom>
                <a:avLst/>
                <a:gdLst>
                  <a:gd name="T0" fmla="*/ 1 w 48"/>
                  <a:gd name="T1" fmla="*/ 33 h 104"/>
                  <a:gd name="T2" fmla="*/ 1 w 48"/>
                  <a:gd name="T3" fmla="*/ 30 h 104"/>
                  <a:gd name="T4" fmla="*/ 1 w 48"/>
                  <a:gd name="T5" fmla="*/ 26 h 104"/>
                  <a:gd name="T6" fmla="*/ 0 w 48"/>
                  <a:gd name="T7" fmla="*/ 20 h 104"/>
                  <a:gd name="T8" fmla="*/ 0 w 48"/>
                  <a:gd name="T9" fmla="*/ 14 h 104"/>
                  <a:gd name="T10" fmla="*/ 0 w 48"/>
                  <a:gd name="T11" fmla="*/ 8 h 104"/>
                  <a:gd name="T12" fmla="*/ 0 w 48"/>
                  <a:gd name="T13" fmla="*/ 4 h 104"/>
                  <a:gd name="T14" fmla="*/ 1 w 48"/>
                  <a:gd name="T15" fmla="*/ 1 h 104"/>
                  <a:gd name="T16" fmla="*/ 2 w 48"/>
                  <a:gd name="T17" fmla="*/ 0 h 104"/>
                  <a:gd name="T18" fmla="*/ 6 w 48"/>
                  <a:gd name="T19" fmla="*/ 0 h 104"/>
                  <a:gd name="T20" fmla="*/ 9 w 48"/>
                  <a:gd name="T21" fmla="*/ 2 h 104"/>
                  <a:gd name="T22" fmla="*/ 12 w 48"/>
                  <a:gd name="T23" fmla="*/ 4 h 104"/>
                  <a:gd name="T24" fmla="*/ 14 w 48"/>
                  <a:gd name="T25" fmla="*/ 7 h 104"/>
                  <a:gd name="T26" fmla="*/ 14 w 48"/>
                  <a:gd name="T27" fmla="*/ 9 h 104"/>
                  <a:gd name="T28" fmla="*/ 14 w 48"/>
                  <a:gd name="T29" fmla="*/ 14 h 104"/>
                  <a:gd name="T30" fmla="*/ 15 w 48"/>
                  <a:gd name="T31" fmla="*/ 19 h 104"/>
                  <a:gd name="T32" fmla="*/ 15 w 48"/>
                  <a:gd name="T33" fmla="*/ 24 h 104"/>
                  <a:gd name="T34" fmla="*/ 16 w 48"/>
                  <a:gd name="T35" fmla="*/ 28 h 104"/>
                  <a:gd name="T36" fmla="*/ 16 w 48"/>
                  <a:gd name="T37" fmla="*/ 32 h 104"/>
                  <a:gd name="T38" fmla="*/ 16 w 48"/>
                  <a:gd name="T39" fmla="*/ 34 h 104"/>
                  <a:gd name="T40" fmla="*/ 13 w 48"/>
                  <a:gd name="T41" fmla="*/ 33 h 104"/>
                  <a:gd name="T42" fmla="*/ 13 w 48"/>
                  <a:gd name="T43" fmla="*/ 30 h 104"/>
                  <a:gd name="T44" fmla="*/ 12 w 48"/>
                  <a:gd name="T45" fmla="*/ 26 h 104"/>
                  <a:gd name="T46" fmla="*/ 12 w 48"/>
                  <a:gd name="T47" fmla="*/ 22 h 104"/>
                  <a:gd name="T48" fmla="*/ 12 w 48"/>
                  <a:gd name="T49" fmla="*/ 17 h 104"/>
                  <a:gd name="T50" fmla="*/ 11 w 48"/>
                  <a:gd name="T51" fmla="*/ 13 h 104"/>
                  <a:gd name="T52" fmla="*/ 9 w 48"/>
                  <a:gd name="T53" fmla="*/ 8 h 104"/>
                  <a:gd name="T54" fmla="*/ 5 w 48"/>
                  <a:gd name="T55" fmla="*/ 7 h 104"/>
                  <a:gd name="T56" fmla="*/ 3 w 48"/>
                  <a:gd name="T57" fmla="*/ 11 h 104"/>
                  <a:gd name="T58" fmla="*/ 3 w 48"/>
                  <a:gd name="T59" fmla="*/ 15 h 104"/>
                  <a:gd name="T60" fmla="*/ 3 w 48"/>
                  <a:gd name="T61" fmla="*/ 19 h 104"/>
                  <a:gd name="T62" fmla="*/ 3 w 48"/>
                  <a:gd name="T63" fmla="*/ 23 h 104"/>
                  <a:gd name="T64" fmla="*/ 3 w 48"/>
                  <a:gd name="T65" fmla="*/ 26 h 104"/>
                  <a:gd name="T66" fmla="*/ 3 w 48"/>
                  <a:gd name="T67" fmla="*/ 29 h 104"/>
                  <a:gd name="T68" fmla="*/ 4 w 48"/>
                  <a:gd name="T69" fmla="*/ 32 h 104"/>
                  <a:gd name="T70" fmla="*/ 2 w 48"/>
                  <a:gd name="T71" fmla="*/ 33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
                  <a:gd name="T109" fmla="*/ 0 h 104"/>
                  <a:gd name="T110" fmla="*/ 48 w 48"/>
                  <a:gd name="T111" fmla="*/ 104 h 1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 h="104">
                    <a:moveTo>
                      <a:pt x="5" y="99"/>
                    </a:moveTo>
                    <a:lnTo>
                      <a:pt x="4" y="98"/>
                    </a:lnTo>
                    <a:lnTo>
                      <a:pt x="4" y="94"/>
                    </a:lnTo>
                    <a:lnTo>
                      <a:pt x="4" y="89"/>
                    </a:lnTo>
                    <a:lnTo>
                      <a:pt x="4" y="84"/>
                    </a:lnTo>
                    <a:lnTo>
                      <a:pt x="2" y="77"/>
                    </a:lnTo>
                    <a:lnTo>
                      <a:pt x="1" y="69"/>
                    </a:lnTo>
                    <a:lnTo>
                      <a:pt x="0" y="59"/>
                    </a:lnTo>
                    <a:lnTo>
                      <a:pt x="0" y="52"/>
                    </a:lnTo>
                    <a:lnTo>
                      <a:pt x="0" y="42"/>
                    </a:lnTo>
                    <a:lnTo>
                      <a:pt x="0" y="33"/>
                    </a:lnTo>
                    <a:lnTo>
                      <a:pt x="0" y="25"/>
                    </a:lnTo>
                    <a:lnTo>
                      <a:pt x="0" y="17"/>
                    </a:lnTo>
                    <a:lnTo>
                      <a:pt x="0" y="11"/>
                    </a:lnTo>
                    <a:lnTo>
                      <a:pt x="1" y="6"/>
                    </a:lnTo>
                    <a:lnTo>
                      <a:pt x="2" y="2"/>
                    </a:lnTo>
                    <a:lnTo>
                      <a:pt x="5" y="2"/>
                    </a:lnTo>
                    <a:lnTo>
                      <a:pt x="7" y="0"/>
                    </a:lnTo>
                    <a:lnTo>
                      <a:pt x="14" y="0"/>
                    </a:lnTo>
                    <a:lnTo>
                      <a:pt x="18" y="0"/>
                    </a:lnTo>
                    <a:lnTo>
                      <a:pt x="25" y="4"/>
                    </a:lnTo>
                    <a:lnTo>
                      <a:pt x="28" y="5"/>
                    </a:lnTo>
                    <a:lnTo>
                      <a:pt x="33" y="9"/>
                    </a:lnTo>
                    <a:lnTo>
                      <a:pt x="37" y="12"/>
                    </a:lnTo>
                    <a:lnTo>
                      <a:pt x="41" y="17"/>
                    </a:lnTo>
                    <a:lnTo>
                      <a:pt x="41" y="20"/>
                    </a:lnTo>
                    <a:lnTo>
                      <a:pt x="42" y="25"/>
                    </a:lnTo>
                    <a:lnTo>
                      <a:pt x="42" y="28"/>
                    </a:lnTo>
                    <a:lnTo>
                      <a:pt x="43" y="35"/>
                    </a:lnTo>
                    <a:lnTo>
                      <a:pt x="43" y="42"/>
                    </a:lnTo>
                    <a:lnTo>
                      <a:pt x="45" y="49"/>
                    </a:lnTo>
                    <a:lnTo>
                      <a:pt x="45" y="56"/>
                    </a:lnTo>
                    <a:lnTo>
                      <a:pt x="46" y="64"/>
                    </a:lnTo>
                    <a:lnTo>
                      <a:pt x="46" y="71"/>
                    </a:lnTo>
                    <a:lnTo>
                      <a:pt x="47" y="78"/>
                    </a:lnTo>
                    <a:lnTo>
                      <a:pt x="47" y="84"/>
                    </a:lnTo>
                    <a:lnTo>
                      <a:pt x="48" y="90"/>
                    </a:lnTo>
                    <a:lnTo>
                      <a:pt x="48" y="95"/>
                    </a:lnTo>
                    <a:lnTo>
                      <a:pt x="48" y="100"/>
                    </a:lnTo>
                    <a:lnTo>
                      <a:pt x="48" y="102"/>
                    </a:lnTo>
                    <a:lnTo>
                      <a:pt x="48" y="104"/>
                    </a:lnTo>
                    <a:lnTo>
                      <a:pt x="38" y="99"/>
                    </a:lnTo>
                    <a:lnTo>
                      <a:pt x="38" y="95"/>
                    </a:lnTo>
                    <a:lnTo>
                      <a:pt x="38" y="88"/>
                    </a:lnTo>
                    <a:lnTo>
                      <a:pt x="37" y="83"/>
                    </a:lnTo>
                    <a:lnTo>
                      <a:pt x="37" y="77"/>
                    </a:lnTo>
                    <a:lnTo>
                      <a:pt x="37" y="71"/>
                    </a:lnTo>
                    <a:lnTo>
                      <a:pt x="37" y="64"/>
                    </a:lnTo>
                    <a:lnTo>
                      <a:pt x="36" y="57"/>
                    </a:lnTo>
                    <a:lnTo>
                      <a:pt x="35" y="51"/>
                    </a:lnTo>
                    <a:lnTo>
                      <a:pt x="35" y="45"/>
                    </a:lnTo>
                    <a:lnTo>
                      <a:pt x="33" y="38"/>
                    </a:lnTo>
                    <a:lnTo>
                      <a:pt x="31" y="30"/>
                    </a:lnTo>
                    <a:lnTo>
                      <a:pt x="28" y="25"/>
                    </a:lnTo>
                    <a:lnTo>
                      <a:pt x="20" y="21"/>
                    </a:lnTo>
                    <a:lnTo>
                      <a:pt x="14" y="21"/>
                    </a:lnTo>
                    <a:lnTo>
                      <a:pt x="10" y="25"/>
                    </a:lnTo>
                    <a:lnTo>
                      <a:pt x="9" y="32"/>
                    </a:lnTo>
                    <a:lnTo>
                      <a:pt x="9" y="37"/>
                    </a:lnTo>
                    <a:lnTo>
                      <a:pt x="9" y="46"/>
                    </a:lnTo>
                    <a:lnTo>
                      <a:pt x="9" y="49"/>
                    </a:lnTo>
                    <a:lnTo>
                      <a:pt x="9" y="56"/>
                    </a:lnTo>
                    <a:lnTo>
                      <a:pt x="9" y="61"/>
                    </a:lnTo>
                    <a:lnTo>
                      <a:pt x="10" y="67"/>
                    </a:lnTo>
                    <a:lnTo>
                      <a:pt x="10" y="72"/>
                    </a:lnTo>
                    <a:lnTo>
                      <a:pt x="10" y="77"/>
                    </a:lnTo>
                    <a:lnTo>
                      <a:pt x="10" y="82"/>
                    </a:lnTo>
                    <a:lnTo>
                      <a:pt x="10" y="87"/>
                    </a:lnTo>
                    <a:lnTo>
                      <a:pt x="10" y="93"/>
                    </a:lnTo>
                    <a:lnTo>
                      <a:pt x="11" y="95"/>
                    </a:lnTo>
                    <a:lnTo>
                      <a:pt x="5" y="99"/>
                    </a:lnTo>
                    <a:close/>
                  </a:path>
                </a:pathLst>
              </a:custGeom>
              <a:solidFill>
                <a:srgbClr val="000000"/>
              </a:solidFill>
              <a:ln w="9525">
                <a:solidFill>
                  <a:srgbClr val="5A87C6"/>
                </a:solidFill>
                <a:round/>
                <a:headEnd/>
                <a:tailEnd/>
              </a:ln>
            </p:spPr>
            <p:txBody>
              <a:bodyPr/>
              <a:lstStyle/>
              <a:p>
                <a:endParaRPr lang="en-US"/>
              </a:p>
            </p:txBody>
          </p:sp>
          <p:sp>
            <p:nvSpPr>
              <p:cNvPr id="1217" name="Freeform 202"/>
              <p:cNvSpPr>
                <a:spLocks/>
              </p:cNvSpPr>
              <p:nvPr/>
            </p:nvSpPr>
            <p:spPr bwMode="auto">
              <a:xfrm>
                <a:off x="5286" y="2733"/>
                <a:ext cx="22" cy="47"/>
              </a:xfrm>
              <a:custGeom>
                <a:avLst/>
                <a:gdLst>
                  <a:gd name="T0" fmla="*/ 9 w 64"/>
                  <a:gd name="T1" fmla="*/ 0 h 141"/>
                  <a:gd name="T2" fmla="*/ 14 w 64"/>
                  <a:gd name="T3" fmla="*/ 3 h 141"/>
                  <a:gd name="T4" fmla="*/ 14 w 64"/>
                  <a:gd name="T5" fmla="*/ 4 h 141"/>
                  <a:gd name="T6" fmla="*/ 14 w 64"/>
                  <a:gd name="T7" fmla="*/ 5 h 141"/>
                  <a:gd name="T8" fmla="*/ 15 w 64"/>
                  <a:gd name="T9" fmla="*/ 7 h 141"/>
                  <a:gd name="T10" fmla="*/ 16 w 64"/>
                  <a:gd name="T11" fmla="*/ 9 h 141"/>
                  <a:gd name="T12" fmla="*/ 16 w 64"/>
                  <a:gd name="T13" fmla="*/ 11 h 141"/>
                  <a:gd name="T14" fmla="*/ 18 w 64"/>
                  <a:gd name="T15" fmla="*/ 13 h 141"/>
                  <a:gd name="T16" fmla="*/ 18 w 64"/>
                  <a:gd name="T17" fmla="*/ 17 h 141"/>
                  <a:gd name="T18" fmla="*/ 19 w 64"/>
                  <a:gd name="T19" fmla="*/ 20 h 141"/>
                  <a:gd name="T20" fmla="*/ 20 w 64"/>
                  <a:gd name="T21" fmla="*/ 23 h 141"/>
                  <a:gd name="T22" fmla="*/ 20 w 64"/>
                  <a:gd name="T23" fmla="*/ 27 h 141"/>
                  <a:gd name="T24" fmla="*/ 21 w 64"/>
                  <a:gd name="T25" fmla="*/ 30 h 141"/>
                  <a:gd name="T26" fmla="*/ 21 w 64"/>
                  <a:gd name="T27" fmla="*/ 34 h 141"/>
                  <a:gd name="T28" fmla="*/ 22 w 64"/>
                  <a:gd name="T29" fmla="*/ 38 h 141"/>
                  <a:gd name="T30" fmla="*/ 22 w 64"/>
                  <a:gd name="T31" fmla="*/ 42 h 141"/>
                  <a:gd name="T32" fmla="*/ 22 w 64"/>
                  <a:gd name="T33" fmla="*/ 46 h 141"/>
                  <a:gd name="T34" fmla="*/ 0 w 64"/>
                  <a:gd name="T35" fmla="*/ 47 h 141"/>
                  <a:gd name="T36" fmla="*/ 0 w 64"/>
                  <a:gd name="T37" fmla="*/ 42 h 141"/>
                  <a:gd name="T38" fmla="*/ 16 w 64"/>
                  <a:gd name="T39" fmla="*/ 42 h 141"/>
                  <a:gd name="T40" fmla="*/ 16 w 64"/>
                  <a:gd name="T41" fmla="*/ 39 h 141"/>
                  <a:gd name="T42" fmla="*/ 0 w 64"/>
                  <a:gd name="T43" fmla="*/ 38 h 141"/>
                  <a:gd name="T44" fmla="*/ 0 w 64"/>
                  <a:gd name="T45" fmla="*/ 33 h 141"/>
                  <a:gd name="T46" fmla="*/ 16 w 64"/>
                  <a:gd name="T47" fmla="*/ 33 h 141"/>
                  <a:gd name="T48" fmla="*/ 16 w 64"/>
                  <a:gd name="T49" fmla="*/ 29 h 141"/>
                  <a:gd name="T50" fmla="*/ 1 w 64"/>
                  <a:gd name="T51" fmla="*/ 29 h 141"/>
                  <a:gd name="T52" fmla="*/ 1 w 64"/>
                  <a:gd name="T53" fmla="*/ 25 h 141"/>
                  <a:gd name="T54" fmla="*/ 15 w 64"/>
                  <a:gd name="T55" fmla="*/ 25 h 141"/>
                  <a:gd name="T56" fmla="*/ 14 w 64"/>
                  <a:gd name="T57" fmla="*/ 18 h 141"/>
                  <a:gd name="T58" fmla="*/ 2 w 64"/>
                  <a:gd name="T59" fmla="*/ 18 h 141"/>
                  <a:gd name="T60" fmla="*/ 2 w 64"/>
                  <a:gd name="T61" fmla="*/ 13 h 141"/>
                  <a:gd name="T62" fmla="*/ 12 w 64"/>
                  <a:gd name="T63" fmla="*/ 13 h 141"/>
                  <a:gd name="T64" fmla="*/ 9 w 64"/>
                  <a:gd name="T65" fmla="*/ 0 h 141"/>
                  <a:gd name="T66" fmla="*/ 9 w 64"/>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4"/>
                  <a:gd name="T103" fmla="*/ 0 h 141"/>
                  <a:gd name="T104" fmla="*/ 64 w 64"/>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4" h="141">
                    <a:moveTo>
                      <a:pt x="26" y="0"/>
                    </a:moveTo>
                    <a:lnTo>
                      <a:pt x="42" y="9"/>
                    </a:lnTo>
                    <a:lnTo>
                      <a:pt x="42" y="12"/>
                    </a:lnTo>
                    <a:lnTo>
                      <a:pt x="42" y="16"/>
                    </a:lnTo>
                    <a:lnTo>
                      <a:pt x="45" y="21"/>
                    </a:lnTo>
                    <a:lnTo>
                      <a:pt x="46" y="26"/>
                    </a:lnTo>
                    <a:lnTo>
                      <a:pt x="48" y="33"/>
                    </a:lnTo>
                    <a:lnTo>
                      <a:pt x="51" y="40"/>
                    </a:lnTo>
                    <a:lnTo>
                      <a:pt x="53" y="50"/>
                    </a:lnTo>
                    <a:lnTo>
                      <a:pt x="56" y="59"/>
                    </a:lnTo>
                    <a:lnTo>
                      <a:pt x="57" y="70"/>
                    </a:lnTo>
                    <a:lnTo>
                      <a:pt x="58" y="81"/>
                    </a:lnTo>
                    <a:lnTo>
                      <a:pt x="61" y="91"/>
                    </a:lnTo>
                    <a:lnTo>
                      <a:pt x="62" y="102"/>
                    </a:lnTo>
                    <a:lnTo>
                      <a:pt x="63" y="115"/>
                    </a:lnTo>
                    <a:lnTo>
                      <a:pt x="63" y="126"/>
                    </a:lnTo>
                    <a:lnTo>
                      <a:pt x="64" y="138"/>
                    </a:lnTo>
                    <a:lnTo>
                      <a:pt x="0" y="141"/>
                    </a:lnTo>
                    <a:lnTo>
                      <a:pt x="0" y="125"/>
                    </a:lnTo>
                    <a:lnTo>
                      <a:pt x="47" y="125"/>
                    </a:lnTo>
                    <a:lnTo>
                      <a:pt x="47" y="116"/>
                    </a:lnTo>
                    <a:lnTo>
                      <a:pt x="1" y="114"/>
                    </a:lnTo>
                    <a:lnTo>
                      <a:pt x="1" y="99"/>
                    </a:lnTo>
                    <a:lnTo>
                      <a:pt x="47" y="99"/>
                    </a:lnTo>
                    <a:lnTo>
                      <a:pt x="47" y="88"/>
                    </a:lnTo>
                    <a:lnTo>
                      <a:pt x="4" y="88"/>
                    </a:lnTo>
                    <a:lnTo>
                      <a:pt x="4" y="74"/>
                    </a:lnTo>
                    <a:lnTo>
                      <a:pt x="45" y="74"/>
                    </a:lnTo>
                    <a:lnTo>
                      <a:pt x="42" y="55"/>
                    </a:lnTo>
                    <a:lnTo>
                      <a:pt x="7" y="55"/>
                    </a:lnTo>
                    <a:lnTo>
                      <a:pt x="7" y="38"/>
                    </a:lnTo>
                    <a:lnTo>
                      <a:pt x="36" y="39"/>
                    </a:lnTo>
                    <a:lnTo>
                      <a:pt x="26" y="0"/>
                    </a:lnTo>
                    <a:close/>
                  </a:path>
                </a:pathLst>
              </a:custGeom>
              <a:solidFill>
                <a:srgbClr val="000000"/>
              </a:solidFill>
              <a:ln w="9525">
                <a:solidFill>
                  <a:srgbClr val="5A87C6"/>
                </a:solidFill>
                <a:round/>
                <a:headEnd/>
                <a:tailEnd/>
              </a:ln>
            </p:spPr>
            <p:txBody>
              <a:bodyPr/>
              <a:lstStyle/>
              <a:p>
                <a:endParaRPr lang="en-US"/>
              </a:p>
            </p:txBody>
          </p:sp>
          <p:sp>
            <p:nvSpPr>
              <p:cNvPr id="1218" name="Freeform 203"/>
              <p:cNvSpPr>
                <a:spLocks/>
              </p:cNvSpPr>
              <p:nvPr/>
            </p:nvSpPr>
            <p:spPr bwMode="auto">
              <a:xfrm>
                <a:off x="5281" y="2720"/>
                <a:ext cx="62" cy="81"/>
              </a:xfrm>
              <a:custGeom>
                <a:avLst/>
                <a:gdLst>
                  <a:gd name="T0" fmla="*/ 1 w 187"/>
                  <a:gd name="T1" fmla="*/ 0 h 243"/>
                  <a:gd name="T2" fmla="*/ 4 w 187"/>
                  <a:gd name="T3" fmla="*/ 1 h 243"/>
                  <a:gd name="T4" fmla="*/ 9 w 187"/>
                  <a:gd name="T5" fmla="*/ 2 h 243"/>
                  <a:gd name="T6" fmla="*/ 16 w 187"/>
                  <a:gd name="T7" fmla="*/ 5 h 243"/>
                  <a:gd name="T8" fmla="*/ 22 w 187"/>
                  <a:gd name="T9" fmla="*/ 8 h 243"/>
                  <a:gd name="T10" fmla="*/ 28 w 187"/>
                  <a:gd name="T11" fmla="*/ 13 h 243"/>
                  <a:gd name="T12" fmla="*/ 32 w 187"/>
                  <a:gd name="T13" fmla="*/ 19 h 243"/>
                  <a:gd name="T14" fmla="*/ 36 w 187"/>
                  <a:gd name="T15" fmla="*/ 27 h 243"/>
                  <a:gd name="T16" fmla="*/ 38 w 187"/>
                  <a:gd name="T17" fmla="*/ 35 h 243"/>
                  <a:gd name="T18" fmla="*/ 40 w 187"/>
                  <a:gd name="T19" fmla="*/ 42 h 243"/>
                  <a:gd name="T20" fmla="*/ 41 w 187"/>
                  <a:gd name="T21" fmla="*/ 48 h 243"/>
                  <a:gd name="T22" fmla="*/ 42 w 187"/>
                  <a:gd name="T23" fmla="*/ 54 h 243"/>
                  <a:gd name="T24" fmla="*/ 42 w 187"/>
                  <a:gd name="T25" fmla="*/ 58 h 243"/>
                  <a:gd name="T26" fmla="*/ 42 w 187"/>
                  <a:gd name="T27" fmla="*/ 61 h 243"/>
                  <a:gd name="T28" fmla="*/ 42 w 187"/>
                  <a:gd name="T29" fmla="*/ 64 h 243"/>
                  <a:gd name="T30" fmla="*/ 49 w 187"/>
                  <a:gd name="T31" fmla="*/ 75 h 243"/>
                  <a:gd name="T32" fmla="*/ 31 w 187"/>
                  <a:gd name="T33" fmla="*/ 81 h 243"/>
                  <a:gd name="T34" fmla="*/ 62 w 187"/>
                  <a:gd name="T35" fmla="*/ 66 h 243"/>
                  <a:gd name="T36" fmla="*/ 60 w 187"/>
                  <a:gd name="T37" fmla="*/ 65 h 243"/>
                  <a:gd name="T38" fmla="*/ 55 w 187"/>
                  <a:gd name="T39" fmla="*/ 62 h 243"/>
                  <a:gd name="T40" fmla="*/ 50 w 187"/>
                  <a:gd name="T41" fmla="*/ 57 h 243"/>
                  <a:gd name="T42" fmla="*/ 47 w 187"/>
                  <a:gd name="T43" fmla="*/ 53 h 243"/>
                  <a:gd name="T44" fmla="*/ 46 w 187"/>
                  <a:gd name="T45" fmla="*/ 49 h 243"/>
                  <a:gd name="T46" fmla="*/ 45 w 187"/>
                  <a:gd name="T47" fmla="*/ 43 h 243"/>
                  <a:gd name="T48" fmla="*/ 43 w 187"/>
                  <a:gd name="T49" fmla="*/ 38 h 243"/>
                  <a:gd name="T50" fmla="*/ 42 w 187"/>
                  <a:gd name="T51" fmla="*/ 33 h 243"/>
                  <a:gd name="T52" fmla="*/ 42 w 187"/>
                  <a:gd name="T53" fmla="*/ 28 h 243"/>
                  <a:gd name="T54" fmla="*/ 40 w 187"/>
                  <a:gd name="T55" fmla="*/ 24 h 243"/>
                  <a:gd name="T56" fmla="*/ 39 w 187"/>
                  <a:gd name="T57" fmla="*/ 19 h 243"/>
                  <a:gd name="T58" fmla="*/ 36 w 187"/>
                  <a:gd name="T59" fmla="*/ 15 h 243"/>
                  <a:gd name="T60" fmla="*/ 33 w 187"/>
                  <a:gd name="T61" fmla="*/ 12 h 243"/>
                  <a:gd name="T62" fmla="*/ 30 w 187"/>
                  <a:gd name="T63" fmla="*/ 8 h 243"/>
                  <a:gd name="T64" fmla="*/ 25 w 187"/>
                  <a:gd name="T65" fmla="*/ 6 h 243"/>
                  <a:gd name="T66" fmla="*/ 21 w 187"/>
                  <a:gd name="T67" fmla="*/ 4 h 243"/>
                  <a:gd name="T68" fmla="*/ 17 w 187"/>
                  <a:gd name="T69" fmla="*/ 2 h 243"/>
                  <a:gd name="T70" fmla="*/ 14 w 187"/>
                  <a:gd name="T71" fmla="*/ 1 h 243"/>
                  <a:gd name="T72" fmla="*/ 11 w 187"/>
                  <a:gd name="T73" fmla="*/ 0 h 243"/>
                  <a:gd name="T74" fmla="*/ 9 w 187"/>
                  <a:gd name="T75" fmla="*/ 0 h 243"/>
                  <a:gd name="T76" fmla="*/ 0 w 187"/>
                  <a:gd name="T77" fmla="*/ 0 h 2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87"/>
                  <a:gd name="T118" fmla="*/ 0 h 243"/>
                  <a:gd name="T119" fmla="*/ 187 w 187"/>
                  <a:gd name="T120" fmla="*/ 243 h 2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87" h="243">
                    <a:moveTo>
                      <a:pt x="0" y="0"/>
                    </a:moveTo>
                    <a:lnTo>
                      <a:pt x="3" y="0"/>
                    </a:lnTo>
                    <a:lnTo>
                      <a:pt x="7" y="0"/>
                    </a:lnTo>
                    <a:lnTo>
                      <a:pt x="13" y="4"/>
                    </a:lnTo>
                    <a:lnTo>
                      <a:pt x="21" y="4"/>
                    </a:lnTo>
                    <a:lnTo>
                      <a:pt x="28" y="6"/>
                    </a:lnTo>
                    <a:lnTo>
                      <a:pt x="37" y="10"/>
                    </a:lnTo>
                    <a:lnTo>
                      <a:pt x="47" y="15"/>
                    </a:lnTo>
                    <a:lnTo>
                      <a:pt x="55" y="18"/>
                    </a:lnTo>
                    <a:lnTo>
                      <a:pt x="65" y="25"/>
                    </a:lnTo>
                    <a:lnTo>
                      <a:pt x="73" y="31"/>
                    </a:lnTo>
                    <a:lnTo>
                      <a:pt x="83" y="40"/>
                    </a:lnTo>
                    <a:lnTo>
                      <a:pt x="90" y="48"/>
                    </a:lnTo>
                    <a:lnTo>
                      <a:pt x="97" y="58"/>
                    </a:lnTo>
                    <a:lnTo>
                      <a:pt x="104" y="69"/>
                    </a:lnTo>
                    <a:lnTo>
                      <a:pt x="110" y="82"/>
                    </a:lnTo>
                    <a:lnTo>
                      <a:pt x="112" y="93"/>
                    </a:lnTo>
                    <a:lnTo>
                      <a:pt x="115" y="104"/>
                    </a:lnTo>
                    <a:lnTo>
                      <a:pt x="117" y="115"/>
                    </a:lnTo>
                    <a:lnTo>
                      <a:pt x="121" y="126"/>
                    </a:lnTo>
                    <a:lnTo>
                      <a:pt x="121" y="135"/>
                    </a:lnTo>
                    <a:lnTo>
                      <a:pt x="124" y="145"/>
                    </a:lnTo>
                    <a:lnTo>
                      <a:pt x="124" y="152"/>
                    </a:lnTo>
                    <a:lnTo>
                      <a:pt x="126" y="161"/>
                    </a:lnTo>
                    <a:lnTo>
                      <a:pt x="126" y="167"/>
                    </a:lnTo>
                    <a:lnTo>
                      <a:pt x="126" y="173"/>
                    </a:lnTo>
                    <a:lnTo>
                      <a:pt x="126" y="178"/>
                    </a:lnTo>
                    <a:lnTo>
                      <a:pt x="127" y="183"/>
                    </a:lnTo>
                    <a:lnTo>
                      <a:pt x="127" y="190"/>
                    </a:lnTo>
                    <a:lnTo>
                      <a:pt x="127" y="192"/>
                    </a:lnTo>
                    <a:lnTo>
                      <a:pt x="156" y="200"/>
                    </a:lnTo>
                    <a:lnTo>
                      <a:pt x="148" y="224"/>
                    </a:lnTo>
                    <a:lnTo>
                      <a:pt x="93" y="228"/>
                    </a:lnTo>
                    <a:lnTo>
                      <a:pt x="93" y="243"/>
                    </a:lnTo>
                    <a:lnTo>
                      <a:pt x="169" y="242"/>
                    </a:lnTo>
                    <a:lnTo>
                      <a:pt x="187" y="198"/>
                    </a:lnTo>
                    <a:lnTo>
                      <a:pt x="186" y="197"/>
                    </a:lnTo>
                    <a:lnTo>
                      <a:pt x="181" y="195"/>
                    </a:lnTo>
                    <a:lnTo>
                      <a:pt x="174" y="191"/>
                    </a:lnTo>
                    <a:lnTo>
                      <a:pt x="167" y="187"/>
                    </a:lnTo>
                    <a:lnTo>
                      <a:pt x="158" y="181"/>
                    </a:lnTo>
                    <a:lnTo>
                      <a:pt x="151" y="172"/>
                    </a:lnTo>
                    <a:lnTo>
                      <a:pt x="146" y="166"/>
                    </a:lnTo>
                    <a:lnTo>
                      <a:pt x="142" y="160"/>
                    </a:lnTo>
                    <a:lnTo>
                      <a:pt x="140" y="152"/>
                    </a:lnTo>
                    <a:lnTo>
                      <a:pt x="138" y="146"/>
                    </a:lnTo>
                    <a:lnTo>
                      <a:pt x="135" y="139"/>
                    </a:lnTo>
                    <a:lnTo>
                      <a:pt x="135" y="130"/>
                    </a:lnTo>
                    <a:lnTo>
                      <a:pt x="132" y="121"/>
                    </a:lnTo>
                    <a:lnTo>
                      <a:pt x="131" y="114"/>
                    </a:lnTo>
                    <a:lnTo>
                      <a:pt x="130" y="107"/>
                    </a:lnTo>
                    <a:lnTo>
                      <a:pt x="128" y="99"/>
                    </a:lnTo>
                    <a:lnTo>
                      <a:pt x="127" y="92"/>
                    </a:lnTo>
                    <a:lnTo>
                      <a:pt x="126" y="85"/>
                    </a:lnTo>
                    <a:lnTo>
                      <a:pt x="124" y="78"/>
                    </a:lnTo>
                    <a:lnTo>
                      <a:pt x="122" y="72"/>
                    </a:lnTo>
                    <a:lnTo>
                      <a:pt x="120" y="64"/>
                    </a:lnTo>
                    <a:lnTo>
                      <a:pt x="117" y="58"/>
                    </a:lnTo>
                    <a:lnTo>
                      <a:pt x="114" y="52"/>
                    </a:lnTo>
                    <a:lnTo>
                      <a:pt x="110" y="46"/>
                    </a:lnTo>
                    <a:lnTo>
                      <a:pt x="106" y="41"/>
                    </a:lnTo>
                    <a:lnTo>
                      <a:pt x="101" y="36"/>
                    </a:lnTo>
                    <a:lnTo>
                      <a:pt x="95" y="31"/>
                    </a:lnTo>
                    <a:lnTo>
                      <a:pt x="89" y="25"/>
                    </a:lnTo>
                    <a:lnTo>
                      <a:pt x="83" y="21"/>
                    </a:lnTo>
                    <a:lnTo>
                      <a:pt x="76" y="17"/>
                    </a:lnTo>
                    <a:lnTo>
                      <a:pt x="69" y="13"/>
                    </a:lnTo>
                    <a:lnTo>
                      <a:pt x="63" y="11"/>
                    </a:lnTo>
                    <a:lnTo>
                      <a:pt x="58" y="9"/>
                    </a:lnTo>
                    <a:lnTo>
                      <a:pt x="52" y="6"/>
                    </a:lnTo>
                    <a:lnTo>
                      <a:pt x="47" y="4"/>
                    </a:lnTo>
                    <a:lnTo>
                      <a:pt x="42" y="4"/>
                    </a:lnTo>
                    <a:lnTo>
                      <a:pt x="37" y="1"/>
                    </a:lnTo>
                    <a:lnTo>
                      <a:pt x="34" y="1"/>
                    </a:lnTo>
                    <a:lnTo>
                      <a:pt x="28" y="0"/>
                    </a:lnTo>
                    <a:lnTo>
                      <a:pt x="27" y="0"/>
                    </a:lnTo>
                    <a:lnTo>
                      <a:pt x="0" y="0"/>
                    </a:lnTo>
                    <a:close/>
                  </a:path>
                </a:pathLst>
              </a:custGeom>
              <a:solidFill>
                <a:srgbClr val="000000"/>
              </a:solidFill>
              <a:ln w="9525">
                <a:solidFill>
                  <a:srgbClr val="5A87C6"/>
                </a:solidFill>
                <a:round/>
                <a:headEnd/>
                <a:tailEnd/>
              </a:ln>
            </p:spPr>
            <p:txBody>
              <a:bodyPr/>
              <a:lstStyle/>
              <a:p>
                <a:endParaRPr lang="en-US"/>
              </a:p>
            </p:txBody>
          </p:sp>
          <p:sp>
            <p:nvSpPr>
              <p:cNvPr id="1219" name="Freeform 204"/>
              <p:cNvSpPr>
                <a:spLocks/>
              </p:cNvSpPr>
              <p:nvPr/>
            </p:nvSpPr>
            <p:spPr bwMode="auto">
              <a:xfrm>
                <a:off x="5240" y="2792"/>
                <a:ext cx="70" cy="15"/>
              </a:xfrm>
              <a:custGeom>
                <a:avLst/>
                <a:gdLst>
                  <a:gd name="T0" fmla="*/ 6 w 211"/>
                  <a:gd name="T1" fmla="*/ 0 h 46"/>
                  <a:gd name="T2" fmla="*/ 6 w 211"/>
                  <a:gd name="T3" fmla="*/ 0 h 46"/>
                  <a:gd name="T4" fmla="*/ 7 w 211"/>
                  <a:gd name="T5" fmla="*/ 1 h 46"/>
                  <a:gd name="T6" fmla="*/ 9 w 211"/>
                  <a:gd name="T7" fmla="*/ 3 h 46"/>
                  <a:gd name="T8" fmla="*/ 12 w 211"/>
                  <a:gd name="T9" fmla="*/ 4 h 46"/>
                  <a:gd name="T10" fmla="*/ 13 w 211"/>
                  <a:gd name="T11" fmla="*/ 6 h 46"/>
                  <a:gd name="T12" fmla="*/ 15 w 211"/>
                  <a:gd name="T13" fmla="*/ 6 h 46"/>
                  <a:gd name="T14" fmla="*/ 17 w 211"/>
                  <a:gd name="T15" fmla="*/ 7 h 46"/>
                  <a:gd name="T16" fmla="*/ 20 w 211"/>
                  <a:gd name="T17" fmla="*/ 8 h 46"/>
                  <a:gd name="T18" fmla="*/ 22 w 211"/>
                  <a:gd name="T19" fmla="*/ 9 h 46"/>
                  <a:gd name="T20" fmla="*/ 25 w 211"/>
                  <a:gd name="T21" fmla="*/ 9 h 46"/>
                  <a:gd name="T22" fmla="*/ 28 w 211"/>
                  <a:gd name="T23" fmla="*/ 9 h 46"/>
                  <a:gd name="T24" fmla="*/ 31 w 211"/>
                  <a:gd name="T25" fmla="*/ 10 h 46"/>
                  <a:gd name="T26" fmla="*/ 34 w 211"/>
                  <a:gd name="T27" fmla="*/ 10 h 46"/>
                  <a:gd name="T28" fmla="*/ 37 w 211"/>
                  <a:gd name="T29" fmla="*/ 9 h 46"/>
                  <a:gd name="T30" fmla="*/ 39 w 211"/>
                  <a:gd name="T31" fmla="*/ 9 h 46"/>
                  <a:gd name="T32" fmla="*/ 43 w 211"/>
                  <a:gd name="T33" fmla="*/ 9 h 46"/>
                  <a:gd name="T34" fmla="*/ 45 w 211"/>
                  <a:gd name="T35" fmla="*/ 8 h 46"/>
                  <a:gd name="T36" fmla="*/ 48 w 211"/>
                  <a:gd name="T37" fmla="*/ 7 h 46"/>
                  <a:gd name="T38" fmla="*/ 50 w 211"/>
                  <a:gd name="T39" fmla="*/ 6 h 46"/>
                  <a:gd name="T40" fmla="*/ 52 w 211"/>
                  <a:gd name="T41" fmla="*/ 6 h 46"/>
                  <a:gd name="T42" fmla="*/ 55 w 211"/>
                  <a:gd name="T43" fmla="*/ 5 h 46"/>
                  <a:gd name="T44" fmla="*/ 56 w 211"/>
                  <a:gd name="T45" fmla="*/ 4 h 46"/>
                  <a:gd name="T46" fmla="*/ 58 w 211"/>
                  <a:gd name="T47" fmla="*/ 4 h 46"/>
                  <a:gd name="T48" fmla="*/ 59 w 211"/>
                  <a:gd name="T49" fmla="*/ 3 h 46"/>
                  <a:gd name="T50" fmla="*/ 62 w 211"/>
                  <a:gd name="T51" fmla="*/ 2 h 46"/>
                  <a:gd name="T52" fmla="*/ 70 w 211"/>
                  <a:gd name="T53" fmla="*/ 1 h 46"/>
                  <a:gd name="T54" fmla="*/ 69 w 211"/>
                  <a:gd name="T55" fmla="*/ 2 h 46"/>
                  <a:gd name="T56" fmla="*/ 68 w 211"/>
                  <a:gd name="T57" fmla="*/ 4 h 46"/>
                  <a:gd name="T58" fmla="*/ 66 w 211"/>
                  <a:gd name="T59" fmla="*/ 6 h 46"/>
                  <a:gd name="T60" fmla="*/ 64 w 211"/>
                  <a:gd name="T61" fmla="*/ 6 h 46"/>
                  <a:gd name="T62" fmla="*/ 62 w 211"/>
                  <a:gd name="T63" fmla="*/ 8 h 46"/>
                  <a:gd name="T64" fmla="*/ 60 w 211"/>
                  <a:gd name="T65" fmla="*/ 9 h 46"/>
                  <a:gd name="T66" fmla="*/ 58 w 211"/>
                  <a:gd name="T67" fmla="*/ 10 h 46"/>
                  <a:gd name="T68" fmla="*/ 55 w 211"/>
                  <a:gd name="T69" fmla="*/ 11 h 46"/>
                  <a:gd name="T70" fmla="*/ 53 w 211"/>
                  <a:gd name="T71" fmla="*/ 12 h 46"/>
                  <a:gd name="T72" fmla="*/ 50 w 211"/>
                  <a:gd name="T73" fmla="*/ 12 h 46"/>
                  <a:gd name="T74" fmla="*/ 47 w 211"/>
                  <a:gd name="T75" fmla="*/ 14 h 46"/>
                  <a:gd name="T76" fmla="*/ 43 w 211"/>
                  <a:gd name="T77" fmla="*/ 14 h 46"/>
                  <a:gd name="T78" fmla="*/ 39 w 211"/>
                  <a:gd name="T79" fmla="*/ 14 h 46"/>
                  <a:gd name="T80" fmla="*/ 36 w 211"/>
                  <a:gd name="T81" fmla="*/ 14 h 46"/>
                  <a:gd name="T82" fmla="*/ 33 w 211"/>
                  <a:gd name="T83" fmla="*/ 15 h 46"/>
                  <a:gd name="T84" fmla="*/ 31 w 211"/>
                  <a:gd name="T85" fmla="*/ 14 h 46"/>
                  <a:gd name="T86" fmla="*/ 28 w 211"/>
                  <a:gd name="T87" fmla="*/ 14 h 46"/>
                  <a:gd name="T88" fmla="*/ 25 w 211"/>
                  <a:gd name="T89" fmla="*/ 14 h 46"/>
                  <a:gd name="T90" fmla="*/ 23 w 211"/>
                  <a:gd name="T91" fmla="*/ 14 h 46"/>
                  <a:gd name="T92" fmla="*/ 20 w 211"/>
                  <a:gd name="T93" fmla="*/ 13 h 46"/>
                  <a:gd name="T94" fmla="*/ 19 w 211"/>
                  <a:gd name="T95" fmla="*/ 12 h 46"/>
                  <a:gd name="T96" fmla="*/ 16 w 211"/>
                  <a:gd name="T97" fmla="*/ 12 h 46"/>
                  <a:gd name="T98" fmla="*/ 15 w 211"/>
                  <a:gd name="T99" fmla="*/ 12 h 46"/>
                  <a:gd name="T100" fmla="*/ 14 w 211"/>
                  <a:gd name="T101" fmla="*/ 11 h 46"/>
                  <a:gd name="T102" fmla="*/ 13 w 211"/>
                  <a:gd name="T103" fmla="*/ 11 h 46"/>
                  <a:gd name="T104" fmla="*/ 0 w 211"/>
                  <a:gd name="T105" fmla="*/ 0 h 46"/>
                  <a:gd name="T106" fmla="*/ 6 w 211"/>
                  <a:gd name="T107" fmla="*/ 0 h 46"/>
                  <a:gd name="T108" fmla="*/ 6 w 211"/>
                  <a:gd name="T109" fmla="*/ 0 h 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1"/>
                  <a:gd name="T166" fmla="*/ 0 h 46"/>
                  <a:gd name="T167" fmla="*/ 211 w 211"/>
                  <a:gd name="T168" fmla="*/ 46 h 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1" h="46">
                    <a:moveTo>
                      <a:pt x="17" y="0"/>
                    </a:moveTo>
                    <a:lnTo>
                      <a:pt x="17" y="0"/>
                    </a:lnTo>
                    <a:lnTo>
                      <a:pt x="21" y="3"/>
                    </a:lnTo>
                    <a:lnTo>
                      <a:pt x="26" y="8"/>
                    </a:lnTo>
                    <a:lnTo>
                      <a:pt x="36" y="13"/>
                    </a:lnTo>
                    <a:lnTo>
                      <a:pt x="39" y="17"/>
                    </a:lnTo>
                    <a:lnTo>
                      <a:pt x="46" y="19"/>
                    </a:lnTo>
                    <a:lnTo>
                      <a:pt x="51" y="22"/>
                    </a:lnTo>
                    <a:lnTo>
                      <a:pt x="59" y="24"/>
                    </a:lnTo>
                    <a:lnTo>
                      <a:pt x="65" y="27"/>
                    </a:lnTo>
                    <a:lnTo>
                      <a:pt x="74" y="28"/>
                    </a:lnTo>
                    <a:lnTo>
                      <a:pt x="83" y="29"/>
                    </a:lnTo>
                    <a:lnTo>
                      <a:pt x="93" y="31"/>
                    </a:lnTo>
                    <a:lnTo>
                      <a:pt x="101" y="31"/>
                    </a:lnTo>
                    <a:lnTo>
                      <a:pt x="111" y="29"/>
                    </a:lnTo>
                    <a:lnTo>
                      <a:pt x="119" y="27"/>
                    </a:lnTo>
                    <a:lnTo>
                      <a:pt x="129" y="27"/>
                    </a:lnTo>
                    <a:lnTo>
                      <a:pt x="136" y="23"/>
                    </a:lnTo>
                    <a:lnTo>
                      <a:pt x="145" y="22"/>
                    </a:lnTo>
                    <a:lnTo>
                      <a:pt x="151" y="19"/>
                    </a:lnTo>
                    <a:lnTo>
                      <a:pt x="158" y="18"/>
                    </a:lnTo>
                    <a:lnTo>
                      <a:pt x="165" y="16"/>
                    </a:lnTo>
                    <a:lnTo>
                      <a:pt x="170" y="13"/>
                    </a:lnTo>
                    <a:lnTo>
                      <a:pt x="175" y="11"/>
                    </a:lnTo>
                    <a:lnTo>
                      <a:pt x="178" y="10"/>
                    </a:lnTo>
                    <a:lnTo>
                      <a:pt x="187" y="6"/>
                    </a:lnTo>
                    <a:lnTo>
                      <a:pt x="211" y="2"/>
                    </a:lnTo>
                    <a:lnTo>
                      <a:pt x="209" y="6"/>
                    </a:lnTo>
                    <a:lnTo>
                      <a:pt x="204" y="11"/>
                    </a:lnTo>
                    <a:lnTo>
                      <a:pt x="198" y="17"/>
                    </a:lnTo>
                    <a:lnTo>
                      <a:pt x="192" y="19"/>
                    </a:lnTo>
                    <a:lnTo>
                      <a:pt x="188" y="23"/>
                    </a:lnTo>
                    <a:lnTo>
                      <a:pt x="182" y="27"/>
                    </a:lnTo>
                    <a:lnTo>
                      <a:pt x="176" y="31"/>
                    </a:lnTo>
                    <a:lnTo>
                      <a:pt x="167" y="33"/>
                    </a:lnTo>
                    <a:lnTo>
                      <a:pt x="161" y="36"/>
                    </a:lnTo>
                    <a:lnTo>
                      <a:pt x="151" y="38"/>
                    </a:lnTo>
                    <a:lnTo>
                      <a:pt x="141" y="42"/>
                    </a:lnTo>
                    <a:lnTo>
                      <a:pt x="130" y="43"/>
                    </a:lnTo>
                    <a:lnTo>
                      <a:pt x="119" y="44"/>
                    </a:lnTo>
                    <a:lnTo>
                      <a:pt x="109" y="44"/>
                    </a:lnTo>
                    <a:lnTo>
                      <a:pt x="100" y="46"/>
                    </a:lnTo>
                    <a:lnTo>
                      <a:pt x="92" y="44"/>
                    </a:lnTo>
                    <a:lnTo>
                      <a:pt x="83" y="44"/>
                    </a:lnTo>
                    <a:lnTo>
                      <a:pt x="74" y="43"/>
                    </a:lnTo>
                    <a:lnTo>
                      <a:pt x="68" y="42"/>
                    </a:lnTo>
                    <a:lnTo>
                      <a:pt x="61" y="41"/>
                    </a:lnTo>
                    <a:lnTo>
                      <a:pt x="56" y="38"/>
                    </a:lnTo>
                    <a:lnTo>
                      <a:pt x="49" y="37"/>
                    </a:lnTo>
                    <a:lnTo>
                      <a:pt x="46" y="36"/>
                    </a:lnTo>
                    <a:lnTo>
                      <a:pt x="41" y="33"/>
                    </a:lnTo>
                    <a:lnTo>
                      <a:pt x="39" y="33"/>
                    </a:lnTo>
                    <a:lnTo>
                      <a:pt x="0" y="1"/>
                    </a:lnTo>
                    <a:lnTo>
                      <a:pt x="17" y="0"/>
                    </a:lnTo>
                    <a:close/>
                  </a:path>
                </a:pathLst>
              </a:custGeom>
              <a:solidFill>
                <a:srgbClr val="FFFFFF"/>
              </a:solidFill>
              <a:ln w="9525">
                <a:solidFill>
                  <a:srgbClr val="5A87C6"/>
                </a:solidFill>
                <a:round/>
                <a:headEnd/>
                <a:tailEnd/>
              </a:ln>
            </p:spPr>
            <p:txBody>
              <a:bodyPr/>
              <a:lstStyle/>
              <a:p>
                <a:endParaRPr lang="en-US"/>
              </a:p>
            </p:txBody>
          </p:sp>
          <p:sp>
            <p:nvSpPr>
              <p:cNvPr id="1220" name="Freeform 205"/>
              <p:cNvSpPr>
                <a:spLocks/>
              </p:cNvSpPr>
              <p:nvPr/>
            </p:nvSpPr>
            <p:spPr bwMode="auto">
              <a:xfrm>
                <a:off x="5261" y="2789"/>
                <a:ext cx="10" cy="14"/>
              </a:xfrm>
              <a:custGeom>
                <a:avLst/>
                <a:gdLst>
                  <a:gd name="T0" fmla="*/ 1 w 29"/>
                  <a:gd name="T1" fmla="*/ 1 h 42"/>
                  <a:gd name="T2" fmla="*/ 0 w 29"/>
                  <a:gd name="T3" fmla="*/ 2 h 42"/>
                  <a:gd name="T4" fmla="*/ 0 w 29"/>
                  <a:gd name="T5" fmla="*/ 3 h 42"/>
                  <a:gd name="T6" fmla="*/ 0 w 29"/>
                  <a:gd name="T7" fmla="*/ 5 h 42"/>
                  <a:gd name="T8" fmla="*/ 0 w 29"/>
                  <a:gd name="T9" fmla="*/ 7 h 42"/>
                  <a:gd name="T10" fmla="*/ 0 w 29"/>
                  <a:gd name="T11" fmla="*/ 9 h 42"/>
                  <a:gd name="T12" fmla="*/ 1 w 29"/>
                  <a:gd name="T13" fmla="*/ 12 h 42"/>
                  <a:gd name="T14" fmla="*/ 2 w 29"/>
                  <a:gd name="T15" fmla="*/ 13 h 42"/>
                  <a:gd name="T16" fmla="*/ 5 w 29"/>
                  <a:gd name="T17" fmla="*/ 14 h 42"/>
                  <a:gd name="T18" fmla="*/ 7 w 29"/>
                  <a:gd name="T19" fmla="*/ 14 h 42"/>
                  <a:gd name="T20" fmla="*/ 9 w 29"/>
                  <a:gd name="T21" fmla="*/ 13 h 42"/>
                  <a:gd name="T22" fmla="*/ 10 w 29"/>
                  <a:gd name="T23" fmla="*/ 12 h 42"/>
                  <a:gd name="T24" fmla="*/ 10 w 29"/>
                  <a:gd name="T25" fmla="*/ 10 h 42"/>
                  <a:gd name="T26" fmla="*/ 10 w 29"/>
                  <a:gd name="T27" fmla="*/ 8 h 42"/>
                  <a:gd name="T28" fmla="*/ 10 w 29"/>
                  <a:gd name="T29" fmla="*/ 5 h 42"/>
                  <a:gd name="T30" fmla="*/ 9 w 29"/>
                  <a:gd name="T31" fmla="*/ 3 h 42"/>
                  <a:gd name="T32" fmla="*/ 8 w 29"/>
                  <a:gd name="T33" fmla="*/ 2 h 42"/>
                  <a:gd name="T34" fmla="*/ 7 w 29"/>
                  <a:gd name="T35" fmla="*/ 0 h 42"/>
                  <a:gd name="T36" fmla="*/ 4 w 29"/>
                  <a:gd name="T37" fmla="*/ 0 h 42"/>
                  <a:gd name="T38" fmla="*/ 2 w 29"/>
                  <a:gd name="T39" fmla="*/ 1 h 42"/>
                  <a:gd name="T40" fmla="*/ 1 w 29"/>
                  <a:gd name="T41" fmla="*/ 1 h 42"/>
                  <a:gd name="T42" fmla="*/ 1 w 29"/>
                  <a:gd name="T43" fmla="*/ 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
                  <a:gd name="T67" fmla="*/ 0 h 42"/>
                  <a:gd name="T68" fmla="*/ 29 w 29"/>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 h="42">
                    <a:moveTo>
                      <a:pt x="3" y="4"/>
                    </a:moveTo>
                    <a:lnTo>
                      <a:pt x="1" y="5"/>
                    </a:lnTo>
                    <a:lnTo>
                      <a:pt x="0" y="9"/>
                    </a:lnTo>
                    <a:lnTo>
                      <a:pt x="0" y="14"/>
                    </a:lnTo>
                    <a:lnTo>
                      <a:pt x="0" y="21"/>
                    </a:lnTo>
                    <a:lnTo>
                      <a:pt x="0" y="27"/>
                    </a:lnTo>
                    <a:lnTo>
                      <a:pt x="3" y="35"/>
                    </a:lnTo>
                    <a:lnTo>
                      <a:pt x="6" y="39"/>
                    </a:lnTo>
                    <a:lnTo>
                      <a:pt x="15" y="42"/>
                    </a:lnTo>
                    <a:lnTo>
                      <a:pt x="21" y="42"/>
                    </a:lnTo>
                    <a:lnTo>
                      <a:pt x="26" y="40"/>
                    </a:lnTo>
                    <a:lnTo>
                      <a:pt x="28" y="35"/>
                    </a:lnTo>
                    <a:lnTo>
                      <a:pt x="29" y="30"/>
                    </a:lnTo>
                    <a:lnTo>
                      <a:pt x="28" y="23"/>
                    </a:lnTo>
                    <a:lnTo>
                      <a:pt x="28" y="16"/>
                    </a:lnTo>
                    <a:lnTo>
                      <a:pt x="25" y="10"/>
                    </a:lnTo>
                    <a:lnTo>
                      <a:pt x="24" y="6"/>
                    </a:lnTo>
                    <a:lnTo>
                      <a:pt x="20" y="0"/>
                    </a:lnTo>
                    <a:lnTo>
                      <a:pt x="13" y="0"/>
                    </a:lnTo>
                    <a:lnTo>
                      <a:pt x="5" y="3"/>
                    </a:lnTo>
                    <a:lnTo>
                      <a:pt x="3" y="4"/>
                    </a:lnTo>
                    <a:close/>
                  </a:path>
                </a:pathLst>
              </a:custGeom>
              <a:solidFill>
                <a:srgbClr val="FFFFFF"/>
              </a:solidFill>
              <a:ln w="9525">
                <a:solidFill>
                  <a:srgbClr val="5A87C6"/>
                </a:solidFill>
                <a:round/>
                <a:headEnd/>
                <a:tailEnd/>
              </a:ln>
            </p:spPr>
            <p:txBody>
              <a:bodyPr/>
              <a:lstStyle/>
              <a:p>
                <a:endParaRPr lang="en-US"/>
              </a:p>
            </p:txBody>
          </p:sp>
          <p:sp>
            <p:nvSpPr>
              <p:cNvPr id="1221" name="Freeform 206"/>
              <p:cNvSpPr>
                <a:spLocks/>
              </p:cNvSpPr>
              <p:nvPr/>
            </p:nvSpPr>
            <p:spPr bwMode="auto">
              <a:xfrm>
                <a:off x="5251" y="2808"/>
                <a:ext cx="5" cy="11"/>
              </a:xfrm>
              <a:custGeom>
                <a:avLst/>
                <a:gdLst>
                  <a:gd name="T0" fmla="*/ 2 w 15"/>
                  <a:gd name="T1" fmla="*/ 0 h 34"/>
                  <a:gd name="T2" fmla="*/ 5 w 15"/>
                  <a:gd name="T3" fmla="*/ 1 h 34"/>
                  <a:gd name="T4" fmla="*/ 5 w 15"/>
                  <a:gd name="T5" fmla="*/ 1 h 34"/>
                  <a:gd name="T6" fmla="*/ 5 w 15"/>
                  <a:gd name="T7" fmla="*/ 2 h 34"/>
                  <a:gd name="T8" fmla="*/ 5 w 15"/>
                  <a:gd name="T9" fmla="*/ 3 h 34"/>
                  <a:gd name="T10" fmla="*/ 5 w 15"/>
                  <a:gd name="T11" fmla="*/ 5 h 34"/>
                  <a:gd name="T12" fmla="*/ 5 w 15"/>
                  <a:gd name="T13" fmla="*/ 7 h 34"/>
                  <a:gd name="T14" fmla="*/ 5 w 15"/>
                  <a:gd name="T15" fmla="*/ 8 h 34"/>
                  <a:gd name="T16" fmla="*/ 4 w 15"/>
                  <a:gd name="T17" fmla="*/ 10 h 34"/>
                  <a:gd name="T18" fmla="*/ 4 w 15"/>
                  <a:gd name="T19" fmla="*/ 11 h 34"/>
                  <a:gd name="T20" fmla="*/ 1 w 15"/>
                  <a:gd name="T21" fmla="*/ 11 h 34"/>
                  <a:gd name="T22" fmla="*/ 0 w 15"/>
                  <a:gd name="T23" fmla="*/ 9 h 34"/>
                  <a:gd name="T24" fmla="*/ 0 w 15"/>
                  <a:gd name="T25" fmla="*/ 7 h 34"/>
                  <a:gd name="T26" fmla="*/ 1 w 15"/>
                  <a:gd name="T27" fmla="*/ 4 h 34"/>
                  <a:gd name="T28" fmla="*/ 1 w 15"/>
                  <a:gd name="T29" fmla="*/ 1 h 34"/>
                  <a:gd name="T30" fmla="*/ 2 w 15"/>
                  <a:gd name="T31" fmla="*/ 0 h 34"/>
                  <a:gd name="T32" fmla="*/ 2 w 15"/>
                  <a:gd name="T33" fmla="*/ 0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34"/>
                  <a:gd name="T53" fmla="*/ 15 w 15"/>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34">
                    <a:moveTo>
                      <a:pt x="6" y="0"/>
                    </a:moveTo>
                    <a:lnTo>
                      <a:pt x="14" y="2"/>
                    </a:lnTo>
                    <a:lnTo>
                      <a:pt x="14" y="3"/>
                    </a:lnTo>
                    <a:lnTo>
                      <a:pt x="14" y="5"/>
                    </a:lnTo>
                    <a:lnTo>
                      <a:pt x="14" y="10"/>
                    </a:lnTo>
                    <a:lnTo>
                      <a:pt x="15" y="16"/>
                    </a:lnTo>
                    <a:lnTo>
                      <a:pt x="14" y="21"/>
                    </a:lnTo>
                    <a:lnTo>
                      <a:pt x="14" y="26"/>
                    </a:lnTo>
                    <a:lnTo>
                      <a:pt x="13" y="30"/>
                    </a:lnTo>
                    <a:lnTo>
                      <a:pt x="13" y="34"/>
                    </a:lnTo>
                    <a:lnTo>
                      <a:pt x="4" y="33"/>
                    </a:lnTo>
                    <a:lnTo>
                      <a:pt x="0" y="28"/>
                    </a:lnTo>
                    <a:lnTo>
                      <a:pt x="0" y="21"/>
                    </a:lnTo>
                    <a:lnTo>
                      <a:pt x="3" y="13"/>
                    </a:lnTo>
                    <a:lnTo>
                      <a:pt x="4" y="3"/>
                    </a:lnTo>
                    <a:lnTo>
                      <a:pt x="6" y="0"/>
                    </a:lnTo>
                    <a:close/>
                  </a:path>
                </a:pathLst>
              </a:custGeom>
              <a:solidFill>
                <a:srgbClr val="FFFFFF"/>
              </a:solidFill>
              <a:ln w="9525">
                <a:solidFill>
                  <a:srgbClr val="5A87C6"/>
                </a:solidFill>
                <a:round/>
                <a:headEnd/>
                <a:tailEnd/>
              </a:ln>
            </p:spPr>
            <p:txBody>
              <a:bodyPr/>
              <a:lstStyle/>
              <a:p>
                <a:endParaRPr lang="en-US"/>
              </a:p>
            </p:txBody>
          </p:sp>
          <p:sp>
            <p:nvSpPr>
              <p:cNvPr id="1222" name="Freeform 207"/>
              <p:cNvSpPr>
                <a:spLocks/>
              </p:cNvSpPr>
              <p:nvPr/>
            </p:nvSpPr>
            <p:spPr bwMode="auto">
              <a:xfrm>
                <a:off x="5261" y="2810"/>
                <a:ext cx="4" cy="10"/>
              </a:xfrm>
              <a:custGeom>
                <a:avLst/>
                <a:gdLst>
                  <a:gd name="T0" fmla="*/ 0 w 11"/>
                  <a:gd name="T1" fmla="*/ 0 h 32"/>
                  <a:gd name="T2" fmla="*/ 4 w 11"/>
                  <a:gd name="T3" fmla="*/ 0 h 32"/>
                  <a:gd name="T4" fmla="*/ 4 w 11"/>
                  <a:gd name="T5" fmla="*/ 2 h 32"/>
                  <a:gd name="T6" fmla="*/ 4 w 11"/>
                  <a:gd name="T7" fmla="*/ 3 h 32"/>
                  <a:gd name="T8" fmla="*/ 4 w 11"/>
                  <a:gd name="T9" fmla="*/ 5 h 32"/>
                  <a:gd name="T10" fmla="*/ 4 w 11"/>
                  <a:gd name="T11" fmla="*/ 6 h 32"/>
                  <a:gd name="T12" fmla="*/ 4 w 11"/>
                  <a:gd name="T13" fmla="*/ 7 h 32"/>
                  <a:gd name="T14" fmla="*/ 4 w 11"/>
                  <a:gd name="T15" fmla="*/ 9 h 32"/>
                  <a:gd name="T16" fmla="*/ 4 w 11"/>
                  <a:gd name="T17" fmla="*/ 9 h 32"/>
                  <a:gd name="T18" fmla="*/ 2 w 11"/>
                  <a:gd name="T19" fmla="*/ 10 h 32"/>
                  <a:gd name="T20" fmla="*/ 1 w 11"/>
                  <a:gd name="T21" fmla="*/ 10 h 32"/>
                  <a:gd name="T22" fmla="*/ 0 w 11"/>
                  <a:gd name="T23" fmla="*/ 9 h 32"/>
                  <a:gd name="T24" fmla="*/ 0 w 11"/>
                  <a:gd name="T25" fmla="*/ 9 h 32"/>
                  <a:gd name="T26" fmla="*/ 0 w 11"/>
                  <a:gd name="T27" fmla="*/ 0 h 32"/>
                  <a:gd name="T28" fmla="*/ 0 w 11"/>
                  <a:gd name="T29" fmla="*/ 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1" y="0"/>
                    </a:moveTo>
                    <a:lnTo>
                      <a:pt x="10" y="1"/>
                    </a:lnTo>
                    <a:lnTo>
                      <a:pt x="10" y="5"/>
                    </a:lnTo>
                    <a:lnTo>
                      <a:pt x="10" y="9"/>
                    </a:lnTo>
                    <a:lnTo>
                      <a:pt x="11" y="15"/>
                    </a:lnTo>
                    <a:lnTo>
                      <a:pt x="11" y="19"/>
                    </a:lnTo>
                    <a:lnTo>
                      <a:pt x="11" y="24"/>
                    </a:lnTo>
                    <a:lnTo>
                      <a:pt x="10" y="28"/>
                    </a:lnTo>
                    <a:lnTo>
                      <a:pt x="10" y="30"/>
                    </a:lnTo>
                    <a:lnTo>
                      <a:pt x="5" y="32"/>
                    </a:lnTo>
                    <a:lnTo>
                      <a:pt x="3" y="31"/>
                    </a:lnTo>
                    <a:lnTo>
                      <a:pt x="0" y="29"/>
                    </a:lnTo>
                    <a:lnTo>
                      <a:pt x="1" y="0"/>
                    </a:lnTo>
                    <a:close/>
                  </a:path>
                </a:pathLst>
              </a:custGeom>
              <a:solidFill>
                <a:srgbClr val="FFFFFF"/>
              </a:solidFill>
              <a:ln w="9525">
                <a:solidFill>
                  <a:srgbClr val="5A87C6"/>
                </a:solidFill>
                <a:round/>
                <a:headEnd/>
                <a:tailEnd/>
              </a:ln>
            </p:spPr>
            <p:txBody>
              <a:bodyPr/>
              <a:lstStyle/>
              <a:p>
                <a:endParaRPr lang="en-US"/>
              </a:p>
            </p:txBody>
          </p:sp>
          <p:sp>
            <p:nvSpPr>
              <p:cNvPr id="1223" name="Freeform 208"/>
              <p:cNvSpPr>
                <a:spLocks/>
              </p:cNvSpPr>
              <p:nvPr/>
            </p:nvSpPr>
            <p:spPr bwMode="auto">
              <a:xfrm>
                <a:off x="5271" y="2811"/>
                <a:ext cx="5" cy="11"/>
              </a:xfrm>
              <a:custGeom>
                <a:avLst/>
                <a:gdLst>
                  <a:gd name="T0" fmla="*/ 0 w 15"/>
                  <a:gd name="T1" fmla="*/ 0 h 33"/>
                  <a:gd name="T2" fmla="*/ 4 w 15"/>
                  <a:gd name="T3" fmla="*/ 0 h 33"/>
                  <a:gd name="T4" fmla="*/ 4 w 15"/>
                  <a:gd name="T5" fmla="*/ 0 h 33"/>
                  <a:gd name="T6" fmla="*/ 4 w 15"/>
                  <a:gd name="T7" fmla="*/ 1 h 33"/>
                  <a:gd name="T8" fmla="*/ 4 w 15"/>
                  <a:gd name="T9" fmla="*/ 3 h 33"/>
                  <a:gd name="T10" fmla="*/ 4 w 15"/>
                  <a:gd name="T11" fmla="*/ 5 h 33"/>
                  <a:gd name="T12" fmla="*/ 4 w 15"/>
                  <a:gd name="T13" fmla="*/ 7 h 33"/>
                  <a:gd name="T14" fmla="*/ 5 w 15"/>
                  <a:gd name="T15" fmla="*/ 9 h 33"/>
                  <a:gd name="T16" fmla="*/ 4 w 15"/>
                  <a:gd name="T17" fmla="*/ 10 h 33"/>
                  <a:gd name="T18" fmla="*/ 4 w 15"/>
                  <a:gd name="T19" fmla="*/ 11 h 33"/>
                  <a:gd name="T20" fmla="*/ 2 w 15"/>
                  <a:gd name="T21" fmla="*/ 11 h 33"/>
                  <a:gd name="T22" fmla="*/ 1 w 15"/>
                  <a:gd name="T23" fmla="*/ 10 h 33"/>
                  <a:gd name="T24" fmla="*/ 0 w 15"/>
                  <a:gd name="T25" fmla="*/ 8 h 33"/>
                  <a:gd name="T26" fmla="*/ 0 w 15"/>
                  <a:gd name="T27" fmla="*/ 8 h 33"/>
                  <a:gd name="T28" fmla="*/ 0 w 15"/>
                  <a:gd name="T29" fmla="*/ 0 h 33"/>
                  <a:gd name="T30" fmla="*/ 0 w 15"/>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3"/>
                  <a:gd name="T50" fmla="*/ 15 w 15"/>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3">
                    <a:moveTo>
                      <a:pt x="0" y="0"/>
                    </a:moveTo>
                    <a:lnTo>
                      <a:pt x="11" y="0"/>
                    </a:lnTo>
                    <a:lnTo>
                      <a:pt x="12" y="4"/>
                    </a:lnTo>
                    <a:lnTo>
                      <a:pt x="12" y="9"/>
                    </a:lnTo>
                    <a:lnTo>
                      <a:pt x="13" y="15"/>
                    </a:lnTo>
                    <a:lnTo>
                      <a:pt x="13" y="21"/>
                    </a:lnTo>
                    <a:lnTo>
                      <a:pt x="15" y="26"/>
                    </a:lnTo>
                    <a:lnTo>
                      <a:pt x="12" y="31"/>
                    </a:lnTo>
                    <a:lnTo>
                      <a:pt x="11" y="33"/>
                    </a:lnTo>
                    <a:lnTo>
                      <a:pt x="5" y="32"/>
                    </a:lnTo>
                    <a:lnTo>
                      <a:pt x="2" y="30"/>
                    </a:lnTo>
                    <a:lnTo>
                      <a:pt x="0" y="25"/>
                    </a:lnTo>
                    <a:lnTo>
                      <a:pt x="0" y="0"/>
                    </a:lnTo>
                    <a:close/>
                  </a:path>
                </a:pathLst>
              </a:custGeom>
              <a:solidFill>
                <a:srgbClr val="FFFFFF"/>
              </a:solidFill>
              <a:ln w="9525">
                <a:solidFill>
                  <a:srgbClr val="5A87C6"/>
                </a:solidFill>
                <a:round/>
                <a:headEnd/>
                <a:tailEnd/>
              </a:ln>
            </p:spPr>
            <p:txBody>
              <a:bodyPr/>
              <a:lstStyle/>
              <a:p>
                <a:endParaRPr lang="en-US"/>
              </a:p>
            </p:txBody>
          </p:sp>
          <p:sp>
            <p:nvSpPr>
              <p:cNvPr id="1224" name="Freeform 209"/>
              <p:cNvSpPr>
                <a:spLocks/>
              </p:cNvSpPr>
              <p:nvPr/>
            </p:nvSpPr>
            <p:spPr bwMode="auto">
              <a:xfrm>
                <a:off x="5282" y="2811"/>
                <a:ext cx="5" cy="10"/>
              </a:xfrm>
              <a:custGeom>
                <a:avLst/>
                <a:gdLst>
                  <a:gd name="T0" fmla="*/ 0 w 15"/>
                  <a:gd name="T1" fmla="*/ 0 h 31"/>
                  <a:gd name="T2" fmla="*/ 5 w 15"/>
                  <a:gd name="T3" fmla="*/ 0 h 31"/>
                  <a:gd name="T4" fmla="*/ 5 w 15"/>
                  <a:gd name="T5" fmla="*/ 1 h 31"/>
                  <a:gd name="T6" fmla="*/ 5 w 15"/>
                  <a:gd name="T7" fmla="*/ 2 h 31"/>
                  <a:gd name="T8" fmla="*/ 5 w 15"/>
                  <a:gd name="T9" fmla="*/ 5 h 31"/>
                  <a:gd name="T10" fmla="*/ 5 w 15"/>
                  <a:gd name="T11" fmla="*/ 5 h 31"/>
                  <a:gd name="T12" fmla="*/ 5 w 15"/>
                  <a:gd name="T13" fmla="*/ 8 h 31"/>
                  <a:gd name="T14" fmla="*/ 5 w 15"/>
                  <a:gd name="T15" fmla="*/ 9 h 31"/>
                  <a:gd name="T16" fmla="*/ 5 w 15"/>
                  <a:gd name="T17" fmla="*/ 10 h 31"/>
                  <a:gd name="T18" fmla="*/ 3 w 15"/>
                  <a:gd name="T19" fmla="*/ 10 h 31"/>
                  <a:gd name="T20" fmla="*/ 1 w 15"/>
                  <a:gd name="T21" fmla="*/ 10 h 31"/>
                  <a:gd name="T22" fmla="*/ 0 w 15"/>
                  <a:gd name="T23" fmla="*/ 9 h 31"/>
                  <a:gd name="T24" fmla="*/ 0 w 15"/>
                  <a:gd name="T25" fmla="*/ 8 h 31"/>
                  <a:gd name="T26" fmla="*/ 0 w 15"/>
                  <a:gd name="T27" fmla="*/ 7 h 31"/>
                  <a:gd name="T28" fmla="*/ 0 w 15"/>
                  <a:gd name="T29" fmla="*/ 6 h 31"/>
                  <a:gd name="T30" fmla="*/ 0 w 15"/>
                  <a:gd name="T31" fmla="*/ 5 h 31"/>
                  <a:gd name="T32" fmla="*/ 0 w 15"/>
                  <a:gd name="T33" fmla="*/ 4 h 31"/>
                  <a:gd name="T34" fmla="*/ 0 w 15"/>
                  <a:gd name="T35" fmla="*/ 1 h 31"/>
                  <a:gd name="T36" fmla="*/ 0 w 15"/>
                  <a:gd name="T37" fmla="*/ 0 h 31"/>
                  <a:gd name="T38" fmla="*/ 0 w 15"/>
                  <a:gd name="T39" fmla="*/ 0 h 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
                  <a:gd name="T61" fmla="*/ 0 h 31"/>
                  <a:gd name="T62" fmla="*/ 15 w 15"/>
                  <a:gd name="T63" fmla="*/ 31 h 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 h="31">
                    <a:moveTo>
                      <a:pt x="0" y="0"/>
                    </a:moveTo>
                    <a:lnTo>
                      <a:pt x="14" y="0"/>
                    </a:lnTo>
                    <a:lnTo>
                      <a:pt x="14" y="4"/>
                    </a:lnTo>
                    <a:lnTo>
                      <a:pt x="14" y="7"/>
                    </a:lnTo>
                    <a:lnTo>
                      <a:pt x="15" y="14"/>
                    </a:lnTo>
                    <a:lnTo>
                      <a:pt x="15" y="17"/>
                    </a:lnTo>
                    <a:lnTo>
                      <a:pt x="15" y="24"/>
                    </a:lnTo>
                    <a:lnTo>
                      <a:pt x="14" y="27"/>
                    </a:lnTo>
                    <a:lnTo>
                      <a:pt x="14" y="30"/>
                    </a:lnTo>
                    <a:lnTo>
                      <a:pt x="8" y="31"/>
                    </a:lnTo>
                    <a:lnTo>
                      <a:pt x="4" y="31"/>
                    </a:lnTo>
                    <a:lnTo>
                      <a:pt x="0" y="28"/>
                    </a:lnTo>
                    <a:lnTo>
                      <a:pt x="0" y="26"/>
                    </a:lnTo>
                    <a:lnTo>
                      <a:pt x="0" y="22"/>
                    </a:lnTo>
                    <a:lnTo>
                      <a:pt x="0" y="19"/>
                    </a:lnTo>
                    <a:lnTo>
                      <a:pt x="0" y="14"/>
                    </a:lnTo>
                    <a:lnTo>
                      <a:pt x="0" y="11"/>
                    </a:lnTo>
                    <a:lnTo>
                      <a:pt x="0" y="2"/>
                    </a:lnTo>
                    <a:lnTo>
                      <a:pt x="0" y="0"/>
                    </a:lnTo>
                    <a:close/>
                  </a:path>
                </a:pathLst>
              </a:custGeom>
              <a:solidFill>
                <a:srgbClr val="FFFFFF"/>
              </a:solidFill>
              <a:ln w="9525">
                <a:solidFill>
                  <a:srgbClr val="5A87C6"/>
                </a:solidFill>
                <a:round/>
                <a:headEnd/>
                <a:tailEnd/>
              </a:ln>
            </p:spPr>
            <p:txBody>
              <a:bodyPr/>
              <a:lstStyle/>
              <a:p>
                <a:endParaRPr lang="en-US"/>
              </a:p>
            </p:txBody>
          </p:sp>
          <p:sp>
            <p:nvSpPr>
              <p:cNvPr id="1225" name="Freeform 210"/>
              <p:cNvSpPr>
                <a:spLocks/>
              </p:cNvSpPr>
              <p:nvPr/>
            </p:nvSpPr>
            <p:spPr bwMode="auto">
              <a:xfrm>
                <a:off x="5292" y="2809"/>
                <a:ext cx="5" cy="12"/>
              </a:xfrm>
              <a:custGeom>
                <a:avLst/>
                <a:gdLst>
                  <a:gd name="T0" fmla="*/ 0 w 15"/>
                  <a:gd name="T1" fmla="*/ 1 h 38"/>
                  <a:gd name="T2" fmla="*/ 3 w 15"/>
                  <a:gd name="T3" fmla="*/ 0 h 38"/>
                  <a:gd name="T4" fmla="*/ 3 w 15"/>
                  <a:gd name="T5" fmla="*/ 0 h 38"/>
                  <a:gd name="T6" fmla="*/ 3 w 15"/>
                  <a:gd name="T7" fmla="*/ 1 h 38"/>
                  <a:gd name="T8" fmla="*/ 4 w 15"/>
                  <a:gd name="T9" fmla="*/ 3 h 38"/>
                  <a:gd name="T10" fmla="*/ 5 w 15"/>
                  <a:gd name="T11" fmla="*/ 4 h 38"/>
                  <a:gd name="T12" fmla="*/ 5 w 15"/>
                  <a:gd name="T13" fmla="*/ 7 h 38"/>
                  <a:gd name="T14" fmla="*/ 5 w 15"/>
                  <a:gd name="T15" fmla="*/ 9 h 38"/>
                  <a:gd name="T16" fmla="*/ 5 w 15"/>
                  <a:gd name="T17" fmla="*/ 10 h 38"/>
                  <a:gd name="T18" fmla="*/ 5 w 15"/>
                  <a:gd name="T19" fmla="*/ 11 h 38"/>
                  <a:gd name="T20" fmla="*/ 3 w 15"/>
                  <a:gd name="T21" fmla="*/ 12 h 38"/>
                  <a:gd name="T22" fmla="*/ 2 w 15"/>
                  <a:gd name="T23" fmla="*/ 12 h 38"/>
                  <a:gd name="T24" fmla="*/ 1 w 15"/>
                  <a:gd name="T25" fmla="*/ 11 h 38"/>
                  <a:gd name="T26" fmla="*/ 1 w 15"/>
                  <a:gd name="T27" fmla="*/ 11 h 38"/>
                  <a:gd name="T28" fmla="*/ 0 w 15"/>
                  <a:gd name="T29" fmla="*/ 1 h 38"/>
                  <a:gd name="T30" fmla="*/ 0 w 15"/>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0" y="3"/>
                    </a:moveTo>
                    <a:lnTo>
                      <a:pt x="9" y="0"/>
                    </a:lnTo>
                    <a:lnTo>
                      <a:pt x="9" y="1"/>
                    </a:lnTo>
                    <a:lnTo>
                      <a:pt x="10" y="3"/>
                    </a:lnTo>
                    <a:lnTo>
                      <a:pt x="11" y="8"/>
                    </a:lnTo>
                    <a:lnTo>
                      <a:pt x="14" y="14"/>
                    </a:lnTo>
                    <a:lnTo>
                      <a:pt x="14" y="21"/>
                    </a:lnTo>
                    <a:lnTo>
                      <a:pt x="15" y="27"/>
                    </a:lnTo>
                    <a:lnTo>
                      <a:pt x="15" y="32"/>
                    </a:lnTo>
                    <a:lnTo>
                      <a:pt x="14" y="35"/>
                    </a:lnTo>
                    <a:lnTo>
                      <a:pt x="10" y="38"/>
                    </a:lnTo>
                    <a:lnTo>
                      <a:pt x="6" y="38"/>
                    </a:lnTo>
                    <a:lnTo>
                      <a:pt x="4" y="35"/>
                    </a:lnTo>
                    <a:lnTo>
                      <a:pt x="0" y="3"/>
                    </a:lnTo>
                    <a:close/>
                  </a:path>
                </a:pathLst>
              </a:custGeom>
              <a:solidFill>
                <a:srgbClr val="FFFFFF"/>
              </a:solidFill>
              <a:ln w="9525">
                <a:solidFill>
                  <a:srgbClr val="5A87C6"/>
                </a:solidFill>
                <a:round/>
                <a:headEnd/>
                <a:tailEnd/>
              </a:ln>
            </p:spPr>
            <p:txBody>
              <a:bodyPr/>
              <a:lstStyle/>
              <a:p>
                <a:endParaRPr lang="en-US"/>
              </a:p>
            </p:txBody>
          </p:sp>
          <p:sp>
            <p:nvSpPr>
              <p:cNvPr id="1226" name="Freeform 211"/>
              <p:cNvSpPr>
                <a:spLocks/>
              </p:cNvSpPr>
              <p:nvPr/>
            </p:nvSpPr>
            <p:spPr bwMode="auto">
              <a:xfrm>
                <a:off x="5233" y="2876"/>
                <a:ext cx="20" cy="9"/>
              </a:xfrm>
              <a:custGeom>
                <a:avLst/>
                <a:gdLst>
                  <a:gd name="T0" fmla="*/ 0 w 58"/>
                  <a:gd name="T1" fmla="*/ 9 h 27"/>
                  <a:gd name="T2" fmla="*/ 18 w 58"/>
                  <a:gd name="T3" fmla="*/ 9 h 27"/>
                  <a:gd name="T4" fmla="*/ 18 w 58"/>
                  <a:gd name="T5" fmla="*/ 8 h 27"/>
                  <a:gd name="T6" fmla="*/ 20 w 58"/>
                  <a:gd name="T7" fmla="*/ 6 h 27"/>
                  <a:gd name="T8" fmla="*/ 20 w 58"/>
                  <a:gd name="T9" fmla="*/ 4 h 27"/>
                  <a:gd name="T10" fmla="*/ 20 w 58"/>
                  <a:gd name="T11" fmla="*/ 3 h 27"/>
                  <a:gd name="T12" fmla="*/ 19 w 58"/>
                  <a:gd name="T13" fmla="*/ 2 h 27"/>
                  <a:gd name="T14" fmla="*/ 18 w 58"/>
                  <a:gd name="T15" fmla="*/ 1 h 27"/>
                  <a:gd name="T16" fmla="*/ 14 w 58"/>
                  <a:gd name="T17" fmla="*/ 0 h 27"/>
                  <a:gd name="T18" fmla="*/ 12 w 58"/>
                  <a:gd name="T19" fmla="*/ 0 h 27"/>
                  <a:gd name="T20" fmla="*/ 9 w 58"/>
                  <a:gd name="T21" fmla="*/ 1 h 27"/>
                  <a:gd name="T22" fmla="*/ 7 w 58"/>
                  <a:gd name="T23" fmla="*/ 2 h 27"/>
                  <a:gd name="T24" fmla="*/ 3 w 58"/>
                  <a:gd name="T25" fmla="*/ 4 h 27"/>
                  <a:gd name="T26" fmla="*/ 2 w 58"/>
                  <a:gd name="T27" fmla="*/ 7 h 27"/>
                  <a:gd name="T28" fmla="*/ 0 w 58"/>
                  <a:gd name="T29" fmla="*/ 8 h 27"/>
                  <a:gd name="T30" fmla="*/ 0 w 58"/>
                  <a:gd name="T31" fmla="*/ 9 h 27"/>
                  <a:gd name="T32" fmla="*/ 0 w 58"/>
                  <a:gd name="T33" fmla="*/ 9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8"/>
                  <a:gd name="T52" fmla="*/ 0 h 27"/>
                  <a:gd name="T53" fmla="*/ 58 w 58"/>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8" h="27">
                    <a:moveTo>
                      <a:pt x="0" y="27"/>
                    </a:moveTo>
                    <a:lnTo>
                      <a:pt x="51" y="27"/>
                    </a:lnTo>
                    <a:lnTo>
                      <a:pt x="52" y="23"/>
                    </a:lnTo>
                    <a:lnTo>
                      <a:pt x="57" y="17"/>
                    </a:lnTo>
                    <a:lnTo>
                      <a:pt x="58" y="12"/>
                    </a:lnTo>
                    <a:lnTo>
                      <a:pt x="58" y="8"/>
                    </a:lnTo>
                    <a:lnTo>
                      <a:pt x="55" y="5"/>
                    </a:lnTo>
                    <a:lnTo>
                      <a:pt x="51" y="2"/>
                    </a:lnTo>
                    <a:lnTo>
                      <a:pt x="42" y="0"/>
                    </a:lnTo>
                    <a:lnTo>
                      <a:pt x="34" y="0"/>
                    </a:lnTo>
                    <a:lnTo>
                      <a:pt x="26" y="2"/>
                    </a:lnTo>
                    <a:lnTo>
                      <a:pt x="19" y="7"/>
                    </a:lnTo>
                    <a:lnTo>
                      <a:pt x="10" y="13"/>
                    </a:lnTo>
                    <a:lnTo>
                      <a:pt x="5" y="20"/>
                    </a:lnTo>
                    <a:lnTo>
                      <a:pt x="0" y="24"/>
                    </a:lnTo>
                    <a:lnTo>
                      <a:pt x="0" y="27"/>
                    </a:lnTo>
                    <a:close/>
                  </a:path>
                </a:pathLst>
              </a:custGeom>
              <a:solidFill>
                <a:srgbClr val="FFFFFF"/>
              </a:solidFill>
              <a:ln w="9525">
                <a:solidFill>
                  <a:srgbClr val="5A87C6"/>
                </a:solidFill>
                <a:round/>
                <a:headEnd/>
                <a:tailEnd/>
              </a:ln>
            </p:spPr>
            <p:txBody>
              <a:bodyPr/>
              <a:lstStyle/>
              <a:p>
                <a:endParaRPr lang="en-US"/>
              </a:p>
            </p:txBody>
          </p:sp>
          <p:sp>
            <p:nvSpPr>
              <p:cNvPr id="1227" name="Freeform 212"/>
              <p:cNvSpPr>
                <a:spLocks/>
              </p:cNvSpPr>
              <p:nvPr/>
            </p:nvSpPr>
            <p:spPr bwMode="auto">
              <a:xfrm>
                <a:off x="5239" y="2889"/>
                <a:ext cx="18" cy="9"/>
              </a:xfrm>
              <a:custGeom>
                <a:avLst/>
                <a:gdLst>
                  <a:gd name="T0" fmla="*/ 0 w 56"/>
                  <a:gd name="T1" fmla="*/ 3 h 27"/>
                  <a:gd name="T2" fmla="*/ 17 w 56"/>
                  <a:gd name="T3" fmla="*/ 0 h 27"/>
                  <a:gd name="T4" fmla="*/ 18 w 56"/>
                  <a:gd name="T5" fmla="*/ 1 h 27"/>
                  <a:gd name="T6" fmla="*/ 18 w 56"/>
                  <a:gd name="T7" fmla="*/ 4 h 27"/>
                  <a:gd name="T8" fmla="*/ 18 w 56"/>
                  <a:gd name="T9" fmla="*/ 5 h 27"/>
                  <a:gd name="T10" fmla="*/ 17 w 56"/>
                  <a:gd name="T11" fmla="*/ 7 h 27"/>
                  <a:gd name="T12" fmla="*/ 16 w 56"/>
                  <a:gd name="T13" fmla="*/ 8 h 27"/>
                  <a:gd name="T14" fmla="*/ 14 w 56"/>
                  <a:gd name="T15" fmla="*/ 9 h 27"/>
                  <a:gd name="T16" fmla="*/ 12 w 56"/>
                  <a:gd name="T17" fmla="*/ 9 h 27"/>
                  <a:gd name="T18" fmla="*/ 10 w 56"/>
                  <a:gd name="T19" fmla="*/ 9 h 27"/>
                  <a:gd name="T20" fmla="*/ 7 w 56"/>
                  <a:gd name="T21" fmla="*/ 8 h 27"/>
                  <a:gd name="T22" fmla="*/ 6 w 56"/>
                  <a:gd name="T23" fmla="*/ 8 h 27"/>
                  <a:gd name="T24" fmla="*/ 4 w 56"/>
                  <a:gd name="T25" fmla="*/ 7 h 27"/>
                  <a:gd name="T26" fmla="*/ 3 w 56"/>
                  <a:gd name="T27" fmla="*/ 7 h 27"/>
                  <a:gd name="T28" fmla="*/ 1 w 56"/>
                  <a:gd name="T29" fmla="*/ 6 h 27"/>
                  <a:gd name="T30" fmla="*/ 0 w 56"/>
                  <a:gd name="T31" fmla="*/ 3 h 27"/>
                  <a:gd name="T32" fmla="*/ 0 w 56"/>
                  <a:gd name="T33" fmla="*/ 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6"/>
                  <a:gd name="T52" fmla="*/ 0 h 27"/>
                  <a:gd name="T53" fmla="*/ 56 w 5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6" h="27">
                    <a:moveTo>
                      <a:pt x="0" y="8"/>
                    </a:moveTo>
                    <a:lnTo>
                      <a:pt x="54" y="0"/>
                    </a:lnTo>
                    <a:lnTo>
                      <a:pt x="55" y="3"/>
                    </a:lnTo>
                    <a:lnTo>
                      <a:pt x="56" y="11"/>
                    </a:lnTo>
                    <a:lnTo>
                      <a:pt x="56" y="16"/>
                    </a:lnTo>
                    <a:lnTo>
                      <a:pt x="54" y="21"/>
                    </a:lnTo>
                    <a:lnTo>
                      <a:pt x="50" y="25"/>
                    </a:lnTo>
                    <a:lnTo>
                      <a:pt x="45" y="27"/>
                    </a:lnTo>
                    <a:lnTo>
                      <a:pt x="37" y="27"/>
                    </a:lnTo>
                    <a:lnTo>
                      <a:pt x="30" y="27"/>
                    </a:lnTo>
                    <a:lnTo>
                      <a:pt x="23" y="25"/>
                    </a:lnTo>
                    <a:lnTo>
                      <a:pt x="18" y="25"/>
                    </a:lnTo>
                    <a:lnTo>
                      <a:pt x="11" y="21"/>
                    </a:lnTo>
                    <a:lnTo>
                      <a:pt x="8" y="20"/>
                    </a:lnTo>
                    <a:lnTo>
                      <a:pt x="4" y="19"/>
                    </a:lnTo>
                    <a:lnTo>
                      <a:pt x="0" y="8"/>
                    </a:lnTo>
                    <a:close/>
                  </a:path>
                </a:pathLst>
              </a:custGeom>
              <a:solidFill>
                <a:srgbClr val="FFFFFF"/>
              </a:solidFill>
              <a:ln w="9525">
                <a:solidFill>
                  <a:srgbClr val="5A87C6"/>
                </a:solidFill>
                <a:round/>
                <a:headEnd/>
                <a:tailEnd/>
              </a:ln>
            </p:spPr>
            <p:txBody>
              <a:bodyPr/>
              <a:lstStyle/>
              <a:p>
                <a:endParaRPr lang="en-US"/>
              </a:p>
            </p:txBody>
          </p:sp>
          <p:sp>
            <p:nvSpPr>
              <p:cNvPr id="1228" name="Freeform 213"/>
              <p:cNvSpPr>
                <a:spLocks/>
              </p:cNvSpPr>
              <p:nvPr/>
            </p:nvSpPr>
            <p:spPr bwMode="auto">
              <a:xfrm>
                <a:off x="5131" y="2857"/>
                <a:ext cx="23" cy="9"/>
              </a:xfrm>
              <a:custGeom>
                <a:avLst/>
                <a:gdLst>
                  <a:gd name="T0" fmla="*/ 23 w 69"/>
                  <a:gd name="T1" fmla="*/ 4 h 27"/>
                  <a:gd name="T2" fmla="*/ 2 w 69"/>
                  <a:gd name="T3" fmla="*/ 9 h 27"/>
                  <a:gd name="T4" fmla="*/ 0 w 69"/>
                  <a:gd name="T5" fmla="*/ 5 h 27"/>
                  <a:gd name="T6" fmla="*/ 16 w 69"/>
                  <a:gd name="T7" fmla="*/ 0 h 27"/>
                  <a:gd name="T8" fmla="*/ 23 w 69"/>
                  <a:gd name="T9" fmla="*/ 4 h 27"/>
                  <a:gd name="T10" fmla="*/ 23 w 69"/>
                  <a:gd name="T11" fmla="*/ 4 h 27"/>
                  <a:gd name="T12" fmla="*/ 0 60000 65536"/>
                  <a:gd name="T13" fmla="*/ 0 60000 65536"/>
                  <a:gd name="T14" fmla="*/ 0 60000 65536"/>
                  <a:gd name="T15" fmla="*/ 0 60000 65536"/>
                  <a:gd name="T16" fmla="*/ 0 60000 65536"/>
                  <a:gd name="T17" fmla="*/ 0 60000 65536"/>
                  <a:gd name="T18" fmla="*/ 0 w 69"/>
                  <a:gd name="T19" fmla="*/ 0 h 27"/>
                  <a:gd name="T20" fmla="*/ 69 w 6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9" h="27">
                    <a:moveTo>
                      <a:pt x="69" y="12"/>
                    </a:moveTo>
                    <a:lnTo>
                      <a:pt x="5" y="27"/>
                    </a:lnTo>
                    <a:lnTo>
                      <a:pt x="0" y="16"/>
                    </a:lnTo>
                    <a:lnTo>
                      <a:pt x="49" y="0"/>
                    </a:lnTo>
                    <a:lnTo>
                      <a:pt x="69" y="12"/>
                    </a:lnTo>
                    <a:close/>
                  </a:path>
                </a:pathLst>
              </a:custGeom>
              <a:solidFill>
                <a:srgbClr val="000000"/>
              </a:solidFill>
              <a:ln w="9525">
                <a:solidFill>
                  <a:srgbClr val="5A87C6"/>
                </a:solidFill>
                <a:round/>
                <a:headEnd/>
                <a:tailEnd/>
              </a:ln>
            </p:spPr>
            <p:txBody>
              <a:bodyPr/>
              <a:lstStyle/>
              <a:p>
                <a:endParaRPr lang="en-US"/>
              </a:p>
            </p:txBody>
          </p:sp>
          <p:sp>
            <p:nvSpPr>
              <p:cNvPr id="1229" name="Freeform 214"/>
              <p:cNvSpPr>
                <a:spLocks/>
              </p:cNvSpPr>
              <p:nvPr/>
            </p:nvSpPr>
            <p:spPr bwMode="auto">
              <a:xfrm>
                <a:off x="5093" y="2871"/>
                <a:ext cx="14" cy="9"/>
              </a:xfrm>
              <a:custGeom>
                <a:avLst/>
                <a:gdLst>
                  <a:gd name="T0" fmla="*/ 13 w 42"/>
                  <a:gd name="T1" fmla="*/ 0 h 25"/>
                  <a:gd name="T2" fmla="*/ 0 w 42"/>
                  <a:gd name="T3" fmla="*/ 4 h 25"/>
                  <a:gd name="T4" fmla="*/ 0 w 42"/>
                  <a:gd name="T5" fmla="*/ 9 h 25"/>
                  <a:gd name="T6" fmla="*/ 14 w 42"/>
                  <a:gd name="T7" fmla="*/ 4 h 25"/>
                  <a:gd name="T8" fmla="*/ 13 w 42"/>
                  <a:gd name="T9" fmla="*/ 0 h 25"/>
                  <a:gd name="T10" fmla="*/ 13 w 42"/>
                  <a:gd name="T11" fmla="*/ 0 h 25"/>
                  <a:gd name="T12" fmla="*/ 0 60000 65536"/>
                  <a:gd name="T13" fmla="*/ 0 60000 65536"/>
                  <a:gd name="T14" fmla="*/ 0 60000 65536"/>
                  <a:gd name="T15" fmla="*/ 0 60000 65536"/>
                  <a:gd name="T16" fmla="*/ 0 60000 65536"/>
                  <a:gd name="T17" fmla="*/ 0 60000 65536"/>
                  <a:gd name="T18" fmla="*/ 0 w 42"/>
                  <a:gd name="T19" fmla="*/ 0 h 25"/>
                  <a:gd name="T20" fmla="*/ 42 w 42"/>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2" h="25">
                    <a:moveTo>
                      <a:pt x="39" y="0"/>
                    </a:moveTo>
                    <a:lnTo>
                      <a:pt x="0" y="12"/>
                    </a:lnTo>
                    <a:lnTo>
                      <a:pt x="1" y="25"/>
                    </a:lnTo>
                    <a:lnTo>
                      <a:pt x="42" y="12"/>
                    </a:lnTo>
                    <a:lnTo>
                      <a:pt x="39" y="0"/>
                    </a:lnTo>
                    <a:close/>
                  </a:path>
                </a:pathLst>
              </a:custGeom>
              <a:solidFill>
                <a:srgbClr val="000000"/>
              </a:solidFill>
              <a:ln w="9525">
                <a:solidFill>
                  <a:srgbClr val="5A87C6"/>
                </a:solidFill>
                <a:round/>
                <a:headEnd/>
                <a:tailEnd/>
              </a:ln>
            </p:spPr>
            <p:txBody>
              <a:bodyPr/>
              <a:lstStyle/>
              <a:p>
                <a:endParaRPr lang="en-US"/>
              </a:p>
            </p:txBody>
          </p:sp>
          <p:sp>
            <p:nvSpPr>
              <p:cNvPr id="1230" name="Freeform 215"/>
              <p:cNvSpPr>
                <a:spLocks/>
              </p:cNvSpPr>
              <p:nvPr/>
            </p:nvSpPr>
            <p:spPr bwMode="auto">
              <a:xfrm>
                <a:off x="5042" y="2889"/>
                <a:ext cx="13" cy="8"/>
              </a:xfrm>
              <a:custGeom>
                <a:avLst/>
                <a:gdLst>
                  <a:gd name="T0" fmla="*/ 13 w 39"/>
                  <a:gd name="T1" fmla="*/ 0 h 25"/>
                  <a:gd name="T2" fmla="*/ 0 w 39"/>
                  <a:gd name="T3" fmla="*/ 6 h 25"/>
                  <a:gd name="T4" fmla="*/ 0 w 39"/>
                  <a:gd name="T5" fmla="*/ 8 h 25"/>
                  <a:gd name="T6" fmla="*/ 13 w 39"/>
                  <a:gd name="T7" fmla="*/ 6 h 25"/>
                  <a:gd name="T8" fmla="*/ 13 w 39"/>
                  <a:gd name="T9" fmla="*/ 0 h 25"/>
                  <a:gd name="T10" fmla="*/ 13 w 39"/>
                  <a:gd name="T11" fmla="*/ 0 h 25"/>
                  <a:gd name="T12" fmla="*/ 0 60000 65536"/>
                  <a:gd name="T13" fmla="*/ 0 60000 65536"/>
                  <a:gd name="T14" fmla="*/ 0 60000 65536"/>
                  <a:gd name="T15" fmla="*/ 0 60000 65536"/>
                  <a:gd name="T16" fmla="*/ 0 60000 65536"/>
                  <a:gd name="T17" fmla="*/ 0 60000 65536"/>
                  <a:gd name="T18" fmla="*/ 0 w 39"/>
                  <a:gd name="T19" fmla="*/ 0 h 25"/>
                  <a:gd name="T20" fmla="*/ 39 w 39"/>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39" h="25">
                    <a:moveTo>
                      <a:pt x="39" y="0"/>
                    </a:moveTo>
                    <a:lnTo>
                      <a:pt x="0" y="18"/>
                    </a:lnTo>
                    <a:lnTo>
                      <a:pt x="0" y="25"/>
                    </a:lnTo>
                    <a:lnTo>
                      <a:pt x="38" y="18"/>
                    </a:lnTo>
                    <a:lnTo>
                      <a:pt x="39" y="0"/>
                    </a:lnTo>
                    <a:close/>
                  </a:path>
                </a:pathLst>
              </a:custGeom>
              <a:solidFill>
                <a:srgbClr val="000000"/>
              </a:solidFill>
              <a:ln w="9525">
                <a:solidFill>
                  <a:srgbClr val="5A87C6"/>
                </a:solidFill>
                <a:round/>
                <a:headEnd/>
                <a:tailEnd/>
              </a:ln>
            </p:spPr>
            <p:txBody>
              <a:bodyPr/>
              <a:lstStyle/>
              <a:p>
                <a:endParaRPr lang="en-US"/>
              </a:p>
            </p:txBody>
          </p:sp>
          <p:sp>
            <p:nvSpPr>
              <p:cNvPr id="1231" name="Freeform 216"/>
              <p:cNvSpPr>
                <a:spLocks/>
              </p:cNvSpPr>
              <p:nvPr/>
            </p:nvSpPr>
            <p:spPr bwMode="auto">
              <a:xfrm>
                <a:off x="5015" y="2869"/>
                <a:ext cx="13" cy="9"/>
              </a:xfrm>
              <a:custGeom>
                <a:avLst/>
                <a:gdLst>
                  <a:gd name="T0" fmla="*/ 0 w 41"/>
                  <a:gd name="T1" fmla="*/ 4 h 27"/>
                  <a:gd name="T2" fmla="*/ 13 w 41"/>
                  <a:gd name="T3" fmla="*/ 0 h 27"/>
                  <a:gd name="T4" fmla="*/ 13 w 41"/>
                  <a:gd name="T5" fmla="*/ 6 h 27"/>
                  <a:gd name="T6" fmla="*/ 0 w 41"/>
                  <a:gd name="T7" fmla="*/ 9 h 27"/>
                  <a:gd name="T8" fmla="*/ 0 w 41"/>
                  <a:gd name="T9" fmla="*/ 4 h 27"/>
                  <a:gd name="T10" fmla="*/ 0 w 41"/>
                  <a:gd name="T11" fmla="*/ 4 h 27"/>
                  <a:gd name="T12" fmla="*/ 0 60000 65536"/>
                  <a:gd name="T13" fmla="*/ 0 60000 65536"/>
                  <a:gd name="T14" fmla="*/ 0 60000 65536"/>
                  <a:gd name="T15" fmla="*/ 0 60000 65536"/>
                  <a:gd name="T16" fmla="*/ 0 60000 65536"/>
                  <a:gd name="T17" fmla="*/ 0 60000 65536"/>
                  <a:gd name="T18" fmla="*/ 0 w 41"/>
                  <a:gd name="T19" fmla="*/ 0 h 27"/>
                  <a:gd name="T20" fmla="*/ 41 w 4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1" h="27">
                    <a:moveTo>
                      <a:pt x="0" y="13"/>
                    </a:moveTo>
                    <a:lnTo>
                      <a:pt x="41" y="0"/>
                    </a:lnTo>
                    <a:lnTo>
                      <a:pt x="41" y="17"/>
                    </a:lnTo>
                    <a:lnTo>
                      <a:pt x="0" y="27"/>
                    </a:lnTo>
                    <a:lnTo>
                      <a:pt x="0" y="13"/>
                    </a:lnTo>
                    <a:close/>
                  </a:path>
                </a:pathLst>
              </a:custGeom>
              <a:solidFill>
                <a:srgbClr val="000000"/>
              </a:solidFill>
              <a:ln w="9525">
                <a:solidFill>
                  <a:srgbClr val="5A87C6"/>
                </a:solidFill>
                <a:round/>
                <a:headEnd/>
                <a:tailEnd/>
              </a:ln>
            </p:spPr>
            <p:txBody>
              <a:bodyPr/>
              <a:lstStyle/>
              <a:p>
                <a:endParaRPr lang="en-US"/>
              </a:p>
            </p:txBody>
          </p:sp>
          <p:sp>
            <p:nvSpPr>
              <p:cNvPr id="1232" name="Freeform 217"/>
              <p:cNvSpPr>
                <a:spLocks/>
              </p:cNvSpPr>
              <p:nvPr/>
            </p:nvSpPr>
            <p:spPr bwMode="auto">
              <a:xfrm>
                <a:off x="5013" y="2898"/>
                <a:ext cx="10" cy="6"/>
              </a:xfrm>
              <a:custGeom>
                <a:avLst/>
                <a:gdLst>
                  <a:gd name="T0" fmla="*/ 0 w 31"/>
                  <a:gd name="T1" fmla="*/ 3 h 19"/>
                  <a:gd name="T2" fmla="*/ 9 w 31"/>
                  <a:gd name="T3" fmla="*/ 0 h 19"/>
                  <a:gd name="T4" fmla="*/ 10 w 31"/>
                  <a:gd name="T5" fmla="*/ 3 h 19"/>
                  <a:gd name="T6" fmla="*/ 0 w 31"/>
                  <a:gd name="T7" fmla="*/ 6 h 19"/>
                  <a:gd name="T8" fmla="*/ 0 w 31"/>
                  <a:gd name="T9" fmla="*/ 3 h 19"/>
                  <a:gd name="T10" fmla="*/ 0 w 31"/>
                  <a:gd name="T11" fmla="*/ 3 h 19"/>
                  <a:gd name="T12" fmla="*/ 0 60000 65536"/>
                  <a:gd name="T13" fmla="*/ 0 60000 65536"/>
                  <a:gd name="T14" fmla="*/ 0 60000 65536"/>
                  <a:gd name="T15" fmla="*/ 0 60000 65536"/>
                  <a:gd name="T16" fmla="*/ 0 60000 65536"/>
                  <a:gd name="T17" fmla="*/ 0 60000 65536"/>
                  <a:gd name="T18" fmla="*/ 0 w 31"/>
                  <a:gd name="T19" fmla="*/ 0 h 19"/>
                  <a:gd name="T20" fmla="*/ 31 w 3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1" h="19">
                    <a:moveTo>
                      <a:pt x="1" y="9"/>
                    </a:moveTo>
                    <a:lnTo>
                      <a:pt x="27" y="0"/>
                    </a:lnTo>
                    <a:lnTo>
                      <a:pt x="31" y="9"/>
                    </a:lnTo>
                    <a:lnTo>
                      <a:pt x="0" y="19"/>
                    </a:lnTo>
                    <a:lnTo>
                      <a:pt x="1" y="9"/>
                    </a:lnTo>
                    <a:close/>
                  </a:path>
                </a:pathLst>
              </a:custGeom>
              <a:solidFill>
                <a:srgbClr val="000000"/>
              </a:solidFill>
              <a:ln w="9525">
                <a:solidFill>
                  <a:srgbClr val="5A87C6"/>
                </a:solidFill>
                <a:round/>
                <a:headEnd/>
                <a:tailEnd/>
              </a:ln>
            </p:spPr>
            <p:txBody>
              <a:bodyPr/>
              <a:lstStyle/>
              <a:p>
                <a:endParaRPr lang="en-US"/>
              </a:p>
            </p:txBody>
          </p:sp>
          <p:sp>
            <p:nvSpPr>
              <p:cNvPr id="1233" name="Freeform 218"/>
              <p:cNvSpPr>
                <a:spLocks/>
              </p:cNvSpPr>
              <p:nvPr/>
            </p:nvSpPr>
            <p:spPr bwMode="auto">
              <a:xfrm>
                <a:off x="5142" y="2855"/>
                <a:ext cx="86" cy="30"/>
              </a:xfrm>
              <a:custGeom>
                <a:avLst/>
                <a:gdLst>
                  <a:gd name="T0" fmla="*/ 0 w 259"/>
                  <a:gd name="T1" fmla="*/ 8 h 89"/>
                  <a:gd name="T2" fmla="*/ 80 w 259"/>
                  <a:gd name="T3" fmla="*/ 30 h 89"/>
                  <a:gd name="T4" fmla="*/ 86 w 259"/>
                  <a:gd name="T5" fmla="*/ 24 h 89"/>
                  <a:gd name="T6" fmla="*/ 9 w 259"/>
                  <a:gd name="T7" fmla="*/ 0 h 89"/>
                  <a:gd name="T8" fmla="*/ 0 w 259"/>
                  <a:gd name="T9" fmla="*/ 8 h 89"/>
                  <a:gd name="T10" fmla="*/ 0 w 259"/>
                  <a:gd name="T11" fmla="*/ 8 h 89"/>
                  <a:gd name="T12" fmla="*/ 0 60000 65536"/>
                  <a:gd name="T13" fmla="*/ 0 60000 65536"/>
                  <a:gd name="T14" fmla="*/ 0 60000 65536"/>
                  <a:gd name="T15" fmla="*/ 0 60000 65536"/>
                  <a:gd name="T16" fmla="*/ 0 60000 65536"/>
                  <a:gd name="T17" fmla="*/ 0 60000 65536"/>
                  <a:gd name="T18" fmla="*/ 0 w 259"/>
                  <a:gd name="T19" fmla="*/ 0 h 89"/>
                  <a:gd name="T20" fmla="*/ 259 w 2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59" h="89">
                    <a:moveTo>
                      <a:pt x="0" y="23"/>
                    </a:moveTo>
                    <a:lnTo>
                      <a:pt x="242" y="89"/>
                    </a:lnTo>
                    <a:lnTo>
                      <a:pt x="259" y="72"/>
                    </a:lnTo>
                    <a:lnTo>
                      <a:pt x="27" y="0"/>
                    </a:lnTo>
                    <a:lnTo>
                      <a:pt x="0" y="23"/>
                    </a:lnTo>
                    <a:close/>
                  </a:path>
                </a:pathLst>
              </a:custGeom>
              <a:solidFill>
                <a:srgbClr val="000000"/>
              </a:solidFill>
              <a:ln w="9525">
                <a:solidFill>
                  <a:srgbClr val="5A87C6"/>
                </a:solidFill>
                <a:round/>
                <a:headEnd/>
                <a:tailEnd/>
              </a:ln>
            </p:spPr>
            <p:txBody>
              <a:bodyPr/>
              <a:lstStyle/>
              <a:p>
                <a:endParaRPr lang="en-US"/>
              </a:p>
            </p:txBody>
          </p:sp>
          <p:sp>
            <p:nvSpPr>
              <p:cNvPr id="1234" name="Freeform 219"/>
              <p:cNvSpPr>
                <a:spLocks/>
              </p:cNvSpPr>
              <p:nvPr/>
            </p:nvSpPr>
            <p:spPr bwMode="auto">
              <a:xfrm>
                <a:off x="5139" y="2893"/>
                <a:ext cx="85" cy="58"/>
              </a:xfrm>
              <a:custGeom>
                <a:avLst/>
                <a:gdLst>
                  <a:gd name="T0" fmla="*/ 85 w 257"/>
                  <a:gd name="T1" fmla="*/ 0 h 173"/>
                  <a:gd name="T2" fmla="*/ 0 w 257"/>
                  <a:gd name="T3" fmla="*/ 58 h 173"/>
                  <a:gd name="T4" fmla="*/ 10 w 257"/>
                  <a:gd name="T5" fmla="*/ 58 h 173"/>
                  <a:gd name="T6" fmla="*/ 81 w 257"/>
                  <a:gd name="T7" fmla="*/ 14 h 173"/>
                  <a:gd name="T8" fmla="*/ 85 w 257"/>
                  <a:gd name="T9" fmla="*/ 0 h 173"/>
                  <a:gd name="T10" fmla="*/ 85 w 257"/>
                  <a:gd name="T11" fmla="*/ 0 h 173"/>
                  <a:gd name="T12" fmla="*/ 0 60000 65536"/>
                  <a:gd name="T13" fmla="*/ 0 60000 65536"/>
                  <a:gd name="T14" fmla="*/ 0 60000 65536"/>
                  <a:gd name="T15" fmla="*/ 0 60000 65536"/>
                  <a:gd name="T16" fmla="*/ 0 60000 65536"/>
                  <a:gd name="T17" fmla="*/ 0 60000 65536"/>
                  <a:gd name="T18" fmla="*/ 0 w 257"/>
                  <a:gd name="T19" fmla="*/ 0 h 173"/>
                  <a:gd name="T20" fmla="*/ 257 w 257"/>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7" h="173">
                    <a:moveTo>
                      <a:pt x="257" y="0"/>
                    </a:moveTo>
                    <a:lnTo>
                      <a:pt x="0" y="172"/>
                    </a:lnTo>
                    <a:lnTo>
                      <a:pt x="29" y="173"/>
                    </a:lnTo>
                    <a:lnTo>
                      <a:pt x="244" y="42"/>
                    </a:lnTo>
                    <a:lnTo>
                      <a:pt x="257" y="0"/>
                    </a:lnTo>
                    <a:close/>
                  </a:path>
                </a:pathLst>
              </a:custGeom>
              <a:solidFill>
                <a:srgbClr val="000000"/>
              </a:solidFill>
              <a:ln w="9525">
                <a:solidFill>
                  <a:srgbClr val="5A87C6"/>
                </a:solidFill>
                <a:round/>
                <a:headEnd/>
                <a:tailEnd/>
              </a:ln>
            </p:spPr>
            <p:txBody>
              <a:bodyPr/>
              <a:lstStyle/>
              <a:p>
                <a:endParaRPr lang="en-US"/>
              </a:p>
            </p:txBody>
          </p:sp>
          <p:sp>
            <p:nvSpPr>
              <p:cNvPr id="1235" name="Freeform 220"/>
              <p:cNvSpPr>
                <a:spLocks/>
              </p:cNvSpPr>
              <p:nvPr/>
            </p:nvSpPr>
            <p:spPr bwMode="auto">
              <a:xfrm>
                <a:off x="5157" y="2946"/>
                <a:ext cx="4" cy="33"/>
              </a:xfrm>
              <a:custGeom>
                <a:avLst/>
                <a:gdLst>
                  <a:gd name="T0" fmla="*/ 0 w 11"/>
                  <a:gd name="T1" fmla="*/ 0 h 99"/>
                  <a:gd name="T2" fmla="*/ 0 w 11"/>
                  <a:gd name="T3" fmla="*/ 33 h 99"/>
                  <a:gd name="T4" fmla="*/ 4 w 11"/>
                  <a:gd name="T5" fmla="*/ 32 h 99"/>
                  <a:gd name="T6" fmla="*/ 4 w 11"/>
                  <a:gd name="T7" fmla="*/ 0 h 99"/>
                  <a:gd name="T8" fmla="*/ 0 w 11"/>
                  <a:gd name="T9" fmla="*/ 0 h 99"/>
                  <a:gd name="T10" fmla="*/ 0 w 11"/>
                  <a:gd name="T11" fmla="*/ 0 h 99"/>
                  <a:gd name="T12" fmla="*/ 0 60000 65536"/>
                  <a:gd name="T13" fmla="*/ 0 60000 65536"/>
                  <a:gd name="T14" fmla="*/ 0 60000 65536"/>
                  <a:gd name="T15" fmla="*/ 0 60000 65536"/>
                  <a:gd name="T16" fmla="*/ 0 60000 65536"/>
                  <a:gd name="T17" fmla="*/ 0 60000 65536"/>
                  <a:gd name="T18" fmla="*/ 0 w 11"/>
                  <a:gd name="T19" fmla="*/ 0 h 99"/>
                  <a:gd name="T20" fmla="*/ 11 w 11"/>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11" h="99">
                    <a:moveTo>
                      <a:pt x="0" y="0"/>
                    </a:moveTo>
                    <a:lnTo>
                      <a:pt x="0" y="99"/>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6" name="Freeform 221"/>
              <p:cNvSpPr>
                <a:spLocks/>
              </p:cNvSpPr>
              <p:nvPr/>
            </p:nvSpPr>
            <p:spPr bwMode="auto">
              <a:xfrm>
                <a:off x="5168" y="2946"/>
                <a:ext cx="3" cy="32"/>
              </a:xfrm>
              <a:custGeom>
                <a:avLst/>
                <a:gdLst>
                  <a:gd name="T0" fmla="*/ 0 w 11"/>
                  <a:gd name="T1" fmla="*/ 0 h 95"/>
                  <a:gd name="T2" fmla="*/ 0 w 11"/>
                  <a:gd name="T3" fmla="*/ 32 h 95"/>
                  <a:gd name="T4" fmla="*/ 3 w 11"/>
                  <a:gd name="T5" fmla="*/ 32 h 95"/>
                  <a:gd name="T6" fmla="*/ 3 w 11"/>
                  <a:gd name="T7" fmla="*/ 0 h 95"/>
                  <a:gd name="T8" fmla="*/ 0 w 11"/>
                  <a:gd name="T9" fmla="*/ 0 h 95"/>
                  <a:gd name="T10" fmla="*/ 0 w 11"/>
                  <a:gd name="T11" fmla="*/ 0 h 95"/>
                  <a:gd name="T12" fmla="*/ 0 60000 65536"/>
                  <a:gd name="T13" fmla="*/ 0 60000 65536"/>
                  <a:gd name="T14" fmla="*/ 0 60000 65536"/>
                  <a:gd name="T15" fmla="*/ 0 60000 65536"/>
                  <a:gd name="T16" fmla="*/ 0 60000 65536"/>
                  <a:gd name="T17" fmla="*/ 0 60000 65536"/>
                  <a:gd name="T18" fmla="*/ 0 w 11"/>
                  <a:gd name="T19" fmla="*/ 0 h 95"/>
                  <a:gd name="T20" fmla="*/ 11 w 11"/>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1" h="95">
                    <a:moveTo>
                      <a:pt x="0" y="0"/>
                    </a:moveTo>
                    <a:lnTo>
                      <a:pt x="0" y="95"/>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7" name="Freeform 222"/>
              <p:cNvSpPr>
                <a:spLocks/>
              </p:cNvSpPr>
              <p:nvPr/>
            </p:nvSpPr>
            <p:spPr bwMode="auto">
              <a:xfrm>
                <a:off x="5177" y="2946"/>
                <a:ext cx="4" cy="31"/>
              </a:xfrm>
              <a:custGeom>
                <a:avLst/>
                <a:gdLst>
                  <a:gd name="T0" fmla="*/ 0 w 11"/>
                  <a:gd name="T1" fmla="*/ 0 h 93"/>
                  <a:gd name="T2" fmla="*/ 0 w 11"/>
                  <a:gd name="T3" fmla="*/ 31 h 93"/>
                  <a:gd name="T4" fmla="*/ 4 w 11"/>
                  <a:gd name="T5" fmla="*/ 31 h 93"/>
                  <a:gd name="T6" fmla="*/ 4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8" name="Freeform 223"/>
              <p:cNvSpPr>
                <a:spLocks/>
              </p:cNvSpPr>
              <p:nvPr/>
            </p:nvSpPr>
            <p:spPr bwMode="auto">
              <a:xfrm>
                <a:off x="5187" y="2945"/>
                <a:ext cx="3" cy="31"/>
              </a:xfrm>
              <a:custGeom>
                <a:avLst/>
                <a:gdLst>
                  <a:gd name="T0" fmla="*/ 0 w 11"/>
                  <a:gd name="T1" fmla="*/ 0 h 93"/>
                  <a:gd name="T2" fmla="*/ 0 w 11"/>
                  <a:gd name="T3" fmla="*/ 31 h 93"/>
                  <a:gd name="T4" fmla="*/ 3 w 11"/>
                  <a:gd name="T5" fmla="*/ 31 h 93"/>
                  <a:gd name="T6" fmla="*/ 3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9" name="Freeform 224"/>
              <p:cNvSpPr>
                <a:spLocks/>
              </p:cNvSpPr>
              <p:nvPr/>
            </p:nvSpPr>
            <p:spPr bwMode="auto">
              <a:xfrm>
                <a:off x="5195" y="2944"/>
                <a:ext cx="4" cy="32"/>
              </a:xfrm>
              <a:custGeom>
                <a:avLst/>
                <a:gdLst>
                  <a:gd name="T0" fmla="*/ 1 w 11"/>
                  <a:gd name="T1" fmla="*/ 1 h 97"/>
                  <a:gd name="T2" fmla="*/ 0 w 11"/>
                  <a:gd name="T3" fmla="*/ 32 h 97"/>
                  <a:gd name="T4" fmla="*/ 4 w 11"/>
                  <a:gd name="T5" fmla="*/ 32 h 97"/>
                  <a:gd name="T6" fmla="*/ 4 w 11"/>
                  <a:gd name="T7" fmla="*/ 0 h 97"/>
                  <a:gd name="T8" fmla="*/ 1 w 11"/>
                  <a:gd name="T9" fmla="*/ 1 h 97"/>
                  <a:gd name="T10" fmla="*/ 1 w 11"/>
                  <a:gd name="T11" fmla="*/ 1 h 97"/>
                  <a:gd name="T12" fmla="*/ 0 60000 65536"/>
                  <a:gd name="T13" fmla="*/ 0 60000 65536"/>
                  <a:gd name="T14" fmla="*/ 0 60000 65536"/>
                  <a:gd name="T15" fmla="*/ 0 60000 65536"/>
                  <a:gd name="T16" fmla="*/ 0 60000 65536"/>
                  <a:gd name="T17" fmla="*/ 0 60000 65536"/>
                  <a:gd name="T18" fmla="*/ 0 w 11"/>
                  <a:gd name="T19" fmla="*/ 0 h 97"/>
                  <a:gd name="T20" fmla="*/ 11 w 11"/>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11" h="97">
                    <a:moveTo>
                      <a:pt x="3" y="3"/>
                    </a:moveTo>
                    <a:lnTo>
                      <a:pt x="0" y="97"/>
                    </a:lnTo>
                    <a:lnTo>
                      <a:pt x="11" y="96"/>
                    </a:lnTo>
                    <a:lnTo>
                      <a:pt x="11" y="0"/>
                    </a:lnTo>
                    <a:lnTo>
                      <a:pt x="3" y="3"/>
                    </a:lnTo>
                    <a:close/>
                  </a:path>
                </a:pathLst>
              </a:custGeom>
              <a:solidFill>
                <a:srgbClr val="FFFFFF"/>
              </a:solidFill>
              <a:ln w="9525">
                <a:solidFill>
                  <a:srgbClr val="5A87C6"/>
                </a:solidFill>
                <a:round/>
                <a:headEnd/>
                <a:tailEnd/>
              </a:ln>
            </p:spPr>
            <p:txBody>
              <a:bodyPr/>
              <a:lstStyle/>
              <a:p>
                <a:endParaRPr lang="en-US"/>
              </a:p>
            </p:txBody>
          </p:sp>
          <p:sp>
            <p:nvSpPr>
              <p:cNvPr id="1240" name="Freeform 225"/>
              <p:cNvSpPr>
                <a:spLocks/>
              </p:cNvSpPr>
              <p:nvPr/>
            </p:nvSpPr>
            <p:spPr bwMode="auto">
              <a:xfrm>
                <a:off x="5204" y="2942"/>
                <a:ext cx="4" cy="33"/>
              </a:xfrm>
              <a:custGeom>
                <a:avLst/>
                <a:gdLst>
                  <a:gd name="T0" fmla="*/ 0 w 10"/>
                  <a:gd name="T1" fmla="*/ 0 h 98"/>
                  <a:gd name="T2" fmla="*/ 0 w 10"/>
                  <a:gd name="T3" fmla="*/ 33 h 98"/>
                  <a:gd name="T4" fmla="*/ 4 w 10"/>
                  <a:gd name="T5" fmla="*/ 33 h 98"/>
                  <a:gd name="T6" fmla="*/ 4 w 10"/>
                  <a:gd name="T7" fmla="*/ 0 h 98"/>
                  <a:gd name="T8" fmla="*/ 0 w 10"/>
                  <a:gd name="T9" fmla="*/ 0 h 98"/>
                  <a:gd name="T10" fmla="*/ 0 w 10"/>
                  <a:gd name="T11" fmla="*/ 0 h 98"/>
                  <a:gd name="T12" fmla="*/ 0 60000 65536"/>
                  <a:gd name="T13" fmla="*/ 0 60000 65536"/>
                  <a:gd name="T14" fmla="*/ 0 60000 65536"/>
                  <a:gd name="T15" fmla="*/ 0 60000 65536"/>
                  <a:gd name="T16" fmla="*/ 0 60000 65536"/>
                  <a:gd name="T17" fmla="*/ 0 60000 65536"/>
                  <a:gd name="T18" fmla="*/ 0 w 10"/>
                  <a:gd name="T19" fmla="*/ 0 h 98"/>
                  <a:gd name="T20" fmla="*/ 10 w 10"/>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10" h="98">
                    <a:moveTo>
                      <a:pt x="0" y="0"/>
                    </a:moveTo>
                    <a:lnTo>
                      <a:pt x="0" y="98"/>
                    </a:lnTo>
                    <a:lnTo>
                      <a:pt x="9" y="98"/>
                    </a:lnTo>
                    <a:lnTo>
                      <a:pt x="10" y="0"/>
                    </a:lnTo>
                    <a:lnTo>
                      <a:pt x="0" y="0"/>
                    </a:lnTo>
                    <a:close/>
                  </a:path>
                </a:pathLst>
              </a:custGeom>
              <a:solidFill>
                <a:srgbClr val="FFFFFF"/>
              </a:solidFill>
              <a:ln w="9525">
                <a:solidFill>
                  <a:srgbClr val="5A87C6"/>
                </a:solidFill>
                <a:round/>
                <a:headEnd/>
                <a:tailEnd/>
              </a:ln>
            </p:spPr>
            <p:txBody>
              <a:bodyPr/>
              <a:lstStyle/>
              <a:p>
                <a:endParaRPr lang="en-US"/>
              </a:p>
            </p:txBody>
          </p:sp>
          <p:sp>
            <p:nvSpPr>
              <p:cNvPr id="1241" name="Freeform 226"/>
              <p:cNvSpPr>
                <a:spLocks/>
              </p:cNvSpPr>
              <p:nvPr/>
            </p:nvSpPr>
            <p:spPr bwMode="auto">
              <a:xfrm>
                <a:off x="5214" y="2941"/>
                <a:ext cx="3" cy="34"/>
              </a:xfrm>
              <a:custGeom>
                <a:avLst/>
                <a:gdLst>
                  <a:gd name="T0" fmla="*/ 0 w 10"/>
                  <a:gd name="T1" fmla="*/ 1 h 102"/>
                  <a:gd name="T2" fmla="*/ 0 w 10"/>
                  <a:gd name="T3" fmla="*/ 34 h 102"/>
                  <a:gd name="T4" fmla="*/ 3 w 10"/>
                  <a:gd name="T5" fmla="*/ 34 h 102"/>
                  <a:gd name="T6" fmla="*/ 3 w 10"/>
                  <a:gd name="T7" fmla="*/ 0 h 102"/>
                  <a:gd name="T8" fmla="*/ 0 w 10"/>
                  <a:gd name="T9" fmla="*/ 1 h 102"/>
                  <a:gd name="T10" fmla="*/ 0 w 10"/>
                  <a:gd name="T11" fmla="*/ 1 h 102"/>
                  <a:gd name="T12" fmla="*/ 0 60000 65536"/>
                  <a:gd name="T13" fmla="*/ 0 60000 65536"/>
                  <a:gd name="T14" fmla="*/ 0 60000 65536"/>
                  <a:gd name="T15" fmla="*/ 0 60000 65536"/>
                  <a:gd name="T16" fmla="*/ 0 60000 65536"/>
                  <a:gd name="T17" fmla="*/ 0 60000 65536"/>
                  <a:gd name="T18" fmla="*/ 0 w 10"/>
                  <a:gd name="T19" fmla="*/ 0 h 102"/>
                  <a:gd name="T20" fmla="*/ 10 w 10"/>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0" h="102">
                    <a:moveTo>
                      <a:pt x="0" y="4"/>
                    </a:moveTo>
                    <a:lnTo>
                      <a:pt x="0" y="102"/>
                    </a:lnTo>
                    <a:lnTo>
                      <a:pt x="10" y="102"/>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2" name="Freeform 227"/>
              <p:cNvSpPr>
                <a:spLocks/>
              </p:cNvSpPr>
              <p:nvPr/>
            </p:nvSpPr>
            <p:spPr bwMode="auto">
              <a:xfrm>
                <a:off x="5223" y="2940"/>
                <a:ext cx="3" cy="34"/>
              </a:xfrm>
              <a:custGeom>
                <a:avLst/>
                <a:gdLst>
                  <a:gd name="T0" fmla="*/ 0 w 10"/>
                  <a:gd name="T1" fmla="*/ 1 h 103"/>
                  <a:gd name="T2" fmla="*/ 0 w 10"/>
                  <a:gd name="T3" fmla="*/ 34 h 103"/>
                  <a:gd name="T4" fmla="*/ 3 w 10"/>
                  <a:gd name="T5" fmla="*/ 33 h 103"/>
                  <a:gd name="T6" fmla="*/ 3 w 10"/>
                  <a:gd name="T7" fmla="*/ 0 h 103"/>
                  <a:gd name="T8" fmla="*/ 0 w 10"/>
                  <a:gd name="T9" fmla="*/ 1 h 103"/>
                  <a:gd name="T10" fmla="*/ 0 w 10"/>
                  <a:gd name="T11" fmla="*/ 1 h 103"/>
                  <a:gd name="T12" fmla="*/ 0 60000 65536"/>
                  <a:gd name="T13" fmla="*/ 0 60000 65536"/>
                  <a:gd name="T14" fmla="*/ 0 60000 65536"/>
                  <a:gd name="T15" fmla="*/ 0 60000 65536"/>
                  <a:gd name="T16" fmla="*/ 0 60000 65536"/>
                  <a:gd name="T17" fmla="*/ 0 60000 65536"/>
                  <a:gd name="T18" fmla="*/ 0 w 10"/>
                  <a:gd name="T19" fmla="*/ 0 h 103"/>
                  <a:gd name="T20" fmla="*/ 10 w 10"/>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0" h="103">
                    <a:moveTo>
                      <a:pt x="0" y="2"/>
                    </a:moveTo>
                    <a:lnTo>
                      <a:pt x="0" y="103"/>
                    </a:lnTo>
                    <a:lnTo>
                      <a:pt x="10" y="101"/>
                    </a:lnTo>
                    <a:lnTo>
                      <a:pt x="10" y="0"/>
                    </a:lnTo>
                    <a:lnTo>
                      <a:pt x="0" y="2"/>
                    </a:lnTo>
                    <a:close/>
                  </a:path>
                </a:pathLst>
              </a:custGeom>
              <a:solidFill>
                <a:srgbClr val="FFFFFF"/>
              </a:solidFill>
              <a:ln w="9525">
                <a:solidFill>
                  <a:srgbClr val="5A87C6"/>
                </a:solidFill>
                <a:round/>
                <a:headEnd/>
                <a:tailEnd/>
              </a:ln>
            </p:spPr>
            <p:txBody>
              <a:bodyPr/>
              <a:lstStyle/>
              <a:p>
                <a:endParaRPr lang="en-US"/>
              </a:p>
            </p:txBody>
          </p:sp>
          <p:sp>
            <p:nvSpPr>
              <p:cNvPr id="1243" name="Freeform 228"/>
              <p:cNvSpPr>
                <a:spLocks/>
              </p:cNvSpPr>
              <p:nvPr/>
            </p:nvSpPr>
            <p:spPr bwMode="auto">
              <a:xfrm>
                <a:off x="5232" y="2937"/>
                <a:ext cx="3" cy="36"/>
              </a:xfrm>
              <a:custGeom>
                <a:avLst/>
                <a:gdLst>
                  <a:gd name="T0" fmla="*/ 0 w 10"/>
                  <a:gd name="T1" fmla="*/ 1 h 106"/>
                  <a:gd name="T2" fmla="*/ 1 w 10"/>
                  <a:gd name="T3" fmla="*/ 36 h 106"/>
                  <a:gd name="T4" fmla="*/ 3 w 10"/>
                  <a:gd name="T5" fmla="*/ 36 h 106"/>
                  <a:gd name="T6" fmla="*/ 3 w 10"/>
                  <a:gd name="T7" fmla="*/ 0 h 106"/>
                  <a:gd name="T8" fmla="*/ 0 w 10"/>
                  <a:gd name="T9" fmla="*/ 1 h 106"/>
                  <a:gd name="T10" fmla="*/ 0 w 10"/>
                  <a:gd name="T11" fmla="*/ 1 h 106"/>
                  <a:gd name="T12" fmla="*/ 0 60000 65536"/>
                  <a:gd name="T13" fmla="*/ 0 60000 65536"/>
                  <a:gd name="T14" fmla="*/ 0 60000 65536"/>
                  <a:gd name="T15" fmla="*/ 0 60000 65536"/>
                  <a:gd name="T16" fmla="*/ 0 60000 65536"/>
                  <a:gd name="T17" fmla="*/ 0 60000 65536"/>
                  <a:gd name="T18" fmla="*/ 0 w 10"/>
                  <a:gd name="T19" fmla="*/ 0 h 106"/>
                  <a:gd name="T20" fmla="*/ 10 w 10"/>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10" h="106">
                    <a:moveTo>
                      <a:pt x="0" y="4"/>
                    </a:moveTo>
                    <a:lnTo>
                      <a:pt x="2" y="106"/>
                    </a:lnTo>
                    <a:lnTo>
                      <a:pt x="10" y="106"/>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4" name="Freeform 229"/>
              <p:cNvSpPr>
                <a:spLocks/>
              </p:cNvSpPr>
              <p:nvPr/>
            </p:nvSpPr>
            <p:spPr bwMode="auto">
              <a:xfrm>
                <a:off x="5241" y="2935"/>
                <a:ext cx="4" cy="36"/>
              </a:xfrm>
              <a:custGeom>
                <a:avLst/>
                <a:gdLst>
                  <a:gd name="T0" fmla="*/ 0 w 12"/>
                  <a:gd name="T1" fmla="*/ 1 h 109"/>
                  <a:gd name="T2" fmla="*/ 0 w 12"/>
                  <a:gd name="T3" fmla="*/ 36 h 109"/>
                  <a:gd name="T4" fmla="*/ 3 w 12"/>
                  <a:gd name="T5" fmla="*/ 35 h 109"/>
                  <a:gd name="T6" fmla="*/ 4 w 12"/>
                  <a:gd name="T7" fmla="*/ 0 h 109"/>
                  <a:gd name="T8" fmla="*/ 0 w 12"/>
                  <a:gd name="T9" fmla="*/ 1 h 109"/>
                  <a:gd name="T10" fmla="*/ 0 w 12"/>
                  <a:gd name="T11" fmla="*/ 1 h 109"/>
                  <a:gd name="T12" fmla="*/ 0 60000 65536"/>
                  <a:gd name="T13" fmla="*/ 0 60000 65536"/>
                  <a:gd name="T14" fmla="*/ 0 60000 65536"/>
                  <a:gd name="T15" fmla="*/ 0 60000 65536"/>
                  <a:gd name="T16" fmla="*/ 0 60000 65536"/>
                  <a:gd name="T17" fmla="*/ 0 60000 65536"/>
                  <a:gd name="T18" fmla="*/ 0 w 12"/>
                  <a:gd name="T19" fmla="*/ 0 h 109"/>
                  <a:gd name="T20" fmla="*/ 12 w 12"/>
                  <a:gd name="T21" fmla="*/ 109 h 109"/>
                </a:gdLst>
                <a:ahLst/>
                <a:cxnLst>
                  <a:cxn ang="T12">
                    <a:pos x="T0" y="T1"/>
                  </a:cxn>
                  <a:cxn ang="T13">
                    <a:pos x="T2" y="T3"/>
                  </a:cxn>
                  <a:cxn ang="T14">
                    <a:pos x="T4" y="T5"/>
                  </a:cxn>
                  <a:cxn ang="T15">
                    <a:pos x="T6" y="T7"/>
                  </a:cxn>
                  <a:cxn ang="T16">
                    <a:pos x="T8" y="T9"/>
                  </a:cxn>
                  <a:cxn ang="T17">
                    <a:pos x="T10" y="T11"/>
                  </a:cxn>
                </a:cxnLst>
                <a:rect l="T18" t="T19" r="T20" b="T21"/>
                <a:pathLst>
                  <a:path w="12" h="109">
                    <a:moveTo>
                      <a:pt x="0" y="4"/>
                    </a:moveTo>
                    <a:lnTo>
                      <a:pt x="0" y="109"/>
                    </a:lnTo>
                    <a:lnTo>
                      <a:pt x="10" y="105"/>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5" name="Freeform 230"/>
              <p:cNvSpPr>
                <a:spLocks/>
              </p:cNvSpPr>
              <p:nvPr/>
            </p:nvSpPr>
            <p:spPr bwMode="auto">
              <a:xfrm>
                <a:off x="5250" y="2933"/>
                <a:ext cx="4" cy="39"/>
              </a:xfrm>
              <a:custGeom>
                <a:avLst/>
                <a:gdLst>
                  <a:gd name="T0" fmla="*/ 0 w 10"/>
                  <a:gd name="T1" fmla="*/ 1 h 117"/>
                  <a:gd name="T2" fmla="*/ 0 w 10"/>
                  <a:gd name="T3" fmla="*/ 39 h 117"/>
                  <a:gd name="T4" fmla="*/ 4 w 10"/>
                  <a:gd name="T5" fmla="*/ 34 h 117"/>
                  <a:gd name="T6" fmla="*/ 4 w 10"/>
                  <a:gd name="T7" fmla="*/ 0 h 117"/>
                  <a:gd name="T8" fmla="*/ 0 w 10"/>
                  <a:gd name="T9" fmla="*/ 1 h 117"/>
                  <a:gd name="T10" fmla="*/ 0 w 10"/>
                  <a:gd name="T11" fmla="*/ 1 h 117"/>
                  <a:gd name="T12" fmla="*/ 0 60000 65536"/>
                  <a:gd name="T13" fmla="*/ 0 60000 65536"/>
                  <a:gd name="T14" fmla="*/ 0 60000 65536"/>
                  <a:gd name="T15" fmla="*/ 0 60000 65536"/>
                  <a:gd name="T16" fmla="*/ 0 60000 65536"/>
                  <a:gd name="T17" fmla="*/ 0 60000 65536"/>
                  <a:gd name="T18" fmla="*/ 0 w 10"/>
                  <a:gd name="T19" fmla="*/ 0 h 117"/>
                  <a:gd name="T20" fmla="*/ 10 w 1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10" h="117">
                    <a:moveTo>
                      <a:pt x="0" y="3"/>
                    </a:moveTo>
                    <a:lnTo>
                      <a:pt x="0" y="117"/>
                    </a:lnTo>
                    <a:lnTo>
                      <a:pt x="10" y="102"/>
                    </a:lnTo>
                    <a:lnTo>
                      <a:pt x="10" y="0"/>
                    </a:lnTo>
                    <a:lnTo>
                      <a:pt x="0" y="3"/>
                    </a:lnTo>
                    <a:close/>
                  </a:path>
                </a:pathLst>
              </a:custGeom>
              <a:solidFill>
                <a:srgbClr val="FFFFFF"/>
              </a:solidFill>
              <a:ln w="9525">
                <a:solidFill>
                  <a:srgbClr val="5A87C6"/>
                </a:solidFill>
                <a:round/>
                <a:headEnd/>
                <a:tailEnd/>
              </a:ln>
            </p:spPr>
            <p:txBody>
              <a:bodyPr/>
              <a:lstStyle/>
              <a:p>
                <a:endParaRPr lang="en-US"/>
              </a:p>
            </p:txBody>
          </p:sp>
          <p:sp>
            <p:nvSpPr>
              <p:cNvPr id="1246" name="Freeform 231"/>
              <p:cNvSpPr>
                <a:spLocks/>
              </p:cNvSpPr>
              <p:nvPr/>
            </p:nvSpPr>
            <p:spPr bwMode="auto">
              <a:xfrm>
                <a:off x="5259" y="2930"/>
                <a:ext cx="3" cy="31"/>
              </a:xfrm>
              <a:custGeom>
                <a:avLst/>
                <a:gdLst>
                  <a:gd name="T0" fmla="*/ 0 w 10"/>
                  <a:gd name="T1" fmla="*/ 2 h 93"/>
                  <a:gd name="T2" fmla="*/ 0 w 10"/>
                  <a:gd name="T3" fmla="*/ 31 h 93"/>
                  <a:gd name="T4" fmla="*/ 3 w 10"/>
                  <a:gd name="T5" fmla="*/ 30 h 93"/>
                  <a:gd name="T6" fmla="*/ 3 w 10"/>
                  <a:gd name="T7" fmla="*/ 0 h 93"/>
                  <a:gd name="T8" fmla="*/ 0 w 10"/>
                  <a:gd name="T9" fmla="*/ 2 h 93"/>
                  <a:gd name="T10" fmla="*/ 0 w 10"/>
                  <a:gd name="T11" fmla="*/ 2 h 93"/>
                  <a:gd name="T12" fmla="*/ 0 60000 65536"/>
                  <a:gd name="T13" fmla="*/ 0 60000 65536"/>
                  <a:gd name="T14" fmla="*/ 0 60000 65536"/>
                  <a:gd name="T15" fmla="*/ 0 60000 65536"/>
                  <a:gd name="T16" fmla="*/ 0 60000 65536"/>
                  <a:gd name="T17" fmla="*/ 0 60000 65536"/>
                  <a:gd name="T18" fmla="*/ 0 w 10"/>
                  <a:gd name="T19" fmla="*/ 0 h 93"/>
                  <a:gd name="T20" fmla="*/ 10 w 10"/>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 h="93">
                    <a:moveTo>
                      <a:pt x="0" y="5"/>
                    </a:moveTo>
                    <a:lnTo>
                      <a:pt x="0" y="93"/>
                    </a:lnTo>
                    <a:lnTo>
                      <a:pt x="10" y="91"/>
                    </a:lnTo>
                    <a:lnTo>
                      <a:pt x="10" y="0"/>
                    </a:lnTo>
                    <a:lnTo>
                      <a:pt x="0" y="5"/>
                    </a:lnTo>
                    <a:close/>
                  </a:path>
                </a:pathLst>
              </a:custGeom>
              <a:solidFill>
                <a:srgbClr val="FFFFFF"/>
              </a:solidFill>
              <a:ln w="9525">
                <a:solidFill>
                  <a:srgbClr val="5A87C6"/>
                </a:solidFill>
                <a:round/>
                <a:headEnd/>
                <a:tailEnd/>
              </a:ln>
            </p:spPr>
            <p:txBody>
              <a:bodyPr/>
              <a:lstStyle/>
              <a:p>
                <a:endParaRPr lang="en-US"/>
              </a:p>
            </p:txBody>
          </p:sp>
          <p:sp>
            <p:nvSpPr>
              <p:cNvPr id="1247" name="Freeform 232"/>
              <p:cNvSpPr>
                <a:spLocks/>
              </p:cNvSpPr>
              <p:nvPr/>
            </p:nvSpPr>
            <p:spPr bwMode="auto">
              <a:xfrm>
                <a:off x="5268" y="2928"/>
                <a:ext cx="3" cy="31"/>
              </a:xfrm>
              <a:custGeom>
                <a:avLst/>
                <a:gdLst>
                  <a:gd name="T0" fmla="*/ 0 w 11"/>
                  <a:gd name="T1" fmla="*/ 1 h 92"/>
                  <a:gd name="T2" fmla="*/ 0 w 11"/>
                  <a:gd name="T3" fmla="*/ 31 h 92"/>
                  <a:gd name="T4" fmla="*/ 2 w 11"/>
                  <a:gd name="T5" fmla="*/ 31 h 92"/>
                  <a:gd name="T6" fmla="*/ 3 w 11"/>
                  <a:gd name="T7" fmla="*/ 0 h 92"/>
                  <a:gd name="T8" fmla="*/ 0 w 11"/>
                  <a:gd name="T9" fmla="*/ 1 h 92"/>
                  <a:gd name="T10" fmla="*/ 0 w 11"/>
                  <a:gd name="T11" fmla="*/ 1 h 92"/>
                  <a:gd name="T12" fmla="*/ 0 60000 65536"/>
                  <a:gd name="T13" fmla="*/ 0 60000 65536"/>
                  <a:gd name="T14" fmla="*/ 0 60000 65536"/>
                  <a:gd name="T15" fmla="*/ 0 60000 65536"/>
                  <a:gd name="T16" fmla="*/ 0 60000 65536"/>
                  <a:gd name="T17" fmla="*/ 0 60000 65536"/>
                  <a:gd name="T18" fmla="*/ 0 w 11"/>
                  <a:gd name="T19" fmla="*/ 0 h 92"/>
                  <a:gd name="T20" fmla="*/ 11 w 1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1" h="92">
                    <a:moveTo>
                      <a:pt x="0" y="4"/>
                    </a:moveTo>
                    <a:lnTo>
                      <a:pt x="0" y="92"/>
                    </a:lnTo>
                    <a:lnTo>
                      <a:pt x="8" y="92"/>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8" name="Freeform 233"/>
              <p:cNvSpPr>
                <a:spLocks/>
              </p:cNvSpPr>
              <p:nvPr/>
            </p:nvSpPr>
            <p:spPr bwMode="auto">
              <a:xfrm>
                <a:off x="5277" y="2925"/>
                <a:ext cx="4" cy="30"/>
              </a:xfrm>
              <a:custGeom>
                <a:avLst/>
                <a:gdLst>
                  <a:gd name="T0" fmla="*/ 0 w 12"/>
                  <a:gd name="T1" fmla="*/ 1 h 89"/>
                  <a:gd name="T2" fmla="*/ 0 w 12"/>
                  <a:gd name="T3" fmla="*/ 29 h 89"/>
                  <a:gd name="T4" fmla="*/ 3 w 12"/>
                  <a:gd name="T5" fmla="*/ 30 h 89"/>
                  <a:gd name="T6" fmla="*/ 4 w 12"/>
                  <a:gd name="T7" fmla="*/ 0 h 89"/>
                  <a:gd name="T8" fmla="*/ 0 w 12"/>
                  <a:gd name="T9" fmla="*/ 1 h 89"/>
                  <a:gd name="T10" fmla="*/ 0 w 12"/>
                  <a:gd name="T11" fmla="*/ 1 h 89"/>
                  <a:gd name="T12" fmla="*/ 0 60000 65536"/>
                  <a:gd name="T13" fmla="*/ 0 60000 65536"/>
                  <a:gd name="T14" fmla="*/ 0 60000 65536"/>
                  <a:gd name="T15" fmla="*/ 0 60000 65536"/>
                  <a:gd name="T16" fmla="*/ 0 60000 65536"/>
                  <a:gd name="T17" fmla="*/ 0 60000 65536"/>
                  <a:gd name="T18" fmla="*/ 0 w 12"/>
                  <a:gd name="T19" fmla="*/ 0 h 89"/>
                  <a:gd name="T20" fmla="*/ 12 w 12"/>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2" h="89">
                    <a:moveTo>
                      <a:pt x="0" y="4"/>
                    </a:moveTo>
                    <a:lnTo>
                      <a:pt x="0" y="87"/>
                    </a:lnTo>
                    <a:lnTo>
                      <a:pt x="8" y="89"/>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9" name="Freeform 234"/>
              <p:cNvSpPr>
                <a:spLocks/>
              </p:cNvSpPr>
              <p:nvPr/>
            </p:nvSpPr>
            <p:spPr bwMode="auto">
              <a:xfrm>
                <a:off x="5285" y="2923"/>
                <a:ext cx="4" cy="31"/>
              </a:xfrm>
              <a:custGeom>
                <a:avLst/>
                <a:gdLst>
                  <a:gd name="T0" fmla="*/ 1 w 11"/>
                  <a:gd name="T1" fmla="*/ 1 h 91"/>
                  <a:gd name="T2" fmla="*/ 0 w 11"/>
                  <a:gd name="T3" fmla="*/ 31 h 91"/>
                  <a:gd name="T4" fmla="*/ 3 w 11"/>
                  <a:gd name="T5" fmla="*/ 31 h 91"/>
                  <a:gd name="T6" fmla="*/ 4 w 11"/>
                  <a:gd name="T7" fmla="*/ 0 h 91"/>
                  <a:gd name="T8" fmla="*/ 1 w 11"/>
                  <a:gd name="T9" fmla="*/ 1 h 91"/>
                  <a:gd name="T10" fmla="*/ 1 w 11"/>
                  <a:gd name="T11" fmla="*/ 1 h 91"/>
                  <a:gd name="T12" fmla="*/ 0 60000 65536"/>
                  <a:gd name="T13" fmla="*/ 0 60000 65536"/>
                  <a:gd name="T14" fmla="*/ 0 60000 65536"/>
                  <a:gd name="T15" fmla="*/ 0 60000 65536"/>
                  <a:gd name="T16" fmla="*/ 0 60000 65536"/>
                  <a:gd name="T17" fmla="*/ 0 60000 65536"/>
                  <a:gd name="T18" fmla="*/ 0 w 11"/>
                  <a:gd name="T19" fmla="*/ 0 h 91"/>
                  <a:gd name="T20" fmla="*/ 11 w 1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1" h="91">
                    <a:moveTo>
                      <a:pt x="4" y="4"/>
                    </a:moveTo>
                    <a:lnTo>
                      <a:pt x="0" y="91"/>
                    </a:lnTo>
                    <a:lnTo>
                      <a:pt x="9" y="90"/>
                    </a:lnTo>
                    <a:lnTo>
                      <a:pt x="11" y="0"/>
                    </a:lnTo>
                    <a:lnTo>
                      <a:pt x="4" y="4"/>
                    </a:lnTo>
                    <a:close/>
                  </a:path>
                </a:pathLst>
              </a:custGeom>
              <a:solidFill>
                <a:srgbClr val="FFFFFF"/>
              </a:solidFill>
              <a:ln w="9525">
                <a:solidFill>
                  <a:srgbClr val="5A87C6"/>
                </a:solidFill>
                <a:round/>
                <a:headEnd/>
                <a:tailEnd/>
              </a:ln>
            </p:spPr>
            <p:txBody>
              <a:bodyPr/>
              <a:lstStyle/>
              <a:p>
                <a:endParaRPr lang="en-US"/>
              </a:p>
            </p:txBody>
          </p:sp>
          <p:sp>
            <p:nvSpPr>
              <p:cNvPr id="1250" name="Freeform 235"/>
              <p:cNvSpPr>
                <a:spLocks/>
              </p:cNvSpPr>
              <p:nvPr/>
            </p:nvSpPr>
            <p:spPr bwMode="auto">
              <a:xfrm>
                <a:off x="5295" y="2921"/>
                <a:ext cx="3" cy="30"/>
              </a:xfrm>
              <a:custGeom>
                <a:avLst/>
                <a:gdLst>
                  <a:gd name="T0" fmla="*/ 0 w 10"/>
                  <a:gd name="T1" fmla="*/ 1 h 90"/>
                  <a:gd name="T2" fmla="*/ 0 w 10"/>
                  <a:gd name="T3" fmla="*/ 30 h 90"/>
                  <a:gd name="T4" fmla="*/ 2 w 10"/>
                  <a:gd name="T5" fmla="*/ 30 h 90"/>
                  <a:gd name="T6" fmla="*/ 3 w 10"/>
                  <a:gd name="T7" fmla="*/ 0 h 90"/>
                  <a:gd name="T8" fmla="*/ 0 w 10"/>
                  <a:gd name="T9" fmla="*/ 1 h 90"/>
                  <a:gd name="T10" fmla="*/ 0 w 10"/>
                  <a:gd name="T11" fmla="*/ 1 h 90"/>
                  <a:gd name="T12" fmla="*/ 0 60000 65536"/>
                  <a:gd name="T13" fmla="*/ 0 60000 65536"/>
                  <a:gd name="T14" fmla="*/ 0 60000 65536"/>
                  <a:gd name="T15" fmla="*/ 0 60000 65536"/>
                  <a:gd name="T16" fmla="*/ 0 60000 65536"/>
                  <a:gd name="T17" fmla="*/ 0 60000 65536"/>
                  <a:gd name="T18" fmla="*/ 0 w 10"/>
                  <a:gd name="T19" fmla="*/ 0 h 90"/>
                  <a:gd name="T20" fmla="*/ 10 w 10"/>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 h="90">
                    <a:moveTo>
                      <a:pt x="0" y="4"/>
                    </a:moveTo>
                    <a:lnTo>
                      <a:pt x="0" y="90"/>
                    </a:lnTo>
                    <a:lnTo>
                      <a:pt x="7" y="90"/>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1" name="Freeform 236"/>
              <p:cNvSpPr>
                <a:spLocks/>
              </p:cNvSpPr>
              <p:nvPr/>
            </p:nvSpPr>
            <p:spPr bwMode="auto">
              <a:xfrm>
                <a:off x="5303" y="2918"/>
                <a:ext cx="4" cy="31"/>
              </a:xfrm>
              <a:custGeom>
                <a:avLst/>
                <a:gdLst>
                  <a:gd name="T0" fmla="*/ 0 w 11"/>
                  <a:gd name="T1" fmla="*/ 1 h 93"/>
                  <a:gd name="T2" fmla="*/ 0 w 11"/>
                  <a:gd name="T3" fmla="*/ 31 h 93"/>
                  <a:gd name="T4" fmla="*/ 3 w 11"/>
                  <a:gd name="T5" fmla="*/ 31 h 93"/>
                  <a:gd name="T6" fmla="*/ 4 w 11"/>
                  <a:gd name="T7" fmla="*/ 0 h 93"/>
                  <a:gd name="T8" fmla="*/ 0 w 11"/>
                  <a:gd name="T9" fmla="*/ 1 h 93"/>
                  <a:gd name="T10" fmla="*/ 0 w 11"/>
                  <a:gd name="T11" fmla="*/ 1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4"/>
                    </a:moveTo>
                    <a:lnTo>
                      <a:pt x="1" y="93"/>
                    </a:lnTo>
                    <a:lnTo>
                      <a:pt x="7" y="93"/>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2" name="Freeform 237"/>
              <p:cNvSpPr>
                <a:spLocks/>
              </p:cNvSpPr>
              <p:nvPr/>
            </p:nvSpPr>
            <p:spPr bwMode="auto">
              <a:xfrm>
                <a:off x="4944" y="3129"/>
                <a:ext cx="17" cy="51"/>
              </a:xfrm>
              <a:custGeom>
                <a:avLst/>
                <a:gdLst>
                  <a:gd name="T0" fmla="*/ 16 w 51"/>
                  <a:gd name="T1" fmla="*/ 49 h 153"/>
                  <a:gd name="T2" fmla="*/ 16 w 51"/>
                  <a:gd name="T3" fmla="*/ 47 h 153"/>
                  <a:gd name="T4" fmla="*/ 17 w 51"/>
                  <a:gd name="T5" fmla="*/ 42 h 153"/>
                  <a:gd name="T6" fmla="*/ 17 w 51"/>
                  <a:gd name="T7" fmla="*/ 35 h 153"/>
                  <a:gd name="T8" fmla="*/ 17 w 51"/>
                  <a:gd name="T9" fmla="*/ 26 h 153"/>
                  <a:gd name="T10" fmla="*/ 17 w 51"/>
                  <a:gd name="T11" fmla="*/ 18 h 153"/>
                  <a:gd name="T12" fmla="*/ 16 w 51"/>
                  <a:gd name="T13" fmla="*/ 10 h 153"/>
                  <a:gd name="T14" fmla="*/ 14 w 51"/>
                  <a:gd name="T15" fmla="*/ 4 h 153"/>
                  <a:gd name="T16" fmla="*/ 12 w 51"/>
                  <a:gd name="T17" fmla="*/ 1 h 153"/>
                  <a:gd name="T18" fmla="*/ 7 w 51"/>
                  <a:gd name="T19" fmla="*/ 1 h 153"/>
                  <a:gd name="T20" fmla="*/ 5 w 51"/>
                  <a:gd name="T21" fmla="*/ 3 h 153"/>
                  <a:gd name="T22" fmla="*/ 3 w 51"/>
                  <a:gd name="T23" fmla="*/ 7 h 153"/>
                  <a:gd name="T24" fmla="*/ 2 w 51"/>
                  <a:gd name="T25" fmla="*/ 13 h 153"/>
                  <a:gd name="T26" fmla="*/ 1 w 51"/>
                  <a:gd name="T27" fmla="*/ 19 h 153"/>
                  <a:gd name="T28" fmla="*/ 1 w 51"/>
                  <a:gd name="T29" fmla="*/ 27 h 153"/>
                  <a:gd name="T30" fmla="*/ 0 w 51"/>
                  <a:gd name="T31" fmla="*/ 37 h 153"/>
                  <a:gd name="T32" fmla="*/ 4 w 51"/>
                  <a:gd name="T33" fmla="*/ 51 h 153"/>
                  <a:gd name="T34" fmla="*/ 4 w 51"/>
                  <a:gd name="T35" fmla="*/ 50 h 153"/>
                  <a:gd name="T36" fmla="*/ 4 w 51"/>
                  <a:gd name="T37" fmla="*/ 46 h 153"/>
                  <a:gd name="T38" fmla="*/ 4 w 51"/>
                  <a:gd name="T39" fmla="*/ 41 h 153"/>
                  <a:gd name="T40" fmla="*/ 4 w 51"/>
                  <a:gd name="T41" fmla="*/ 35 h 153"/>
                  <a:gd name="T42" fmla="*/ 5 w 51"/>
                  <a:gd name="T43" fmla="*/ 29 h 153"/>
                  <a:gd name="T44" fmla="*/ 5 w 51"/>
                  <a:gd name="T45" fmla="*/ 23 h 153"/>
                  <a:gd name="T46" fmla="*/ 6 w 51"/>
                  <a:gd name="T47" fmla="*/ 19 h 153"/>
                  <a:gd name="T48" fmla="*/ 8 w 51"/>
                  <a:gd name="T49" fmla="*/ 17 h 153"/>
                  <a:gd name="T50" fmla="*/ 10 w 51"/>
                  <a:gd name="T51" fmla="*/ 19 h 153"/>
                  <a:gd name="T52" fmla="*/ 10 w 51"/>
                  <a:gd name="T53" fmla="*/ 21 h 153"/>
                  <a:gd name="T54" fmla="*/ 10 w 51"/>
                  <a:gd name="T55" fmla="*/ 25 h 153"/>
                  <a:gd name="T56" fmla="*/ 10 w 51"/>
                  <a:gd name="T57" fmla="*/ 29 h 153"/>
                  <a:gd name="T58" fmla="*/ 10 w 51"/>
                  <a:gd name="T59" fmla="*/ 32 h 153"/>
                  <a:gd name="T60" fmla="*/ 10 w 51"/>
                  <a:gd name="T61" fmla="*/ 36 h 153"/>
                  <a:gd name="T62" fmla="*/ 12 w 51"/>
                  <a:gd name="T63" fmla="*/ 48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
                  <a:gd name="T97" fmla="*/ 0 h 153"/>
                  <a:gd name="T98" fmla="*/ 51 w 51"/>
                  <a:gd name="T99" fmla="*/ 153 h 1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 h="153">
                    <a:moveTo>
                      <a:pt x="35" y="145"/>
                    </a:moveTo>
                    <a:lnTo>
                      <a:pt x="49" y="146"/>
                    </a:lnTo>
                    <a:lnTo>
                      <a:pt x="49" y="145"/>
                    </a:lnTo>
                    <a:lnTo>
                      <a:pt x="49" y="140"/>
                    </a:lnTo>
                    <a:lnTo>
                      <a:pt x="49" y="134"/>
                    </a:lnTo>
                    <a:lnTo>
                      <a:pt x="50" y="125"/>
                    </a:lnTo>
                    <a:lnTo>
                      <a:pt x="50" y="114"/>
                    </a:lnTo>
                    <a:lnTo>
                      <a:pt x="50" y="104"/>
                    </a:lnTo>
                    <a:lnTo>
                      <a:pt x="50" y="90"/>
                    </a:lnTo>
                    <a:lnTo>
                      <a:pt x="51" y="79"/>
                    </a:lnTo>
                    <a:lnTo>
                      <a:pt x="50" y="65"/>
                    </a:lnTo>
                    <a:lnTo>
                      <a:pt x="50" y="53"/>
                    </a:lnTo>
                    <a:lnTo>
                      <a:pt x="49" y="41"/>
                    </a:lnTo>
                    <a:lnTo>
                      <a:pt x="47" y="31"/>
                    </a:lnTo>
                    <a:lnTo>
                      <a:pt x="45" y="21"/>
                    </a:lnTo>
                    <a:lnTo>
                      <a:pt x="43" y="13"/>
                    </a:lnTo>
                    <a:lnTo>
                      <a:pt x="39" y="6"/>
                    </a:lnTo>
                    <a:lnTo>
                      <a:pt x="36" y="3"/>
                    </a:lnTo>
                    <a:lnTo>
                      <a:pt x="28" y="0"/>
                    </a:lnTo>
                    <a:lnTo>
                      <a:pt x="20" y="3"/>
                    </a:lnTo>
                    <a:lnTo>
                      <a:pt x="16" y="6"/>
                    </a:lnTo>
                    <a:lnTo>
                      <a:pt x="14" y="10"/>
                    </a:lnTo>
                    <a:lnTo>
                      <a:pt x="12" y="15"/>
                    </a:lnTo>
                    <a:lnTo>
                      <a:pt x="10" y="22"/>
                    </a:lnTo>
                    <a:lnTo>
                      <a:pt x="8" y="28"/>
                    </a:lnTo>
                    <a:lnTo>
                      <a:pt x="7" y="38"/>
                    </a:lnTo>
                    <a:lnTo>
                      <a:pt x="4" y="47"/>
                    </a:lnTo>
                    <a:lnTo>
                      <a:pt x="4" y="58"/>
                    </a:lnTo>
                    <a:lnTo>
                      <a:pt x="3" y="69"/>
                    </a:lnTo>
                    <a:lnTo>
                      <a:pt x="2" y="82"/>
                    </a:lnTo>
                    <a:lnTo>
                      <a:pt x="0" y="94"/>
                    </a:lnTo>
                    <a:lnTo>
                      <a:pt x="0" y="110"/>
                    </a:lnTo>
                    <a:lnTo>
                      <a:pt x="4" y="153"/>
                    </a:lnTo>
                    <a:lnTo>
                      <a:pt x="12" y="153"/>
                    </a:lnTo>
                    <a:lnTo>
                      <a:pt x="12" y="152"/>
                    </a:lnTo>
                    <a:lnTo>
                      <a:pt x="12" y="149"/>
                    </a:lnTo>
                    <a:lnTo>
                      <a:pt x="12" y="144"/>
                    </a:lnTo>
                    <a:lnTo>
                      <a:pt x="12" y="139"/>
                    </a:lnTo>
                    <a:lnTo>
                      <a:pt x="12" y="130"/>
                    </a:lnTo>
                    <a:lnTo>
                      <a:pt x="12" y="122"/>
                    </a:lnTo>
                    <a:lnTo>
                      <a:pt x="12" y="114"/>
                    </a:lnTo>
                    <a:lnTo>
                      <a:pt x="13" y="105"/>
                    </a:lnTo>
                    <a:lnTo>
                      <a:pt x="13" y="95"/>
                    </a:lnTo>
                    <a:lnTo>
                      <a:pt x="14" y="87"/>
                    </a:lnTo>
                    <a:lnTo>
                      <a:pt x="15" y="78"/>
                    </a:lnTo>
                    <a:lnTo>
                      <a:pt x="16" y="70"/>
                    </a:lnTo>
                    <a:lnTo>
                      <a:pt x="18" y="62"/>
                    </a:lnTo>
                    <a:lnTo>
                      <a:pt x="19" y="58"/>
                    </a:lnTo>
                    <a:lnTo>
                      <a:pt x="21" y="53"/>
                    </a:lnTo>
                    <a:lnTo>
                      <a:pt x="24" y="52"/>
                    </a:lnTo>
                    <a:lnTo>
                      <a:pt x="26" y="51"/>
                    </a:lnTo>
                    <a:lnTo>
                      <a:pt x="29" y="56"/>
                    </a:lnTo>
                    <a:lnTo>
                      <a:pt x="29" y="58"/>
                    </a:lnTo>
                    <a:lnTo>
                      <a:pt x="30" y="64"/>
                    </a:lnTo>
                    <a:lnTo>
                      <a:pt x="30" y="69"/>
                    </a:lnTo>
                    <a:lnTo>
                      <a:pt x="31" y="75"/>
                    </a:lnTo>
                    <a:lnTo>
                      <a:pt x="31" y="82"/>
                    </a:lnTo>
                    <a:lnTo>
                      <a:pt x="31" y="87"/>
                    </a:lnTo>
                    <a:lnTo>
                      <a:pt x="31" y="91"/>
                    </a:lnTo>
                    <a:lnTo>
                      <a:pt x="31" y="96"/>
                    </a:lnTo>
                    <a:lnTo>
                      <a:pt x="31" y="104"/>
                    </a:lnTo>
                    <a:lnTo>
                      <a:pt x="31" y="108"/>
                    </a:lnTo>
                    <a:lnTo>
                      <a:pt x="35" y="145"/>
                    </a:lnTo>
                    <a:close/>
                  </a:path>
                </a:pathLst>
              </a:custGeom>
              <a:solidFill>
                <a:srgbClr val="000000"/>
              </a:solidFill>
              <a:ln w="9525">
                <a:solidFill>
                  <a:srgbClr val="5A87C6"/>
                </a:solidFill>
                <a:round/>
                <a:headEnd/>
                <a:tailEnd/>
              </a:ln>
            </p:spPr>
            <p:txBody>
              <a:bodyPr/>
              <a:lstStyle/>
              <a:p>
                <a:endParaRPr lang="en-US"/>
              </a:p>
            </p:txBody>
          </p:sp>
          <p:sp>
            <p:nvSpPr>
              <p:cNvPr id="1253" name="Freeform 238"/>
              <p:cNvSpPr>
                <a:spLocks/>
              </p:cNvSpPr>
              <p:nvPr/>
            </p:nvSpPr>
            <p:spPr bwMode="auto">
              <a:xfrm>
                <a:off x="4963" y="3121"/>
                <a:ext cx="16" cy="55"/>
              </a:xfrm>
              <a:custGeom>
                <a:avLst/>
                <a:gdLst>
                  <a:gd name="T0" fmla="*/ 3 w 48"/>
                  <a:gd name="T1" fmla="*/ 55 h 165"/>
                  <a:gd name="T2" fmla="*/ 3 w 48"/>
                  <a:gd name="T3" fmla="*/ 53 h 165"/>
                  <a:gd name="T4" fmla="*/ 3 w 48"/>
                  <a:gd name="T5" fmla="*/ 49 h 165"/>
                  <a:gd name="T6" fmla="*/ 3 w 48"/>
                  <a:gd name="T7" fmla="*/ 42 h 165"/>
                  <a:gd name="T8" fmla="*/ 4 w 48"/>
                  <a:gd name="T9" fmla="*/ 35 h 165"/>
                  <a:gd name="T10" fmla="*/ 4 w 48"/>
                  <a:gd name="T11" fmla="*/ 27 h 165"/>
                  <a:gd name="T12" fmla="*/ 5 w 48"/>
                  <a:gd name="T13" fmla="*/ 21 h 165"/>
                  <a:gd name="T14" fmla="*/ 6 w 48"/>
                  <a:gd name="T15" fmla="*/ 16 h 165"/>
                  <a:gd name="T16" fmla="*/ 7 w 48"/>
                  <a:gd name="T17" fmla="*/ 14 h 165"/>
                  <a:gd name="T18" fmla="*/ 9 w 48"/>
                  <a:gd name="T19" fmla="*/ 15 h 165"/>
                  <a:gd name="T20" fmla="*/ 10 w 48"/>
                  <a:gd name="T21" fmla="*/ 17 h 165"/>
                  <a:gd name="T22" fmla="*/ 10 w 48"/>
                  <a:gd name="T23" fmla="*/ 21 h 165"/>
                  <a:gd name="T24" fmla="*/ 11 w 48"/>
                  <a:gd name="T25" fmla="*/ 27 h 165"/>
                  <a:gd name="T26" fmla="*/ 11 w 48"/>
                  <a:gd name="T27" fmla="*/ 30 h 165"/>
                  <a:gd name="T28" fmla="*/ 11 w 48"/>
                  <a:gd name="T29" fmla="*/ 34 h 165"/>
                  <a:gd name="T30" fmla="*/ 11 w 48"/>
                  <a:gd name="T31" fmla="*/ 39 h 165"/>
                  <a:gd name="T32" fmla="*/ 11 w 48"/>
                  <a:gd name="T33" fmla="*/ 44 h 165"/>
                  <a:gd name="T34" fmla="*/ 11 w 48"/>
                  <a:gd name="T35" fmla="*/ 48 h 165"/>
                  <a:gd name="T36" fmla="*/ 11 w 48"/>
                  <a:gd name="T37" fmla="*/ 51 h 165"/>
                  <a:gd name="T38" fmla="*/ 11 w 48"/>
                  <a:gd name="T39" fmla="*/ 55 h 165"/>
                  <a:gd name="T40" fmla="*/ 15 w 48"/>
                  <a:gd name="T41" fmla="*/ 55 h 165"/>
                  <a:gd name="T42" fmla="*/ 15 w 48"/>
                  <a:gd name="T43" fmla="*/ 51 h 165"/>
                  <a:gd name="T44" fmla="*/ 16 w 48"/>
                  <a:gd name="T45" fmla="*/ 44 h 165"/>
                  <a:gd name="T46" fmla="*/ 16 w 48"/>
                  <a:gd name="T47" fmla="*/ 35 h 165"/>
                  <a:gd name="T48" fmla="*/ 16 w 48"/>
                  <a:gd name="T49" fmla="*/ 26 h 165"/>
                  <a:gd name="T50" fmla="*/ 15 w 48"/>
                  <a:gd name="T51" fmla="*/ 17 h 165"/>
                  <a:gd name="T52" fmla="*/ 15 w 48"/>
                  <a:gd name="T53" fmla="*/ 9 h 165"/>
                  <a:gd name="T54" fmla="*/ 13 w 48"/>
                  <a:gd name="T55" fmla="*/ 4 h 165"/>
                  <a:gd name="T56" fmla="*/ 10 w 48"/>
                  <a:gd name="T57" fmla="*/ 1 h 165"/>
                  <a:gd name="T58" fmla="*/ 6 w 48"/>
                  <a:gd name="T59" fmla="*/ 1 h 165"/>
                  <a:gd name="T60" fmla="*/ 3 w 48"/>
                  <a:gd name="T61" fmla="*/ 5 h 165"/>
                  <a:gd name="T62" fmla="*/ 1 w 48"/>
                  <a:gd name="T63" fmla="*/ 10 h 165"/>
                  <a:gd name="T64" fmla="*/ 1 w 48"/>
                  <a:gd name="T65" fmla="*/ 14 h 165"/>
                  <a:gd name="T66" fmla="*/ 1 w 48"/>
                  <a:gd name="T67" fmla="*/ 19 h 165"/>
                  <a:gd name="T68" fmla="*/ 1 w 48"/>
                  <a:gd name="T69" fmla="*/ 24 h 165"/>
                  <a:gd name="T70" fmla="*/ 1 w 48"/>
                  <a:gd name="T71" fmla="*/ 30 h 165"/>
                  <a:gd name="T72" fmla="*/ 1 w 48"/>
                  <a:gd name="T73" fmla="*/ 37 h 165"/>
                  <a:gd name="T74" fmla="*/ 1 w 48"/>
                  <a:gd name="T75" fmla="*/ 43 h 165"/>
                  <a:gd name="T76" fmla="*/ 0 w 48"/>
                  <a:gd name="T77" fmla="*/ 48 h 165"/>
                  <a:gd name="T78" fmla="*/ 0 w 48"/>
                  <a:gd name="T79" fmla="*/ 52 h 165"/>
                  <a:gd name="T80" fmla="*/ 0 w 48"/>
                  <a:gd name="T81" fmla="*/ 55 h 165"/>
                  <a:gd name="T82" fmla="*/ 0 w 48"/>
                  <a:gd name="T83" fmla="*/ 55 h 16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
                  <a:gd name="T127" fmla="*/ 0 h 165"/>
                  <a:gd name="T128" fmla="*/ 48 w 48"/>
                  <a:gd name="T129" fmla="*/ 165 h 16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 h="165">
                    <a:moveTo>
                      <a:pt x="0" y="165"/>
                    </a:moveTo>
                    <a:lnTo>
                      <a:pt x="10" y="165"/>
                    </a:lnTo>
                    <a:lnTo>
                      <a:pt x="10" y="164"/>
                    </a:lnTo>
                    <a:lnTo>
                      <a:pt x="10" y="160"/>
                    </a:lnTo>
                    <a:lnTo>
                      <a:pt x="10" y="154"/>
                    </a:lnTo>
                    <a:lnTo>
                      <a:pt x="10" y="147"/>
                    </a:lnTo>
                    <a:lnTo>
                      <a:pt x="10" y="137"/>
                    </a:lnTo>
                    <a:lnTo>
                      <a:pt x="10" y="127"/>
                    </a:lnTo>
                    <a:lnTo>
                      <a:pt x="10" y="116"/>
                    </a:lnTo>
                    <a:lnTo>
                      <a:pt x="12" y="106"/>
                    </a:lnTo>
                    <a:lnTo>
                      <a:pt x="12" y="93"/>
                    </a:lnTo>
                    <a:lnTo>
                      <a:pt x="13" y="82"/>
                    </a:lnTo>
                    <a:lnTo>
                      <a:pt x="13" y="71"/>
                    </a:lnTo>
                    <a:lnTo>
                      <a:pt x="15" y="62"/>
                    </a:lnTo>
                    <a:lnTo>
                      <a:pt x="15" y="54"/>
                    </a:lnTo>
                    <a:lnTo>
                      <a:pt x="17" y="48"/>
                    </a:lnTo>
                    <a:lnTo>
                      <a:pt x="19" y="44"/>
                    </a:lnTo>
                    <a:lnTo>
                      <a:pt x="21" y="43"/>
                    </a:lnTo>
                    <a:lnTo>
                      <a:pt x="24" y="41"/>
                    </a:lnTo>
                    <a:lnTo>
                      <a:pt x="28" y="44"/>
                    </a:lnTo>
                    <a:lnTo>
                      <a:pt x="28" y="46"/>
                    </a:lnTo>
                    <a:lnTo>
                      <a:pt x="30" y="52"/>
                    </a:lnTo>
                    <a:lnTo>
                      <a:pt x="30" y="57"/>
                    </a:lnTo>
                    <a:lnTo>
                      <a:pt x="30" y="64"/>
                    </a:lnTo>
                    <a:lnTo>
                      <a:pt x="31" y="71"/>
                    </a:lnTo>
                    <a:lnTo>
                      <a:pt x="33" y="80"/>
                    </a:lnTo>
                    <a:lnTo>
                      <a:pt x="33" y="83"/>
                    </a:lnTo>
                    <a:lnTo>
                      <a:pt x="33" y="90"/>
                    </a:lnTo>
                    <a:lnTo>
                      <a:pt x="33" y="96"/>
                    </a:lnTo>
                    <a:lnTo>
                      <a:pt x="33" y="102"/>
                    </a:lnTo>
                    <a:lnTo>
                      <a:pt x="33" y="110"/>
                    </a:lnTo>
                    <a:lnTo>
                      <a:pt x="33" y="116"/>
                    </a:lnTo>
                    <a:lnTo>
                      <a:pt x="33" y="123"/>
                    </a:lnTo>
                    <a:lnTo>
                      <a:pt x="33" y="131"/>
                    </a:lnTo>
                    <a:lnTo>
                      <a:pt x="33" y="137"/>
                    </a:lnTo>
                    <a:lnTo>
                      <a:pt x="33" y="144"/>
                    </a:lnTo>
                    <a:lnTo>
                      <a:pt x="33" y="149"/>
                    </a:lnTo>
                    <a:lnTo>
                      <a:pt x="33" y="154"/>
                    </a:lnTo>
                    <a:lnTo>
                      <a:pt x="33" y="162"/>
                    </a:lnTo>
                    <a:lnTo>
                      <a:pt x="33" y="165"/>
                    </a:lnTo>
                    <a:lnTo>
                      <a:pt x="46" y="165"/>
                    </a:lnTo>
                    <a:lnTo>
                      <a:pt x="46" y="164"/>
                    </a:lnTo>
                    <a:lnTo>
                      <a:pt x="46" y="159"/>
                    </a:lnTo>
                    <a:lnTo>
                      <a:pt x="46" y="152"/>
                    </a:lnTo>
                    <a:lnTo>
                      <a:pt x="48" y="143"/>
                    </a:lnTo>
                    <a:lnTo>
                      <a:pt x="48" y="132"/>
                    </a:lnTo>
                    <a:lnTo>
                      <a:pt x="48" y="119"/>
                    </a:lnTo>
                    <a:lnTo>
                      <a:pt x="48" y="106"/>
                    </a:lnTo>
                    <a:lnTo>
                      <a:pt x="48" y="93"/>
                    </a:lnTo>
                    <a:lnTo>
                      <a:pt x="48" y="79"/>
                    </a:lnTo>
                    <a:lnTo>
                      <a:pt x="48" y="65"/>
                    </a:lnTo>
                    <a:lnTo>
                      <a:pt x="46" y="51"/>
                    </a:lnTo>
                    <a:lnTo>
                      <a:pt x="45" y="40"/>
                    </a:lnTo>
                    <a:lnTo>
                      <a:pt x="44" y="28"/>
                    </a:lnTo>
                    <a:lnTo>
                      <a:pt x="41" y="19"/>
                    </a:lnTo>
                    <a:lnTo>
                      <a:pt x="39" y="12"/>
                    </a:lnTo>
                    <a:lnTo>
                      <a:pt x="36" y="8"/>
                    </a:lnTo>
                    <a:lnTo>
                      <a:pt x="29" y="2"/>
                    </a:lnTo>
                    <a:lnTo>
                      <a:pt x="24" y="0"/>
                    </a:lnTo>
                    <a:lnTo>
                      <a:pt x="17" y="3"/>
                    </a:lnTo>
                    <a:lnTo>
                      <a:pt x="13" y="8"/>
                    </a:lnTo>
                    <a:lnTo>
                      <a:pt x="9" y="15"/>
                    </a:lnTo>
                    <a:lnTo>
                      <a:pt x="7" y="25"/>
                    </a:lnTo>
                    <a:lnTo>
                      <a:pt x="4" y="30"/>
                    </a:lnTo>
                    <a:lnTo>
                      <a:pt x="4" y="36"/>
                    </a:lnTo>
                    <a:lnTo>
                      <a:pt x="4" y="43"/>
                    </a:lnTo>
                    <a:lnTo>
                      <a:pt x="4" y="50"/>
                    </a:lnTo>
                    <a:lnTo>
                      <a:pt x="3" y="56"/>
                    </a:lnTo>
                    <a:lnTo>
                      <a:pt x="3" y="64"/>
                    </a:lnTo>
                    <a:lnTo>
                      <a:pt x="3" y="72"/>
                    </a:lnTo>
                    <a:lnTo>
                      <a:pt x="3" y="82"/>
                    </a:lnTo>
                    <a:lnTo>
                      <a:pt x="3" y="91"/>
                    </a:lnTo>
                    <a:lnTo>
                      <a:pt x="3" y="101"/>
                    </a:lnTo>
                    <a:lnTo>
                      <a:pt x="3" y="111"/>
                    </a:lnTo>
                    <a:lnTo>
                      <a:pt x="3" y="121"/>
                    </a:lnTo>
                    <a:lnTo>
                      <a:pt x="2" y="129"/>
                    </a:lnTo>
                    <a:lnTo>
                      <a:pt x="2" y="137"/>
                    </a:lnTo>
                    <a:lnTo>
                      <a:pt x="0" y="144"/>
                    </a:lnTo>
                    <a:lnTo>
                      <a:pt x="0" y="152"/>
                    </a:lnTo>
                    <a:lnTo>
                      <a:pt x="0" y="157"/>
                    </a:lnTo>
                    <a:lnTo>
                      <a:pt x="0" y="162"/>
                    </a:lnTo>
                    <a:lnTo>
                      <a:pt x="0" y="164"/>
                    </a:lnTo>
                    <a:lnTo>
                      <a:pt x="0" y="165"/>
                    </a:lnTo>
                    <a:close/>
                  </a:path>
                </a:pathLst>
              </a:custGeom>
              <a:solidFill>
                <a:srgbClr val="000000"/>
              </a:solidFill>
              <a:ln w="9525">
                <a:solidFill>
                  <a:srgbClr val="5A87C6"/>
                </a:solidFill>
                <a:round/>
                <a:headEnd/>
                <a:tailEnd/>
              </a:ln>
            </p:spPr>
            <p:txBody>
              <a:bodyPr/>
              <a:lstStyle/>
              <a:p>
                <a:endParaRPr lang="en-US"/>
              </a:p>
            </p:txBody>
          </p:sp>
          <p:sp>
            <p:nvSpPr>
              <p:cNvPr id="1254" name="Freeform 239"/>
              <p:cNvSpPr>
                <a:spLocks/>
              </p:cNvSpPr>
              <p:nvPr/>
            </p:nvSpPr>
            <p:spPr bwMode="auto">
              <a:xfrm>
                <a:off x="4982" y="3120"/>
                <a:ext cx="17" cy="59"/>
              </a:xfrm>
              <a:custGeom>
                <a:avLst/>
                <a:gdLst>
                  <a:gd name="T0" fmla="*/ 0 w 53"/>
                  <a:gd name="T1" fmla="*/ 56 h 175"/>
                  <a:gd name="T2" fmla="*/ 0 w 53"/>
                  <a:gd name="T3" fmla="*/ 52 h 175"/>
                  <a:gd name="T4" fmla="*/ 0 w 53"/>
                  <a:gd name="T5" fmla="*/ 45 h 175"/>
                  <a:gd name="T6" fmla="*/ 0 w 53"/>
                  <a:gd name="T7" fmla="*/ 35 h 175"/>
                  <a:gd name="T8" fmla="*/ 0 w 53"/>
                  <a:gd name="T9" fmla="*/ 26 h 175"/>
                  <a:gd name="T10" fmla="*/ 0 w 53"/>
                  <a:gd name="T11" fmla="*/ 16 h 175"/>
                  <a:gd name="T12" fmla="*/ 2 w 53"/>
                  <a:gd name="T13" fmla="*/ 8 h 175"/>
                  <a:gd name="T14" fmla="*/ 3 w 53"/>
                  <a:gd name="T15" fmla="*/ 3 h 175"/>
                  <a:gd name="T16" fmla="*/ 5 w 53"/>
                  <a:gd name="T17" fmla="*/ 1 h 175"/>
                  <a:gd name="T18" fmla="*/ 10 w 53"/>
                  <a:gd name="T19" fmla="*/ 0 h 175"/>
                  <a:gd name="T20" fmla="*/ 13 w 53"/>
                  <a:gd name="T21" fmla="*/ 1 h 175"/>
                  <a:gd name="T22" fmla="*/ 15 w 53"/>
                  <a:gd name="T23" fmla="*/ 4 h 175"/>
                  <a:gd name="T24" fmla="*/ 17 w 53"/>
                  <a:gd name="T25" fmla="*/ 7 h 175"/>
                  <a:gd name="T26" fmla="*/ 17 w 53"/>
                  <a:gd name="T27" fmla="*/ 12 h 175"/>
                  <a:gd name="T28" fmla="*/ 17 w 53"/>
                  <a:gd name="T29" fmla="*/ 20 h 175"/>
                  <a:gd name="T30" fmla="*/ 17 w 53"/>
                  <a:gd name="T31" fmla="*/ 28 h 175"/>
                  <a:gd name="T32" fmla="*/ 17 w 53"/>
                  <a:gd name="T33" fmla="*/ 37 h 175"/>
                  <a:gd name="T34" fmla="*/ 17 w 53"/>
                  <a:gd name="T35" fmla="*/ 46 h 175"/>
                  <a:gd name="T36" fmla="*/ 17 w 53"/>
                  <a:gd name="T37" fmla="*/ 52 h 175"/>
                  <a:gd name="T38" fmla="*/ 17 w 53"/>
                  <a:gd name="T39" fmla="*/ 56 h 175"/>
                  <a:gd name="T40" fmla="*/ 12 w 53"/>
                  <a:gd name="T41" fmla="*/ 59 h 175"/>
                  <a:gd name="T42" fmla="*/ 12 w 53"/>
                  <a:gd name="T43" fmla="*/ 57 h 175"/>
                  <a:gd name="T44" fmla="*/ 12 w 53"/>
                  <a:gd name="T45" fmla="*/ 53 h 175"/>
                  <a:gd name="T46" fmla="*/ 12 w 53"/>
                  <a:gd name="T47" fmla="*/ 47 h 175"/>
                  <a:gd name="T48" fmla="*/ 12 w 53"/>
                  <a:gd name="T49" fmla="*/ 39 h 175"/>
                  <a:gd name="T50" fmla="*/ 12 w 53"/>
                  <a:gd name="T51" fmla="*/ 32 h 175"/>
                  <a:gd name="T52" fmla="*/ 12 w 53"/>
                  <a:gd name="T53" fmla="*/ 26 h 175"/>
                  <a:gd name="T54" fmla="*/ 12 w 53"/>
                  <a:gd name="T55" fmla="*/ 20 h 175"/>
                  <a:gd name="T56" fmla="*/ 11 w 53"/>
                  <a:gd name="T57" fmla="*/ 18 h 175"/>
                  <a:gd name="T58" fmla="*/ 7 w 53"/>
                  <a:gd name="T59" fmla="*/ 17 h 175"/>
                  <a:gd name="T60" fmla="*/ 4 w 53"/>
                  <a:gd name="T61" fmla="*/ 20 h 175"/>
                  <a:gd name="T62" fmla="*/ 4 w 53"/>
                  <a:gd name="T63" fmla="*/ 23 h 175"/>
                  <a:gd name="T64" fmla="*/ 4 w 53"/>
                  <a:gd name="T65" fmla="*/ 27 h 175"/>
                  <a:gd name="T66" fmla="*/ 3 w 53"/>
                  <a:gd name="T67" fmla="*/ 30 h 175"/>
                  <a:gd name="T68" fmla="*/ 3 w 53"/>
                  <a:gd name="T69" fmla="*/ 35 h 175"/>
                  <a:gd name="T70" fmla="*/ 3 w 53"/>
                  <a:gd name="T71" fmla="*/ 40 h 175"/>
                  <a:gd name="T72" fmla="*/ 3 w 53"/>
                  <a:gd name="T73" fmla="*/ 46 h 175"/>
                  <a:gd name="T74" fmla="*/ 2 w 53"/>
                  <a:gd name="T75" fmla="*/ 50 h 175"/>
                  <a:gd name="T76" fmla="*/ 2 w 53"/>
                  <a:gd name="T77" fmla="*/ 54 h 175"/>
                  <a:gd name="T78" fmla="*/ 2 w 53"/>
                  <a:gd name="T79" fmla="*/ 58 h 175"/>
                  <a:gd name="T80" fmla="*/ 0 w 53"/>
                  <a:gd name="T81" fmla="*/ 57 h 1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
                  <a:gd name="T124" fmla="*/ 0 h 175"/>
                  <a:gd name="T125" fmla="*/ 53 w 53"/>
                  <a:gd name="T126" fmla="*/ 175 h 1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 h="175">
                    <a:moveTo>
                      <a:pt x="0" y="168"/>
                    </a:moveTo>
                    <a:lnTo>
                      <a:pt x="0" y="166"/>
                    </a:lnTo>
                    <a:lnTo>
                      <a:pt x="0" y="161"/>
                    </a:lnTo>
                    <a:lnTo>
                      <a:pt x="0" y="155"/>
                    </a:lnTo>
                    <a:lnTo>
                      <a:pt x="0" y="145"/>
                    </a:lnTo>
                    <a:lnTo>
                      <a:pt x="0" y="132"/>
                    </a:lnTo>
                    <a:lnTo>
                      <a:pt x="0" y="119"/>
                    </a:lnTo>
                    <a:lnTo>
                      <a:pt x="0" y="105"/>
                    </a:lnTo>
                    <a:lnTo>
                      <a:pt x="0" y="91"/>
                    </a:lnTo>
                    <a:lnTo>
                      <a:pt x="0" y="77"/>
                    </a:lnTo>
                    <a:lnTo>
                      <a:pt x="0" y="62"/>
                    </a:lnTo>
                    <a:lnTo>
                      <a:pt x="1" y="48"/>
                    </a:lnTo>
                    <a:lnTo>
                      <a:pt x="4" y="36"/>
                    </a:lnTo>
                    <a:lnTo>
                      <a:pt x="5" y="24"/>
                    </a:lnTo>
                    <a:lnTo>
                      <a:pt x="7" y="16"/>
                    </a:lnTo>
                    <a:lnTo>
                      <a:pt x="10" y="10"/>
                    </a:lnTo>
                    <a:lnTo>
                      <a:pt x="14" y="7"/>
                    </a:lnTo>
                    <a:lnTo>
                      <a:pt x="17" y="2"/>
                    </a:lnTo>
                    <a:lnTo>
                      <a:pt x="25" y="1"/>
                    </a:lnTo>
                    <a:lnTo>
                      <a:pt x="30" y="0"/>
                    </a:lnTo>
                    <a:lnTo>
                      <a:pt x="36" y="1"/>
                    </a:lnTo>
                    <a:lnTo>
                      <a:pt x="41" y="2"/>
                    </a:lnTo>
                    <a:lnTo>
                      <a:pt x="45" y="6"/>
                    </a:lnTo>
                    <a:lnTo>
                      <a:pt x="48" y="11"/>
                    </a:lnTo>
                    <a:lnTo>
                      <a:pt x="52" y="17"/>
                    </a:lnTo>
                    <a:lnTo>
                      <a:pt x="52" y="21"/>
                    </a:lnTo>
                    <a:lnTo>
                      <a:pt x="52" y="28"/>
                    </a:lnTo>
                    <a:lnTo>
                      <a:pt x="52" y="36"/>
                    </a:lnTo>
                    <a:lnTo>
                      <a:pt x="52" y="47"/>
                    </a:lnTo>
                    <a:lnTo>
                      <a:pt x="52" y="58"/>
                    </a:lnTo>
                    <a:lnTo>
                      <a:pt x="52" y="70"/>
                    </a:lnTo>
                    <a:lnTo>
                      <a:pt x="52" y="84"/>
                    </a:lnTo>
                    <a:lnTo>
                      <a:pt x="53" y="99"/>
                    </a:lnTo>
                    <a:lnTo>
                      <a:pt x="53" y="111"/>
                    </a:lnTo>
                    <a:lnTo>
                      <a:pt x="53" y="124"/>
                    </a:lnTo>
                    <a:lnTo>
                      <a:pt x="53" y="136"/>
                    </a:lnTo>
                    <a:lnTo>
                      <a:pt x="53" y="147"/>
                    </a:lnTo>
                    <a:lnTo>
                      <a:pt x="53" y="155"/>
                    </a:lnTo>
                    <a:lnTo>
                      <a:pt x="53" y="162"/>
                    </a:lnTo>
                    <a:lnTo>
                      <a:pt x="53" y="167"/>
                    </a:lnTo>
                    <a:lnTo>
                      <a:pt x="53" y="168"/>
                    </a:lnTo>
                    <a:lnTo>
                      <a:pt x="36" y="175"/>
                    </a:lnTo>
                    <a:lnTo>
                      <a:pt x="36" y="172"/>
                    </a:lnTo>
                    <a:lnTo>
                      <a:pt x="36" y="168"/>
                    </a:lnTo>
                    <a:lnTo>
                      <a:pt x="36" y="163"/>
                    </a:lnTo>
                    <a:lnTo>
                      <a:pt x="36" y="157"/>
                    </a:lnTo>
                    <a:lnTo>
                      <a:pt x="36" y="147"/>
                    </a:lnTo>
                    <a:lnTo>
                      <a:pt x="37" y="139"/>
                    </a:lnTo>
                    <a:lnTo>
                      <a:pt x="37" y="127"/>
                    </a:lnTo>
                    <a:lnTo>
                      <a:pt x="38" y="117"/>
                    </a:lnTo>
                    <a:lnTo>
                      <a:pt x="37" y="106"/>
                    </a:lnTo>
                    <a:lnTo>
                      <a:pt x="37" y="95"/>
                    </a:lnTo>
                    <a:lnTo>
                      <a:pt x="37" y="84"/>
                    </a:lnTo>
                    <a:lnTo>
                      <a:pt x="37" y="77"/>
                    </a:lnTo>
                    <a:lnTo>
                      <a:pt x="36" y="67"/>
                    </a:lnTo>
                    <a:lnTo>
                      <a:pt x="36" y="60"/>
                    </a:lnTo>
                    <a:lnTo>
                      <a:pt x="35" y="55"/>
                    </a:lnTo>
                    <a:lnTo>
                      <a:pt x="35" y="53"/>
                    </a:lnTo>
                    <a:lnTo>
                      <a:pt x="27" y="47"/>
                    </a:lnTo>
                    <a:lnTo>
                      <a:pt x="21" y="49"/>
                    </a:lnTo>
                    <a:lnTo>
                      <a:pt x="17" y="53"/>
                    </a:lnTo>
                    <a:lnTo>
                      <a:pt x="14" y="60"/>
                    </a:lnTo>
                    <a:lnTo>
                      <a:pt x="12" y="63"/>
                    </a:lnTo>
                    <a:lnTo>
                      <a:pt x="11" y="68"/>
                    </a:lnTo>
                    <a:lnTo>
                      <a:pt x="11" y="73"/>
                    </a:lnTo>
                    <a:lnTo>
                      <a:pt x="11" y="79"/>
                    </a:lnTo>
                    <a:lnTo>
                      <a:pt x="10" y="84"/>
                    </a:lnTo>
                    <a:lnTo>
                      <a:pt x="10" y="90"/>
                    </a:lnTo>
                    <a:lnTo>
                      <a:pt x="10" y="96"/>
                    </a:lnTo>
                    <a:lnTo>
                      <a:pt x="10" y="105"/>
                    </a:lnTo>
                    <a:lnTo>
                      <a:pt x="9" y="113"/>
                    </a:lnTo>
                    <a:lnTo>
                      <a:pt x="9" y="119"/>
                    </a:lnTo>
                    <a:lnTo>
                      <a:pt x="9" y="126"/>
                    </a:lnTo>
                    <a:lnTo>
                      <a:pt x="9" y="135"/>
                    </a:lnTo>
                    <a:lnTo>
                      <a:pt x="7" y="141"/>
                    </a:lnTo>
                    <a:lnTo>
                      <a:pt x="7" y="147"/>
                    </a:lnTo>
                    <a:lnTo>
                      <a:pt x="7" y="153"/>
                    </a:lnTo>
                    <a:lnTo>
                      <a:pt x="7" y="160"/>
                    </a:lnTo>
                    <a:lnTo>
                      <a:pt x="7" y="167"/>
                    </a:lnTo>
                    <a:lnTo>
                      <a:pt x="7" y="171"/>
                    </a:lnTo>
                    <a:lnTo>
                      <a:pt x="0" y="168"/>
                    </a:lnTo>
                    <a:close/>
                  </a:path>
                </a:pathLst>
              </a:custGeom>
              <a:solidFill>
                <a:srgbClr val="000000"/>
              </a:solidFill>
              <a:ln w="9525">
                <a:solidFill>
                  <a:srgbClr val="5A87C6"/>
                </a:solidFill>
                <a:round/>
                <a:headEnd/>
                <a:tailEnd/>
              </a:ln>
            </p:spPr>
            <p:txBody>
              <a:bodyPr/>
              <a:lstStyle/>
              <a:p>
                <a:endParaRPr lang="en-US"/>
              </a:p>
            </p:txBody>
          </p:sp>
          <p:sp>
            <p:nvSpPr>
              <p:cNvPr id="1255" name="Freeform 240"/>
              <p:cNvSpPr>
                <a:spLocks/>
              </p:cNvSpPr>
              <p:nvPr/>
            </p:nvSpPr>
            <p:spPr bwMode="auto">
              <a:xfrm>
                <a:off x="5199" y="3073"/>
                <a:ext cx="28" cy="113"/>
              </a:xfrm>
              <a:custGeom>
                <a:avLst/>
                <a:gdLst>
                  <a:gd name="T0" fmla="*/ 20 w 84"/>
                  <a:gd name="T1" fmla="*/ 0 h 339"/>
                  <a:gd name="T2" fmla="*/ 28 w 84"/>
                  <a:gd name="T3" fmla="*/ 0 h 339"/>
                  <a:gd name="T4" fmla="*/ 27 w 84"/>
                  <a:gd name="T5" fmla="*/ 1 h 339"/>
                  <a:gd name="T6" fmla="*/ 27 w 84"/>
                  <a:gd name="T7" fmla="*/ 3 h 339"/>
                  <a:gd name="T8" fmla="*/ 26 w 84"/>
                  <a:gd name="T9" fmla="*/ 6 h 339"/>
                  <a:gd name="T10" fmla="*/ 25 w 84"/>
                  <a:gd name="T11" fmla="*/ 11 h 339"/>
                  <a:gd name="T12" fmla="*/ 24 w 84"/>
                  <a:gd name="T13" fmla="*/ 17 h 339"/>
                  <a:gd name="T14" fmla="*/ 23 w 84"/>
                  <a:gd name="T15" fmla="*/ 23 h 339"/>
                  <a:gd name="T16" fmla="*/ 21 w 84"/>
                  <a:gd name="T17" fmla="*/ 30 h 339"/>
                  <a:gd name="T18" fmla="*/ 20 w 84"/>
                  <a:gd name="T19" fmla="*/ 39 h 339"/>
                  <a:gd name="T20" fmla="*/ 18 w 84"/>
                  <a:gd name="T21" fmla="*/ 47 h 339"/>
                  <a:gd name="T22" fmla="*/ 16 w 84"/>
                  <a:gd name="T23" fmla="*/ 56 h 339"/>
                  <a:gd name="T24" fmla="*/ 14 w 84"/>
                  <a:gd name="T25" fmla="*/ 65 h 339"/>
                  <a:gd name="T26" fmla="*/ 13 w 84"/>
                  <a:gd name="T27" fmla="*/ 75 h 339"/>
                  <a:gd name="T28" fmla="*/ 11 w 84"/>
                  <a:gd name="T29" fmla="*/ 84 h 339"/>
                  <a:gd name="T30" fmla="*/ 10 w 84"/>
                  <a:gd name="T31" fmla="*/ 93 h 339"/>
                  <a:gd name="T32" fmla="*/ 8 w 84"/>
                  <a:gd name="T33" fmla="*/ 102 h 339"/>
                  <a:gd name="T34" fmla="*/ 7 w 84"/>
                  <a:gd name="T35" fmla="*/ 111 h 339"/>
                  <a:gd name="T36" fmla="*/ 6 w 84"/>
                  <a:gd name="T37" fmla="*/ 112 h 339"/>
                  <a:gd name="T38" fmla="*/ 5 w 84"/>
                  <a:gd name="T39" fmla="*/ 113 h 339"/>
                  <a:gd name="T40" fmla="*/ 4 w 84"/>
                  <a:gd name="T41" fmla="*/ 113 h 339"/>
                  <a:gd name="T42" fmla="*/ 3 w 84"/>
                  <a:gd name="T43" fmla="*/ 113 h 339"/>
                  <a:gd name="T44" fmla="*/ 1 w 84"/>
                  <a:gd name="T45" fmla="*/ 112 h 339"/>
                  <a:gd name="T46" fmla="*/ 0 w 84"/>
                  <a:gd name="T47" fmla="*/ 112 h 339"/>
                  <a:gd name="T48" fmla="*/ 15 w 84"/>
                  <a:gd name="T49" fmla="*/ 13 h 339"/>
                  <a:gd name="T50" fmla="*/ 20 w 84"/>
                  <a:gd name="T51" fmla="*/ 0 h 339"/>
                  <a:gd name="T52" fmla="*/ 20 w 84"/>
                  <a:gd name="T53" fmla="*/ 0 h 3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4"/>
                  <a:gd name="T82" fmla="*/ 0 h 339"/>
                  <a:gd name="T83" fmla="*/ 84 w 84"/>
                  <a:gd name="T84" fmla="*/ 339 h 3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4" h="339">
                    <a:moveTo>
                      <a:pt x="60" y="0"/>
                    </a:moveTo>
                    <a:lnTo>
                      <a:pt x="84" y="0"/>
                    </a:lnTo>
                    <a:lnTo>
                      <a:pt x="82" y="3"/>
                    </a:lnTo>
                    <a:lnTo>
                      <a:pt x="81" y="9"/>
                    </a:lnTo>
                    <a:lnTo>
                      <a:pt x="77" y="19"/>
                    </a:lnTo>
                    <a:lnTo>
                      <a:pt x="76" y="34"/>
                    </a:lnTo>
                    <a:lnTo>
                      <a:pt x="72" y="50"/>
                    </a:lnTo>
                    <a:lnTo>
                      <a:pt x="69" y="70"/>
                    </a:lnTo>
                    <a:lnTo>
                      <a:pt x="64" y="91"/>
                    </a:lnTo>
                    <a:lnTo>
                      <a:pt x="60" y="117"/>
                    </a:lnTo>
                    <a:lnTo>
                      <a:pt x="54" y="142"/>
                    </a:lnTo>
                    <a:lnTo>
                      <a:pt x="49" y="168"/>
                    </a:lnTo>
                    <a:lnTo>
                      <a:pt x="43" y="195"/>
                    </a:lnTo>
                    <a:lnTo>
                      <a:pt x="39" y="224"/>
                    </a:lnTo>
                    <a:lnTo>
                      <a:pt x="33" y="251"/>
                    </a:lnTo>
                    <a:lnTo>
                      <a:pt x="29" y="279"/>
                    </a:lnTo>
                    <a:lnTo>
                      <a:pt x="24" y="307"/>
                    </a:lnTo>
                    <a:lnTo>
                      <a:pt x="20" y="333"/>
                    </a:lnTo>
                    <a:lnTo>
                      <a:pt x="18" y="336"/>
                    </a:lnTo>
                    <a:lnTo>
                      <a:pt x="15" y="339"/>
                    </a:lnTo>
                    <a:lnTo>
                      <a:pt x="12" y="339"/>
                    </a:lnTo>
                    <a:lnTo>
                      <a:pt x="9" y="339"/>
                    </a:lnTo>
                    <a:lnTo>
                      <a:pt x="3" y="336"/>
                    </a:lnTo>
                    <a:lnTo>
                      <a:pt x="0" y="335"/>
                    </a:lnTo>
                    <a:lnTo>
                      <a:pt x="45" y="39"/>
                    </a:lnTo>
                    <a:lnTo>
                      <a:pt x="60" y="0"/>
                    </a:lnTo>
                    <a:close/>
                  </a:path>
                </a:pathLst>
              </a:custGeom>
              <a:solidFill>
                <a:srgbClr val="000000"/>
              </a:solidFill>
              <a:ln w="9525">
                <a:solidFill>
                  <a:srgbClr val="5A87C6"/>
                </a:solidFill>
                <a:round/>
                <a:headEnd/>
                <a:tailEnd/>
              </a:ln>
            </p:spPr>
            <p:txBody>
              <a:bodyPr/>
              <a:lstStyle/>
              <a:p>
                <a:endParaRPr lang="en-US"/>
              </a:p>
            </p:txBody>
          </p:sp>
          <p:sp>
            <p:nvSpPr>
              <p:cNvPr id="1256" name="Freeform 241"/>
              <p:cNvSpPr>
                <a:spLocks/>
              </p:cNvSpPr>
              <p:nvPr/>
            </p:nvSpPr>
            <p:spPr bwMode="auto">
              <a:xfrm>
                <a:off x="5197" y="3076"/>
                <a:ext cx="23" cy="70"/>
              </a:xfrm>
              <a:custGeom>
                <a:avLst/>
                <a:gdLst>
                  <a:gd name="T0" fmla="*/ 15 w 68"/>
                  <a:gd name="T1" fmla="*/ 0 h 210"/>
                  <a:gd name="T2" fmla="*/ 2 w 68"/>
                  <a:gd name="T3" fmla="*/ 20 h 210"/>
                  <a:gd name="T4" fmla="*/ 17 w 68"/>
                  <a:gd name="T5" fmla="*/ 20 h 210"/>
                  <a:gd name="T6" fmla="*/ 0 w 68"/>
                  <a:gd name="T7" fmla="*/ 44 h 210"/>
                  <a:gd name="T8" fmla="*/ 11 w 68"/>
                  <a:gd name="T9" fmla="*/ 46 h 210"/>
                  <a:gd name="T10" fmla="*/ 0 w 68"/>
                  <a:gd name="T11" fmla="*/ 70 h 210"/>
                  <a:gd name="T12" fmla="*/ 10 w 68"/>
                  <a:gd name="T13" fmla="*/ 70 h 210"/>
                  <a:gd name="T14" fmla="*/ 18 w 68"/>
                  <a:gd name="T15" fmla="*/ 30 h 210"/>
                  <a:gd name="T16" fmla="*/ 23 w 68"/>
                  <a:gd name="T17" fmla="*/ 1 h 210"/>
                  <a:gd name="T18" fmla="*/ 15 w 68"/>
                  <a:gd name="T19" fmla="*/ 0 h 210"/>
                  <a:gd name="T20" fmla="*/ 15 w 68"/>
                  <a:gd name="T21" fmla="*/ 0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10"/>
                  <a:gd name="T35" fmla="*/ 68 w 68"/>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10">
                    <a:moveTo>
                      <a:pt x="44" y="0"/>
                    </a:moveTo>
                    <a:lnTo>
                      <a:pt x="6" y="60"/>
                    </a:lnTo>
                    <a:lnTo>
                      <a:pt x="49" y="60"/>
                    </a:lnTo>
                    <a:lnTo>
                      <a:pt x="0" y="133"/>
                    </a:lnTo>
                    <a:lnTo>
                      <a:pt x="33" y="137"/>
                    </a:lnTo>
                    <a:lnTo>
                      <a:pt x="0" y="210"/>
                    </a:lnTo>
                    <a:lnTo>
                      <a:pt x="29" y="210"/>
                    </a:lnTo>
                    <a:lnTo>
                      <a:pt x="52" y="91"/>
                    </a:lnTo>
                    <a:lnTo>
                      <a:pt x="68" y="3"/>
                    </a:lnTo>
                    <a:lnTo>
                      <a:pt x="44" y="0"/>
                    </a:lnTo>
                    <a:close/>
                  </a:path>
                </a:pathLst>
              </a:custGeom>
              <a:solidFill>
                <a:srgbClr val="000000"/>
              </a:solidFill>
              <a:ln w="9525">
                <a:solidFill>
                  <a:srgbClr val="5A87C6"/>
                </a:solidFill>
                <a:round/>
                <a:headEnd/>
                <a:tailEnd/>
              </a:ln>
            </p:spPr>
            <p:txBody>
              <a:bodyPr/>
              <a:lstStyle/>
              <a:p>
                <a:endParaRPr lang="en-US"/>
              </a:p>
            </p:txBody>
          </p:sp>
          <p:sp>
            <p:nvSpPr>
              <p:cNvPr id="1257" name="Freeform 242"/>
              <p:cNvSpPr>
                <a:spLocks/>
              </p:cNvSpPr>
              <p:nvPr/>
            </p:nvSpPr>
            <p:spPr bwMode="auto">
              <a:xfrm>
                <a:off x="5109" y="3079"/>
                <a:ext cx="108" cy="25"/>
              </a:xfrm>
              <a:custGeom>
                <a:avLst/>
                <a:gdLst>
                  <a:gd name="T0" fmla="*/ 19 w 326"/>
                  <a:gd name="T1" fmla="*/ 0 h 74"/>
                  <a:gd name="T2" fmla="*/ 0 w 326"/>
                  <a:gd name="T3" fmla="*/ 25 h 74"/>
                  <a:gd name="T4" fmla="*/ 108 w 326"/>
                  <a:gd name="T5" fmla="*/ 18 h 74"/>
                  <a:gd name="T6" fmla="*/ 93 w 326"/>
                  <a:gd name="T7" fmla="*/ 16 h 74"/>
                  <a:gd name="T8" fmla="*/ 16 w 326"/>
                  <a:gd name="T9" fmla="*/ 15 h 74"/>
                  <a:gd name="T10" fmla="*/ 19 w 326"/>
                  <a:gd name="T11" fmla="*/ 0 h 74"/>
                  <a:gd name="T12" fmla="*/ 19 w 326"/>
                  <a:gd name="T13" fmla="*/ 0 h 74"/>
                  <a:gd name="T14" fmla="*/ 0 60000 65536"/>
                  <a:gd name="T15" fmla="*/ 0 60000 65536"/>
                  <a:gd name="T16" fmla="*/ 0 60000 65536"/>
                  <a:gd name="T17" fmla="*/ 0 60000 65536"/>
                  <a:gd name="T18" fmla="*/ 0 60000 65536"/>
                  <a:gd name="T19" fmla="*/ 0 60000 65536"/>
                  <a:gd name="T20" fmla="*/ 0 60000 65536"/>
                  <a:gd name="T21" fmla="*/ 0 w 326"/>
                  <a:gd name="T22" fmla="*/ 0 h 74"/>
                  <a:gd name="T23" fmla="*/ 326 w 326"/>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4">
                    <a:moveTo>
                      <a:pt x="58" y="0"/>
                    </a:moveTo>
                    <a:lnTo>
                      <a:pt x="0" y="74"/>
                    </a:lnTo>
                    <a:lnTo>
                      <a:pt x="326" y="52"/>
                    </a:lnTo>
                    <a:lnTo>
                      <a:pt x="281" y="46"/>
                    </a:lnTo>
                    <a:lnTo>
                      <a:pt x="48" y="44"/>
                    </a:lnTo>
                    <a:lnTo>
                      <a:pt x="58" y="0"/>
                    </a:lnTo>
                    <a:close/>
                  </a:path>
                </a:pathLst>
              </a:custGeom>
              <a:solidFill>
                <a:srgbClr val="000000"/>
              </a:solidFill>
              <a:ln w="9525">
                <a:solidFill>
                  <a:srgbClr val="5A87C6"/>
                </a:solidFill>
                <a:round/>
                <a:headEnd/>
                <a:tailEnd/>
              </a:ln>
            </p:spPr>
            <p:txBody>
              <a:bodyPr/>
              <a:lstStyle/>
              <a:p>
                <a:endParaRPr lang="en-US"/>
              </a:p>
            </p:txBody>
          </p:sp>
          <p:sp>
            <p:nvSpPr>
              <p:cNvPr id="1258" name="Freeform 243"/>
              <p:cNvSpPr>
                <a:spLocks/>
              </p:cNvSpPr>
              <p:nvPr/>
            </p:nvSpPr>
            <p:spPr bwMode="auto">
              <a:xfrm>
                <a:off x="5091" y="3077"/>
                <a:ext cx="25" cy="135"/>
              </a:xfrm>
              <a:custGeom>
                <a:avLst/>
                <a:gdLst>
                  <a:gd name="T0" fmla="*/ 25 w 74"/>
                  <a:gd name="T1" fmla="*/ 0 h 404"/>
                  <a:gd name="T2" fmla="*/ 24 w 74"/>
                  <a:gd name="T3" fmla="*/ 4 h 404"/>
                  <a:gd name="T4" fmla="*/ 22 w 74"/>
                  <a:gd name="T5" fmla="*/ 10 h 404"/>
                  <a:gd name="T6" fmla="*/ 20 w 74"/>
                  <a:gd name="T7" fmla="*/ 19 h 404"/>
                  <a:gd name="T8" fmla="*/ 18 w 74"/>
                  <a:gd name="T9" fmla="*/ 30 h 404"/>
                  <a:gd name="T10" fmla="*/ 16 w 74"/>
                  <a:gd name="T11" fmla="*/ 41 h 404"/>
                  <a:gd name="T12" fmla="*/ 15 w 74"/>
                  <a:gd name="T13" fmla="*/ 53 h 404"/>
                  <a:gd name="T14" fmla="*/ 14 w 74"/>
                  <a:gd name="T15" fmla="*/ 64 h 404"/>
                  <a:gd name="T16" fmla="*/ 13 w 74"/>
                  <a:gd name="T17" fmla="*/ 74 h 404"/>
                  <a:gd name="T18" fmla="*/ 13 w 74"/>
                  <a:gd name="T19" fmla="*/ 83 h 404"/>
                  <a:gd name="T20" fmla="*/ 13 w 74"/>
                  <a:gd name="T21" fmla="*/ 90 h 404"/>
                  <a:gd name="T22" fmla="*/ 13 w 74"/>
                  <a:gd name="T23" fmla="*/ 97 h 404"/>
                  <a:gd name="T24" fmla="*/ 13 w 74"/>
                  <a:gd name="T25" fmla="*/ 103 h 404"/>
                  <a:gd name="T26" fmla="*/ 13 w 74"/>
                  <a:gd name="T27" fmla="*/ 106 h 404"/>
                  <a:gd name="T28" fmla="*/ 13 w 74"/>
                  <a:gd name="T29" fmla="*/ 111 h 404"/>
                  <a:gd name="T30" fmla="*/ 0 w 74"/>
                  <a:gd name="T31" fmla="*/ 135 h 404"/>
                  <a:gd name="T32" fmla="*/ 0 w 74"/>
                  <a:gd name="T33" fmla="*/ 133 h 404"/>
                  <a:gd name="T34" fmla="*/ 0 w 74"/>
                  <a:gd name="T35" fmla="*/ 128 h 404"/>
                  <a:gd name="T36" fmla="*/ 0 w 74"/>
                  <a:gd name="T37" fmla="*/ 121 h 404"/>
                  <a:gd name="T38" fmla="*/ 1 w 74"/>
                  <a:gd name="T39" fmla="*/ 112 h 404"/>
                  <a:gd name="T40" fmla="*/ 1 w 74"/>
                  <a:gd name="T41" fmla="*/ 100 h 404"/>
                  <a:gd name="T42" fmla="*/ 2 w 74"/>
                  <a:gd name="T43" fmla="*/ 87 h 404"/>
                  <a:gd name="T44" fmla="*/ 4 w 74"/>
                  <a:gd name="T45" fmla="*/ 73 h 404"/>
                  <a:gd name="T46" fmla="*/ 6 w 74"/>
                  <a:gd name="T47" fmla="*/ 58 h 404"/>
                  <a:gd name="T48" fmla="*/ 8 w 74"/>
                  <a:gd name="T49" fmla="*/ 44 h 404"/>
                  <a:gd name="T50" fmla="*/ 11 w 74"/>
                  <a:gd name="T51" fmla="*/ 32 h 404"/>
                  <a:gd name="T52" fmla="*/ 14 w 74"/>
                  <a:gd name="T53" fmla="*/ 22 h 404"/>
                  <a:gd name="T54" fmla="*/ 18 w 74"/>
                  <a:gd name="T55" fmla="*/ 14 h 404"/>
                  <a:gd name="T56" fmla="*/ 20 w 74"/>
                  <a:gd name="T57" fmla="*/ 8 h 404"/>
                  <a:gd name="T58" fmla="*/ 23 w 74"/>
                  <a:gd name="T59" fmla="*/ 3 h 404"/>
                  <a:gd name="T60" fmla="*/ 24 w 74"/>
                  <a:gd name="T61" fmla="*/ 0 h 404"/>
                  <a:gd name="T62" fmla="*/ 25 w 74"/>
                  <a:gd name="T63" fmla="*/ 0 h 4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
                  <a:gd name="T97" fmla="*/ 0 h 404"/>
                  <a:gd name="T98" fmla="*/ 74 w 74"/>
                  <a:gd name="T99" fmla="*/ 404 h 4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 h="404">
                    <a:moveTo>
                      <a:pt x="74" y="0"/>
                    </a:moveTo>
                    <a:lnTo>
                      <a:pt x="73" y="1"/>
                    </a:lnTo>
                    <a:lnTo>
                      <a:pt x="73" y="5"/>
                    </a:lnTo>
                    <a:lnTo>
                      <a:pt x="70" y="11"/>
                    </a:lnTo>
                    <a:lnTo>
                      <a:pt x="69" y="21"/>
                    </a:lnTo>
                    <a:lnTo>
                      <a:pt x="65" y="31"/>
                    </a:lnTo>
                    <a:lnTo>
                      <a:pt x="63" y="43"/>
                    </a:lnTo>
                    <a:lnTo>
                      <a:pt x="60" y="57"/>
                    </a:lnTo>
                    <a:lnTo>
                      <a:pt x="58" y="74"/>
                    </a:lnTo>
                    <a:lnTo>
                      <a:pt x="54" y="89"/>
                    </a:lnTo>
                    <a:lnTo>
                      <a:pt x="52" y="105"/>
                    </a:lnTo>
                    <a:lnTo>
                      <a:pt x="48" y="122"/>
                    </a:lnTo>
                    <a:lnTo>
                      <a:pt x="45" y="141"/>
                    </a:lnTo>
                    <a:lnTo>
                      <a:pt x="43" y="158"/>
                    </a:lnTo>
                    <a:lnTo>
                      <a:pt x="42" y="176"/>
                    </a:lnTo>
                    <a:lnTo>
                      <a:pt x="41" y="192"/>
                    </a:lnTo>
                    <a:lnTo>
                      <a:pt x="41" y="208"/>
                    </a:lnTo>
                    <a:lnTo>
                      <a:pt x="39" y="220"/>
                    </a:lnTo>
                    <a:lnTo>
                      <a:pt x="38" y="234"/>
                    </a:lnTo>
                    <a:lnTo>
                      <a:pt x="38" y="248"/>
                    </a:lnTo>
                    <a:lnTo>
                      <a:pt x="38" y="259"/>
                    </a:lnTo>
                    <a:lnTo>
                      <a:pt x="37" y="269"/>
                    </a:lnTo>
                    <a:lnTo>
                      <a:pt x="37" y="280"/>
                    </a:lnTo>
                    <a:lnTo>
                      <a:pt x="37" y="290"/>
                    </a:lnTo>
                    <a:lnTo>
                      <a:pt x="37" y="300"/>
                    </a:lnTo>
                    <a:lnTo>
                      <a:pt x="37" y="307"/>
                    </a:lnTo>
                    <a:lnTo>
                      <a:pt x="37" y="313"/>
                    </a:lnTo>
                    <a:lnTo>
                      <a:pt x="37" y="318"/>
                    </a:lnTo>
                    <a:lnTo>
                      <a:pt x="37" y="325"/>
                    </a:lnTo>
                    <a:lnTo>
                      <a:pt x="37" y="331"/>
                    </a:lnTo>
                    <a:lnTo>
                      <a:pt x="37" y="333"/>
                    </a:lnTo>
                    <a:lnTo>
                      <a:pt x="0" y="404"/>
                    </a:lnTo>
                    <a:lnTo>
                      <a:pt x="0" y="402"/>
                    </a:lnTo>
                    <a:lnTo>
                      <a:pt x="0" y="398"/>
                    </a:lnTo>
                    <a:lnTo>
                      <a:pt x="0" y="392"/>
                    </a:lnTo>
                    <a:lnTo>
                      <a:pt x="0" y="384"/>
                    </a:lnTo>
                    <a:lnTo>
                      <a:pt x="0" y="374"/>
                    </a:lnTo>
                    <a:lnTo>
                      <a:pt x="0" y="363"/>
                    </a:lnTo>
                    <a:lnTo>
                      <a:pt x="1" y="349"/>
                    </a:lnTo>
                    <a:lnTo>
                      <a:pt x="2" y="335"/>
                    </a:lnTo>
                    <a:lnTo>
                      <a:pt x="2" y="317"/>
                    </a:lnTo>
                    <a:lnTo>
                      <a:pt x="3" y="299"/>
                    </a:lnTo>
                    <a:lnTo>
                      <a:pt x="3" y="280"/>
                    </a:lnTo>
                    <a:lnTo>
                      <a:pt x="7" y="260"/>
                    </a:lnTo>
                    <a:lnTo>
                      <a:pt x="8" y="239"/>
                    </a:lnTo>
                    <a:lnTo>
                      <a:pt x="11" y="218"/>
                    </a:lnTo>
                    <a:lnTo>
                      <a:pt x="13" y="196"/>
                    </a:lnTo>
                    <a:lnTo>
                      <a:pt x="17" y="175"/>
                    </a:lnTo>
                    <a:lnTo>
                      <a:pt x="21" y="151"/>
                    </a:lnTo>
                    <a:lnTo>
                      <a:pt x="24" y="132"/>
                    </a:lnTo>
                    <a:lnTo>
                      <a:pt x="27" y="113"/>
                    </a:lnTo>
                    <a:lnTo>
                      <a:pt x="32" y="96"/>
                    </a:lnTo>
                    <a:lnTo>
                      <a:pt x="37" y="80"/>
                    </a:lnTo>
                    <a:lnTo>
                      <a:pt x="42" y="67"/>
                    </a:lnTo>
                    <a:lnTo>
                      <a:pt x="45" y="53"/>
                    </a:lnTo>
                    <a:lnTo>
                      <a:pt x="52" y="43"/>
                    </a:lnTo>
                    <a:lnTo>
                      <a:pt x="55" y="32"/>
                    </a:lnTo>
                    <a:lnTo>
                      <a:pt x="59" y="23"/>
                    </a:lnTo>
                    <a:lnTo>
                      <a:pt x="62" y="15"/>
                    </a:lnTo>
                    <a:lnTo>
                      <a:pt x="67" y="10"/>
                    </a:lnTo>
                    <a:lnTo>
                      <a:pt x="69" y="5"/>
                    </a:lnTo>
                    <a:lnTo>
                      <a:pt x="72" y="1"/>
                    </a:lnTo>
                    <a:lnTo>
                      <a:pt x="73" y="0"/>
                    </a:lnTo>
                    <a:lnTo>
                      <a:pt x="74" y="0"/>
                    </a:lnTo>
                    <a:close/>
                  </a:path>
                </a:pathLst>
              </a:custGeom>
              <a:solidFill>
                <a:srgbClr val="000000"/>
              </a:solidFill>
              <a:ln w="9525">
                <a:solidFill>
                  <a:srgbClr val="5A87C6"/>
                </a:solidFill>
                <a:round/>
                <a:headEnd/>
                <a:tailEnd/>
              </a:ln>
            </p:spPr>
            <p:txBody>
              <a:bodyPr/>
              <a:lstStyle/>
              <a:p>
                <a:endParaRPr lang="en-US"/>
              </a:p>
            </p:txBody>
          </p:sp>
          <p:sp>
            <p:nvSpPr>
              <p:cNvPr id="1259" name="Freeform 244"/>
              <p:cNvSpPr>
                <a:spLocks/>
              </p:cNvSpPr>
              <p:nvPr/>
            </p:nvSpPr>
            <p:spPr bwMode="auto">
              <a:xfrm>
                <a:off x="5117" y="3073"/>
                <a:ext cx="106" cy="11"/>
              </a:xfrm>
              <a:custGeom>
                <a:avLst/>
                <a:gdLst>
                  <a:gd name="T0" fmla="*/ 106 w 316"/>
                  <a:gd name="T1" fmla="*/ 0 h 33"/>
                  <a:gd name="T2" fmla="*/ 0 w 316"/>
                  <a:gd name="T3" fmla="*/ 7 h 33"/>
                  <a:gd name="T4" fmla="*/ 101 w 316"/>
                  <a:gd name="T5" fmla="*/ 11 h 33"/>
                  <a:gd name="T6" fmla="*/ 106 w 316"/>
                  <a:gd name="T7" fmla="*/ 0 h 33"/>
                  <a:gd name="T8" fmla="*/ 106 w 316"/>
                  <a:gd name="T9" fmla="*/ 0 h 33"/>
                  <a:gd name="T10" fmla="*/ 0 60000 65536"/>
                  <a:gd name="T11" fmla="*/ 0 60000 65536"/>
                  <a:gd name="T12" fmla="*/ 0 60000 65536"/>
                  <a:gd name="T13" fmla="*/ 0 60000 65536"/>
                  <a:gd name="T14" fmla="*/ 0 60000 65536"/>
                  <a:gd name="T15" fmla="*/ 0 w 316"/>
                  <a:gd name="T16" fmla="*/ 0 h 33"/>
                  <a:gd name="T17" fmla="*/ 316 w 316"/>
                  <a:gd name="T18" fmla="*/ 33 h 33"/>
                </a:gdLst>
                <a:ahLst/>
                <a:cxnLst>
                  <a:cxn ang="T10">
                    <a:pos x="T0" y="T1"/>
                  </a:cxn>
                  <a:cxn ang="T11">
                    <a:pos x="T2" y="T3"/>
                  </a:cxn>
                  <a:cxn ang="T12">
                    <a:pos x="T4" y="T5"/>
                  </a:cxn>
                  <a:cxn ang="T13">
                    <a:pos x="T6" y="T7"/>
                  </a:cxn>
                  <a:cxn ang="T14">
                    <a:pos x="T8" y="T9"/>
                  </a:cxn>
                </a:cxnLst>
                <a:rect l="T15" t="T16" r="T17" b="T18"/>
                <a:pathLst>
                  <a:path w="316" h="33">
                    <a:moveTo>
                      <a:pt x="316" y="0"/>
                    </a:moveTo>
                    <a:lnTo>
                      <a:pt x="0" y="20"/>
                    </a:lnTo>
                    <a:lnTo>
                      <a:pt x="302" y="33"/>
                    </a:lnTo>
                    <a:lnTo>
                      <a:pt x="316" y="0"/>
                    </a:lnTo>
                    <a:close/>
                  </a:path>
                </a:pathLst>
              </a:custGeom>
              <a:solidFill>
                <a:srgbClr val="000000"/>
              </a:solidFill>
              <a:ln w="9525">
                <a:solidFill>
                  <a:srgbClr val="5A87C6"/>
                </a:solidFill>
                <a:round/>
                <a:headEnd/>
                <a:tailEnd/>
              </a:ln>
            </p:spPr>
            <p:txBody>
              <a:bodyPr/>
              <a:lstStyle/>
              <a:p>
                <a:endParaRPr lang="en-US"/>
              </a:p>
            </p:txBody>
          </p:sp>
          <p:sp>
            <p:nvSpPr>
              <p:cNvPr id="1260" name="Freeform 245"/>
              <p:cNvSpPr>
                <a:spLocks/>
              </p:cNvSpPr>
              <p:nvPr/>
            </p:nvSpPr>
            <p:spPr bwMode="auto">
              <a:xfrm>
                <a:off x="5110" y="3106"/>
                <a:ext cx="100" cy="21"/>
              </a:xfrm>
              <a:custGeom>
                <a:avLst/>
                <a:gdLst>
                  <a:gd name="T0" fmla="*/ 13 w 302"/>
                  <a:gd name="T1" fmla="*/ 0 h 65"/>
                  <a:gd name="T2" fmla="*/ 23 w 302"/>
                  <a:gd name="T3" fmla="*/ 0 h 65"/>
                  <a:gd name="T4" fmla="*/ 17 w 302"/>
                  <a:gd name="T5" fmla="*/ 12 h 65"/>
                  <a:gd name="T6" fmla="*/ 100 w 302"/>
                  <a:gd name="T7" fmla="*/ 14 h 65"/>
                  <a:gd name="T8" fmla="*/ 100 w 302"/>
                  <a:gd name="T9" fmla="*/ 17 h 65"/>
                  <a:gd name="T10" fmla="*/ 0 w 302"/>
                  <a:gd name="T11" fmla="*/ 21 h 65"/>
                  <a:gd name="T12" fmla="*/ 13 w 302"/>
                  <a:gd name="T13" fmla="*/ 0 h 65"/>
                  <a:gd name="T14" fmla="*/ 13 w 302"/>
                  <a:gd name="T15" fmla="*/ 0 h 65"/>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65"/>
                  <a:gd name="T26" fmla="*/ 302 w 302"/>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65">
                    <a:moveTo>
                      <a:pt x="40" y="0"/>
                    </a:moveTo>
                    <a:lnTo>
                      <a:pt x="70" y="0"/>
                    </a:lnTo>
                    <a:lnTo>
                      <a:pt x="51" y="36"/>
                    </a:lnTo>
                    <a:lnTo>
                      <a:pt x="302" y="44"/>
                    </a:lnTo>
                    <a:lnTo>
                      <a:pt x="302" y="52"/>
                    </a:lnTo>
                    <a:lnTo>
                      <a:pt x="0" y="65"/>
                    </a:lnTo>
                    <a:lnTo>
                      <a:pt x="40" y="0"/>
                    </a:lnTo>
                    <a:close/>
                  </a:path>
                </a:pathLst>
              </a:custGeom>
              <a:solidFill>
                <a:srgbClr val="000000"/>
              </a:solidFill>
              <a:ln w="9525">
                <a:solidFill>
                  <a:srgbClr val="5A87C6"/>
                </a:solidFill>
                <a:round/>
                <a:headEnd/>
                <a:tailEnd/>
              </a:ln>
            </p:spPr>
            <p:txBody>
              <a:bodyPr/>
              <a:lstStyle/>
              <a:p>
                <a:endParaRPr lang="en-US"/>
              </a:p>
            </p:txBody>
          </p:sp>
          <p:sp>
            <p:nvSpPr>
              <p:cNvPr id="1261" name="Freeform 246"/>
              <p:cNvSpPr>
                <a:spLocks/>
              </p:cNvSpPr>
              <p:nvPr/>
            </p:nvSpPr>
            <p:spPr bwMode="auto">
              <a:xfrm>
                <a:off x="5105" y="3130"/>
                <a:ext cx="102" cy="21"/>
              </a:xfrm>
              <a:custGeom>
                <a:avLst/>
                <a:gdLst>
                  <a:gd name="T0" fmla="*/ 14 w 306"/>
                  <a:gd name="T1" fmla="*/ 0 h 63"/>
                  <a:gd name="T2" fmla="*/ 23 w 306"/>
                  <a:gd name="T3" fmla="*/ 0 h 63"/>
                  <a:gd name="T4" fmla="*/ 16 w 306"/>
                  <a:gd name="T5" fmla="*/ 14 h 63"/>
                  <a:gd name="T6" fmla="*/ 98 w 306"/>
                  <a:gd name="T7" fmla="*/ 13 h 63"/>
                  <a:gd name="T8" fmla="*/ 102 w 306"/>
                  <a:gd name="T9" fmla="*/ 17 h 63"/>
                  <a:gd name="T10" fmla="*/ 0 w 306"/>
                  <a:gd name="T11" fmla="*/ 21 h 63"/>
                  <a:gd name="T12" fmla="*/ 14 w 306"/>
                  <a:gd name="T13" fmla="*/ 0 h 63"/>
                  <a:gd name="T14" fmla="*/ 14 w 306"/>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306"/>
                  <a:gd name="T25" fmla="*/ 0 h 63"/>
                  <a:gd name="T26" fmla="*/ 306 w 306"/>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6" h="63">
                    <a:moveTo>
                      <a:pt x="41" y="0"/>
                    </a:moveTo>
                    <a:lnTo>
                      <a:pt x="68" y="0"/>
                    </a:lnTo>
                    <a:lnTo>
                      <a:pt x="49" y="42"/>
                    </a:lnTo>
                    <a:lnTo>
                      <a:pt x="294" y="40"/>
                    </a:lnTo>
                    <a:lnTo>
                      <a:pt x="306" y="50"/>
                    </a:lnTo>
                    <a:lnTo>
                      <a:pt x="0" y="63"/>
                    </a:lnTo>
                    <a:lnTo>
                      <a:pt x="41" y="0"/>
                    </a:lnTo>
                    <a:close/>
                  </a:path>
                </a:pathLst>
              </a:custGeom>
              <a:solidFill>
                <a:srgbClr val="000000"/>
              </a:solidFill>
              <a:ln w="9525">
                <a:solidFill>
                  <a:srgbClr val="5A87C6"/>
                </a:solidFill>
                <a:round/>
                <a:headEnd/>
                <a:tailEnd/>
              </a:ln>
            </p:spPr>
            <p:txBody>
              <a:bodyPr/>
              <a:lstStyle/>
              <a:p>
                <a:endParaRPr lang="en-US"/>
              </a:p>
            </p:txBody>
          </p:sp>
          <p:sp>
            <p:nvSpPr>
              <p:cNvPr id="1262" name="Freeform 247"/>
              <p:cNvSpPr>
                <a:spLocks/>
              </p:cNvSpPr>
              <p:nvPr/>
            </p:nvSpPr>
            <p:spPr bwMode="auto">
              <a:xfrm>
                <a:off x="5101" y="3151"/>
                <a:ext cx="105" cy="30"/>
              </a:xfrm>
              <a:custGeom>
                <a:avLst/>
                <a:gdLst>
                  <a:gd name="T0" fmla="*/ 16 w 316"/>
                  <a:gd name="T1" fmla="*/ 2 h 89"/>
                  <a:gd name="T2" fmla="*/ 0 w 316"/>
                  <a:gd name="T3" fmla="*/ 30 h 89"/>
                  <a:gd name="T4" fmla="*/ 94 w 316"/>
                  <a:gd name="T5" fmla="*/ 27 h 89"/>
                  <a:gd name="T6" fmla="*/ 105 w 316"/>
                  <a:gd name="T7" fmla="*/ 0 h 89"/>
                  <a:gd name="T8" fmla="*/ 90 w 316"/>
                  <a:gd name="T9" fmla="*/ 1 h 89"/>
                  <a:gd name="T10" fmla="*/ 83 w 316"/>
                  <a:gd name="T11" fmla="*/ 18 h 89"/>
                  <a:gd name="T12" fmla="*/ 15 w 316"/>
                  <a:gd name="T13" fmla="*/ 18 h 89"/>
                  <a:gd name="T14" fmla="*/ 16 w 316"/>
                  <a:gd name="T15" fmla="*/ 2 h 89"/>
                  <a:gd name="T16" fmla="*/ 16 w 316"/>
                  <a:gd name="T17" fmla="*/ 2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89"/>
                  <a:gd name="T29" fmla="*/ 316 w 316"/>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89">
                    <a:moveTo>
                      <a:pt x="48" y="7"/>
                    </a:moveTo>
                    <a:lnTo>
                      <a:pt x="0" y="89"/>
                    </a:lnTo>
                    <a:lnTo>
                      <a:pt x="283" y="79"/>
                    </a:lnTo>
                    <a:lnTo>
                      <a:pt x="316" y="0"/>
                    </a:lnTo>
                    <a:lnTo>
                      <a:pt x="272" y="3"/>
                    </a:lnTo>
                    <a:lnTo>
                      <a:pt x="251" y="53"/>
                    </a:lnTo>
                    <a:lnTo>
                      <a:pt x="46" y="53"/>
                    </a:lnTo>
                    <a:lnTo>
                      <a:pt x="48" y="7"/>
                    </a:lnTo>
                    <a:close/>
                  </a:path>
                </a:pathLst>
              </a:custGeom>
              <a:solidFill>
                <a:srgbClr val="000000"/>
              </a:solidFill>
              <a:ln w="9525">
                <a:solidFill>
                  <a:srgbClr val="5A87C6"/>
                </a:solidFill>
                <a:round/>
                <a:headEnd/>
                <a:tailEnd/>
              </a:ln>
            </p:spPr>
            <p:txBody>
              <a:bodyPr/>
              <a:lstStyle/>
              <a:p>
                <a:endParaRPr lang="en-US"/>
              </a:p>
            </p:txBody>
          </p:sp>
          <p:sp>
            <p:nvSpPr>
              <p:cNvPr id="1263" name="Freeform 248"/>
              <p:cNvSpPr>
                <a:spLocks/>
              </p:cNvSpPr>
              <p:nvPr/>
            </p:nvSpPr>
            <p:spPr bwMode="auto">
              <a:xfrm>
                <a:off x="4925" y="3233"/>
                <a:ext cx="22" cy="64"/>
              </a:xfrm>
              <a:custGeom>
                <a:avLst/>
                <a:gdLst>
                  <a:gd name="T0" fmla="*/ 22 w 66"/>
                  <a:gd name="T1" fmla="*/ 10 h 192"/>
                  <a:gd name="T2" fmla="*/ 18 w 66"/>
                  <a:gd name="T3" fmla="*/ 10 h 192"/>
                  <a:gd name="T4" fmla="*/ 15 w 66"/>
                  <a:gd name="T5" fmla="*/ 12 h 192"/>
                  <a:gd name="T6" fmla="*/ 12 w 66"/>
                  <a:gd name="T7" fmla="*/ 15 h 192"/>
                  <a:gd name="T8" fmla="*/ 10 w 66"/>
                  <a:gd name="T9" fmla="*/ 18 h 192"/>
                  <a:gd name="T10" fmla="*/ 9 w 66"/>
                  <a:gd name="T11" fmla="*/ 23 h 192"/>
                  <a:gd name="T12" fmla="*/ 9 w 66"/>
                  <a:gd name="T13" fmla="*/ 29 h 192"/>
                  <a:gd name="T14" fmla="*/ 8 w 66"/>
                  <a:gd name="T15" fmla="*/ 36 h 192"/>
                  <a:gd name="T16" fmla="*/ 8 w 66"/>
                  <a:gd name="T17" fmla="*/ 42 h 192"/>
                  <a:gd name="T18" fmla="*/ 9 w 66"/>
                  <a:gd name="T19" fmla="*/ 47 h 192"/>
                  <a:gd name="T20" fmla="*/ 10 w 66"/>
                  <a:gd name="T21" fmla="*/ 52 h 192"/>
                  <a:gd name="T22" fmla="*/ 12 w 66"/>
                  <a:gd name="T23" fmla="*/ 55 h 192"/>
                  <a:gd name="T24" fmla="*/ 14 w 66"/>
                  <a:gd name="T25" fmla="*/ 57 h 192"/>
                  <a:gd name="T26" fmla="*/ 18 w 66"/>
                  <a:gd name="T27" fmla="*/ 56 h 192"/>
                  <a:gd name="T28" fmla="*/ 19 w 66"/>
                  <a:gd name="T29" fmla="*/ 56 h 192"/>
                  <a:gd name="T30" fmla="*/ 17 w 66"/>
                  <a:gd name="T31" fmla="*/ 60 h 192"/>
                  <a:gd name="T32" fmla="*/ 13 w 66"/>
                  <a:gd name="T33" fmla="*/ 63 h 192"/>
                  <a:gd name="T34" fmla="*/ 9 w 66"/>
                  <a:gd name="T35" fmla="*/ 64 h 192"/>
                  <a:gd name="T36" fmla="*/ 6 w 66"/>
                  <a:gd name="T37" fmla="*/ 62 h 192"/>
                  <a:gd name="T38" fmla="*/ 3 w 66"/>
                  <a:gd name="T39" fmla="*/ 57 h 192"/>
                  <a:gd name="T40" fmla="*/ 1 w 66"/>
                  <a:gd name="T41" fmla="*/ 50 h 192"/>
                  <a:gd name="T42" fmla="*/ 0 w 66"/>
                  <a:gd name="T43" fmla="*/ 41 h 192"/>
                  <a:gd name="T44" fmla="*/ 0 w 66"/>
                  <a:gd name="T45" fmla="*/ 32 h 192"/>
                  <a:gd name="T46" fmla="*/ 1 w 66"/>
                  <a:gd name="T47" fmla="*/ 22 h 192"/>
                  <a:gd name="T48" fmla="*/ 3 w 66"/>
                  <a:gd name="T49" fmla="*/ 13 h 192"/>
                  <a:gd name="T50" fmla="*/ 6 w 66"/>
                  <a:gd name="T51" fmla="*/ 6 h 192"/>
                  <a:gd name="T52" fmla="*/ 9 w 66"/>
                  <a:gd name="T53" fmla="*/ 2 h 192"/>
                  <a:gd name="T54" fmla="*/ 14 w 66"/>
                  <a:gd name="T55" fmla="*/ 0 h 192"/>
                  <a:gd name="T56" fmla="*/ 18 w 66"/>
                  <a:gd name="T57" fmla="*/ 2 h 192"/>
                  <a:gd name="T58" fmla="*/ 21 w 66"/>
                  <a:gd name="T59" fmla="*/ 6 h 192"/>
                  <a:gd name="T60" fmla="*/ 22 w 66"/>
                  <a:gd name="T61" fmla="*/ 9 h 192"/>
                  <a:gd name="T62" fmla="*/ 22 w 66"/>
                  <a:gd name="T63" fmla="*/ 10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192"/>
                  <a:gd name="T98" fmla="*/ 66 w 66"/>
                  <a:gd name="T99" fmla="*/ 192 h 1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192">
                    <a:moveTo>
                      <a:pt x="66" y="29"/>
                    </a:moveTo>
                    <a:lnTo>
                      <a:pt x="65" y="29"/>
                    </a:lnTo>
                    <a:lnTo>
                      <a:pt x="60" y="29"/>
                    </a:lnTo>
                    <a:lnTo>
                      <a:pt x="55" y="31"/>
                    </a:lnTo>
                    <a:lnTo>
                      <a:pt x="48" y="35"/>
                    </a:lnTo>
                    <a:lnTo>
                      <a:pt x="45" y="36"/>
                    </a:lnTo>
                    <a:lnTo>
                      <a:pt x="41" y="40"/>
                    </a:lnTo>
                    <a:lnTo>
                      <a:pt x="37" y="44"/>
                    </a:lnTo>
                    <a:lnTo>
                      <a:pt x="35" y="50"/>
                    </a:lnTo>
                    <a:lnTo>
                      <a:pt x="31" y="55"/>
                    </a:lnTo>
                    <a:lnTo>
                      <a:pt x="29" y="61"/>
                    </a:lnTo>
                    <a:lnTo>
                      <a:pt x="27" y="70"/>
                    </a:lnTo>
                    <a:lnTo>
                      <a:pt x="27" y="78"/>
                    </a:lnTo>
                    <a:lnTo>
                      <a:pt x="26" y="87"/>
                    </a:lnTo>
                    <a:lnTo>
                      <a:pt x="25" y="98"/>
                    </a:lnTo>
                    <a:lnTo>
                      <a:pt x="25" y="107"/>
                    </a:lnTo>
                    <a:lnTo>
                      <a:pt x="25" y="117"/>
                    </a:lnTo>
                    <a:lnTo>
                      <a:pt x="25" y="126"/>
                    </a:lnTo>
                    <a:lnTo>
                      <a:pt x="26" y="134"/>
                    </a:lnTo>
                    <a:lnTo>
                      <a:pt x="27" y="142"/>
                    </a:lnTo>
                    <a:lnTo>
                      <a:pt x="30" y="150"/>
                    </a:lnTo>
                    <a:lnTo>
                      <a:pt x="31" y="155"/>
                    </a:lnTo>
                    <a:lnTo>
                      <a:pt x="34" y="160"/>
                    </a:lnTo>
                    <a:lnTo>
                      <a:pt x="36" y="165"/>
                    </a:lnTo>
                    <a:lnTo>
                      <a:pt x="40" y="169"/>
                    </a:lnTo>
                    <a:lnTo>
                      <a:pt x="43" y="170"/>
                    </a:lnTo>
                    <a:lnTo>
                      <a:pt x="48" y="170"/>
                    </a:lnTo>
                    <a:lnTo>
                      <a:pt x="53" y="169"/>
                    </a:lnTo>
                    <a:lnTo>
                      <a:pt x="61" y="166"/>
                    </a:lnTo>
                    <a:lnTo>
                      <a:pt x="58" y="168"/>
                    </a:lnTo>
                    <a:lnTo>
                      <a:pt x="56" y="173"/>
                    </a:lnTo>
                    <a:lnTo>
                      <a:pt x="52" y="179"/>
                    </a:lnTo>
                    <a:lnTo>
                      <a:pt x="47" y="186"/>
                    </a:lnTo>
                    <a:lnTo>
                      <a:pt x="40" y="190"/>
                    </a:lnTo>
                    <a:lnTo>
                      <a:pt x="32" y="192"/>
                    </a:lnTo>
                    <a:lnTo>
                      <a:pt x="27" y="191"/>
                    </a:lnTo>
                    <a:lnTo>
                      <a:pt x="24" y="189"/>
                    </a:lnTo>
                    <a:lnTo>
                      <a:pt x="19" y="185"/>
                    </a:lnTo>
                    <a:lnTo>
                      <a:pt x="15" y="180"/>
                    </a:lnTo>
                    <a:lnTo>
                      <a:pt x="10" y="171"/>
                    </a:lnTo>
                    <a:lnTo>
                      <a:pt x="6" y="161"/>
                    </a:lnTo>
                    <a:lnTo>
                      <a:pt x="3" y="150"/>
                    </a:lnTo>
                    <a:lnTo>
                      <a:pt x="1" y="139"/>
                    </a:lnTo>
                    <a:lnTo>
                      <a:pt x="0" y="124"/>
                    </a:lnTo>
                    <a:lnTo>
                      <a:pt x="0" y="111"/>
                    </a:lnTo>
                    <a:lnTo>
                      <a:pt x="0" y="96"/>
                    </a:lnTo>
                    <a:lnTo>
                      <a:pt x="3" y="82"/>
                    </a:lnTo>
                    <a:lnTo>
                      <a:pt x="4" y="67"/>
                    </a:lnTo>
                    <a:lnTo>
                      <a:pt x="6" y="54"/>
                    </a:lnTo>
                    <a:lnTo>
                      <a:pt x="9" y="40"/>
                    </a:lnTo>
                    <a:lnTo>
                      <a:pt x="14" y="30"/>
                    </a:lnTo>
                    <a:lnTo>
                      <a:pt x="17" y="19"/>
                    </a:lnTo>
                    <a:lnTo>
                      <a:pt x="21" y="11"/>
                    </a:lnTo>
                    <a:lnTo>
                      <a:pt x="27" y="5"/>
                    </a:lnTo>
                    <a:lnTo>
                      <a:pt x="32" y="3"/>
                    </a:lnTo>
                    <a:lnTo>
                      <a:pt x="41" y="0"/>
                    </a:lnTo>
                    <a:lnTo>
                      <a:pt x="48" y="1"/>
                    </a:lnTo>
                    <a:lnTo>
                      <a:pt x="53" y="5"/>
                    </a:lnTo>
                    <a:lnTo>
                      <a:pt x="58" y="11"/>
                    </a:lnTo>
                    <a:lnTo>
                      <a:pt x="62" y="18"/>
                    </a:lnTo>
                    <a:lnTo>
                      <a:pt x="65" y="23"/>
                    </a:lnTo>
                    <a:lnTo>
                      <a:pt x="66" y="28"/>
                    </a:lnTo>
                    <a:lnTo>
                      <a:pt x="66" y="29"/>
                    </a:lnTo>
                    <a:close/>
                  </a:path>
                </a:pathLst>
              </a:custGeom>
              <a:solidFill>
                <a:srgbClr val="000000"/>
              </a:solidFill>
              <a:ln w="9525">
                <a:solidFill>
                  <a:srgbClr val="5A87C6"/>
                </a:solidFill>
                <a:round/>
                <a:headEnd/>
                <a:tailEnd/>
              </a:ln>
            </p:spPr>
            <p:txBody>
              <a:bodyPr/>
              <a:lstStyle/>
              <a:p>
                <a:endParaRPr lang="en-US"/>
              </a:p>
            </p:txBody>
          </p:sp>
          <p:sp>
            <p:nvSpPr>
              <p:cNvPr id="1264" name="Freeform 249"/>
              <p:cNvSpPr>
                <a:spLocks/>
              </p:cNvSpPr>
              <p:nvPr/>
            </p:nvSpPr>
            <p:spPr bwMode="auto">
              <a:xfrm>
                <a:off x="4939" y="3297"/>
                <a:ext cx="63" cy="34"/>
              </a:xfrm>
              <a:custGeom>
                <a:avLst/>
                <a:gdLst>
                  <a:gd name="T0" fmla="*/ 0 w 188"/>
                  <a:gd name="T1" fmla="*/ 34 h 101"/>
                  <a:gd name="T2" fmla="*/ 3 w 188"/>
                  <a:gd name="T3" fmla="*/ 34 h 101"/>
                  <a:gd name="T4" fmla="*/ 6 w 188"/>
                  <a:gd name="T5" fmla="*/ 34 h 101"/>
                  <a:gd name="T6" fmla="*/ 10 w 188"/>
                  <a:gd name="T7" fmla="*/ 34 h 101"/>
                  <a:gd name="T8" fmla="*/ 13 w 188"/>
                  <a:gd name="T9" fmla="*/ 34 h 101"/>
                  <a:gd name="T10" fmla="*/ 17 w 188"/>
                  <a:gd name="T11" fmla="*/ 34 h 101"/>
                  <a:gd name="T12" fmla="*/ 20 w 188"/>
                  <a:gd name="T13" fmla="*/ 34 h 101"/>
                  <a:gd name="T14" fmla="*/ 24 w 188"/>
                  <a:gd name="T15" fmla="*/ 34 h 101"/>
                  <a:gd name="T16" fmla="*/ 27 w 188"/>
                  <a:gd name="T17" fmla="*/ 34 h 101"/>
                  <a:gd name="T18" fmla="*/ 31 w 188"/>
                  <a:gd name="T19" fmla="*/ 33 h 101"/>
                  <a:gd name="T20" fmla="*/ 34 w 188"/>
                  <a:gd name="T21" fmla="*/ 33 h 101"/>
                  <a:gd name="T22" fmla="*/ 38 w 188"/>
                  <a:gd name="T23" fmla="*/ 33 h 101"/>
                  <a:gd name="T24" fmla="*/ 41 w 188"/>
                  <a:gd name="T25" fmla="*/ 32 h 101"/>
                  <a:gd name="T26" fmla="*/ 45 w 188"/>
                  <a:gd name="T27" fmla="*/ 32 h 101"/>
                  <a:gd name="T28" fmla="*/ 48 w 188"/>
                  <a:gd name="T29" fmla="*/ 31 h 101"/>
                  <a:gd name="T30" fmla="*/ 52 w 188"/>
                  <a:gd name="T31" fmla="*/ 30 h 101"/>
                  <a:gd name="T32" fmla="*/ 55 w 188"/>
                  <a:gd name="T33" fmla="*/ 29 h 101"/>
                  <a:gd name="T34" fmla="*/ 55 w 188"/>
                  <a:gd name="T35" fmla="*/ 27 h 101"/>
                  <a:gd name="T36" fmla="*/ 56 w 188"/>
                  <a:gd name="T37" fmla="*/ 25 h 101"/>
                  <a:gd name="T38" fmla="*/ 57 w 188"/>
                  <a:gd name="T39" fmla="*/ 24 h 101"/>
                  <a:gd name="T40" fmla="*/ 58 w 188"/>
                  <a:gd name="T41" fmla="*/ 22 h 101"/>
                  <a:gd name="T42" fmla="*/ 58 w 188"/>
                  <a:gd name="T43" fmla="*/ 20 h 101"/>
                  <a:gd name="T44" fmla="*/ 58 w 188"/>
                  <a:gd name="T45" fmla="*/ 18 h 101"/>
                  <a:gd name="T46" fmla="*/ 59 w 188"/>
                  <a:gd name="T47" fmla="*/ 16 h 101"/>
                  <a:gd name="T48" fmla="*/ 60 w 188"/>
                  <a:gd name="T49" fmla="*/ 15 h 101"/>
                  <a:gd name="T50" fmla="*/ 60 w 188"/>
                  <a:gd name="T51" fmla="*/ 13 h 101"/>
                  <a:gd name="T52" fmla="*/ 60 w 188"/>
                  <a:gd name="T53" fmla="*/ 11 h 101"/>
                  <a:gd name="T54" fmla="*/ 60 w 188"/>
                  <a:gd name="T55" fmla="*/ 9 h 101"/>
                  <a:gd name="T56" fmla="*/ 61 w 188"/>
                  <a:gd name="T57" fmla="*/ 8 h 101"/>
                  <a:gd name="T58" fmla="*/ 61 w 188"/>
                  <a:gd name="T59" fmla="*/ 6 h 101"/>
                  <a:gd name="T60" fmla="*/ 62 w 188"/>
                  <a:gd name="T61" fmla="*/ 4 h 101"/>
                  <a:gd name="T62" fmla="*/ 62 w 188"/>
                  <a:gd name="T63" fmla="*/ 2 h 101"/>
                  <a:gd name="T64" fmla="*/ 63 w 188"/>
                  <a:gd name="T65" fmla="*/ 1 h 101"/>
                  <a:gd name="T66" fmla="*/ 44 w 188"/>
                  <a:gd name="T67" fmla="*/ 27 h 101"/>
                  <a:gd name="T68" fmla="*/ 50 w 188"/>
                  <a:gd name="T69" fmla="*/ 0 h 101"/>
                  <a:gd name="T70" fmla="*/ 30 w 188"/>
                  <a:gd name="T71" fmla="*/ 27 h 101"/>
                  <a:gd name="T72" fmla="*/ 38 w 188"/>
                  <a:gd name="T73" fmla="*/ 0 h 101"/>
                  <a:gd name="T74" fmla="*/ 17 w 188"/>
                  <a:gd name="T75" fmla="*/ 28 h 101"/>
                  <a:gd name="T76" fmla="*/ 23 w 188"/>
                  <a:gd name="T77" fmla="*/ 1 h 101"/>
                  <a:gd name="T78" fmla="*/ 22 w 188"/>
                  <a:gd name="T79" fmla="*/ 1 h 101"/>
                  <a:gd name="T80" fmla="*/ 22 w 188"/>
                  <a:gd name="T81" fmla="*/ 3 h 101"/>
                  <a:gd name="T82" fmla="*/ 21 w 188"/>
                  <a:gd name="T83" fmla="*/ 4 h 101"/>
                  <a:gd name="T84" fmla="*/ 20 w 188"/>
                  <a:gd name="T85" fmla="*/ 6 h 101"/>
                  <a:gd name="T86" fmla="*/ 18 w 188"/>
                  <a:gd name="T87" fmla="*/ 8 h 101"/>
                  <a:gd name="T88" fmla="*/ 17 w 188"/>
                  <a:gd name="T89" fmla="*/ 11 h 101"/>
                  <a:gd name="T90" fmla="*/ 15 w 188"/>
                  <a:gd name="T91" fmla="*/ 14 h 101"/>
                  <a:gd name="T92" fmla="*/ 13 w 188"/>
                  <a:gd name="T93" fmla="*/ 18 h 101"/>
                  <a:gd name="T94" fmla="*/ 11 w 188"/>
                  <a:gd name="T95" fmla="*/ 20 h 101"/>
                  <a:gd name="T96" fmla="*/ 9 w 188"/>
                  <a:gd name="T97" fmla="*/ 24 h 101"/>
                  <a:gd name="T98" fmla="*/ 8 w 188"/>
                  <a:gd name="T99" fmla="*/ 26 h 101"/>
                  <a:gd name="T100" fmla="*/ 6 w 188"/>
                  <a:gd name="T101" fmla="*/ 28 h 101"/>
                  <a:gd name="T102" fmla="*/ 4 w 188"/>
                  <a:gd name="T103" fmla="*/ 30 h 101"/>
                  <a:gd name="T104" fmla="*/ 2 w 188"/>
                  <a:gd name="T105" fmla="*/ 32 h 101"/>
                  <a:gd name="T106" fmla="*/ 1 w 188"/>
                  <a:gd name="T107" fmla="*/ 33 h 101"/>
                  <a:gd name="T108" fmla="*/ 0 w 188"/>
                  <a:gd name="T109" fmla="*/ 34 h 101"/>
                  <a:gd name="T110" fmla="*/ 0 w 188"/>
                  <a:gd name="T111" fmla="*/ 34 h 1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8"/>
                  <a:gd name="T169" fmla="*/ 0 h 101"/>
                  <a:gd name="T170" fmla="*/ 188 w 188"/>
                  <a:gd name="T171" fmla="*/ 101 h 1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8" h="101">
                    <a:moveTo>
                      <a:pt x="0" y="100"/>
                    </a:moveTo>
                    <a:lnTo>
                      <a:pt x="9" y="100"/>
                    </a:lnTo>
                    <a:lnTo>
                      <a:pt x="19" y="101"/>
                    </a:lnTo>
                    <a:lnTo>
                      <a:pt x="30" y="101"/>
                    </a:lnTo>
                    <a:lnTo>
                      <a:pt x="40" y="101"/>
                    </a:lnTo>
                    <a:lnTo>
                      <a:pt x="50" y="101"/>
                    </a:lnTo>
                    <a:lnTo>
                      <a:pt x="61" y="101"/>
                    </a:lnTo>
                    <a:lnTo>
                      <a:pt x="71" y="101"/>
                    </a:lnTo>
                    <a:lnTo>
                      <a:pt x="82" y="101"/>
                    </a:lnTo>
                    <a:lnTo>
                      <a:pt x="92" y="98"/>
                    </a:lnTo>
                    <a:lnTo>
                      <a:pt x="102" y="97"/>
                    </a:lnTo>
                    <a:lnTo>
                      <a:pt x="113" y="97"/>
                    </a:lnTo>
                    <a:lnTo>
                      <a:pt x="123" y="96"/>
                    </a:lnTo>
                    <a:lnTo>
                      <a:pt x="134" y="94"/>
                    </a:lnTo>
                    <a:lnTo>
                      <a:pt x="144" y="92"/>
                    </a:lnTo>
                    <a:lnTo>
                      <a:pt x="154" y="90"/>
                    </a:lnTo>
                    <a:lnTo>
                      <a:pt x="165" y="87"/>
                    </a:lnTo>
                    <a:lnTo>
                      <a:pt x="165" y="81"/>
                    </a:lnTo>
                    <a:lnTo>
                      <a:pt x="168" y="75"/>
                    </a:lnTo>
                    <a:lnTo>
                      <a:pt x="169" y="70"/>
                    </a:lnTo>
                    <a:lnTo>
                      <a:pt x="172" y="64"/>
                    </a:lnTo>
                    <a:lnTo>
                      <a:pt x="172" y="59"/>
                    </a:lnTo>
                    <a:lnTo>
                      <a:pt x="174" y="54"/>
                    </a:lnTo>
                    <a:lnTo>
                      <a:pt x="175" y="49"/>
                    </a:lnTo>
                    <a:lnTo>
                      <a:pt x="178" y="44"/>
                    </a:lnTo>
                    <a:lnTo>
                      <a:pt x="179" y="38"/>
                    </a:lnTo>
                    <a:lnTo>
                      <a:pt x="179" y="33"/>
                    </a:lnTo>
                    <a:lnTo>
                      <a:pt x="180" y="28"/>
                    </a:lnTo>
                    <a:lnTo>
                      <a:pt x="183" y="23"/>
                    </a:lnTo>
                    <a:lnTo>
                      <a:pt x="183" y="18"/>
                    </a:lnTo>
                    <a:lnTo>
                      <a:pt x="185" y="13"/>
                    </a:lnTo>
                    <a:lnTo>
                      <a:pt x="185" y="7"/>
                    </a:lnTo>
                    <a:lnTo>
                      <a:pt x="188" y="3"/>
                    </a:lnTo>
                    <a:lnTo>
                      <a:pt x="131" y="79"/>
                    </a:lnTo>
                    <a:lnTo>
                      <a:pt x="148" y="0"/>
                    </a:lnTo>
                    <a:lnTo>
                      <a:pt x="90" y="80"/>
                    </a:lnTo>
                    <a:lnTo>
                      <a:pt x="113" y="0"/>
                    </a:lnTo>
                    <a:lnTo>
                      <a:pt x="51" y="82"/>
                    </a:lnTo>
                    <a:lnTo>
                      <a:pt x="69" y="4"/>
                    </a:lnTo>
                    <a:lnTo>
                      <a:pt x="67" y="4"/>
                    </a:lnTo>
                    <a:lnTo>
                      <a:pt x="66" y="8"/>
                    </a:lnTo>
                    <a:lnTo>
                      <a:pt x="62" y="13"/>
                    </a:lnTo>
                    <a:lnTo>
                      <a:pt x="60" y="19"/>
                    </a:lnTo>
                    <a:lnTo>
                      <a:pt x="54" y="25"/>
                    </a:lnTo>
                    <a:lnTo>
                      <a:pt x="50" y="34"/>
                    </a:lnTo>
                    <a:lnTo>
                      <a:pt x="44" y="43"/>
                    </a:lnTo>
                    <a:lnTo>
                      <a:pt x="40" y="53"/>
                    </a:lnTo>
                    <a:lnTo>
                      <a:pt x="33" y="60"/>
                    </a:lnTo>
                    <a:lnTo>
                      <a:pt x="28" y="70"/>
                    </a:lnTo>
                    <a:lnTo>
                      <a:pt x="23" y="76"/>
                    </a:lnTo>
                    <a:lnTo>
                      <a:pt x="17" y="84"/>
                    </a:lnTo>
                    <a:lnTo>
                      <a:pt x="12" y="90"/>
                    </a:lnTo>
                    <a:lnTo>
                      <a:pt x="7" y="95"/>
                    </a:lnTo>
                    <a:lnTo>
                      <a:pt x="3" y="97"/>
                    </a:lnTo>
                    <a:lnTo>
                      <a:pt x="0" y="100"/>
                    </a:lnTo>
                    <a:close/>
                  </a:path>
                </a:pathLst>
              </a:custGeom>
              <a:solidFill>
                <a:srgbClr val="000000"/>
              </a:solidFill>
              <a:ln w="9525">
                <a:solidFill>
                  <a:srgbClr val="5A87C6"/>
                </a:solidFill>
                <a:round/>
                <a:headEnd/>
                <a:tailEnd/>
              </a:ln>
            </p:spPr>
            <p:txBody>
              <a:bodyPr/>
              <a:lstStyle/>
              <a:p>
                <a:endParaRPr lang="en-US"/>
              </a:p>
            </p:txBody>
          </p:sp>
          <p:sp>
            <p:nvSpPr>
              <p:cNvPr id="1265" name="Freeform 250"/>
              <p:cNvSpPr>
                <a:spLocks/>
              </p:cNvSpPr>
              <p:nvPr/>
            </p:nvSpPr>
            <p:spPr bwMode="auto">
              <a:xfrm>
                <a:off x="4911" y="3204"/>
                <a:ext cx="29" cy="103"/>
              </a:xfrm>
              <a:custGeom>
                <a:avLst/>
                <a:gdLst>
                  <a:gd name="T0" fmla="*/ 29 w 88"/>
                  <a:gd name="T1" fmla="*/ 0 h 311"/>
                  <a:gd name="T2" fmla="*/ 28 w 88"/>
                  <a:gd name="T3" fmla="*/ 0 h 311"/>
                  <a:gd name="T4" fmla="*/ 28 w 88"/>
                  <a:gd name="T5" fmla="*/ 1 h 311"/>
                  <a:gd name="T6" fmla="*/ 26 w 88"/>
                  <a:gd name="T7" fmla="*/ 2 h 311"/>
                  <a:gd name="T8" fmla="*/ 25 w 88"/>
                  <a:gd name="T9" fmla="*/ 4 h 311"/>
                  <a:gd name="T10" fmla="*/ 23 w 88"/>
                  <a:gd name="T11" fmla="*/ 6 h 311"/>
                  <a:gd name="T12" fmla="*/ 21 w 88"/>
                  <a:gd name="T13" fmla="*/ 10 h 311"/>
                  <a:gd name="T14" fmla="*/ 19 w 88"/>
                  <a:gd name="T15" fmla="*/ 13 h 311"/>
                  <a:gd name="T16" fmla="*/ 17 w 88"/>
                  <a:gd name="T17" fmla="*/ 17 h 311"/>
                  <a:gd name="T18" fmla="*/ 14 w 88"/>
                  <a:gd name="T19" fmla="*/ 22 h 311"/>
                  <a:gd name="T20" fmla="*/ 12 w 88"/>
                  <a:gd name="T21" fmla="*/ 27 h 311"/>
                  <a:gd name="T22" fmla="*/ 10 w 88"/>
                  <a:gd name="T23" fmla="*/ 32 h 311"/>
                  <a:gd name="T24" fmla="*/ 8 w 88"/>
                  <a:gd name="T25" fmla="*/ 39 h 311"/>
                  <a:gd name="T26" fmla="*/ 7 w 88"/>
                  <a:gd name="T27" fmla="*/ 46 h 311"/>
                  <a:gd name="T28" fmla="*/ 6 w 88"/>
                  <a:gd name="T29" fmla="*/ 53 h 311"/>
                  <a:gd name="T30" fmla="*/ 5 w 88"/>
                  <a:gd name="T31" fmla="*/ 62 h 311"/>
                  <a:gd name="T32" fmla="*/ 5 w 88"/>
                  <a:gd name="T33" fmla="*/ 71 h 311"/>
                  <a:gd name="T34" fmla="*/ 5 w 88"/>
                  <a:gd name="T35" fmla="*/ 72 h 311"/>
                  <a:gd name="T36" fmla="*/ 5 w 88"/>
                  <a:gd name="T37" fmla="*/ 75 h 311"/>
                  <a:gd name="T38" fmla="*/ 5 w 88"/>
                  <a:gd name="T39" fmla="*/ 77 h 311"/>
                  <a:gd name="T40" fmla="*/ 5 w 88"/>
                  <a:gd name="T41" fmla="*/ 79 h 311"/>
                  <a:gd name="T42" fmla="*/ 6 w 88"/>
                  <a:gd name="T43" fmla="*/ 81 h 311"/>
                  <a:gd name="T44" fmla="*/ 7 w 88"/>
                  <a:gd name="T45" fmla="*/ 84 h 311"/>
                  <a:gd name="T46" fmla="*/ 7 w 88"/>
                  <a:gd name="T47" fmla="*/ 86 h 311"/>
                  <a:gd name="T48" fmla="*/ 7 w 88"/>
                  <a:gd name="T49" fmla="*/ 89 h 311"/>
                  <a:gd name="T50" fmla="*/ 7 w 88"/>
                  <a:gd name="T51" fmla="*/ 92 h 311"/>
                  <a:gd name="T52" fmla="*/ 8 w 88"/>
                  <a:gd name="T53" fmla="*/ 94 h 311"/>
                  <a:gd name="T54" fmla="*/ 8 w 88"/>
                  <a:gd name="T55" fmla="*/ 96 h 311"/>
                  <a:gd name="T56" fmla="*/ 9 w 88"/>
                  <a:gd name="T57" fmla="*/ 99 h 311"/>
                  <a:gd name="T58" fmla="*/ 9 w 88"/>
                  <a:gd name="T59" fmla="*/ 100 h 311"/>
                  <a:gd name="T60" fmla="*/ 10 w 88"/>
                  <a:gd name="T61" fmla="*/ 102 h 311"/>
                  <a:gd name="T62" fmla="*/ 10 w 88"/>
                  <a:gd name="T63" fmla="*/ 103 h 311"/>
                  <a:gd name="T64" fmla="*/ 10 w 88"/>
                  <a:gd name="T65" fmla="*/ 103 h 311"/>
                  <a:gd name="T66" fmla="*/ 9 w 88"/>
                  <a:gd name="T67" fmla="*/ 102 h 311"/>
                  <a:gd name="T68" fmla="*/ 8 w 88"/>
                  <a:gd name="T69" fmla="*/ 101 h 311"/>
                  <a:gd name="T70" fmla="*/ 7 w 88"/>
                  <a:gd name="T71" fmla="*/ 99 h 311"/>
                  <a:gd name="T72" fmla="*/ 7 w 88"/>
                  <a:gd name="T73" fmla="*/ 97 h 311"/>
                  <a:gd name="T74" fmla="*/ 5 w 88"/>
                  <a:gd name="T75" fmla="*/ 94 h 311"/>
                  <a:gd name="T76" fmla="*/ 4 w 88"/>
                  <a:gd name="T77" fmla="*/ 90 h 311"/>
                  <a:gd name="T78" fmla="*/ 3 w 88"/>
                  <a:gd name="T79" fmla="*/ 86 h 311"/>
                  <a:gd name="T80" fmla="*/ 2 w 88"/>
                  <a:gd name="T81" fmla="*/ 81 h 311"/>
                  <a:gd name="T82" fmla="*/ 1 w 88"/>
                  <a:gd name="T83" fmla="*/ 76 h 311"/>
                  <a:gd name="T84" fmla="*/ 1 w 88"/>
                  <a:gd name="T85" fmla="*/ 70 h 311"/>
                  <a:gd name="T86" fmla="*/ 0 w 88"/>
                  <a:gd name="T87" fmla="*/ 63 h 311"/>
                  <a:gd name="T88" fmla="*/ 0 w 88"/>
                  <a:gd name="T89" fmla="*/ 56 h 311"/>
                  <a:gd name="T90" fmla="*/ 1 w 88"/>
                  <a:gd name="T91" fmla="*/ 48 h 311"/>
                  <a:gd name="T92" fmla="*/ 2 w 88"/>
                  <a:gd name="T93" fmla="*/ 41 h 311"/>
                  <a:gd name="T94" fmla="*/ 4 w 88"/>
                  <a:gd name="T95" fmla="*/ 34 h 311"/>
                  <a:gd name="T96" fmla="*/ 6 w 88"/>
                  <a:gd name="T97" fmla="*/ 29 h 311"/>
                  <a:gd name="T98" fmla="*/ 8 w 88"/>
                  <a:gd name="T99" fmla="*/ 24 h 311"/>
                  <a:gd name="T100" fmla="*/ 11 w 88"/>
                  <a:gd name="T101" fmla="*/ 19 h 311"/>
                  <a:gd name="T102" fmla="*/ 13 w 88"/>
                  <a:gd name="T103" fmla="*/ 15 h 311"/>
                  <a:gd name="T104" fmla="*/ 16 w 88"/>
                  <a:gd name="T105" fmla="*/ 12 h 311"/>
                  <a:gd name="T106" fmla="*/ 18 w 88"/>
                  <a:gd name="T107" fmla="*/ 9 h 311"/>
                  <a:gd name="T108" fmla="*/ 21 w 88"/>
                  <a:gd name="T109" fmla="*/ 6 h 311"/>
                  <a:gd name="T110" fmla="*/ 23 w 88"/>
                  <a:gd name="T111" fmla="*/ 4 h 311"/>
                  <a:gd name="T112" fmla="*/ 25 w 88"/>
                  <a:gd name="T113" fmla="*/ 3 h 311"/>
                  <a:gd name="T114" fmla="*/ 26 w 88"/>
                  <a:gd name="T115" fmla="*/ 1 h 311"/>
                  <a:gd name="T116" fmla="*/ 28 w 88"/>
                  <a:gd name="T117" fmla="*/ 0 h 311"/>
                  <a:gd name="T118" fmla="*/ 28 w 88"/>
                  <a:gd name="T119" fmla="*/ 0 h 311"/>
                  <a:gd name="T120" fmla="*/ 29 w 88"/>
                  <a:gd name="T121" fmla="*/ 0 h 311"/>
                  <a:gd name="T122" fmla="*/ 29 w 88"/>
                  <a:gd name="T123" fmla="*/ 0 h 3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311"/>
                  <a:gd name="T188" fmla="*/ 88 w 88"/>
                  <a:gd name="T189" fmla="*/ 311 h 3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311">
                    <a:moveTo>
                      <a:pt x="88" y="0"/>
                    </a:moveTo>
                    <a:lnTo>
                      <a:pt x="86" y="0"/>
                    </a:lnTo>
                    <a:lnTo>
                      <a:pt x="85" y="3"/>
                    </a:lnTo>
                    <a:lnTo>
                      <a:pt x="80" y="5"/>
                    </a:lnTo>
                    <a:lnTo>
                      <a:pt x="75" y="13"/>
                    </a:lnTo>
                    <a:lnTo>
                      <a:pt x="69" y="19"/>
                    </a:lnTo>
                    <a:lnTo>
                      <a:pt x="64" y="29"/>
                    </a:lnTo>
                    <a:lnTo>
                      <a:pt x="57" y="39"/>
                    </a:lnTo>
                    <a:lnTo>
                      <a:pt x="51" y="51"/>
                    </a:lnTo>
                    <a:lnTo>
                      <a:pt x="43" y="65"/>
                    </a:lnTo>
                    <a:lnTo>
                      <a:pt x="37" y="81"/>
                    </a:lnTo>
                    <a:lnTo>
                      <a:pt x="29" y="97"/>
                    </a:lnTo>
                    <a:lnTo>
                      <a:pt x="24" y="117"/>
                    </a:lnTo>
                    <a:lnTo>
                      <a:pt x="20" y="138"/>
                    </a:lnTo>
                    <a:lnTo>
                      <a:pt x="17" y="161"/>
                    </a:lnTo>
                    <a:lnTo>
                      <a:pt x="15" y="186"/>
                    </a:lnTo>
                    <a:lnTo>
                      <a:pt x="16" y="214"/>
                    </a:lnTo>
                    <a:lnTo>
                      <a:pt x="16" y="217"/>
                    </a:lnTo>
                    <a:lnTo>
                      <a:pt x="16" y="225"/>
                    </a:lnTo>
                    <a:lnTo>
                      <a:pt x="16" y="231"/>
                    </a:lnTo>
                    <a:lnTo>
                      <a:pt x="16" y="238"/>
                    </a:lnTo>
                    <a:lnTo>
                      <a:pt x="17" y="246"/>
                    </a:lnTo>
                    <a:lnTo>
                      <a:pt x="20" y="253"/>
                    </a:lnTo>
                    <a:lnTo>
                      <a:pt x="20" y="261"/>
                    </a:lnTo>
                    <a:lnTo>
                      <a:pt x="21" y="269"/>
                    </a:lnTo>
                    <a:lnTo>
                      <a:pt x="22" y="277"/>
                    </a:lnTo>
                    <a:lnTo>
                      <a:pt x="23" y="284"/>
                    </a:lnTo>
                    <a:lnTo>
                      <a:pt x="24" y="290"/>
                    </a:lnTo>
                    <a:lnTo>
                      <a:pt x="26" y="298"/>
                    </a:lnTo>
                    <a:lnTo>
                      <a:pt x="27" y="302"/>
                    </a:lnTo>
                    <a:lnTo>
                      <a:pt x="29" y="308"/>
                    </a:lnTo>
                    <a:lnTo>
                      <a:pt x="31" y="311"/>
                    </a:lnTo>
                    <a:lnTo>
                      <a:pt x="29" y="311"/>
                    </a:lnTo>
                    <a:lnTo>
                      <a:pt x="26" y="309"/>
                    </a:lnTo>
                    <a:lnTo>
                      <a:pt x="23" y="305"/>
                    </a:lnTo>
                    <a:lnTo>
                      <a:pt x="21" y="299"/>
                    </a:lnTo>
                    <a:lnTo>
                      <a:pt x="20" y="293"/>
                    </a:lnTo>
                    <a:lnTo>
                      <a:pt x="16" y="283"/>
                    </a:lnTo>
                    <a:lnTo>
                      <a:pt x="12" y="273"/>
                    </a:lnTo>
                    <a:lnTo>
                      <a:pt x="8" y="259"/>
                    </a:lnTo>
                    <a:lnTo>
                      <a:pt x="6" y="246"/>
                    </a:lnTo>
                    <a:lnTo>
                      <a:pt x="3" y="228"/>
                    </a:lnTo>
                    <a:lnTo>
                      <a:pt x="2" y="211"/>
                    </a:lnTo>
                    <a:lnTo>
                      <a:pt x="0" y="190"/>
                    </a:lnTo>
                    <a:lnTo>
                      <a:pt x="0" y="169"/>
                    </a:lnTo>
                    <a:lnTo>
                      <a:pt x="2" y="144"/>
                    </a:lnTo>
                    <a:lnTo>
                      <a:pt x="6" y="123"/>
                    </a:lnTo>
                    <a:lnTo>
                      <a:pt x="12" y="103"/>
                    </a:lnTo>
                    <a:lnTo>
                      <a:pt x="18" y="87"/>
                    </a:lnTo>
                    <a:lnTo>
                      <a:pt x="24" y="71"/>
                    </a:lnTo>
                    <a:lnTo>
                      <a:pt x="33" y="57"/>
                    </a:lnTo>
                    <a:lnTo>
                      <a:pt x="39" y="45"/>
                    </a:lnTo>
                    <a:lnTo>
                      <a:pt x="48" y="35"/>
                    </a:lnTo>
                    <a:lnTo>
                      <a:pt x="55" y="26"/>
                    </a:lnTo>
                    <a:lnTo>
                      <a:pt x="63" y="19"/>
                    </a:lnTo>
                    <a:lnTo>
                      <a:pt x="69" y="13"/>
                    </a:lnTo>
                    <a:lnTo>
                      <a:pt x="75" y="8"/>
                    </a:lnTo>
                    <a:lnTo>
                      <a:pt x="80" y="4"/>
                    </a:lnTo>
                    <a:lnTo>
                      <a:pt x="85" y="1"/>
                    </a:lnTo>
                    <a:lnTo>
                      <a:pt x="86" y="0"/>
                    </a:lnTo>
                    <a:lnTo>
                      <a:pt x="88" y="0"/>
                    </a:lnTo>
                    <a:close/>
                  </a:path>
                </a:pathLst>
              </a:custGeom>
              <a:solidFill>
                <a:srgbClr val="000000"/>
              </a:solidFill>
              <a:ln w="9525">
                <a:solidFill>
                  <a:srgbClr val="5A87C6"/>
                </a:solidFill>
                <a:round/>
                <a:headEnd/>
                <a:tailEnd/>
              </a:ln>
            </p:spPr>
            <p:txBody>
              <a:bodyPr/>
              <a:lstStyle/>
              <a:p>
                <a:endParaRPr lang="en-US"/>
              </a:p>
            </p:txBody>
          </p:sp>
          <p:sp>
            <p:nvSpPr>
              <p:cNvPr id="1266" name="Freeform 251"/>
              <p:cNvSpPr>
                <a:spLocks/>
              </p:cNvSpPr>
              <p:nvPr/>
            </p:nvSpPr>
            <p:spPr bwMode="auto">
              <a:xfrm>
                <a:off x="5286" y="3154"/>
                <a:ext cx="28" cy="46"/>
              </a:xfrm>
              <a:custGeom>
                <a:avLst/>
                <a:gdLst>
                  <a:gd name="T0" fmla="*/ 28 w 85"/>
                  <a:gd name="T1" fmla="*/ 15 h 139"/>
                  <a:gd name="T2" fmla="*/ 26 w 85"/>
                  <a:gd name="T3" fmla="*/ 9 h 139"/>
                  <a:gd name="T4" fmla="*/ 22 w 85"/>
                  <a:gd name="T5" fmla="*/ 3 h 139"/>
                  <a:gd name="T6" fmla="*/ 17 w 85"/>
                  <a:gd name="T7" fmla="*/ 0 h 139"/>
                  <a:gd name="T8" fmla="*/ 14 w 85"/>
                  <a:gd name="T9" fmla="*/ 0 h 139"/>
                  <a:gd name="T10" fmla="*/ 8 w 85"/>
                  <a:gd name="T11" fmla="*/ 2 h 139"/>
                  <a:gd name="T12" fmla="*/ 4 w 85"/>
                  <a:gd name="T13" fmla="*/ 7 h 139"/>
                  <a:gd name="T14" fmla="*/ 1 w 85"/>
                  <a:gd name="T15" fmla="*/ 13 h 139"/>
                  <a:gd name="T16" fmla="*/ 0 w 85"/>
                  <a:gd name="T17" fmla="*/ 20 h 139"/>
                  <a:gd name="T18" fmla="*/ 0 w 85"/>
                  <a:gd name="T19" fmla="*/ 27 h 139"/>
                  <a:gd name="T20" fmla="*/ 1 w 85"/>
                  <a:gd name="T21" fmla="*/ 34 h 139"/>
                  <a:gd name="T22" fmla="*/ 3 w 85"/>
                  <a:gd name="T23" fmla="*/ 40 h 139"/>
                  <a:gd name="T24" fmla="*/ 6 w 85"/>
                  <a:gd name="T25" fmla="*/ 44 h 139"/>
                  <a:gd name="T26" fmla="*/ 10 w 85"/>
                  <a:gd name="T27" fmla="*/ 46 h 139"/>
                  <a:gd name="T28" fmla="*/ 14 w 85"/>
                  <a:gd name="T29" fmla="*/ 46 h 139"/>
                  <a:gd name="T30" fmla="*/ 19 w 85"/>
                  <a:gd name="T31" fmla="*/ 44 h 139"/>
                  <a:gd name="T32" fmla="*/ 24 w 85"/>
                  <a:gd name="T33" fmla="*/ 39 h 139"/>
                  <a:gd name="T34" fmla="*/ 27 w 85"/>
                  <a:gd name="T35" fmla="*/ 36 h 139"/>
                  <a:gd name="T36" fmla="*/ 26 w 85"/>
                  <a:gd name="T37" fmla="*/ 35 h 139"/>
                  <a:gd name="T38" fmla="*/ 22 w 85"/>
                  <a:gd name="T39" fmla="*/ 36 h 139"/>
                  <a:gd name="T40" fmla="*/ 17 w 85"/>
                  <a:gd name="T41" fmla="*/ 38 h 139"/>
                  <a:gd name="T42" fmla="*/ 14 w 85"/>
                  <a:gd name="T43" fmla="*/ 38 h 139"/>
                  <a:gd name="T44" fmla="*/ 10 w 85"/>
                  <a:gd name="T45" fmla="*/ 37 h 139"/>
                  <a:gd name="T46" fmla="*/ 7 w 85"/>
                  <a:gd name="T47" fmla="*/ 33 h 139"/>
                  <a:gd name="T48" fmla="*/ 7 w 85"/>
                  <a:gd name="T49" fmla="*/ 29 h 139"/>
                  <a:gd name="T50" fmla="*/ 9 w 85"/>
                  <a:gd name="T51" fmla="*/ 28 h 139"/>
                  <a:gd name="T52" fmla="*/ 12 w 85"/>
                  <a:gd name="T53" fmla="*/ 27 h 139"/>
                  <a:gd name="T54" fmla="*/ 24 w 85"/>
                  <a:gd name="T55" fmla="*/ 26 h 139"/>
                  <a:gd name="T56" fmla="*/ 5 w 85"/>
                  <a:gd name="T57" fmla="*/ 20 h 139"/>
                  <a:gd name="T58" fmla="*/ 9 w 85"/>
                  <a:gd name="T59" fmla="*/ 11 h 139"/>
                  <a:gd name="T60" fmla="*/ 12 w 85"/>
                  <a:gd name="T61" fmla="*/ 9 h 139"/>
                  <a:gd name="T62" fmla="*/ 15 w 85"/>
                  <a:gd name="T63" fmla="*/ 7 h 139"/>
                  <a:gd name="T64" fmla="*/ 19 w 85"/>
                  <a:gd name="T65" fmla="*/ 7 h 139"/>
                  <a:gd name="T66" fmla="*/ 21 w 85"/>
                  <a:gd name="T67" fmla="*/ 9 h 139"/>
                  <a:gd name="T68" fmla="*/ 24 w 85"/>
                  <a:gd name="T69" fmla="*/ 12 h 139"/>
                  <a:gd name="T70" fmla="*/ 28 w 85"/>
                  <a:gd name="T71" fmla="*/ 15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5"/>
                  <a:gd name="T109" fmla="*/ 0 h 139"/>
                  <a:gd name="T110" fmla="*/ 85 w 85"/>
                  <a:gd name="T111" fmla="*/ 139 h 1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5" h="139">
                    <a:moveTo>
                      <a:pt x="85" y="46"/>
                    </a:moveTo>
                    <a:lnTo>
                      <a:pt x="84" y="44"/>
                    </a:lnTo>
                    <a:lnTo>
                      <a:pt x="83" y="37"/>
                    </a:lnTo>
                    <a:lnTo>
                      <a:pt x="80" y="27"/>
                    </a:lnTo>
                    <a:lnTo>
                      <a:pt x="75" y="19"/>
                    </a:lnTo>
                    <a:lnTo>
                      <a:pt x="68" y="9"/>
                    </a:lnTo>
                    <a:lnTo>
                      <a:pt x="59" y="3"/>
                    </a:lnTo>
                    <a:lnTo>
                      <a:pt x="53" y="0"/>
                    </a:lnTo>
                    <a:lnTo>
                      <a:pt x="48" y="0"/>
                    </a:lnTo>
                    <a:lnTo>
                      <a:pt x="41" y="0"/>
                    </a:lnTo>
                    <a:lnTo>
                      <a:pt x="33" y="4"/>
                    </a:lnTo>
                    <a:lnTo>
                      <a:pt x="24" y="6"/>
                    </a:lnTo>
                    <a:lnTo>
                      <a:pt x="18" y="13"/>
                    </a:lnTo>
                    <a:lnTo>
                      <a:pt x="11" y="20"/>
                    </a:lnTo>
                    <a:lnTo>
                      <a:pt x="8" y="30"/>
                    </a:lnTo>
                    <a:lnTo>
                      <a:pt x="3" y="39"/>
                    </a:lnTo>
                    <a:lnTo>
                      <a:pt x="1" y="50"/>
                    </a:lnTo>
                    <a:lnTo>
                      <a:pt x="0" y="61"/>
                    </a:lnTo>
                    <a:lnTo>
                      <a:pt x="0" y="72"/>
                    </a:lnTo>
                    <a:lnTo>
                      <a:pt x="0" y="83"/>
                    </a:lnTo>
                    <a:lnTo>
                      <a:pt x="1" y="94"/>
                    </a:lnTo>
                    <a:lnTo>
                      <a:pt x="2" y="104"/>
                    </a:lnTo>
                    <a:lnTo>
                      <a:pt x="6" y="114"/>
                    </a:lnTo>
                    <a:lnTo>
                      <a:pt x="8" y="122"/>
                    </a:lnTo>
                    <a:lnTo>
                      <a:pt x="15" y="129"/>
                    </a:lnTo>
                    <a:lnTo>
                      <a:pt x="18" y="134"/>
                    </a:lnTo>
                    <a:lnTo>
                      <a:pt x="26" y="138"/>
                    </a:lnTo>
                    <a:lnTo>
                      <a:pt x="31" y="139"/>
                    </a:lnTo>
                    <a:lnTo>
                      <a:pt x="36" y="139"/>
                    </a:lnTo>
                    <a:lnTo>
                      <a:pt x="42" y="138"/>
                    </a:lnTo>
                    <a:lnTo>
                      <a:pt x="48" y="138"/>
                    </a:lnTo>
                    <a:lnTo>
                      <a:pt x="57" y="132"/>
                    </a:lnTo>
                    <a:lnTo>
                      <a:pt x="67" y="127"/>
                    </a:lnTo>
                    <a:lnTo>
                      <a:pt x="73" y="119"/>
                    </a:lnTo>
                    <a:lnTo>
                      <a:pt x="79" y="113"/>
                    </a:lnTo>
                    <a:lnTo>
                      <a:pt x="81" y="108"/>
                    </a:lnTo>
                    <a:lnTo>
                      <a:pt x="84" y="107"/>
                    </a:lnTo>
                    <a:lnTo>
                      <a:pt x="80" y="107"/>
                    </a:lnTo>
                    <a:lnTo>
                      <a:pt x="75" y="108"/>
                    </a:lnTo>
                    <a:lnTo>
                      <a:pt x="67" y="110"/>
                    </a:lnTo>
                    <a:lnTo>
                      <a:pt x="58" y="113"/>
                    </a:lnTo>
                    <a:lnTo>
                      <a:pt x="53" y="114"/>
                    </a:lnTo>
                    <a:lnTo>
                      <a:pt x="48" y="115"/>
                    </a:lnTo>
                    <a:lnTo>
                      <a:pt x="43" y="115"/>
                    </a:lnTo>
                    <a:lnTo>
                      <a:pt x="39" y="115"/>
                    </a:lnTo>
                    <a:lnTo>
                      <a:pt x="31" y="113"/>
                    </a:lnTo>
                    <a:lnTo>
                      <a:pt x="26" y="108"/>
                    </a:lnTo>
                    <a:lnTo>
                      <a:pt x="21" y="101"/>
                    </a:lnTo>
                    <a:lnTo>
                      <a:pt x="21" y="96"/>
                    </a:lnTo>
                    <a:lnTo>
                      <a:pt x="22" y="89"/>
                    </a:lnTo>
                    <a:lnTo>
                      <a:pt x="26" y="87"/>
                    </a:lnTo>
                    <a:lnTo>
                      <a:pt x="28" y="84"/>
                    </a:lnTo>
                    <a:lnTo>
                      <a:pt x="32" y="82"/>
                    </a:lnTo>
                    <a:lnTo>
                      <a:pt x="36" y="82"/>
                    </a:lnTo>
                    <a:lnTo>
                      <a:pt x="37" y="82"/>
                    </a:lnTo>
                    <a:lnTo>
                      <a:pt x="73" y="79"/>
                    </a:lnTo>
                    <a:lnTo>
                      <a:pt x="74" y="68"/>
                    </a:lnTo>
                    <a:lnTo>
                      <a:pt x="16" y="61"/>
                    </a:lnTo>
                    <a:lnTo>
                      <a:pt x="70" y="51"/>
                    </a:lnTo>
                    <a:lnTo>
                      <a:pt x="26" y="34"/>
                    </a:lnTo>
                    <a:lnTo>
                      <a:pt x="28" y="31"/>
                    </a:lnTo>
                    <a:lnTo>
                      <a:pt x="36" y="26"/>
                    </a:lnTo>
                    <a:lnTo>
                      <a:pt x="41" y="24"/>
                    </a:lnTo>
                    <a:lnTo>
                      <a:pt x="46" y="22"/>
                    </a:lnTo>
                    <a:lnTo>
                      <a:pt x="52" y="22"/>
                    </a:lnTo>
                    <a:lnTo>
                      <a:pt x="57" y="22"/>
                    </a:lnTo>
                    <a:lnTo>
                      <a:pt x="59" y="25"/>
                    </a:lnTo>
                    <a:lnTo>
                      <a:pt x="65" y="27"/>
                    </a:lnTo>
                    <a:lnTo>
                      <a:pt x="70" y="31"/>
                    </a:lnTo>
                    <a:lnTo>
                      <a:pt x="74" y="36"/>
                    </a:lnTo>
                    <a:lnTo>
                      <a:pt x="81" y="42"/>
                    </a:lnTo>
                    <a:lnTo>
                      <a:pt x="85" y="46"/>
                    </a:lnTo>
                    <a:close/>
                  </a:path>
                </a:pathLst>
              </a:custGeom>
              <a:solidFill>
                <a:srgbClr val="000000"/>
              </a:solidFill>
              <a:ln w="9525">
                <a:solidFill>
                  <a:srgbClr val="5A87C6"/>
                </a:solidFill>
                <a:round/>
                <a:headEnd/>
                <a:tailEnd/>
              </a:ln>
            </p:spPr>
            <p:txBody>
              <a:bodyPr/>
              <a:lstStyle/>
              <a:p>
                <a:endParaRPr lang="en-US"/>
              </a:p>
            </p:txBody>
          </p:sp>
          <p:sp>
            <p:nvSpPr>
              <p:cNvPr id="1267" name="Freeform 252"/>
              <p:cNvSpPr>
                <a:spLocks/>
              </p:cNvSpPr>
              <p:nvPr/>
            </p:nvSpPr>
            <p:spPr bwMode="auto">
              <a:xfrm>
                <a:off x="5388" y="3164"/>
                <a:ext cx="31" cy="42"/>
              </a:xfrm>
              <a:custGeom>
                <a:avLst/>
                <a:gdLst>
                  <a:gd name="T0" fmla="*/ 30 w 91"/>
                  <a:gd name="T1" fmla="*/ 14 h 128"/>
                  <a:gd name="T2" fmla="*/ 29 w 91"/>
                  <a:gd name="T3" fmla="*/ 10 h 128"/>
                  <a:gd name="T4" fmla="*/ 27 w 91"/>
                  <a:gd name="T5" fmla="*/ 5 h 128"/>
                  <a:gd name="T6" fmla="*/ 23 w 91"/>
                  <a:gd name="T7" fmla="*/ 2 h 128"/>
                  <a:gd name="T8" fmla="*/ 20 w 91"/>
                  <a:gd name="T9" fmla="*/ 0 h 128"/>
                  <a:gd name="T10" fmla="*/ 17 w 91"/>
                  <a:gd name="T11" fmla="*/ 0 h 128"/>
                  <a:gd name="T12" fmla="*/ 12 w 91"/>
                  <a:gd name="T13" fmla="*/ 0 h 128"/>
                  <a:gd name="T14" fmla="*/ 7 w 91"/>
                  <a:gd name="T15" fmla="*/ 2 h 128"/>
                  <a:gd name="T16" fmla="*/ 4 w 91"/>
                  <a:gd name="T17" fmla="*/ 6 h 128"/>
                  <a:gd name="T18" fmla="*/ 2 w 91"/>
                  <a:gd name="T19" fmla="*/ 9 h 128"/>
                  <a:gd name="T20" fmla="*/ 0 w 91"/>
                  <a:gd name="T21" fmla="*/ 13 h 128"/>
                  <a:gd name="T22" fmla="*/ 0 w 91"/>
                  <a:gd name="T23" fmla="*/ 17 h 128"/>
                  <a:gd name="T24" fmla="*/ 0 w 91"/>
                  <a:gd name="T25" fmla="*/ 21 h 128"/>
                  <a:gd name="T26" fmla="*/ 0 w 91"/>
                  <a:gd name="T27" fmla="*/ 25 h 128"/>
                  <a:gd name="T28" fmla="*/ 1 w 91"/>
                  <a:gd name="T29" fmla="*/ 29 h 128"/>
                  <a:gd name="T30" fmla="*/ 3 w 91"/>
                  <a:gd name="T31" fmla="*/ 32 h 128"/>
                  <a:gd name="T32" fmla="*/ 5 w 91"/>
                  <a:gd name="T33" fmla="*/ 38 h 128"/>
                  <a:gd name="T34" fmla="*/ 10 w 91"/>
                  <a:gd name="T35" fmla="*/ 41 h 128"/>
                  <a:gd name="T36" fmla="*/ 14 w 91"/>
                  <a:gd name="T37" fmla="*/ 41 h 128"/>
                  <a:gd name="T38" fmla="*/ 18 w 91"/>
                  <a:gd name="T39" fmla="*/ 41 h 128"/>
                  <a:gd name="T40" fmla="*/ 21 w 91"/>
                  <a:gd name="T41" fmla="*/ 40 h 128"/>
                  <a:gd name="T42" fmla="*/ 26 w 91"/>
                  <a:gd name="T43" fmla="*/ 37 h 128"/>
                  <a:gd name="T44" fmla="*/ 29 w 91"/>
                  <a:gd name="T45" fmla="*/ 33 h 128"/>
                  <a:gd name="T46" fmla="*/ 30 w 91"/>
                  <a:gd name="T47" fmla="*/ 31 h 128"/>
                  <a:gd name="T48" fmla="*/ 28 w 91"/>
                  <a:gd name="T49" fmla="*/ 30 h 128"/>
                  <a:gd name="T50" fmla="*/ 27 w 91"/>
                  <a:gd name="T51" fmla="*/ 33 h 128"/>
                  <a:gd name="T52" fmla="*/ 23 w 91"/>
                  <a:gd name="T53" fmla="*/ 35 h 128"/>
                  <a:gd name="T54" fmla="*/ 18 w 91"/>
                  <a:gd name="T55" fmla="*/ 36 h 128"/>
                  <a:gd name="T56" fmla="*/ 15 w 91"/>
                  <a:gd name="T57" fmla="*/ 35 h 128"/>
                  <a:gd name="T58" fmla="*/ 12 w 91"/>
                  <a:gd name="T59" fmla="*/ 34 h 128"/>
                  <a:gd name="T60" fmla="*/ 10 w 91"/>
                  <a:gd name="T61" fmla="*/ 31 h 128"/>
                  <a:gd name="T62" fmla="*/ 9 w 91"/>
                  <a:gd name="T63" fmla="*/ 27 h 128"/>
                  <a:gd name="T64" fmla="*/ 30 w 91"/>
                  <a:gd name="T65" fmla="*/ 22 h 128"/>
                  <a:gd name="T66" fmla="*/ 27 w 91"/>
                  <a:gd name="T67" fmla="*/ 16 h 128"/>
                  <a:gd name="T68" fmla="*/ 9 w 91"/>
                  <a:gd name="T69" fmla="*/ 12 h 128"/>
                  <a:gd name="T70" fmla="*/ 10 w 91"/>
                  <a:gd name="T71" fmla="*/ 10 h 128"/>
                  <a:gd name="T72" fmla="*/ 12 w 91"/>
                  <a:gd name="T73" fmla="*/ 7 h 128"/>
                  <a:gd name="T74" fmla="*/ 15 w 91"/>
                  <a:gd name="T75" fmla="*/ 4 h 128"/>
                  <a:gd name="T76" fmla="*/ 19 w 91"/>
                  <a:gd name="T77" fmla="*/ 4 h 128"/>
                  <a:gd name="T78" fmla="*/ 23 w 91"/>
                  <a:gd name="T79" fmla="*/ 5 h 128"/>
                  <a:gd name="T80" fmla="*/ 27 w 91"/>
                  <a:gd name="T81" fmla="*/ 9 h 128"/>
                  <a:gd name="T82" fmla="*/ 28 w 91"/>
                  <a:gd name="T83" fmla="*/ 13 h 128"/>
                  <a:gd name="T84" fmla="*/ 30 w 91"/>
                  <a:gd name="T85" fmla="*/ 15 h 1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1"/>
                  <a:gd name="T130" fmla="*/ 0 h 128"/>
                  <a:gd name="T131" fmla="*/ 91 w 91"/>
                  <a:gd name="T132" fmla="*/ 128 h 1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1" h="128">
                    <a:moveTo>
                      <a:pt x="88" y="45"/>
                    </a:moveTo>
                    <a:lnTo>
                      <a:pt x="88" y="42"/>
                    </a:lnTo>
                    <a:lnTo>
                      <a:pt x="87" y="38"/>
                    </a:lnTo>
                    <a:lnTo>
                      <a:pt x="86" y="31"/>
                    </a:lnTo>
                    <a:lnTo>
                      <a:pt x="83" y="25"/>
                    </a:lnTo>
                    <a:lnTo>
                      <a:pt x="78" y="16"/>
                    </a:lnTo>
                    <a:lnTo>
                      <a:pt x="73" y="10"/>
                    </a:lnTo>
                    <a:lnTo>
                      <a:pt x="68" y="6"/>
                    </a:lnTo>
                    <a:lnTo>
                      <a:pt x="65" y="4"/>
                    </a:lnTo>
                    <a:lnTo>
                      <a:pt x="60" y="0"/>
                    </a:lnTo>
                    <a:lnTo>
                      <a:pt x="55" y="0"/>
                    </a:lnTo>
                    <a:lnTo>
                      <a:pt x="49" y="0"/>
                    </a:lnTo>
                    <a:lnTo>
                      <a:pt x="42" y="0"/>
                    </a:lnTo>
                    <a:lnTo>
                      <a:pt x="36" y="0"/>
                    </a:lnTo>
                    <a:lnTo>
                      <a:pt x="32" y="2"/>
                    </a:lnTo>
                    <a:lnTo>
                      <a:pt x="22" y="7"/>
                    </a:lnTo>
                    <a:lnTo>
                      <a:pt x="15" y="15"/>
                    </a:lnTo>
                    <a:lnTo>
                      <a:pt x="11" y="18"/>
                    </a:lnTo>
                    <a:lnTo>
                      <a:pt x="9" y="23"/>
                    </a:lnTo>
                    <a:lnTo>
                      <a:pt x="5" y="28"/>
                    </a:lnTo>
                    <a:lnTo>
                      <a:pt x="4" y="35"/>
                    </a:lnTo>
                    <a:lnTo>
                      <a:pt x="1" y="40"/>
                    </a:lnTo>
                    <a:lnTo>
                      <a:pt x="0" y="45"/>
                    </a:lnTo>
                    <a:lnTo>
                      <a:pt x="0" y="52"/>
                    </a:lnTo>
                    <a:lnTo>
                      <a:pt x="0" y="59"/>
                    </a:lnTo>
                    <a:lnTo>
                      <a:pt x="0" y="64"/>
                    </a:lnTo>
                    <a:lnTo>
                      <a:pt x="0" y="69"/>
                    </a:lnTo>
                    <a:lnTo>
                      <a:pt x="1" y="77"/>
                    </a:lnTo>
                    <a:lnTo>
                      <a:pt x="3" y="83"/>
                    </a:lnTo>
                    <a:lnTo>
                      <a:pt x="4" y="88"/>
                    </a:lnTo>
                    <a:lnTo>
                      <a:pt x="5" y="94"/>
                    </a:lnTo>
                    <a:lnTo>
                      <a:pt x="9" y="99"/>
                    </a:lnTo>
                    <a:lnTo>
                      <a:pt x="11" y="105"/>
                    </a:lnTo>
                    <a:lnTo>
                      <a:pt x="16" y="115"/>
                    </a:lnTo>
                    <a:lnTo>
                      <a:pt x="25" y="121"/>
                    </a:lnTo>
                    <a:lnTo>
                      <a:pt x="30" y="124"/>
                    </a:lnTo>
                    <a:lnTo>
                      <a:pt x="35" y="125"/>
                    </a:lnTo>
                    <a:lnTo>
                      <a:pt x="40" y="126"/>
                    </a:lnTo>
                    <a:lnTo>
                      <a:pt x="47" y="128"/>
                    </a:lnTo>
                    <a:lnTo>
                      <a:pt x="53" y="125"/>
                    </a:lnTo>
                    <a:lnTo>
                      <a:pt x="58" y="125"/>
                    </a:lnTo>
                    <a:lnTo>
                      <a:pt x="63" y="121"/>
                    </a:lnTo>
                    <a:lnTo>
                      <a:pt x="68" y="120"/>
                    </a:lnTo>
                    <a:lnTo>
                      <a:pt x="76" y="114"/>
                    </a:lnTo>
                    <a:lnTo>
                      <a:pt x="82" y="108"/>
                    </a:lnTo>
                    <a:lnTo>
                      <a:pt x="86" y="100"/>
                    </a:lnTo>
                    <a:lnTo>
                      <a:pt x="88" y="97"/>
                    </a:lnTo>
                    <a:lnTo>
                      <a:pt x="89" y="93"/>
                    </a:lnTo>
                    <a:lnTo>
                      <a:pt x="91" y="92"/>
                    </a:lnTo>
                    <a:lnTo>
                      <a:pt x="82" y="90"/>
                    </a:lnTo>
                    <a:lnTo>
                      <a:pt x="81" y="93"/>
                    </a:lnTo>
                    <a:lnTo>
                      <a:pt x="78" y="100"/>
                    </a:lnTo>
                    <a:lnTo>
                      <a:pt x="75" y="104"/>
                    </a:lnTo>
                    <a:lnTo>
                      <a:pt x="68" y="108"/>
                    </a:lnTo>
                    <a:lnTo>
                      <a:pt x="61" y="110"/>
                    </a:lnTo>
                    <a:lnTo>
                      <a:pt x="53" y="110"/>
                    </a:lnTo>
                    <a:lnTo>
                      <a:pt x="47" y="108"/>
                    </a:lnTo>
                    <a:lnTo>
                      <a:pt x="44" y="107"/>
                    </a:lnTo>
                    <a:lnTo>
                      <a:pt x="40" y="104"/>
                    </a:lnTo>
                    <a:lnTo>
                      <a:pt x="36" y="103"/>
                    </a:lnTo>
                    <a:lnTo>
                      <a:pt x="31" y="98"/>
                    </a:lnTo>
                    <a:lnTo>
                      <a:pt x="29" y="94"/>
                    </a:lnTo>
                    <a:lnTo>
                      <a:pt x="26" y="84"/>
                    </a:lnTo>
                    <a:lnTo>
                      <a:pt x="26" y="82"/>
                    </a:lnTo>
                    <a:lnTo>
                      <a:pt x="88" y="79"/>
                    </a:lnTo>
                    <a:lnTo>
                      <a:pt x="88" y="66"/>
                    </a:lnTo>
                    <a:lnTo>
                      <a:pt x="22" y="63"/>
                    </a:lnTo>
                    <a:lnTo>
                      <a:pt x="80" y="49"/>
                    </a:lnTo>
                    <a:lnTo>
                      <a:pt x="26" y="38"/>
                    </a:lnTo>
                    <a:lnTo>
                      <a:pt x="26" y="37"/>
                    </a:lnTo>
                    <a:lnTo>
                      <a:pt x="27" y="35"/>
                    </a:lnTo>
                    <a:lnTo>
                      <a:pt x="30" y="30"/>
                    </a:lnTo>
                    <a:lnTo>
                      <a:pt x="32" y="25"/>
                    </a:lnTo>
                    <a:lnTo>
                      <a:pt x="36" y="20"/>
                    </a:lnTo>
                    <a:lnTo>
                      <a:pt x="40" y="16"/>
                    </a:lnTo>
                    <a:lnTo>
                      <a:pt x="45" y="12"/>
                    </a:lnTo>
                    <a:lnTo>
                      <a:pt x="51" y="12"/>
                    </a:lnTo>
                    <a:lnTo>
                      <a:pt x="57" y="12"/>
                    </a:lnTo>
                    <a:lnTo>
                      <a:pt x="62" y="14"/>
                    </a:lnTo>
                    <a:lnTo>
                      <a:pt x="67" y="16"/>
                    </a:lnTo>
                    <a:lnTo>
                      <a:pt x="71" y="20"/>
                    </a:lnTo>
                    <a:lnTo>
                      <a:pt x="78" y="26"/>
                    </a:lnTo>
                    <a:lnTo>
                      <a:pt x="82" y="32"/>
                    </a:lnTo>
                    <a:lnTo>
                      <a:pt x="82" y="41"/>
                    </a:lnTo>
                    <a:lnTo>
                      <a:pt x="83" y="45"/>
                    </a:lnTo>
                    <a:lnTo>
                      <a:pt x="88" y="45"/>
                    </a:lnTo>
                    <a:close/>
                  </a:path>
                </a:pathLst>
              </a:custGeom>
              <a:solidFill>
                <a:srgbClr val="000000"/>
              </a:solidFill>
              <a:ln w="9525">
                <a:solidFill>
                  <a:srgbClr val="5A87C6"/>
                </a:solidFill>
                <a:round/>
                <a:headEnd/>
                <a:tailEnd/>
              </a:ln>
            </p:spPr>
            <p:txBody>
              <a:bodyPr/>
              <a:lstStyle/>
              <a:p>
                <a:endParaRPr lang="en-US"/>
              </a:p>
            </p:txBody>
          </p:sp>
          <p:sp>
            <p:nvSpPr>
              <p:cNvPr id="1268" name="Freeform 253"/>
              <p:cNvSpPr>
                <a:spLocks/>
              </p:cNvSpPr>
              <p:nvPr/>
            </p:nvSpPr>
            <p:spPr bwMode="auto">
              <a:xfrm>
                <a:off x="5131" y="2939"/>
                <a:ext cx="207" cy="115"/>
              </a:xfrm>
              <a:custGeom>
                <a:avLst/>
                <a:gdLst>
                  <a:gd name="T0" fmla="*/ 0 w 621"/>
                  <a:gd name="T1" fmla="*/ 106 h 345"/>
                  <a:gd name="T2" fmla="*/ 2 w 621"/>
                  <a:gd name="T3" fmla="*/ 102 h 345"/>
                  <a:gd name="T4" fmla="*/ 5 w 621"/>
                  <a:gd name="T5" fmla="*/ 98 h 345"/>
                  <a:gd name="T6" fmla="*/ 9 w 621"/>
                  <a:gd name="T7" fmla="*/ 95 h 345"/>
                  <a:gd name="T8" fmla="*/ 15 w 621"/>
                  <a:gd name="T9" fmla="*/ 91 h 345"/>
                  <a:gd name="T10" fmla="*/ 24 w 621"/>
                  <a:gd name="T11" fmla="*/ 87 h 345"/>
                  <a:gd name="T12" fmla="*/ 34 w 621"/>
                  <a:gd name="T13" fmla="*/ 86 h 345"/>
                  <a:gd name="T14" fmla="*/ 46 w 621"/>
                  <a:gd name="T15" fmla="*/ 84 h 345"/>
                  <a:gd name="T16" fmla="*/ 57 w 621"/>
                  <a:gd name="T17" fmla="*/ 84 h 345"/>
                  <a:gd name="T18" fmla="*/ 67 w 621"/>
                  <a:gd name="T19" fmla="*/ 84 h 345"/>
                  <a:gd name="T20" fmla="*/ 74 w 621"/>
                  <a:gd name="T21" fmla="*/ 84 h 345"/>
                  <a:gd name="T22" fmla="*/ 80 w 621"/>
                  <a:gd name="T23" fmla="*/ 84 h 345"/>
                  <a:gd name="T24" fmla="*/ 83 w 621"/>
                  <a:gd name="T25" fmla="*/ 84 h 345"/>
                  <a:gd name="T26" fmla="*/ 87 w 621"/>
                  <a:gd name="T27" fmla="*/ 85 h 345"/>
                  <a:gd name="T28" fmla="*/ 88 w 621"/>
                  <a:gd name="T29" fmla="*/ 84 h 345"/>
                  <a:gd name="T30" fmla="*/ 90 w 621"/>
                  <a:gd name="T31" fmla="*/ 78 h 345"/>
                  <a:gd name="T32" fmla="*/ 95 w 621"/>
                  <a:gd name="T33" fmla="*/ 68 h 345"/>
                  <a:gd name="T34" fmla="*/ 102 w 621"/>
                  <a:gd name="T35" fmla="*/ 56 h 345"/>
                  <a:gd name="T36" fmla="*/ 110 w 621"/>
                  <a:gd name="T37" fmla="*/ 42 h 345"/>
                  <a:gd name="T38" fmla="*/ 119 w 621"/>
                  <a:gd name="T39" fmla="*/ 29 h 345"/>
                  <a:gd name="T40" fmla="*/ 129 w 621"/>
                  <a:gd name="T41" fmla="*/ 17 h 345"/>
                  <a:gd name="T42" fmla="*/ 138 w 621"/>
                  <a:gd name="T43" fmla="*/ 9 h 345"/>
                  <a:gd name="T44" fmla="*/ 147 w 621"/>
                  <a:gd name="T45" fmla="*/ 4 h 345"/>
                  <a:gd name="T46" fmla="*/ 156 w 621"/>
                  <a:gd name="T47" fmla="*/ 2 h 345"/>
                  <a:gd name="T48" fmla="*/ 164 w 621"/>
                  <a:gd name="T49" fmla="*/ 0 h 345"/>
                  <a:gd name="T50" fmla="*/ 172 w 621"/>
                  <a:gd name="T51" fmla="*/ 0 h 345"/>
                  <a:gd name="T52" fmla="*/ 179 w 621"/>
                  <a:gd name="T53" fmla="*/ 0 h 345"/>
                  <a:gd name="T54" fmla="*/ 185 w 621"/>
                  <a:gd name="T55" fmla="*/ 1 h 345"/>
                  <a:gd name="T56" fmla="*/ 190 w 621"/>
                  <a:gd name="T57" fmla="*/ 3 h 345"/>
                  <a:gd name="T58" fmla="*/ 194 w 621"/>
                  <a:gd name="T59" fmla="*/ 5 h 345"/>
                  <a:gd name="T60" fmla="*/ 199 w 621"/>
                  <a:gd name="T61" fmla="*/ 7 h 345"/>
                  <a:gd name="T62" fmla="*/ 202 w 621"/>
                  <a:gd name="T63" fmla="*/ 11 h 345"/>
                  <a:gd name="T64" fmla="*/ 205 w 621"/>
                  <a:gd name="T65" fmla="*/ 15 h 345"/>
                  <a:gd name="T66" fmla="*/ 206 w 621"/>
                  <a:gd name="T67" fmla="*/ 19 h 345"/>
                  <a:gd name="T68" fmla="*/ 207 w 621"/>
                  <a:gd name="T69" fmla="*/ 24 h 345"/>
                  <a:gd name="T70" fmla="*/ 207 w 621"/>
                  <a:gd name="T71" fmla="*/ 31 h 345"/>
                  <a:gd name="T72" fmla="*/ 206 w 621"/>
                  <a:gd name="T73" fmla="*/ 41 h 345"/>
                  <a:gd name="T74" fmla="*/ 205 w 621"/>
                  <a:gd name="T75" fmla="*/ 51 h 345"/>
                  <a:gd name="T76" fmla="*/ 203 w 621"/>
                  <a:gd name="T77" fmla="*/ 62 h 345"/>
                  <a:gd name="T78" fmla="*/ 201 w 621"/>
                  <a:gd name="T79" fmla="*/ 74 h 345"/>
                  <a:gd name="T80" fmla="*/ 199 w 621"/>
                  <a:gd name="T81" fmla="*/ 85 h 345"/>
                  <a:gd name="T82" fmla="*/ 197 w 621"/>
                  <a:gd name="T83" fmla="*/ 95 h 345"/>
                  <a:gd name="T84" fmla="*/ 195 w 621"/>
                  <a:gd name="T85" fmla="*/ 104 h 345"/>
                  <a:gd name="T86" fmla="*/ 194 w 621"/>
                  <a:gd name="T87" fmla="*/ 110 h 345"/>
                  <a:gd name="T88" fmla="*/ 193 w 621"/>
                  <a:gd name="T89" fmla="*/ 115 h 345"/>
                  <a:gd name="T90" fmla="*/ 132 w 621"/>
                  <a:gd name="T91" fmla="*/ 111 h 345"/>
                  <a:gd name="T92" fmla="*/ 12 w 621"/>
                  <a:gd name="T93" fmla="*/ 107 h 345"/>
                  <a:gd name="T94" fmla="*/ 0 w 621"/>
                  <a:gd name="T95" fmla="*/ 107 h 3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21"/>
                  <a:gd name="T145" fmla="*/ 0 h 345"/>
                  <a:gd name="T146" fmla="*/ 621 w 621"/>
                  <a:gd name="T147" fmla="*/ 345 h 3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21" h="345">
                    <a:moveTo>
                      <a:pt x="0" y="320"/>
                    </a:moveTo>
                    <a:lnTo>
                      <a:pt x="0" y="318"/>
                    </a:lnTo>
                    <a:lnTo>
                      <a:pt x="4" y="310"/>
                    </a:lnTo>
                    <a:lnTo>
                      <a:pt x="6" y="305"/>
                    </a:lnTo>
                    <a:lnTo>
                      <a:pt x="10" y="300"/>
                    </a:lnTo>
                    <a:lnTo>
                      <a:pt x="15" y="295"/>
                    </a:lnTo>
                    <a:lnTo>
                      <a:pt x="22" y="290"/>
                    </a:lnTo>
                    <a:lnTo>
                      <a:pt x="28" y="284"/>
                    </a:lnTo>
                    <a:lnTo>
                      <a:pt x="36" y="278"/>
                    </a:lnTo>
                    <a:lnTo>
                      <a:pt x="46" y="272"/>
                    </a:lnTo>
                    <a:lnTo>
                      <a:pt x="58" y="268"/>
                    </a:lnTo>
                    <a:lnTo>
                      <a:pt x="71" y="262"/>
                    </a:lnTo>
                    <a:lnTo>
                      <a:pt x="84" y="259"/>
                    </a:lnTo>
                    <a:lnTo>
                      <a:pt x="102" y="257"/>
                    </a:lnTo>
                    <a:lnTo>
                      <a:pt x="120" y="256"/>
                    </a:lnTo>
                    <a:lnTo>
                      <a:pt x="139" y="253"/>
                    </a:lnTo>
                    <a:lnTo>
                      <a:pt x="156" y="253"/>
                    </a:lnTo>
                    <a:lnTo>
                      <a:pt x="172" y="253"/>
                    </a:lnTo>
                    <a:lnTo>
                      <a:pt x="188" y="253"/>
                    </a:lnTo>
                    <a:lnTo>
                      <a:pt x="201" y="253"/>
                    </a:lnTo>
                    <a:lnTo>
                      <a:pt x="212" y="253"/>
                    </a:lnTo>
                    <a:lnTo>
                      <a:pt x="223" y="253"/>
                    </a:lnTo>
                    <a:lnTo>
                      <a:pt x="232" y="253"/>
                    </a:lnTo>
                    <a:lnTo>
                      <a:pt x="239" y="253"/>
                    </a:lnTo>
                    <a:lnTo>
                      <a:pt x="245" y="253"/>
                    </a:lnTo>
                    <a:lnTo>
                      <a:pt x="250" y="253"/>
                    </a:lnTo>
                    <a:lnTo>
                      <a:pt x="255" y="253"/>
                    </a:lnTo>
                    <a:lnTo>
                      <a:pt x="260" y="254"/>
                    </a:lnTo>
                    <a:lnTo>
                      <a:pt x="263" y="256"/>
                    </a:lnTo>
                    <a:lnTo>
                      <a:pt x="263" y="253"/>
                    </a:lnTo>
                    <a:lnTo>
                      <a:pt x="266" y="246"/>
                    </a:lnTo>
                    <a:lnTo>
                      <a:pt x="271" y="235"/>
                    </a:lnTo>
                    <a:lnTo>
                      <a:pt x="278" y="222"/>
                    </a:lnTo>
                    <a:lnTo>
                      <a:pt x="285" y="205"/>
                    </a:lnTo>
                    <a:lnTo>
                      <a:pt x="295" y="187"/>
                    </a:lnTo>
                    <a:lnTo>
                      <a:pt x="305" y="168"/>
                    </a:lnTo>
                    <a:lnTo>
                      <a:pt x="317" y="148"/>
                    </a:lnTo>
                    <a:lnTo>
                      <a:pt x="330" y="127"/>
                    </a:lnTo>
                    <a:lnTo>
                      <a:pt x="343" y="106"/>
                    </a:lnTo>
                    <a:lnTo>
                      <a:pt x="357" y="86"/>
                    </a:lnTo>
                    <a:lnTo>
                      <a:pt x="371" y="68"/>
                    </a:lnTo>
                    <a:lnTo>
                      <a:pt x="386" y="51"/>
                    </a:lnTo>
                    <a:lnTo>
                      <a:pt x="399" y="37"/>
                    </a:lnTo>
                    <a:lnTo>
                      <a:pt x="414" y="26"/>
                    </a:lnTo>
                    <a:lnTo>
                      <a:pt x="429" y="19"/>
                    </a:lnTo>
                    <a:lnTo>
                      <a:pt x="441" y="13"/>
                    </a:lnTo>
                    <a:lnTo>
                      <a:pt x="455" y="9"/>
                    </a:lnTo>
                    <a:lnTo>
                      <a:pt x="469" y="5"/>
                    </a:lnTo>
                    <a:lnTo>
                      <a:pt x="481" y="3"/>
                    </a:lnTo>
                    <a:lnTo>
                      <a:pt x="492" y="0"/>
                    </a:lnTo>
                    <a:lnTo>
                      <a:pt x="505" y="0"/>
                    </a:lnTo>
                    <a:lnTo>
                      <a:pt x="516" y="0"/>
                    </a:lnTo>
                    <a:lnTo>
                      <a:pt x="527" y="1"/>
                    </a:lnTo>
                    <a:lnTo>
                      <a:pt x="537" y="1"/>
                    </a:lnTo>
                    <a:lnTo>
                      <a:pt x="547" y="3"/>
                    </a:lnTo>
                    <a:lnTo>
                      <a:pt x="555" y="4"/>
                    </a:lnTo>
                    <a:lnTo>
                      <a:pt x="564" y="6"/>
                    </a:lnTo>
                    <a:lnTo>
                      <a:pt x="570" y="9"/>
                    </a:lnTo>
                    <a:lnTo>
                      <a:pt x="578" y="11"/>
                    </a:lnTo>
                    <a:lnTo>
                      <a:pt x="583" y="14"/>
                    </a:lnTo>
                    <a:lnTo>
                      <a:pt x="589" y="18"/>
                    </a:lnTo>
                    <a:lnTo>
                      <a:pt x="596" y="21"/>
                    </a:lnTo>
                    <a:lnTo>
                      <a:pt x="605" y="29"/>
                    </a:lnTo>
                    <a:lnTo>
                      <a:pt x="607" y="32"/>
                    </a:lnTo>
                    <a:lnTo>
                      <a:pt x="610" y="37"/>
                    </a:lnTo>
                    <a:lnTo>
                      <a:pt x="614" y="44"/>
                    </a:lnTo>
                    <a:lnTo>
                      <a:pt x="616" y="51"/>
                    </a:lnTo>
                    <a:lnTo>
                      <a:pt x="617" y="56"/>
                    </a:lnTo>
                    <a:lnTo>
                      <a:pt x="619" y="65"/>
                    </a:lnTo>
                    <a:lnTo>
                      <a:pt x="620" y="73"/>
                    </a:lnTo>
                    <a:lnTo>
                      <a:pt x="621" y="85"/>
                    </a:lnTo>
                    <a:lnTo>
                      <a:pt x="620" y="94"/>
                    </a:lnTo>
                    <a:lnTo>
                      <a:pt x="620" y="108"/>
                    </a:lnTo>
                    <a:lnTo>
                      <a:pt x="619" y="122"/>
                    </a:lnTo>
                    <a:lnTo>
                      <a:pt x="617" y="137"/>
                    </a:lnTo>
                    <a:lnTo>
                      <a:pt x="615" y="153"/>
                    </a:lnTo>
                    <a:lnTo>
                      <a:pt x="612" y="169"/>
                    </a:lnTo>
                    <a:lnTo>
                      <a:pt x="610" y="185"/>
                    </a:lnTo>
                    <a:lnTo>
                      <a:pt x="607" y="204"/>
                    </a:lnTo>
                    <a:lnTo>
                      <a:pt x="604" y="221"/>
                    </a:lnTo>
                    <a:lnTo>
                      <a:pt x="600" y="238"/>
                    </a:lnTo>
                    <a:lnTo>
                      <a:pt x="598" y="254"/>
                    </a:lnTo>
                    <a:lnTo>
                      <a:pt x="595" y="272"/>
                    </a:lnTo>
                    <a:lnTo>
                      <a:pt x="591" y="285"/>
                    </a:lnTo>
                    <a:lnTo>
                      <a:pt x="589" y="300"/>
                    </a:lnTo>
                    <a:lnTo>
                      <a:pt x="586" y="313"/>
                    </a:lnTo>
                    <a:lnTo>
                      <a:pt x="584" y="323"/>
                    </a:lnTo>
                    <a:lnTo>
                      <a:pt x="581" y="331"/>
                    </a:lnTo>
                    <a:lnTo>
                      <a:pt x="580" y="339"/>
                    </a:lnTo>
                    <a:lnTo>
                      <a:pt x="580" y="344"/>
                    </a:lnTo>
                    <a:lnTo>
                      <a:pt x="580" y="345"/>
                    </a:lnTo>
                    <a:lnTo>
                      <a:pt x="395" y="334"/>
                    </a:lnTo>
                    <a:lnTo>
                      <a:pt x="242" y="323"/>
                    </a:lnTo>
                    <a:lnTo>
                      <a:pt x="36" y="320"/>
                    </a:lnTo>
                    <a:lnTo>
                      <a:pt x="0" y="320"/>
                    </a:lnTo>
                    <a:close/>
                  </a:path>
                </a:pathLst>
              </a:custGeom>
              <a:solidFill>
                <a:srgbClr val="F5A67D"/>
              </a:solidFill>
              <a:ln w="9525">
                <a:solidFill>
                  <a:srgbClr val="5A87C6"/>
                </a:solidFill>
                <a:round/>
                <a:headEnd/>
                <a:tailEnd/>
              </a:ln>
            </p:spPr>
            <p:txBody>
              <a:bodyPr/>
              <a:lstStyle/>
              <a:p>
                <a:endParaRPr lang="en-US"/>
              </a:p>
            </p:txBody>
          </p:sp>
          <p:sp>
            <p:nvSpPr>
              <p:cNvPr id="1269" name="Freeform 254"/>
              <p:cNvSpPr>
                <a:spLocks/>
              </p:cNvSpPr>
              <p:nvPr/>
            </p:nvSpPr>
            <p:spPr bwMode="auto">
              <a:xfrm>
                <a:off x="5237" y="2940"/>
                <a:ext cx="105" cy="113"/>
              </a:xfrm>
              <a:custGeom>
                <a:avLst/>
                <a:gdLst>
                  <a:gd name="T0" fmla="*/ 0 w 315"/>
                  <a:gd name="T1" fmla="*/ 106 h 340"/>
                  <a:gd name="T2" fmla="*/ 0 w 315"/>
                  <a:gd name="T3" fmla="*/ 105 h 340"/>
                  <a:gd name="T4" fmla="*/ 1 w 315"/>
                  <a:gd name="T5" fmla="*/ 101 h 340"/>
                  <a:gd name="T6" fmla="*/ 2 w 315"/>
                  <a:gd name="T7" fmla="*/ 97 h 340"/>
                  <a:gd name="T8" fmla="*/ 5 w 315"/>
                  <a:gd name="T9" fmla="*/ 91 h 340"/>
                  <a:gd name="T10" fmla="*/ 7 w 315"/>
                  <a:gd name="T11" fmla="*/ 83 h 340"/>
                  <a:gd name="T12" fmla="*/ 10 w 315"/>
                  <a:gd name="T13" fmla="*/ 75 h 340"/>
                  <a:gd name="T14" fmla="*/ 14 w 315"/>
                  <a:gd name="T15" fmla="*/ 66 h 340"/>
                  <a:gd name="T16" fmla="*/ 19 w 315"/>
                  <a:gd name="T17" fmla="*/ 57 h 340"/>
                  <a:gd name="T18" fmla="*/ 23 w 315"/>
                  <a:gd name="T19" fmla="*/ 48 h 340"/>
                  <a:gd name="T20" fmla="*/ 29 w 315"/>
                  <a:gd name="T21" fmla="*/ 39 h 340"/>
                  <a:gd name="T22" fmla="*/ 34 w 315"/>
                  <a:gd name="T23" fmla="*/ 30 h 340"/>
                  <a:gd name="T24" fmla="*/ 40 w 315"/>
                  <a:gd name="T25" fmla="*/ 22 h 340"/>
                  <a:gd name="T26" fmla="*/ 46 w 315"/>
                  <a:gd name="T27" fmla="*/ 15 h 340"/>
                  <a:gd name="T28" fmla="*/ 53 w 315"/>
                  <a:gd name="T29" fmla="*/ 9 h 340"/>
                  <a:gd name="T30" fmla="*/ 60 w 315"/>
                  <a:gd name="T31" fmla="*/ 5 h 340"/>
                  <a:gd name="T32" fmla="*/ 67 w 315"/>
                  <a:gd name="T33" fmla="*/ 2 h 340"/>
                  <a:gd name="T34" fmla="*/ 74 w 315"/>
                  <a:gd name="T35" fmla="*/ 0 h 340"/>
                  <a:gd name="T36" fmla="*/ 80 w 315"/>
                  <a:gd name="T37" fmla="*/ 0 h 340"/>
                  <a:gd name="T38" fmla="*/ 85 w 315"/>
                  <a:gd name="T39" fmla="*/ 0 h 340"/>
                  <a:gd name="T40" fmla="*/ 90 w 315"/>
                  <a:gd name="T41" fmla="*/ 2 h 340"/>
                  <a:gd name="T42" fmla="*/ 93 w 315"/>
                  <a:gd name="T43" fmla="*/ 4 h 340"/>
                  <a:gd name="T44" fmla="*/ 96 w 315"/>
                  <a:gd name="T45" fmla="*/ 7 h 340"/>
                  <a:gd name="T46" fmla="*/ 99 w 315"/>
                  <a:gd name="T47" fmla="*/ 9 h 340"/>
                  <a:gd name="T48" fmla="*/ 101 w 315"/>
                  <a:gd name="T49" fmla="*/ 13 h 340"/>
                  <a:gd name="T50" fmla="*/ 103 w 315"/>
                  <a:gd name="T51" fmla="*/ 16 h 340"/>
                  <a:gd name="T52" fmla="*/ 104 w 315"/>
                  <a:gd name="T53" fmla="*/ 20 h 340"/>
                  <a:gd name="T54" fmla="*/ 104 w 315"/>
                  <a:gd name="T55" fmla="*/ 24 h 340"/>
                  <a:gd name="T56" fmla="*/ 105 w 315"/>
                  <a:gd name="T57" fmla="*/ 27 h 340"/>
                  <a:gd name="T58" fmla="*/ 105 w 315"/>
                  <a:gd name="T59" fmla="*/ 30 h 340"/>
                  <a:gd name="T60" fmla="*/ 105 w 315"/>
                  <a:gd name="T61" fmla="*/ 33 h 340"/>
                  <a:gd name="T62" fmla="*/ 105 w 315"/>
                  <a:gd name="T63" fmla="*/ 36 h 340"/>
                  <a:gd name="T64" fmla="*/ 105 w 315"/>
                  <a:gd name="T65" fmla="*/ 38 h 340"/>
                  <a:gd name="T66" fmla="*/ 105 w 315"/>
                  <a:gd name="T67" fmla="*/ 40 h 340"/>
                  <a:gd name="T68" fmla="*/ 104 w 315"/>
                  <a:gd name="T69" fmla="*/ 43 h 340"/>
                  <a:gd name="T70" fmla="*/ 103 w 315"/>
                  <a:gd name="T71" fmla="*/ 47 h 340"/>
                  <a:gd name="T72" fmla="*/ 103 w 315"/>
                  <a:gd name="T73" fmla="*/ 53 h 340"/>
                  <a:gd name="T74" fmla="*/ 101 w 315"/>
                  <a:gd name="T75" fmla="*/ 58 h 340"/>
                  <a:gd name="T76" fmla="*/ 100 w 315"/>
                  <a:gd name="T77" fmla="*/ 65 h 340"/>
                  <a:gd name="T78" fmla="*/ 99 w 315"/>
                  <a:gd name="T79" fmla="*/ 71 h 340"/>
                  <a:gd name="T80" fmla="*/ 98 w 315"/>
                  <a:gd name="T81" fmla="*/ 78 h 340"/>
                  <a:gd name="T82" fmla="*/ 96 w 315"/>
                  <a:gd name="T83" fmla="*/ 84 h 340"/>
                  <a:gd name="T84" fmla="*/ 95 w 315"/>
                  <a:gd name="T85" fmla="*/ 91 h 340"/>
                  <a:gd name="T86" fmla="*/ 94 w 315"/>
                  <a:gd name="T87" fmla="*/ 97 h 340"/>
                  <a:gd name="T88" fmla="*/ 93 w 315"/>
                  <a:gd name="T89" fmla="*/ 102 h 340"/>
                  <a:gd name="T90" fmla="*/ 92 w 315"/>
                  <a:gd name="T91" fmla="*/ 106 h 340"/>
                  <a:gd name="T92" fmla="*/ 91 w 315"/>
                  <a:gd name="T93" fmla="*/ 110 h 340"/>
                  <a:gd name="T94" fmla="*/ 91 w 315"/>
                  <a:gd name="T95" fmla="*/ 112 h 340"/>
                  <a:gd name="T96" fmla="*/ 91 w 315"/>
                  <a:gd name="T97" fmla="*/ 113 h 340"/>
                  <a:gd name="T98" fmla="*/ 46 w 315"/>
                  <a:gd name="T99" fmla="*/ 112 h 340"/>
                  <a:gd name="T100" fmla="*/ 7 w 315"/>
                  <a:gd name="T101" fmla="*/ 110 h 340"/>
                  <a:gd name="T102" fmla="*/ 0 w 315"/>
                  <a:gd name="T103" fmla="*/ 106 h 340"/>
                  <a:gd name="T104" fmla="*/ 0 w 315"/>
                  <a:gd name="T105" fmla="*/ 106 h 3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5"/>
                  <a:gd name="T160" fmla="*/ 0 h 340"/>
                  <a:gd name="T161" fmla="*/ 315 w 315"/>
                  <a:gd name="T162" fmla="*/ 340 h 3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5" h="340">
                    <a:moveTo>
                      <a:pt x="0" y="319"/>
                    </a:moveTo>
                    <a:lnTo>
                      <a:pt x="0" y="315"/>
                    </a:lnTo>
                    <a:lnTo>
                      <a:pt x="3" y="305"/>
                    </a:lnTo>
                    <a:lnTo>
                      <a:pt x="6" y="291"/>
                    </a:lnTo>
                    <a:lnTo>
                      <a:pt x="14" y="273"/>
                    </a:lnTo>
                    <a:lnTo>
                      <a:pt x="21" y="250"/>
                    </a:lnTo>
                    <a:lnTo>
                      <a:pt x="31" y="226"/>
                    </a:lnTo>
                    <a:lnTo>
                      <a:pt x="42" y="198"/>
                    </a:lnTo>
                    <a:lnTo>
                      <a:pt x="56" y="172"/>
                    </a:lnTo>
                    <a:lnTo>
                      <a:pt x="70" y="143"/>
                    </a:lnTo>
                    <a:lnTo>
                      <a:pt x="86" y="116"/>
                    </a:lnTo>
                    <a:lnTo>
                      <a:pt x="101" y="89"/>
                    </a:lnTo>
                    <a:lnTo>
                      <a:pt x="120" y="66"/>
                    </a:lnTo>
                    <a:lnTo>
                      <a:pt x="139" y="45"/>
                    </a:lnTo>
                    <a:lnTo>
                      <a:pt x="159" y="26"/>
                    </a:lnTo>
                    <a:lnTo>
                      <a:pt x="180" y="14"/>
                    </a:lnTo>
                    <a:lnTo>
                      <a:pt x="201" y="6"/>
                    </a:lnTo>
                    <a:lnTo>
                      <a:pt x="222" y="1"/>
                    </a:lnTo>
                    <a:lnTo>
                      <a:pt x="239" y="0"/>
                    </a:lnTo>
                    <a:lnTo>
                      <a:pt x="256" y="1"/>
                    </a:lnTo>
                    <a:lnTo>
                      <a:pt x="269" y="6"/>
                    </a:lnTo>
                    <a:lnTo>
                      <a:pt x="280" y="11"/>
                    </a:lnTo>
                    <a:lnTo>
                      <a:pt x="289" y="20"/>
                    </a:lnTo>
                    <a:lnTo>
                      <a:pt x="298" y="27"/>
                    </a:lnTo>
                    <a:lnTo>
                      <a:pt x="304" y="38"/>
                    </a:lnTo>
                    <a:lnTo>
                      <a:pt x="308" y="48"/>
                    </a:lnTo>
                    <a:lnTo>
                      <a:pt x="311" y="59"/>
                    </a:lnTo>
                    <a:lnTo>
                      <a:pt x="313" y="71"/>
                    </a:lnTo>
                    <a:lnTo>
                      <a:pt x="315" y="82"/>
                    </a:lnTo>
                    <a:lnTo>
                      <a:pt x="315" y="90"/>
                    </a:lnTo>
                    <a:lnTo>
                      <a:pt x="315" y="100"/>
                    </a:lnTo>
                    <a:lnTo>
                      <a:pt x="315" y="107"/>
                    </a:lnTo>
                    <a:lnTo>
                      <a:pt x="315" y="114"/>
                    </a:lnTo>
                    <a:lnTo>
                      <a:pt x="314" y="119"/>
                    </a:lnTo>
                    <a:lnTo>
                      <a:pt x="311" y="129"/>
                    </a:lnTo>
                    <a:lnTo>
                      <a:pt x="309" y="141"/>
                    </a:lnTo>
                    <a:lnTo>
                      <a:pt x="308" y="159"/>
                    </a:lnTo>
                    <a:lnTo>
                      <a:pt x="304" y="176"/>
                    </a:lnTo>
                    <a:lnTo>
                      <a:pt x="300" y="195"/>
                    </a:lnTo>
                    <a:lnTo>
                      <a:pt x="296" y="214"/>
                    </a:lnTo>
                    <a:lnTo>
                      <a:pt x="293" y="236"/>
                    </a:lnTo>
                    <a:lnTo>
                      <a:pt x="288" y="254"/>
                    </a:lnTo>
                    <a:lnTo>
                      <a:pt x="284" y="274"/>
                    </a:lnTo>
                    <a:lnTo>
                      <a:pt x="282" y="291"/>
                    </a:lnTo>
                    <a:lnTo>
                      <a:pt x="279" y="307"/>
                    </a:lnTo>
                    <a:lnTo>
                      <a:pt x="277" y="320"/>
                    </a:lnTo>
                    <a:lnTo>
                      <a:pt x="274" y="330"/>
                    </a:lnTo>
                    <a:lnTo>
                      <a:pt x="273" y="336"/>
                    </a:lnTo>
                    <a:lnTo>
                      <a:pt x="273" y="340"/>
                    </a:lnTo>
                    <a:lnTo>
                      <a:pt x="138" y="336"/>
                    </a:lnTo>
                    <a:lnTo>
                      <a:pt x="21" y="331"/>
                    </a:lnTo>
                    <a:lnTo>
                      <a:pt x="0" y="319"/>
                    </a:lnTo>
                    <a:close/>
                  </a:path>
                </a:pathLst>
              </a:custGeom>
              <a:solidFill>
                <a:srgbClr val="E67842"/>
              </a:solidFill>
              <a:ln w="9525">
                <a:solidFill>
                  <a:srgbClr val="5A87C6"/>
                </a:solidFill>
                <a:round/>
                <a:headEnd/>
                <a:tailEnd/>
              </a:ln>
            </p:spPr>
            <p:txBody>
              <a:bodyPr/>
              <a:lstStyle/>
              <a:p>
                <a:endParaRPr lang="en-US"/>
              </a:p>
            </p:txBody>
          </p:sp>
          <p:sp>
            <p:nvSpPr>
              <p:cNvPr id="1270" name="Freeform 255"/>
              <p:cNvSpPr>
                <a:spLocks/>
              </p:cNvSpPr>
              <p:nvPr/>
            </p:nvSpPr>
            <p:spPr bwMode="auto">
              <a:xfrm>
                <a:off x="5219" y="2724"/>
                <a:ext cx="71" cy="69"/>
              </a:xfrm>
              <a:custGeom>
                <a:avLst/>
                <a:gdLst>
                  <a:gd name="T0" fmla="*/ 70 w 211"/>
                  <a:gd name="T1" fmla="*/ 3 h 209"/>
                  <a:gd name="T2" fmla="*/ 68 w 211"/>
                  <a:gd name="T3" fmla="*/ 3 h 209"/>
                  <a:gd name="T4" fmla="*/ 64 w 211"/>
                  <a:gd name="T5" fmla="*/ 3 h 209"/>
                  <a:gd name="T6" fmla="*/ 59 w 211"/>
                  <a:gd name="T7" fmla="*/ 4 h 209"/>
                  <a:gd name="T8" fmla="*/ 54 w 211"/>
                  <a:gd name="T9" fmla="*/ 6 h 209"/>
                  <a:gd name="T10" fmla="*/ 48 w 211"/>
                  <a:gd name="T11" fmla="*/ 10 h 209"/>
                  <a:gd name="T12" fmla="*/ 43 w 211"/>
                  <a:gd name="T13" fmla="*/ 15 h 209"/>
                  <a:gd name="T14" fmla="*/ 40 w 211"/>
                  <a:gd name="T15" fmla="*/ 23 h 209"/>
                  <a:gd name="T16" fmla="*/ 32 w 211"/>
                  <a:gd name="T17" fmla="*/ 53 h 209"/>
                  <a:gd name="T18" fmla="*/ 0 w 211"/>
                  <a:gd name="T19" fmla="*/ 61 h 209"/>
                  <a:gd name="T20" fmla="*/ 7 w 211"/>
                  <a:gd name="T21" fmla="*/ 46 h 209"/>
                  <a:gd name="T22" fmla="*/ 14 w 211"/>
                  <a:gd name="T23" fmla="*/ 44 h 209"/>
                  <a:gd name="T24" fmla="*/ 17 w 211"/>
                  <a:gd name="T25" fmla="*/ 47 h 209"/>
                  <a:gd name="T26" fmla="*/ 22 w 211"/>
                  <a:gd name="T27" fmla="*/ 51 h 209"/>
                  <a:gd name="T28" fmla="*/ 28 w 211"/>
                  <a:gd name="T29" fmla="*/ 52 h 209"/>
                  <a:gd name="T30" fmla="*/ 32 w 211"/>
                  <a:gd name="T31" fmla="*/ 49 h 209"/>
                  <a:gd name="T32" fmla="*/ 31 w 211"/>
                  <a:gd name="T33" fmla="*/ 46 h 209"/>
                  <a:gd name="T34" fmla="*/ 26 w 211"/>
                  <a:gd name="T35" fmla="*/ 45 h 209"/>
                  <a:gd name="T36" fmla="*/ 21 w 211"/>
                  <a:gd name="T37" fmla="*/ 44 h 209"/>
                  <a:gd name="T38" fmla="*/ 14 w 211"/>
                  <a:gd name="T39" fmla="*/ 42 h 209"/>
                  <a:gd name="T40" fmla="*/ 28 w 211"/>
                  <a:gd name="T41" fmla="*/ 41 h 209"/>
                  <a:gd name="T42" fmla="*/ 19 w 211"/>
                  <a:gd name="T43" fmla="*/ 34 h 209"/>
                  <a:gd name="T44" fmla="*/ 31 w 211"/>
                  <a:gd name="T45" fmla="*/ 30 h 209"/>
                  <a:gd name="T46" fmla="*/ 23 w 211"/>
                  <a:gd name="T47" fmla="*/ 26 h 209"/>
                  <a:gd name="T48" fmla="*/ 34 w 211"/>
                  <a:gd name="T49" fmla="*/ 21 h 209"/>
                  <a:gd name="T50" fmla="*/ 27 w 211"/>
                  <a:gd name="T51" fmla="*/ 16 h 209"/>
                  <a:gd name="T52" fmla="*/ 36 w 211"/>
                  <a:gd name="T53" fmla="*/ 11 h 209"/>
                  <a:gd name="T54" fmla="*/ 38 w 211"/>
                  <a:gd name="T55" fmla="*/ 9 h 209"/>
                  <a:gd name="T56" fmla="*/ 42 w 211"/>
                  <a:gd name="T57" fmla="*/ 6 h 209"/>
                  <a:gd name="T58" fmla="*/ 45 w 211"/>
                  <a:gd name="T59" fmla="*/ 4 h 209"/>
                  <a:gd name="T60" fmla="*/ 48 w 211"/>
                  <a:gd name="T61" fmla="*/ 3 h 209"/>
                  <a:gd name="T62" fmla="*/ 52 w 211"/>
                  <a:gd name="T63" fmla="*/ 0 h 209"/>
                  <a:gd name="T64" fmla="*/ 56 w 211"/>
                  <a:gd name="T65" fmla="*/ 0 h 209"/>
                  <a:gd name="T66" fmla="*/ 60 w 211"/>
                  <a:gd name="T67" fmla="*/ 0 h 209"/>
                  <a:gd name="T68" fmla="*/ 63 w 211"/>
                  <a:gd name="T69" fmla="*/ 1 h 209"/>
                  <a:gd name="T70" fmla="*/ 69 w 211"/>
                  <a:gd name="T71" fmla="*/ 3 h 209"/>
                  <a:gd name="T72" fmla="*/ 71 w 211"/>
                  <a:gd name="T73" fmla="*/ 4 h 2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1"/>
                  <a:gd name="T112" fmla="*/ 0 h 209"/>
                  <a:gd name="T113" fmla="*/ 211 w 211"/>
                  <a:gd name="T114" fmla="*/ 209 h 2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1" h="209">
                    <a:moveTo>
                      <a:pt x="211" y="11"/>
                    </a:moveTo>
                    <a:lnTo>
                      <a:pt x="208" y="10"/>
                    </a:lnTo>
                    <a:lnTo>
                      <a:pt x="206" y="10"/>
                    </a:lnTo>
                    <a:lnTo>
                      <a:pt x="201" y="10"/>
                    </a:lnTo>
                    <a:lnTo>
                      <a:pt x="197" y="10"/>
                    </a:lnTo>
                    <a:lnTo>
                      <a:pt x="190" y="10"/>
                    </a:lnTo>
                    <a:lnTo>
                      <a:pt x="184" y="11"/>
                    </a:lnTo>
                    <a:lnTo>
                      <a:pt x="175" y="11"/>
                    </a:lnTo>
                    <a:lnTo>
                      <a:pt x="167" y="15"/>
                    </a:lnTo>
                    <a:lnTo>
                      <a:pt x="159" y="19"/>
                    </a:lnTo>
                    <a:lnTo>
                      <a:pt x="150" y="24"/>
                    </a:lnTo>
                    <a:lnTo>
                      <a:pt x="143" y="29"/>
                    </a:lnTo>
                    <a:lnTo>
                      <a:pt x="135" y="37"/>
                    </a:lnTo>
                    <a:lnTo>
                      <a:pt x="128" y="46"/>
                    </a:lnTo>
                    <a:lnTo>
                      <a:pt x="123" y="57"/>
                    </a:lnTo>
                    <a:lnTo>
                      <a:pt x="118" y="71"/>
                    </a:lnTo>
                    <a:lnTo>
                      <a:pt x="115" y="87"/>
                    </a:lnTo>
                    <a:lnTo>
                      <a:pt x="94" y="161"/>
                    </a:lnTo>
                    <a:lnTo>
                      <a:pt x="10" y="209"/>
                    </a:lnTo>
                    <a:lnTo>
                      <a:pt x="0" y="186"/>
                    </a:lnTo>
                    <a:lnTo>
                      <a:pt x="38" y="174"/>
                    </a:lnTo>
                    <a:lnTo>
                      <a:pt x="21" y="138"/>
                    </a:lnTo>
                    <a:lnTo>
                      <a:pt x="42" y="130"/>
                    </a:lnTo>
                    <a:lnTo>
                      <a:pt x="42" y="132"/>
                    </a:lnTo>
                    <a:lnTo>
                      <a:pt x="45" y="137"/>
                    </a:lnTo>
                    <a:lnTo>
                      <a:pt x="50" y="142"/>
                    </a:lnTo>
                    <a:lnTo>
                      <a:pt x="57" y="149"/>
                    </a:lnTo>
                    <a:lnTo>
                      <a:pt x="64" y="154"/>
                    </a:lnTo>
                    <a:lnTo>
                      <a:pt x="73" y="158"/>
                    </a:lnTo>
                    <a:lnTo>
                      <a:pt x="82" y="158"/>
                    </a:lnTo>
                    <a:lnTo>
                      <a:pt x="91" y="155"/>
                    </a:lnTo>
                    <a:lnTo>
                      <a:pt x="94" y="149"/>
                    </a:lnTo>
                    <a:lnTo>
                      <a:pt x="94" y="144"/>
                    </a:lnTo>
                    <a:lnTo>
                      <a:pt x="91" y="140"/>
                    </a:lnTo>
                    <a:lnTo>
                      <a:pt x="83" y="138"/>
                    </a:lnTo>
                    <a:lnTo>
                      <a:pt x="76" y="135"/>
                    </a:lnTo>
                    <a:lnTo>
                      <a:pt x="68" y="133"/>
                    </a:lnTo>
                    <a:lnTo>
                      <a:pt x="62" y="133"/>
                    </a:lnTo>
                    <a:lnTo>
                      <a:pt x="61" y="133"/>
                    </a:lnTo>
                    <a:lnTo>
                      <a:pt x="43" y="127"/>
                    </a:lnTo>
                    <a:lnTo>
                      <a:pt x="46" y="113"/>
                    </a:lnTo>
                    <a:lnTo>
                      <a:pt x="82" y="124"/>
                    </a:lnTo>
                    <a:lnTo>
                      <a:pt x="86" y="109"/>
                    </a:lnTo>
                    <a:lnTo>
                      <a:pt x="57" y="102"/>
                    </a:lnTo>
                    <a:lnTo>
                      <a:pt x="64" y="85"/>
                    </a:lnTo>
                    <a:lnTo>
                      <a:pt x="91" y="92"/>
                    </a:lnTo>
                    <a:lnTo>
                      <a:pt x="94" y="81"/>
                    </a:lnTo>
                    <a:lnTo>
                      <a:pt x="69" y="78"/>
                    </a:lnTo>
                    <a:lnTo>
                      <a:pt x="74" y="61"/>
                    </a:lnTo>
                    <a:lnTo>
                      <a:pt x="100" y="64"/>
                    </a:lnTo>
                    <a:lnTo>
                      <a:pt x="104" y="50"/>
                    </a:lnTo>
                    <a:lnTo>
                      <a:pt x="79" y="49"/>
                    </a:lnTo>
                    <a:lnTo>
                      <a:pt x="86" y="32"/>
                    </a:lnTo>
                    <a:lnTo>
                      <a:pt x="107" y="34"/>
                    </a:lnTo>
                    <a:lnTo>
                      <a:pt x="107" y="31"/>
                    </a:lnTo>
                    <a:lnTo>
                      <a:pt x="114" y="26"/>
                    </a:lnTo>
                    <a:lnTo>
                      <a:pt x="118" y="23"/>
                    </a:lnTo>
                    <a:lnTo>
                      <a:pt x="125" y="19"/>
                    </a:lnTo>
                    <a:lnTo>
                      <a:pt x="128" y="15"/>
                    </a:lnTo>
                    <a:lnTo>
                      <a:pt x="133" y="13"/>
                    </a:lnTo>
                    <a:lnTo>
                      <a:pt x="139" y="10"/>
                    </a:lnTo>
                    <a:lnTo>
                      <a:pt x="144" y="8"/>
                    </a:lnTo>
                    <a:lnTo>
                      <a:pt x="149" y="4"/>
                    </a:lnTo>
                    <a:lnTo>
                      <a:pt x="155" y="1"/>
                    </a:lnTo>
                    <a:lnTo>
                      <a:pt x="160" y="1"/>
                    </a:lnTo>
                    <a:lnTo>
                      <a:pt x="166" y="1"/>
                    </a:lnTo>
                    <a:lnTo>
                      <a:pt x="171" y="0"/>
                    </a:lnTo>
                    <a:lnTo>
                      <a:pt x="177" y="0"/>
                    </a:lnTo>
                    <a:lnTo>
                      <a:pt x="182" y="1"/>
                    </a:lnTo>
                    <a:lnTo>
                      <a:pt x="187" y="3"/>
                    </a:lnTo>
                    <a:lnTo>
                      <a:pt x="196" y="5"/>
                    </a:lnTo>
                    <a:lnTo>
                      <a:pt x="205" y="8"/>
                    </a:lnTo>
                    <a:lnTo>
                      <a:pt x="208" y="9"/>
                    </a:lnTo>
                    <a:lnTo>
                      <a:pt x="211" y="11"/>
                    </a:lnTo>
                    <a:close/>
                  </a:path>
                </a:pathLst>
              </a:custGeom>
              <a:solidFill>
                <a:srgbClr val="FA94BD"/>
              </a:solidFill>
              <a:ln w="9525">
                <a:solidFill>
                  <a:srgbClr val="5A87C6"/>
                </a:solidFill>
                <a:round/>
                <a:headEnd/>
                <a:tailEnd/>
              </a:ln>
            </p:spPr>
            <p:txBody>
              <a:bodyPr/>
              <a:lstStyle/>
              <a:p>
                <a:endParaRPr lang="en-US"/>
              </a:p>
            </p:txBody>
          </p:sp>
          <p:sp>
            <p:nvSpPr>
              <p:cNvPr id="1271" name="Freeform 256"/>
              <p:cNvSpPr>
                <a:spLocks/>
              </p:cNvSpPr>
              <p:nvPr/>
            </p:nvSpPr>
            <p:spPr bwMode="auto">
              <a:xfrm>
                <a:off x="5215" y="2725"/>
                <a:ext cx="80" cy="69"/>
              </a:xfrm>
              <a:custGeom>
                <a:avLst/>
                <a:gdLst>
                  <a:gd name="T0" fmla="*/ 80 w 241"/>
                  <a:gd name="T1" fmla="*/ 3 h 205"/>
                  <a:gd name="T2" fmla="*/ 77 w 241"/>
                  <a:gd name="T3" fmla="*/ 3 h 205"/>
                  <a:gd name="T4" fmla="*/ 73 w 241"/>
                  <a:gd name="T5" fmla="*/ 3 h 205"/>
                  <a:gd name="T6" fmla="*/ 68 w 241"/>
                  <a:gd name="T7" fmla="*/ 3 h 205"/>
                  <a:gd name="T8" fmla="*/ 63 w 241"/>
                  <a:gd name="T9" fmla="*/ 6 h 205"/>
                  <a:gd name="T10" fmla="*/ 57 w 241"/>
                  <a:gd name="T11" fmla="*/ 9 h 205"/>
                  <a:gd name="T12" fmla="*/ 52 w 241"/>
                  <a:gd name="T13" fmla="*/ 15 h 205"/>
                  <a:gd name="T14" fmla="*/ 48 w 241"/>
                  <a:gd name="T15" fmla="*/ 24 h 205"/>
                  <a:gd name="T16" fmla="*/ 40 w 241"/>
                  <a:gd name="T17" fmla="*/ 54 h 205"/>
                  <a:gd name="T18" fmla="*/ 0 w 241"/>
                  <a:gd name="T19" fmla="*/ 62 h 205"/>
                  <a:gd name="T20" fmla="*/ 18 w 241"/>
                  <a:gd name="T21" fmla="*/ 48 h 205"/>
                  <a:gd name="T22" fmla="*/ 21 w 241"/>
                  <a:gd name="T23" fmla="*/ 47 h 205"/>
                  <a:gd name="T24" fmla="*/ 25 w 241"/>
                  <a:gd name="T25" fmla="*/ 49 h 205"/>
                  <a:gd name="T26" fmla="*/ 29 w 241"/>
                  <a:gd name="T27" fmla="*/ 50 h 205"/>
                  <a:gd name="T28" fmla="*/ 32 w 241"/>
                  <a:gd name="T29" fmla="*/ 49 h 205"/>
                  <a:gd name="T30" fmla="*/ 33 w 241"/>
                  <a:gd name="T31" fmla="*/ 47 h 205"/>
                  <a:gd name="T32" fmla="*/ 30 w 241"/>
                  <a:gd name="T33" fmla="*/ 44 h 205"/>
                  <a:gd name="T34" fmla="*/ 24 w 241"/>
                  <a:gd name="T35" fmla="*/ 43 h 205"/>
                  <a:gd name="T36" fmla="*/ 37 w 241"/>
                  <a:gd name="T37" fmla="*/ 41 h 205"/>
                  <a:gd name="T38" fmla="*/ 29 w 241"/>
                  <a:gd name="T39" fmla="*/ 34 h 205"/>
                  <a:gd name="T40" fmla="*/ 39 w 241"/>
                  <a:gd name="T41" fmla="*/ 32 h 205"/>
                  <a:gd name="T42" fmla="*/ 33 w 241"/>
                  <a:gd name="T43" fmla="*/ 26 h 205"/>
                  <a:gd name="T44" fmla="*/ 43 w 241"/>
                  <a:gd name="T45" fmla="*/ 21 h 205"/>
                  <a:gd name="T46" fmla="*/ 36 w 241"/>
                  <a:gd name="T47" fmla="*/ 17 h 205"/>
                  <a:gd name="T48" fmla="*/ 45 w 241"/>
                  <a:gd name="T49" fmla="*/ 11 h 205"/>
                  <a:gd name="T50" fmla="*/ 47 w 241"/>
                  <a:gd name="T51" fmla="*/ 8 h 205"/>
                  <a:gd name="T52" fmla="*/ 51 w 241"/>
                  <a:gd name="T53" fmla="*/ 6 h 205"/>
                  <a:gd name="T54" fmla="*/ 53 w 241"/>
                  <a:gd name="T55" fmla="*/ 4 h 205"/>
                  <a:gd name="T56" fmla="*/ 57 w 241"/>
                  <a:gd name="T57" fmla="*/ 2 h 205"/>
                  <a:gd name="T58" fmla="*/ 61 w 241"/>
                  <a:gd name="T59" fmla="*/ 0 h 205"/>
                  <a:gd name="T60" fmla="*/ 64 w 241"/>
                  <a:gd name="T61" fmla="*/ 0 h 205"/>
                  <a:gd name="T62" fmla="*/ 68 w 241"/>
                  <a:gd name="T63" fmla="*/ 0 h 205"/>
                  <a:gd name="T64" fmla="*/ 72 w 241"/>
                  <a:gd name="T65" fmla="*/ 1 h 205"/>
                  <a:gd name="T66" fmla="*/ 77 w 241"/>
                  <a:gd name="T67" fmla="*/ 2 h 205"/>
                  <a:gd name="T68" fmla="*/ 80 w 241"/>
                  <a:gd name="T69" fmla="*/ 3 h 2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1"/>
                  <a:gd name="T106" fmla="*/ 0 h 205"/>
                  <a:gd name="T107" fmla="*/ 241 w 241"/>
                  <a:gd name="T108" fmla="*/ 205 h 2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1" h="205">
                    <a:moveTo>
                      <a:pt x="241" y="10"/>
                    </a:moveTo>
                    <a:lnTo>
                      <a:pt x="240" y="9"/>
                    </a:lnTo>
                    <a:lnTo>
                      <a:pt x="236" y="9"/>
                    </a:lnTo>
                    <a:lnTo>
                      <a:pt x="232" y="9"/>
                    </a:lnTo>
                    <a:lnTo>
                      <a:pt x="227" y="9"/>
                    </a:lnTo>
                    <a:lnTo>
                      <a:pt x="220" y="9"/>
                    </a:lnTo>
                    <a:lnTo>
                      <a:pt x="214" y="10"/>
                    </a:lnTo>
                    <a:lnTo>
                      <a:pt x="205" y="10"/>
                    </a:lnTo>
                    <a:lnTo>
                      <a:pt x="198" y="14"/>
                    </a:lnTo>
                    <a:lnTo>
                      <a:pt x="189" y="18"/>
                    </a:lnTo>
                    <a:lnTo>
                      <a:pt x="180" y="21"/>
                    </a:lnTo>
                    <a:lnTo>
                      <a:pt x="171" y="27"/>
                    </a:lnTo>
                    <a:lnTo>
                      <a:pt x="165" y="35"/>
                    </a:lnTo>
                    <a:lnTo>
                      <a:pt x="157" y="45"/>
                    </a:lnTo>
                    <a:lnTo>
                      <a:pt x="152" y="56"/>
                    </a:lnTo>
                    <a:lnTo>
                      <a:pt x="145" y="70"/>
                    </a:lnTo>
                    <a:lnTo>
                      <a:pt x="143" y="86"/>
                    </a:lnTo>
                    <a:lnTo>
                      <a:pt x="122" y="160"/>
                    </a:lnTo>
                    <a:lnTo>
                      <a:pt x="43" y="205"/>
                    </a:lnTo>
                    <a:lnTo>
                      <a:pt x="0" y="183"/>
                    </a:lnTo>
                    <a:lnTo>
                      <a:pt x="66" y="173"/>
                    </a:lnTo>
                    <a:lnTo>
                      <a:pt x="54" y="144"/>
                    </a:lnTo>
                    <a:lnTo>
                      <a:pt x="62" y="137"/>
                    </a:lnTo>
                    <a:lnTo>
                      <a:pt x="64" y="139"/>
                    </a:lnTo>
                    <a:lnTo>
                      <a:pt x="72" y="144"/>
                    </a:lnTo>
                    <a:lnTo>
                      <a:pt x="76" y="145"/>
                    </a:lnTo>
                    <a:lnTo>
                      <a:pt x="81" y="149"/>
                    </a:lnTo>
                    <a:lnTo>
                      <a:pt x="87" y="149"/>
                    </a:lnTo>
                    <a:lnTo>
                      <a:pt x="93" y="149"/>
                    </a:lnTo>
                    <a:lnTo>
                      <a:pt x="97" y="145"/>
                    </a:lnTo>
                    <a:lnTo>
                      <a:pt x="100" y="143"/>
                    </a:lnTo>
                    <a:lnTo>
                      <a:pt x="98" y="139"/>
                    </a:lnTo>
                    <a:lnTo>
                      <a:pt x="97" y="137"/>
                    </a:lnTo>
                    <a:lnTo>
                      <a:pt x="90" y="132"/>
                    </a:lnTo>
                    <a:lnTo>
                      <a:pt x="86" y="132"/>
                    </a:lnTo>
                    <a:lnTo>
                      <a:pt x="71" y="128"/>
                    </a:lnTo>
                    <a:lnTo>
                      <a:pt x="76" y="112"/>
                    </a:lnTo>
                    <a:lnTo>
                      <a:pt x="111" y="122"/>
                    </a:lnTo>
                    <a:lnTo>
                      <a:pt x="114" y="111"/>
                    </a:lnTo>
                    <a:lnTo>
                      <a:pt x="86" y="101"/>
                    </a:lnTo>
                    <a:lnTo>
                      <a:pt x="92" y="87"/>
                    </a:lnTo>
                    <a:lnTo>
                      <a:pt x="118" y="94"/>
                    </a:lnTo>
                    <a:lnTo>
                      <a:pt x="122" y="80"/>
                    </a:lnTo>
                    <a:lnTo>
                      <a:pt x="100" y="76"/>
                    </a:lnTo>
                    <a:lnTo>
                      <a:pt x="101" y="62"/>
                    </a:lnTo>
                    <a:lnTo>
                      <a:pt x="129" y="62"/>
                    </a:lnTo>
                    <a:lnTo>
                      <a:pt x="136" y="52"/>
                    </a:lnTo>
                    <a:lnTo>
                      <a:pt x="107" y="50"/>
                    </a:lnTo>
                    <a:lnTo>
                      <a:pt x="111" y="35"/>
                    </a:lnTo>
                    <a:lnTo>
                      <a:pt x="136" y="32"/>
                    </a:lnTo>
                    <a:lnTo>
                      <a:pt x="136" y="30"/>
                    </a:lnTo>
                    <a:lnTo>
                      <a:pt x="142" y="25"/>
                    </a:lnTo>
                    <a:lnTo>
                      <a:pt x="147" y="21"/>
                    </a:lnTo>
                    <a:lnTo>
                      <a:pt x="153" y="18"/>
                    </a:lnTo>
                    <a:lnTo>
                      <a:pt x="157" y="14"/>
                    </a:lnTo>
                    <a:lnTo>
                      <a:pt x="160" y="11"/>
                    </a:lnTo>
                    <a:lnTo>
                      <a:pt x="167" y="9"/>
                    </a:lnTo>
                    <a:lnTo>
                      <a:pt x="171" y="6"/>
                    </a:lnTo>
                    <a:lnTo>
                      <a:pt x="176" y="4"/>
                    </a:lnTo>
                    <a:lnTo>
                      <a:pt x="183" y="1"/>
                    </a:lnTo>
                    <a:lnTo>
                      <a:pt x="188" y="0"/>
                    </a:lnTo>
                    <a:lnTo>
                      <a:pt x="194" y="0"/>
                    </a:lnTo>
                    <a:lnTo>
                      <a:pt x="200" y="0"/>
                    </a:lnTo>
                    <a:lnTo>
                      <a:pt x="205" y="0"/>
                    </a:lnTo>
                    <a:lnTo>
                      <a:pt x="211" y="0"/>
                    </a:lnTo>
                    <a:lnTo>
                      <a:pt x="217" y="3"/>
                    </a:lnTo>
                    <a:lnTo>
                      <a:pt x="226" y="4"/>
                    </a:lnTo>
                    <a:lnTo>
                      <a:pt x="233" y="6"/>
                    </a:lnTo>
                    <a:lnTo>
                      <a:pt x="238" y="8"/>
                    </a:lnTo>
                    <a:lnTo>
                      <a:pt x="241" y="10"/>
                    </a:lnTo>
                    <a:close/>
                  </a:path>
                </a:pathLst>
              </a:custGeom>
              <a:solidFill>
                <a:srgbClr val="000000"/>
              </a:solidFill>
              <a:ln w="9525">
                <a:solidFill>
                  <a:srgbClr val="5A87C6"/>
                </a:solidFill>
                <a:round/>
                <a:headEnd/>
                <a:tailEnd/>
              </a:ln>
            </p:spPr>
            <p:txBody>
              <a:bodyPr/>
              <a:lstStyle/>
              <a:p>
                <a:endParaRPr lang="en-US"/>
              </a:p>
            </p:txBody>
          </p:sp>
          <p:sp>
            <p:nvSpPr>
              <p:cNvPr id="1272" name="Freeform 257"/>
              <p:cNvSpPr>
                <a:spLocks/>
              </p:cNvSpPr>
              <p:nvPr/>
            </p:nvSpPr>
            <p:spPr bwMode="auto">
              <a:xfrm>
                <a:off x="5197" y="2720"/>
                <a:ext cx="82" cy="73"/>
              </a:xfrm>
              <a:custGeom>
                <a:avLst/>
                <a:gdLst>
                  <a:gd name="T0" fmla="*/ 26 w 246"/>
                  <a:gd name="T1" fmla="*/ 73 h 221"/>
                  <a:gd name="T2" fmla="*/ 1 w 246"/>
                  <a:gd name="T3" fmla="*/ 54 h 221"/>
                  <a:gd name="T4" fmla="*/ 20 w 246"/>
                  <a:gd name="T5" fmla="*/ 44 h 221"/>
                  <a:gd name="T6" fmla="*/ 22 w 246"/>
                  <a:gd name="T7" fmla="*/ 39 h 221"/>
                  <a:gd name="T8" fmla="*/ 24 w 246"/>
                  <a:gd name="T9" fmla="*/ 35 h 221"/>
                  <a:gd name="T10" fmla="*/ 27 w 246"/>
                  <a:gd name="T11" fmla="*/ 30 h 221"/>
                  <a:gd name="T12" fmla="*/ 30 w 246"/>
                  <a:gd name="T13" fmla="*/ 24 h 221"/>
                  <a:gd name="T14" fmla="*/ 34 w 246"/>
                  <a:gd name="T15" fmla="*/ 19 h 221"/>
                  <a:gd name="T16" fmla="*/ 37 w 246"/>
                  <a:gd name="T17" fmla="*/ 14 h 221"/>
                  <a:gd name="T18" fmla="*/ 42 w 246"/>
                  <a:gd name="T19" fmla="*/ 10 h 221"/>
                  <a:gd name="T20" fmla="*/ 47 w 246"/>
                  <a:gd name="T21" fmla="*/ 7 h 221"/>
                  <a:gd name="T22" fmla="*/ 52 w 246"/>
                  <a:gd name="T23" fmla="*/ 4 h 221"/>
                  <a:gd name="T24" fmla="*/ 57 w 246"/>
                  <a:gd name="T25" fmla="*/ 2 h 221"/>
                  <a:gd name="T26" fmla="*/ 61 w 246"/>
                  <a:gd name="T27" fmla="*/ 1 h 221"/>
                  <a:gd name="T28" fmla="*/ 65 w 246"/>
                  <a:gd name="T29" fmla="*/ 0 h 221"/>
                  <a:gd name="T30" fmla="*/ 70 w 246"/>
                  <a:gd name="T31" fmla="*/ 0 h 221"/>
                  <a:gd name="T32" fmla="*/ 72 w 246"/>
                  <a:gd name="T33" fmla="*/ 0 h 221"/>
                  <a:gd name="T34" fmla="*/ 76 w 246"/>
                  <a:gd name="T35" fmla="*/ 0 h 221"/>
                  <a:gd name="T36" fmla="*/ 80 w 246"/>
                  <a:gd name="T37" fmla="*/ 0 h 221"/>
                  <a:gd name="T38" fmla="*/ 81 w 246"/>
                  <a:gd name="T39" fmla="*/ 1 h 221"/>
                  <a:gd name="T40" fmla="*/ 79 w 246"/>
                  <a:gd name="T41" fmla="*/ 1 h 221"/>
                  <a:gd name="T42" fmla="*/ 74 w 246"/>
                  <a:gd name="T43" fmla="*/ 1 h 221"/>
                  <a:gd name="T44" fmla="*/ 67 w 246"/>
                  <a:gd name="T45" fmla="*/ 3 h 221"/>
                  <a:gd name="T46" fmla="*/ 61 w 246"/>
                  <a:gd name="T47" fmla="*/ 5 h 221"/>
                  <a:gd name="T48" fmla="*/ 54 w 246"/>
                  <a:gd name="T49" fmla="*/ 8 h 221"/>
                  <a:gd name="T50" fmla="*/ 47 w 246"/>
                  <a:gd name="T51" fmla="*/ 12 h 221"/>
                  <a:gd name="T52" fmla="*/ 43 w 246"/>
                  <a:gd name="T53" fmla="*/ 16 h 221"/>
                  <a:gd name="T54" fmla="*/ 39 w 246"/>
                  <a:gd name="T55" fmla="*/ 22 h 221"/>
                  <a:gd name="T56" fmla="*/ 36 w 246"/>
                  <a:gd name="T57" fmla="*/ 28 h 221"/>
                  <a:gd name="T58" fmla="*/ 34 w 246"/>
                  <a:gd name="T59" fmla="*/ 33 h 221"/>
                  <a:gd name="T60" fmla="*/ 32 w 246"/>
                  <a:gd name="T61" fmla="*/ 38 h 221"/>
                  <a:gd name="T62" fmla="*/ 31 w 246"/>
                  <a:gd name="T63" fmla="*/ 42 h 221"/>
                  <a:gd name="T64" fmla="*/ 30 w 246"/>
                  <a:gd name="T65" fmla="*/ 46 h 221"/>
                  <a:gd name="T66" fmla="*/ 30 w 246"/>
                  <a:gd name="T67" fmla="*/ 49 h 221"/>
                  <a:gd name="T68" fmla="*/ 29 w 246"/>
                  <a:gd name="T69" fmla="*/ 50 h 221"/>
                  <a:gd name="T70" fmla="*/ 25 w 246"/>
                  <a:gd name="T71" fmla="*/ 50 h 221"/>
                  <a:gd name="T72" fmla="*/ 22 w 246"/>
                  <a:gd name="T73" fmla="*/ 51 h 221"/>
                  <a:gd name="T74" fmla="*/ 19 w 246"/>
                  <a:gd name="T75" fmla="*/ 52 h 221"/>
                  <a:gd name="T76" fmla="*/ 15 w 246"/>
                  <a:gd name="T77" fmla="*/ 53 h 221"/>
                  <a:gd name="T78" fmla="*/ 12 w 246"/>
                  <a:gd name="T79" fmla="*/ 55 h 221"/>
                  <a:gd name="T80" fmla="*/ 11 w 246"/>
                  <a:gd name="T81" fmla="*/ 60 h 221"/>
                  <a:gd name="T82" fmla="*/ 14 w 246"/>
                  <a:gd name="T83" fmla="*/ 63 h 221"/>
                  <a:gd name="T84" fmla="*/ 19 w 246"/>
                  <a:gd name="T85" fmla="*/ 64 h 221"/>
                  <a:gd name="T86" fmla="*/ 22 w 246"/>
                  <a:gd name="T87" fmla="*/ 65 h 221"/>
                  <a:gd name="T88" fmla="*/ 23 w 246"/>
                  <a:gd name="T89" fmla="*/ 65 h 22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6"/>
                  <a:gd name="T136" fmla="*/ 0 h 221"/>
                  <a:gd name="T137" fmla="*/ 246 w 246"/>
                  <a:gd name="T138" fmla="*/ 221 h 22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6" h="221">
                    <a:moveTo>
                      <a:pt x="68" y="198"/>
                    </a:moveTo>
                    <a:lnTo>
                      <a:pt x="77" y="221"/>
                    </a:lnTo>
                    <a:lnTo>
                      <a:pt x="0" y="198"/>
                    </a:lnTo>
                    <a:lnTo>
                      <a:pt x="2" y="162"/>
                    </a:lnTo>
                    <a:lnTo>
                      <a:pt x="61" y="136"/>
                    </a:lnTo>
                    <a:lnTo>
                      <a:pt x="61" y="133"/>
                    </a:lnTo>
                    <a:lnTo>
                      <a:pt x="65" y="125"/>
                    </a:lnTo>
                    <a:lnTo>
                      <a:pt x="66" y="119"/>
                    </a:lnTo>
                    <a:lnTo>
                      <a:pt x="70" y="113"/>
                    </a:lnTo>
                    <a:lnTo>
                      <a:pt x="72" y="105"/>
                    </a:lnTo>
                    <a:lnTo>
                      <a:pt x="76" y="99"/>
                    </a:lnTo>
                    <a:lnTo>
                      <a:pt x="80" y="90"/>
                    </a:lnTo>
                    <a:lnTo>
                      <a:pt x="83" y="83"/>
                    </a:lnTo>
                    <a:lnTo>
                      <a:pt x="90" y="74"/>
                    </a:lnTo>
                    <a:lnTo>
                      <a:pt x="95" y="67"/>
                    </a:lnTo>
                    <a:lnTo>
                      <a:pt x="101" y="58"/>
                    </a:lnTo>
                    <a:lnTo>
                      <a:pt x="106" y="51"/>
                    </a:lnTo>
                    <a:lnTo>
                      <a:pt x="112" y="43"/>
                    </a:lnTo>
                    <a:lnTo>
                      <a:pt x="119" y="38"/>
                    </a:lnTo>
                    <a:lnTo>
                      <a:pt x="126" y="31"/>
                    </a:lnTo>
                    <a:lnTo>
                      <a:pt x="133" y="26"/>
                    </a:lnTo>
                    <a:lnTo>
                      <a:pt x="140" y="21"/>
                    </a:lnTo>
                    <a:lnTo>
                      <a:pt x="149" y="17"/>
                    </a:lnTo>
                    <a:lnTo>
                      <a:pt x="157" y="13"/>
                    </a:lnTo>
                    <a:lnTo>
                      <a:pt x="163" y="10"/>
                    </a:lnTo>
                    <a:lnTo>
                      <a:pt x="170" y="7"/>
                    </a:lnTo>
                    <a:lnTo>
                      <a:pt x="178" y="6"/>
                    </a:lnTo>
                    <a:lnTo>
                      <a:pt x="184" y="4"/>
                    </a:lnTo>
                    <a:lnTo>
                      <a:pt x="191" y="2"/>
                    </a:lnTo>
                    <a:lnTo>
                      <a:pt x="196" y="1"/>
                    </a:lnTo>
                    <a:lnTo>
                      <a:pt x="201" y="1"/>
                    </a:lnTo>
                    <a:lnTo>
                      <a:pt x="210" y="0"/>
                    </a:lnTo>
                    <a:lnTo>
                      <a:pt x="215" y="0"/>
                    </a:lnTo>
                    <a:lnTo>
                      <a:pt x="217" y="0"/>
                    </a:lnTo>
                    <a:lnTo>
                      <a:pt x="222" y="0"/>
                    </a:lnTo>
                    <a:lnTo>
                      <a:pt x="227" y="0"/>
                    </a:lnTo>
                    <a:lnTo>
                      <a:pt x="232" y="1"/>
                    </a:lnTo>
                    <a:lnTo>
                      <a:pt x="241" y="1"/>
                    </a:lnTo>
                    <a:lnTo>
                      <a:pt x="246" y="2"/>
                    </a:lnTo>
                    <a:lnTo>
                      <a:pt x="243" y="2"/>
                    </a:lnTo>
                    <a:lnTo>
                      <a:pt x="241" y="2"/>
                    </a:lnTo>
                    <a:lnTo>
                      <a:pt x="236" y="2"/>
                    </a:lnTo>
                    <a:lnTo>
                      <a:pt x="228" y="4"/>
                    </a:lnTo>
                    <a:lnTo>
                      <a:pt x="221" y="4"/>
                    </a:lnTo>
                    <a:lnTo>
                      <a:pt x="212" y="6"/>
                    </a:lnTo>
                    <a:lnTo>
                      <a:pt x="202" y="9"/>
                    </a:lnTo>
                    <a:lnTo>
                      <a:pt x="194" y="12"/>
                    </a:lnTo>
                    <a:lnTo>
                      <a:pt x="183" y="15"/>
                    </a:lnTo>
                    <a:lnTo>
                      <a:pt x="173" y="18"/>
                    </a:lnTo>
                    <a:lnTo>
                      <a:pt x="161" y="23"/>
                    </a:lnTo>
                    <a:lnTo>
                      <a:pt x="153" y="30"/>
                    </a:lnTo>
                    <a:lnTo>
                      <a:pt x="142" y="35"/>
                    </a:lnTo>
                    <a:lnTo>
                      <a:pt x="135" y="42"/>
                    </a:lnTo>
                    <a:lnTo>
                      <a:pt x="128" y="49"/>
                    </a:lnTo>
                    <a:lnTo>
                      <a:pt x="123" y="58"/>
                    </a:lnTo>
                    <a:lnTo>
                      <a:pt x="118" y="67"/>
                    </a:lnTo>
                    <a:lnTo>
                      <a:pt x="113" y="76"/>
                    </a:lnTo>
                    <a:lnTo>
                      <a:pt x="108" y="84"/>
                    </a:lnTo>
                    <a:lnTo>
                      <a:pt x="106" y="93"/>
                    </a:lnTo>
                    <a:lnTo>
                      <a:pt x="102" y="100"/>
                    </a:lnTo>
                    <a:lnTo>
                      <a:pt x="99" y="109"/>
                    </a:lnTo>
                    <a:lnTo>
                      <a:pt x="97" y="115"/>
                    </a:lnTo>
                    <a:lnTo>
                      <a:pt x="96" y="123"/>
                    </a:lnTo>
                    <a:lnTo>
                      <a:pt x="93" y="128"/>
                    </a:lnTo>
                    <a:lnTo>
                      <a:pt x="92" y="134"/>
                    </a:lnTo>
                    <a:lnTo>
                      <a:pt x="91" y="138"/>
                    </a:lnTo>
                    <a:lnTo>
                      <a:pt x="91" y="142"/>
                    </a:lnTo>
                    <a:lnTo>
                      <a:pt x="90" y="147"/>
                    </a:lnTo>
                    <a:lnTo>
                      <a:pt x="90" y="150"/>
                    </a:lnTo>
                    <a:lnTo>
                      <a:pt x="87" y="150"/>
                    </a:lnTo>
                    <a:lnTo>
                      <a:pt x="80" y="151"/>
                    </a:lnTo>
                    <a:lnTo>
                      <a:pt x="75" y="151"/>
                    </a:lnTo>
                    <a:lnTo>
                      <a:pt x="70" y="152"/>
                    </a:lnTo>
                    <a:lnTo>
                      <a:pt x="66" y="154"/>
                    </a:lnTo>
                    <a:lnTo>
                      <a:pt x="61" y="156"/>
                    </a:lnTo>
                    <a:lnTo>
                      <a:pt x="56" y="156"/>
                    </a:lnTo>
                    <a:lnTo>
                      <a:pt x="50" y="159"/>
                    </a:lnTo>
                    <a:lnTo>
                      <a:pt x="45" y="160"/>
                    </a:lnTo>
                    <a:lnTo>
                      <a:pt x="41" y="162"/>
                    </a:lnTo>
                    <a:lnTo>
                      <a:pt x="35" y="167"/>
                    </a:lnTo>
                    <a:lnTo>
                      <a:pt x="33" y="175"/>
                    </a:lnTo>
                    <a:lnTo>
                      <a:pt x="34" y="181"/>
                    </a:lnTo>
                    <a:lnTo>
                      <a:pt x="37" y="186"/>
                    </a:lnTo>
                    <a:lnTo>
                      <a:pt x="42" y="190"/>
                    </a:lnTo>
                    <a:lnTo>
                      <a:pt x="50" y="193"/>
                    </a:lnTo>
                    <a:lnTo>
                      <a:pt x="56" y="195"/>
                    </a:lnTo>
                    <a:lnTo>
                      <a:pt x="62" y="197"/>
                    </a:lnTo>
                    <a:lnTo>
                      <a:pt x="66" y="197"/>
                    </a:lnTo>
                    <a:lnTo>
                      <a:pt x="68" y="198"/>
                    </a:lnTo>
                    <a:close/>
                  </a:path>
                </a:pathLst>
              </a:custGeom>
              <a:solidFill>
                <a:srgbClr val="000000"/>
              </a:solidFill>
              <a:ln w="9525">
                <a:solidFill>
                  <a:srgbClr val="5A87C6"/>
                </a:solidFill>
                <a:round/>
                <a:headEnd/>
                <a:tailEnd/>
              </a:ln>
            </p:spPr>
            <p:txBody>
              <a:bodyPr/>
              <a:lstStyle/>
              <a:p>
                <a:endParaRPr lang="en-US"/>
              </a:p>
            </p:txBody>
          </p:sp>
          <p:sp>
            <p:nvSpPr>
              <p:cNvPr id="1273" name="Freeform 258"/>
              <p:cNvSpPr>
                <a:spLocks/>
              </p:cNvSpPr>
              <p:nvPr/>
            </p:nvSpPr>
            <p:spPr bwMode="auto">
              <a:xfrm>
                <a:off x="5217" y="2786"/>
                <a:ext cx="20" cy="13"/>
              </a:xfrm>
              <a:custGeom>
                <a:avLst/>
                <a:gdLst>
                  <a:gd name="T0" fmla="*/ 2 w 58"/>
                  <a:gd name="T1" fmla="*/ 0 h 39"/>
                  <a:gd name="T2" fmla="*/ 20 w 58"/>
                  <a:gd name="T3" fmla="*/ 9 h 39"/>
                  <a:gd name="T4" fmla="*/ 20 w 58"/>
                  <a:gd name="T5" fmla="*/ 13 h 39"/>
                  <a:gd name="T6" fmla="*/ 0 w 58"/>
                  <a:gd name="T7" fmla="*/ 6 h 39"/>
                  <a:gd name="T8" fmla="*/ 2 w 58"/>
                  <a:gd name="T9" fmla="*/ 0 h 39"/>
                  <a:gd name="T10" fmla="*/ 2 w 58"/>
                  <a:gd name="T11" fmla="*/ 0 h 39"/>
                  <a:gd name="T12" fmla="*/ 0 60000 65536"/>
                  <a:gd name="T13" fmla="*/ 0 60000 65536"/>
                  <a:gd name="T14" fmla="*/ 0 60000 65536"/>
                  <a:gd name="T15" fmla="*/ 0 60000 65536"/>
                  <a:gd name="T16" fmla="*/ 0 60000 65536"/>
                  <a:gd name="T17" fmla="*/ 0 60000 65536"/>
                  <a:gd name="T18" fmla="*/ 0 w 58"/>
                  <a:gd name="T19" fmla="*/ 0 h 39"/>
                  <a:gd name="T20" fmla="*/ 58 w 58"/>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58" h="39">
                    <a:moveTo>
                      <a:pt x="6" y="0"/>
                    </a:moveTo>
                    <a:lnTo>
                      <a:pt x="58" y="26"/>
                    </a:lnTo>
                    <a:lnTo>
                      <a:pt x="58" y="39"/>
                    </a:lnTo>
                    <a:lnTo>
                      <a:pt x="0" y="18"/>
                    </a:lnTo>
                    <a:lnTo>
                      <a:pt x="6" y="0"/>
                    </a:lnTo>
                    <a:close/>
                  </a:path>
                </a:pathLst>
              </a:custGeom>
              <a:solidFill>
                <a:srgbClr val="000000"/>
              </a:solidFill>
              <a:ln w="9525">
                <a:solidFill>
                  <a:srgbClr val="5A87C6"/>
                </a:solidFill>
                <a:round/>
                <a:headEnd/>
                <a:tailEnd/>
              </a:ln>
            </p:spPr>
            <p:txBody>
              <a:bodyPr/>
              <a:lstStyle/>
              <a:p>
                <a:endParaRPr lang="en-US"/>
              </a:p>
            </p:txBody>
          </p:sp>
          <p:sp>
            <p:nvSpPr>
              <p:cNvPr id="1274" name="Freeform 259"/>
              <p:cNvSpPr>
                <a:spLocks/>
              </p:cNvSpPr>
              <p:nvPr/>
            </p:nvSpPr>
            <p:spPr bwMode="auto">
              <a:xfrm>
                <a:off x="5015" y="3040"/>
                <a:ext cx="428" cy="177"/>
              </a:xfrm>
              <a:custGeom>
                <a:avLst/>
                <a:gdLst>
                  <a:gd name="T0" fmla="*/ 69 w 1285"/>
                  <a:gd name="T1" fmla="*/ 14 h 530"/>
                  <a:gd name="T2" fmla="*/ 64 w 1285"/>
                  <a:gd name="T3" fmla="*/ 34 h 530"/>
                  <a:gd name="T4" fmla="*/ 58 w 1285"/>
                  <a:gd name="T5" fmla="*/ 65 h 530"/>
                  <a:gd name="T6" fmla="*/ 53 w 1285"/>
                  <a:gd name="T7" fmla="*/ 101 h 530"/>
                  <a:gd name="T8" fmla="*/ 0 w 1285"/>
                  <a:gd name="T9" fmla="*/ 144 h 530"/>
                  <a:gd name="T10" fmla="*/ 60 w 1285"/>
                  <a:gd name="T11" fmla="*/ 141 h 530"/>
                  <a:gd name="T12" fmla="*/ 63 w 1285"/>
                  <a:gd name="T13" fmla="*/ 105 h 530"/>
                  <a:gd name="T14" fmla="*/ 68 w 1285"/>
                  <a:gd name="T15" fmla="*/ 60 h 530"/>
                  <a:gd name="T16" fmla="*/ 77 w 1285"/>
                  <a:gd name="T17" fmla="*/ 27 h 530"/>
                  <a:gd name="T18" fmla="*/ 97 w 1285"/>
                  <a:gd name="T19" fmla="*/ 14 h 530"/>
                  <a:gd name="T20" fmla="*/ 132 w 1285"/>
                  <a:gd name="T21" fmla="*/ 9 h 530"/>
                  <a:gd name="T22" fmla="*/ 167 w 1285"/>
                  <a:gd name="T23" fmla="*/ 9 h 530"/>
                  <a:gd name="T24" fmla="*/ 187 w 1285"/>
                  <a:gd name="T25" fmla="*/ 10 h 530"/>
                  <a:gd name="T26" fmla="*/ 191 w 1285"/>
                  <a:gd name="T27" fmla="*/ 10 h 530"/>
                  <a:gd name="T28" fmla="*/ 204 w 1285"/>
                  <a:gd name="T29" fmla="*/ 11 h 530"/>
                  <a:gd name="T30" fmla="*/ 218 w 1285"/>
                  <a:gd name="T31" fmla="*/ 14 h 530"/>
                  <a:gd name="T32" fmla="*/ 230 w 1285"/>
                  <a:gd name="T33" fmla="*/ 19 h 530"/>
                  <a:gd name="T34" fmla="*/ 236 w 1285"/>
                  <a:gd name="T35" fmla="*/ 26 h 530"/>
                  <a:gd name="T36" fmla="*/ 241 w 1285"/>
                  <a:gd name="T37" fmla="*/ 36 h 530"/>
                  <a:gd name="T38" fmla="*/ 245 w 1285"/>
                  <a:gd name="T39" fmla="*/ 49 h 530"/>
                  <a:gd name="T40" fmla="*/ 247 w 1285"/>
                  <a:gd name="T41" fmla="*/ 62 h 530"/>
                  <a:gd name="T42" fmla="*/ 247 w 1285"/>
                  <a:gd name="T43" fmla="*/ 79 h 530"/>
                  <a:gd name="T44" fmla="*/ 247 w 1285"/>
                  <a:gd name="T45" fmla="*/ 102 h 530"/>
                  <a:gd name="T46" fmla="*/ 247 w 1285"/>
                  <a:gd name="T47" fmla="*/ 123 h 530"/>
                  <a:gd name="T48" fmla="*/ 247 w 1285"/>
                  <a:gd name="T49" fmla="*/ 136 h 530"/>
                  <a:gd name="T50" fmla="*/ 248 w 1285"/>
                  <a:gd name="T51" fmla="*/ 131 h 530"/>
                  <a:gd name="T52" fmla="*/ 250 w 1285"/>
                  <a:gd name="T53" fmla="*/ 121 h 530"/>
                  <a:gd name="T54" fmla="*/ 252 w 1285"/>
                  <a:gd name="T55" fmla="*/ 110 h 530"/>
                  <a:gd name="T56" fmla="*/ 252 w 1285"/>
                  <a:gd name="T57" fmla="*/ 99 h 530"/>
                  <a:gd name="T58" fmla="*/ 253 w 1285"/>
                  <a:gd name="T59" fmla="*/ 76 h 530"/>
                  <a:gd name="T60" fmla="*/ 255 w 1285"/>
                  <a:gd name="T61" fmla="*/ 47 h 530"/>
                  <a:gd name="T62" fmla="*/ 256 w 1285"/>
                  <a:gd name="T63" fmla="*/ 23 h 530"/>
                  <a:gd name="T64" fmla="*/ 257 w 1285"/>
                  <a:gd name="T65" fmla="*/ 16 h 530"/>
                  <a:gd name="T66" fmla="*/ 268 w 1285"/>
                  <a:gd name="T67" fmla="*/ 16 h 530"/>
                  <a:gd name="T68" fmla="*/ 288 w 1285"/>
                  <a:gd name="T69" fmla="*/ 17 h 530"/>
                  <a:gd name="T70" fmla="*/ 314 w 1285"/>
                  <a:gd name="T71" fmla="*/ 20 h 530"/>
                  <a:gd name="T72" fmla="*/ 342 w 1285"/>
                  <a:gd name="T73" fmla="*/ 26 h 530"/>
                  <a:gd name="T74" fmla="*/ 369 w 1285"/>
                  <a:gd name="T75" fmla="*/ 34 h 530"/>
                  <a:gd name="T76" fmla="*/ 392 w 1285"/>
                  <a:gd name="T77" fmla="*/ 48 h 530"/>
                  <a:gd name="T78" fmla="*/ 410 w 1285"/>
                  <a:gd name="T79" fmla="*/ 65 h 530"/>
                  <a:gd name="T80" fmla="*/ 419 w 1285"/>
                  <a:gd name="T81" fmla="*/ 89 h 530"/>
                  <a:gd name="T82" fmla="*/ 421 w 1285"/>
                  <a:gd name="T83" fmla="*/ 117 h 530"/>
                  <a:gd name="T84" fmla="*/ 421 w 1285"/>
                  <a:gd name="T85" fmla="*/ 143 h 530"/>
                  <a:gd name="T86" fmla="*/ 421 w 1285"/>
                  <a:gd name="T87" fmla="*/ 161 h 530"/>
                  <a:gd name="T88" fmla="*/ 421 w 1285"/>
                  <a:gd name="T89" fmla="*/ 168 h 530"/>
                  <a:gd name="T90" fmla="*/ 424 w 1285"/>
                  <a:gd name="T91" fmla="*/ 152 h 530"/>
                  <a:gd name="T92" fmla="*/ 427 w 1285"/>
                  <a:gd name="T93" fmla="*/ 134 h 530"/>
                  <a:gd name="T94" fmla="*/ 428 w 1285"/>
                  <a:gd name="T95" fmla="*/ 119 h 530"/>
                  <a:gd name="T96" fmla="*/ 427 w 1285"/>
                  <a:gd name="T97" fmla="*/ 99 h 530"/>
                  <a:gd name="T98" fmla="*/ 424 w 1285"/>
                  <a:gd name="T99" fmla="*/ 76 h 530"/>
                  <a:gd name="T100" fmla="*/ 419 w 1285"/>
                  <a:gd name="T101" fmla="*/ 56 h 530"/>
                  <a:gd name="T102" fmla="*/ 397 w 1285"/>
                  <a:gd name="T103" fmla="*/ 40 h 530"/>
                  <a:gd name="T104" fmla="*/ 344 w 1285"/>
                  <a:gd name="T105" fmla="*/ 19 h 530"/>
                  <a:gd name="T106" fmla="*/ 289 w 1285"/>
                  <a:gd name="T107" fmla="*/ 7 h 530"/>
                  <a:gd name="T108" fmla="*/ 235 w 1285"/>
                  <a:gd name="T109" fmla="*/ 1 h 530"/>
                  <a:gd name="T110" fmla="*/ 187 w 1285"/>
                  <a:gd name="T111" fmla="*/ 0 h 530"/>
                  <a:gd name="T112" fmla="*/ 154 w 1285"/>
                  <a:gd name="T113" fmla="*/ 0 h 530"/>
                  <a:gd name="T114" fmla="*/ 125 w 1285"/>
                  <a:gd name="T115" fmla="*/ 1 h 530"/>
                  <a:gd name="T116" fmla="*/ 106 w 1285"/>
                  <a:gd name="T117" fmla="*/ 2 h 530"/>
                  <a:gd name="T118" fmla="*/ 71 w 1285"/>
                  <a:gd name="T119" fmla="*/ 9 h 5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5"/>
                  <a:gd name="T181" fmla="*/ 0 h 530"/>
                  <a:gd name="T182" fmla="*/ 1285 w 1285"/>
                  <a:gd name="T183" fmla="*/ 530 h 5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5" h="530">
                    <a:moveTo>
                      <a:pt x="212" y="26"/>
                    </a:moveTo>
                    <a:lnTo>
                      <a:pt x="211" y="28"/>
                    </a:lnTo>
                    <a:lnTo>
                      <a:pt x="210" y="33"/>
                    </a:lnTo>
                    <a:lnTo>
                      <a:pt x="208" y="42"/>
                    </a:lnTo>
                    <a:lnTo>
                      <a:pt x="205" y="54"/>
                    </a:lnTo>
                    <a:lnTo>
                      <a:pt x="201" y="67"/>
                    </a:lnTo>
                    <a:lnTo>
                      <a:pt x="198" y="85"/>
                    </a:lnTo>
                    <a:lnTo>
                      <a:pt x="193" y="103"/>
                    </a:lnTo>
                    <a:lnTo>
                      <a:pt x="189" y="126"/>
                    </a:lnTo>
                    <a:lnTo>
                      <a:pt x="184" y="147"/>
                    </a:lnTo>
                    <a:lnTo>
                      <a:pt x="179" y="171"/>
                    </a:lnTo>
                    <a:lnTo>
                      <a:pt x="174" y="196"/>
                    </a:lnTo>
                    <a:lnTo>
                      <a:pt x="170" y="222"/>
                    </a:lnTo>
                    <a:lnTo>
                      <a:pt x="165" y="248"/>
                    </a:lnTo>
                    <a:lnTo>
                      <a:pt x="162" y="276"/>
                    </a:lnTo>
                    <a:lnTo>
                      <a:pt x="158" y="302"/>
                    </a:lnTo>
                    <a:lnTo>
                      <a:pt x="157" y="328"/>
                    </a:lnTo>
                    <a:lnTo>
                      <a:pt x="148" y="412"/>
                    </a:lnTo>
                    <a:lnTo>
                      <a:pt x="3" y="411"/>
                    </a:lnTo>
                    <a:lnTo>
                      <a:pt x="0" y="431"/>
                    </a:lnTo>
                    <a:lnTo>
                      <a:pt x="180" y="455"/>
                    </a:lnTo>
                    <a:lnTo>
                      <a:pt x="180" y="450"/>
                    </a:lnTo>
                    <a:lnTo>
                      <a:pt x="180" y="441"/>
                    </a:lnTo>
                    <a:lnTo>
                      <a:pt x="180" y="423"/>
                    </a:lnTo>
                    <a:lnTo>
                      <a:pt x="181" y="401"/>
                    </a:lnTo>
                    <a:lnTo>
                      <a:pt x="183" y="375"/>
                    </a:lnTo>
                    <a:lnTo>
                      <a:pt x="184" y="345"/>
                    </a:lnTo>
                    <a:lnTo>
                      <a:pt x="188" y="313"/>
                    </a:lnTo>
                    <a:lnTo>
                      <a:pt x="190" y="281"/>
                    </a:lnTo>
                    <a:lnTo>
                      <a:pt x="194" y="246"/>
                    </a:lnTo>
                    <a:lnTo>
                      <a:pt x="199" y="212"/>
                    </a:lnTo>
                    <a:lnTo>
                      <a:pt x="204" y="179"/>
                    </a:lnTo>
                    <a:lnTo>
                      <a:pt x="210" y="149"/>
                    </a:lnTo>
                    <a:lnTo>
                      <a:pt x="215" y="122"/>
                    </a:lnTo>
                    <a:lnTo>
                      <a:pt x="224" y="98"/>
                    </a:lnTo>
                    <a:lnTo>
                      <a:pt x="232" y="80"/>
                    </a:lnTo>
                    <a:lnTo>
                      <a:pt x="242" y="67"/>
                    </a:lnTo>
                    <a:lnTo>
                      <a:pt x="255" y="56"/>
                    </a:lnTo>
                    <a:lnTo>
                      <a:pt x="272" y="50"/>
                    </a:lnTo>
                    <a:lnTo>
                      <a:pt x="292" y="42"/>
                    </a:lnTo>
                    <a:lnTo>
                      <a:pt x="315" y="37"/>
                    </a:lnTo>
                    <a:lnTo>
                      <a:pt x="340" y="33"/>
                    </a:lnTo>
                    <a:lnTo>
                      <a:pt x="367" y="30"/>
                    </a:lnTo>
                    <a:lnTo>
                      <a:pt x="395" y="28"/>
                    </a:lnTo>
                    <a:lnTo>
                      <a:pt x="423" y="28"/>
                    </a:lnTo>
                    <a:lnTo>
                      <a:pt x="451" y="26"/>
                    </a:lnTo>
                    <a:lnTo>
                      <a:pt x="477" y="26"/>
                    </a:lnTo>
                    <a:lnTo>
                      <a:pt x="500" y="26"/>
                    </a:lnTo>
                    <a:lnTo>
                      <a:pt x="521" y="28"/>
                    </a:lnTo>
                    <a:lnTo>
                      <a:pt x="537" y="28"/>
                    </a:lnTo>
                    <a:lnTo>
                      <a:pt x="552" y="29"/>
                    </a:lnTo>
                    <a:lnTo>
                      <a:pt x="561" y="29"/>
                    </a:lnTo>
                    <a:lnTo>
                      <a:pt x="565" y="30"/>
                    </a:lnTo>
                    <a:lnTo>
                      <a:pt x="568" y="30"/>
                    </a:lnTo>
                    <a:lnTo>
                      <a:pt x="573" y="30"/>
                    </a:lnTo>
                    <a:lnTo>
                      <a:pt x="582" y="31"/>
                    </a:lnTo>
                    <a:lnTo>
                      <a:pt x="589" y="31"/>
                    </a:lnTo>
                    <a:lnTo>
                      <a:pt x="599" y="33"/>
                    </a:lnTo>
                    <a:lnTo>
                      <a:pt x="611" y="34"/>
                    </a:lnTo>
                    <a:lnTo>
                      <a:pt x="623" y="36"/>
                    </a:lnTo>
                    <a:lnTo>
                      <a:pt x="634" y="39"/>
                    </a:lnTo>
                    <a:lnTo>
                      <a:pt x="645" y="40"/>
                    </a:lnTo>
                    <a:lnTo>
                      <a:pt x="656" y="42"/>
                    </a:lnTo>
                    <a:lnTo>
                      <a:pt x="668" y="46"/>
                    </a:lnTo>
                    <a:lnTo>
                      <a:pt x="676" y="49"/>
                    </a:lnTo>
                    <a:lnTo>
                      <a:pt x="686" y="52"/>
                    </a:lnTo>
                    <a:lnTo>
                      <a:pt x="692" y="56"/>
                    </a:lnTo>
                    <a:lnTo>
                      <a:pt x="699" y="61"/>
                    </a:lnTo>
                    <a:lnTo>
                      <a:pt x="701" y="65"/>
                    </a:lnTo>
                    <a:lnTo>
                      <a:pt x="706" y="71"/>
                    </a:lnTo>
                    <a:lnTo>
                      <a:pt x="710" y="77"/>
                    </a:lnTo>
                    <a:lnTo>
                      <a:pt x="713" y="85"/>
                    </a:lnTo>
                    <a:lnTo>
                      <a:pt x="717" y="91"/>
                    </a:lnTo>
                    <a:lnTo>
                      <a:pt x="721" y="100"/>
                    </a:lnTo>
                    <a:lnTo>
                      <a:pt x="725" y="108"/>
                    </a:lnTo>
                    <a:lnTo>
                      <a:pt x="728" y="118"/>
                    </a:lnTo>
                    <a:lnTo>
                      <a:pt x="731" y="126"/>
                    </a:lnTo>
                    <a:lnTo>
                      <a:pt x="733" y="137"/>
                    </a:lnTo>
                    <a:lnTo>
                      <a:pt x="736" y="147"/>
                    </a:lnTo>
                    <a:lnTo>
                      <a:pt x="738" y="157"/>
                    </a:lnTo>
                    <a:lnTo>
                      <a:pt x="739" y="166"/>
                    </a:lnTo>
                    <a:lnTo>
                      <a:pt x="741" y="176"/>
                    </a:lnTo>
                    <a:lnTo>
                      <a:pt x="741" y="186"/>
                    </a:lnTo>
                    <a:lnTo>
                      <a:pt x="742" y="197"/>
                    </a:lnTo>
                    <a:lnTo>
                      <a:pt x="741" y="207"/>
                    </a:lnTo>
                    <a:lnTo>
                      <a:pt x="741" y="221"/>
                    </a:lnTo>
                    <a:lnTo>
                      <a:pt x="741" y="236"/>
                    </a:lnTo>
                    <a:lnTo>
                      <a:pt x="741" y="252"/>
                    </a:lnTo>
                    <a:lnTo>
                      <a:pt x="741" y="269"/>
                    </a:lnTo>
                    <a:lnTo>
                      <a:pt x="741" y="287"/>
                    </a:lnTo>
                    <a:lnTo>
                      <a:pt x="741" y="304"/>
                    </a:lnTo>
                    <a:lnTo>
                      <a:pt x="741" y="323"/>
                    </a:lnTo>
                    <a:lnTo>
                      <a:pt x="741" y="339"/>
                    </a:lnTo>
                    <a:lnTo>
                      <a:pt x="741" y="355"/>
                    </a:lnTo>
                    <a:lnTo>
                      <a:pt x="741" y="369"/>
                    </a:lnTo>
                    <a:lnTo>
                      <a:pt x="741" y="382"/>
                    </a:lnTo>
                    <a:lnTo>
                      <a:pt x="741" y="393"/>
                    </a:lnTo>
                    <a:lnTo>
                      <a:pt x="741" y="401"/>
                    </a:lnTo>
                    <a:lnTo>
                      <a:pt x="741" y="406"/>
                    </a:lnTo>
                    <a:lnTo>
                      <a:pt x="742" y="408"/>
                    </a:lnTo>
                    <a:lnTo>
                      <a:pt x="742" y="405"/>
                    </a:lnTo>
                    <a:lnTo>
                      <a:pt x="744" y="397"/>
                    </a:lnTo>
                    <a:lnTo>
                      <a:pt x="744" y="391"/>
                    </a:lnTo>
                    <a:lnTo>
                      <a:pt x="747" y="385"/>
                    </a:lnTo>
                    <a:lnTo>
                      <a:pt x="748" y="377"/>
                    </a:lnTo>
                    <a:lnTo>
                      <a:pt x="751" y="371"/>
                    </a:lnTo>
                    <a:lnTo>
                      <a:pt x="752" y="362"/>
                    </a:lnTo>
                    <a:lnTo>
                      <a:pt x="753" y="354"/>
                    </a:lnTo>
                    <a:lnTo>
                      <a:pt x="754" y="345"/>
                    </a:lnTo>
                    <a:lnTo>
                      <a:pt x="756" y="338"/>
                    </a:lnTo>
                    <a:lnTo>
                      <a:pt x="756" y="329"/>
                    </a:lnTo>
                    <a:lnTo>
                      <a:pt x="757" y="322"/>
                    </a:lnTo>
                    <a:lnTo>
                      <a:pt x="758" y="313"/>
                    </a:lnTo>
                    <a:lnTo>
                      <a:pt x="758" y="307"/>
                    </a:lnTo>
                    <a:lnTo>
                      <a:pt x="758" y="297"/>
                    </a:lnTo>
                    <a:lnTo>
                      <a:pt x="758" y="284"/>
                    </a:lnTo>
                    <a:lnTo>
                      <a:pt x="758" y="268"/>
                    </a:lnTo>
                    <a:lnTo>
                      <a:pt x="761" y="250"/>
                    </a:lnTo>
                    <a:lnTo>
                      <a:pt x="761" y="228"/>
                    </a:lnTo>
                    <a:lnTo>
                      <a:pt x="762" y="207"/>
                    </a:lnTo>
                    <a:lnTo>
                      <a:pt x="763" y="185"/>
                    </a:lnTo>
                    <a:lnTo>
                      <a:pt x="766" y="164"/>
                    </a:lnTo>
                    <a:lnTo>
                      <a:pt x="766" y="140"/>
                    </a:lnTo>
                    <a:lnTo>
                      <a:pt x="767" y="119"/>
                    </a:lnTo>
                    <a:lnTo>
                      <a:pt x="768" y="101"/>
                    </a:lnTo>
                    <a:lnTo>
                      <a:pt x="769" y="85"/>
                    </a:lnTo>
                    <a:lnTo>
                      <a:pt x="770" y="70"/>
                    </a:lnTo>
                    <a:lnTo>
                      <a:pt x="772" y="59"/>
                    </a:lnTo>
                    <a:lnTo>
                      <a:pt x="772" y="51"/>
                    </a:lnTo>
                    <a:lnTo>
                      <a:pt x="773" y="50"/>
                    </a:lnTo>
                    <a:lnTo>
                      <a:pt x="773" y="49"/>
                    </a:lnTo>
                    <a:lnTo>
                      <a:pt x="777" y="49"/>
                    </a:lnTo>
                    <a:lnTo>
                      <a:pt x="783" y="49"/>
                    </a:lnTo>
                    <a:lnTo>
                      <a:pt x="793" y="49"/>
                    </a:lnTo>
                    <a:lnTo>
                      <a:pt x="804" y="49"/>
                    </a:lnTo>
                    <a:lnTo>
                      <a:pt x="816" y="50"/>
                    </a:lnTo>
                    <a:lnTo>
                      <a:pt x="831" y="50"/>
                    </a:lnTo>
                    <a:lnTo>
                      <a:pt x="849" y="51"/>
                    </a:lnTo>
                    <a:lnTo>
                      <a:pt x="865" y="51"/>
                    </a:lnTo>
                    <a:lnTo>
                      <a:pt x="883" y="52"/>
                    </a:lnTo>
                    <a:lnTo>
                      <a:pt x="903" y="55"/>
                    </a:lnTo>
                    <a:lnTo>
                      <a:pt x="924" y="57"/>
                    </a:lnTo>
                    <a:lnTo>
                      <a:pt x="944" y="60"/>
                    </a:lnTo>
                    <a:lnTo>
                      <a:pt x="965" y="64"/>
                    </a:lnTo>
                    <a:lnTo>
                      <a:pt x="986" y="67"/>
                    </a:lnTo>
                    <a:lnTo>
                      <a:pt x="1007" y="72"/>
                    </a:lnTo>
                    <a:lnTo>
                      <a:pt x="1027" y="77"/>
                    </a:lnTo>
                    <a:lnTo>
                      <a:pt x="1047" y="82"/>
                    </a:lnTo>
                    <a:lnTo>
                      <a:pt x="1067" y="88"/>
                    </a:lnTo>
                    <a:lnTo>
                      <a:pt x="1088" y="96"/>
                    </a:lnTo>
                    <a:lnTo>
                      <a:pt x="1108" y="103"/>
                    </a:lnTo>
                    <a:lnTo>
                      <a:pt x="1126" y="112"/>
                    </a:lnTo>
                    <a:lnTo>
                      <a:pt x="1144" y="122"/>
                    </a:lnTo>
                    <a:lnTo>
                      <a:pt x="1162" y="133"/>
                    </a:lnTo>
                    <a:lnTo>
                      <a:pt x="1177" y="143"/>
                    </a:lnTo>
                    <a:lnTo>
                      <a:pt x="1193" y="155"/>
                    </a:lnTo>
                    <a:lnTo>
                      <a:pt x="1206" y="168"/>
                    </a:lnTo>
                    <a:lnTo>
                      <a:pt x="1219" y="183"/>
                    </a:lnTo>
                    <a:lnTo>
                      <a:pt x="1231" y="196"/>
                    </a:lnTo>
                    <a:lnTo>
                      <a:pt x="1240" y="214"/>
                    </a:lnTo>
                    <a:lnTo>
                      <a:pt x="1248" y="230"/>
                    </a:lnTo>
                    <a:lnTo>
                      <a:pt x="1254" y="248"/>
                    </a:lnTo>
                    <a:lnTo>
                      <a:pt x="1258" y="267"/>
                    </a:lnTo>
                    <a:lnTo>
                      <a:pt x="1260" y="287"/>
                    </a:lnTo>
                    <a:lnTo>
                      <a:pt x="1263" y="307"/>
                    </a:lnTo>
                    <a:lnTo>
                      <a:pt x="1264" y="329"/>
                    </a:lnTo>
                    <a:lnTo>
                      <a:pt x="1264" y="349"/>
                    </a:lnTo>
                    <a:lnTo>
                      <a:pt x="1265" y="370"/>
                    </a:lnTo>
                    <a:lnTo>
                      <a:pt x="1265" y="390"/>
                    </a:lnTo>
                    <a:lnTo>
                      <a:pt x="1266" y="410"/>
                    </a:lnTo>
                    <a:lnTo>
                      <a:pt x="1265" y="427"/>
                    </a:lnTo>
                    <a:lnTo>
                      <a:pt x="1264" y="443"/>
                    </a:lnTo>
                    <a:lnTo>
                      <a:pt x="1264" y="458"/>
                    </a:lnTo>
                    <a:lnTo>
                      <a:pt x="1264" y="472"/>
                    </a:lnTo>
                    <a:lnTo>
                      <a:pt x="1263" y="482"/>
                    </a:lnTo>
                    <a:lnTo>
                      <a:pt x="1262" y="490"/>
                    </a:lnTo>
                    <a:lnTo>
                      <a:pt x="1260" y="530"/>
                    </a:lnTo>
                    <a:lnTo>
                      <a:pt x="1263" y="513"/>
                    </a:lnTo>
                    <a:lnTo>
                      <a:pt x="1264" y="503"/>
                    </a:lnTo>
                    <a:lnTo>
                      <a:pt x="1266" y="491"/>
                    </a:lnTo>
                    <a:lnTo>
                      <a:pt x="1269" y="480"/>
                    </a:lnTo>
                    <a:lnTo>
                      <a:pt x="1271" y="469"/>
                    </a:lnTo>
                    <a:lnTo>
                      <a:pt x="1274" y="455"/>
                    </a:lnTo>
                    <a:lnTo>
                      <a:pt x="1275" y="442"/>
                    </a:lnTo>
                    <a:lnTo>
                      <a:pt x="1278" y="428"/>
                    </a:lnTo>
                    <a:lnTo>
                      <a:pt x="1280" y="415"/>
                    </a:lnTo>
                    <a:lnTo>
                      <a:pt x="1281" y="401"/>
                    </a:lnTo>
                    <a:lnTo>
                      <a:pt x="1283" y="390"/>
                    </a:lnTo>
                    <a:lnTo>
                      <a:pt x="1284" y="379"/>
                    </a:lnTo>
                    <a:lnTo>
                      <a:pt x="1285" y="369"/>
                    </a:lnTo>
                    <a:lnTo>
                      <a:pt x="1284" y="356"/>
                    </a:lnTo>
                    <a:lnTo>
                      <a:pt x="1284" y="344"/>
                    </a:lnTo>
                    <a:lnTo>
                      <a:pt x="1284" y="329"/>
                    </a:lnTo>
                    <a:lnTo>
                      <a:pt x="1284" y="314"/>
                    </a:lnTo>
                    <a:lnTo>
                      <a:pt x="1281" y="297"/>
                    </a:lnTo>
                    <a:lnTo>
                      <a:pt x="1281" y="279"/>
                    </a:lnTo>
                    <a:lnTo>
                      <a:pt x="1279" y="262"/>
                    </a:lnTo>
                    <a:lnTo>
                      <a:pt x="1278" y="246"/>
                    </a:lnTo>
                    <a:lnTo>
                      <a:pt x="1274" y="228"/>
                    </a:lnTo>
                    <a:lnTo>
                      <a:pt x="1271" y="212"/>
                    </a:lnTo>
                    <a:lnTo>
                      <a:pt x="1268" y="196"/>
                    </a:lnTo>
                    <a:lnTo>
                      <a:pt x="1263" y="181"/>
                    </a:lnTo>
                    <a:lnTo>
                      <a:pt x="1257" y="168"/>
                    </a:lnTo>
                    <a:lnTo>
                      <a:pt x="1249" y="157"/>
                    </a:lnTo>
                    <a:lnTo>
                      <a:pt x="1240" y="147"/>
                    </a:lnTo>
                    <a:lnTo>
                      <a:pt x="1232" y="140"/>
                    </a:lnTo>
                    <a:lnTo>
                      <a:pt x="1192" y="119"/>
                    </a:lnTo>
                    <a:lnTo>
                      <a:pt x="1154" y="101"/>
                    </a:lnTo>
                    <a:lnTo>
                      <a:pt x="1114" y="83"/>
                    </a:lnTo>
                    <a:lnTo>
                      <a:pt x="1074" y="70"/>
                    </a:lnTo>
                    <a:lnTo>
                      <a:pt x="1033" y="56"/>
                    </a:lnTo>
                    <a:lnTo>
                      <a:pt x="992" y="46"/>
                    </a:lnTo>
                    <a:lnTo>
                      <a:pt x="952" y="35"/>
                    </a:lnTo>
                    <a:lnTo>
                      <a:pt x="911" y="29"/>
                    </a:lnTo>
                    <a:lnTo>
                      <a:pt x="868" y="21"/>
                    </a:lnTo>
                    <a:lnTo>
                      <a:pt x="828" y="15"/>
                    </a:lnTo>
                    <a:lnTo>
                      <a:pt x="787" y="10"/>
                    </a:lnTo>
                    <a:lnTo>
                      <a:pt x="746" y="8"/>
                    </a:lnTo>
                    <a:lnTo>
                      <a:pt x="705" y="4"/>
                    </a:lnTo>
                    <a:lnTo>
                      <a:pt x="665" y="3"/>
                    </a:lnTo>
                    <a:lnTo>
                      <a:pt x="625" y="2"/>
                    </a:lnTo>
                    <a:lnTo>
                      <a:pt x="587" y="2"/>
                    </a:lnTo>
                    <a:lnTo>
                      <a:pt x="561" y="0"/>
                    </a:lnTo>
                    <a:lnTo>
                      <a:pt x="537" y="0"/>
                    </a:lnTo>
                    <a:lnTo>
                      <a:pt x="513" y="0"/>
                    </a:lnTo>
                    <a:lnTo>
                      <a:pt x="488" y="0"/>
                    </a:lnTo>
                    <a:lnTo>
                      <a:pt x="463" y="0"/>
                    </a:lnTo>
                    <a:lnTo>
                      <a:pt x="439" y="2"/>
                    </a:lnTo>
                    <a:lnTo>
                      <a:pt x="417" y="3"/>
                    </a:lnTo>
                    <a:lnTo>
                      <a:pt x="396" y="4"/>
                    </a:lnTo>
                    <a:lnTo>
                      <a:pt x="376" y="4"/>
                    </a:lnTo>
                    <a:lnTo>
                      <a:pt x="358" y="4"/>
                    </a:lnTo>
                    <a:lnTo>
                      <a:pt x="341" y="5"/>
                    </a:lnTo>
                    <a:lnTo>
                      <a:pt x="329" y="6"/>
                    </a:lnTo>
                    <a:lnTo>
                      <a:pt x="318" y="6"/>
                    </a:lnTo>
                    <a:lnTo>
                      <a:pt x="309" y="8"/>
                    </a:lnTo>
                    <a:lnTo>
                      <a:pt x="304" y="8"/>
                    </a:lnTo>
                    <a:lnTo>
                      <a:pt x="303" y="8"/>
                    </a:lnTo>
                    <a:lnTo>
                      <a:pt x="212" y="26"/>
                    </a:lnTo>
                    <a:close/>
                  </a:path>
                </a:pathLst>
              </a:custGeom>
              <a:solidFill>
                <a:srgbClr val="000000"/>
              </a:solidFill>
              <a:ln w="9525">
                <a:solidFill>
                  <a:srgbClr val="5A87C6"/>
                </a:solidFill>
                <a:round/>
                <a:headEnd/>
                <a:tailEnd/>
              </a:ln>
            </p:spPr>
            <p:txBody>
              <a:bodyPr/>
              <a:lstStyle/>
              <a:p>
                <a:endParaRPr lang="en-US"/>
              </a:p>
            </p:txBody>
          </p:sp>
          <p:sp>
            <p:nvSpPr>
              <p:cNvPr id="1275" name="Freeform 260"/>
              <p:cNvSpPr>
                <a:spLocks/>
              </p:cNvSpPr>
              <p:nvPr/>
            </p:nvSpPr>
            <p:spPr bwMode="auto">
              <a:xfrm>
                <a:off x="5231" y="2959"/>
                <a:ext cx="47" cy="86"/>
              </a:xfrm>
              <a:custGeom>
                <a:avLst/>
                <a:gdLst>
                  <a:gd name="T0" fmla="*/ 0 w 141"/>
                  <a:gd name="T1" fmla="*/ 85 h 259"/>
                  <a:gd name="T2" fmla="*/ 0 w 141"/>
                  <a:gd name="T3" fmla="*/ 84 h 259"/>
                  <a:gd name="T4" fmla="*/ 1 w 141"/>
                  <a:gd name="T5" fmla="*/ 83 h 259"/>
                  <a:gd name="T6" fmla="*/ 2 w 141"/>
                  <a:gd name="T7" fmla="*/ 80 h 259"/>
                  <a:gd name="T8" fmla="*/ 3 w 141"/>
                  <a:gd name="T9" fmla="*/ 78 h 259"/>
                  <a:gd name="T10" fmla="*/ 5 w 141"/>
                  <a:gd name="T11" fmla="*/ 74 h 259"/>
                  <a:gd name="T12" fmla="*/ 7 w 141"/>
                  <a:gd name="T13" fmla="*/ 70 h 259"/>
                  <a:gd name="T14" fmla="*/ 9 w 141"/>
                  <a:gd name="T15" fmla="*/ 65 h 259"/>
                  <a:gd name="T16" fmla="*/ 11 w 141"/>
                  <a:gd name="T17" fmla="*/ 61 h 259"/>
                  <a:gd name="T18" fmla="*/ 14 w 141"/>
                  <a:gd name="T19" fmla="*/ 56 h 259"/>
                  <a:gd name="T20" fmla="*/ 17 w 141"/>
                  <a:gd name="T21" fmla="*/ 51 h 259"/>
                  <a:gd name="T22" fmla="*/ 19 w 141"/>
                  <a:gd name="T23" fmla="*/ 45 h 259"/>
                  <a:gd name="T24" fmla="*/ 21 w 141"/>
                  <a:gd name="T25" fmla="*/ 41 h 259"/>
                  <a:gd name="T26" fmla="*/ 24 w 141"/>
                  <a:gd name="T27" fmla="*/ 36 h 259"/>
                  <a:gd name="T28" fmla="*/ 27 w 141"/>
                  <a:gd name="T29" fmla="*/ 31 h 259"/>
                  <a:gd name="T30" fmla="*/ 29 w 141"/>
                  <a:gd name="T31" fmla="*/ 27 h 259"/>
                  <a:gd name="T32" fmla="*/ 32 w 141"/>
                  <a:gd name="T33" fmla="*/ 24 h 259"/>
                  <a:gd name="T34" fmla="*/ 33 w 141"/>
                  <a:gd name="T35" fmla="*/ 20 h 259"/>
                  <a:gd name="T36" fmla="*/ 36 w 141"/>
                  <a:gd name="T37" fmla="*/ 17 h 259"/>
                  <a:gd name="T38" fmla="*/ 37 w 141"/>
                  <a:gd name="T39" fmla="*/ 14 h 259"/>
                  <a:gd name="T40" fmla="*/ 39 w 141"/>
                  <a:gd name="T41" fmla="*/ 12 h 259"/>
                  <a:gd name="T42" fmla="*/ 40 w 141"/>
                  <a:gd name="T43" fmla="*/ 9 h 259"/>
                  <a:gd name="T44" fmla="*/ 41 w 141"/>
                  <a:gd name="T45" fmla="*/ 7 h 259"/>
                  <a:gd name="T46" fmla="*/ 42 w 141"/>
                  <a:gd name="T47" fmla="*/ 6 h 259"/>
                  <a:gd name="T48" fmla="*/ 43 w 141"/>
                  <a:gd name="T49" fmla="*/ 5 h 259"/>
                  <a:gd name="T50" fmla="*/ 45 w 141"/>
                  <a:gd name="T51" fmla="*/ 2 h 259"/>
                  <a:gd name="T52" fmla="*/ 47 w 141"/>
                  <a:gd name="T53" fmla="*/ 0 h 259"/>
                  <a:gd name="T54" fmla="*/ 47 w 141"/>
                  <a:gd name="T55" fmla="*/ 0 h 259"/>
                  <a:gd name="T56" fmla="*/ 46 w 141"/>
                  <a:gd name="T57" fmla="*/ 2 h 259"/>
                  <a:gd name="T58" fmla="*/ 44 w 141"/>
                  <a:gd name="T59" fmla="*/ 5 h 259"/>
                  <a:gd name="T60" fmla="*/ 42 w 141"/>
                  <a:gd name="T61" fmla="*/ 9 h 259"/>
                  <a:gd name="T62" fmla="*/ 39 w 141"/>
                  <a:gd name="T63" fmla="*/ 14 h 259"/>
                  <a:gd name="T64" fmla="*/ 37 w 141"/>
                  <a:gd name="T65" fmla="*/ 19 h 259"/>
                  <a:gd name="T66" fmla="*/ 34 w 141"/>
                  <a:gd name="T67" fmla="*/ 25 h 259"/>
                  <a:gd name="T68" fmla="*/ 31 w 141"/>
                  <a:gd name="T69" fmla="*/ 32 h 259"/>
                  <a:gd name="T70" fmla="*/ 28 w 141"/>
                  <a:gd name="T71" fmla="*/ 39 h 259"/>
                  <a:gd name="T72" fmla="*/ 25 w 141"/>
                  <a:gd name="T73" fmla="*/ 45 h 259"/>
                  <a:gd name="T74" fmla="*/ 21 w 141"/>
                  <a:gd name="T75" fmla="*/ 53 h 259"/>
                  <a:gd name="T76" fmla="*/ 19 w 141"/>
                  <a:gd name="T77" fmla="*/ 60 h 259"/>
                  <a:gd name="T78" fmla="*/ 17 w 141"/>
                  <a:gd name="T79" fmla="*/ 67 h 259"/>
                  <a:gd name="T80" fmla="*/ 15 w 141"/>
                  <a:gd name="T81" fmla="*/ 74 h 259"/>
                  <a:gd name="T82" fmla="*/ 13 w 141"/>
                  <a:gd name="T83" fmla="*/ 80 h 259"/>
                  <a:gd name="T84" fmla="*/ 13 w 141"/>
                  <a:gd name="T85" fmla="*/ 86 h 259"/>
                  <a:gd name="T86" fmla="*/ 0 w 141"/>
                  <a:gd name="T87" fmla="*/ 85 h 259"/>
                  <a:gd name="T88" fmla="*/ 0 w 141"/>
                  <a:gd name="T89" fmla="*/ 85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1"/>
                  <a:gd name="T136" fmla="*/ 0 h 259"/>
                  <a:gd name="T137" fmla="*/ 141 w 141"/>
                  <a:gd name="T138" fmla="*/ 259 h 25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1" h="259">
                    <a:moveTo>
                      <a:pt x="0" y="255"/>
                    </a:moveTo>
                    <a:lnTo>
                      <a:pt x="0" y="254"/>
                    </a:lnTo>
                    <a:lnTo>
                      <a:pt x="2" y="249"/>
                    </a:lnTo>
                    <a:lnTo>
                      <a:pt x="5" y="242"/>
                    </a:lnTo>
                    <a:lnTo>
                      <a:pt x="9" y="234"/>
                    </a:lnTo>
                    <a:lnTo>
                      <a:pt x="14" y="223"/>
                    </a:lnTo>
                    <a:lnTo>
                      <a:pt x="20" y="211"/>
                    </a:lnTo>
                    <a:lnTo>
                      <a:pt x="26" y="197"/>
                    </a:lnTo>
                    <a:lnTo>
                      <a:pt x="33" y="184"/>
                    </a:lnTo>
                    <a:lnTo>
                      <a:pt x="41" y="169"/>
                    </a:lnTo>
                    <a:lnTo>
                      <a:pt x="50" y="154"/>
                    </a:lnTo>
                    <a:lnTo>
                      <a:pt x="57" y="136"/>
                    </a:lnTo>
                    <a:lnTo>
                      <a:pt x="64" y="123"/>
                    </a:lnTo>
                    <a:lnTo>
                      <a:pt x="72" y="108"/>
                    </a:lnTo>
                    <a:lnTo>
                      <a:pt x="81" y="94"/>
                    </a:lnTo>
                    <a:lnTo>
                      <a:pt x="88" y="82"/>
                    </a:lnTo>
                    <a:lnTo>
                      <a:pt x="95" y="71"/>
                    </a:lnTo>
                    <a:lnTo>
                      <a:pt x="100" y="61"/>
                    </a:lnTo>
                    <a:lnTo>
                      <a:pt x="107" y="51"/>
                    </a:lnTo>
                    <a:lnTo>
                      <a:pt x="110" y="42"/>
                    </a:lnTo>
                    <a:lnTo>
                      <a:pt x="117" y="36"/>
                    </a:lnTo>
                    <a:lnTo>
                      <a:pt x="120" y="28"/>
                    </a:lnTo>
                    <a:lnTo>
                      <a:pt x="124" y="22"/>
                    </a:lnTo>
                    <a:lnTo>
                      <a:pt x="126" y="17"/>
                    </a:lnTo>
                    <a:lnTo>
                      <a:pt x="130" y="14"/>
                    </a:lnTo>
                    <a:lnTo>
                      <a:pt x="135" y="6"/>
                    </a:lnTo>
                    <a:lnTo>
                      <a:pt x="141" y="0"/>
                    </a:lnTo>
                    <a:lnTo>
                      <a:pt x="138" y="6"/>
                    </a:lnTo>
                    <a:lnTo>
                      <a:pt x="131" y="15"/>
                    </a:lnTo>
                    <a:lnTo>
                      <a:pt x="126" y="27"/>
                    </a:lnTo>
                    <a:lnTo>
                      <a:pt x="118" y="41"/>
                    </a:lnTo>
                    <a:lnTo>
                      <a:pt x="110" y="57"/>
                    </a:lnTo>
                    <a:lnTo>
                      <a:pt x="102" y="76"/>
                    </a:lnTo>
                    <a:lnTo>
                      <a:pt x="93" y="95"/>
                    </a:lnTo>
                    <a:lnTo>
                      <a:pt x="83" y="117"/>
                    </a:lnTo>
                    <a:lnTo>
                      <a:pt x="74" y="136"/>
                    </a:lnTo>
                    <a:lnTo>
                      <a:pt x="64" y="159"/>
                    </a:lnTo>
                    <a:lnTo>
                      <a:pt x="57" y="181"/>
                    </a:lnTo>
                    <a:lnTo>
                      <a:pt x="50" y="201"/>
                    </a:lnTo>
                    <a:lnTo>
                      <a:pt x="45" y="222"/>
                    </a:lnTo>
                    <a:lnTo>
                      <a:pt x="40" y="241"/>
                    </a:lnTo>
                    <a:lnTo>
                      <a:pt x="38" y="259"/>
                    </a:lnTo>
                    <a:lnTo>
                      <a:pt x="0" y="255"/>
                    </a:lnTo>
                    <a:close/>
                  </a:path>
                </a:pathLst>
              </a:custGeom>
              <a:solidFill>
                <a:srgbClr val="000000"/>
              </a:solidFill>
              <a:ln w="9525">
                <a:solidFill>
                  <a:srgbClr val="5A87C6"/>
                </a:solidFill>
                <a:round/>
                <a:headEnd/>
                <a:tailEnd/>
              </a:ln>
            </p:spPr>
            <p:txBody>
              <a:bodyPr/>
              <a:lstStyle/>
              <a:p>
                <a:endParaRPr lang="en-US"/>
              </a:p>
            </p:txBody>
          </p:sp>
          <p:sp>
            <p:nvSpPr>
              <p:cNvPr id="1276" name="Freeform 261"/>
              <p:cNvSpPr>
                <a:spLocks/>
              </p:cNvSpPr>
              <p:nvPr/>
            </p:nvSpPr>
            <p:spPr bwMode="auto">
              <a:xfrm>
                <a:off x="5308" y="2939"/>
                <a:ext cx="37" cy="115"/>
              </a:xfrm>
              <a:custGeom>
                <a:avLst/>
                <a:gdLst>
                  <a:gd name="T0" fmla="*/ 1 w 111"/>
                  <a:gd name="T1" fmla="*/ 0 h 347"/>
                  <a:gd name="T2" fmla="*/ 4 w 111"/>
                  <a:gd name="T3" fmla="*/ 1 h 347"/>
                  <a:gd name="T4" fmla="*/ 8 w 111"/>
                  <a:gd name="T5" fmla="*/ 1 h 347"/>
                  <a:gd name="T6" fmla="*/ 13 w 111"/>
                  <a:gd name="T7" fmla="*/ 3 h 347"/>
                  <a:gd name="T8" fmla="*/ 17 w 111"/>
                  <a:gd name="T9" fmla="*/ 5 h 347"/>
                  <a:gd name="T10" fmla="*/ 22 w 111"/>
                  <a:gd name="T11" fmla="*/ 9 h 347"/>
                  <a:gd name="T12" fmla="*/ 26 w 111"/>
                  <a:gd name="T13" fmla="*/ 13 h 347"/>
                  <a:gd name="T14" fmla="*/ 29 w 111"/>
                  <a:gd name="T15" fmla="*/ 19 h 347"/>
                  <a:gd name="T16" fmla="*/ 29 w 111"/>
                  <a:gd name="T17" fmla="*/ 28 h 347"/>
                  <a:gd name="T18" fmla="*/ 28 w 111"/>
                  <a:gd name="T19" fmla="*/ 41 h 347"/>
                  <a:gd name="T20" fmla="*/ 25 w 111"/>
                  <a:gd name="T21" fmla="*/ 56 h 347"/>
                  <a:gd name="T22" fmla="*/ 21 w 111"/>
                  <a:gd name="T23" fmla="*/ 73 h 347"/>
                  <a:gd name="T24" fmla="*/ 17 w 111"/>
                  <a:gd name="T25" fmla="*/ 89 h 347"/>
                  <a:gd name="T26" fmla="*/ 14 w 111"/>
                  <a:gd name="T27" fmla="*/ 102 h 347"/>
                  <a:gd name="T28" fmla="*/ 11 w 111"/>
                  <a:gd name="T29" fmla="*/ 111 h 347"/>
                  <a:gd name="T30" fmla="*/ 11 w 111"/>
                  <a:gd name="T31" fmla="*/ 115 h 347"/>
                  <a:gd name="T32" fmla="*/ 36 w 111"/>
                  <a:gd name="T33" fmla="*/ 41 h 347"/>
                  <a:gd name="T34" fmla="*/ 36 w 111"/>
                  <a:gd name="T35" fmla="*/ 39 h 347"/>
                  <a:gd name="T36" fmla="*/ 36 w 111"/>
                  <a:gd name="T37" fmla="*/ 37 h 347"/>
                  <a:gd name="T38" fmla="*/ 36 w 111"/>
                  <a:gd name="T39" fmla="*/ 33 h 347"/>
                  <a:gd name="T40" fmla="*/ 37 w 111"/>
                  <a:gd name="T41" fmla="*/ 28 h 347"/>
                  <a:gd name="T42" fmla="*/ 36 w 111"/>
                  <a:gd name="T43" fmla="*/ 23 h 347"/>
                  <a:gd name="T44" fmla="*/ 35 w 111"/>
                  <a:gd name="T45" fmla="*/ 17 h 347"/>
                  <a:gd name="T46" fmla="*/ 33 w 111"/>
                  <a:gd name="T47" fmla="*/ 12 h 347"/>
                  <a:gd name="T48" fmla="*/ 29 w 111"/>
                  <a:gd name="T49" fmla="*/ 8 h 347"/>
                  <a:gd name="T50" fmla="*/ 25 w 111"/>
                  <a:gd name="T51" fmla="*/ 5 h 347"/>
                  <a:gd name="T52" fmla="*/ 20 w 111"/>
                  <a:gd name="T53" fmla="*/ 2 h 347"/>
                  <a:gd name="T54" fmla="*/ 15 w 111"/>
                  <a:gd name="T55" fmla="*/ 1 h 347"/>
                  <a:gd name="T56" fmla="*/ 10 w 111"/>
                  <a:gd name="T57" fmla="*/ 0 h 347"/>
                  <a:gd name="T58" fmla="*/ 6 w 111"/>
                  <a:gd name="T59" fmla="*/ 0 h 347"/>
                  <a:gd name="T60" fmla="*/ 3 w 111"/>
                  <a:gd name="T61" fmla="*/ 0 h 347"/>
                  <a:gd name="T62" fmla="*/ 0 w 111"/>
                  <a:gd name="T63" fmla="*/ 0 h 3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347"/>
                  <a:gd name="T98" fmla="*/ 111 w 111"/>
                  <a:gd name="T99" fmla="*/ 347 h 3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347">
                    <a:moveTo>
                      <a:pt x="0" y="1"/>
                    </a:moveTo>
                    <a:lnTo>
                      <a:pt x="3" y="1"/>
                    </a:lnTo>
                    <a:lnTo>
                      <a:pt x="5" y="1"/>
                    </a:lnTo>
                    <a:lnTo>
                      <a:pt x="12" y="3"/>
                    </a:lnTo>
                    <a:lnTo>
                      <a:pt x="15" y="3"/>
                    </a:lnTo>
                    <a:lnTo>
                      <a:pt x="23" y="4"/>
                    </a:lnTo>
                    <a:lnTo>
                      <a:pt x="29" y="6"/>
                    </a:lnTo>
                    <a:lnTo>
                      <a:pt x="38" y="10"/>
                    </a:lnTo>
                    <a:lnTo>
                      <a:pt x="44" y="13"/>
                    </a:lnTo>
                    <a:lnTo>
                      <a:pt x="51" y="16"/>
                    </a:lnTo>
                    <a:lnTo>
                      <a:pt x="59" y="20"/>
                    </a:lnTo>
                    <a:lnTo>
                      <a:pt x="66" y="26"/>
                    </a:lnTo>
                    <a:lnTo>
                      <a:pt x="71" y="31"/>
                    </a:lnTo>
                    <a:lnTo>
                      <a:pt x="77" y="40"/>
                    </a:lnTo>
                    <a:lnTo>
                      <a:pt x="82" y="49"/>
                    </a:lnTo>
                    <a:lnTo>
                      <a:pt x="87" y="58"/>
                    </a:lnTo>
                    <a:lnTo>
                      <a:pt x="87" y="68"/>
                    </a:lnTo>
                    <a:lnTo>
                      <a:pt x="88" y="83"/>
                    </a:lnTo>
                    <a:lnTo>
                      <a:pt x="85" y="102"/>
                    </a:lnTo>
                    <a:lnTo>
                      <a:pt x="83" y="124"/>
                    </a:lnTo>
                    <a:lnTo>
                      <a:pt x="78" y="145"/>
                    </a:lnTo>
                    <a:lnTo>
                      <a:pt x="75" y="170"/>
                    </a:lnTo>
                    <a:lnTo>
                      <a:pt x="69" y="195"/>
                    </a:lnTo>
                    <a:lnTo>
                      <a:pt x="64" y="221"/>
                    </a:lnTo>
                    <a:lnTo>
                      <a:pt x="57" y="245"/>
                    </a:lnTo>
                    <a:lnTo>
                      <a:pt x="51" y="268"/>
                    </a:lnTo>
                    <a:lnTo>
                      <a:pt x="46" y="289"/>
                    </a:lnTo>
                    <a:lnTo>
                      <a:pt x="43" y="309"/>
                    </a:lnTo>
                    <a:lnTo>
                      <a:pt x="36" y="323"/>
                    </a:lnTo>
                    <a:lnTo>
                      <a:pt x="34" y="336"/>
                    </a:lnTo>
                    <a:lnTo>
                      <a:pt x="33" y="344"/>
                    </a:lnTo>
                    <a:lnTo>
                      <a:pt x="33" y="347"/>
                    </a:lnTo>
                    <a:lnTo>
                      <a:pt x="62" y="345"/>
                    </a:lnTo>
                    <a:lnTo>
                      <a:pt x="108" y="123"/>
                    </a:lnTo>
                    <a:lnTo>
                      <a:pt x="108" y="122"/>
                    </a:lnTo>
                    <a:lnTo>
                      <a:pt x="108" y="119"/>
                    </a:lnTo>
                    <a:lnTo>
                      <a:pt x="108" y="116"/>
                    </a:lnTo>
                    <a:lnTo>
                      <a:pt x="109" y="111"/>
                    </a:lnTo>
                    <a:lnTo>
                      <a:pt x="109" y="104"/>
                    </a:lnTo>
                    <a:lnTo>
                      <a:pt x="109" y="99"/>
                    </a:lnTo>
                    <a:lnTo>
                      <a:pt x="109" y="92"/>
                    </a:lnTo>
                    <a:lnTo>
                      <a:pt x="111" y="85"/>
                    </a:lnTo>
                    <a:lnTo>
                      <a:pt x="109" y="76"/>
                    </a:lnTo>
                    <a:lnTo>
                      <a:pt x="109" y="68"/>
                    </a:lnTo>
                    <a:lnTo>
                      <a:pt x="107" y="60"/>
                    </a:lnTo>
                    <a:lnTo>
                      <a:pt x="106" y="52"/>
                    </a:lnTo>
                    <a:lnTo>
                      <a:pt x="102" y="44"/>
                    </a:lnTo>
                    <a:lnTo>
                      <a:pt x="98" y="36"/>
                    </a:lnTo>
                    <a:lnTo>
                      <a:pt x="93" y="30"/>
                    </a:lnTo>
                    <a:lnTo>
                      <a:pt x="88" y="24"/>
                    </a:lnTo>
                    <a:lnTo>
                      <a:pt x="81" y="18"/>
                    </a:lnTo>
                    <a:lnTo>
                      <a:pt x="75" y="14"/>
                    </a:lnTo>
                    <a:lnTo>
                      <a:pt x="67" y="10"/>
                    </a:lnTo>
                    <a:lnTo>
                      <a:pt x="60" y="6"/>
                    </a:lnTo>
                    <a:lnTo>
                      <a:pt x="51" y="4"/>
                    </a:lnTo>
                    <a:lnTo>
                      <a:pt x="44" y="3"/>
                    </a:lnTo>
                    <a:lnTo>
                      <a:pt x="36" y="0"/>
                    </a:lnTo>
                    <a:lnTo>
                      <a:pt x="30" y="0"/>
                    </a:lnTo>
                    <a:lnTo>
                      <a:pt x="23" y="0"/>
                    </a:lnTo>
                    <a:lnTo>
                      <a:pt x="18" y="0"/>
                    </a:lnTo>
                    <a:lnTo>
                      <a:pt x="12" y="0"/>
                    </a:lnTo>
                    <a:lnTo>
                      <a:pt x="9" y="0"/>
                    </a:lnTo>
                    <a:lnTo>
                      <a:pt x="2" y="0"/>
                    </a:lnTo>
                    <a:lnTo>
                      <a:pt x="0" y="1"/>
                    </a:lnTo>
                    <a:close/>
                  </a:path>
                </a:pathLst>
              </a:custGeom>
              <a:solidFill>
                <a:srgbClr val="000000"/>
              </a:solidFill>
              <a:ln w="9525">
                <a:solidFill>
                  <a:srgbClr val="5A87C6"/>
                </a:solidFill>
                <a:round/>
                <a:headEnd/>
                <a:tailEnd/>
              </a:ln>
            </p:spPr>
            <p:txBody>
              <a:bodyPr/>
              <a:lstStyle/>
              <a:p>
                <a:endParaRPr lang="en-US"/>
              </a:p>
            </p:txBody>
          </p:sp>
          <p:sp>
            <p:nvSpPr>
              <p:cNvPr id="1277" name="Freeform 262"/>
              <p:cNvSpPr>
                <a:spLocks/>
              </p:cNvSpPr>
              <p:nvPr/>
            </p:nvSpPr>
            <p:spPr bwMode="auto">
              <a:xfrm>
                <a:off x="5032" y="2964"/>
                <a:ext cx="13" cy="14"/>
              </a:xfrm>
              <a:custGeom>
                <a:avLst/>
                <a:gdLst>
                  <a:gd name="T0" fmla="*/ 13 w 38"/>
                  <a:gd name="T1" fmla="*/ 1 h 41"/>
                  <a:gd name="T2" fmla="*/ 12 w 38"/>
                  <a:gd name="T3" fmla="*/ 1 h 41"/>
                  <a:gd name="T4" fmla="*/ 11 w 38"/>
                  <a:gd name="T5" fmla="*/ 1 h 41"/>
                  <a:gd name="T6" fmla="*/ 10 w 38"/>
                  <a:gd name="T7" fmla="*/ 2 h 41"/>
                  <a:gd name="T8" fmla="*/ 8 w 38"/>
                  <a:gd name="T9" fmla="*/ 3 h 41"/>
                  <a:gd name="T10" fmla="*/ 7 w 38"/>
                  <a:gd name="T11" fmla="*/ 5 h 41"/>
                  <a:gd name="T12" fmla="*/ 6 w 38"/>
                  <a:gd name="T13" fmla="*/ 7 h 41"/>
                  <a:gd name="T14" fmla="*/ 5 w 38"/>
                  <a:gd name="T15" fmla="*/ 9 h 41"/>
                  <a:gd name="T16" fmla="*/ 6 w 38"/>
                  <a:gd name="T17" fmla="*/ 12 h 41"/>
                  <a:gd name="T18" fmla="*/ 4 w 38"/>
                  <a:gd name="T19" fmla="*/ 14 h 41"/>
                  <a:gd name="T20" fmla="*/ 3 w 38"/>
                  <a:gd name="T21" fmla="*/ 14 h 41"/>
                  <a:gd name="T22" fmla="*/ 2 w 38"/>
                  <a:gd name="T23" fmla="*/ 14 h 41"/>
                  <a:gd name="T24" fmla="*/ 1 w 38"/>
                  <a:gd name="T25" fmla="*/ 12 h 41"/>
                  <a:gd name="T26" fmla="*/ 0 w 38"/>
                  <a:gd name="T27" fmla="*/ 10 h 41"/>
                  <a:gd name="T28" fmla="*/ 0 w 38"/>
                  <a:gd name="T29" fmla="*/ 8 h 41"/>
                  <a:gd name="T30" fmla="*/ 0 w 38"/>
                  <a:gd name="T31" fmla="*/ 5 h 41"/>
                  <a:gd name="T32" fmla="*/ 2 w 38"/>
                  <a:gd name="T33" fmla="*/ 3 h 41"/>
                  <a:gd name="T34" fmla="*/ 3 w 38"/>
                  <a:gd name="T35" fmla="*/ 2 h 41"/>
                  <a:gd name="T36" fmla="*/ 5 w 38"/>
                  <a:gd name="T37" fmla="*/ 1 h 41"/>
                  <a:gd name="T38" fmla="*/ 7 w 38"/>
                  <a:gd name="T39" fmla="*/ 0 h 41"/>
                  <a:gd name="T40" fmla="*/ 9 w 38"/>
                  <a:gd name="T41" fmla="*/ 0 h 41"/>
                  <a:gd name="T42" fmla="*/ 12 w 38"/>
                  <a:gd name="T43" fmla="*/ 0 h 41"/>
                  <a:gd name="T44" fmla="*/ 13 w 38"/>
                  <a:gd name="T45" fmla="*/ 1 h 41"/>
                  <a:gd name="T46" fmla="*/ 13 w 38"/>
                  <a:gd name="T47" fmla="*/ 1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41"/>
                  <a:gd name="T74" fmla="*/ 38 w 38"/>
                  <a:gd name="T75" fmla="*/ 41 h 4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41">
                    <a:moveTo>
                      <a:pt x="38" y="3"/>
                    </a:moveTo>
                    <a:lnTo>
                      <a:pt x="35" y="3"/>
                    </a:lnTo>
                    <a:lnTo>
                      <a:pt x="33" y="3"/>
                    </a:lnTo>
                    <a:lnTo>
                      <a:pt x="28" y="6"/>
                    </a:lnTo>
                    <a:lnTo>
                      <a:pt x="24" y="10"/>
                    </a:lnTo>
                    <a:lnTo>
                      <a:pt x="19" y="14"/>
                    </a:lnTo>
                    <a:lnTo>
                      <a:pt x="17" y="20"/>
                    </a:lnTo>
                    <a:lnTo>
                      <a:pt x="14" y="26"/>
                    </a:lnTo>
                    <a:lnTo>
                      <a:pt x="17" y="35"/>
                    </a:lnTo>
                    <a:lnTo>
                      <a:pt x="13" y="40"/>
                    </a:lnTo>
                    <a:lnTo>
                      <a:pt x="9" y="41"/>
                    </a:lnTo>
                    <a:lnTo>
                      <a:pt x="5" y="40"/>
                    </a:lnTo>
                    <a:lnTo>
                      <a:pt x="3" y="36"/>
                    </a:lnTo>
                    <a:lnTo>
                      <a:pt x="0" y="30"/>
                    </a:lnTo>
                    <a:lnTo>
                      <a:pt x="0" y="24"/>
                    </a:lnTo>
                    <a:lnTo>
                      <a:pt x="0" y="16"/>
                    </a:lnTo>
                    <a:lnTo>
                      <a:pt x="5" y="10"/>
                    </a:lnTo>
                    <a:lnTo>
                      <a:pt x="10" y="5"/>
                    </a:lnTo>
                    <a:lnTo>
                      <a:pt x="15" y="3"/>
                    </a:lnTo>
                    <a:lnTo>
                      <a:pt x="20" y="0"/>
                    </a:lnTo>
                    <a:lnTo>
                      <a:pt x="27" y="0"/>
                    </a:lnTo>
                    <a:lnTo>
                      <a:pt x="34" y="1"/>
                    </a:lnTo>
                    <a:lnTo>
                      <a:pt x="38" y="3"/>
                    </a:lnTo>
                    <a:close/>
                  </a:path>
                </a:pathLst>
              </a:custGeom>
              <a:solidFill>
                <a:srgbClr val="FF9900"/>
              </a:solidFill>
              <a:ln w="9525">
                <a:solidFill>
                  <a:srgbClr val="5A87C6"/>
                </a:solidFill>
                <a:round/>
                <a:headEnd/>
                <a:tailEnd/>
              </a:ln>
            </p:spPr>
            <p:txBody>
              <a:bodyPr/>
              <a:lstStyle/>
              <a:p>
                <a:endParaRPr lang="en-US"/>
              </a:p>
            </p:txBody>
          </p:sp>
          <p:sp>
            <p:nvSpPr>
              <p:cNvPr id="1278" name="Freeform 263"/>
              <p:cNvSpPr>
                <a:spLocks/>
              </p:cNvSpPr>
              <p:nvPr/>
            </p:nvSpPr>
            <p:spPr bwMode="auto">
              <a:xfrm>
                <a:off x="5015" y="2985"/>
                <a:ext cx="18" cy="24"/>
              </a:xfrm>
              <a:custGeom>
                <a:avLst/>
                <a:gdLst>
                  <a:gd name="T0" fmla="*/ 0 w 55"/>
                  <a:gd name="T1" fmla="*/ 24 h 72"/>
                  <a:gd name="T2" fmla="*/ 4 w 55"/>
                  <a:gd name="T3" fmla="*/ 14 h 72"/>
                  <a:gd name="T4" fmla="*/ 15 w 55"/>
                  <a:gd name="T5" fmla="*/ 0 h 72"/>
                  <a:gd name="T6" fmla="*/ 18 w 55"/>
                  <a:gd name="T7" fmla="*/ 2 h 72"/>
                  <a:gd name="T8" fmla="*/ 8 w 55"/>
                  <a:gd name="T9" fmla="*/ 24 h 72"/>
                  <a:gd name="T10" fmla="*/ 0 w 55"/>
                  <a:gd name="T11" fmla="*/ 24 h 72"/>
                  <a:gd name="T12" fmla="*/ 0 w 55"/>
                  <a:gd name="T13" fmla="*/ 24 h 72"/>
                  <a:gd name="T14" fmla="*/ 0 60000 65536"/>
                  <a:gd name="T15" fmla="*/ 0 60000 65536"/>
                  <a:gd name="T16" fmla="*/ 0 60000 65536"/>
                  <a:gd name="T17" fmla="*/ 0 60000 65536"/>
                  <a:gd name="T18" fmla="*/ 0 60000 65536"/>
                  <a:gd name="T19" fmla="*/ 0 60000 65536"/>
                  <a:gd name="T20" fmla="*/ 0 60000 65536"/>
                  <a:gd name="T21" fmla="*/ 0 w 55"/>
                  <a:gd name="T22" fmla="*/ 0 h 72"/>
                  <a:gd name="T23" fmla="*/ 55 w 5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72">
                    <a:moveTo>
                      <a:pt x="0" y="72"/>
                    </a:moveTo>
                    <a:lnTo>
                      <a:pt x="12" y="42"/>
                    </a:lnTo>
                    <a:lnTo>
                      <a:pt x="45" y="0"/>
                    </a:lnTo>
                    <a:lnTo>
                      <a:pt x="55" y="5"/>
                    </a:lnTo>
                    <a:lnTo>
                      <a:pt x="25" y="72"/>
                    </a:lnTo>
                    <a:lnTo>
                      <a:pt x="0" y="72"/>
                    </a:lnTo>
                    <a:close/>
                  </a:path>
                </a:pathLst>
              </a:custGeom>
              <a:solidFill>
                <a:srgbClr val="FF9900"/>
              </a:solidFill>
              <a:ln w="9525">
                <a:solidFill>
                  <a:srgbClr val="5A87C6"/>
                </a:solidFill>
                <a:round/>
                <a:headEnd/>
                <a:tailEnd/>
              </a:ln>
            </p:spPr>
            <p:txBody>
              <a:bodyPr/>
              <a:lstStyle/>
              <a:p>
                <a:endParaRPr lang="en-US"/>
              </a:p>
            </p:txBody>
          </p:sp>
          <p:sp>
            <p:nvSpPr>
              <p:cNvPr id="1279" name="Freeform 264"/>
              <p:cNvSpPr>
                <a:spLocks/>
              </p:cNvSpPr>
              <p:nvPr/>
            </p:nvSpPr>
            <p:spPr bwMode="auto">
              <a:xfrm>
                <a:off x="5023" y="2987"/>
                <a:ext cx="22" cy="22"/>
              </a:xfrm>
              <a:custGeom>
                <a:avLst/>
                <a:gdLst>
                  <a:gd name="T0" fmla="*/ 15 w 65"/>
                  <a:gd name="T1" fmla="*/ 0 h 67"/>
                  <a:gd name="T2" fmla="*/ 0 w 65"/>
                  <a:gd name="T3" fmla="*/ 22 h 67"/>
                  <a:gd name="T4" fmla="*/ 5 w 65"/>
                  <a:gd name="T5" fmla="*/ 22 h 67"/>
                  <a:gd name="T6" fmla="*/ 5 w 65"/>
                  <a:gd name="T7" fmla="*/ 21 h 67"/>
                  <a:gd name="T8" fmla="*/ 7 w 65"/>
                  <a:gd name="T9" fmla="*/ 19 h 67"/>
                  <a:gd name="T10" fmla="*/ 7 w 65"/>
                  <a:gd name="T11" fmla="*/ 17 h 67"/>
                  <a:gd name="T12" fmla="*/ 8 w 65"/>
                  <a:gd name="T13" fmla="*/ 16 h 67"/>
                  <a:gd name="T14" fmla="*/ 8 w 65"/>
                  <a:gd name="T15" fmla="*/ 14 h 67"/>
                  <a:gd name="T16" fmla="*/ 10 w 65"/>
                  <a:gd name="T17" fmla="*/ 13 h 67"/>
                  <a:gd name="T18" fmla="*/ 10 w 65"/>
                  <a:gd name="T19" fmla="*/ 11 h 67"/>
                  <a:gd name="T20" fmla="*/ 12 w 65"/>
                  <a:gd name="T21" fmla="*/ 9 h 67"/>
                  <a:gd name="T22" fmla="*/ 13 w 65"/>
                  <a:gd name="T23" fmla="*/ 7 h 67"/>
                  <a:gd name="T24" fmla="*/ 15 w 65"/>
                  <a:gd name="T25" fmla="*/ 5 h 67"/>
                  <a:gd name="T26" fmla="*/ 16 w 65"/>
                  <a:gd name="T27" fmla="*/ 4 h 67"/>
                  <a:gd name="T28" fmla="*/ 18 w 65"/>
                  <a:gd name="T29" fmla="*/ 2 h 67"/>
                  <a:gd name="T30" fmla="*/ 20 w 65"/>
                  <a:gd name="T31" fmla="*/ 1 h 67"/>
                  <a:gd name="T32" fmla="*/ 22 w 65"/>
                  <a:gd name="T33" fmla="*/ 0 h 67"/>
                  <a:gd name="T34" fmla="*/ 15 w 65"/>
                  <a:gd name="T35" fmla="*/ 0 h 67"/>
                  <a:gd name="T36" fmla="*/ 15 w 65"/>
                  <a:gd name="T37" fmla="*/ 0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67"/>
                  <a:gd name="T59" fmla="*/ 65 w 65"/>
                  <a:gd name="T60" fmla="*/ 67 h 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67">
                    <a:moveTo>
                      <a:pt x="45" y="1"/>
                    </a:moveTo>
                    <a:lnTo>
                      <a:pt x="0" y="66"/>
                    </a:lnTo>
                    <a:lnTo>
                      <a:pt x="16" y="67"/>
                    </a:lnTo>
                    <a:lnTo>
                      <a:pt x="16" y="65"/>
                    </a:lnTo>
                    <a:lnTo>
                      <a:pt x="20" y="58"/>
                    </a:lnTo>
                    <a:lnTo>
                      <a:pt x="20" y="53"/>
                    </a:lnTo>
                    <a:lnTo>
                      <a:pt x="23" y="50"/>
                    </a:lnTo>
                    <a:lnTo>
                      <a:pt x="25" y="43"/>
                    </a:lnTo>
                    <a:lnTo>
                      <a:pt x="29" y="40"/>
                    </a:lnTo>
                    <a:lnTo>
                      <a:pt x="31" y="34"/>
                    </a:lnTo>
                    <a:lnTo>
                      <a:pt x="35" y="27"/>
                    </a:lnTo>
                    <a:lnTo>
                      <a:pt x="39" y="22"/>
                    </a:lnTo>
                    <a:lnTo>
                      <a:pt x="44" y="16"/>
                    </a:lnTo>
                    <a:lnTo>
                      <a:pt x="47" y="11"/>
                    </a:lnTo>
                    <a:lnTo>
                      <a:pt x="52" y="6"/>
                    </a:lnTo>
                    <a:lnTo>
                      <a:pt x="58" y="3"/>
                    </a:lnTo>
                    <a:lnTo>
                      <a:pt x="65" y="0"/>
                    </a:lnTo>
                    <a:lnTo>
                      <a:pt x="45" y="1"/>
                    </a:lnTo>
                    <a:close/>
                  </a:path>
                </a:pathLst>
              </a:custGeom>
              <a:solidFill>
                <a:srgbClr val="000000"/>
              </a:solidFill>
              <a:ln w="9525">
                <a:solidFill>
                  <a:srgbClr val="5A87C6"/>
                </a:solidFill>
                <a:round/>
                <a:headEnd/>
                <a:tailEnd/>
              </a:ln>
            </p:spPr>
            <p:txBody>
              <a:bodyPr/>
              <a:lstStyle/>
              <a:p>
                <a:endParaRPr lang="en-US"/>
              </a:p>
            </p:txBody>
          </p:sp>
          <p:sp>
            <p:nvSpPr>
              <p:cNvPr id="1280" name="Freeform 265"/>
              <p:cNvSpPr>
                <a:spLocks/>
              </p:cNvSpPr>
              <p:nvPr/>
            </p:nvSpPr>
            <p:spPr bwMode="auto">
              <a:xfrm>
                <a:off x="5011" y="2983"/>
                <a:ext cx="20" cy="30"/>
              </a:xfrm>
              <a:custGeom>
                <a:avLst/>
                <a:gdLst>
                  <a:gd name="T0" fmla="*/ 20 w 59"/>
                  <a:gd name="T1" fmla="*/ 2 h 89"/>
                  <a:gd name="T2" fmla="*/ 2 w 59"/>
                  <a:gd name="T3" fmla="*/ 30 h 89"/>
                  <a:gd name="T4" fmla="*/ 0 w 59"/>
                  <a:gd name="T5" fmla="*/ 20 h 89"/>
                  <a:gd name="T6" fmla="*/ 19 w 59"/>
                  <a:gd name="T7" fmla="*/ 0 h 89"/>
                  <a:gd name="T8" fmla="*/ 20 w 59"/>
                  <a:gd name="T9" fmla="*/ 2 h 89"/>
                  <a:gd name="T10" fmla="*/ 20 w 59"/>
                  <a:gd name="T11" fmla="*/ 2 h 89"/>
                  <a:gd name="T12" fmla="*/ 0 60000 65536"/>
                  <a:gd name="T13" fmla="*/ 0 60000 65536"/>
                  <a:gd name="T14" fmla="*/ 0 60000 65536"/>
                  <a:gd name="T15" fmla="*/ 0 60000 65536"/>
                  <a:gd name="T16" fmla="*/ 0 60000 65536"/>
                  <a:gd name="T17" fmla="*/ 0 60000 65536"/>
                  <a:gd name="T18" fmla="*/ 0 w 59"/>
                  <a:gd name="T19" fmla="*/ 0 h 89"/>
                  <a:gd name="T20" fmla="*/ 59 w 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59" h="89">
                    <a:moveTo>
                      <a:pt x="59" y="6"/>
                    </a:moveTo>
                    <a:lnTo>
                      <a:pt x="5" y="89"/>
                    </a:lnTo>
                    <a:lnTo>
                      <a:pt x="0" y="60"/>
                    </a:lnTo>
                    <a:lnTo>
                      <a:pt x="55" y="0"/>
                    </a:lnTo>
                    <a:lnTo>
                      <a:pt x="59" y="6"/>
                    </a:lnTo>
                    <a:close/>
                  </a:path>
                </a:pathLst>
              </a:custGeom>
              <a:solidFill>
                <a:srgbClr val="000000"/>
              </a:solidFill>
              <a:ln w="9525">
                <a:solidFill>
                  <a:srgbClr val="5A87C6"/>
                </a:solidFill>
                <a:round/>
                <a:headEnd/>
                <a:tailEnd/>
              </a:ln>
            </p:spPr>
            <p:txBody>
              <a:bodyPr/>
              <a:lstStyle/>
              <a:p>
                <a:endParaRPr lang="en-US"/>
              </a:p>
            </p:txBody>
          </p:sp>
          <p:sp>
            <p:nvSpPr>
              <p:cNvPr id="1281" name="Freeform 266"/>
              <p:cNvSpPr>
                <a:spLocks/>
              </p:cNvSpPr>
              <p:nvPr/>
            </p:nvSpPr>
            <p:spPr bwMode="auto">
              <a:xfrm>
                <a:off x="5028" y="2979"/>
                <a:ext cx="17" cy="9"/>
              </a:xfrm>
              <a:custGeom>
                <a:avLst/>
                <a:gdLst>
                  <a:gd name="T0" fmla="*/ 2 w 51"/>
                  <a:gd name="T1" fmla="*/ 0 h 27"/>
                  <a:gd name="T2" fmla="*/ 3 w 51"/>
                  <a:gd name="T3" fmla="*/ 1 h 27"/>
                  <a:gd name="T4" fmla="*/ 4 w 51"/>
                  <a:gd name="T5" fmla="*/ 2 h 27"/>
                  <a:gd name="T6" fmla="*/ 6 w 51"/>
                  <a:gd name="T7" fmla="*/ 3 h 27"/>
                  <a:gd name="T8" fmla="*/ 8 w 51"/>
                  <a:gd name="T9" fmla="*/ 4 h 27"/>
                  <a:gd name="T10" fmla="*/ 10 w 51"/>
                  <a:gd name="T11" fmla="*/ 6 h 27"/>
                  <a:gd name="T12" fmla="*/ 12 w 51"/>
                  <a:gd name="T13" fmla="*/ 6 h 27"/>
                  <a:gd name="T14" fmla="*/ 15 w 51"/>
                  <a:gd name="T15" fmla="*/ 6 h 27"/>
                  <a:gd name="T16" fmla="*/ 17 w 51"/>
                  <a:gd name="T17" fmla="*/ 6 h 27"/>
                  <a:gd name="T18" fmla="*/ 17 w 51"/>
                  <a:gd name="T19" fmla="*/ 6 h 27"/>
                  <a:gd name="T20" fmla="*/ 16 w 51"/>
                  <a:gd name="T21" fmla="*/ 6 h 27"/>
                  <a:gd name="T22" fmla="*/ 16 w 51"/>
                  <a:gd name="T23" fmla="*/ 7 h 27"/>
                  <a:gd name="T24" fmla="*/ 13 w 51"/>
                  <a:gd name="T25" fmla="*/ 8 h 27"/>
                  <a:gd name="T26" fmla="*/ 12 w 51"/>
                  <a:gd name="T27" fmla="*/ 9 h 27"/>
                  <a:gd name="T28" fmla="*/ 11 w 51"/>
                  <a:gd name="T29" fmla="*/ 9 h 27"/>
                  <a:gd name="T30" fmla="*/ 10 w 51"/>
                  <a:gd name="T31" fmla="*/ 9 h 27"/>
                  <a:gd name="T32" fmla="*/ 8 w 51"/>
                  <a:gd name="T33" fmla="*/ 9 h 27"/>
                  <a:gd name="T34" fmla="*/ 6 w 51"/>
                  <a:gd name="T35" fmla="*/ 9 h 27"/>
                  <a:gd name="T36" fmla="*/ 4 w 51"/>
                  <a:gd name="T37" fmla="*/ 8 h 27"/>
                  <a:gd name="T38" fmla="*/ 3 w 51"/>
                  <a:gd name="T39" fmla="*/ 7 h 27"/>
                  <a:gd name="T40" fmla="*/ 0 w 51"/>
                  <a:gd name="T41" fmla="*/ 6 h 27"/>
                  <a:gd name="T42" fmla="*/ 0 w 51"/>
                  <a:gd name="T43" fmla="*/ 4 h 27"/>
                  <a:gd name="T44" fmla="*/ 2 w 51"/>
                  <a:gd name="T45" fmla="*/ 0 h 27"/>
                  <a:gd name="T46" fmla="*/ 2 w 51"/>
                  <a:gd name="T47" fmla="*/ 0 h 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
                  <a:gd name="T73" fmla="*/ 0 h 27"/>
                  <a:gd name="T74" fmla="*/ 51 w 51"/>
                  <a:gd name="T75" fmla="*/ 27 h 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 h="27">
                    <a:moveTo>
                      <a:pt x="5" y="0"/>
                    </a:moveTo>
                    <a:lnTo>
                      <a:pt x="9" y="2"/>
                    </a:lnTo>
                    <a:lnTo>
                      <a:pt x="12" y="6"/>
                    </a:lnTo>
                    <a:lnTo>
                      <a:pt x="19" y="10"/>
                    </a:lnTo>
                    <a:lnTo>
                      <a:pt x="24" y="13"/>
                    </a:lnTo>
                    <a:lnTo>
                      <a:pt x="30" y="17"/>
                    </a:lnTo>
                    <a:lnTo>
                      <a:pt x="37" y="18"/>
                    </a:lnTo>
                    <a:lnTo>
                      <a:pt x="46" y="18"/>
                    </a:lnTo>
                    <a:lnTo>
                      <a:pt x="50" y="17"/>
                    </a:lnTo>
                    <a:lnTo>
                      <a:pt x="51" y="17"/>
                    </a:lnTo>
                    <a:lnTo>
                      <a:pt x="48" y="17"/>
                    </a:lnTo>
                    <a:lnTo>
                      <a:pt x="47" y="21"/>
                    </a:lnTo>
                    <a:lnTo>
                      <a:pt x="39" y="25"/>
                    </a:lnTo>
                    <a:lnTo>
                      <a:pt x="35" y="27"/>
                    </a:lnTo>
                    <a:lnTo>
                      <a:pt x="32" y="27"/>
                    </a:lnTo>
                    <a:lnTo>
                      <a:pt x="30" y="27"/>
                    </a:lnTo>
                    <a:lnTo>
                      <a:pt x="24" y="26"/>
                    </a:lnTo>
                    <a:lnTo>
                      <a:pt x="19" y="26"/>
                    </a:lnTo>
                    <a:lnTo>
                      <a:pt x="12" y="23"/>
                    </a:lnTo>
                    <a:lnTo>
                      <a:pt x="8" y="22"/>
                    </a:lnTo>
                    <a:lnTo>
                      <a:pt x="1" y="17"/>
                    </a:lnTo>
                    <a:lnTo>
                      <a:pt x="0" y="13"/>
                    </a:lnTo>
                    <a:lnTo>
                      <a:pt x="5" y="0"/>
                    </a:lnTo>
                    <a:close/>
                  </a:path>
                </a:pathLst>
              </a:custGeom>
              <a:solidFill>
                <a:srgbClr val="000000"/>
              </a:solidFill>
              <a:ln w="9525">
                <a:solidFill>
                  <a:srgbClr val="5A87C6"/>
                </a:solidFill>
                <a:round/>
                <a:headEnd/>
                <a:tailEnd/>
              </a:ln>
            </p:spPr>
            <p:txBody>
              <a:bodyPr/>
              <a:lstStyle/>
              <a:p>
                <a:endParaRPr lang="en-US"/>
              </a:p>
            </p:txBody>
          </p:sp>
          <p:sp>
            <p:nvSpPr>
              <p:cNvPr id="1282" name="Freeform 267"/>
              <p:cNvSpPr>
                <a:spLocks/>
              </p:cNvSpPr>
              <p:nvPr/>
            </p:nvSpPr>
            <p:spPr bwMode="auto">
              <a:xfrm>
                <a:off x="5068" y="2977"/>
                <a:ext cx="11" cy="10"/>
              </a:xfrm>
              <a:custGeom>
                <a:avLst/>
                <a:gdLst>
                  <a:gd name="T0" fmla="*/ 11 w 32"/>
                  <a:gd name="T1" fmla="*/ 1 h 31"/>
                  <a:gd name="T2" fmla="*/ 10 w 32"/>
                  <a:gd name="T3" fmla="*/ 1 h 31"/>
                  <a:gd name="T4" fmla="*/ 8 w 32"/>
                  <a:gd name="T5" fmla="*/ 3 h 31"/>
                  <a:gd name="T6" fmla="*/ 7 w 32"/>
                  <a:gd name="T7" fmla="*/ 4 h 31"/>
                  <a:gd name="T8" fmla="*/ 6 w 32"/>
                  <a:gd name="T9" fmla="*/ 6 h 31"/>
                  <a:gd name="T10" fmla="*/ 5 w 32"/>
                  <a:gd name="T11" fmla="*/ 8 h 31"/>
                  <a:gd name="T12" fmla="*/ 5 w 32"/>
                  <a:gd name="T13" fmla="*/ 10 h 31"/>
                  <a:gd name="T14" fmla="*/ 5 w 32"/>
                  <a:gd name="T15" fmla="*/ 10 h 31"/>
                  <a:gd name="T16" fmla="*/ 3 w 32"/>
                  <a:gd name="T17" fmla="*/ 10 h 31"/>
                  <a:gd name="T18" fmla="*/ 2 w 32"/>
                  <a:gd name="T19" fmla="*/ 10 h 31"/>
                  <a:gd name="T20" fmla="*/ 1 w 32"/>
                  <a:gd name="T21" fmla="*/ 9 h 31"/>
                  <a:gd name="T22" fmla="*/ 0 w 32"/>
                  <a:gd name="T23" fmla="*/ 8 h 31"/>
                  <a:gd name="T24" fmla="*/ 0 w 32"/>
                  <a:gd name="T25" fmla="*/ 7 h 31"/>
                  <a:gd name="T26" fmla="*/ 0 w 32"/>
                  <a:gd name="T27" fmla="*/ 5 h 31"/>
                  <a:gd name="T28" fmla="*/ 0 w 32"/>
                  <a:gd name="T29" fmla="*/ 4 h 31"/>
                  <a:gd name="T30" fmla="*/ 0 w 32"/>
                  <a:gd name="T31" fmla="*/ 3 h 31"/>
                  <a:gd name="T32" fmla="*/ 1 w 32"/>
                  <a:gd name="T33" fmla="*/ 2 h 31"/>
                  <a:gd name="T34" fmla="*/ 3 w 32"/>
                  <a:gd name="T35" fmla="*/ 1 h 31"/>
                  <a:gd name="T36" fmla="*/ 5 w 32"/>
                  <a:gd name="T37" fmla="*/ 0 h 31"/>
                  <a:gd name="T38" fmla="*/ 7 w 32"/>
                  <a:gd name="T39" fmla="*/ 0 h 31"/>
                  <a:gd name="T40" fmla="*/ 9 w 32"/>
                  <a:gd name="T41" fmla="*/ 0 h 31"/>
                  <a:gd name="T42" fmla="*/ 10 w 32"/>
                  <a:gd name="T43" fmla="*/ 0 h 31"/>
                  <a:gd name="T44" fmla="*/ 11 w 32"/>
                  <a:gd name="T45" fmla="*/ 1 h 31"/>
                  <a:gd name="T46" fmla="*/ 11 w 32"/>
                  <a:gd name="T47" fmla="*/ 1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2"/>
                  <a:gd name="T73" fmla="*/ 0 h 31"/>
                  <a:gd name="T74" fmla="*/ 32 w 32"/>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2" h="31">
                    <a:moveTo>
                      <a:pt x="32" y="2"/>
                    </a:moveTo>
                    <a:lnTo>
                      <a:pt x="29" y="4"/>
                    </a:lnTo>
                    <a:lnTo>
                      <a:pt x="22" y="9"/>
                    </a:lnTo>
                    <a:lnTo>
                      <a:pt x="19" y="13"/>
                    </a:lnTo>
                    <a:lnTo>
                      <a:pt x="16" y="18"/>
                    </a:lnTo>
                    <a:lnTo>
                      <a:pt x="15" y="24"/>
                    </a:lnTo>
                    <a:lnTo>
                      <a:pt x="15" y="31"/>
                    </a:lnTo>
                    <a:lnTo>
                      <a:pt x="14" y="31"/>
                    </a:lnTo>
                    <a:lnTo>
                      <a:pt x="9" y="31"/>
                    </a:lnTo>
                    <a:lnTo>
                      <a:pt x="6" y="30"/>
                    </a:lnTo>
                    <a:lnTo>
                      <a:pt x="4" y="29"/>
                    </a:lnTo>
                    <a:lnTo>
                      <a:pt x="1" y="25"/>
                    </a:lnTo>
                    <a:lnTo>
                      <a:pt x="0" y="21"/>
                    </a:lnTo>
                    <a:lnTo>
                      <a:pt x="0" y="15"/>
                    </a:lnTo>
                    <a:lnTo>
                      <a:pt x="0" y="11"/>
                    </a:lnTo>
                    <a:lnTo>
                      <a:pt x="1" y="8"/>
                    </a:lnTo>
                    <a:lnTo>
                      <a:pt x="4" y="5"/>
                    </a:lnTo>
                    <a:lnTo>
                      <a:pt x="8" y="2"/>
                    </a:lnTo>
                    <a:lnTo>
                      <a:pt x="15" y="0"/>
                    </a:lnTo>
                    <a:lnTo>
                      <a:pt x="20" y="0"/>
                    </a:lnTo>
                    <a:lnTo>
                      <a:pt x="25" y="0"/>
                    </a:lnTo>
                    <a:lnTo>
                      <a:pt x="30" y="0"/>
                    </a:lnTo>
                    <a:lnTo>
                      <a:pt x="32" y="2"/>
                    </a:lnTo>
                    <a:close/>
                  </a:path>
                </a:pathLst>
              </a:custGeom>
              <a:solidFill>
                <a:srgbClr val="FF9900"/>
              </a:solidFill>
              <a:ln w="9525">
                <a:solidFill>
                  <a:srgbClr val="5A87C6"/>
                </a:solidFill>
                <a:round/>
                <a:headEnd/>
                <a:tailEnd/>
              </a:ln>
            </p:spPr>
            <p:txBody>
              <a:bodyPr/>
              <a:lstStyle/>
              <a:p>
                <a:endParaRPr lang="en-US"/>
              </a:p>
            </p:txBody>
          </p:sp>
          <p:sp>
            <p:nvSpPr>
              <p:cNvPr id="1283" name="Freeform 268"/>
              <p:cNvSpPr>
                <a:spLocks/>
              </p:cNvSpPr>
              <p:nvPr/>
            </p:nvSpPr>
            <p:spPr bwMode="auto">
              <a:xfrm>
                <a:off x="5056" y="2990"/>
                <a:ext cx="17" cy="23"/>
              </a:xfrm>
              <a:custGeom>
                <a:avLst/>
                <a:gdLst>
                  <a:gd name="T0" fmla="*/ 12 w 51"/>
                  <a:gd name="T1" fmla="*/ 0 h 68"/>
                  <a:gd name="T2" fmla="*/ 17 w 51"/>
                  <a:gd name="T3" fmla="*/ 4 h 68"/>
                  <a:gd name="T4" fmla="*/ 2 w 51"/>
                  <a:gd name="T5" fmla="*/ 23 h 68"/>
                  <a:gd name="T6" fmla="*/ 0 w 51"/>
                  <a:gd name="T7" fmla="*/ 21 h 68"/>
                  <a:gd name="T8" fmla="*/ 7 w 51"/>
                  <a:gd name="T9" fmla="*/ 3 h 68"/>
                  <a:gd name="T10" fmla="*/ 12 w 51"/>
                  <a:gd name="T11" fmla="*/ 0 h 68"/>
                  <a:gd name="T12" fmla="*/ 12 w 51"/>
                  <a:gd name="T13" fmla="*/ 0 h 68"/>
                  <a:gd name="T14" fmla="*/ 0 60000 65536"/>
                  <a:gd name="T15" fmla="*/ 0 60000 65536"/>
                  <a:gd name="T16" fmla="*/ 0 60000 65536"/>
                  <a:gd name="T17" fmla="*/ 0 60000 65536"/>
                  <a:gd name="T18" fmla="*/ 0 60000 65536"/>
                  <a:gd name="T19" fmla="*/ 0 60000 65536"/>
                  <a:gd name="T20" fmla="*/ 0 60000 65536"/>
                  <a:gd name="T21" fmla="*/ 0 w 51"/>
                  <a:gd name="T22" fmla="*/ 0 h 68"/>
                  <a:gd name="T23" fmla="*/ 51 w 5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68">
                    <a:moveTo>
                      <a:pt x="36" y="0"/>
                    </a:moveTo>
                    <a:lnTo>
                      <a:pt x="51" y="11"/>
                    </a:lnTo>
                    <a:lnTo>
                      <a:pt x="6" y="68"/>
                    </a:lnTo>
                    <a:lnTo>
                      <a:pt x="0" y="61"/>
                    </a:lnTo>
                    <a:lnTo>
                      <a:pt x="22" y="10"/>
                    </a:lnTo>
                    <a:lnTo>
                      <a:pt x="36" y="0"/>
                    </a:lnTo>
                    <a:close/>
                  </a:path>
                </a:pathLst>
              </a:custGeom>
              <a:solidFill>
                <a:srgbClr val="FF9900"/>
              </a:solidFill>
              <a:ln w="9525">
                <a:solidFill>
                  <a:srgbClr val="5A87C6"/>
                </a:solidFill>
                <a:round/>
                <a:headEnd/>
                <a:tailEnd/>
              </a:ln>
            </p:spPr>
            <p:txBody>
              <a:bodyPr/>
              <a:lstStyle/>
              <a:p>
                <a:endParaRPr lang="en-US"/>
              </a:p>
            </p:txBody>
          </p:sp>
          <p:sp>
            <p:nvSpPr>
              <p:cNvPr id="1284" name="Freeform 269"/>
              <p:cNvSpPr>
                <a:spLocks/>
              </p:cNvSpPr>
              <p:nvPr/>
            </p:nvSpPr>
            <p:spPr bwMode="auto">
              <a:xfrm>
                <a:off x="4929" y="3004"/>
                <a:ext cx="180" cy="287"/>
              </a:xfrm>
              <a:custGeom>
                <a:avLst/>
                <a:gdLst>
                  <a:gd name="T0" fmla="*/ 172 w 540"/>
                  <a:gd name="T1" fmla="*/ 23 h 862"/>
                  <a:gd name="T2" fmla="*/ 153 w 540"/>
                  <a:gd name="T3" fmla="*/ 18 h 862"/>
                  <a:gd name="T4" fmla="*/ 130 w 540"/>
                  <a:gd name="T5" fmla="*/ 14 h 862"/>
                  <a:gd name="T6" fmla="*/ 113 w 540"/>
                  <a:gd name="T7" fmla="*/ 12 h 862"/>
                  <a:gd name="T8" fmla="*/ 156 w 540"/>
                  <a:gd name="T9" fmla="*/ 63 h 862"/>
                  <a:gd name="T10" fmla="*/ 101 w 540"/>
                  <a:gd name="T11" fmla="*/ 48 h 862"/>
                  <a:gd name="T12" fmla="*/ 98 w 540"/>
                  <a:gd name="T13" fmla="*/ 63 h 862"/>
                  <a:gd name="T14" fmla="*/ 94 w 540"/>
                  <a:gd name="T15" fmla="*/ 84 h 862"/>
                  <a:gd name="T16" fmla="*/ 91 w 540"/>
                  <a:gd name="T17" fmla="*/ 105 h 862"/>
                  <a:gd name="T18" fmla="*/ 90 w 540"/>
                  <a:gd name="T19" fmla="*/ 124 h 862"/>
                  <a:gd name="T20" fmla="*/ 89 w 540"/>
                  <a:gd name="T21" fmla="*/ 146 h 862"/>
                  <a:gd name="T22" fmla="*/ 89 w 540"/>
                  <a:gd name="T23" fmla="*/ 167 h 862"/>
                  <a:gd name="T24" fmla="*/ 89 w 540"/>
                  <a:gd name="T25" fmla="*/ 178 h 862"/>
                  <a:gd name="T26" fmla="*/ 84 w 540"/>
                  <a:gd name="T27" fmla="*/ 174 h 862"/>
                  <a:gd name="T28" fmla="*/ 83 w 540"/>
                  <a:gd name="T29" fmla="*/ 141 h 862"/>
                  <a:gd name="T30" fmla="*/ 83 w 540"/>
                  <a:gd name="T31" fmla="*/ 92 h 862"/>
                  <a:gd name="T32" fmla="*/ 86 w 540"/>
                  <a:gd name="T33" fmla="*/ 50 h 862"/>
                  <a:gd name="T34" fmla="*/ 97 w 540"/>
                  <a:gd name="T35" fmla="*/ 13 h 862"/>
                  <a:gd name="T36" fmla="*/ 89 w 540"/>
                  <a:gd name="T37" fmla="*/ 15 h 862"/>
                  <a:gd name="T38" fmla="*/ 70 w 540"/>
                  <a:gd name="T39" fmla="*/ 22 h 862"/>
                  <a:gd name="T40" fmla="*/ 47 w 540"/>
                  <a:gd name="T41" fmla="*/ 31 h 862"/>
                  <a:gd name="T42" fmla="*/ 28 w 540"/>
                  <a:gd name="T43" fmla="*/ 41 h 862"/>
                  <a:gd name="T44" fmla="*/ 18 w 540"/>
                  <a:gd name="T45" fmla="*/ 56 h 862"/>
                  <a:gd name="T46" fmla="*/ 11 w 540"/>
                  <a:gd name="T47" fmla="*/ 72 h 862"/>
                  <a:gd name="T48" fmla="*/ 8 w 540"/>
                  <a:gd name="T49" fmla="*/ 87 h 862"/>
                  <a:gd name="T50" fmla="*/ 8 w 540"/>
                  <a:gd name="T51" fmla="*/ 102 h 862"/>
                  <a:gd name="T52" fmla="*/ 8 w 540"/>
                  <a:gd name="T53" fmla="*/ 120 h 862"/>
                  <a:gd name="T54" fmla="*/ 10 w 540"/>
                  <a:gd name="T55" fmla="*/ 142 h 862"/>
                  <a:gd name="T56" fmla="*/ 13 w 540"/>
                  <a:gd name="T57" fmla="*/ 159 h 862"/>
                  <a:gd name="T58" fmla="*/ 14 w 540"/>
                  <a:gd name="T59" fmla="*/ 167 h 862"/>
                  <a:gd name="T60" fmla="*/ 24 w 540"/>
                  <a:gd name="T61" fmla="*/ 174 h 862"/>
                  <a:gd name="T62" fmla="*/ 41 w 540"/>
                  <a:gd name="T63" fmla="*/ 179 h 862"/>
                  <a:gd name="T64" fmla="*/ 64 w 540"/>
                  <a:gd name="T65" fmla="*/ 187 h 862"/>
                  <a:gd name="T66" fmla="*/ 84 w 540"/>
                  <a:gd name="T67" fmla="*/ 201 h 862"/>
                  <a:gd name="T68" fmla="*/ 94 w 540"/>
                  <a:gd name="T69" fmla="*/ 218 h 862"/>
                  <a:gd name="T70" fmla="*/ 101 w 540"/>
                  <a:gd name="T71" fmla="*/ 235 h 862"/>
                  <a:gd name="T72" fmla="*/ 107 w 540"/>
                  <a:gd name="T73" fmla="*/ 251 h 862"/>
                  <a:gd name="T74" fmla="*/ 111 w 540"/>
                  <a:gd name="T75" fmla="*/ 268 h 862"/>
                  <a:gd name="T76" fmla="*/ 102 w 540"/>
                  <a:gd name="T77" fmla="*/ 286 h 862"/>
                  <a:gd name="T78" fmla="*/ 101 w 540"/>
                  <a:gd name="T79" fmla="*/ 270 h 862"/>
                  <a:gd name="T80" fmla="*/ 96 w 540"/>
                  <a:gd name="T81" fmla="*/ 242 h 862"/>
                  <a:gd name="T82" fmla="*/ 82 w 540"/>
                  <a:gd name="T83" fmla="*/ 213 h 862"/>
                  <a:gd name="T84" fmla="*/ 57 w 540"/>
                  <a:gd name="T85" fmla="*/ 195 h 862"/>
                  <a:gd name="T86" fmla="*/ 33 w 540"/>
                  <a:gd name="T87" fmla="*/ 188 h 862"/>
                  <a:gd name="T88" fmla="*/ 15 w 540"/>
                  <a:gd name="T89" fmla="*/ 185 h 862"/>
                  <a:gd name="T90" fmla="*/ 5 w 540"/>
                  <a:gd name="T91" fmla="*/ 186 h 862"/>
                  <a:gd name="T92" fmla="*/ 2 w 540"/>
                  <a:gd name="T93" fmla="*/ 185 h 862"/>
                  <a:gd name="T94" fmla="*/ 1 w 540"/>
                  <a:gd name="T95" fmla="*/ 161 h 862"/>
                  <a:gd name="T96" fmla="*/ 1 w 540"/>
                  <a:gd name="T97" fmla="*/ 119 h 862"/>
                  <a:gd name="T98" fmla="*/ 1 w 540"/>
                  <a:gd name="T99" fmla="*/ 77 h 862"/>
                  <a:gd name="T100" fmla="*/ 3 w 540"/>
                  <a:gd name="T101" fmla="*/ 53 h 862"/>
                  <a:gd name="T102" fmla="*/ 9 w 540"/>
                  <a:gd name="T103" fmla="*/ 40 h 862"/>
                  <a:gd name="T104" fmla="*/ 15 w 540"/>
                  <a:gd name="T105" fmla="*/ 32 h 862"/>
                  <a:gd name="T106" fmla="*/ 21 w 540"/>
                  <a:gd name="T107" fmla="*/ 28 h 862"/>
                  <a:gd name="T108" fmla="*/ 28 w 540"/>
                  <a:gd name="T109" fmla="*/ 25 h 862"/>
                  <a:gd name="T110" fmla="*/ 49 w 540"/>
                  <a:gd name="T111" fmla="*/ 17 h 862"/>
                  <a:gd name="T112" fmla="*/ 75 w 540"/>
                  <a:gd name="T113" fmla="*/ 7 h 862"/>
                  <a:gd name="T114" fmla="*/ 98 w 540"/>
                  <a:gd name="T115" fmla="*/ 0 h 862"/>
                  <a:gd name="T116" fmla="*/ 115 w 540"/>
                  <a:gd name="T117" fmla="*/ 2 h 862"/>
                  <a:gd name="T118" fmla="*/ 140 w 540"/>
                  <a:gd name="T119" fmla="*/ 9 h 862"/>
                  <a:gd name="T120" fmla="*/ 165 w 540"/>
                  <a:gd name="T121" fmla="*/ 17 h 862"/>
                  <a:gd name="T122" fmla="*/ 179 w 540"/>
                  <a:gd name="T123" fmla="*/ 23 h 8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0"/>
                  <a:gd name="T187" fmla="*/ 0 h 862"/>
                  <a:gd name="T188" fmla="*/ 540 w 540"/>
                  <a:gd name="T189" fmla="*/ 862 h 8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0" h="862">
                    <a:moveTo>
                      <a:pt x="532" y="73"/>
                    </a:moveTo>
                    <a:lnTo>
                      <a:pt x="530" y="72"/>
                    </a:lnTo>
                    <a:lnTo>
                      <a:pt x="525" y="71"/>
                    </a:lnTo>
                    <a:lnTo>
                      <a:pt x="515" y="68"/>
                    </a:lnTo>
                    <a:lnTo>
                      <a:pt x="504" y="66"/>
                    </a:lnTo>
                    <a:lnTo>
                      <a:pt x="490" y="62"/>
                    </a:lnTo>
                    <a:lnTo>
                      <a:pt x="475" y="58"/>
                    </a:lnTo>
                    <a:lnTo>
                      <a:pt x="459" y="55"/>
                    </a:lnTo>
                    <a:lnTo>
                      <a:pt x="442" y="52"/>
                    </a:lnTo>
                    <a:lnTo>
                      <a:pt x="425" y="47"/>
                    </a:lnTo>
                    <a:lnTo>
                      <a:pt x="407" y="44"/>
                    </a:lnTo>
                    <a:lnTo>
                      <a:pt x="390" y="41"/>
                    </a:lnTo>
                    <a:lnTo>
                      <a:pt x="375" y="40"/>
                    </a:lnTo>
                    <a:lnTo>
                      <a:pt x="360" y="36"/>
                    </a:lnTo>
                    <a:lnTo>
                      <a:pt x="349" y="36"/>
                    </a:lnTo>
                    <a:lnTo>
                      <a:pt x="340" y="36"/>
                    </a:lnTo>
                    <a:lnTo>
                      <a:pt x="334" y="39"/>
                    </a:lnTo>
                    <a:lnTo>
                      <a:pt x="345" y="75"/>
                    </a:lnTo>
                    <a:lnTo>
                      <a:pt x="470" y="139"/>
                    </a:lnTo>
                    <a:lnTo>
                      <a:pt x="469" y="190"/>
                    </a:lnTo>
                    <a:lnTo>
                      <a:pt x="307" y="134"/>
                    </a:lnTo>
                    <a:lnTo>
                      <a:pt x="306" y="134"/>
                    </a:lnTo>
                    <a:lnTo>
                      <a:pt x="304" y="138"/>
                    </a:lnTo>
                    <a:lnTo>
                      <a:pt x="303" y="144"/>
                    </a:lnTo>
                    <a:lnTo>
                      <a:pt x="301" y="155"/>
                    </a:lnTo>
                    <a:lnTo>
                      <a:pt x="298" y="165"/>
                    </a:lnTo>
                    <a:lnTo>
                      <a:pt x="296" y="177"/>
                    </a:lnTo>
                    <a:lnTo>
                      <a:pt x="293" y="190"/>
                    </a:lnTo>
                    <a:lnTo>
                      <a:pt x="291" y="206"/>
                    </a:lnTo>
                    <a:lnTo>
                      <a:pt x="287" y="221"/>
                    </a:lnTo>
                    <a:lnTo>
                      <a:pt x="284" y="237"/>
                    </a:lnTo>
                    <a:lnTo>
                      <a:pt x="282" y="253"/>
                    </a:lnTo>
                    <a:lnTo>
                      <a:pt x="279" y="269"/>
                    </a:lnTo>
                    <a:lnTo>
                      <a:pt x="277" y="285"/>
                    </a:lnTo>
                    <a:lnTo>
                      <a:pt x="276" y="302"/>
                    </a:lnTo>
                    <a:lnTo>
                      <a:pt x="273" y="315"/>
                    </a:lnTo>
                    <a:lnTo>
                      <a:pt x="273" y="329"/>
                    </a:lnTo>
                    <a:lnTo>
                      <a:pt x="272" y="341"/>
                    </a:lnTo>
                    <a:lnTo>
                      <a:pt x="272" y="356"/>
                    </a:lnTo>
                    <a:lnTo>
                      <a:pt x="271" y="371"/>
                    </a:lnTo>
                    <a:lnTo>
                      <a:pt x="271" y="388"/>
                    </a:lnTo>
                    <a:lnTo>
                      <a:pt x="270" y="406"/>
                    </a:lnTo>
                    <a:lnTo>
                      <a:pt x="268" y="423"/>
                    </a:lnTo>
                    <a:lnTo>
                      <a:pt x="268" y="440"/>
                    </a:lnTo>
                    <a:lnTo>
                      <a:pt x="268" y="458"/>
                    </a:lnTo>
                    <a:lnTo>
                      <a:pt x="267" y="473"/>
                    </a:lnTo>
                    <a:lnTo>
                      <a:pt x="267" y="489"/>
                    </a:lnTo>
                    <a:lnTo>
                      <a:pt x="266" y="501"/>
                    </a:lnTo>
                    <a:lnTo>
                      <a:pt x="266" y="514"/>
                    </a:lnTo>
                    <a:lnTo>
                      <a:pt x="266" y="524"/>
                    </a:lnTo>
                    <a:lnTo>
                      <a:pt x="266" y="531"/>
                    </a:lnTo>
                    <a:lnTo>
                      <a:pt x="266" y="536"/>
                    </a:lnTo>
                    <a:lnTo>
                      <a:pt x="266" y="538"/>
                    </a:lnTo>
                    <a:lnTo>
                      <a:pt x="253" y="540"/>
                    </a:lnTo>
                    <a:lnTo>
                      <a:pt x="252" y="535"/>
                    </a:lnTo>
                    <a:lnTo>
                      <a:pt x="252" y="524"/>
                    </a:lnTo>
                    <a:lnTo>
                      <a:pt x="251" y="505"/>
                    </a:lnTo>
                    <a:lnTo>
                      <a:pt x="251" y="483"/>
                    </a:lnTo>
                    <a:lnTo>
                      <a:pt x="251" y="453"/>
                    </a:lnTo>
                    <a:lnTo>
                      <a:pt x="250" y="422"/>
                    </a:lnTo>
                    <a:lnTo>
                      <a:pt x="250" y="387"/>
                    </a:lnTo>
                    <a:lnTo>
                      <a:pt x="250" y="352"/>
                    </a:lnTo>
                    <a:lnTo>
                      <a:pt x="250" y="315"/>
                    </a:lnTo>
                    <a:lnTo>
                      <a:pt x="250" y="277"/>
                    </a:lnTo>
                    <a:lnTo>
                      <a:pt x="251" y="242"/>
                    </a:lnTo>
                    <a:lnTo>
                      <a:pt x="253" y="209"/>
                    </a:lnTo>
                    <a:lnTo>
                      <a:pt x="255" y="179"/>
                    </a:lnTo>
                    <a:lnTo>
                      <a:pt x="258" y="151"/>
                    </a:lnTo>
                    <a:lnTo>
                      <a:pt x="262" y="130"/>
                    </a:lnTo>
                    <a:lnTo>
                      <a:pt x="268" y="115"/>
                    </a:lnTo>
                    <a:lnTo>
                      <a:pt x="323" y="84"/>
                    </a:lnTo>
                    <a:lnTo>
                      <a:pt x="291" y="39"/>
                    </a:lnTo>
                    <a:lnTo>
                      <a:pt x="288" y="39"/>
                    </a:lnTo>
                    <a:lnTo>
                      <a:pt x="283" y="40"/>
                    </a:lnTo>
                    <a:lnTo>
                      <a:pt x="276" y="41"/>
                    </a:lnTo>
                    <a:lnTo>
                      <a:pt x="266" y="45"/>
                    </a:lnTo>
                    <a:lnTo>
                      <a:pt x="253" y="47"/>
                    </a:lnTo>
                    <a:lnTo>
                      <a:pt x="240" y="53"/>
                    </a:lnTo>
                    <a:lnTo>
                      <a:pt x="224" y="57"/>
                    </a:lnTo>
                    <a:lnTo>
                      <a:pt x="209" y="65"/>
                    </a:lnTo>
                    <a:lnTo>
                      <a:pt x="190" y="70"/>
                    </a:lnTo>
                    <a:lnTo>
                      <a:pt x="174" y="76"/>
                    </a:lnTo>
                    <a:lnTo>
                      <a:pt x="157" y="83"/>
                    </a:lnTo>
                    <a:lnTo>
                      <a:pt x="141" y="92"/>
                    </a:lnTo>
                    <a:lnTo>
                      <a:pt x="123" y="99"/>
                    </a:lnTo>
                    <a:lnTo>
                      <a:pt x="110" y="107"/>
                    </a:lnTo>
                    <a:lnTo>
                      <a:pt x="96" y="115"/>
                    </a:lnTo>
                    <a:lnTo>
                      <a:pt x="85" y="124"/>
                    </a:lnTo>
                    <a:lnTo>
                      <a:pt x="75" y="135"/>
                    </a:lnTo>
                    <a:lnTo>
                      <a:pt x="66" y="146"/>
                    </a:lnTo>
                    <a:lnTo>
                      <a:pt x="58" y="158"/>
                    </a:lnTo>
                    <a:lnTo>
                      <a:pt x="53" y="169"/>
                    </a:lnTo>
                    <a:lnTo>
                      <a:pt x="46" y="180"/>
                    </a:lnTo>
                    <a:lnTo>
                      <a:pt x="41" y="192"/>
                    </a:lnTo>
                    <a:lnTo>
                      <a:pt x="36" y="204"/>
                    </a:lnTo>
                    <a:lnTo>
                      <a:pt x="34" y="215"/>
                    </a:lnTo>
                    <a:lnTo>
                      <a:pt x="30" y="226"/>
                    </a:lnTo>
                    <a:lnTo>
                      <a:pt x="28" y="237"/>
                    </a:lnTo>
                    <a:lnTo>
                      <a:pt x="25" y="249"/>
                    </a:lnTo>
                    <a:lnTo>
                      <a:pt x="24" y="261"/>
                    </a:lnTo>
                    <a:lnTo>
                      <a:pt x="23" y="272"/>
                    </a:lnTo>
                    <a:lnTo>
                      <a:pt x="23" y="283"/>
                    </a:lnTo>
                    <a:lnTo>
                      <a:pt x="23" y="294"/>
                    </a:lnTo>
                    <a:lnTo>
                      <a:pt x="23" y="306"/>
                    </a:lnTo>
                    <a:lnTo>
                      <a:pt x="23" y="318"/>
                    </a:lnTo>
                    <a:lnTo>
                      <a:pt x="23" y="331"/>
                    </a:lnTo>
                    <a:lnTo>
                      <a:pt x="23" y="345"/>
                    </a:lnTo>
                    <a:lnTo>
                      <a:pt x="25" y="361"/>
                    </a:lnTo>
                    <a:lnTo>
                      <a:pt x="27" y="377"/>
                    </a:lnTo>
                    <a:lnTo>
                      <a:pt x="28" y="393"/>
                    </a:lnTo>
                    <a:lnTo>
                      <a:pt x="29" y="409"/>
                    </a:lnTo>
                    <a:lnTo>
                      <a:pt x="31" y="427"/>
                    </a:lnTo>
                    <a:lnTo>
                      <a:pt x="33" y="440"/>
                    </a:lnTo>
                    <a:lnTo>
                      <a:pt x="34" y="454"/>
                    </a:lnTo>
                    <a:lnTo>
                      <a:pt x="36" y="468"/>
                    </a:lnTo>
                    <a:lnTo>
                      <a:pt x="38" y="479"/>
                    </a:lnTo>
                    <a:lnTo>
                      <a:pt x="39" y="488"/>
                    </a:lnTo>
                    <a:lnTo>
                      <a:pt x="40" y="496"/>
                    </a:lnTo>
                    <a:lnTo>
                      <a:pt x="40" y="500"/>
                    </a:lnTo>
                    <a:lnTo>
                      <a:pt x="41" y="502"/>
                    </a:lnTo>
                    <a:lnTo>
                      <a:pt x="58" y="524"/>
                    </a:lnTo>
                    <a:lnTo>
                      <a:pt x="59" y="524"/>
                    </a:lnTo>
                    <a:lnTo>
                      <a:pt x="64" y="524"/>
                    </a:lnTo>
                    <a:lnTo>
                      <a:pt x="71" y="524"/>
                    </a:lnTo>
                    <a:lnTo>
                      <a:pt x="82" y="527"/>
                    </a:lnTo>
                    <a:lnTo>
                      <a:pt x="93" y="528"/>
                    </a:lnTo>
                    <a:lnTo>
                      <a:pt x="108" y="532"/>
                    </a:lnTo>
                    <a:lnTo>
                      <a:pt x="123" y="537"/>
                    </a:lnTo>
                    <a:lnTo>
                      <a:pt x="141" y="542"/>
                    </a:lnTo>
                    <a:lnTo>
                      <a:pt x="158" y="548"/>
                    </a:lnTo>
                    <a:lnTo>
                      <a:pt x="175" y="555"/>
                    </a:lnTo>
                    <a:lnTo>
                      <a:pt x="193" y="562"/>
                    </a:lnTo>
                    <a:lnTo>
                      <a:pt x="210" y="572"/>
                    </a:lnTo>
                    <a:lnTo>
                      <a:pt x="224" y="581"/>
                    </a:lnTo>
                    <a:lnTo>
                      <a:pt x="239" y="592"/>
                    </a:lnTo>
                    <a:lnTo>
                      <a:pt x="251" y="604"/>
                    </a:lnTo>
                    <a:lnTo>
                      <a:pt x="262" y="618"/>
                    </a:lnTo>
                    <a:lnTo>
                      <a:pt x="268" y="630"/>
                    </a:lnTo>
                    <a:lnTo>
                      <a:pt x="276" y="643"/>
                    </a:lnTo>
                    <a:lnTo>
                      <a:pt x="282" y="655"/>
                    </a:lnTo>
                    <a:lnTo>
                      <a:pt x="288" y="667"/>
                    </a:lnTo>
                    <a:lnTo>
                      <a:pt x="293" y="680"/>
                    </a:lnTo>
                    <a:lnTo>
                      <a:pt x="299" y="692"/>
                    </a:lnTo>
                    <a:lnTo>
                      <a:pt x="303" y="705"/>
                    </a:lnTo>
                    <a:lnTo>
                      <a:pt x="309" y="718"/>
                    </a:lnTo>
                    <a:lnTo>
                      <a:pt x="313" y="729"/>
                    </a:lnTo>
                    <a:lnTo>
                      <a:pt x="317" y="743"/>
                    </a:lnTo>
                    <a:lnTo>
                      <a:pt x="320" y="755"/>
                    </a:lnTo>
                    <a:lnTo>
                      <a:pt x="324" y="768"/>
                    </a:lnTo>
                    <a:lnTo>
                      <a:pt x="328" y="780"/>
                    </a:lnTo>
                    <a:lnTo>
                      <a:pt x="330" y="794"/>
                    </a:lnTo>
                    <a:lnTo>
                      <a:pt x="333" y="806"/>
                    </a:lnTo>
                    <a:lnTo>
                      <a:pt x="337" y="820"/>
                    </a:lnTo>
                    <a:lnTo>
                      <a:pt x="510" y="853"/>
                    </a:lnTo>
                    <a:lnTo>
                      <a:pt x="308" y="862"/>
                    </a:lnTo>
                    <a:lnTo>
                      <a:pt x="307" y="860"/>
                    </a:lnTo>
                    <a:lnTo>
                      <a:pt x="307" y="852"/>
                    </a:lnTo>
                    <a:lnTo>
                      <a:pt x="307" y="841"/>
                    </a:lnTo>
                    <a:lnTo>
                      <a:pt x="307" y="827"/>
                    </a:lnTo>
                    <a:lnTo>
                      <a:pt x="304" y="810"/>
                    </a:lnTo>
                    <a:lnTo>
                      <a:pt x="303" y="791"/>
                    </a:lnTo>
                    <a:lnTo>
                      <a:pt x="299" y="772"/>
                    </a:lnTo>
                    <a:lnTo>
                      <a:pt x="296" y="750"/>
                    </a:lnTo>
                    <a:lnTo>
                      <a:pt x="289" y="726"/>
                    </a:lnTo>
                    <a:lnTo>
                      <a:pt x="281" y="705"/>
                    </a:lnTo>
                    <a:lnTo>
                      <a:pt x="272" y="682"/>
                    </a:lnTo>
                    <a:lnTo>
                      <a:pt x="261" y="661"/>
                    </a:lnTo>
                    <a:lnTo>
                      <a:pt x="247" y="641"/>
                    </a:lnTo>
                    <a:lnTo>
                      <a:pt x="231" y="624"/>
                    </a:lnTo>
                    <a:lnTo>
                      <a:pt x="213" y="608"/>
                    </a:lnTo>
                    <a:lnTo>
                      <a:pt x="193" y="597"/>
                    </a:lnTo>
                    <a:lnTo>
                      <a:pt x="172" y="587"/>
                    </a:lnTo>
                    <a:lnTo>
                      <a:pt x="153" y="579"/>
                    </a:lnTo>
                    <a:lnTo>
                      <a:pt x="133" y="573"/>
                    </a:lnTo>
                    <a:lnTo>
                      <a:pt x="117" y="569"/>
                    </a:lnTo>
                    <a:lnTo>
                      <a:pt x="100" y="564"/>
                    </a:lnTo>
                    <a:lnTo>
                      <a:pt x="85" y="562"/>
                    </a:lnTo>
                    <a:lnTo>
                      <a:pt x="71" y="558"/>
                    </a:lnTo>
                    <a:lnTo>
                      <a:pt x="59" y="558"/>
                    </a:lnTo>
                    <a:lnTo>
                      <a:pt x="46" y="557"/>
                    </a:lnTo>
                    <a:lnTo>
                      <a:pt x="36" y="557"/>
                    </a:lnTo>
                    <a:lnTo>
                      <a:pt x="27" y="557"/>
                    </a:lnTo>
                    <a:lnTo>
                      <a:pt x="20" y="558"/>
                    </a:lnTo>
                    <a:lnTo>
                      <a:pt x="14" y="558"/>
                    </a:lnTo>
                    <a:lnTo>
                      <a:pt x="9" y="558"/>
                    </a:lnTo>
                    <a:lnTo>
                      <a:pt x="7" y="559"/>
                    </a:lnTo>
                    <a:lnTo>
                      <a:pt x="7" y="561"/>
                    </a:lnTo>
                    <a:lnTo>
                      <a:pt x="5" y="556"/>
                    </a:lnTo>
                    <a:lnTo>
                      <a:pt x="5" y="546"/>
                    </a:lnTo>
                    <a:lnTo>
                      <a:pt x="5" y="531"/>
                    </a:lnTo>
                    <a:lnTo>
                      <a:pt x="4" y="510"/>
                    </a:lnTo>
                    <a:lnTo>
                      <a:pt x="3" y="484"/>
                    </a:lnTo>
                    <a:lnTo>
                      <a:pt x="2" y="455"/>
                    </a:lnTo>
                    <a:lnTo>
                      <a:pt x="2" y="424"/>
                    </a:lnTo>
                    <a:lnTo>
                      <a:pt x="2" y="392"/>
                    </a:lnTo>
                    <a:lnTo>
                      <a:pt x="2" y="357"/>
                    </a:lnTo>
                    <a:lnTo>
                      <a:pt x="0" y="325"/>
                    </a:lnTo>
                    <a:lnTo>
                      <a:pt x="0" y="292"/>
                    </a:lnTo>
                    <a:lnTo>
                      <a:pt x="2" y="262"/>
                    </a:lnTo>
                    <a:lnTo>
                      <a:pt x="2" y="232"/>
                    </a:lnTo>
                    <a:lnTo>
                      <a:pt x="3" y="209"/>
                    </a:lnTo>
                    <a:lnTo>
                      <a:pt x="5" y="187"/>
                    </a:lnTo>
                    <a:lnTo>
                      <a:pt x="9" y="173"/>
                    </a:lnTo>
                    <a:lnTo>
                      <a:pt x="10" y="159"/>
                    </a:lnTo>
                    <a:lnTo>
                      <a:pt x="14" y="148"/>
                    </a:lnTo>
                    <a:lnTo>
                      <a:pt x="18" y="137"/>
                    </a:lnTo>
                    <a:lnTo>
                      <a:pt x="23" y="128"/>
                    </a:lnTo>
                    <a:lnTo>
                      <a:pt x="27" y="119"/>
                    </a:lnTo>
                    <a:lnTo>
                      <a:pt x="33" y="113"/>
                    </a:lnTo>
                    <a:lnTo>
                      <a:pt x="36" y="107"/>
                    </a:lnTo>
                    <a:lnTo>
                      <a:pt x="43" y="102"/>
                    </a:lnTo>
                    <a:lnTo>
                      <a:pt x="46" y="96"/>
                    </a:lnTo>
                    <a:lnTo>
                      <a:pt x="50" y="92"/>
                    </a:lnTo>
                    <a:lnTo>
                      <a:pt x="54" y="89"/>
                    </a:lnTo>
                    <a:lnTo>
                      <a:pt x="59" y="87"/>
                    </a:lnTo>
                    <a:lnTo>
                      <a:pt x="64" y="84"/>
                    </a:lnTo>
                    <a:lnTo>
                      <a:pt x="67" y="84"/>
                    </a:lnTo>
                    <a:lnTo>
                      <a:pt x="69" y="82"/>
                    </a:lnTo>
                    <a:lnTo>
                      <a:pt x="75" y="81"/>
                    </a:lnTo>
                    <a:lnTo>
                      <a:pt x="84" y="76"/>
                    </a:lnTo>
                    <a:lnTo>
                      <a:pt x="96" y="72"/>
                    </a:lnTo>
                    <a:lnTo>
                      <a:pt x="110" y="65"/>
                    </a:lnTo>
                    <a:lnTo>
                      <a:pt x="127" y="58"/>
                    </a:lnTo>
                    <a:lnTo>
                      <a:pt x="146" y="51"/>
                    </a:lnTo>
                    <a:lnTo>
                      <a:pt x="165" y="44"/>
                    </a:lnTo>
                    <a:lnTo>
                      <a:pt x="185" y="36"/>
                    </a:lnTo>
                    <a:lnTo>
                      <a:pt x="206" y="29"/>
                    </a:lnTo>
                    <a:lnTo>
                      <a:pt x="225" y="21"/>
                    </a:lnTo>
                    <a:lnTo>
                      <a:pt x="245" y="16"/>
                    </a:lnTo>
                    <a:lnTo>
                      <a:pt x="262" y="9"/>
                    </a:lnTo>
                    <a:lnTo>
                      <a:pt x="279" y="5"/>
                    </a:lnTo>
                    <a:lnTo>
                      <a:pt x="293" y="1"/>
                    </a:lnTo>
                    <a:lnTo>
                      <a:pt x="306" y="1"/>
                    </a:lnTo>
                    <a:lnTo>
                      <a:pt x="317" y="0"/>
                    </a:lnTo>
                    <a:lnTo>
                      <a:pt x="330" y="1"/>
                    </a:lnTo>
                    <a:lnTo>
                      <a:pt x="345" y="5"/>
                    </a:lnTo>
                    <a:lnTo>
                      <a:pt x="364" y="9"/>
                    </a:lnTo>
                    <a:lnTo>
                      <a:pt x="382" y="14"/>
                    </a:lnTo>
                    <a:lnTo>
                      <a:pt x="402" y="20"/>
                    </a:lnTo>
                    <a:lnTo>
                      <a:pt x="421" y="26"/>
                    </a:lnTo>
                    <a:lnTo>
                      <a:pt x="442" y="34"/>
                    </a:lnTo>
                    <a:lnTo>
                      <a:pt x="461" y="40"/>
                    </a:lnTo>
                    <a:lnTo>
                      <a:pt x="479" y="46"/>
                    </a:lnTo>
                    <a:lnTo>
                      <a:pt x="495" y="51"/>
                    </a:lnTo>
                    <a:lnTo>
                      <a:pt x="510" y="57"/>
                    </a:lnTo>
                    <a:lnTo>
                      <a:pt x="521" y="62"/>
                    </a:lnTo>
                    <a:lnTo>
                      <a:pt x="531" y="66"/>
                    </a:lnTo>
                    <a:lnTo>
                      <a:pt x="537" y="68"/>
                    </a:lnTo>
                    <a:lnTo>
                      <a:pt x="540" y="70"/>
                    </a:lnTo>
                    <a:lnTo>
                      <a:pt x="532" y="73"/>
                    </a:lnTo>
                    <a:close/>
                  </a:path>
                </a:pathLst>
              </a:custGeom>
              <a:solidFill>
                <a:srgbClr val="000000"/>
              </a:solidFill>
              <a:ln w="9525">
                <a:solidFill>
                  <a:srgbClr val="5A87C6"/>
                </a:solidFill>
                <a:round/>
                <a:headEnd/>
                <a:tailEnd/>
              </a:ln>
            </p:spPr>
            <p:txBody>
              <a:bodyPr/>
              <a:lstStyle/>
              <a:p>
                <a:endParaRPr lang="en-US"/>
              </a:p>
            </p:txBody>
          </p:sp>
          <p:sp>
            <p:nvSpPr>
              <p:cNvPr id="1285" name="Freeform 270"/>
              <p:cNvSpPr>
                <a:spLocks/>
              </p:cNvSpPr>
              <p:nvPr/>
            </p:nvSpPr>
            <p:spPr bwMode="auto">
              <a:xfrm>
                <a:off x="5049" y="2968"/>
                <a:ext cx="42" cy="48"/>
              </a:xfrm>
              <a:custGeom>
                <a:avLst/>
                <a:gdLst>
                  <a:gd name="T0" fmla="*/ 18 w 126"/>
                  <a:gd name="T1" fmla="*/ 22 h 144"/>
                  <a:gd name="T2" fmla="*/ 17 w 126"/>
                  <a:gd name="T3" fmla="*/ 17 h 144"/>
                  <a:gd name="T4" fmla="*/ 16 w 126"/>
                  <a:gd name="T5" fmla="*/ 15 h 144"/>
                  <a:gd name="T6" fmla="*/ 17 w 126"/>
                  <a:gd name="T7" fmla="*/ 11 h 144"/>
                  <a:gd name="T8" fmla="*/ 18 w 126"/>
                  <a:gd name="T9" fmla="*/ 8 h 144"/>
                  <a:gd name="T10" fmla="*/ 20 w 126"/>
                  <a:gd name="T11" fmla="*/ 5 h 144"/>
                  <a:gd name="T12" fmla="*/ 25 w 126"/>
                  <a:gd name="T13" fmla="*/ 5 h 144"/>
                  <a:gd name="T14" fmla="*/ 30 w 126"/>
                  <a:gd name="T15" fmla="*/ 5 h 144"/>
                  <a:gd name="T16" fmla="*/ 34 w 126"/>
                  <a:gd name="T17" fmla="*/ 8 h 144"/>
                  <a:gd name="T18" fmla="*/ 36 w 126"/>
                  <a:gd name="T19" fmla="*/ 10 h 144"/>
                  <a:gd name="T20" fmla="*/ 36 w 126"/>
                  <a:gd name="T21" fmla="*/ 14 h 144"/>
                  <a:gd name="T22" fmla="*/ 36 w 126"/>
                  <a:gd name="T23" fmla="*/ 17 h 144"/>
                  <a:gd name="T24" fmla="*/ 34 w 126"/>
                  <a:gd name="T25" fmla="*/ 20 h 144"/>
                  <a:gd name="T26" fmla="*/ 31 w 126"/>
                  <a:gd name="T27" fmla="*/ 24 h 144"/>
                  <a:gd name="T28" fmla="*/ 26 w 126"/>
                  <a:gd name="T29" fmla="*/ 25 h 144"/>
                  <a:gd name="T30" fmla="*/ 22 w 126"/>
                  <a:gd name="T31" fmla="*/ 25 h 144"/>
                  <a:gd name="T32" fmla="*/ 25 w 126"/>
                  <a:gd name="T33" fmla="*/ 30 h 144"/>
                  <a:gd name="T34" fmla="*/ 29 w 126"/>
                  <a:gd name="T35" fmla="*/ 31 h 144"/>
                  <a:gd name="T36" fmla="*/ 32 w 126"/>
                  <a:gd name="T37" fmla="*/ 30 h 144"/>
                  <a:gd name="T38" fmla="*/ 36 w 126"/>
                  <a:gd name="T39" fmla="*/ 27 h 144"/>
                  <a:gd name="T40" fmla="*/ 41 w 126"/>
                  <a:gd name="T41" fmla="*/ 22 h 144"/>
                  <a:gd name="T42" fmla="*/ 42 w 126"/>
                  <a:gd name="T43" fmla="*/ 17 h 144"/>
                  <a:gd name="T44" fmla="*/ 42 w 126"/>
                  <a:gd name="T45" fmla="*/ 13 h 144"/>
                  <a:gd name="T46" fmla="*/ 40 w 126"/>
                  <a:gd name="T47" fmla="*/ 8 h 144"/>
                  <a:gd name="T48" fmla="*/ 38 w 126"/>
                  <a:gd name="T49" fmla="*/ 5 h 144"/>
                  <a:gd name="T50" fmla="*/ 33 w 126"/>
                  <a:gd name="T51" fmla="*/ 1 h 144"/>
                  <a:gd name="T52" fmla="*/ 29 w 126"/>
                  <a:gd name="T53" fmla="*/ 0 h 144"/>
                  <a:gd name="T54" fmla="*/ 26 w 126"/>
                  <a:gd name="T55" fmla="*/ 0 h 144"/>
                  <a:gd name="T56" fmla="*/ 21 w 126"/>
                  <a:gd name="T57" fmla="*/ 1 h 144"/>
                  <a:gd name="T58" fmla="*/ 16 w 126"/>
                  <a:gd name="T59" fmla="*/ 3 h 144"/>
                  <a:gd name="T60" fmla="*/ 13 w 126"/>
                  <a:gd name="T61" fmla="*/ 9 h 144"/>
                  <a:gd name="T62" fmla="*/ 12 w 126"/>
                  <a:gd name="T63" fmla="*/ 12 h 144"/>
                  <a:gd name="T64" fmla="*/ 12 w 126"/>
                  <a:gd name="T65" fmla="*/ 16 h 144"/>
                  <a:gd name="T66" fmla="*/ 12 w 126"/>
                  <a:gd name="T67" fmla="*/ 19 h 144"/>
                  <a:gd name="T68" fmla="*/ 13 w 126"/>
                  <a:gd name="T69" fmla="*/ 23 h 144"/>
                  <a:gd name="T70" fmla="*/ 8 w 126"/>
                  <a:gd name="T71" fmla="*/ 47 h 144"/>
                  <a:gd name="T72" fmla="*/ 18 w 126"/>
                  <a:gd name="T73" fmla="*/ 22 h 1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6"/>
                  <a:gd name="T112" fmla="*/ 0 h 144"/>
                  <a:gd name="T113" fmla="*/ 126 w 126"/>
                  <a:gd name="T114" fmla="*/ 144 h 1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6" h="144">
                    <a:moveTo>
                      <a:pt x="55" y="67"/>
                    </a:moveTo>
                    <a:lnTo>
                      <a:pt x="54" y="65"/>
                    </a:lnTo>
                    <a:lnTo>
                      <a:pt x="51" y="57"/>
                    </a:lnTo>
                    <a:lnTo>
                      <a:pt x="50" y="52"/>
                    </a:lnTo>
                    <a:lnTo>
                      <a:pt x="50" y="47"/>
                    </a:lnTo>
                    <a:lnTo>
                      <a:pt x="49" y="44"/>
                    </a:lnTo>
                    <a:lnTo>
                      <a:pt x="50" y="39"/>
                    </a:lnTo>
                    <a:lnTo>
                      <a:pt x="50" y="34"/>
                    </a:lnTo>
                    <a:lnTo>
                      <a:pt x="50" y="28"/>
                    </a:lnTo>
                    <a:lnTo>
                      <a:pt x="54" y="23"/>
                    </a:lnTo>
                    <a:lnTo>
                      <a:pt x="56" y="20"/>
                    </a:lnTo>
                    <a:lnTo>
                      <a:pt x="60" y="16"/>
                    </a:lnTo>
                    <a:lnTo>
                      <a:pt x="67" y="15"/>
                    </a:lnTo>
                    <a:lnTo>
                      <a:pt x="74" y="15"/>
                    </a:lnTo>
                    <a:lnTo>
                      <a:pt x="83" y="16"/>
                    </a:lnTo>
                    <a:lnTo>
                      <a:pt x="91" y="16"/>
                    </a:lnTo>
                    <a:lnTo>
                      <a:pt x="98" y="20"/>
                    </a:lnTo>
                    <a:lnTo>
                      <a:pt x="103" y="23"/>
                    </a:lnTo>
                    <a:lnTo>
                      <a:pt x="107" y="26"/>
                    </a:lnTo>
                    <a:lnTo>
                      <a:pt x="108" y="31"/>
                    </a:lnTo>
                    <a:lnTo>
                      <a:pt x="109" y="37"/>
                    </a:lnTo>
                    <a:lnTo>
                      <a:pt x="109" y="42"/>
                    </a:lnTo>
                    <a:lnTo>
                      <a:pt x="109" y="47"/>
                    </a:lnTo>
                    <a:lnTo>
                      <a:pt x="107" y="52"/>
                    </a:lnTo>
                    <a:lnTo>
                      <a:pt x="105" y="57"/>
                    </a:lnTo>
                    <a:lnTo>
                      <a:pt x="102" y="61"/>
                    </a:lnTo>
                    <a:lnTo>
                      <a:pt x="100" y="66"/>
                    </a:lnTo>
                    <a:lnTo>
                      <a:pt x="92" y="72"/>
                    </a:lnTo>
                    <a:lnTo>
                      <a:pt x="87" y="75"/>
                    </a:lnTo>
                    <a:lnTo>
                      <a:pt x="77" y="75"/>
                    </a:lnTo>
                    <a:lnTo>
                      <a:pt x="71" y="75"/>
                    </a:lnTo>
                    <a:lnTo>
                      <a:pt x="66" y="75"/>
                    </a:lnTo>
                    <a:lnTo>
                      <a:pt x="64" y="75"/>
                    </a:lnTo>
                    <a:lnTo>
                      <a:pt x="75" y="90"/>
                    </a:lnTo>
                    <a:lnTo>
                      <a:pt x="39" y="144"/>
                    </a:lnTo>
                    <a:lnTo>
                      <a:pt x="88" y="92"/>
                    </a:lnTo>
                    <a:lnTo>
                      <a:pt x="91" y="91"/>
                    </a:lnTo>
                    <a:lnTo>
                      <a:pt x="95" y="90"/>
                    </a:lnTo>
                    <a:lnTo>
                      <a:pt x="102" y="86"/>
                    </a:lnTo>
                    <a:lnTo>
                      <a:pt x="109" y="81"/>
                    </a:lnTo>
                    <a:lnTo>
                      <a:pt x="116" y="72"/>
                    </a:lnTo>
                    <a:lnTo>
                      <a:pt x="122" y="65"/>
                    </a:lnTo>
                    <a:lnTo>
                      <a:pt x="123" y="57"/>
                    </a:lnTo>
                    <a:lnTo>
                      <a:pt x="126" y="52"/>
                    </a:lnTo>
                    <a:lnTo>
                      <a:pt x="126" y="45"/>
                    </a:lnTo>
                    <a:lnTo>
                      <a:pt x="126" y="39"/>
                    </a:lnTo>
                    <a:lnTo>
                      <a:pt x="123" y="30"/>
                    </a:lnTo>
                    <a:lnTo>
                      <a:pt x="121" y="24"/>
                    </a:lnTo>
                    <a:lnTo>
                      <a:pt x="117" y="19"/>
                    </a:lnTo>
                    <a:lnTo>
                      <a:pt x="114" y="14"/>
                    </a:lnTo>
                    <a:lnTo>
                      <a:pt x="106" y="8"/>
                    </a:lnTo>
                    <a:lnTo>
                      <a:pt x="98" y="4"/>
                    </a:lnTo>
                    <a:lnTo>
                      <a:pt x="92" y="1"/>
                    </a:lnTo>
                    <a:lnTo>
                      <a:pt x="87" y="0"/>
                    </a:lnTo>
                    <a:lnTo>
                      <a:pt x="82" y="0"/>
                    </a:lnTo>
                    <a:lnTo>
                      <a:pt x="78" y="0"/>
                    </a:lnTo>
                    <a:lnTo>
                      <a:pt x="70" y="1"/>
                    </a:lnTo>
                    <a:lnTo>
                      <a:pt x="62" y="3"/>
                    </a:lnTo>
                    <a:lnTo>
                      <a:pt x="54" y="5"/>
                    </a:lnTo>
                    <a:lnTo>
                      <a:pt x="49" y="9"/>
                    </a:lnTo>
                    <a:lnTo>
                      <a:pt x="43" y="16"/>
                    </a:lnTo>
                    <a:lnTo>
                      <a:pt x="39" y="26"/>
                    </a:lnTo>
                    <a:lnTo>
                      <a:pt x="36" y="30"/>
                    </a:lnTo>
                    <a:lnTo>
                      <a:pt x="36" y="36"/>
                    </a:lnTo>
                    <a:lnTo>
                      <a:pt x="35" y="41"/>
                    </a:lnTo>
                    <a:lnTo>
                      <a:pt x="35" y="47"/>
                    </a:lnTo>
                    <a:lnTo>
                      <a:pt x="35" y="52"/>
                    </a:lnTo>
                    <a:lnTo>
                      <a:pt x="36" y="57"/>
                    </a:lnTo>
                    <a:lnTo>
                      <a:pt x="36" y="63"/>
                    </a:lnTo>
                    <a:lnTo>
                      <a:pt x="39" y="68"/>
                    </a:lnTo>
                    <a:lnTo>
                      <a:pt x="0" y="134"/>
                    </a:lnTo>
                    <a:lnTo>
                      <a:pt x="23" y="142"/>
                    </a:lnTo>
                    <a:lnTo>
                      <a:pt x="55" y="67"/>
                    </a:lnTo>
                    <a:close/>
                  </a:path>
                </a:pathLst>
              </a:custGeom>
              <a:solidFill>
                <a:srgbClr val="000000"/>
              </a:solidFill>
              <a:ln w="9525">
                <a:solidFill>
                  <a:srgbClr val="5A87C6"/>
                </a:solidFill>
                <a:round/>
                <a:headEnd/>
                <a:tailEnd/>
              </a:ln>
            </p:spPr>
            <p:txBody>
              <a:bodyPr/>
              <a:lstStyle/>
              <a:p>
                <a:endParaRPr lang="en-US"/>
              </a:p>
            </p:txBody>
          </p:sp>
          <p:sp>
            <p:nvSpPr>
              <p:cNvPr id="1286" name="Freeform 271"/>
              <p:cNvSpPr>
                <a:spLocks/>
              </p:cNvSpPr>
              <p:nvPr/>
            </p:nvSpPr>
            <p:spPr bwMode="auto">
              <a:xfrm>
                <a:off x="5134" y="3230"/>
                <a:ext cx="25" cy="66"/>
              </a:xfrm>
              <a:custGeom>
                <a:avLst/>
                <a:gdLst>
                  <a:gd name="T0" fmla="*/ 15 w 75"/>
                  <a:gd name="T1" fmla="*/ 4 h 197"/>
                  <a:gd name="T2" fmla="*/ 20 w 75"/>
                  <a:gd name="T3" fmla="*/ 0 h 197"/>
                  <a:gd name="T4" fmla="*/ 20 w 75"/>
                  <a:gd name="T5" fmla="*/ 0 h 197"/>
                  <a:gd name="T6" fmla="*/ 20 w 75"/>
                  <a:gd name="T7" fmla="*/ 2 h 197"/>
                  <a:gd name="T8" fmla="*/ 21 w 75"/>
                  <a:gd name="T9" fmla="*/ 4 h 197"/>
                  <a:gd name="T10" fmla="*/ 21 w 75"/>
                  <a:gd name="T11" fmla="*/ 6 h 197"/>
                  <a:gd name="T12" fmla="*/ 22 w 75"/>
                  <a:gd name="T13" fmla="*/ 10 h 197"/>
                  <a:gd name="T14" fmla="*/ 22 w 75"/>
                  <a:gd name="T15" fmla="*/ 14 h 197"/>
                  <a:gd name="T16" fmla="*/ 23 w 75"/>
                  <a:gd name="T17" fmla="*/ 18 h 197"/>
                  <a:gd name="T18" fmla="*/ 24 w 75"/>
                  <a:gd name="T19" fmla="*/ 23 h 197"/>
                  <a:gd name="T20" fmla="*/ 24 w 75"/>
                  <a:gd name="T21" fmla="*/ 28 h 197"/>
                  <a:gd name="T22" fmla="*/ 24 w 75"/>
                  <a:gd name="T23" fmla="*/ 33 h 197"/>
                  <a:gd name="T24" fmla="*/ 24 w 75"/>
                  <a:gd name="T25" fmla="*/ 38 h 197"/>
                  <a:gd name="T26" fmla="*/ 25 w 75"/>
                  <a:gd name="T27" fmla="*/ 43 h 197"/>
                  <a:gd name="T28" fmla="*/ 24 w 75"/>
                  <a:gd name="T29" fmla="*/ 47 h 197"/>
                  <a:gd name="T30" fmla="*/ 24 w 75"/>
                  <a:gd name="T31" fmla="*/ 51 h 197"/>
                  <a:gd name="T32" fmla="*/ 23 w 75"/>
                  <a:gd name="T33" fmla="*/ 55 h 197"/>
                  <a:gd name="T34" fmla="*/ 22 w 75"/>
                  <a:gd name="T35" fmla="*/ 58 h 197"/>
                  <a:gd name="T36" fmla="*/ 20 w 75"/>
                  <a:gd name="T37" fmla="*/ 60 h 197"/>
                  <a:gd name="T38" fmla="*/ 17 w 75"/>
                  <a:gd name="T39" fmla="*/ 63 h 197"/>
                  <a:gd name="T40" fmla="*/ 14 w 75"/>
                  <a:gd name="T41" fmla="*/ 65 h 197"/>
                  <a:gd name="T42" fmla="*/ 13 w 75"/>
                  <a:gd name="T43" fmla="*/ 66 h 197"/>
                  <a:gd name="T44" fmla="*/ 5 w 75"/>
                  <a:gd name="T45" fmla="*/ 57 h 197"/>
                  <a:gd name="T46" fmla="*/ 5 w 75"/>
                  <a:gd name="T47" fmla="*/ 56 h 197"/>
                  <a:gd name="T48" fmla="*/ 4 w 75"/>
                  <a:gd name="T49" fmla="*/ 54 h 197"/>
                  <a:gd name="T50" fmla="*/ 3 w 75"/>
                  <a:gd name="T51" fmla="*/ 52 h 197"/>
                  <a:gd name="T52" fmla="*/ 3 w 75"/>
                  <a:gd name="T53" fmla="*/ 49 h 197"/>
                  <a:gd name="T54" fmla="*/ 2 w 75"/>
                  <a:gd name="T55" fmla="*/ 47 h 197"/>
                  <a:gd name="T56" fmla="*/ 1 w 75"/>
                  <a:gd name="T57" fmla="*/ 45 h 197"/>
                  <a:gd name="T58" fmla="*/ 1 w 75"/>
                  <a:gd name="T59" fmla="*/ 44 h 197"/>
                  <a:gd name="T60" fmla="*/ 1 w 75"/>
                  <a:gd name="T61" fmla="*/ 42 h 197"/>
                  <a:gd name="T62" fmla="*/ 0 w 75"/>
                  <a:gd name="T63" fmla="*/ 39 h 197"/>
                  <a:gd name="T64" fmla="*/ 0 w 75"/>
                  <a:gd name="T65" fmla="*/ 38 h 197"/>
                  <a:gd name="T66" fmla="*/ 0 w 75"/>
                  <a:gd name="T67" fmla="*/ 37 h 197"/>
                  <a:gd name="T68" fmla="*/ 0 w 75"/>
                  <a:gd name="T69" fmla="*/ 34 h 197"/>
                  <a:gd name="T70" fmla="*/ 0 w 75"/>
                  <a:gd name="T71" fmla="*/ 32 h 197"/>
                  <a:gd name="T72" fmla="*/ 0 w 75"/>
                  <a:gd name="T73" fmla="*/ 30 h 197"/>
                  <a:gd name="T74" fmla="*/ 0 w 75"/>
                  <a:gd name="T75" fmla="*/ 29 h 197"/>
                  <a:gd name="T76" fmla="*/ 0 w 75"/>
                  <a:gd name="T77" fmla="*/ 27 h 197"/>
                  <a:gd name="T78" fmla="*/ 0 w 75"/>
                  <a:gd name="T79" fmla="*/ 24 h 197"/>
                  <a:gd name="T80" fmla="*/ 0 w 75"/>
                  <a:gd name="T81" fmla="*/ 21 h 197"/>
                  <a:gd name="T82" fmla="*/ 0 w 75"/>
                  <a:gd name="T83" fmla="*/ 19 h 197"/>
                  <a:gd name="T84" fmla="*/ 0 w 75"/>
                  <a:gd name="T85" fmla="*/ 19 h 197"/>
                  <a:gd name="T86" fmla="*/ 10 w 75"/>
                  <a:gd name="T87" fmla="*/ 6 h 197"/>
                  <a:gd name="T88" fmla="*/ 15 w 75"/>
                  <a:gd name="T89" fmla="*/ 4 h 197"/>
                  <a:gd name="T90" fmla="*/ 15 w 75"/>
                  <a:gd name="T91" fmla="*/ 4 h 1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
                  <a:gd name="T139" fmla="*/ 0 h 197"/>
                  <a:gd name="T140" fmla="*/ 75 w 75"/>
                  <a:gd name="T141" fmla="*/ 197 h 1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 h="197">
                    <a:moveTo>
                      <a:pt x="46" y="11"/>
                    </a:moveTo>
                    <a:lnTo>
                      <a:pt x="60" y="0"/>
                    </a:lnTo>
                    <a:lnTo>
                      <a:pt x="60" y="1"/>
                    </a:lnTo>
                    <a:lnTo>
                      <a:pt x="61" y="5"/>
                    </a:lnTo>
                    <a:lnTo>
                      <a:pt x="62" y="11"/>
                    </a:lnTo>
                    <a:lnTo>
                      <a:pt x="64" y="19"/>
                    </a:lnTo>
                    <a:lnTo>
                      <a:pt x="66" y="29"/>
                    </a:lnTo>
                    <a:lnTo>
                      <a:pt x="67" y="42"/>
                    </a:lnTo>
                    <a:lnTo>
                      <a:pt x="70" y="55"/>
                    </a:lnTo>
                    <a:lnTo>
                      <a:pt x="72" y="70"/>
                    </a:lnTo>
                    <a:lnTo>
                      <a:pt x="73" y="84"/>
                    </a:lnTo>
                    <a:lnTo>
                      <a:pt x="73" y="99"/>
                    </a:lnTo>
                    <a:lnTo>
                      <a:pt x="73" y="112"/>
                    </a:lnTo>
                    <a:lnTo>
                      <a:pt x="75" y="127"/>
                    </a:lnTo>
                    <a:lnTo>
                      <a:pt x="73" y="141"/>
                    </a:lnTo>
                    <a:lnTo>
                      <a:pt x="72" y="153"/>
                    </a:lnTo>
                    <a:lnTo>
                      <a:pt x="70" y="165"/>
                    </a:lnTo>
                    <a:lnTo>
                      <a:pt x="67" y="174"/>
                    </a:lnTo>
                    <a:lnTo>
                      <a:pt x="60" y="179"/>
                    </a:lnTo>
                    <a:lnTo>
                      <a:pt x="52" y="187"/>
                    </a:lnTo>
                    <a:lnTo>
                      <a:pt x="42" y="193"/>
                    </a:lnTo>
                    <a:lnTo>
                      <a:pt x="40" y="197"/>
                    </a:lnTo>
                    <a:lnTo>
                      <a:pt x="15" y="171"/>
                    </a:lnTo>
                    <a:lnTo>
                      <a:pt x="14" y="168"/>
                    </a:lnTo>
                    <a:lnTo>
                      <a:pt x="13" y="162"/>
                    </a:lnTo>
                    <a:lnTo>
                      <a:pt x="10" y="155"/>
                    </a:lnTo>
                    <a:lnTo>
                      <a:pt x="8" y="145"/>
                    </a:lnTo>
                    <a:lnTo>
                      <a:pt x="5" y="140"/>
                    </a:lnTo>
                    <a:lnTo>
                      <a:pt x="4" y="134"/>
                    </a:lnTo>
                    <a:lnTo>
                      <a:pt x="3" y="130"/>
                    </a:lnTo>
                    <a:lnTo>
                      <a:pt x="2" y="125"/>
                    </a:lnTo>
                    <a:lnTo>
                      <a:pt x="0" y="117"/>
                    </a:lnTo>
                    <a:lnTo>
                      <a:pt x="0" y="114"/>
                    </a:lnTo>
                    <a:lnTo>
                      <a:pt x="0" y="109"/>
                    </a:lnTo>
                    <a:lnTo>
                      <a:pt x="0" y="101"/>
                    </a:lnTo>
                    <a:lnTo>
                      <a:pt x="0" y="95"/>
                    </a:lnTo>
                    <a:lnTo>
                      <a:pt x="0" y="91"/>
                    </a:lnTo>
                    <a:lnTo>
                      <a:pt x="0" y="86"/>
                    </a:lnTo>
                    <a:lnTo>
                      <a:pt x="0" y="81"/>
                    </a:lnTo>
                    <a:lnTo>
                      <a:pt x="0" y="71"/>
                    </a:lnTo>
                    <a:lnTo>
                      <a:pt x="0" y="64"/>
                    </a:lnTo>
                    <a:lnTo>
                      <a:pt x="0" y="58"/>
                    </a:lnTo>
                    <a:lnTo>
                      <a:pt x="0" y="57"/>
                    </a:lnTo>
                    <a:lnTo>
                      <a:pt x="29" y="19"/>
                    </a:lnTo>
                    <a:lnTo>
                      <a:pt x="46" y="11"/>
                    </a:lnTo>
                    <a:close/>
                  </a:path>
                </a:pathLst>
              </a:custGeom>
              <a:solidFill>
                <a:srgbClr val="8A8C75"/>
              </a:solidFill>
              <a:ln w="9525">
                <a:solidFill>
                  <a:srgbClr val="5A87C6"/>
                </a:solidFill>
                <a:round/>
                <a:headEnd/>
                <a:tailEnd/>
              </a:ln>
            </p:spPr>
            <p:txBody>
              <a:bodyPr/>
              <a:lstStyle/>
              <a:p>
                <a:endParaRPr lang="en-US"/>
              </a:p>
            </p:txBody>
          </p:sp>
          <p:sp>
            <p:nvSpPr>
              <p:cNvPr id="1287" name="Freeform 272"/>
              <p:cNvSpPr>
                <a:spLocks/>
              </p:cNvSpPr>
              <p:nvPr/>
            </p:nvSpPr>
            <p:spPr bwMode="auto">
              <a:xfrm>
                <a:off x="5129" y="3230"/>
                <a:ext cx="30" cy="71"/>
              </a:xfrm>
              <a:custGeom>
                <a:avLst/>
                <a:gdLst>
                  <a:gd name="T0" fmla="*/ 24 w 90"/>
                  <a:gd name="T1" fmla="*/ 1 h 214"/>
                  <a:gd name="T2" fmla="*/ 21 w 90"/>
                  <a:gd name="T3" fmla="*/ 0 h 214"/>
                  <a:gd name="T4" fmla="*/ 17 w 90"/>
                  <a:gd name="T5" fmla="*/ 0 h 214"/>
                  <a:gd name="T6" fmla="*/ 14 w 90"/>
                  <a:gd name="T7" fmla="*/ 1 h 214"/>
                  <a:gd name="T8" fmla="*/ 9 w 90"/>
                  <a:gd name="T9" fmla="*/ 3 h 214"/>
                  <a:gd name="T10" fmla="*/ 6 w 90"/>
                  <a:gd name="T11" fmla="*/ 7 h 214"/>
                  <a:gd name="T12" fmla="*/ 2 w 90"/>
                  <a:gd name="T13" fmla="*/ 13 h 214"/>
                  <a:gd name="T14" fmla="*/ 1 w 90"/>
                  <a:gd name="T15" fmla="*/ 21 h 214"/>
                  <a:gd name="T16" fmla="*/ 0 w 90"/>
                  <a:gd name="T17" fmla="*/ 29 h 214"/>
                  <a:gd name="T18" fmla="*/ 0 w 90"/>
                  <a:gd name="T19" fmla="*/ 38 h 214"/>
                  <a:gd name="T20" fmla="*/ 1 w 90"/>
                  <a:gd name="T21" fmla="*/ 47 h 214"/>
                  <a:gd name="T22" fmla="*/ 3 w 90"/>
                  <a:gd name="T23" fmla="*/ 55 h 214"/>
                  <a:gd name="T24" fmla="*/ 5 w 90"/>
                  <a:gd name="T25" fmla="*/ 61 h 214"/>
                  <a:gd name="T26" fmla="*/ 9 w 90"/>
                  <a:gd name="T27" fmla="*/ 66 h 214"/>
                  <a:gd name="T28" fmla="*/ 13 w 90"/>
                  <a:gd name="T29" fmla="*/ 70 h 214"/>
                  <a:gd name="T30" fmla="*/ 18 w 90"/>
                  <a:gd name="T31" fmla="*/ 71 h 214"/>
                  <a:gd name="T32" fmla="*/ 20 w 90"/>
                  <a:gd name="T33" fmla="*/ 70 h 214"/>
                  <a:gd name="T34" fmla="*/ 23 w 90"/>
                  <a:gd name="T35" fmla="*/ 68 h 214"/>
                  <a:gd name="T36" fmla="*/ 25 w 90"/>
                  <a:gd name="T37" fmla="*/ 65 h 214"/>
                  <a:gd name="T38" fmla="*/ 27 w 90"/>
                  <a:gd name="T39" fmla="*/ 62 h 214"/>
                  <a:gd name="T40" fmla="*/ 28 w 90"/>
                  <a:gd name="T41" fmla="*/ 58 h 214"/>
                  <a:gd name="T42" fmla="*/ 30 w 90"/>
                  <a:gd name="T43" fmla="*/ 52 h 214"/>
                  <a:gd name="T44" fmla="*/ 28 w 90"/>
                  <a:gd name="T45" fmla="*/ 53 h 214"/>
                  <a:gd name="T46" fmla="*/ 24 w 90"/>
                  <a:gd name="T47" fmla="*/ 56 h 214"/>
                  <a:gd name="T48" fmla="*/ 19 w 90"/>
                  <a:gd name="T49" fmla="*/ 59 h 214"/>
                  <a:gd name="T50" fmla="*/ 15 w 90"/>
                  <a:gd name="T51" fmla="*/ 58 h 214"/>
                  <a:gd name="T52" fmla="*/ 13 w 90"/>
                  <a:gd name="T53" fmla="*/ 54 h 214"/>
                  <a:gd name="T54" fmla="*/ 11 w 90"/>
                  <a:gd name="T55" fmla="*/ 50 h 214"/>
                  <a:gd name="T56" fmla="*/ 11 w 90"/>
                  <a:gd name="T57" fmla="*/ 44 h 214"/>
                  <a:gd name="T58" fmla="*/ 10 w 90"/>
                  <a:gd name="T59" fmla="*/ 39 h 214"/>
                  <a:gd name="T60" fmla="*/ 9 w 90"/>
                  <a:gd name="T61" fmla="*/ 32 h 214"/>
                  <a:gd name="T62" fmla="*/ 9 w 90"/>
                  <a:gd name="T63" fmla="*/ 27 h 214"/>
                  <a:gd name="T64" fmla="*/ 10 w 90"/>
                  <a:gd name="T65" fmla="*/ 22 h 214"/>
                  <a:gd name="T66" fmla="*/ 12 w 90"/>
                  <a:gd name="T67" fmla="*/ 19 h 214"/>
                  <a:gd name="T68" fmla="*/ 16 w 90"/>
                  <a:gd name="T69" fmla="*/ 16 h 214"/>
                  <a:gd name="T70" fmla="*/ 21 w 90"/>
                  <a:gd name="T71" fmla="*/ 17 h 214"/>
                  <a:gd name="T72" fmla="*/ 24 w 90"/>
                  <a:gd name="T73" fmla="*/ 22 h 214"/>
                  <a:gd name="T74" fmla="*/ 27 w 90"/>
                  <a:gd name="T75" fmla="*/ 28 h 2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214"/>
                  <a:gd name="T116" fmla="*/ 90 w 90"/>
                  <a:gd name="T117" fmla="*/ 214 h 21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214">
                    <a:moveTo>
                      <a:pt x="80" y="83"/>
                    </a:moveTo>
                    <a:lnTo>
                      <a:pt x="73" y="2"/>
                    </a:lnTo>
                    <a:lnTo>
                      <a:pt x="69" y="0"/>
                    </a:lnTo>
                    <a:lnTo>
                      <a:pt x="63" y="0"/>
                    </a:lnTo>
                    <a:lnTo>
                      <a:pt x="58" y="0"/>
                    </a:lnTo>
                    <a:lnTo>
                      <a:pt x="52" y="0"/>
                    </a:lnTo>
                    <a:lnTo>
                      <a:pt x="47" y="2"/>
                    </a:lnTo>
                    <a:lnTo>
                      <a:pt x="42" y="4"/>
                    </a:lnTo>
                    <a:lnTo>
                      <a:pt x="34" y="7"/>
                    </a:lnTo>
                    <a:lnTo>
                      <a:pt x="28" y="10"/>
                    </a:lnTo>
                    <a:lnTo>
                      <a:pt x="22" y="15"/>
                    </a:lnTo>
                    <a:lnTo>
                      <a:pt x="17" y="21"/>
                    </a:lnTo>
                    <a:lnTo>
                      <a:pt x="12" y="29"/>
                    </a:lnTo>
                    <a:lnTo>
                      <a:pt x="7" y="39"/>
                    </a:lnTo>
                    <a:lnTo>
                      <a:pt x="3" y="49"/>
                    </a:lnTo>
                    <a:lnTo>
                      <a:pt x="2" y="62"/>
                    </a:lnTo>
                    <a:lnTo>
                      <a:pt x="0" y="75"/>
                    </a:lnTo>
                    <a:lnTo>
                      <a:pt x="0" y="88"/>
                    </a:lnTo>
                    <a:lnTo>
                      <a:pt x="0" y="102"/>
                    </a:lnTo>
                    <a:lnTo>
                      <a:pt x="0" y="116"/>
                    </a:lnTo>
                    <a:lnTo>
                      <a:pt x="0" y="129"/>
                    </a:lnTo>
                    <a:lnTo>
                      <a:pt x="3" y="142"/>
                    </a:lnTo>
                    <a:lnTo>
                      <a:pt x="5" y="153"/>
                    </a:lnTo>
                    <a:lnTo>
                      <a:pt x="8" y="165"/>
                    </a:lnTo>
                    <a:lnTo>
                      <a:pt x="11" y="175"/>
                    </a:lnTo>
                    <a:lnTo>
                      <a:pt x="16" y="185"/>
                    </a:lnTo>
                    <a:lnTo>
                      <a:pt x="21" y="193"/>
                    </a:lnTo>
                    <a:lnTo>
                      <a:pt x="27" y="200"/>
                    </a:lnTo>
                    <a:lnTo>
                      <a:pt x="32" y="205"/>
                    </a:lnTo>
                    <a:lnTo>
                      <a:pt x="39" y="210"/>
                    </a:lnTo>
                    <a:lnTo>
                      <a:pt x="47" y="212"/>
                    </a:lnTo>
                    <a:lnTo>
                      <a:pt x="55" y="214"/>
                    </a:lnTo>
                    <a:lnTo>
                      <a:pt x="55" y="212"/>
                    </a:lnTo>
                    <a:lnTo>
                      <a:pt x="59" y="212"/>
                    </a:lnTo>
                    <a:lnTo>
                      <a:pt x="63" y="209"/>
                    </a:lnTo>
                    <a:lnTo>
                      <a:pt x="69" y="205"/>
                    </a:lnTo>
                    <a:lnTo>
                      <a:pt x="72" y="200"/>
                    </a:lnTo>
                    <a:lnTo>
                      <a:pt x="74" y="196"/>
                    </a:lnTo>
                    <a:lnTo>
                      <a:pt x="77" y="191"/>
                    </a:lnTo>
                    <a:lnTo>
                      <a:pt x="80" y="188"/>
                    </a:lnTo>
                    <a:lnTo>
                      <a:pt x="83" y="180"/>
                    </a:lnTo>
                    <a:lnTo>
                      <a:pt x="85" y="174"/>
                    </a:lnTo>
                    <a:lnTo>
                      <a:pt x="88" y="165"/>
                    </a:lnTo>
                    <a:lnTo>
                      <a:pt x="90" y="157"/>
                    </a:lnTo>
                    <a:lnTo>
                      <a:pt x="89" y="158"/>
                    </a:lnTo>
                    <a:lnTo>
                      <a:pt x="85" y="160"/>
                    </a:lnTo>
                    <a:lnTo>
                      <a:pt x="79" y="165"/>
                    </a:lnTo>
                    <a:lnTo>
                      <a:pt x="73" y="170"/>
                    </a:lnTo>
                    <a:lnTo>
                      <a:pt x="64" y="174"/>
                    </a:lnTo>
                    <a:lnTo>
                      <a:pt x="57" y="178"/>
                    </a:lnTo>
                    <a:lnTo>
                      <a:pt x="49" y="178"/>
                    </a:lnTo>
                    <a:lnTo>
                      <a:pt x="46" y="174"/>
                    </a:lnTo>
                    <a:lnTo>
                      <a:pt x="42" y="170"/>
                    </a:lnTo>
                    <a:lnTo>
                      <a:pt x="39" y="164"/>
                    </a:lnTo>
                    <a:lnTo>
                      <a:pt x="37" y="158"/>
                    </a:lnTo>
                    <a:lnTo>
                      <a:pt x="34" y="152"/>
                    </a:lnTo>
                    <a:lnTo>
                      <a:pt x="32" y="143"/>
                    </a:lnTo>
                    <a:lnTo>
                      <a:pt x="32" y="134"/>
                    </a:lnTo>
                    <a:lnTo>
                      <a:pt x="29" y="126"/>
                    </a:lnTo>
                    <a:lnTo>
                      <a:pt x="29" y="117"/>
                    </a:lnTo>
                    <a:lnTo>
                      <a:pt x="28" y="107"/>
                    </a:lnTo>
                    <a:lnTo>
                      <a:pt x="28" y="97"/>
                    </a:lnTo>
                    <a:lnTo>
                      <a:pt x="28" y="88"/>
                    </a:lnTo>
                    <a:lnTo>
                      <a:pt x="28" y="80"/>
                    </a:lnTo>
                    <a:lnTo>
                      <a:pt x="28" y="72"/>
                    </a:lnTo>
                    <a:lnTo>
                      <a:pt x="31" y="66"/>
                    </a:lnTo>
                    <a:lnTo>
                      <a:pt x="33" y="60"/>
                    </a:lnTo>
                    <a:lnTo>
                      <a:pt x="36" y="56"/>
                    </a:lnTo>
                    <a:lnTo>
                      <a:pt x="42" y="50"/>
                    </a:lnTo>
                    <a:lnTo>
                      <a:pt x="48" y="47"/>
                    </a:lnTo>
                    <a:lnTo>
                      <a:pt x="55" y="49"/>
                    </a:lnTo>
                    <a:lnTo>
                      <a:pt x="63" y="52"/>
                    </a:lnTo>
                    <a:lnTo>
                      <a:pt x="68" y="56"/>
                    </a:lnTo>
                    <a:lnTo>
                      <a:pt x="73" y="65"/>
                    </a:lnTo>
                    <a:lnTo>
                      <a:pt x="77" y="73"/>
                    </a:lnTo>
                    <a:lnTo>
                      <a:pt x="80" y="83"/>
                    </a:lnTo>
                    <a:close/>
                  </a:path>
                </a:pathLst>
              </a:custGeom>
              <a:solidFill>
                <a:srgbClr val="000000"/>
              </a:solidFill>
              <a:ln w="9525">
                <a:solidFill>
                  <a:srgbClr val="5A87C6"/>
                </a:solidFill>
                <a:round/>
                <a:headEnd/>
                <a:tailEnd/>
              </a:ln>
            </p:spPr>
            <p:txBody>
              <a:bodyPr/>
              <a:lstStyle/>
              <a:p>
                <a:endParaRPr lang="en-US"/>
              </a:p>
            </p:txBody>
          </p:sp>
          <p:sp>
            <p:nvSpPr>
              <p:cNvPr id="1288" name="Freeform 273"/>
              <p:cNvSpPr>
                <a:spLocks/>
              </p:cNvSpPr>
              <p:nvPr/>
            </p:nvSpPr>
            <p:spPr bwMode="auto">
              <a:xfrm>
                <a:off x="4962" y="3207"/>
                <a:ext cx="43" cy="41"/>
              </a:xfrm>
              <a:custGeom>
                <a:avLst/>
                <a:gdLst>
                  <a:gd name="T0" fmla="*/ 1 w 131"/>
                  <a:gd name="T1" fmla="*/ 15 h 124"/>
                  <a:gd name="T2" fmla="*/ 1 w 131"/>
                  <a:gd name="T3" fmla="*/ 15 h 124"/>
                  <a:gd name="T4" fmla="*/ 2 w 131"/>
                  <a:gd name="T5" fmla="*/ 18 h 124"/>
                  <a:gd name="T6" fmla="*/ 2 w 131"/>
                  <a:gd name="T7" fmla="*/ 19 h 124"/>
                  <a:gd name="T8" fmla="*/ 3 w 131"/>
                  <a:gd name="T9" fmla="*/ 21 h 124"/>
                  <a:gd name="T10" fmla="*/ 3 w 131"/>
                  <a:gd name="T11" fmla="*/ 22 h 124"/>
                  <a:gd name="T12" fmla="*/ 3 w 131"/>
                  <a:gd name="T13" fmla="*/ 24 h 124"/>
                  <a:gd name="T14" fmla="*/ 4 w 131"/>
                  <a:gd name="T15" fmla="*/ 26 h 124"/>
                  <a:gd name="T16" fmla="*/ 4 w 131"/>
                  <a:gd name="T17" fmla="*/ 29 h 124"/>
                  <a:gd name="T18" fmla="*/ 4 w 131"/>
                  <a:gd name="T19" fmla="*/ 30 h 124"/>
                  <a:gd name="T20" fmla="*/ 5 w 131"/>
                  <a:gd name="T21" fmla="*/ 32 h 124"/>
                  <a:gd name="T22" fmla="*/ 5 w 131"/>
                  <a:gd name="T23" fmla="*/ 34 h 124"/>
                  <a:gd name="T24" fmla="*/ 5 w 131"/>
                  <a:gd name="T25" fmla="*/ 36 h 124"/>
                  <a:gd name="T26" fmla="*/ 5 w 131"/>
                  <a:gd name="T27" fmla="*/ 37 h 124"/>
                  <a:gd name="T28" fmla="*/ 6 w 131"/>
                  <a:gd name="T29" fmla="*/ 38 h 124"/>
                  <a:gd name="T30" fmla="*/ 10 w 131"/>
                  <a:gd name="T31" fmla="*/ 19 h 124"/>
                  <a:gd name="T32" fmla="*/ 20 w 131"/>
                  <a:gd name="T33" fmla="*/ 41 h 124"/>
                  <a:gd name="T34" fmla="*/ 21 w 131"/>
                  <a:gd name="T35" fmla="*/ 20 h 124"/>
                  <a:gd name="T36" fmla="*/ 32 w 131"/>
                  <a:gd name="T37" fmla="*/ 40 h 124"/>
                  <a:gd name="T38" fmla="*/ 33 w 131"/>
                  <a:gd name="T39" fmla="*/ 19 h 124"/>
                  <a:gd name="T40" fmla="*/ 42 w 131"/>
                  <a:gd name="T41" fmla="*/ 38 h 124"/>
                  <a:gd name="T42" fmla="*/ 43 w 131"/>
                  <a:gd name="T43" fmla="*/ 16 h 124"/>
                  <a:gd name="T44" fmla="*/ 41 w 131"/>
                  <a:gd name="T45" fmla="*/ 11 h 124"/>
                  <a:gd name="T46" fmla="*/ 32 w 131"/>
                  <a:gd name="T47" fmla="*/ 1 h 124"/>
                  <a:gd name="T48" fmla="*/ 7 w 131"/>
                  <a:gd name="T49" fmla="*/ 0 h 124"/>
                  <a:gd name="T50" fmla="*/ 0 w 131"/>
                  <a:gd name="T51" fmla="*/ 2 h 124"/>
                  <a:gd name="T52" fmla="*/ 1 w 131"/>
                  <a:gd name="T53" fmla="*/ 15 h 124"/>
                  <a:gd name="T54" fmla="*/ 1 w 131"/>
                  <a:gd name="T55" fmla="*/ 15 h 1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124"/>
                  <a:gd name="T86" fmla="*/ 131 w 131"/>
                  <a:gd name="T87" fmla="*/ 124 h 1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124">
                    <a:moveTo>
                      <a:pt x="4" y="45"/>
                    </a:moveTo>
                    <a:lnTo>
                      <a:pt x="4" y="46"/>
                    </a:lnTo>
                    <a:lnTo>
                      <a:pt x="5" y="53"/>
                    </a:lnTo>
                    <a:lnTo>
                      <a:pt x="5" y="57"/>
                    </a:lnTo>
                    <a:lnTo>
                      <a:pt x="8" y="62"/>
                    </a:lnTo>
                    <a:lnTo>
                      <a:pt x="8" y="68"/>
                    </a:lnTo>
                    <a:lnTo>
                      <a:pt x="10" y="74"/>
                    </a:lnTo>
                    <a:lnTo>
                      <a:pt x="12" y="79"/>
                    </a:lnTo>
                    <a:lnTo>
                      <a:pt x="12" y="87"/>
                    </a:lnTo>
                    <a:lnTo>
                      <a:pt x="13" y="92"/>
                    </a:lnTo>
                    <a:lnTo>
                      <a:pt x="15" y="98"/>
                    </a:lnTo>
                    <a:lnTo>
                      <a:pt x="15" y="103"/>
                    </a:lnTo>
                    <a:lnTo>
                      <a:pt x="15" y="108"/>
                    </a:lnTo>
                    <a:lnTo>
                      <a:pt x="15" y="111"/>
                    </a:lnTo>
                    <a:lnTo>
                      <a:pt x="17" y="114"/>
                    </a:lnTo>
                    <a:lnTo>
                      <a:pt x="29" y="57"/>
                    </a:lnTo>
                    <a:lnTo>
                      <a:pt x="62" y="124"/>
                    </a:lnTo>
                    <a:lnTo>
                      <a:pt x="64" y="59"/>
                    </a:lnTo>
                    <a:lnTo>
                      <a:pt x="96" y="121"/>
                    </a:lnTo>
                    <a:lnTo>
                      <a:pt x="100" y="57"/>
                    </a:lnTo>
                    <a:lnTo>
                      <a:pt x="128" y="114"/>
                    </a:lnTo>
                    <a:lnTo>
                      <a:pt x="131" y="48"/>
                    </a:lnTo>
                    <a:lnTo>
                      <a:pt x="124" y="32"/>
                    </a:lnTo>
                    <a:lnTo>
                      <a:pt x="98" y="4"/>
                    </a:lnTo>
                    <a:lnTo>
                      <a:pt x="20" y="0"/>
                    </a:lnTo>
                    <a:lnTo>
                      <a:pt x="0" y="7"/>
                    </a:lnTo>
                    <a:lnTo>
                      <a:pt x="4" y="45"/>
                    </a:lnTo>
                    <a:close/>
                  </a:path>
                </a:pathLst>
              </a:custGeom>
              <a:solidFill>
                <a:srgbClr val="8F7378"/>
              </a:solidFill>
              <a:ln w="9525">
                <a:solidFill>
                  <a:srgbClr val="5A87C6"/>
                </a:solidFill>
                <a:round/>
                <a:headEnd/>
                <a:tailEnd/>
              </a:ln>
            </p:spPr>
            <p:txBody>
              <a:bodyPr/>
              <a:lstStyle/>
              <a:p>
                <a:endParaRPr lang="en-US"/>
              </a:p>
            </p:txBody>
          </p:sp>
          <p:sp>
            <p:nvSpPr>
              <p:cNvPr id="1289" name="Freeform 274"/>
              <p:cNvSpPr>
                <a:spLocks/>
              </p:cNvSpPr>
              <p:nvPr/>
            </p:nvSpPr>
            <p:spPr bwMode="auto">
              <a:xfrm>
                <a:off x="4949" y="3202"/>
                <a:ext cx="54" cy="36"/>
              </a:xfrm>
              <a:custGeom>
                <a:avLst/>
                <a:gdLst>
                  <a:gd name="T0" fmla="*/ 0 w 161"/>
                  <a:gd name="T1" fmla="*/ 0 h 108"/>
                  <a:gd name="T2" fmla="*/ 45 w 161"/>
                  <a:gd name="T3" fmla="*/ 4 h 108"/>
                  <a:gd name="T4" fmla="*/ 46 w 161"/>
                  <a:gd name="T5" fmla="*/ 6 h 108"/>
                  <a:gd name="T6" fmla="*/ 48 w 161"/>
                  <a:gd name="T7" fmla="*/ 8 h 108"/>
                  <a:gd name="T8" fmla="*/ 48 w 161"/>
                  <a:gd name="T9" fmla="*/ 10 h 108"/>
                  <a:gd name="T10" fmla="*/ 49 w 161"/>
                  <a:gd name="T11" fmla="*/ 11 h 108"/>
                  <a:gd name="T12" fmla="*/ 50 w 161"/>
                  <a:gd name="T13" fmla="*/ 13 h 108"/>
                  <a:gd name="T14" fmla="*/ 51 w 161"/>
                  <a:gd name="T15" fmla="*/ 15 h 108"/>
                  <a:gd name="T16" fmla="*/ 51 w 161"/>
                  <a:gd name="T17" fmla="*/ 17 h 108"/>
                  <a:gd name="T18" fmla="*/ 52 w 161"/>
                  <a:gd name="T19" fmla="*/ 18 h 108"/>
                  <a:gd name="T20" fmla="*/ 52 w 161"/>
                  <a:gd name="T21" fmla="*/ 20 h 108"/>
                  <a:gd name="T22" fmla="*/ 53 w 161"/>
                  <a:gd name="T23" fmla="*/ 22 h 108"/>
                  <a:gd name="T24" fmla="*/ 53 w 161"/>
                  <a:gd name="T25" fmla="*/ 23 h 108"/>
                  <a:gd name="T26" fmla="*/ 53 w 161"/>
                  <a:gd name="T27" fmla="*/ 25 h 108"/>
                  <a:gd name="T28" fmla="*/ 53 w 161"/>
                  <a:gd name="T29" fmla="*/ 27 h 108"/>
                  <a:gd name="T30" fmla="*/ 54 w 161"/>
                  <a:gd name="T31" fmla="*/ 29 h 108"/>
                  <a:gd name="T32" fmla="*/ 54 w 161"/>
                  <a:gd name="T33" fmla="*/ 31 h 108"/>
                  <a:gd name="T34" fmla="*/ 54 w 161"/>
                  <a:gd name="T35" fmla="*/ 32 h 108"/>
                  <a:gd name="T36" fmla="*/ 41 w 161"/>
                  <a:gd name="T37" fmla="*/ 10 h 108"/>
                  <a:gd name="T38" fmla="*/ 44 w 161"/>
                  <a:gd name="T39" fmla="*/ 34 h 108"/>
                  <a:gd name="T40" fmla="*/ 29 w 161"/>
                  <a:gd name="T41" fmla="*/ 10 h 108"/>
                  <a:gd name="T42" fmla="*/ 31 w 161"/>
                  <a:gd name="T43" fmla="*/ 34 h 108"/>
                  <a:gd name="T44" fmla="*/ 19 w 161"/>
                  <a:gd name="T45" fmla="*/ 8 h 108"/>
                  <a:gd name="T46" fmla="*/ 17 w 161"/>
                  <a:gd name="T47" fmla="*/ 36 h 108"/>
                  <a:gd name="T48" fmla="*/ 17 w 161"/>
                  <a:gd name="T49" fmla="*/ 36 h 108"/>
                  <a:gd name="T50" fmla="*/ 17 w 161"/>
                  <a:gd name="T51" fmla="*/ 35 h 108"/>
                  <a:gd name="T52" fmla="*/ 16 w 161"/>
                  <a:gd name="T53" fmla="*/ 33 h 108"/>
                  <a:gd name="T54" fmla="*/ 16 w 161"/>
                  <a:gd name="T55" fmla="*/ 32 h 108"/>
                  <a:gd name="T56" fmla="*/ 15 w 161"/>
                  <a:gd name="T57" fmla="*/ 30 h 108"/>
                  <a:gd name="T58" fmla="*/ 15 w 161"/>
                  <a:gd name="T59" fmla="*/ 27 h 108"/>
                  <a:gd name="T60" fmla="*/ 14 w 161"/>
                  <a:gd name="T61" fmla="*/ 25 h 108"/>
                  <a:gd name="T62" fmla="*/ 13 w 161"/>
                  <a:gd name="T63" fmla="*/ 22 h 108"/>
                  <a:gd name="T64" fmla="*/ 12 w 161"/>
                  <a:gd name="T65" fmla="*/ 19 h 108"/>
                  <a:gd name="T66" fmla="*/ 10 w 161"/>
                  <a:gd name="T67" fmla="*/ 16 h 108"/>
                  <a:gd name="T68" fmla="*/ 9 w 161"/>
                  <a:gd name="T69" fmla="*/ 13 h 108"/>
                  <a:gd name="T70" fmla="*/ 8 w 161"/>
                  <a:gd name="T71" fmla="*/ 10 h 108"/>
                  <a:gd name="T72" fmla="*/ 6 w 161"/>
                  <a:gd name="T73" fmla="*/ 7 h 108"/>
                  <a:gd name="T74" fmla="*/ 4 w 161"/>
                  <a:gd name="T75" fmla="*/ 4 h 108"/>
                  <a:gd name="T76" fmla="*/ 2 w 161"/>
                  <a:gd name="T77" fmla="*/ 2 h 108"/>
                  <a:gd name="T78" fmla="*/ 0 w 161"/>
                  <a:gd name="T79" fmla="*/ 0 h 108"/>
                  <a:gd name="T80" fmla="*/ 0 w 161"/>
                  <a:gd name="T81" fmla="*/ 0 h 10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1"/>
                  <a:gd name="T124" fmla="*/ 0 h 108"/>
                  <a:gd name="T125" fmla="*/ 161 w 161"/>
                  <a:gd name="T126" fmla="*/ 108 h 10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1" h="108">
                    <a:moveTo>
                      <a:pt x="0" y="0"/>
                    </a:moveTo>
                    <a:lnTo>
                      <a:pt x="135" y="13"/>
                    </a:lnTo>
                    <a:lnTo>
                      <a:pt x="138" y="18"/>
                    </a:lnTo>
                    <a:lnTo>
                      <a:pt x="142" y="23"/>
                    </a:lnTo>
                    <a:lnTo>
                      <a:pt x="144" y="29"/>
                    </a:lnTo>
                    <a:lnTo>
                      <a:pt x="147" y="34"/>
                    </a:lnTo>
                    <a:lnTo>
                      <a:pt x="149" y="39"/>
                    </a:lnTo>
                    <a:lnTo>
                      <a:pt x="152" y="44"/>
                    </a:lnTo>
                    <a:lnTo>
                      <a:pt x="153" y="50"/>
                    </a:lnTo>
                    <a:lnTo>
                      <a:pt x="155" y="55"/>
                    </a:lnTo>
                    <a:lnTo>
                      <a:pt x="156" y="60"/>
                    </a:lnTo>
                    <a:lnTo>
                      <a:pt x="158" y="65"/>
                    </a:lnTo>
                    <a:lnTo>
                      <a:pt x="159" y="70"/>
                    </a:lnTo>
                    <a:lnTo>
                      <a:pt x="159" y="75"/>
                    </a:lnTo>
                    <a:lnTo>
                      <a:pt x="159" y="81"/>
                    </a:lnTo>
                    <a:lnTo>
                      <a:pt x="160" y="86"/>
                    </a:lnTo>
                    <a:lnTo>
                      <a:pt x="160" y="92"/>
                    </a:lnTo>
                    <a:lnTo>
                      <a:pt x="161" y="97"/>
                    </a:lnTo>
                    <a:lnTo>
                      <a:pt x="122" y="29"/>
                    </a:lnTo>
                    <a:lnTo>
                      <a:pt x="132" y="101"/>
                    </a:lnTo>
                    <a:lnTo>
                      <a:pt x="87" y="29"/>
                    </a:lnTo>
                    <a:lnTo>
                      <a:pt x="92" y="101"/>
                    </a:lnTo>
                    <a:lnTo>
                      <a:pt x="57" y="23"/>
                    </a:lnTo>
                    <a:lnTo>
                      <a:pt x="52" y="108"/>
                    </a:lnTo>
                    <a:lnTo>
                      <a:pt x="51" y="107"/>
                    </a:lnTo>
                    <a:lnTo>
                      <a:pt x="51" y="105"/>
                    </a:lnTo>
                    <a:lnTo>
                      <a:pt x="49" y="100"/>
                    </a:lnTo>
                    <a:lnTo>
                      <a:pt x="49" y="96"/>
                    </a:lnTo>
                    <a:lnTo>
                      <a:pt x="46" y="89"/>
                    </a:lnTo>
                    <a:lnTo>
                      <a:pt x="45" y="82"/>
                    </a:lnTo>
                    <a:lnTo>
                      <a:pt x="41" y="74"/>
                    </a:lnTo>
                    <a:lnTo>
                      <a:pt x="40" y="66"/>
                    </a:lnTo>
                    <a:lnTo>
                      <a:pt x="35" y="56"/>
                    </a:lnTo>
                    <a:lnTo>
                      <a:pt x="31" y="48"/>
                    </a:lnTo>
                    <a:lnTo>
                      <a:pt x="28" y="39"/>
                    </a:lnTo>
                    <a:lnTo>
                      <a:pt x="24" y="30"/>
                    </a:lnTo>
                    <a:lnTo>
                      <a:pt x="18" y="22"/>
                    </a:lnTo>
                    <a:lnTo>
                      <a:pt x="13" y="13"/>
                    </a:lnTo>
                    <a:lnTo>
                      <a:pt x="6" y="5"/>
                    </a:lnTo>
                    <a:lnTo>
                      <a:pt x="0" y="0"/>
                    </a:lnTo>
                    <a:close/>
                  </a:path>
                </a:pathLst>
              </a:custGeom>
              <a:solidFill>
                <a:srgbClr val="000000"/>
              </a:solidFill>
              <a:ln w="9525">
                <a:solidFill>
                  <a:srgbClr val="5A87C6"/>
                </a:solidFill>
                <a:round/>
                <a:headEnd/>
                <a:tailEnd/>
              </a:ln>
            </p:spPr>
            <p:txBody>
              <a:bodyPr/>
              <a:lstStyle/>
              <a:p>
                <a:endParaRPr lang="en-US"/>
              </a:p>
            </p:txBody>
          </p:sp>
          <p:sp>
            <p:nvSpPr>
              <p:cNvPr id="1290" name="Freeform 275"/>
              <p:cNvSpPr>
                <a:spLocks/>
              </p:cNvSpPr>
              <p:nvPr/>
            </p:nvSpPr>
            <p:spPr bwMode="auto">
              <a:xfrm>
                <a:off x="5164" y="3204"/>
                <a:ext cx="46" cy="36"/>
              </a:xfrm>
              <a:custGeom>
                <a:avLst/>
                <a:gdLst>
                  <a:gd name="T0" fmla="*/ 2 w 139"/>
                  <a:gd name="T1" fmla="*/ 14 h 108"/>
                  <a:gd name="T2" fmla="*/ 2 w 139"/>
                  <a:gd name="T3" fmla="*/ 15 h 108"/>
                  <a:gd name="T4" fmla="*/ 3 w 139"/>
                  <a:gd name="T5" fmla="*/ 16 h 108"/>
                  <a:gd name="T6" fmla="*/ 4 w 139"/>
                  <a:gd name="T7" fmla="*/ 17 h 108"/>
                  <a:gd name="T8" fmla="*/ 5 w 139"/>
                  <a:gd name="T9" fmla="*/ 19 h 108"/>
                  <a:gd name="T10" fmla="*/ 6 w 139"/>
                  <a:gd name="T11" fmla="*/ 21 h 108"/>
                  <a:gd name="T12" fmla="*/ 7 w 139"/>
                  <a:gd name="T13" fmla="*/ 22 h 108"/>
                  <a:gd name="T14" fmla="*/ 8 w 139"/>
                  <a:gd name="T15" fmla="*/ 24 h 108"/>
                  <a:gd name="T16" fmla="*/ 9 w 139"/>
                  <a:gd name="T17" fmla="*/ 26 h 108"/>
                  <a:gd name="T18" fmla="*/ 10 w 139"/>
                  <a:gd name="T19" fmla="*/ 28 h 108"/>
                  <a:gd name="T20" fmla="*/ 11 w 139"/>
                  <a:gd name="T21" fmla="*/ 30 h 108"/>
                  <a:gd name="T22" fmla="*/ 12 w 139"/>
                  <a:gd name="T23" fmla="*/ 31 h 108"/>
                  <a:gd name="T24" fmla="*/ 13 w 139"/>
                  <a:gd name="T25" fmla="*/ 33 h 108"/>
                  <a:gd name="T26" fmla="*/ 14 w 139"/>
                  <a:gd name="T27" fmla="*/ 34 h 108"/>
                  <a:gd name="T28" fmla="*/ 14 w 139"/>
                  <a:gd name="T29" fmla="*/ 36 h 108"/>
                  <a:gd name="T30" fmla="*/ 14 w 139"/>
                  <a:gd name="T31" fmla="*/ 35 h 108"/>
                  <a:gd name="T32" fmla="*/ 14 w 139"/>
                  <a:gd name="T33" fmla="*/ 32 h 108"/>
                  <a:gd name="T34" fmla="*/ 14 w 139"/>
                  <a:gd name="T35" fmla="*/ 29 h 108"/>
                  <a:gd name="T36" fmla="*/ 13 w 139"/>
                  <a:gd name="T37" fmla="*/ 26 h 108"/>
                  <a:gd name="T38" fmla="*/ 12 w 139"/>
                  <a:gd name="T39" fmla="*/ 24 h 108"/>
                  <a:gd name="T40" fmla="*/ 12 w 139"/>
                  <a:gd name="T41" fmla="*/ 22 h 108"/>
                  <a:gd name="T42" fmla="*/ 12 w 139"/>
                  <a:gd name="T43" fmla="*/ 21 h 108"/>
                  <a:gd name="T44" fmla="*/ 24 w 139"/>
                  <a:gd name="T45" fmla="*/ 35 h 108"/>
                  <a:gd name="T46" fmla="*/ 21 w 139"/>
                  <a:gd name="T47" fmla="*/ 18 h 108"/>
                  <a:gd name="T48" fmla="*/ 34 w 139"/>
                  <a:gd name="T49" fmla="*/ 34 h 108"/>
                  <a:gd name="T50" fmla="*/ 32 w 139"/>
                  <a:gd name="T51" fmla="*/ 18 h 108"/>
                  <a:gd name="T52" fmla="*/ 46 w 139"/>
                  <a:gd name="T53" fmla="*/ 32 h 108"/>
                  <a:gd name="T54" fmla="*/ 44 w 139"/>
                  <a:gd name="T55" fmla="*/ 11 h 108"/>
                  <a:gd name="T56" fmla="*/ 37 w 139"/>
                  <a:gd name="T57" fmla="*/ 4 h 108"/>
                  <a:gd name="T58" fmla="*/ 21 w 139"/>
                  <a:gd name="T59" fmla="*/ 0 h 108"/>
                  <a:gd name="T60" fmla="*/ 0 w 139"/>
                  <a:gd name="T61" fmla="*/ 1 h 108"/>
                  <a:gd name="T62" fmla="*/ 2 w 139"/>
                  <a:gd name="T63" fmla="*/ 14 h 108"/>
                  <a:gd name="T64" fmla="*/ 2 w 139"/>
                  <a:gd name="T65" fmla="*/ 14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08"/>
                  <a:gd name="T101" fmla="*/ 139 w 139"/>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08">
                    <a:moveTo>
                      <a:pt x="6" y="41"/>
                    </a:moveTo>
                    <a:lnTo>
                      <a:pt x="7" y="44"/>
                    </a:lnTo>
                    <a:lnTo>
                      <a:pt x="10" y="49"/>
                    </a:lnTo>
                    <a:lnTo>
                      <a:pt x="12" y="51"/>
                    </a:lnTo>
                    <a:lnTo>
                      <a:pt x="15" y="57"/>
                    </a:lnTo>
                    <a:lnTo>
                      <a:pt x="17" y="62"/>
                    </a:lnTo>
                    <a:lnTo>
                      <a:pt x="21" y="67"/>
                    </a:lnTo>
                    <a:lnTo>
                      <a:pt x="23" y="73"/>
                    </a:lnTo>
                    <a:lnTo>
                      <a:pt x="27" y="78"/>
                    </a:lnTo>
                    <a:lnTo>
                      <a:pt x="30" y="85"/>
                    </a:lnTo>
                    <a:lnTo>
                      <a:pt x="33" y="89"/>
                    </a:lnTo>
                    <a:lnTo>
                      <a:pt x="36" y="94"/>
                    </a:lnTo>
                    <a:lnTo>
                      <a:pt x="38" y="99"/>
                    </a:lnTo>
                    <a:lnTo>
                      <a:pt x="41" y="103"/>
                    </a:lnTo>
                    <a:lnTo>
                      <a:pt x="43" y="108"/>
                    </a:lnTo>
                    <a:lnTo>
                      <a:pt x="43" y="104"/>
                    </a:lnTo>
                    <a:lnTo>
                      <a:pt x="41" y="96"/>
                    </a:lnTo>
                    <a:lnTo>
                      <a:pt x="41" y="88"/>
                    </a:lnTo>
                    <a:lnTo>
                      <a:pt x="38" y="78"/>
                    </a:lnTo>
                    <a:lnTo>
                      <a:pt x="37" y="71"/>
                    </a:lnTo>
                    <a:lnTo>
                      <a:pt x="36" y="65"/>
                    </a:lnTo>
                    <a:lnTo>
                      <a:pt x="36" y="62"/>
                    </a:lnTo>
                    <a:lnTo>
                      <a:pt x="72" y="106"/>
                    </a:lnTo>
                    <a:lnTo>
                      <a:pt x="64" y="55"/>
                    </a:lnTo>
                    <a:lnTo>
                      <a:pt x="102" y="103"/>
                    </a:lnTo>
                    <a:lnTo>
                      <a:pt x="98" y="55"/>
                    </a:lnTo>
                    <a:lnTo>
                      <a:pt x="139" y="96"/>
                    </a:lnTo>
                    <a:lnTo>
                      <a:pt x="133" y="32"/>
                    </a:lnTo>
                    <a:lnTo>
                      <a:pt x="111" y="13"/>
                    </a:lnTo>
                    <a:lnTo>
                      <a:pt x="64" y="0"/>
                    </a:lnTo>
                    <a:lnTo>
                      <a:pt x="0" y="4"/>
                    </a:lnTo>
                    <a:lnTo>
                      <a:pt x="6" y="41"/>
                    </a:lnTo>
                    <a:close/>
                  </a:path>
                </a:pathLst>
              </a:custGeom>
              <a:solidFill>
                <a:srgbClr val="8F7378"/>
              </a:solidFill>
              <a:ln w="9525">
                <a:solidFill>
                  <a:srgbClr val="5A87C6"/>
                </a:solidFill>
                <a:round/>
                <a:headEnd/>
                <a:tailEnd/>
              </a:ln>
            </p:spPr>
            <p:txBody>
              <a:bodyPr/>
              <a:lstStyle/>
              <a:p>
                <a:endParaRPr lang="en-US"/>
              </a:p>
            </p:txBody>
          </p:sp>
          <p:sp>
            <p:nvSpPr>
              <p:cNvPr id="1291" name="Freeform 276"/>
              <p:cNvSpPr>
                <a:spLocks/>
              </p:cNvSpPr>
              <p:nvPr/>
            </p:nvSpPr>
            <p:spPr bwMode="auto">
              <a:xfrm>
                <a:off x="5097" y="3201"/>
                <a:ext cx="110" cy="116"/>
              </a:xfrm>
              <a:custGeom>
                <a:avLst/>
                <a:gdLst>
                  <a:gd name="T0" fmla="*/ 76 w 330"/>
                  <a:gd name="T1" fmla="*/ 26 h 348"/>
                  <a:gd name="T2" fmla="*/ 74 w 330"/>
                  <a:gd name="T3" fmla="*/ 24 h 348"/>
                  <a:gd name="T4" fmla="*/ 72 w 330"/>
                  <a:gd name="T5" fmla="*/ 21 h 348"/>
                  <a:gd name="T6" fmla="*/ 68 w 330"/>
                  <a:gd name="T7" fmla="*/ 17 h 348"/>
                  <a:gd name="T8" fmla="*/ 64 w 330"/>
                  <a:gd name="T9" fmla="*/ 13 h 348"/>
                  <a:gd name="T10" fmla="*/ 58 w 330"/>
                  <a:gd name="T11" fmla="*/ 10 h 348"/>
                  <a:gd name="T12" fmla="*/ 52 w 330"/>
                  <a:gd name="T13" fmla="*/ 8 h 348"/>
                  <a:gd name="T14" fmla="*/ 44 w 330"/>
                  <a:gd name="T15" fmla="*/ 9 h 348"/>
                  <a:gd name="T16" fmla="*/ 36 w 330"/>
                  <a:gd name="T17" fmla="*/ 12 h 348"/>
                  <a:gd name="T18" fmla="*/ 28 w 330"/>
                  <a:gd name="T19" fmla="*/ 18 h 348"/>
                  <a:gd name="T20" fmla="*/ 22 w 330"/>
                  <a:gd name="T21" fmla="*/ 24 h 348"/>
                  <a:gd name="T22" fmla="*/ 17 w 330"/>
                  <a:gd name="T23" fmla="*/ 32 h 348"/>
                  <a:gd name="T24" fmla="*/ 13 w 330"/>
                  <a:gd name="T25" fmla="*/ 40 h 348"/>
                  <a:gd name="T26" fmla="*/ 10 w 330"/>
                  <a:gd name="T27" fmla="*/ 50 h 348"/>
                  <a:gd name="T28" fmla="*/ 8 w 330"/>
                  <a:gd name="T29" fmla="*/ 59 h 348"/>
                  <a:gd name="T30" fmla="*/ 8 w 330"/>
                  <a:gd name="T31" fmla="*/ 68 h 348"/>
                  <a:gd name="T32" fmla="*/ 8 w 330"/>
                  <a:gd name="T33" fmla="*/ 77 h 348"/>
                  <a:gd name="T34" fmla="*/ 8 w 330"/>
                  <a:gd name="T35" fmla="*/ 85 h 348"/>
                  <a:gd name="T36" fmla="*/ 10 w 330"/>
                  <a:gd name="T37" fmla="*/ 93 h 348"/>
                  <a:gd name="T38" fmla="*/ 12 w 330"/>
                  <a:gd name="T39" fmla="*/ 100 h 348"/>
                  <a:gd name="T40" fmla="*/ 14 w 330"/>
                  <a:gd name="T41" fmla="*/ 106 h 348"/>
                  <a:gd name="T42" fmla="*/ 16 w 330"/>
                  <a:gd name="T43" fmla="*/ 111 h 348"/>
                  <a:gd name="T44" fmla="*/ 18 w 330"/>
                  <a:gd name="T45" fmla="*/ 115 h 348"/>
                  <a:gd name="T46" fmla="*/ 18 w 330"/>
                  <a:gd name="T47" fmla="*/ 116 h 348"/>
                  <a:gd name="T48" fmla="*/ 16 w 330"/>
                  <a:gd name="T49" fmla="*/ 114 h 348"/>
                  <a:gd name="T50" fmla="*/ 14 w 330"/>
                  <a:gd name="T51" fmla="*/ 110 h 348"/>
                  <a:gd name="T52" fmla="*/ 10 w 330"/>
                  <a:gd name="T53" fmla="*/ 105 h 348"/>
                  <a:gd name="T54" fmla="*/ 7 w 330"/>
                  <a:gd name="T55" fmla="*/ 98 h 348"/>
                  <a:gd name="T56" fmla="*/ 4 w 330"/>
                  <a:gd name="T57" fmla="*/ 89 h 348"/>
                  <a:gd name="T58" fmla="*/ 1 w 330"/>
                  <a:gd name="T59" fmla="*/ 78 h 348"/>
                  <a:gd name="T60" fmla="*/ 0 w 330"/>
                  <a:gd name="T61" fmla="*/ 66 h 348"/>
                  <a:gd name="T62" fmla="*/ 1 w 330"/>
                  <a:gd name="T63" fmla="*/ 52 h 348"/>
                  <a:gd name="T64" fmla="*/ 5 w 330"/>
                  <a:gd name="T65" fmla="*/ 38 h 348"/>
                  <a:gd name="T66" fmla="*/ 10 w 330"/>
                  <a:gd name="T67" fmla="*/ 27 h 348"/>
                  <a:gd name="T68" fmla="*/ 17 w 330"/>
                  <a:gd name="T69" fmla="*/ 18 h 348"/>
                  <a:gd name="T70" fmla="*/ 24 w 330"/>
                  <a:gd name="T71" fmla="*/ 11 h 348"/>
                  <a:gd name="T72" fmla="*/ 32 w 330"/>
                  <a:gd name="T73" fmla="*/ 6 h 348"/>
                  <a:gd name="T74" fmla="*/ 39 w 330"/>
                  <a:gd name="T75" fmla="*/ 3 h 348"/>
                  <a:gd name="T76" fmla="*/ 45 w 330"/>
                  <a:gd name="T77" fmla="*/ 1 h 348"/>
                  <a:gd name="T78" fmla="*/ 50 w 330"/>
                  <a:gd name="T79" fmla="*/ 1 h 348"/>
                  <a:gd name="T80" fmla="*/ 57 w 330"/>
                  <a:gd name="T81" fmla="*/ 1 h 348"/>
                  <a:gd name="T82" fmla="*/ 66 w 330"/>
                  <a:gd name="T83" fmla="*/ 0 h 348"/>
                  <a:gd name="T84" fmla="*/ 75 w 330"/>
                  <a:gd name="T85" fmla="*/ 0 h 348"/>
                  <a:gd name="T86" fmla="*/ 83 w 330"/>
                  <a:gd name="T87" fmla="*/ 0 h 348"/>
                  <a:gd name="T88" fmla="*/ 91 w 330"/>
                  <a:gd name="T89" fmla="*/ 0 h 348"/>
                  <a:gd name="T90" fmla="*/ 97 w 330"/>
                  <a:gd name="T91" fmla="*/ 0 h 348"/>
                  <a:gd name="T92" fmla="*/ 101 w 330"/>
                  <a:gd name="T93" fmla="*/ 0 h 348"/>
                  <a:gd name="T94" fmla="*/ 102 w 330"/>
                  <a:gd name="T95" fmla="*/ 0 h 348"/>
                  <a:gd name="T96" fmla="*/ 103 w 330"/>
                  <a:gd name="T97" fmla="*/ 3 h 348"/>
                  <a:gd name="T98" fmla="*/ 104 w 330"/>
                  <a:gd name="T99" fmla="*/ 5 h 348"/>
                  <a:gd name="T100" fmla="*/ 106 w 330"/>
                  <a:gd name="T101" fmla="*/ 9 h 348"/>
                  <a:gd name="T102" fmla="*/ 107 w 330"/>
                  <a:gd name="T103" fmla="*/ 13 h 348"/>
                  <a:gd name="T104" fmla="*/ 108 w 330"/>
                  <a:gd name="T105" fmla="*/ 17 h 348"/>
                  <a:gd name="T106" fmla="*/ 109 w 330"/>
                  <a:gd name="T107" fmla="*/ 22 h 348"/>
                  <a:gd name="T108" fmla="*/ 95 w 330"/>
                  <a:gd name="T109" fmla="*/ 9 h 348"/>
                  <a:gd name="T110" fmla="*/ 85 w 330"/>
                  <a:gd name="T111" fmla="*/ 7 h 348"/>
                  <a:gd name="T112" fmla="*/ 71 w 330"/>
                  <a:gd name="T113" fmla="*/ 7 h 348"/>
                  <a:gd name="T114" fmla="*/ 76 w 330"/>
                  <a:gd name="T115" fmla="*/ 27 h 3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0"/>
                  <a:gd name="T175" fmla="*/ 0 h 348"/>
                  <a:gd name="T176" fmla="*/ 330 w 330"/>
                  <a:gd name="T177" fmla="*/ 348 h 3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0" h="348">
                    <a:moveTo>
                      <a:pt x="228" y="82"/>
                    </a:moveTo>
                    <a:lnTo>
                      <a:pt x="227" y="79"/>
                    </a:lnTo>
                    <a:lnTo>
                      <a:pt x="224" y="78"/>
                    </a:lnTo>
                    <a:lnTo>
                      <a:pt x="222" y="73"/>
                    </a:lnTo>
                    <a:lnTo>
                      <a:pt x="221" y="68"/>
                    </a:lnTo>
                    <a:lnTo>
                      <a:pt x="216" y="62"/>
                    </a:lnTo>
                    <a:lnTo>
                      <a:pt x="211" y="57"/>
                    </a:lnTo>
                    <a:lnTo>
                      <a:pt x="205" y="51"/>
                    </a:lnTo>
                    <a:lnTo>
                      <a:pt x="200" y="46"/>
                    </a:lnTo>
                    <a:lnTo>
                      <a:pt x="191" y="39"/>
                    </a:lnTo>
                    <a:lnTo>
                      <a:pt x="183" y="33"/>
                    </a:lnTo>
                    <a:lnTo>
                      <a:pt x="175" y="30"/>
                    </a:lnTo>
                    <a:lnTo>
                      <a:pt x="166" y="27"/>
                    </a:lnTo>
                    <a:lnTo>
                      <a:pt x="155" y="25"/>
                    </a:lnTo>
                    <a:lnTo>
                      <a:pt x="145" y="26"/>
                    </a:lnTo>
                    <a:lnTo>
                      <a:pt x="133" y="27"/>
                    </a:lnTo>
                    <a:lnTo>
                      <a:pt x="121" y="32"/>
                    </a:lnTo>
                    <a:lnTo>
                      <a:pt x="108" y="37"/>
                    </a:lnTo>
                    <a:lnTo>
                      <a:pt x="95" y="44"/>
                    </a:lnTo>
                    <a:lnTo>
                      <a:pt x="84" y="53"/>
                    </a:lnTo>
                    <a:lnTo>
                      <a:pt x="76" y="63"/>
                    </a:lnTo>
                    <a:lnTo>
                      <a:pt x="66" y="73"/>
                    </a:lnTo>
                    <a:lnTo>
                      <a:pt x="58" y="85"/>
                    </a:lnTo>
                    <a:lnTo>
                      <a:pt x="51" y="95"/>
                    </a:lnTo>
                    <a:lnTo>
                      <a:pt x="45" y="110"/>
                    </a:lnTo>
                    <a:lnTo>
                      <a:pt x="38" y="121"/>
                    </a:lnTo>
                    <a:lnTo>
                      <a:pt x="35" y="135"/>
                    </a:lnTo>
                    <a:lnTo>
                      <a:pt x="31" y="149"/>
                    </a:lnTo>
                    <a:lnTo>
                      <a:pt x="27" y="162"/>
                    </a:lnTo>
                    <a:lnTo>
                      <a:pt x="25" y="176"/>
                    </a:lnTo>
                    <a:lnTo>
                      <a:pt x="25" y="191"/>
                    </a:lnTo>
                    <a:lnTo>
                      <a:pt x="24" y="204"/>
                    </a:lnTo>
                    <a:lnTo>
                      <a:pt x="24" y="219"/>
                    </a:lnTo>
                    <a:lnTo>
                      <a:pt x="24" y="232"/>
                    </a:lnTo>
                    <a:lnTo>
                      <a:pt x="25" y="245"/>
                    </a:lnTo>
                    <a:lnTo>
                      <a:pt x="25" y="256"/>
                    </a:lnTo>
                    <a:lnTo>
                      <a:pt x="27" y="270"/>
                    </a:lnTo>
                    <a:lnTo>
                      <a:pt x="30" y="280"/>
                    </a:lnTo>
                    <a:lnTo>
                      <a:pt x="32" y="291"/>
                    </a:lnTo>
                    <a:lnTo>
                      <a:pt x="35" y="301"/>
                    </a:lnTo>
                    <a:lnTo>
                      <a:pt x="38" y="311"/>
                    </a:lnTo>
                    <a:lnTo>
                      <a:pt x="42" y="318"/>
                    </a:lnTo>
                    <a:lnTo>
                      <a:pt x="45" y="326"/>
                    </a:lnTo>
                    <a:lnTo>
                      <a:pt x="47" y="332"/>
                    </a:lnTo>
                    <a:lnTo>
                      <a:pt x="50" y="338"/>
                    </a:lnTo>
                    <a:lnTo>
                      <a:pt x="53" y="346"/>
                    </a:lnTo>
                    <a:lnTo>
                      <a:pt x="56" y="348"/>
                    </a:lnTo>
                    <a:lnTo>
                      <a:pt x="55" y="347"/>
                    </a:lnTo>
                    <a:lnTo>
                      <a:pt x="52" y="346"/>
                    </a:lnTo>
                    <a:lnTo>
                      <a:pt x="48" y="342"/>
                    </a:lnTo>
                    <a:lnTo>
                      <a:pt x="46" y="337"/>
                    </a:lnTo>
                    <a:lnTo>
                      <a:pt x="41" y="331"/>
                    </a:lnTo>
                    <a:lnTo>
                      <a:pt x="36" y="323"/>
                    </a:lnTo>
                    <a:lnTo>
                      <a:pt x="31" y="315"/>
                    </a:lnTo>
                    <a:lnTo>
                      <a:pt x="27" y="305"/>
                    </a:lnTo>
                    <a:lnTo>
                      <a:pt x="21" y="294"/>
                    </a:lnTo>
                    <a:lnTo>
                      <a:pt x="16" y="280"/>
                    </a:lnTo>
                    <a:lnTo>
                      <a:pt x="11" y="266"/>
                    </a:lnTo>
                    <a:lnTo>
                      <a:pt x="7" y="253"/>
                    </a:lnTo>
                    <a:lnTo>
                      <a:pt x="4" y="235"/>
                    </a:lnTo>
                    <a:lnTo>
                      <a:pt x="1" y="218"/>
                    </a:lnTo>
                    <a:lnTo>
                      <a:pt x="0" y="198"/>
                    </a:lnTo>
                    <a:lnTo>
                      <a:pt x="0" y="178"/>
                    </a:lnTo>
                    <a:lnTo>
                      <a:pt x="4" y="155"/>
                    </a:lnTo>
                    <a:lnTo>
                      <a:pt x="9" y="134"/>
                    </a:lnTo>
                    <a:lnTo>
                      <a:pt x="15" y="114"/>
                    </a:lnTo>
                    <a:lnTo>
                      <a:pt x="24" y="96"/>
                    </a:lnTo>
                    <a:lnTo>
                      <a:pt x="31" y="80"/>
                    </a:lnTo>
                    <a:lnTo>
                      <a:pt x="42" y="67"/>
                    </a:lnTo>
                    <a:lnTo>
                      <a:pt x="52" y="54"/>
                    </a:lnTo>
                    <a:lnTo>
                      <a:pt x="62" y="43"/>
                    </a:lnTo>
                    <a:lnTo>
                      <a:pt x="73" y="33"/>
                    </a:lnTo>
                    <a:lnTo>
                      <a:pt x="84" y="25"/>
                    </a:lnTo>
                    <a:lnTo>
                      <a:pt x="95" y="17"/>
                    </a:lnTo>
                    <a:lnTo>
                      <a:pt x="107" y="12"/>
                    </a:lnTo>
                    <a:lnTo>
                      <a:pt x="117" y="8"/>
                    </a:lnTo>
                    <a:lnTo>
                      <a:pt x="126" y="5"/>
                    </a:lnTo>
                    <a:lnTo>
                      <a:pt x="135" y="3"/>
                    </a:lnTo>
                    <a:lnTo>
                      <a:pt x="144" y="3"/>
                    </a:lnTo>
                    <a:lnTo>
                      <a:pt x="151" y="2"/>
                    </a:lnTo>
                    <a:lnTo>
                      <a:pt x="162" y="2"/>
                    </a:lnTo>
                    <a:lnTo>
                      <a:pt x="172" y="2"/>
                    </a:lnTo>
                    <a:lnTo>
                      <a:pt x="186" y="2"/>
                    </a:lnTo>
                    <a:lnTo>
                      <a:pt x="197" y="1"/>
                    </a:lnTo>
                    <a:lnTo>
                      <a:pt x="211" y="1"/>
                    </a:lnTo>
                    <a:lnTo>
                      <a:pt x="224" y="1"/>
                    </a:lnTo>
                    <a:lnTo>
                      <a:pt x="239" y="1"/>
                    </a:lnTo>
                    <a:lnTo>
                      <a:pt x="250" y="0"/>
                    </a:lnTo>
                    <a:lnTo>
                      <a:pt x="263" y="0"/>
                    </a:lnTo>
                    <a:lnTo>
                      <a:pt x="274" y="0"/>
                    </a:lnTo>
                    <a:lnTo>
                      <a:pt x="284" y="0"/>
                    </a:lnTo>
                    <a:lnTo>
                      <a:pt x="291" y="0"/>
                    </a:lnTo>
                    <a:lnTo>
                      <a:pt x="298" y="0"/>
                    </a:lnTo>
                    <a:lnTo>
                      <a:pt x="303" y="0"/>
                    </a:lnTo>
                    <a:lnTo>
                      <a:pt x="305" y="0"/>
                    </a:lnTo>
                    <a:lnTo>
                      <a:pt x="305" y="1"/>
                    </a:lnTo>
                    <a:lnTo>
                      <a:pt x="307" y="5"/>
                    </a:lnTo>
                    <a:lnTo>
                      <a:pt x="309" y="8"/>
                    </a:lnTo>
                    <a:lnTo>
                      <a:pt x="311" y="12"/>
                    </a:lnTo>
                    <a:lnTo>
                      <a:pt x="312" y="16"/>
                    </a:lnTo>
                    <a:lnTo>
                      <a:pt x="315" y="22"/>
                    </a:lnTo>
                    <a:lnTo>
                      <a:pt x="317" y="26"/>
                    </a:lnTo>
                    <a:lnTo>
                      <a:pt x="319" y="32"/>
                    </a:lnTo>
                    <a:lnTo>
                      <a:pt x="321" y="38"/>
                    </a:lnTo>
                    <a:lnTo>
                      <a:pt x="324" y="46"/>
                    </a:lnTo>
                    <a:lnTo>
                      <a:pt x="325" y="51"/>
                    </a:lnTo>
                    <a:lnTo>
                      <a:pt x="326" y="58"/>
                    </a:lnTo>
                    <a:lnTo>
                      <a:pt x="327" y="67"/>
                    </a:lnTo>
                    <a:lnTo>
                      <a:pt x="330" y="74"/>
                    </a:lnTo>
                    <a:lnTo>
                      <a:pt x="286" y="26"/>
                    </a:lnTo>
                    <a:lnTo>
                      <a:pt x="290" y="82"/>
                    </a:lnTo>
                    <a:lnTo>
                      <a:pt x="254" y="20"/>
                    </a:lnTo>
                    <a:lnTo>
                      <a:pt x="257" y="82"/>
                    </a:lnTo>
                    <a:lnTo>
                      <a:pt x="212" y="20"/>
                    </a:lnTo>
                    <a:lnTo>
                      <a:pt x="228" y="82"/>
                    </a:lnTo>
                    <a:close/>
                  </a:path>
                </a:pathLst>
              </a:custGeom>
              <a:solidFill>
                <a:srgbClr val="000000"/>
              </a:solidFill>
              <a:ln w="9525">
                <a:solidFill>
                  <a:srgbClr val="5A87C6"/>
                </a:solidFill>
                <a:round/>
                <a:headEnd/>
                <a:tailEnd/>
              </a:ln>
            </p:spPr>
            <p:txBody>
              <a:bodyPr/>
              <a:lstStyle/>
              <a:p>
                <a:endParaRPr lang="en-US"/>
              </a:p>
            </p:txBody>
          </p:sp>
          <p:sp>
            <p:nvSpPr>
              <p:cNvPr id="1292" name="Freeform 277"/>
              <p:cNvSpPr>
                <a:spLocks/>
              </p:cNvSpPr>
              <p:nvPr/>
            </p:nvSpPr>
            <p:spPr bwMode="auto">
              <a:xfrm>
                <a:off x="5154" y="3285"/>
                <a:ext cx="65" cy="52"/>
              </a:xfrm>
              <a:custGeom>
                <a:avLst/>
                <a:gdLst>
                  <a:gd name="T0" fmla="*/ 1 w 195"/>
                  <a:gd name="T1" fmla="*/ 51 h 157"/>
                  <a:gd name="T2" fmla="*/ 3 w 195"/>
                  <a:gd name="T3" fmla="*/ 51 h 157"/>
                  <a:gd name="T4" fmla="*/ 4 w 195"/>
                  <a:gd name="T5" fmla="*/ 49 h 157"/>
                  <a:gd name="T6" fmla="*/ 6 w 195"/>
                  <a:gd name="T7" fmla="*/ 49 h 157"/>
                  <a:gd name="T8" fmla="*/ 8 w 195"/>
                  <a:gd name="T9" fmla="*/ 47 h 157"/>
                  <a:gd name="T10" fmla="*/ 10 w 195"/>
                  <a:gd name="T11" fmla="*/ 46 h 157"/>
                  <a:gd name="T12" fmla="*/ 12 w 195"/>
                  <a:gd name="T13" fmla="*/ 43 h 157"/>
                  <a:gd name="T14" fmla="*/ 14 w 195"/>
                  <a:gd name="T15" fmla="*/ 41 h 157"/>
                  <a:gd name="T16" fmla="*/ 16 w 195"/>
                  <a:gd name="T17" fmla="*/ 38 h 157"/>
                  <a:gd name="T18" fmla="*/ 18 w 195"/>
                  <a:gd name="T19" fmla="*/ 35 h 157"/>
                  <a:gd name="T20" fmla="*/ 20 w 195"/>
                  <a:gd name="T21" fmla="*/ 31 h 157"/>
                  <a:gd name="T22" fmla="*/ 22 w 195"/>
                  <a:gd name="T23" fmla="*/ 27 h 157"/>
                  <a:gd name="T24" fmla="*/ 23 w 195"/>
                  <a:gd name="T25" fmla="*/ 23 h 157"/>
                  <a:gd name="T26" fmla="*/ 25 w 195"/>
                  <a:gd name="T27" fmla="*/ 18 h 157"/>
                  <a:gd name="T28" fmla="*/ 29 w 195"/>
                  <a:gd name="T29" fmla="*/ 0 h 157"/>
                  <a:gd name="T30" fmla="*/ 28 w 195"/>
                  <a:gd name="T31" fmla="*/ 30 h 157"/>
                  <a:gd name="T32" fmla="*/ 40 w 195"/>
                  <a:gd name="T33" fmla="*/ 9 h 157"/>
                  <a:gd name="T34" fmla="*/ 39 w 195"/>
                  <a:gd name="T35" fmla="*/ 30 h 157"/>
                  <a:gd name="T36" fmla="*/ 53 w 195"/>
                  <a:gd name="T37" fmla="*/ 10 h 157"/>
                  <a:gd name="T38" fmla="*/ 51 w 195"/>
                  <a:gd name="T39" fmla="*/ 30 h 157"/>
                  <a:gd name="T40" fmla="*/ 65 w 195"/>
                  <a:gd name="T41" fmla="*/ 16 h 157"/>
                  <a:gd name="T42" fmla="*/ 65 w 195"/>
                  <a:gd name="T43" fmla="*/ 17 h 157"/>
                  <a:gd name="T44" fmla="*/ 64 w 195"/>
                  <a:gd name="T45" fmla="*/ 19 h 157"/>
                  <a:gd name="T46" fmla="*/ 63 w 195"/>
                  <a:gd name="T47" fmla="*/ 21 h 157"/>
                  <a:gd name="T48" fmla="*/ 62 w 195"/>
                  <a:gd name="T49" fmla="*/ 23 h 157"/>
                  <a:gd name="T50" fmla="*/ 61 w 195"/>
                  <a:gd name="T51" fmla="*/ 25 h 157"/>
                  <a:gd name="T52" fmla="*/ 60 w 195"/>
                  <a:gd name="T53" fmla="*/ 27 h 157"/>
                  <a:gd name="T54" fmla="*/ 59 w 195"/>
                  <a:gd name="T55" fmla="*/ 29 h 157"/>
                  <a:gd name="T56" fmla="*/ 58 w 195"/>
                  <a:gd name="T57" fmla="*/ 31 h 157"/>
                  <a:gd name="T58" fmla="*/ 57 w 195"/>
                  <a:gd name="T59" fmla="*/ 33 h 157"/>
                  <a:gd name="T60" fmla="*/ 56 w 195"/>
                  <a:gd name="T61" fmla="*/ 35 h 157"/>
                  <a:gd name="T62" fmla="*/ 55 w 195"/>
                  <a:gd name="T63" fmla="*/ 37 h 157"/>
                  <a:gd name="T64" fmla="*/ 53 w 195"/>
                  <a:gd name="T65" fmla="*/ 39 h 157"/>
                  <a:gd name="T66" fmla="*/ 52 w 195"/>
                  <a:gd name="T67" fmla="*/ 40 h 157"/>
                  <a:gd name="T68" fmla="*/ 51 w 195"/>
                  <a:gd name="T69" fmla="*/ 42 h 157"/>
                  <a:gd name="T70" fmla="*/ 51 w 195"/>
                  <a:gd name="T71" fmla="*/ 42 h 157"/>
                  <a:gd name="T72" fmla="*/ 49 w 195"/>
                  <a:gd name="T73" fmla="*/ 42 h 157"/>
                  <a:gd name="T74" fmla="*/ 48 w 195"/>
                  <a:gd name="T75" fmla="*/ 42 h 157"/>
                  <a:gd name="T76" fmla="*/ 46 w 195"/>
                  <a:gd name="T77" fmla="*/ 43 h 157"/>
                  <a:gd name="T78" fmla="*/ 42 w 195"/>
                  <a:gd name="T79" fmla="*/ 43 h 157"/>
                  <a:gd name="T80" fmla="*/ 40 w 195"/>
                  <a:gd name="T81" fmla="*/ 44 h 157"/>
                  <a:gd name="T82" fmla="*/ 36 w 195"/>
                  <a:gd name="T83" fmla="*/ 45 h 157"/>
                  <a:gd name="T84" fmla="*/ 33 w 195"/>
                  <a:gd name="T85" fmla="*/ 46 h 157"/>
                  <a:gd name="T86" fmla="*/ 29 w 195"/>
                  <a:gd name="T87" fmla="*/ 46 h 157"/>
                  <a:gd name="T88" fmla="*/ 26 w 195"/>
                  <a:gd name="T89" fmla="*/ 47 h 157"/>
                  <a:gd name="T90" fmla="*/ 22 w 195"/>
                  <a:gd name="T91" fmla="*/ 48 h 157"/>
                  <a:gd name="T92" fmla="*/ 20 w 195"/>
                  <a:gd name="T93" fmla="*/ 49 h 157"/>
                  <a:gd name="T94" fmla="*/ 17 w 195"/>
                  <a:gd name="T95" fmla="*/ 49 h 157"/>
                  <a:gd name="T96" fmla="*/ 15 w 195"/>
                  <a:gd name="T97" fmla="*/ 50 h 157"/>
                  <a:gd name="T98" fmla="*/ 13 w 195"/>
                  <a:gd name="T99" fmla="*/ 50 h 157"/>
                  <a:gd name="T100" fmla="*/ 12 w 195"/>
                  <a:gd name="T101" fmla="*/ 50 h 157"/>
                  <a:gd name="T102" fmla="*/ 10 w 195"/>
                  <a:gd name="T103" fmla="*/ 50 h 157"/>
                  <a:gd name="T104" fmla="*/ 8 w 195"/>
                  <a:gd name="T105" fmla="*/ 50 h 157"/>
                  <a:gd name="T106" fmla="*/ 6 w 195"/>
                  <a:gd name="T107" fmla="*/ 51 h 157"/>
                  <a:gd name="T108" fmla="*/ 4 w 195"/>
                  <a:gd name="T109" fmla="*/ 51 h 157"/>
                  <a:gd name="T110" fmla="*/ 3 w 195"/>
                  <a:gd name="T111" fmla="*/ 51 h 157"/>
                  <a:gd name="T112" fmla="*/ 1 w 195"/>
                  <a:gd name="T113" fmla="*/ 51 h 157"/>
                  <a:gd name="T114" fmla="*/ 0 w 195"/>
                  <a:gd name="T115" fmla="*/ 52 h 157"/>
                  <a:gd name="T116" fmla="*/ 1 w 195"/>
                  <a:gd name="T117" fmla="*/ 51 h 157"/>
                  <a:gd name="T118" fmla="*/ 1 w 195"/>
                  <a:gd name="T119" fmla="*/ 51 h 1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5"/>
                  <a:gd name="T181" fmla="*/ 0 h 157"/>
                  <a:gd name="T182" fmla="*/ 195 w 195"/>
                  <a:gd name="T183" fmla="*/ 157 h 1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5" h="157">
                    <a:moveTo>
                      <a:pt x="2" y="155"/>
                    </a:moveTo>
                    <a:lnTo>
                      <a:pt x="8" y="153"/>
                    </a:lnTo>
                    <a:lnTo>
                      <a:pt x="11" y="149"/>
                    </a:lnTo>
                    <a:lnTo>
                      <a:pt x="18" y="147"/>
                    </a:lnTo>
                    <a:lnTo>
                      <a:pt x="24" y="142"/>
                    </a:lnTo>
                    <a:lnTo>
                      <a:pt x="30" y="138"/>
                    </a:lnTo>
                    <a:lnTo>
                      <a:pt x="36" y="131"/>
                    </a:lnTo>
                    <a:lnTo>
                      <a:pt x="42" y="124"/>
                    </a:lnTo>
                    <a:lnTo>
                      <a:pt x="49" y="116"/>
                    </a:lnTo>
                    <a:lnTo>
                      <a:pt x="55" y="107"/>
                    </a:lnTo>
                    <a:lnTo>
                      <a:pt x="60" y="95"/>
                    </a:lnTo>
                    <a:lnTo>
                      <a:pt x="66" y="83"/>
                    </a:lnTo>
                    <a:lnTo>
                      <a:pt x="70" y="68"/>
                    </a:lnTo>
                    <a:lnTo>
                      <a:pt x="76" y="55"/>
                    </a:lnTo>
                    <a:lnTo>
                      <a:pt x="87" y="0"/>
                    </a:lnTo>
                    <a:lnTo>
                      <a:pt x="85" y="90"/>
                    </a:lnTo>
                    <a:lnTo>
                      <a:pt x="119" y="26"/>
                    </a:lnTo>
                    <a:lnTo>
                      <a:pt x="118" y="91"/>
                    </a:lnTo>
                    <a:lnTo>
                      <a:pt x="158" y="30"/>
                    </a:lnTo>
                    <a:lnTo>
                      <a:pt x="152" y="90"/>
                    </a:lnTo>
                    <a:lnTo>
                      <a:pt x="195" y="49"/>
                    </a:lnTo>
                    <a:lnTo>
                      <a:pt x="194" y="51"/>
                    </a:lnTo>
                    <a:lnTo>
                      <a:pt x="191" y="57"/>
                    </a:lnTo>
                    <a:lnTo>
                      <a:pt x="189" y="62"/>
                    </a:lnTo>
                    <a:lnTo>
                      <a:pt x="185" y="68"/>
                    </a:lnTo>
                    <a:lnTo>
                      <a:pt x="183" y="75"/>
                    </a:lnTo>
                    <a:lnTo>
                      <a:pt x="181" y="82"/>
                    </a:lnTo>
                    <a:lnTo>
                      <a:pt x="178" y="87"/>
                    </a:lnTo>
                    <a:lnTo>
                      <a:pt x="174" y="95"/>
                    </a:lnTo>
                    <a:lnTo>
                      <a:pt x="171" y="99"/>
                    </a:lnTo>
                    <a:lnTo>
                      <a:pt x="168" y="107"/>
                    </a:lnTo>
                    <a:lnTo>
                      <a:pt x="164" y="112"/>
                    </a:lnTo>
                    <a:lnTo>
                      <a:pt x="160" y="117"/>
                    </a:lnTo>
                    <a:lnTo>
                      <a:pt x="157" y="122"/>
                    </a:lnTo>
                    <a:lnTo>
                      <a:pt x="154" y="126"/>
                    </a:lnTo>
                    <a:lnTo>
                      <a:pt x="152" y="126"/>
                    </a:lnTo>
                    <a:lnTo>
                      <a:pt x="148" y="126"/>
                    </a:lnTo>
                    <a:lnTo>
                      <a:pt x="143" y="127"/>
                    </a:lnTo>
                    <a:lnTo>
                      <a:pt x="137" y="129"/>
                    </a:lnTo>
                    <a:lnTo>
                      <a:pt x="127" y="131"/>
                    </a:lnTo>
                    <a:lnTo>
                      <a:pt x="119" y="133"/>
                    </a:lnTo>
                    <a:lnTo>
                      <a:pt x="108" y="135"/>
                    </a:lnTo>
                    <a:lnTo>
                      <a:pt x="100" y="138"/>
                    </a:lnTo>
                    <a:lnTo>
                      <a:pt x="88" y="140"/>
                    </a:lnTo>
                    <a:lnTo>
                      <a:pt x="77" y="143"/>
                    </a:lnTo>
                    <a:lnTo>
                      <a:pt x="67" y="145"/>
                    </a:lnTo>
                    <a:lnTo>
                      <a:pt x="59" y="148"/>
                    </a:lnTo>
                    <a:lnTo>
                      <a:pt x="50" y="148"/>
                    </a:lnTo>
                    <a:lnTo>
                      <a:pt x="44" y="150"/>
                    </a:lnTo>
                    <a:lnTo>
                      <a:pt x="38" y="152"/>
                    </a:lnTo>
                    <a:lnTo>
                      <a:pt x="35" y="152"/>
                    </a:lnTo>
                    <a:lnTo>
                      <a:pt x="29" y="152"/>
                    </a:lnTo>
                    <a:lnTo>
                      <a:pt x="24" y="152"/>
                    </a:lnTo>
                    <a:lnTo>
                      <a:pt x="19" y="153"/>
                    </a:lnTo>
                    <a:lnTo>
                      <a:pt x="13" y="155"/>
                    </a:lnTo>
                    <a:lnTo>
                      <a:pt x="8" y="155"/>
                    </a:lnTo>
                    <a:lnTo>
                      <a:pt x="4" y="155"/>
                    </a:lnTo>
                    <a:lnTo>
                      <a:pt x="0" y="157"/>
                    </a:lnTo>
                    <a:lnTo>
                      <a:pt x="2" y="155"/>
                    </a:lnTo>
                    <a:close/>
                  </a:path>
                </a:pathLst>
              </a:custGeom>
              <a:solidFill>
                <a:srgbClr val="8F7378"/>
              </a:solidFill>
              <a:ln w="9525">
                <a:solidFill>
                  <a:srgbClr val="5A87C6"/>
                </a:solidFill>
                <a:round/>
                <a:headEnd/>
                <a:tailEnd/>
              </a:ln>
            </p:spPr>
            <p:txBody>
              <a:bodyPr/>
              <a:lstStyle/>
              <a:p>
                <a:endParaRPr lang="en-US"/>
              </a:p>
            </p:txBody>
          </p:sp>
          <p:sp>
            <p:nvSpPr>
              <p:cNvPr id="1293" name="Freeform 278"/>
              <p:cNvSpPr>
                <a:spLocks/>
              </p:cNvSpPr>
              <p:nvPr/>
            </p:nvSpPr>
            <p:spPr bwMode="auto">
              <a:xfrm>
                <a:off x="5152" y="3302"/>
                <a:ext cx="65" cy="37"/>
              </a:xfrm>
              <a:custGeom>
                <a:avLst/>
                <a:gdLst>
                  <a:gd name="T0" fmla="*/ 0 w 196"/>
                  <a:gd name="T1" fmla="*/ 36 h 111"/>
                  <a:gd name="T2" fmla="*/ 0 w 196"/>
                  <a:gd name="T3" fmla="*/ 36 h 111"/>
                  <a:gd name="T4" fmla="*/ 3 w 196"/>
                  <a:gd name="T5" fmla="*/ 34 h 111"/>
                  <a:gd name="T6" fmla="*/ 4 w 196"/>
                  <a:gd name="T7" fmla="*/ 33 h 111"/>
                  <a:gd name="T8" fmla="*/ 6 w 196"/>
                  <a:gd name="T9" fmla="*/ 31 h 111"/>
                  <a:gd name="T10" fmla="*/ 7 w 196"/>
                  <a:gd name="T11" fmla="*/ 30 h 111"/>
                  <a:gd name="T12" fmla="*/ 9 w 196"/>
                  <a:gd name="T13" fmla="*/ 29 h 111"/>
                  <a:gd name="T14" fmla="*/ 12 w 196"/>
                  <a:gd name="T15" fmla="*/ 27 h 111"/>
                  <a:gd name="T16" fmla="*/ 14 w 196"/>
                  <a:gd name="T17" fmla="*/ 25 h 111"/>
                  <a:gd name="T18" fmla="*/ 16 w 196"/>
                  <a:gd name="T19" fmla="*/ 22 h 111"/>
                  <a:gd name="T20" fmla="*/ 18 w 196"/>
                  <a:gd name="T21" fmla="*/ 20 h 111"/>
                  <a:gd name="T22" fmla="*/ 19 w 196"/>
                  <a:gd name="T23" fmla="*/ 17 h 111"/>
                  <a:gd name="T24" fmla="*/ 21 w 196"/>
                  <a:gd name="T25" fmla="*/ 15 h 111"/>
                  <a:gd name="T26" fmla="*/ 23 w 196"/>
                  <a:gd name="T27" fmla="*/ 12 h 111"/>
                  <a:gd name="T28" fmla="*/ 25 w 196"/>
                  <a:gd name="T29" fmla="*/ 9 h 111"/>
                  <a:gd name="T30" fmla="*/ 28 w 196"/>
                  <a:gd name="T31" fmla="*/ 0 h 111"/>
                  <a:gd name="T32" fmla="*/ 25 w 196"/>
                  <a:gd name="T33" fmla="*/ 25 h 111"/>
                  <a:gd name="T34" fmla="*/ 39 w 196"/>
                  <a:gd name="T35" fmla="*/ 4 h 111"/>
                  <a:gd name="T36" fmla="*/ 37 w 196"/>
                  <a:gd name="T37" fmla="*/ 23 h 111"/>
                  <a:gd name="T38" fmla="*/ 51 w 196"/>
                  <a:gd name="T39" fmla="*/ 5 h 111"/>
                  <a:gd name="T40" fmla="*/ 47 w 196"/>
                  <a:gd name="T41" fmla="*/ 24 h 111"/>
                  <a:gd name="T42" fmla="*/ 65 w 196"/>
                  <a:gd name="T43" fmla="*/ 7 h 111"/>
                  <a:gd name="T44" fmla="*/ 64 w 196"/>
                  <a:gd name="T45" fmla="*/ 7 h 111"/>
                  <a:gd name="T46" fmla="*/ 63 w 196"/>
                  <a:gd name="T47" fmla="*/ 10 h 111"/>
                  <a:gd name="T48" fmla="*/ 62 w 196"/>
                  <a:gd name="T49" fmla="*/ 12 h 111"/>
                  <a:gd name="T50" fmla="*/ 61 w 196"/>
                  <a:gd name="T51" fmla="*/ 13 h 111"/>
                  <a:gd name="T52" fmla="*/ 60 w 196"/>
                  <a:gd name="T53" fmla="*/ 15 h 111"/>
                  <a:gd name="T54" fmla="*/ 60 w 196"/>
                  <a:gd name="T55" fmla="*/ 18 h 111"/>
                  <a:gd name="T56" fmla="*/ 58 w 196"/>
                  <a:gd name="T57" fmla="*/ 19 h 111"/>
                  <a:gd name="T58" fmla="*/ 57 w 196"/>
                  <a:gd name="T59" fmla="*/ 22 h 111"/>
                  <a:gd name="T60" fmla="*/ 56 w 196"/>
                  <a:gd name="T61" fmla="*/ 24 h 111"/>
                  <a:gd name="T62" fmla="*/ 55 w 196"/>
                  <a:gd name="T63" fmla="*/ 27 h 111"/>
                  <a:gd name="T64" fmla="*/ 53 w 196"/>
                  <a:gd name="T65" fmla="*/ 28 h 111"/>
                  <a:gd name="T66" fmla="*/ 52 w 196"/>
                  <a:gd name="T67" fmla="*/ 30 h 111"/>
                  <a:gd name="T68" fmla="*/ 51 w 196"/>
                  <a:gd name="T69" fmla="*/ 31 h 111"/>
                  <a:gd name="T70" fmla="*/ 50 w 196"/>
                  <a:gd name="T71" fmla="*/ 33 h 111"/>
                  <a:gd name="T72" fmla="*/ 50 w 196"/>
                  <a:gd name="T73" fmla="*/ 33 h 111"/>
                  <a:gd name="T74" fmla="*/ 48 w 196"/>
                  <a:gd name="T75" fmla="*/ 33 h 111"/>
                  <a:gd name="T76" fmla="*/ 46 w 196"/>
                  <a:gd name="T77" fmla="*/ 33 h 111"/>
                  <a:gd name="T78" fmla="*/ 44 w 196"/>
                  <a:gd name="T79" fmla="*/ 33 h 111"/>
                  <a:gd name="T80" fmla="*/ 41 w 196"/>
                  <a:gd name="T81" fmla="*/ 34 h 111"/>
                  <a:gd name="T82" fmla="*/ 38 w 196"/>
                  <a:gd name="T83" fmla="*/ 34 h 111"/>
                  <a:gd name="T84" fmla="*/ 35 w 196"/>
                  <a:gd name="T85" fmla="*/ 34 h 111"/>
                  <a:gd name="T86" fmla="*/ 32 w 196"/>
                  <a:gd name="T87" fmla="*/ 35 h 111"/>
                  <a:gd name="T88" fmla="*/ 28 w 196"/>
                  <a:gd name="T89" fmla="*/ 35 h 111"/>
                  <a:gd name="T90" fmla="*/ 25 w 196"/>
                  <a:gd name="T91" fmla="*/ 35 h 111"/>
                  <a:gd name="T92" fmla="*/ 21 w 196"/>
                  <a:gd name="T93" fmla="*/ 35 h 111"/>
                  <a:gd name="T94" fmla="*/ 19 w 196"/>
                  <a:gd name="T95" fmla="*/ 36 h 111"/>
                  <a:gd name="T96" fmla="*/ 15 w 196"/>
                  <a:gd name="T97" fmla="*/ 36 h 111"/>
                  <a:gd name="T98" fmla="*/ 13 w 196"/>
                  <a:gd name="T99" fmla="*/ 36 h 111"/>
                  <a:gd name="T100" fmla="*/ 12 w 196"/>
                  <a:gd name="T101" fmla="*/ 36 h 111"/>
                  <a:gd name="T102" fmla="*/ 11 w 196"/>
                  <a:gd name="T103" fmla="*/ 37 h 111"/>
                  <a:gd name="T104" fmla="*/ 9 w 196"/>
                  <a:gd name="T105" fmla="*/ 36 h 111"/>
                  <a:gd name="T106" fmla="*/ 7 w 196"/>
                  <a:gd name="T107" fmla="*/ 36 h 111"/>
                  <a:gd name="T108" fmla="*/ 5 w 196"/>
                  <a:gd name="T109" fmla="*/ 36 h 111"/>
                  <a:gd name="T110" fmla="*/ 3 w 196"/>
                  <a:gd name="T111" fmla="*/ 36 h 111"/>
                  <a:gd name="T112" fmla="*/ 0 w 196"/>
                  <a:gd name="T113" fmla="*/ 36 h 111"/>
                  <a:gd name="T114" fmla="*/ 0 w 196"/>
                  <a:gd name="T115" fmla="*/ 36 h 111"/>
                  <a:gd name="T116" fmla="*/ 0 w 196"/>
                  <a:gd name="T117" fmla="*/ 36 h 1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6"/>
                  <a:gd name="T178" fmla="*/ 0 h 111"/>
                  <a:gd name="T179" fmla="*/ 196 w 196"/>
                  <a:gd name="T180" fmla="*/ 111 h 1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6" h="111">
                    <a:moveTo>
                      <a:pt x="0" y="108"/>
                    </a:moveTo>
                    <a:lnTo>
                      <a:pt x="1" y="107"/>
                    </a:lnTo>
                    <a:lnTo>
                      <a:pt x="9" y="102"/>
                    </a:lnTo>
                    <a:lnTo>
                      <a:pt x="12" y="98"/>
                    </a:lnTo>
                    <a:lnTo>
                      <a:pt x="17" y="94"/>
                    </a:lnTo>
                    <a:lnTo>
                      <a:pt x="22" y="91"/>
                    </a:lnTo>
                    <a:lnTo>
                      <a:pt x="28" y="87"/>
                    </a:lnTo>
                    <a:lnTo>
                      <a:pt x="35" y="80"/>
                    </a:lnTo>
                    <a:lnTo>
                      <a:pt x="41" y="75"/>
                    </a:lnTo>
                    <a:lnTo>
                      <a:pt x="47" y="67"/>
                    </a:lnTo>
                    <a:lnTo>
                      <a:pt x="53" y="61"/>
                    </a:lnTo>
                    <a:lnTo>
                      <a:pt x="58" y="52"/>
                    </a:lnTo>
                    <a:lnTo>
                      <a:pt x="63" y="45"/>
                    </a:lnTo>
                    <a:lnTo>
                      <a:pt x="68" y="35"/>
                    </a:lnTo>
                    <a:lnTo>
                      <a:pt x="74" y="27"/>
                    </a:lnTo>
                    <a:lnTo>
                      <a:pt x="84" y="0"/>
                    </a:lnTo>
                    <a:lnTo>
                      <a:pt x="74" y="76"/>
                    </a:lnTo>
                    <a:lnTo>
                      <a:pt x="118" y="11"/>
                    </a:lnTo>
                    <a:lnTo>
                      <a:pt x="111" y="70"/>
                    </a:lnTo>
                    <a:lnTo>
                      <a:pt x="155" y="14"/>
                    </a:lnTo>
                    <a:lnTo>
                      <a:pt x="142" y="72"/>
                    </a:lnTo>
                    <a:lnTo>
                      <a:pt x="196" y="21"/>
                    </a:lnTo>
                    <a:lnTo>
                      <a:pt x="193" y="22"/>
                    </a:lnTo>
                    <a:lnTo>
                      <a:pt x="191" y="30"/>
                    </a:lnTo>
                    <a:lnTo>
                      <a:pt x="188" y="35"/>
                    </a:lnTo>
                    <a:lnTo>
                      <a:pt x="185" y="40"/>
                    </a:lnTo>
                    <a:lnTo>
                      <a:pt x="182" y="46"/>
                    </a:lnTo>
                    <a:lnTo>
                      <a:pt x="180" y="53"/>
                    </a:lnTo>
                    <a:lnTo>
                      <a:pt x="176" y="58"/>
                    </a:lnTo>
                    <a:lnTo>
                      <a:pt x="172" y="66"/>
                    </a:lnTo>
                    <a:lnTo>
                      <a:pt x="169" y="72"/>
                    </a:lnTo>
                    <a:lnTo>
                      <a:pt x="165" y="80"/>
                    </a:lnTo>
                    <a:lnTo>
                      <a:pt x="161" y="84"/>
                    </a:lnTo>
                    <a:lnTo>
                      <a:pt x="157" y="91"/>
                    </a:lnTo>
                    <a:lnTo>
                      <a:pt x="154" y="94"/>
                    </a:lnTo>
                    <a:lnTo>
                      <a:pt x="151" y="98"/>
                    </a:lnTo>
                    <a:lnTo>
                      <a:pt x="150" y="98"/>
                    </a:lnTo>
                    <a:lnTo>
                      <a:pt x="146" y="98"/>
                    </a:lnTo>
                    <a:lnTo>
                      <a:pt x="140" y="98"/>
                    </a:lnTo>
                    <a:lnTo>
                      <a:pt x="134" y="99"/>
                    </a:lnTo>
                    <a:lnTo>
                      <a:pt x="125" y="101"/>
                    </a:lnTo>
                    <a:lnTo>
                      <a:pt x="116" y="101"/>
                    </a:lnTo>
                    <a:lnTo>
                      <a:pt x="107" y="102"/>
                    </a:lnTo>
                    <a:lnTo>
                      <a:pt x="97" y="104"/>
                    </a:lnTo>
                    <a:lnTo>
                      <a:pt x="85" y="104"/>
                    </a:lnTo>
                    <a:lnTo>
                      <a:pt x="74" y="106"/>
                    </a:lnTo>
                    <a:lnTo>
                      <a:pt x="63" y="106"/>
                    </a:lnTo>
                    <a:lnTo>
                      <a:pt x="56" y="108"/>
                    </a:lnTo>
                    <a:lnTo>
                      <a:pt x="46" y="108"/>
                    </a:lnTo>
                    <a:lnTo>
                      <a:pt x="40" y="109"/>
                    </a:lnTo>
                    <a:lnTo>
                      <a:pt x="35" y="109"/>
                    </a:lnTo>
                    <a:lnTo>
                      <a:pt x="32" y="111"/>
                    </a:lnTo>
                    <a:lnTo>
                      <a:pt x="26" y="109"/>
                    </a:lnTo>
                    <a:lnTo>
                      <a:pt x="20" y="109"/>
                    </a:lnTo>
                    <a:lnTo>
                      <a:pt x="15" y="109"/>
                    </a:lnTo>
                    <a:lnTo>
                      <a:pt x="10" y="109"/>
                    </a:lnTo>
                    <a:lnTo>
                      <a:pt x="1" y="108"/>
                    </a:lnTo>
                    <a:lnTo>
                      <a:pt x="0" y="108"/>
                    </a:lnTo>
                    <a:close/>
                  </a:path>
                </a:pathLst>
              </a:custGeom>
              <a:solidFill>
                <a:srgbClr val="000000"/>
              </a:solidFill>
              <a:ln w="9525">
                <a:solidFill>
                  <a:srgbClr val="5A87C6"/>
                </a:solidFill>
                <a:round/>
                <a:headEnd/>
                <a:tailEnd/>
              </a:ln>
            </p:spPr>
            <p:txBody>
              <a:bodyPr/>
              <a:lstStyle/>
              <a:p>
                <a:endParaRPr lang="en-US"/>
              </a:p>
            </p:txBody>
          </p:sp>
          <p:sp>
            <p:nvSpPr>
              <p:cNvPr id="1294" name="Freeform 279"/>
              <p:cNvSpPr>
                <a:spLocks/>
              </p:cNvSpPr>
              <p:nvPr/>
            </p:nvSpPr>
            <p:spPr bwMode="auto">
              <a:xfrm>
                <a:off x="5196" y="3202"/>
                <a:ext cx="32" cy="133"/>
              </a:xfrm>
              <a:custGeom>
                <a:avLst/>
                <a:gdLst>
                  <a:gd name="T0" fmla="*/ 2 w 96"/>
                  <a:gd name="T1" fmla="*/ 6 h 400"/>
                  <a:gd name="T2" fmla="*/ 6 w 96"/>
                  <a:gd name="T3" fmla="*/ 9 h 400"/>
                  <a:gd name="T4" fmla="*/ 10 w 96"/>
                  <a:gd name="T5" fmla="*/ 14 h 400"/>
                  <a:gd name="T6" fmla="*/ 15 w 96"/>
                  <a:gd name="T7" fmla="*/ 21 h 400"/>
                  <a:gd name="T8" fmla="*/ 20 w 96"/>
                  <a:gd name="T9" fmla="*/ 30 h 400"/>
                  <a:gd name="T10" fmla="*/ 24 w 96"/>
                  <a:gd name="T11" fmla="*/ 41 h 400"/>
                  <a:gd name="T12" fmla="*/ 27 w 96"/>
                  <a:gd name="T13" fmla="*/ 54 h 400"/>
                  <a:gd name="T14" fmla="*/ 28 w 96"/>
                  <a:gd name="T15" fmla="*/ 68 h 400"/>
                  <a:gd name="T16" fmla="*/ 25 w 96"/>
                  <a:gd name="T17" fmla="*/ 82 h 400"/>
                  <a:gd name="T18" fmla="*/ 23 w 96"/>
                  <a:gd name="T19" fmla="*/ 94 h 400"/>
                  <a:gd name="T20" fmla="*/ 20 w 96"/>
                  <a:gd name="T21" fmla="*/ 103 h 400"/>
                  <a:gd name="T22" fmla="*/ 17 w 96"/>
                  <a:gd name="T23" fmla="*/ 110 h 400"/>
                  <a:gd name="T24" fmla="*/ 15 w 96"/>
                  <a:gd name="T25" fmla="*/ 115 h 400"/>
                  <a:gd name="T26" fmla="*/ 13 w 96"/>
                  <a:gd name="T27" fmla="*/ 119 h 400"/>
                  <a:gd name="T28" fmla="*/ 11 w 96"/>
                  <a:gd name="T29" fmla="*/ 121 h 400"/>
                  <a:gd name="T30" fmla="*/ 8 w 96"/>
                  <a:gd name="T31" fmla="*/ 132 h 400"/>
                  <a:gd name="T32" fmla="*/ 9 w 96"/>
                  <a:gd name="T33" fmla="*/ 130 h 400"/>
                  <a:gd name="T34" fmla="*/ 12 w 96"/>
                  <a:gd name="T35" fmla="*/ 127 h 400"/>
                  <a:gd name="T36" fmla="*/ 16 w 96"/>
                  <a:gd name="T37" fmla="*/ 122 h 400"/>
                  <a:gd name="T38" fmla="*/ 21 w 96"/>
                  <a:gd name="T39" fmla="*/ 115 h 400"/>
                  <a:gd name="T40" fmla="*/ 25 w 96"/>
                  <a:gd name="T41" fmla="*/ 106 h 400"/>
                  <a:gd name="T42" fmla="*/ 29 w 96"/>
                  <a:gd name="T43" fmla="*/ 94 h 400"/>
                  <a:gd name="T44" fmla="*/ 31 w 96"/>
                  <a:gd name="T45" fmla="*/ 81 h 400"/>
                  <a:gd name="T46" fmla="*/ 32 w 96"/>
                  <a:gd name="T47" fmla="*/ 65 h 400"/>
                  <a:gd name="T48" fmla="*/ 30 w 96"/>
                  <a:gd name="T49" fmla="*/ 48 h 400"/>
                  <a:gd name="T50" fmla="*/ 26 w 96"/>
                  <a:gd name="T51" fmla="*/ 35 h 400"/>
                  <a:gd name="T52" fmla="*/ 21 w 96"/>
                  <a:gd name="T53" fmla="*/ 23 h 400"/>
                  <a:gd name="T54" fmla="*/ 15 w 96"/>
                  <a:gd name="T55" fmla="*/ 15 h 400"/>
                  <a:gd name="T56" fmla="*/ 9 w 96"/>
                  <a:gd name="T57" fmla="*/ 8 h 400"/>
                  <a:gd name="T58" fmla="*/ 4 w 96"/>
                  <a:gd name="T59" fmla="*/ 3 h 400"/>
                  <a:gd name="T60" fmla="*/ 1 w 96"/>
                  <a:gd name="T61" fmla="*/ 0 h 400"/>
                  <a:gd name="T62" fmla="*/ 2 w 96"/>
                  <a:gd name="T63" fmla="*/ 5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
                  <a:gd name="T97" fmla="*/ 0 h 400"/>
                  <a:gd name="T98" fmla="*/ 96 w 96"/>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 h="400">
                    <a:moveTo>
                      <a:pt x="5" y="14"/>
                    </a:moveTo>
                    <a:lnTo>
                      <a:pt x="7" y="18"/>
                    </a:lnTo>
                    <a:lnTo>
                      <a:pt x="11" y="20"/>
                    </a:lnTo>
                    <a:lnTo>
                      <a:pt x="17" y="26"/>
                    </a:lnTo>
                    <a:lnTo>
                      <a:pt x="23" y="32"/>
                    </a:lnTo>
                    <a:lnTo>
                      <a:pt x="31" y="41"/>
                    </a:lnTo>
                    <a:lnTo>
                      <a:pt x="38" y="52"/>
                    </a:lnTo>
                    <a:lnTo>
                      <a:pt x="45" y="63"/>
                    </a:lnTo>
                    <a:lnTo>
                      <a:pt x="53" y="76"/>
                    </a:lnTo>
                    <a:lnTo>
                      <a:pt x="60" y="91"/>
                    </a:lnTo>
                    <a:lnTo>
                      <a:pt x="67" y="107"/>
                    </a:lnTo>
                    <a:lnTo>
                      <a:pt x="73" y="124"/>
                    </a:lnTo>
                    <a:lnTo>
                      <a:pt x="76" y="143"/>
                    </a:lnTo>
                    <a:lnTo>
                      <a:pt x="80" y="163"/>
                    </a:lnTo>
                    <a:lnTo>
                      <a:pt x="83" y="184"/>
                    </a:lnTo>
                    <a:lnTo>
                      <a:pt x="83" y="206"/>
                    </a:lnTo>
                    <a:lnTo>
                      <a:pt x="79" y="227"/>
                    </a:lnTo>
                    <a:lnTo>
                      <a:pt x="76" y="247"/>
                    </a:lnTo>
                    <a:lnTo>
                      <a:pt x="73" y="266"/>
                    </a:lnTo>
                    <a:lnTo>
                      <a:pt x="69" y="282"/>
                    </a:lnTo>
                    <a:lnTo>
                      <a:pt x="65" y="295"/>
                    </a:lnTo>
                    <a:lnTo>
                      <a:pt x="60" y="309"/>
                    </a:lnTo>
                    <a:lnTo>
                      <a:pt x="55" y="320"/>
                    </a:lnTo>
                    <a:lnTo>
                      <a:pt x="52" y="331"/>
                    </a:lnTo>
                    <a:lnTo>
                      <a:pt x="48" y="339"/>
                    </a:lnTo>
                    <a:lnTo>
                      <a:pt x="44" y="346"/>
                    </a:lnTo>
                    <a:lnTo>
                      <a:pt x="40" y="351"/>
                    </a:lnTo>
                    <a:lnTo>
                      <a:pt x="38" y="357"/>
                    </a:lnTo>
                    <a:lnTo>
                      <a:pt x="32" y="362"/>
                    </a:lnTo>
                    <a:lnTo>
                      <a:pt x="32" y="365"/>
                    </a:lnTo>
                    <a:lnTo>
                      <a:pt x="14" y="400"/>
                    </a:lnTo>
                    <a:lnTo>
                      <a:pt x="24" y="396"/>
                    </a:lnTo>
                    <a:lnTo>
                      <a:pt x="24" y="393"/>
                    </a:lnTo>
                    <a:lnTo>
                      <a:pt x="27" y="392"/>
                    </a:lnTo>
                    <a:lnTo>
                      <a:pt x="31" y="387"/>
                    </a:lnTo>
                    <a:lnTo>
                      <a:pt x="36" y="382"/>
                    </a:lnTo>
                    <a:lnTo>
                      <a:pt x="40" y="375"/>
                    </a:lnTo>
                    <a:lnTo>
                      <a:pt x="47" y="367"/>
                    </a:lnTo>
                    <a:lnTo>
                      <a:pt x="54" y="357"/>
                    </a:lnTo>
                    <a:lnTo>
                      <a:pt x="62" y="346"/>
                    </a:lnTo>
                    <a:lnTo>
                      <a:pt x="68" y="333"/>
                    </a:lnTo>
                    <a:lnTo>
                      <a:pt x="74" y="318"/>
                    </a:lnTo>
                    <a:lnTo>
                      <a:pt x="80" y="302"/>
                    </a:lnTo>
                    <a:lnTo>
                      <a:pt x="86" y="284"/>
                    </a:lnTo>
                    <a:lnTo>
                      <a:pt x="90" y="264"/>
                    </a:lnTo>
                    <a:lnTo>
                      <a:pt x="94" y="243"/>
                    </a:lnTo>
                    <a:lnTo>
                      <a:pt x="95" y="220"/>
                    </a:lnTo>
                    <a:lnTo>
                      <a:pt x="96" y="196"/>
                    </a:lnTo>
                    <a:lnTo>
                      <a:pt x="94" y="170"/>
                    </a:lnTo>
                    <a:lnTo>
                      <a:pt x="90" y="145"/>
                    </a:lnTo>
                    <a:lnTo>
                      <a:pt x="84" y="123"/>
                    </a:lnTo>
                    <a:lnTo>
                      <a:pt x="79" y="104"/>
                    </a:lnTo>
                    <a:lnTo>
                      <a:pt x="70" y="86"/>
                    </a:lnTo>
                    <a:lnTo>
                      <a:pt x="63" y="70"/>
                    </a:lnTo>
                    <a:lnTo>
                      <a:pt x="54" y="55"/>
                    </a:lnTo>
                    <a:lnTo>
                      <a:pt x="45" y="44"/>
                    </a:lnTo>
                    <a:lnTo>
                      <a:pt x="37" y="31"/>
                    </a:lnTo>
                    <a:lnTo>
                      <a:pt x="28" y="24"/>
                    </a:lnTo>
                    <a:lnTo>
                      <a:pt x="19" y="15"/>
                    </a:lnTo>
                    <a:lnTo>
                      <a:pt x="13" y="10"/>
                    </a:lnTo>
                    <a:lnTo>
                      <a:pt x="7" y="4"/>
                    </a:lnTo>
                    <a:lnTo>
                      <a:pt x="3" y="1"/>
                    </a:lnTo>
                    <a:lnTo>
                      <a:pt x="0" y="0"/>
                    </a:lnTo>
                    <a:lnTo>
                      <a:pt x="5" y="14"/>
                    </a:lnTo>
                    <a:close/>
                  </a:path>
                </a:pathLst>
              </a:custGeom>
              <a:solidFill>
                <a:srgbClr val="000000"/>
              </a:solidFill>
              <a:ln w="9525">
                <a:solidFill>
                  <a:srgbClr val="5A87C6"/>
                </a:solidFill>
                <a:round/>
                <a:headEnd/>
                <a:tailEnd/>
              </a:ln>
            </p:spPr>
            <p:txBody>
              <a:bodyPr/>
              <a:lstStyle/>
              <a:p>
                <a:endParaRPr lang="en-US"/>
              </a:p>
            </p:txBody>
          </p:sp>
          <p:sp>
            <p:nvSpPr>
              <p:cNvPr id="1295" name="Freeform 280"/>
              <p:cNvSpPr>
                <a:spLocks/>
              </p:cNvSpPr>
              <p:nvPr/>
            </p:nvSpPr>
            <p:spPr bwMode="auto">
              <a:xfrm>
                <a:off x="5300" y="3293"/>
                <a:ext cx="96" cy="36"/>
              </a:xfrm>
              <a:custGeom>
                <a:avLst/>
                <a:gdLst>
                  <a:gd name="T0" fmla="*/ 0 w 288"/>
                  <a:gd name="T1" fmla="*/ 22 h 107"/>
                  <a:gd name="T2" fmla="*/ 1 w 288"/>
                  <a:gd name="T3" fmla="*/ 22 h 107"/>
                  <a:gd name="T4" fmla="*/ 2 w 288"/>
                  <a:gd name="T5" fmla="*/ 22 h 107"/>
                  <a:gd name="T6" fmla="*/ 4 w 288"/>
                  <a:gd name="T7" fmla="*/ 23 h 107"/>
                  <a:gd name="T8" fmla="*/ 5 w 288"/>
                  <a:gd name="T9" fmla="*/ 24 h 107"/>
                  <a:gd name="T10" fmla="*/ 8 w 288"/>
                  <a:gd name="T11" fmla="*/ 24 h 107"/>
                  <a:gd name="T12" fmla="*/ 11 w 288"/>
                  <a:gd name="T13" fmla="*/ 25 h 107"/>
                  <a:gd name="T14" fmla="*/ 14 w 288"/>
                  <a:gd name="T15" fmla="*/ 26 h 107"/>
                  <a:gd name="T16" fmla="*/ 17 w 288"/>
                  <a:gd name="T17" fmla="*/ 26 h 107"/>
                  <a:gd name="T18" fmla="*/ 20 w 288"/>
                  <a:gd name="T19" fmla="*/ 26 h 107"/>
                  <a:gd name="T20" fmla="*/ 23 w 288"/>
                  <a:gd name="T21" fmla="*/ 26 h 107"/>
                  <a:gd name="T22" fmla="*/ 27 w 288"/>
                  <a:gd name="T23" fmla="*/ 25 h 107"/>
                  <a:gd name="T24" fmla="*/ 30 w 288"/>
                  <a:gd name="T25" fmla="*/ 24 h 107"/>
                  <a:gd name="T26" fmla="*/ 34 w 288"/>
                  <a:gd name="T27" fmla="*/ 23 h 107"/>
                  <a:gd name="T28" fmla="*/ 37 w 288"/>
                  <a:gd name="T29" fmla="*/ 21 h 107"/>
                  <a:gd name="T30" fmla="*/ 41 w 288"/>
                  <a:gd name="T31" fmla="*/ 19 h 107"/>
                  <a:gd name="T32" fmla="*/ 41 w 288"/>
                  <a:gd name="T33" fmla="*/ 18 h 107"/>
                  <a:gd name="T34" fmla="*/ 42 w 288"/>
                  <a:gd name="T35" fmla="*/ 17 h 107"/>
                  <a:gd name="T36" fmla="*/ 42 w 288"/>
                  <a:gd name="T37" fmla="*/ 15 h 107"/>
                  <a:gd name="T38" fmla="*/ 44 w 288"/>
                  <a:gd name="T39" fmla="*/ 14 h 107"/>
                  <a:gd name="T40" fmla="*/ 45 w 288"/>
                  <a:gd name="T41" fmla="*/ 12 h 107"/>
                  <a:gd name="T42" fmla="*/ 47 w 288"/>
                  <a:gd name="T43" fmla="*/ 10 h 107"/>
                  <a:gd name="T44" fmla="*/ 48 w 288"/>
                  <a:gd name="T45" fmla="*/ 8 h 107"/>
                  <a:gd name="T46" fmla="*/ 49 w 288"/>
                  <a:gd name="T47" fmla="*/ 6 h 107"/>
                  <a:gd name="T48" fmla="*/ 51 w 288"/>
                  <a:gd name="T49" fmla="*/ 2 h 107"/>
                  <a:gd name="T50" fmla="*/ 59 w 288"/>
                  <a:gd name="T51" fmla="*/ 0 h 107"/>
                  <a:gd name="T52" fmla="*/ 59 w 288"/>
                  <a:gd name="T53" fmla="*/ 19 h 107"/>
                  <a:gd name="T54" fmla="*/ 69 w 288"/>
                  <a:gd name="T55" fmla="*/ 5 h 107"/>
                  <a:gd name="T56" fmla="*/ 72 w 288"/>
                  <a:gd name="T57" fmla="*/ 1 h 107"/>
                  <a:gd name="T58" fmla="*/ 73 w 288"/>
                  <a:gd name="T59" fmla="*/ 19 h 107"/>
                  <a:gd name="T60" fmla="*/ 84 w 288"/>
                  <a:gd name="T61" fmla="*/ 3 h 107"/>
                  <a:gd name="T62" fmla="*/ 84 w 288"/>
                  <a:gd name="T63" fmla="*/ 16 h 107"/>
                  <a:gd name="T64" fmla="*/ 96 w 288"/>
                  <a:gd name="T65" fmla="*/ 3 h 107"/>
                  <a:gd name="T66" fmla="*/ 90 w 288"/>
                  <a:gd name="T67" fmla="*/ 19 h 107"/>
                  <a:gd name="T68" fmla="*/ 84 w 288"/>
                  <a:gd name="T69" fmla="*/ 33 h 107"/>
                  <a:gd name="T70" fmla="*/ 72 w 288"/>
                  <a:gd name="T71" fmla="*/ 34 h 107"/>
                  <a:gd name="T72" fmla="*/ 46 w 288"/>
                  <a:gd name="T73" fmla="*/ 36 h 107"/>
                  <a:gd name="T74" fmla="*/ 23 w 288"/>
                  <a:gd name="T75" fmla="*/ 36 h 107"/>
                  <a:gd name="T76" fmla="*/ 12 w 288"/>
                  <a:gd name="T77" fmla="*/ 31 h 107"/>
                  <a:gd name="T78" fmla="*/ 2 w 288"/>
                  <a:gd name="T79" fmla="*/ 25 h 107"/>
                  <a:gd name="T80" fmla="*/ 0 w 288"/>
                  <a:gd name="T81" fmla="*/ 22 h 107"/>
                  <a:gd name="T82" fmla="*/ 0 w 288"/>
                  <a:gd name="T83" fmla="*/ 2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8"/>
                  <a:gd name="T127" fmla="*/ 0 h 107"/>
                  <a:gd name="T128" fmla="*/ 288 w 288"/>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8" h="107">
                    <a:moveTo>
                      <a:pt x="0" y="64"/>
                    </a:moveTo>
                    <a:lnTo>
                      <a:pt x="2" y="64"/>
                    </a:lnTo>
                    <a:lnTo>
                      <a:pt x="5" y="65"/>
                    </a:lnTo>
                    <a:lnTo>
                      <a:pt x="11" y="67"/>
                    </a:lnTo>
                    <a:lnTo>
                      <a:pt x="16" y="70"/>
                    </a:lnTo>
                    <a:lnTo>
                      <a:pt x="24" y="71"/>
                    </a:lnTo>
                    <a:lnTo>
                      <a:pt x="32" y="73"/>
                    </a:lnTo>
                    <a:lnTo>
                      <a:pt x="42" y="76"/>
                    </a:lnTo>
                    <a:lnTo>
                      <a:pt x="50" y="76"/>
                    </a:lnTo>
                    <a:lnTo>
                      <a:pt x="60" y="77"/>
                    </a:lnTo>
                    <a:lnTo>
                      <a:pt x="70" y="76"/>
                    </a:lnTo>
                    <a:lnTo>
                      <a:pt x="81" y="75"/>
                    </a:lnTo>
                    <a:lnTo>
                      <a:pt x="91" y="71"/>
                    </a:lnTo>
                    <a:lnTo>
                      <a:pt x="101" y="67"/>
                    </a:lnTo>
                    <a:lnTo>
                      <a:pt x="111" y="62"/>
                    </a:lnTo>
                    <a:lnTo>
                      <a:pt x="122" y="56"/>
                    </a:lnTo>
                    <a:lnTo>
                      <a:pt x="122" y="54"/>
                    </a:lnTo>
                    <a:lnTo>
                      <a:pt x="125" y="51"/>
                    </a:lnTo>
                    <a:lnTo>
                      <a:pt x="127" y="46"/>
                    </a:lnTo>
                    <a:lnTo>
                      <a:pt x="132" y="42"/>
                    </a:lnTo>
                    <a:lnTo>
                      <a:pt x="136" y="35"/>
                    </a:lnTo>
                    <a:lnTo>
                      <a:pt x="140" y="30"/>
                    </a:lnTo>
                    <a:lnTo>
                      <a:pt x="143" y="24"/>
                    </a:lnTo>
                    <a:lnTo>
                      <a:pt x="147" y="19"/>
                    </a:lnTo>
                    <a:lnTo>
                      <a:pt x="153" y="7"/>
                    </a:lnTo>
                    <a:lnTo>
                      <a:pt x="178" y="0"/>
                    </a:lnTo>
                    <a:lnTo>
                      <a:pt x="178" y="57"/>
                    </a:lnTo>
                    <a:lnTo>
                      <a:pt x="208" y="15"/>
                    </a:lnTo>
                    <a:lnTo>
                      <a:pt x="217" y="3"/>
                    </a:lnTo>
                    <a:lnTo>
                      <a:pt x="219" y="56"/>
                    </a:lnTo>
                    <a:lnTo>
                      <a:pt x="253" y="10"/>
                    </a:lnTo>
                    <a:lnTo>
                      <a:pt x="253" y="49"/>
                    </a:lnTo>
                    <a:lnTo>
                      <a:pt x="288" y="8"/>
                    </a:lnTo>
                    <a:lnTo>
                      <a:pt x="270" y="57"/>
                    </a:lnTo>
                    <a:lnTo>
                      <a:pt x="253" y="98"/>
                    </a:lnTo>
                    <a:lnTo>
                      <a:pt x="217" y="101"/>
                    </a:lnTo>
                    <a:lnTo>
                      <a:pt x="137" y="107"/>
                    </a:lnTo>
                    <a:lnTo>
                      <a:pt x="69" y="107"/>
                    </a:lnTo>
                    <a:lnTo>
                      <a:pt x="36" y="93"/>
                    </a:lnTo>
                    <a:lnTo>
                      <a:pt x="5" y="73"/>
                    </a:lnTo>
                    <a:lnTo>
                      <a:pt x="0" y="64"/>
                    </a:lnTo>
                    <a:close/>
                  </a:path>
                </a:pathLst>
              </a:custGeom>
              <a:solidFill>
                <a:srgbClr val="A39494"/>
              </a:solidFill>
              <a:ln w="9525">
                <a:solidFill>
                  <a:srgbClr val="5A87C6"/>
                </a:solidFill>
                <a:round/>
                <a:headEnd/>
                <a:tailEnd/>
              </a:ln>
            </p:spPr>
            <p:txBody>
              <a:bodyPr/>
              <a:lstStyle/>
              <a:p>
                <a:endParaRPr lang="en-US"/>
              </a:p>
            </p:txBody>
          </p:sp>
          <p:sp>
            <p:nvSpPr>
              <p:cNvPr id="1296" name="Freeform 281"/>
              <p:cNvSpPr>
                <a:spLocks/>
              </p:cNvSpPr>
              <p:nvPr/>
            </p:nvSpPr>
            <p:spPr bwMode="auto">
              <a:xfrm>
                <a:off x="5297" y="3305"/>
                <a:ext cx="95" cy="28"/>
              </a:xfrm>
              <a:custGeom>
                <a:avLst/>
                <a:gdLst>
                  <a:gd name="T0" fmla="*/ 0 w 285"/>
                  <a:gd name="T1" fmla="*/ 8 h 82"/>
                  <a:gd name="T2" fmla="*/ 3 w 285"/>
                  <a:gd name="T3" fmla="*/ 10 h 82"/>
                  <a:gd name="T4" fmla="*/ 6 w 285"/>
                  <a:gd name="T5" fmla="*/ 12 h 82"/>
                  <a:gd name="T6" fmla="*/ 10 w 285"/>
                  <a:gd name="T7" fmla="*/ 14 h 82"/>
                  <a:gd name="T8" fmla="*/ 15 w 285"/>
                  <a:gd name="T9" fmla="*/ 15 h 82"/>
                  <a:gd name="T10" fmla="*/ 22 w 285"/>
                  <a:gd name="T11" fmla="*/ 17 h 82"/>
                  <a:gd name="T12" fmla="*/ 30 w 285"/>
                  <a:gd name="T13" fmla="*/ 18 h 82"/>
                  <a:gd name="T14" fmla="*/ 36 w 285"/>
                  <a:gd name="T15" fmla="*/ 17 h 82"/>
                  <a:gd name="T16" fmla="*/ 39 w 285"/>
                  <a:gd name="T17" fmla="*/ 16 h 82"/>
                  <a:gd name="T18" fmla="*/ 42 w 285"/>
                  <a:gd name="T19" fmla="*/ 14 h 82"/>
                  <a:gd name="T20" fmla="*/ 46 w 285"/>
                  <a:gd name="T21" fmla="*/ 13 h 82"/>
                  <a:gd name="T22" fmla="*/ 49 w 285"/>
                  <a:gd name="T23" fmla="*/ 10 h 82"/>
                  <a:gd name="T24" fmla="*/ 52 w 285"/>
                  <a:gd name="T25" fmla="*/ 7 h 82"/>
                  <a:gd name="T26" fmla="*/ 55 w 285"/>
                  <a:gd name="T27" fmla="*/ 4 h 82"/>
                  <a:gd name="T28" fmla="*/ 58 w 285"/>
                  <a:gd name="T29" fmla="*/ 2 h 82"/>
                  <a:gd name="T30" fmla="*/ 58 w 285"/>
                  <a:gd name="T31" fmla="*/ 5 h 82"/>
                  <a:gd name="T32" fmla="*/ 58 w 285"/>
                  <a:gd name="T33" fmla="*/ 8 h 82"/>
                  <a:gd name="T34" fmla="*/ 58 w 285"/>
                  <a:gd name="T35" fmla="*/ 12 h 82"/>
                  <a:gd name="T36" fmla="*/ 57 w 285"/>
                  <a:gd name="T37" fmla="*/ 15 h 82"/>
                  <a:gd name="T38" fmla="*/ 57 w 285"/>
                  <a:gd name="T39" fmla="*/ 19 h 82"/>
                  <a:gd name="T40" fmla="*/ 72 w 285"/>
                  <a:gd name="T41" fmla="*/ 1 h 82"/>
                  <a:gd name="T42" fmla="*/ 84 w 285"/>
                  <a:gd name="T43" fmla="*/ 1 h 82"/>
                  <a:gd name="T44" fmla="*/ 95 w 285"/>
                  <a:gd name="T45" fmla="*/ 0 h 82"/>
                  <a:gd name="T46" fmla="*/ 94 w 285"/>
                  <a:gd name="T47" fmla="*/ 3 h 82"/>
                  <a:gd name="T48" fmla="*/ 93 w 285"/>
                  <a:gd name="T49" fmla="*/ 5 h 82"/>
                  <a:gd name="T50" fmla="*/ 93 w 285"/>
                  <a:gd name="T51" fmla="*/ 10 h 82"/>
                  <a:gd name="T52" fmla="*/ 92 w 285"/>
                  <a:gd name="T53" fmla="*/ 14 h 82"/>
                  <a:gd name="T54" fmla="*/ 91 w 285"/>
                  <a:gd name="T55" fmla="*/ 17 h 82"/>
                  <a:gd name="T56" fmla="*/ 89 w 285"/>
                  <a:gd name="T57" fmla="*/ 21 h 82"/>
                  <a:gd name="T58" fmla="*/ 88 w 285"/>
                  <a:gd name="T59" fmla="*/ 24 h 82"/>
                  <a:gd name="T60" fmla="*/ 86 w 285"/>
                  <a:gd name="T61" fmla="*/ 24 h 82"/>
                  <a:gd name="T62" fmla="*/ 84 w 285"/>
                  <a:gd name="T63" fmla="*/ 25 h 82"/>
                  <a:gd name="T64" fmla="*/ 79 w 285"/>
                  <a:gd name="T65" fmla="*/ 26 h 82"/>
                  <a:gd name="T66" fmla="*/ 72 w 285"/>
                  <a:gd name="T67" fmla="*/ 26 h 82"/>
                  <a:gd name="T68" fmla="*/ 65 w 285"/>
                  <a:gd name="T69" fmla="*/ 27 h 82"/>
                  <a:gd name="T70" fmla="*/ 57 w 285"/>
                  <a:gd name="T71" fmla="*/ 28 h 82"/>
                  <a:gd name="T72" fmla="*/ 48 w 285"/>
                  <a:gd name="T73" fmla="*/ 28 h 82"/>
                  <a:gd name="T74" fmla="*/ 40 w 285"/>
                  <a:gd name="T75" fmla="*/ 28 h 82"/>
                  <a:gd name="T76" fmla="*/ 32 w 285"/>
                  <a:gd name="T77" fmla="*/ 28 h 82"/>
                  <a:gd name="T78" fmla="*/ 24 w 285"/>
                  <a:gd name="T79" fmla="*/ 26 h 82"/>
                  <a:gd name="T80" fmla="*/ 18 w 285"/>
                  <a:gd name="T81" fmla="*/ 24 h 82"/>
                  <a:gd name="T82" fmla="*/ 13 w 285"/>
                  <a:gd name="T83" fmla="*/ 20 h 82"/>
                  <a:gd name="T84" fmla="*/ 8 w 285"/>
                  <a:gd name="T85" fmla="*/ 17 h 82"/>
                  <a:gd name="T86" fmla="*/ 5 w 285"/>
                  <a:gd name="T87" fmla="*/ 13 h 82"/>
                  <a:gd name="T88" fmla="*/ 0 w 285"/>
                  <a:gd name="T89" fmla="*/ 8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5"/>
                  <a:gd name="T136" fmla="*/ 0 h 82"/>
                  <a:gd name="T137" fmla="*/ 285 w 285"/>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5" h="82">
                    <a:moveTo>
                      <a:pt x="0" y="24"/>
                    </a:moveTo>
                    <a:lnTo>
                      <a:pt x="1" y="24"/>
                    </a:lnTo>
                    <a:lnTo>
                      <a:pt x="5" y="28"/>
                    </a:lnTo>
                    <a:lnTo>
                      <a:pt x="8" y="30"/>
                    </a:lnTo>
                    <a:lnTo>
                      <a:pt x="13" y="33"/>
                    </a:lnTo>
                    <a:lnTo>
                      <a:pt x="17" y="35"/>
                    </a:lnTo>
                    <a:lnTo>
                      <a:pt x="24" y="37"/>
                    </a:lnTo>
                    <a:lnTo>
                      <a:pt x="30" y="40"/>
                    </a:lnTo>
                    <a:lnTo>
                      <a:pt x="37" y="42"/>
                    </a:lnTo>
                    <a:lnTo>
                      <a:pt x="46" y="45"/>
                    </a:lnTo>
                    <a:lnTo>
                      <a:pt x="56" y="47"/>
                    </a:lnTo>
                    <a:lnTo>
                      <a:pt x="66" y="50"/>
                    </a:lnTo>
                    <a:lnTo>
                      <a:pt x="78" y="51"/>
                    </a:lnTo>
                    <a:lnTo>
                      <a:pt x="91" y="52"/>
                    </a:lnTo>
                    <a:lnTo>
                      <a:pt x="106" y="54"/>
                    </a:lnTo>
                    <a:lnTo>
                      <a:pt x="108" y="51"/>
                    </a:lnTo>
                    <a:lnTo>
                      <a:pt x="113" y="50"/>
                    </a:lnTo>
                    <a:lnTo>
                      <a:pt x="117" y="47"/>
                    </a:lnTo>
                    <a:lnTo>
                      <a:pt x="120" y="45"/>
                    </a:lnTo>
                    <a:lnTo>
                      <a:pt x="127" y="42"/>
                    </a:lnTo>
                    <a:lnTo>
                      <a:pt x="132" y="41"/>
                    </a:lnTo>
                    <a:lnTo>
                      <a:pt x="137" y="37"/>
                    </a:lnTo>
                    <a:lnTo>
                      <a:pt x="141" y="34"/>
                    </a:lnTo>
                    <a:lnTo>
                      <a:pt x="146" y="30"/>
                    </a:lnTo>
                    <a:lnTo>
                      <a:pt x="151" y="26"/>
                    </a:lnTo>
                    <a:lnTo>
                      <a:pt x="156" y="21"/>
                    </a:lnTo>
                    <a:lnTo>
                      <a:pt x="161" y="16"/>
                    </a:lnTo>
                    <a:lnTo>
                      <a:pt x="166" y="13"/>
                    </a:lnTo>
                    <a:lnTo>
                      <a:pt x="172" y="8"/>
                    </a:lnTo>
                    <a:lnTo>
                      <a:pt x="174" y="6"/>
                    </a:lnTo>
                    <a:lnTo>
                      <a:pt x="175" y="11"/>
                    </a:lnTo>
                    <a:lnTo>
                      <a:pt x="175" y="14"/>
                    </a:lnTo>
                    <a:lnTo>
                      <a:pt x="175" y="19"/>
                    </a:lnTo>
                    <a:lnTo>
                      <a:pt x="175" y="24"/>
                    </a:lnTo>
                    <a:lnTo>
                      <a:pt x="175" y="30"/>
                    </a:lnTo>
                    <a:lnTo>
                      <a:pt x="174" y="34"/>
                    </a:lnTo>
                    <a:lnTo>
                      <a:pt x="172" y="39"/>
                    </a:lnTo>
                    <a:lnTo>
                      <a:pt x="172" y="44"/>
                    </a:lnTo>
                    <a:lnTo>
                      <a:pt x="172" y="49"/>
                    </a:lnTo>
                    <a:lnTo>
                      <a:pt x="172" y="55"/>
                    </a:lnTo>
                    <a:lnTo>
                      <a:pt x="172" y="59"/>
                    </a:lnTo>
                    <a:lnTo>
                      <a:pt x="217" y="3"/>
                    </a:lnTo>
                    <a:lnTo>
                      <a:pt x="211" y="59"/>
                    </a:lnTo>
                    <a:lnTo>
                      <a:pt x="252" y="3"/>
                    </a:lnTo>
                    <a:lnTo>
                      <a:pt x="248" y="54"/>
                    </a:lnTo>
                    <a:lnTo>
                      <a:pt x="285" y="0"/>
                    </a:lnTo>
                    <a:lnTo>
                      <a:pt x="284" y="3"/>
                    </a:lnTo>
                    <a:lnTo>
                      <a:pt x="283" y="9"/>
                    </a:lnTo>
                    <a:lnTo>
                      <a:pt x="282" y="11"/>
                    </a:lnTo>
                    <a:lnTo>
                      <a:pt x="280" y="16"/>
                    </a:lnTo>
                    <a:lnTo>
                      <a:pt x="279" y="23"/>
                    </a:lnTo>
                    <a:lnTo>
                      <a:pt x="279" y="29"/>
                    </a:lnTo>
                    <a:lnTo>
                      <a:pt x="277" y="34"/>
                    </a:lnTo>
                    <a:lnTo>
                      <a:pt x="275" y="40"/>
                    </a:lnTo>
                    <a:lnTo>
                      <a:pt x="273" y="45"/>
                    </a:lnTo>
                    <a:lnTo>
                      <a:pt x="272" y="51"/>
                    </a:lnTo>
                    <a:lnTo>
                      <a:pt x="269" y="56"/>
                    </a:lnTo>
                    <a:lnTo>
                      <a:pt x="268" y="62"/>
                    </a:lnTo>
                    <a:lnTo>
                      <a:pt x="265" y="66"/>
                    </a:lnTo>
                    <a:lnTo>
                      <a:pt x="264" y="71"/>
                    </a:lnTo>
                    <a:lnTo>
                      <a:pt x="262" y="71"/>
                    </a:lnTo>
                    <a:lnTo>
                      <a:pt x="259" y="71"/>
                    </a:lnTo>
                    <a:lnTo>
                      <a:pt x="256" y="72"/>
                    </a:lnTo>
                    <a:lnTo>
                      <a:pt x="251" y="72"/>
                    </a:lnTo>
                    <a:lnTo>
                      <a:pt x="243" y="72"/>
                    </a:lnTo>
                    <a:lnTo>
                      <a:pt x="236" y="75"/>
                    </a:lnTo>
                    <a:lnTo>
                      <a:pt x="227" y="76"/>
                    </a:lnTo>
                    <a:lnTo>
                      <a:pt x="217" y="77"/>
                    </a:lnTo>
                    <a:lnTo>
                      <a:pt x="206" y="78"/>
                    </a:lnTo>
                    <a:lnTo>
                      <a:pt x="195" y="80"/>
                    </a:lnTo>
                    <a:lnTo>
                      <a:pt x="182" y="80"/>
                    </a:lnTo>
                    <a:lnTo>
                      <a:pt x="171" y="81"/>
                    </a:lnTo>
                    <a:lnTo>
                      <a:pt x="159" y="81"/>
                    </a:lnTo>
                    <a:lnTo>
                      <a:pt x="145" y="82"/>
                    </a:lnTo>
                    <a:lnTo>
                      <a:pt x="133" y="82"/>
                    </a:lnTo>
                    <a:lnTo>
                      <a:pt x="120" y="82"/>
                    </a:lnTo>
                    <a:lnTo>
                      <a:pt x="107" y="81"/>
                    </a:lnTo>
                    <a:lnTo>
                      <a:pt x="96" y="81"/>
                    </a:lnTo>
                    <a:lnTo>
                      <a:pt x="83" y="78"/>
                    </a:lnTo>
                    <a:lnTo>
                      <a:pt x="73" y="76"/>
                    </a:lnTo>
                    <a:lnTo>
                      <a:pt x="62" y="72"/>
                    </a:lnTo>
                    <a:lnTo>
                      <a:pt x="55" y="69"/>
                    </a:lnTo>
                    <a:lnTo>
                      <a:pt x="46" y="65"/>
                    </a:lnTo>
                    <a:lnTo>
                      <a:pt x="39" y="60"/>
                    </a:lnTo>
                    <a:lnTo>
                      <a:pt x="30" y="55"/>
                    </a:lnTo>
                    <a:lnTo>
                      <a:pt x="25" y="49"/>
                    </a:lnTo>
                    <a:lnTo>
                      <a:pt x="19" y="44"/>
                    </a:lnTo>
                    <a:lnTo>
                      <a:pt x="14" y="39"/>
                    </a:lnTo>
                    <a:lnTo>
                      <a:pt x="6" y="30"/>
                    </a:lnTo>
                    <a:lnTo>
                      <a:pt x="0" y="24"/>
                    </a:lnTo>
                    <a:close/>
                  </a:path>
                </a:pathLst>
              </a:custGeom>
              <a:solidFill>
                <a:srgbClr val="000000"/>
              </a:solidFill>
              <a:ln w="9525">
                <a:solidFill>
                  <a:srgbClr val="5A87C6"/>
                </a:solidFill>
                <a:round/>
                <a:headEnd/>
                <a:tailEnd/>
              </a:ln>
            </p:spPr>
            <p:txBody>
              <a:bodyPr/>
              <a:lstStyle/>
              <a:p>
                <a:endParaRPr lang="en-US"/>
              </a:p>
            </p:txBody>
          </p:sp>
          <p:sp>
            <p:nvSpPr>
              <p:cNvPr id="1297" name="Freeform 282"/>
              <p:cNvSpPr>
                <a:spLocks/>
              </p:cNvSpPr>
              <p:nvPr/>
            </p:nvSpPr>
            <p:spPr bwMode="auto">
              <a:xfrm>
                <a:off x="5176" y="3201"/>
                <a:ext cx="274" cy="95"/>
              </a:xfrm>
              <a:custGeom>
                <a:avLst/>
                <a:gdLst>
                  <a:gd name="T0" fmla="*/ 8 w 823"/>
                  <a:gd name="T1" fmla="*/ 1 h 285"/>
                  <a:gd name="T2" fmla="*/ 42 w 823"/>
                  <a:gd name="T3" fmla="*/ 0 h 285"/>
                  <a:gd name="T4" fmla="*/ 97 w 823"/>
                  <a:gd name="T5" fmla="*/ 1 h 285"/>
                  <a:gd name="T6" fmla="*/ 166 w 823"/>
                  <a:gd name="T7" fmla="*/ 5 h 285"/>
                  <a:gd name="T8" fmla="*/ 202 w 823"/>
                  <a:gd name="T9" fmla="*/ 9 h 285"/>
                  <a:gd name="T10" fmla="*/ 224 w 823"/>
                  <a:gd name="T11" fmla="*/ 12 h 285"/>
                  <a:gd name="T12" fmla="*/ 247 w 823"/>
                  <a:gd name="T13" fmla="*/ 16 h 285"/>
                  <a:gd name="T14" fmla="*/ 269 w 823"/>
                  <a:gd name="T15" fmla="*/ 21 h 285"/>
                  <a:gd name="T16" fmla="*/ 273 w 823"/>
                  <a:gd name="T17" fmla="*/ 26 h 285"/>
                  <a:gd name="T18" fmla="*/ 268 w 823"/>
                  <a:gd name="T19" fmla="*/ 41 h 285"/>
                  <a:gd name="T20" fmla="*/ 260 w 823"/>
                  <a:gd name="T21" fmla="*/ 62 h 285"/>
                  <a:gd name="T22" fmla="*/ 249 w 823"/>
                  <a:gd name="T23" fmla="*/ 82 h 285"/>
                  <a:gd name="T24" fmla="*/ 244 w 823"/>
                  <a:gd name="T25" fmla="*/ 80 h 285"/>
                  <a:gd name="T26" fmla="*/ 245 w 823"/>
                  <a:gd name="T27" fmla="*/ 76 h 285"/>
                  <a:gd name="T28" fmla="*/ 251 w 823"/>
                  <a:gd name="T29" fmla="*/ 65 h 285"/>
                  <a:gd name="T30" fmla="*/ 257 w 823"/>
                  <a:gd name="T31" fmla="*/ 49 h 285"/>
                  <a:gd name="T32" fmla="*/ 259 w 823"/>
                  <a:gd name="T33" fmla="*/ 33 h 285"/>
                  <a:gd name="T34" fmla="*/ 256 w 823"/>
                  <a:gd name="T35" fmla="*/ 28 h 285"/>
                  <a:gd name="T36" fmla="*/ 244 w 823"/>
                  <a:gd name="T37" fmla="*/ 25 h 285"/>
                  <a:gd name="T38" fmla="*/ 224 w 823"/>
                  <a:gd name="T39" fmla="*/ 20 h 285"/>
                  <a:gd name="T40" fmla="*/ 198 w 823"/>
                  <a:gd name="T41" fmla="*/ 16 h 285"/>
                  <a:gd name="T42" fmla="*/ 167 w 823"/>
                  <a:gd name="T43" fmla="*/ 13 h 285"/>
                  <a:gd name="T44" fmla="*/ 134 w 823"/>
                  <a:gd name="T45" fmla="*/ 11 h 285"/>
                  <a:gd name="T46" fmla="*/ 105 w 823"/>
                  <a:gd name="T47" fmla="*/ 9 h 285"/>
                  <a:gd name="T48" fmla="*/ 90 w 823"/>
                  <a:gd name="T49" fmla="*/ 9 h 285"/>
                  <a:gd name="T50" fmla="*/ 90 w 823"/>
                  <a:gd name="T51" fmla="*/ 11 h 285"/>
                  <a:gd name="T52" fmla="*/ 89 w 823"/>
                  <a:gd name="T53" fmla="*/ 24 h 285"/>
                  <a:gd name="T54" fmla="*/ 85 w 823"/>
                  <a:gd name="T55" fmla="*/ 44 h 285"/>
                  <a:gd name="T56" fmla="*/ 78 w 823"/>
                  <a:gd name="T57" fmla="*/ 67 h 285"/>
                  <a:gd name="T58" fmla="*/ 78 w 823"/>
                  <a:gd name="T59" fmla="*/ 74 h 285"/>
                  <a:gd name="T60" fmla="*/ 93 w 823"/>
                  <a:gd name="T61" fmla="*/ 78 h 285"/>
                  <a:gd name="T62" fmla="*/ 115 w 823"/>
                  <a:gd name="T63" fmla="*/ 83 h 285"/>
                  <a:gd name="T64" fmla="*/ 139 w 823"/>
                  <a:gd name="T65" fmla="*/ 87 h 285"/>
                  <a:gd name="T66" fmla="*/ 165 w 823"/>
                  <a:gd name="T67" fmla="*/ 87 h 285"/>
                  <a:gd name="T68" fmla="*/ 197 w 823"/>
                  <a:gd name="T69" fmla="*/ 87 h 285"/>
                  <a:gd name="T70" fmla="*/ 225 w 823"/>
                  <a:gd name="T71" fmla="*/ 87 h 285"/>
                  <a:gd name="T72" fmla="*/ 240 w 823"/>
                  <a:gd name="T73" fmla="*/ 87 h 285"/>
                  <a:gd name="T74" fmla="*/ 236 w 823"/>
                  <a:gd name="T75" fmla="*/ 88 h 285"/>
                  <a:gd name="T76" fmla="*/ 224 w 823"/>
                  <a:gd name="T77" fmla="*/ 91 h 285"/>
                  <a:gd name="T78" fmla="*/ 200 w 823"/>
                  <a:gd name="T79" fmla="*/ 93 h 285"/>
                  <a:gd name="T80" fmla="*/ 163 w 823"/>
                  <a:gd name="T81" fmla="*/ 95 h 285"/>
                  <a:gd name="T82" fmla="*/ 123 w 823"/>
                  <a:gd name="T83" fmla="*/ 94 h 285"/>
                  <a:gd name="T84" fmla="*/ 90 w 823"/>
                  <a:gd name="T85" fmla="*/ 92 h 285"/>
                  <a:gd name="T86" fmla="*/ 69 w 823"/>
                  <a:gd name="T87" fmla="*/ 90 h 285"/>
                  <a:gd name="T88" fmla="*/ 51 w 823"/>
                  <a:gd name="T89" fmla="*/ 86 h 285"/>
                  <a:gd name="T90" fmla="*/ 54 w 823"/>
                  <a:gd name="T91" fmla="*/ 81 h 285"/>
                  <a:gd name="T92" fmla="*/ 61 w 823"/>
                  <a:gd name="T93" fmla="*/ 69 h 285"/>
                  <a:gd name="T94" fmla="*/ 68 w 823"/>
                  <a:gd name="T95" fmla="*/ 55 h 285"/>
                  <a:gd name="T96" fmla="*/ 73 w 823"/>
                  <a:gd name="T97" fmla="*/ 41 h 285"/>
                  <a:gd name="T98" fmla="*/ 74 w 823"/>
                  <a:gd name="T99" fmla="*/ 29 h 285"/>
                  <a:gd name="T100" fmla="*/ 75 w 823"/>
                  <a:gd name="T101" fmla="*/ 18 h 285"/>
                  <a:gd name="T102" fmla="*/ 75 w 823"/>
                  <a:gd name="T103" fmla="*/ 11 h 285"/>
                  <a:gd name="T104" fmla="*/ 0 w 823"/>
                  <a:gd name="T105" fmla="*/ 1 h 2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23"/>
                  <a:gd name="T160" fmla="*/ 0 h 285"/>
                  <a:gd name="T161" fmla="*/ 823 w 823"/>
                  <a:gd name="T162" fmla="*/ 285 h 2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23" h="285">
                    <a:moveTo>
                      <a:pt x="0" y="4"/>
                    </a:moveTo>
                    <a:lnTo>
                      <a:pt x="2" y="3"/>
                    </a:lnTo>
                    <a:lnTo>
                      <a:pt x="9" y="3"/>
                    </a:lnTo>
                    <a:lnTo>
                      <a:pt x="23" y="2"/>
                    </a:lnTo>
                    <a:lnTo>
                      <a:pt x="43" y="2"/>
                    </a:lnTo>
                    <a:lnTo>
                      <a:pt x="65" y="1"/>
                    </a:lnTo>
                    <a:lnTo>
                      <a:pt x="94" y="0"/>
                    </a:lnTo>
                    <a:lnTo>
                      <a:pt x="126" y="0"/>
                    </a:lnTo>
                    <a:lnTo>
                      <a:pt x="163" y="0"/>
                    </a:lnTo>
                    <a:lnTo>
                      <a:pt x="202" y="0"/>
                    </a:lnTo>
                    <a:lnTo>
                      <a:pt x="245" y="1"/>
                    </a:lnTo>
                    <a:lnTo>
                      <a:pt x="291" y="2"/>
                    </a:lnTo>
                    <a:lnTo>
                      <a:pt x="339" y="4"/>
                    </a:lnTo>
                    <a:lnTo>
                      <a:pt x="390" y="6"/>
                    </a:lnTo>
                    <a:lnTo>
                      <a:pt x="443" y="9"/>
                    </a:lnTo>
                    <a:lnTo>
                      <a:pt x="498" y="14"/>
                    </a:lnTo>
                    <a:lnTo>
                      <a:pt x="555" y="21"/>
                    </a:lnTo>
                    <a:lnTo>
                      <a:pt x="571" y="22"/>
                    </a:lnTo>
                    <a:lnTo>
                      <a:pt x="589" y="23"/>
                    </a:lnTo>
                    <a:lnTo>
                      <a:pt x="606" y="26"/>
                    </a:lnTo>
                    <a:lnTo>
                      <a:pt x="623" y="28"/>
                    </a:lnTo>
                    <a:lnTo>
                      <a:pt x="639" y="31"/>
                    </a:lnTo>
                    <a:lnTo>
                      <a:pt x="657" y="33"/>
                    </a:lnTo>
                    <a:lnTo>
                      <a:pt x="674" y="35"/>
                    </a:lnTo>
                    <a:lnTo>
                      <a:pt x="691" y="39"/>
                    </a:lnTo>
                    <a:lnTo>
                      <a:pt x="709" y="42"/>
                    </a:lnTo>
                    <a:lnTo>
                      <a:pt x="725" y="44"/>
                    </a:lnTo>
                    <a:lnTo>
                      <a:pt x="741" y="48"/>
                    </a:lnTo>
                    <a:lnTo>
                      <a:pt x="758" y="52"/>
                    </a:lnTo>
                    <a:lnTo>
                      <a:pt x="775" y="55"/>
                    </a:lnTo>
                    <a:lnTo>
                      <a:pt x="791" y="58"/>
                    </a:lnTo>
                    <a:lnTo>
                      <a:pt x="807" y="62"/>
                    </a:lnTo>
                    <a:lnTo>
                      <a:pt x="823" y="66"/>
                    </a:lnTo>
                    <a:lnTo>
                      <a:pt x="823" y="68"/>
                    </a:lnTo>
                    <a:lnTo>
                      <a:pt x="822" y="71"/>
                    </a:lnTo>
                    <a:lnTo>
                      <a:pt x="819" y="78"/>
                    </a:lnTo>
                    <a:lnTo>
                      <a:pt x="817" y="88"/>
                    </a:lnTo>
                    <a:lnTo>
                      <a:pt x="813" y="97"/>
                    </a:lnTo>
                    <a:lnTo>
                      <a:pt x="809" y="111"/>
                    </a:lnTo>
                    <a:lnTo>
                      <a:pt x="806" y="124"/>
                    </a:lnTo>
                    <a:lnTo>
                      <a:pt x="802" y="140"/>
                    </a:lnTo>
                    <a:lnTo>
                      <a:pt x="796" y="155"/>
                    </a:lnTo>
                    <a:lnTo>
                      <a:pt x="789" y="171"/>
                    </a:lnTo>
                    <a:lnTo>
                      <a:pt x="782" y="187"/>
                    </a:lnTo>
                    <a:lnTo>
                      <a:pt x="775" y="203"/>
                    </a:lnTo>
                    <a:lnTo>
                      <a:pt x="766" y="218"/>
                    </a:lnTo>
                    <a:lnTo>
                      <a:pt x="758" y="233"/>
                    </a:lnTo>
                    <a:lnTo>
                      <a:pt x="747" y="246"/>
                    </a:lnTo>
                    <a:lnTo>
                      <a:pt x="739" y="260"/>
                    </a:lnTo>
                    <a:lnTo>
                      <a:pt x="736" y="257"/>
                    </a:lnTo>
                    <a:lnTo>
                      <a:pt x="734" y="250"/>
                    </a:lnTo>
                    <a:lnTo>
                      <a:pt x="732" y="241"/>
                    </a:lnTo>
                    <a:lnTo>
                      <a:pt x="732" y="238"/>
                    </a:lnTo>
                    <a:lnTo>
                      <a:pt x="732" y="236"/>
                    </a:lnTo>
                    <a:lnTo>
                      <a:pt x="734" y="233"/>
                    </a:lnTo>
                    <a:lnTo>
                      <a:pt x="737" y="228"/>
                    </a:lnTo>
                    <a:lnTo>
                      <a:pt x="741" y="222"/>
                    </a:lnTo>
                    <a:lnTo>
                      <a:pt x="744" y="214"/>
                    </a:lnTo>
                    <a:lnTo>
                      <a:pt x="750" y="205"/>
                    </a:lnTo>
                    <a:lnTo>
                      <a:pt x="755" y="195"/>
                    </a:lnTo>
                    <a:lnTo>
                      <a:pt x="761" y="186"/>
                    </a:lnTo>
                    <a:lnTo>
                      <a:pt x="765" y="173"/>
                    </a:lnTo>
                    <a:lnTo>
                      <a:pt x="770" y="162"/>
                    </a:lnTo>
                    <a:lnTo>
                      <a:pt x="773" y="148"/>
                    </a:lnTo>
                    <a:lnTo>
                      <a:pt x="777" y="137"/>
                    </a:lnTo>
                    <a:lnTo>
                      <a:pt x="778" y="124"/>
                    </a:lnTo>
                    <a:lnTo>
                      <a:pt x="780" y="111"/>
                    </a:lnTo>
                    <a:lnTo>
                      <a:pt x="778" y="99"/>
                    </a:lnTo>
                    <a:lnTo>
                      <a:pt x="778" y="88"/>
                    </a:lnTo>
                    <a:lnTo>
                      <a:pt x="776" y="86"/>
                    </a:lnTo>
                    <a:lnTo>
                      <a:pt x="773" y="86"/>
                    </a:lnTo>
                    <a:lnTo>
                      <a:pt x="768" y="84"/>
                    </a:lnTo>
                    <a:lnTo>
                      <a:pt x="762" y="83"/>
                    </a:lnTo>
                    <a:lnTo>
                      <a:pt x="753" y="79"/>
                    </a:lnTo>
                    <a:lnTo>
                      <a:pt x="744" y="76"/>
                    </a:lnTo>
                    <a:lnTo>
                      <a:pt x="732" y="74"/>
                    </a:lnTo>
                    <a:lnTo>
                      <a:pt x="720" y="71"/>
                    </a:lnTo>
                    <a:lnTo>
                      <a:pt x="705" y="66"/>
                    </a:lnTo>
                    <a:lnTo>
                      <a:pt x="690" y="64"/>
                    </a:lnTo>
                    <a:lnTo>
                      <a:pt x="673" y="60"/>
                    </a:lnTo>
                    <a:lnTo>
                      <a:pt x="656" y="58"/>
                    </a:lnTo>
                    <a:lnTo>
                      <a:pt x="637" y="54"/>
                    </a:lnTo>
                    <a:lnTo>
                      <a:pt x="617" y="52"/>
                    </a:lnTo>
                    <a:lnTo>
                      <a:pt x="596" y="48"/>
                    </a:lnTo>
                    <a:lnTo>
                      <a:pt x="575" y="48"/>
                    </a:lnTo>
                    <a:lnTo>
                      <a:pt x="551" y="44"/>
                    </a:lnTo>
                    <a:lnTo>
                      <a:pt x="527" y="42"/>
                    </a:lnTo>
                    <a:lnTo>
                      <a:pt x="502" y="40"/>
                    </a:lnTo>
                    <a:lnTo>
                      <a:pt x="477" y="38"/>
                    </a:lnTo>
                    <a:lnTo>
                      <a:pt x="450" y="35"/>
                    </a:lnTo>
                    <a:lnTo>
                      <a:pt x="425" y="34"/>
                    </a:lnTo>
                    <a:lnTo>
                      <a:pt x="401" y="32"/>
                    </a:lnTo>
                    <a:lnTo>
                      <a:pt x="377" y="31"/>
                    </a:lnTo>
                    <a:lnTo>
                      <a:pt x="354" y="29"/>
                    </a:lnTo>
                    <a:lnTo>
                      <a:pt x="334" y="28"/>
                    </a:lnTo>
                    <a:lnTo>
                      <a:pt x="315" y="27"/>
                    </a:lnTo>
                    <a:lnTo>
                      <a:pt x="300" y="27"/>
                    </a:lnTo>
                    <a:lnTo>
                      <a:pt x="286" y="26"/>
                    </a:lnTo>
                    <a:lnTo>
                      <a:pt x="276" y="26"/>
                    </a:lnTo>
                    <a:lnTo>
                      <a:pt x="271" y="26"/>
                    </a:lnTo>
                    <a:lnTo>
                      <a:pt x="270" y="26"/>
                    </a:lnTo>
                    <a:lnTo>
                      <a:pt x="269" y="26"/>
                    </a:lnTo>
                    <a:lnTo>
                      <a:pt x="269" y="29"/>
                    </a:lnTo>
                    <a:lnTo>
                      <a:pt x="269" y="34"/>
                    </a:lnTo>
                    <a:lnTo>
                      <a:pt x="269" y="42"/>
                    </a:lnTo>
                    <a:lnTo>
                      <a:pt x="267" y="50"/>
                    </a:lnTo>
                    <a:lnTo>
                      <a:pt x="267" y="62"/>
                    </a:lnTo>
                    <a:lnTo>
                      <a:pt x="266" y="73"/>
                    </a:lnTo>
                    <a:lnTo>
                      <a:pt x="265" y="86"/>
                    </a:lnTo>
                    <a:lnTo>
                      <a:pt x="262" y="100"/>
                    </a:lnTo>
                    <a:lnTo>
                      <a:pt x="259" y="116"/>
                    </a:lnTo>
                    <a:lnTo>
                      <a:pt x="256" y="131"/>
                    </a:lnTo>
                    <a:lnTo>
                      <a:pt x="253" y="148"/>
                    </a:lnTo>
                    <a:lnTo>
                      <a:pt x="245" y="166"/>
                    </a:lnTo>
                    <a:lnTo>
                      <a:pt x="240" y="183"/>
                    </a:lnTo>
                    <a:lnTo>
                      <a:pt x="233" y="202"/>
                    </a:lnTo>
                    <a:lnTo>
                      <a:pt x="225" y="220"/>
                    </a:lnTo>
                    <a:lnTo>
                      <a:pt x="226" y="220"/>
                    </a:lnTo>
                    <a:lnTo>
                      <a:pt x="230" y="222"/>
                    </a:lnTo>
                    <a:lnTo>
                      <a:pt x="235" y="223"/>
                    </a:lnTo>
                    <a:lnTo>
                      <a:pt x="245" y="225"/>
                    </a:lnTo>
                    <a:lnTo>
                      <a:pt x="255" y="229"/>
                    </a:lnTo>
                    <a:lnTo>
                      <a:pt x="266" y="231"/>
                    </a:lnTo>
                    <a:lnTo>
                      <a:pt x="280" y="235"/>
                    </a:lnTo>
                    <a:lnTo>
                      <a:pt x="296" y="239"/>
                    </a:lnTo>
                    <a:lnTo>
                      <a:pt x="311" y="243"/>
                    </a:lnTo>
                    <a:lnTo>
                      <a:pt x="328" y="246"/>
                    </a:lnTo>
                    <a:lnTo>
                      <a:pt x="346" y="250"/>
                    </a:lnTo>
                    <a:lnTo>
                      <a:pt x="363" y="254"/>
                    </a:lnTo>
                    <a:lnTo>
                      <a:pt x="381" y="256"/>
                    </a:lnTo>
                    <a:lnTo>
                      <a:pt x="400" y="259"/>
                    </a:lnTo>
                    <a:lnTo>
                      <a:pt x="419" y="260"/>
                    </a:lnTo>
                    <a:lnTo>
                      <a:pt x="437" y="262"/>
                    </a:lnTo>
                    <a:lnTo>
                      <a:pt x="455" y="262"/>
                    </a:lnTo>
                    <a:lnTo>
                      <a:pt x="476" y="262"/>
                    </a:lnTo>
                    <a:lnTo>
                      <a:pt x="497" y="262"/>
                    </a:lnTo>
                    <a:lnTo>
                      <a:pt x="520" y="262"/>
                    </a:lnTo>
                    <a:lnTo>
                      <a:pt x="544" y="262"/>
                    </a:lnTo>
                    <a:lnTo>
                      <a:pt x="567" y="262"/>
                    </a:lnTo>
                    <a:lnTo>
                      <a:pt x="591" y="262"/>
                    </a:lnTo>
                    <a:lnTo>
                      <a:pt x="616" y="262"/>
                    </a:lnTo>
                    <a:lnTo>
                      <a:pt x="637" y="262"/>
                    </a:lnTo>
                    <a:lnTo>
                      <a:pt x="657" y="262"/>
                    </a:lnTo>
                    <a:lnTo>
                      <a:pt x="675" y="262"/>
                    </a:lnTo>
                    <a:lnTo>
                      <a:pt x="691" y="262"/>
                    </a:lnTo>
                    <a:lnTo>
                      <a:pt x="705" y="262"/>
                    </a:lnTo>
                    <a:lnTo>
                      <a:pt x="716" y="262"/>
                    </a:lnTo>
                    <a:lnTo>
                      <a:pt x="722" y="262"/>
                    </a:lnTo>
                    <a:lnTo>
                      <a:pt x="725" y="262"/>
                    </a:lnTo>
                    <a:lnTo>
                      <a:pt x="722" y="262"/>
                    </a:lnTo>
                    <a:lnTo>
                      <a:pt x="716" y="264"/>
                    </a:lnTo>
                    <a:lnTo>
                      <a:pt x="709" y="265"/>
                    </a:lnTo>
                    <a:lnTo>
                      <a:pt x="703" y="267"/>
                    </a:lnTo>
                    <a:lnTo>
                      <a:pt x="694" y="269"/>
                    </a:lnTo>
                    <a:lnTo>
                      <a:pt x="685" y="271"/>
                    </a:lnTo>
                    <a:lnTo>
                      <a:pt x="672" y="272"/>
                    </a:lnTo>
                    <a:lnTo>
                      <a:pt x="658" y="274"/>
                    </a:lnTo>
                    <a:lnTo>
                      <a:pt x="642" y="276"/>
                    </a:lnTo>
                    <a:lnTo>
                      <a:pt x="622" y="279"/>
                    </a:lnTo>
                    <a:lnTo>
                      <a:pt x="601" y="280"/>
                    </a:lnTo>
                    <a:lnTo>
                      <a:pt x="577" y="281"/>
                    </a:lnTo>
                    <a:lnTo>
                      <a:pt x="550" y="284"/>
                    </a:lnTo>
                    <a:lnTo>
                      <a:pt x="523" y="285"/>
                    </a:lnTo>
                    <a:lnTo>
                      <a:pt x="491" y="285"/>
                    </a:lnTo>
                    <a:lnTo>
                      <a:pt x="460" y="285"/>
                    </a:lnTo>
                    <a:lnTo>
                      <a:pt x="429" y="285"/>
                    </a:lnTo>
                    <a:lnTo>
                      <a:pt x="400" y="285"/>
                    </a:lnTo>
                    <a:lnTo>
                      <a:pt x="370" y="282"/>
                    </a:lnTo>
                    <a:lnTo>
                      <a:pt x="343" y="281"/>
                    </a:lnTo>
                    <a:lnTo>
                      <a:pt x="318" y="279"/>
                    </a:lnTo>
                    <a:lnTo>
                      <a:pt x="293" y="277"/>
                    </a:lnTo>
                    <a:lnTo>
                      <a:pt x="271" y="275"/>
                    </a:lnTo>
                    <a:lnTo>
                      <a:pt x="251" y="274"/>
                    </a:lnTo>
                    <a:lnTo>
                      <a:pt x="234" y="271"/>
                    </a:lnTo>
                    <a:lnTo>
                      <a:pt x="219" y="271"/>
                    </a:lnTo>
                    <a:lnTo>
                      <a:pt x="207" y="269"/>
                    </a:lnTo>
                    <a:lnTo>
                      <a:pt x="198" y="267"/>
                    </a:lnTo>
                    <a:lnTo>
                      <a:pt x="193" y="267"/>
                    </a:lnTo>
                    <a:lnTo>
                      <a:pt x="192" y="267"/>
                    </a:lnTo>
                    <a:lnTo>
                      <a:pt x="152" y="259"/>
                    </a:lnTo>
                    <a:lnTo>
                      <a:pt x="152" y="256"/>
                    </a:lnTo>
                    <a:lnTo>
                      <a:pt x="155" y="254"/>
                    </a:lnTo>
                    <a:lnTo>
                      <a:pt x="156" y="250"/>
                    </a:lnTo>
                    <a:lnTo>
                      <a:pt x="161" y="244"/>
                    </a:lnTo>
                    <a:lnTo>
                      <a:pt x="164" y="236"/>
                    </a:lnTo>
                    <a:lnTo>
                      <a:pt x="169" y="228"/>
                    </a:lnTo>
                    <a:lnTo>
                      <a:pt x="176" y="218"/>
                    </a:lnTo>
                    <a:lnTo>
                      <a:pt x="182" y="208"/>
                    </a:lnTo>
                    <a:lnTo>
                      <a:pt x="187" y="198"/>
                    </a:lnTo>
                    <a:lnTo>
                      <a:pt x="193" y="187"/>
                    </a:lnTo>
                    <a:lnTo>
                      <a:pt x="198" y="176"/>
                    </a:lnTo>
                    <a:lnTo>
                      <a:pt x="204" y="164"/>
                    </a:lnTo>
                    <a:lnTo>
                      <a:pt x="207" y="152"/>
                    </a:lnTo>
                    <a:lnTo>
                      <a:pt x="212" y="142"/>
                    </a:lnTo>
                    <a:lnTo>
                      <a:pt x="214" y="131"/>
                    </a:lnTo>
                    <a:lnTo>
                      <a:pt x="218" y="124"/>
                    </a:lnTo>
                    <a:lnTo>
                      <a:pt x="219" y="114"/>
                    </a:lnTo>
                    <a:lnTo>
                      <a:pt x="220" y="104"/>
                    </a:lnTo>
                    <a:lnTo>
                      <a:pt x="222" y="95"/>
                    </a:lnTo>
                    <a:lnTo>
                      <a:pt x="223" y="86"/>
                    </a:lnTo>
                    <a:lnTo>
                      <a:pt x="223" y="78"/>
                    </a:lnTo>
                    <a:lnTo>
                      <a:pt x="224" y="69"/>
                    </a:lnTo>
                    <a:lnTo>
                      <a:pt x="224" y="62"/>
                    </a:lnTo>
                    <a:lnTo>
                      <a:pt x="224" y="55"/>
                    </a:lnTo>
                    <a:lnTo>
                      <a:pt x="224" y="48"/>
                    </a:lnTo>
                    <a:lnTo>
                      <a:pt x="224" y="42"/>
                    </a:lnTo>
                    <a:lnTo>
                      <a:pt x="224" y="37"/>
                    </a:lnTo>
                    <a:lnTo>
                      <a:pt x="224" y="33"/>
                    </a:lnTo>
                    <a:lnTo>
                      <a:pt x="224" y="27"/>
                    </a:lnTo>
                    <a:lnTo>
                      <a:pt x="225" y="24"/>
                    </a:lnTo>
                    <a:lnTo>
                      <a:pt x="65" y="16"/>
                    </a:lnTo>
                    <a:lnTo>
                      <a:pt x="0" y="4"/>
                    </a:lnTo>
                    <a:close/>
                  </a:path>
                </a:pathLst>
              </a:custGeom>
              <a:solidFill>
                <a:srgbClr val="000000"/>
              </a:solidFill>
              <a:ln w="9525">
                <a:solidFill>
                  <a:srgbClr val="5A87C6"/>
                </a:solidFill>
                <a:round/>
                <a:headEnd/>
                <a:tailEnd/>
              </a:ln>
            </p:spPr>
            <p:txBody>
              <a:bodyPr/>
              <a:lstStyle/>
              <a:p>
                <a:endParaRPr lang="en-US"/>
              </a:p>
            </p:txBody>
          </p:sp>
          <p:sp>
            <p:nvSpPr>
              <p:cNvPr id="1298" name="Freeform 283"/>
              <p:cNvSpPr>
                <a:spLocks/>
              </p:cNvSpPr>
              <p:nvPr/>
            </p:nvSpPr>
            <p:spPr bwMode="auto">
              <a:xfrm>
                <a:off x="4992" y="3207"/>
                <a:ext cx="28" cy="119"/>
              </a:xfrm>
              <a:custGeom>
                <a:avLst/>
                <a:gdLst>
                  <a:gd name="T0" fmla="*/ 3 w 83"/>
                  <a:gd name="T1" fmla="*/ 1 h 358"/>
                  <a:gd name="T2" fmla="*/ 6 w 83"/>
                  <a:gd name="T3" fmla="*/ 2 h 358"/>
                  <a:gd name="T4" fmla="*/ 9 w 83"/>
                  <a:gd name="T5" fmla="*/ 7 h 358"/>
                  <a:gd name="T6" fmla="*/ 14 w 83"/>
                  <a:gd name="T7" fmla="*/ 13 h 358"/>
                  <a:gd name="T8" fmla="*/ 19 w 83"/>
                  <a:gd name="T9" fmla="*/ 21 h 358"/>
                  <a:gd name="T10" fmla="*/ 23 w 83"/>
                  <a:gd name="T11" fmla="*/ 30 h 358"/>
                  <a:gd name="T12" fmla="*/ 26 w 83"/>
                  <a:gd name="T13" fmla="*/ 42 h 358"/>
                  <a:gd name="T14" fmla="*/ 28 w 83"/>
                  <a:gd name="T15" fmla="*/ 55 h 358"/>
                  <a:gd name="T16" fmla="*/ 27 w 83"/>
                  <a:gd name="T17" fmla="*/ 69 h 358"/>
                  <a:gd name="T18" fmla="*/ 24 w 83"/>
                  <a:gd name="T19" fmla="*/ 81 h 358"/>
                  <a:gd name="T20" fmla="*/ 20 w 83"/>
                  <a:gd name="T21" fmla="*/ 92 h 358"/>
                  <a:gd name="T22" fmla="*/ 16 w 83"/>
                  <a:gd name="T23" fmla="*/ 101 h 358"/>
                  <a:gd name="T24" fmla="*/ 12 w 83"/>
                  <a:gd name="T25" fmla="*/ 108 h 358"/>
                  <a:gd name="T26" fmla="*/ 7 w 83"/>
                  <a:gd name="T27" fmla="*/ 113 h 358"/>
                  <a:gd name="T28" fmla="*/ 5 w 83"/>
                  <a:gd name="T29" fmla="*/ 117 h 358"/>
                  <a:gd name="T30" fmla="*/ 3 w 83"/>
                  <a:gd name="T31" fmla="*/ 119 h 358"/>
                  <a:gd name="T32" fmla="*/ 0 w 83"/>
                  <a:gd name="T33" fmla="*/ 118 h 358"/>
                  <a:gd name="T34" fmla="*/ 0 w 83"/>
                  <a:gd name="T35" fmla="*/ 117 h 358"/>
                  <a:gd name="T36" fmla="*/ 3 w 83"/>
                  <a:gd name="T37" fmla="*/ 113 h 358"/>
                  <a:gd name="T38" fmla="*/ 6 w 83"/>
                  <a:gd name="T39" fmla="*/ 108 h 358"/>
                  <a:gd name="T40" fmla="*/ 10 w 83"/>
                  <a:gd name="T41" fmla="*/ 100 h 358"/>
                  <a:gd name="T42" fmla="*/ 14 w 83"/>
                  <a:gd name="T43" fmla="*/ 92 h 358"/>
                  <a:gd name="T44" fmla="*/ 18 w 83"/>
                  <a:gd name="T45" fmla="*/ 83 h 358"/>
                  <a:gd name="T46" fmla="*/ 20 w 83"/>
                  <a:gd name="T47" fmla="*/ 73 h 358"/>
                  <a:gd name="T48" fmla="*/ 21 w 83"/>
                  <a:gd name="T49" fmla="*/ 62 h 358"/>
                  <a:gd name="T50" fmla="*/ 21 w 83"/>
                  <a:gd name="T51" fmla="*/ 52 h 358"/>
                  <a:gd name="T52" fmla="*/ 20 w 83"/>
                  <a:gd name="T53" fmla="*/ 43 h 358"/>
                  <a:gd name="T54" fmla="*/ 18 w 83"/>
                  <a:gd name="T55" fmla="*/ 34 h 358"/>
                  <a:gd name="T56" fmla="*/ 16 w 83"/>
                  <a:gd name="T57" fmla="*/ 26 h 358"/>
                  <a:gd name="T58" fmla="*/ 13 w 83"/>
                  <a:gd name="T59" fmla="*/ 19 h 358"/>
                  <a:gd name="T60" fmla="*/ 10 w 83"/>
                  <a:gd name="T61" fmla="*/ 13 h 358"/>
                  <a:gd name="T62" fmla="*/ 7 w 83"/>
                  <a:gd name="T63" fmla="*/ 7 h 358"/>
                  <a:gd name="T64" fmla="*/ 4 w 83"/>
                  <a:gd name="T65" fmla="*/ 4 h 358"/>
                  <a:gd name="T66" fmla="*/ 1 w 83"/>
                  <a:gd name="T67" fmla="*/ 0 h 3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358"/>
                  <a:gd name="T104" fmla="*/ 83 w 83"/>
                  <a:gd name="T105" fmla="*/ 358 h 35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358">
                    <a:moveTo>
                      <a:pt x="4" y="0"/>
                    </a:moveTo>
                    <a:lnTo>
                      <a:pt x="10" y="2"/>
                    </a:lnTo>
                    <a:lnTo>
                      <a:pt x="14" y="5"/>
                    </a:lnTo>
                    <a:lnTo>
                      <a:pt x="17" y="7"/>
                    </a:lnTo>
                    <a:lnTo>
                      <a:pt x="22" y="14"/>
                    </a:lnTo>
                    <a:lnTo>
                      <a:pt x="27" y="21"/>
                    </a:lnTo>
                    <a:lnTo>
                      <a:pt x="35" y="28"/>
                    </a:lnTo>
                    <a:lnTo>
                      <a:pt x="42" y="38"/>
                    </a:lnTo>
                    <a:lnTo>
                      <a:pt x="48" y="51"/>
                    </a:lnTo>
                    <a:lnTo>
                      <a:pt x="56" y="62"/>
                    </a:lnTo>
                    <a:lnTo>
                      <a:pt x="62" y="76"/>
                    </a:lnTo>
                    <a:lnTo>
                      <a:pt x="67" y="90"/>
                    </a:lnTo>
                    <a:lnTo>
                      <a:pt x="73" y="108"/>
                    </a:lnTo>
                    <a:lnTo>
                      <a:pt x="78" y="125"/>
                    </a:lnTo>
                    <a:lnTo>
                      <a:pt x="81" y="145"/>
                    </a:lnTo>
                    <a:lnTo>
                      <a:pt x="83" y="165"/>
                    </a:lnTo>
                    <a:lnTo>
                      <a:pt x="83" y="187"/>
                    </a:lnTo>
                    <a:lnTo>
                      <a:pt x="79" y="207"/>
                    </a:lnTo>
                    <a:lnTo>
                      <a:pt x="76" y="227"/>
                    </a:lnTo>
                    <a:lnTo>
                      <a:pt x="71" y="245"/>
                    </a:lnTo>
                    <a:lnTo>
                      <a:pt x="66" y="263"/>
                    </a:lnTo>
                    <a:lnTo>
                      <a:pt x="59" y="278"/>
                    </a:lnTo>
                    <a:lnTo>
                      <a:pt x="53" y="291"/>
                    </a:lnTo>
                    <a:lnTo>
                      <a:pt x="47" y="305"/>
                    </a:lnTo>
                    <a:lnTo>
                      <a:pt x="42" y="316"/>
                    </a:lnTo>
                    <a:lnTo>
                      <a:pt x="35" y="326"/>
                    </a:lnTo>
                    <a:lnTo>
                      <a:pt x="27" y="335"/>
                    </a:lnTo>
                    <a:lnTo>
                      <a:pt x="22" y="341"/>
                    </a:lnTo>
                    <a:lnTo>
                      <a:pt x="17" y="347"/>
                    </a:lnTo>
                    <a:lnTo>
                      <a:pt x="14" y="352"/>
                    </a:lnTo>
                    <a:lnTo>
                      <a:pt x="10" y="356"/>
                    </a:lnTo>
                    <a:lnTo>
                      <a:pt x="9" y="358"/>
                    </a:lnTo>
                    <a:lnTo>
                      <a:pt x="0" y="355"/>
                    </a:lnTo>
                    <a:lnTo>
                      <a:pt x="0" y="353"/>
                    </a:lnTo>
                    <a:lnTo>
                      <a:pt x="1" y="351"/>
                    </a:lnTo>
                    <a:lnTo>
                      <a:pt x="4" y="346"/>
                    </a:lnTo>
                    <a:lnTo>
                      <a:pt x="9" y="341"/>
                    </a:lnTo>
                    <a:lnTo>
                      <a:pt x="14" y="332"/>
                    </a:lnTo>
                    <a:lnTo>
                      <a:pt x="19" y="324"/>
                    </a:lnTo>
                    <a:lnTo>
                      <a:pt x="25" y="312"/>
                    </a:lnTo>
                    <a:lnTo>
                      <a:pt x="31" y="302"/>
                    </a:lnTo>
                    <a:lnTo>
                      <a:pt x="37" y="290"/>
                    </a:lnTo>
                    <a:lnTo>
                      <a:pt x="42" y="278"/>
                    </a:lnTo>
                    <a:lnTo>
                      <a:pt x="48" y="263"/>
                    </a:lnTo>
                    <a:lnTo>
                      <a:pt x="53" y="249"/>
                    </a:lnTo>
                    <a:lnTo>
                      <a:pt x="56" y="233"/>
                    </a:lnTo>
                    <a:lnTo>
                      <a:pt x="59" y="219"/>
                    </a:lnTo>
                    <a:lnTo>
                      <a:pt x="62" y="203"/>
                    </a:lnTo>
                    <a:lnTo>
                      <a:pt x="63" y="188"/>
                    </a:lnTo>
                    <a:lnTo>
                      <a:pt x="62" y="172"/>
                    </a:lnTo>
                    <a:lnTo>
                      <a:pt x="61" y="157"/>
                    </a:lnTo>
                    <a:lnTo>
                      <a:pt x="58" y="142"/>
                    </a:lnTo>
                    <a:lnTo>
                      <a:pt x="58" y="129"/>
                    </a:lnTo>
                    <a:lnTo>
                      <a:pt x="56" y="114"/>
                    </a:lnTo>
                    <a:lnTo>
                      <a:pt x="52" y="102"/>
                    </a:lnTo>
                    <a:lnTo>
                      <a:pt x="48" y="89"/>
                    </a:lnTo>
                    <a:lnTo>
                      <a:pt x="46" y="78"/>
                    </a:lnTo>
                    <a:lnTo>
                      <a:pt x="42" y="66"/>
                    </a:lnTo>
                    <a:lnTo>
                      <a:pt x="38" y="56"/>
                    </a:lnTo>
                    <a:lnTo>
                      <a:pt x="33" y="46"/>
                    </a:lnTo>
                    <a:lnTo>
                      <a:pt x="30" y="38"/>
                    </a:lnTo>
                    <a:lnTo>
                      <a:pt x="25" y="30"/>
                    </a:lnTo>
                    <a:lnTo>
                      <a:pt x="21" y="22"/>
                    </a:lnTo>
                    <a:lnTo>
                      <a:pt x="16" y="17"/>
                    </a:lnTo>
                    <a:lnTo>
                      <a:pt x="11" y="12"/>
                    </a:lnTo>
                    <a:lnTo>
                      <a:pt x="4" y="0"/>
                    </a:lnTo>
                    <a:close/>
                  </a:path>
                </a:pathLst>
              </a:custGeom>
              <a:solidFill>
                <a:srgbClr val="000000"/>
              </a:solidFill>
              <a:ln w="9525">
                <a:solidFill>
                  <a:srgbClr val="5A87C6"/>
                </a:solidFill>
                <a:round/>
                <a:headEnd/>
                <a:tailEnd/>
              </a:ln>
            </p:spPr>
            <p:txBody>
              <a:bodyPr/>
              <a:lstStyle/>
              <a:p>
                <a:endParaRPr lang="en-US"/>
              </a:p>
            </p:txBody>
          </p:sp>
        </p:grpSp>
        <p:sp>
          <p:nvSpPr>
            <p:cNvPr id="1121" name="Line 284"/>
            <p:cNvSpPr>
              <a:spLocks noChangeShapeType="1"/>
            </p:cNvSpPr>
            <p:nvPr/>
          </p:nvSpPr>
          <p:spPr bwMode="auto">
            <a:xfrm flipV="1">
              <a:off x="4736" y="2928"/>
              <a:ext cx="0" cy="304"/>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7" name="Object 286"/>
          <p:cNvGraphicFramePr>
            <a:graphicFrameLocks noChangeAspect="1"/>
          </p:cNvGraphicFramePr>
          <p:nvPr/>
        </p:nvGraphicFramePr>
        <p:xfrm>
          <a:off x="5886450" y="2704350"/>
          <a:ext cx="2178050" cy="1462088"/>
        </p:xfrm>
        <a:graphic>
          <a:graphicData uri="http://schemas.openxmlformats.org/presentationml/2006/ole">
            <p:oleObj spid="_x0000_s1027" name="Clip" r:id="rId14" imgW="4671000" imgH="3134880" progId="">
              <p:embed/>
            </p:oleObj>
          </a:graphicData>
        </a:graphic>
      </p:graphicFrame>
      <p:sp>
        <p:nvSpPr>
          <p:cNvPr id="1051" name="Line 287"/>
          <p:cNvSpPr>
            <a:spLocks noChangeShapeType="1"/>
          </p:cNvSpPr>
          <p:nvPr/>
        </p:nvSpPr>
        <p:spPr bwMode="auto">
          <a:xfrm flipH="1" flipV="1">
            <a:off x="5626100" y="2647200"/>
            <a:ext cx="0" cy="635000"/>
          </a:xfrm>
          <a:prstGeom prst="line">
            <a:avLst/>
          </a:prstGeom>
          <a:noFill/>
          <a:ln w="38100">
            <a:solidFill>
              <a:srgbClr val="5A87C6"/>
            </a:solidFill>
            <a:round/>
            <a:headEnd/>
            <a:tailEnd type="triangle" w="med" len="med"/>
          </a:ln>
        </p:spPr>
        <p:txBody>
          <a:bodyPr wrap="none" anchor="ctr"/>
          <a:lstStyle/>
          <a:p>
            <a:endParaRPr lang="en-US"/>
          </a:p>
        </p:txBody>
      </p:sp>
      <p:sp>
        <p:nvSpPr>
          <p:cNvPr id="1052" name="Line 289"/>
          <p:cNvSpPr>
            <a:spLocks noChangeShapeType="1"/>
          </p:cNvSpPr>
          <p:nvPr/>
        </p:nvSpPr>
        <p:spPr bwMode="auto">
          <a:xfrm flipH="1" flipV="1">
            <a:off x="7515225" y="1491500"/>
            <a:ext cx="104775" cy="228600"/>
          </a:xfrm>
          <a:prstGeom prst="line">
            <a:avLst/>
          </a:prstGeom>
          <a:noFill/>
          <a:ln w="38100" cmpd="dbl">
            <a:solidFill>
              <a:srgbClr val="5A87C6"/>
            </a:solidFill>
            <a:round/>
            <a:headEnd/>
            <a:tailEnd/>
          </a:ln>
        </p:spPr>
        <p:txBody>
          <a:bodyPr wrap="none" anchor="ctr"/>
          <a:lstStyle/>
          <a:p>
            <a:endParaRPr lang="en-US"/>
          </a:p>
        </p:txBody>
      </p:sp>
      <p:grpSp>
        <p:nvGrpSpPr>
          <p:cNvPr id="1053" name="Group 290"/>
          <p:cNvGrpSpPr>
            <a:grpSpLocks/>
          </p:cNvGrpSpPr>
          <p:nvPr/>
        </p:nvGrpSpPr>
        <p:grpSpPr bwMode="auto">
          <a:xfrm>
            <a:off x="7454900" y="1720100"/>
            <a:ext cx="1020763" cy="804863"/>
            <a:chOff x="3528" y="1400"/>
            <a:chExt cx="643" cy="507"/>
          </a:xfrm>
        </p:grpSpPr>
        <p:grpSp>
          <p:nvGrpSpPr>
            <p:cNvPr id="1080" name="Group 291"/>
            <p:cNvGrpSpPr>
              <a:grpSpLocks/>
            </p:cNvGrpSpPr>
            <p:nvPr/>
          </p:nvGrpSpPr>
          <p:grpSpPr bwMode="auto">
            <a:xfrm>
              <a:off x="3528" y="1400"/>
              <a:ext cx="259" cy="123"/>
              <a:chOff x="1455" y="3383"/>
              <a:chExt cx="539" cy="187"/>
            </a:xfrm>
          </p:grpSpPr>
          <p:sp>
            <p:nvSpPr>
              <p:cNvPr id="1113" name="Freeform 292"/>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14" name="Freeform 293"/>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15" name="Freeform 294"/>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16" name="Freeform 295"/>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7" name="Freeform 296"/>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8" name="Freeform 297"/>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9" name="Freeform 298"/>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1" name="Group 299"/>
            <p:cNvGrpSpPr>
              <a:grpSpLocks/>
            </p:cNvGrpSpPr>
            <p:nvPr/>
          </p:nvGrpSpPr>
          <p:grpSpPr bwMode="auto">
            <a:xfrm>
              <a:off x="3624" y="1496"/>
              <a:ext cx="259" cy="123"/>
              <a:chOff x="1455" y="3383"/>
              <a:chExt cx="539" cy="187"/>
            </a:xfrm>
          </p:grpSpPr>
          <p:sp>
            <p:nvSpPr>
              <p:cNvPr id="1106" name="Freeform 300"/>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7" name="Freeform 301"/>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8" name="Freeform 302"/>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9" name="Freeform 303"/>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0" name="Freeform 304"/>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1" name="Freeform 305"/>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2" name="Freeform 306"/>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2" name="Group 307"/>
            <p:cNvGrpSpPr>
              <a:grpSpLocks/>
            </p:cNvGrpSpPr>
            <p:nvPr/>
          </p:nvGrpSpPr>
          <p:grpSpPr bwMode="auto">
            <a:xfrm>
              <a:off x="3720" y="1592"/>
              <a:ext cx="259" cy="123"/>
              <a:chOff x="1455" y="3383"/>
              <a:chExt cx="539" cy="187"/>
            </a:xfrm>
          </p:grpSpPr>
          <p:sp>
            <p:nvSpPr>
              <p:cNvPr id="1099" name="Freeform 308"/>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0" name="Freeform 309"/>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1" name="Freeform 310"/>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2" name="Freeform 311"/>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03" name="Freeform 312"/>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04" name="Freeform 313"/>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05" name="Freeform 314"/>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3" name="Group 315"/>
            <p:cNvGrpSpPr>
              <a:grpSpLocks/>
            </p:cNvGrpSpPr>
            <p:nvPr/>
          </p:nvGrpSpPr>
          <p:grpSpPr bwMode="auto">
            <a:xfrm>
              <a:off x="3816" y="1688"/>
              <a:ext cx="259" cy="123"/>
              <a:chOff x="1455" y="3383"/>
              <a:chExt cx="539" cy="187"/>
            </a:xfrm>
          </p:grpSpPr>
          <p:sp>
            <p:nvSpPr>
              <p:cNvPr id="1092" name="Freeform 316"/>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93" name="Freeform 317"/>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94" name="Freeform 318"/>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95" name="Freeform 319"/>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96" name="Freeform 320"/>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7" name="Freeform 321"/>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8" name="Freeform 322"/>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4" name="Group 323"/>
            <p:cNvGrpSpPr>
              <a:grpSpLocks/>
            </p:cNvGrpSpPr>
            <p:nvPr/>
          </p:nvGrpSpPr>
          <p:grpSpPr bwMode="auto">
            <a:xfrm>
              <a:off x="3912" y="1784"/>
              <a:ext cx="259" cy="123"/>
              <a:chOff x="1455" y="3383"/>
              <a:chExt cx="539" cy="187"/>
            </a:xfrm>
          </p:grpSpPr>
          <p:sp>
            <p:nvSpPr>
              <p:cNvPr id="1085" name="Freeform 324"/>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86" name="Freeform 325"/>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87" name="Freeform 326"/>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88" name="Freeform 327"/>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89" name="Freeform 328"/>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0" name="Freeform 329"/>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1" name="Freeform 330"/>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sp>
        <p:nvSpPr>
          <p:cNvPr id="1054" name="Freeform 332"/>
          <p:cNvSpPr>
            <a:spLocks/>
          </p:cNvSpPr>
          <p:nvPr/>
        </p:nvSpPr>
        <p:spPr bwMode="auto">
          <a:xfrm>
            <a:off x="5949950" y="2386850"/>
            <a:ext cx="69850" cy="80963"/>
          </a:xfrm>
          <a:custGeom>
            <a:avLst/>
            <a:gdLst>
              <a:gd name="T0" fmla="*/ 0 w 221"/>
              <a:gd name="T1" fmla="*/ 58013 h 254"/>
              <a:gd name="T2" fmla="*/ 4425 w 221"/>
              <a:gd name="T3" fmla="*/ 25500 h 254"/>
              <a:gd name="T4" fmla="*/ 24021 w 221"/>
              <a:gd name="T5" fmla="*/ 3188 h 254"/>
              <a:gd name="T6" fmla="*/ 49622 w 221"/>
              <a:gd name="T7" fmla="*/ 0 h 254"/>
              <a:gd name="T8" fmla="*/ 69850 w 221"/>
              <a:gd name="T9" fmla="*/ 21356 h 254"/>
              <a:gd name="T10" fmla="*/ 65109 w 221"/>
              <a:gd name="T11" fmla="*/ 57694 h 254"/>
              <a:gd name="T12" fmla="*/ 44565 w 221"/>
              <a:gd name="T13" fmla="*/ 80963 h 254"/>
              <a:gd name="T14" fmla="*/ 0 w 221"/>
              <a:gd name="T15" fmla="*/ 58013 h 254"/>
              <a:gd name="T16" fmla="*/ 0 w 221"/>
              <a:gd name="T17" fmla="*/ 58013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254"/>
              <a:gd name="T29" fmla="*/ 221 w 221"/>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254">
                <a:moveTo>
                  <a:pt x="0" y="182"/>
                </a:moveTo>
                <a:lnTo>
                  <a:pt x="14" y="80"/>
                </a:lnTo>
                <a:lnTo>
                  <a:pt x="76" y="10"/>
                </a:lnTo>
                <a:lnTo>
                  <a:pt x="157" y="0"/>
                </a:lnTo>
                <a:lnTo>
                  <a:pt x="221" y="67"/>
                </a:lnTo>
                <a:lnTo>
                  <a:pt x="206" y="181"/>
                </a:lnTo>
                <a:lnTo>
                  <a:pt x="141" y="254"/>
                </a:lnTo>
                <a:lnTo>
                  <a:pt x="0" y="182"/>
                </a:lnTo>
                <a:close/>
              </a:path>
            </a:pathLst>
          </a:custGeom>
          <a:solidFill>
            <a:srgbClr val="FFFFC2"/>
          </a:solidFill>
          <a:ln w="9525">
            <a:noFill/>
            <a:round/>
            <a:headEnd/>
            <a:tailEnd/>
          </a:ln>
        </p:spPr>
        <p:txBody>
          <a:bodyPr/>
          <a:lstStyle/>
          <a:p>
            <a:endParaRPr lang="en-US"/>
          </a:p>
        </p:txBody>
      </p:sp>
      <p:sp>
        <p:nvSpPr>
          <p:cNvPr id="1055" name="Freeform 333"/>
          <p:cNvSpPr>
            <a:spLocks/>
          </p:cNvSpPr>
          <p:nvPr/>
        </p:nvSpPr>
        <p:spPr bwMode="auto">
          <a:xfrm>
            <a:off x="5764213" y="1951875"/>
            <a:ext cx="354012" cy="441325"/>
          </a:xfrm>
          <a:custGeom>
            <a:avLst/>
            <a:gdLst>
              <a:gd name="T0" fmla="*/ 30453 w 1116"/>
              <a:gd name="T1" fmla="*/ 81422 h 1393"/>
              <a:gd name="T2" fmla="*/ 139892 w 1116"/>
              <a:gd name="T3" fmla="*/ 0 h 1393"/>
              <a:gd name="T4" fmla="*/ 213803 w 1116"/>
              <a:gd name="T5" fmla="*/ 158408 h 1393"/>
              <a:gd name="T6" fmla="*/ 226492 w 1116"/>
              <a:gd name="T7" fmla="*/ 155874 h 1393"/>
              <a:gd name="T8" fmla="*/ 267729 w 1116"/>
              <a:gd name="T9" fmla="*/ 283234 h 1393"/>
              <a:gd name="T10" fmla="*/ 311822 w 1116"/>
              <a:gd name="T11" fmla="*/ 259472 h 1393"/>
              <a:gd name="T12" fmla="*/ 354012 w 1116"/>
              <a:gd name="T13" fmla="*/ 378279 h 1393"/>
              <a:gd name="T14" fmla="*/ 256627 w 1116"/>
              <a:gd name="T15" fmla="*/ 441325 h 1393"/>
              <a:gd name="T16" fmla="*/ 216975 w 1116"/>
              <a:gd name="T17" fmla="*/ 411861 h 1393"/>
              <a:gd name="T18" fmla="*/ 0 w 1116"/>
              <a:gd name="T19" fmla="*/ 112153 h 1393"/>
              <a:gd name="T20" fmla="*/ 30453 w 1116"/>
              <a:gd name="T21" fmla="*/ 81422 h 1393"/>
              <a:gd name="T22" fmla="*/ 30453 w 1116"/>
              <a:gd name="T23" fmla="*/ 81422 h 13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
              <a:gd name="T37" fmla="*/ 0 h 1393"/>
              <a:gd name="T38" fmla="*/ 1116 w 1116"/>
              <a:gd name="T39" fmla="*/ 1393 h 13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 h="1393">
                <a:moveTo>
                  <a:pt x="96" y="257"/>
                </a:moveTo>
                <a:lnTo>
                  <a:pt x="441" y="0"/>
                </a:lnTo>
                <a:lnTo>
                  <a:pt x="674" y="500"/>
                </a:lnTo>
                <a:lnTo>
                  <a:pt x="714" y="492"/>
                </a:lnTo>
                <a:lnTo>
                  <a:pt x="844" y="894"/>
                </a:lnTo>
                <a:lnTo>
                  <a:pt x="983" y="819"/>
                </a:lnTo>
                <a:lnTo>
                  <a:pt x="1116" y="1194"/>
                </a:lnTo>
                <a:lnTo>
                  <a:pt x="809" y="1393"/>
                </a:lnTo>
                <a:lnTo>
                  <a:pt x="684" y="1300"/>
                </a:lnTo>
                <a:lnTo>
                  <a:pt x="0" y="354"/>
                </a:lnTo>
                <a:lnTo>
                  <a:pt x="96" y="257"/>
                </a:lnTo>
                <a:close/>
              </a:path>
            </a:pathLst>
          </a:custGeom>
          <a:solidFill>
            <a:srgbClr val="F59E92"/>
          </a:solidFill>
          <a:ln w="9525">
            <a:noFill/>
            <a:round/>
            <a:headEnd/>
            <a:tailEnd/>
          </a:ln>
        </p:spPr>
        <p:txBody>
          <a:bodyPr/>
          <a:lstStyle/>
          <a:p>
            <a:endParaRPr lang="en-US"/>
          </a:p>
        </p:txBody>
      </p:sp>
      <p:sp>
        <p:nvSpPr>
          <p:cNvPr id="1056" name="Freeform 334"/>
          <p:cNvSpPr>
            <a:spLocks/>
          </p:cNvSpPr>
          <p:nvPr/>
        </p:nvSpPr>
        <p:spPr bwMode="auto">
          <a:xfrm>
            <a:off x="5800725" y="1937588"/>
            <a:ext cx="179388" cy="169862"/>
          </a:xfrm>
          <a:custGeom>
            <a:avLst/>
            <a:gdLst>
              <a:gd name="T0" fmla="*/ 0 w 564"/>
              <a:gd name="T1" fmla="*/ 85731 h 531"/>
              <a:gd name="T2" fmla="*/ 103053 w 564"/>
              <a:gd name="T3" fmla="*/ 0 h 531"/>
              <a:gd name="T4" fmla="*/ 179388 w 564"/>
              <a:gd name="T5" fmla="*/ 168902 h 531"/>
              <a:gd name="T6" fmla="*/ 174935 w 564"/>
              <a:gd name="T7" fmla="*/ 169862 h 531"/>
              <a:gd name="T8" fmla="*/ 93511 w 564"/>
              <a:gd name="T9" fmla="*/ 27511 h 531"/>
              <a:gd name="T10" fmla="*/ 5725 w 564"/>
              <a:gd name="T11" fmla="*/ 100126 h 531"/>
              <a:gd name="T12" fmla="*/ 0 w 564"/>
              <a:gd name="T13" fmla="*/ 85731 h 531"/>
              <a:gd name="T14" fmla="*/ 0 w 564"/>
              <a:gd name="T15" fmla="*/ 85731 h 531"/>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531"/>
              <a:gd name="T26" fmla="*/ 564 w 564"/>
              <a:gd name="T27" fmla="*/ 531 h 5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531">
                <a:moveTo>
                  <a:pt x="0" y="268"/>
                </a:moveTo>
                <a:lnTo>
                  <a:pt x="324" y="0"/>
                </a:lnTo>
                <a:lnTo>
                  <a:pt x="564" y="528"/>
                </a:lnTo>
                <a:lnTo>
                  <a:pt x="550" y="531"/>
                </a:lnTo>
                <a:lnTo>
                  <a:pt x="294" y="86"/>
                </a:lnTo>
                <a:lnTo>
                  <a:pt x="18" y="313"/>
                </a:lnTo>
                <a:lnTo>
                  <a:pt x="0" y="268"/>
                </a:lnTo>
                <a:close/>
              </a:path>
            </a:pathLst>
          </a:custGeom>
          <a:solidFill>
            <a:srgbClr val="000000"/>
          </a:solidFill>
          <a:ln w="9525">
            <a:noFill/>
            <a:round/>
            <a:headEnd/>
            <a:tailEnd/>
          </a:ln>
        </p:spPr>
        <p:txBody>
          <a:bodyPr/>
          <a:lstStyle/>
          <a:p>
            <a:endParaRPr lang="en-US"/>
          </a:p>
        </p:txBody>
      </p:sp>
      <p:sp>
        <p:nvSpPr>
          <p:cNvPr id="1057" name="Freeform 335"/>
          <p:cNvSpPr>
            <a:spLocks/>
          </p:cNvSpPr>
          <p:nvPr/>
        </p:nvSpPr>
        <p:spPr bwMode="auto">
          <a:xfrm>
            <a:off x="5807075" y="2001088"/>
            <a:ext cx="150813" cy="161925"/>
          </a:xfrm>
          <a:custGeom>
            <a:avLst/>
            <a:gdLst>
              <a:gd name="T0" fmla="*/ 0 w 471"/>
              <a:gd name="T1" fmla="*/ 67495 h 511"/>
              <a:gd name="T2" fmla="*/ 84212 w 471"/>
              <a:gd name="T3" fmla="*/ 0 h 511"/>
              <a:gd name="T4" fmla="*/ 42586 w 471"/>
              <a:gd name="T5" fmla="*/ 65911 h 511"/>
              <a:gd name="T6" fmla="*/ 99581 w 471"/>
              <a:gd name="T7" fmla="*/ 19330 h 511"/>
              <a:gd name="T8" fmla="*/ 48670 w 471"/>
              <a:gd name="T9" fmla="*/ 87459 h 511"/>
              <a:gd name="T10" fmla="*/ 112389 w 471"/>
              <a:gd name="T11" fmla="*/ 42145 h 511"/>
              <a:gd name="T12" fmla="*/ 64680 w 471"/>
              <a:gd name="T13" fmla="*/ 101401 h 511"/>
              <a:gd name="T14" fmla="*/ 125517 w 471"/>
              <a:gd name="T15" fmla="*/ 64643 h 511"/>
              <a:gd name="T16" fmla="*/ 73005 w 471"/>
              <a:gd name="T17" fmla="*/ 119146 h 511"/>
              <a:gd name="T18" fmla="*/ 150813 w 471"/>
              <a:gd name="T19" fmla="*/ 91895 h 511"/>
              <a:gd name="T20" fmla="*/ 63399 w 471"/>
              <a:gd name="T21" fmla="*/ 161925 h 511"/>
              <a:gd name="T22" fmla="*/ 0 w 471"/>
              <a:gd name="T23" fmla="*/ 67495 h 511"/>
              <a:gd name="T24" fmla="*/ 0 w 471"/>
              <a:gd name="T25" fmla="*/ 67495 h 5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1"/>
              <a:gd name="T40" fmla="*/ 0 h 511"/>
              <a:gd name="T41" fmla="*/ 471 w 471"/>
              <a:gd name="T42" fmla="*/ 511 h 5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1" h="511">
                <a:moveTo>
                  <a:pt x="0" y="213"/>
                </a:moveTo>
                <a:lnTo>
                  <a:pt x="263" y="0"/>
                </a:lnTo>
                <a:lnTo>
                  <a:pt x="133" y="208"/>
                </a:lnTo>
                <a:lnTo>
                  <a:pt x="311" y="61"/>
                </a:lnTo>
                <a:lnTo>
                  <a:pt x="152" y="276"/>
                </a:lnTo>
                <a:lnTo>
                  <a:pt x="351" y="133"/>
                </a:lnTo>
                <a:lnTo>
                  <a:pt x="202" y="320"/>
                </a:lnTo>
                <a:lnTo>
                  <a:pt x="392" y="204"/>
                </a:lnTo>
                <a:lnTo>
                  <a:pt x="228" y="376"/>
                </a:lnTo>
                <a:lnTo>
                  <a:pt x="471" y="290"/>
                </a:lnTo>
                <a:lnTo>
                  <a:pt x="198" y="511"/>
                </a:lnTo>
                <a:lnTo>
                  <a:pt x="0" y="213"/>
                </a:lnTo>
                <a:close/>
              </a:path>
            </a:pathLst>
          </a:custGeom>
          <a:solidFill>
            <a:srgbClr val="000000"/>
          </a:solidFill>
          <a:ln w="9525">
            <a:noFill/>
            <a:round/>
            <a:headEnd/>
            <a:tailEnd/>
          </a:ln>
        </p:spPr>
        <p:txBody>
          <a:bodyPr/>
          <a:lstStyle/>
          <a:p>
            <a:endParaRPr lang="en-US"/>
          </a:p>
        </p:txBody>
      </p:sp>
      <p:sp>
        <p:nvSpPr>
          <p:cNvPr id="1058" name="Freeform 336"/>
          <p:cNvSpPr>
            <a:spLocks/>
          </p:cNvSpPr>
          <p:nvPr/>
        </p:nvSpPr>
        <p:spPr bwMode="auto">
          <a:xfrm>
            <a:off x="5876925" y="2096338"/>
            <a:ext cx="161925" cy="139700"/>
          </a:xfrm>
          <a:custGeom>
            <a:avLst/>
            <a:gdLst>
              <a:gd name="T0" fmla="*/ 3465 w 514"/>
              <a:gd name="T1" fmla="*/ 91648 h 439"/>
              <a:gd name="T2" fmla="*/ 106165 w 514"/>
              <a:gd name="T3" fmla="*/ 16866 h 439"/>
              <a:gd name="T4" fmla="*/ 154364 w 514"/>
              <a:gd name="T5" fmla="*/ 139700 h 439"/>
              <a:gd name="T6" fmla="*/ 161925 w 514"/>
              <a:gd name="T7" fmla="*/ 135245 h 439"/>
              <a:gd name="T8" fmla="*/ 114041 w 514"/>
              <a:gd name="T9" fmla="*/ 0 h 439"/>
              <a:gd name="T10" fmla="*/ 111520 w 514"/>
              <a:gd name="T11" fmla="*/ 1591 h 439"/>
              <a:gd name="T12" fmla="*/ 108370 w 514"/>
              <a:gd name="T13" fmla="*/ 3182 h 439"/>
              <a:gd name="T14" fmla="*/ 103960 w 514"/>
              <a:gd name="T15" fmla="*/ 5092 h 439"/>
              <a:gd name="T16" fmla="*/ 98919 w 514"/>
              <a:gd name="T17" fmla="*/ 7637 h 439"/>
              <a:gd name="T18" fmla="*/ 93249 w 514"/>
              <a:gd name="T19" fmla="*/ 10820 h 439"/>
              <a:gd name="T20" fmla="*/ 86633 w 514"/>
              <a:gd name="T21" fmla="*/ 13684 h 439"/>
              <a:gd name="T22" fmla="*/ 80017 w 514"/>
              <a:gd name="T23" fmla="*/ 17502 h 439"/>
              <a:gd name="T24" fmla="*/ 72772 w 514"/>
              <a:gd name="T25" fmla="*/ 21003 h 439"/>
              <a:gd name="T26" fmla="*/ 69306 w 514"/>
              <a:gd name="T27" fmla="*/ 22594 h 439"/>
              <a:gd name="T28" fmla="*/ 66156 w 514"/>
              <a:gd name="T29" fmla="*/ 24821 h 439"/>
              <a:gd name="T30" fmla="*/ 62376 w 514"/>
              <a:gd name="T31" fmla="*/ 26413 h 439"/>
              <a:gd name="T32" fmla="*/ 58910 w 514"/>
              <a:gd name="T33" fmla="*/ 28640 h 439"/>
              <a:gd name="T34" fmla="*/ 52295 w 514"/>
              <a:gd name="T35" fmla="*/ 31822 h 439"/>
              <a:gd name="T36" fmla="*/ 45679 w 514"/>
              <a:gd name="T37" fmla="*/ 35323 h 439"/>
              <a:gd name="T38" fmla="*/ 40009 w 514"/>
              <a:gd name="T39" fmla="*/ 38505 h 439"/>
              <a:gd name="T40" fmla="*/ 34968 w 514"/>
              <a:gd name="T41" fmla="*/ 41369 h 439"/>
              <a:gd name="T42" fmla="*/ 30558 w 514"/>
              <a:gd name="T43" fmla="*/ 44233 h 439"/>
              <a:gd name="T44" fmla="*/ 26777 w 514"/>
              <a:gd name="T45" fmla="*/ 46779 h 439"/>
              <a:gd name="T46" fmla="*/ 23312 w 514"/>
              <a:gd name="T47" fmla="*/ 49325 h 439"/>
              <a:gd name="T48" fmla="*/ 19847 w 514"/>
              <a:gd name="T49" fmla="*/ 52189 h 439"/>
              <a:gd name="T50" fmla="*/ 17327 w 514"/>
              <a:gd name="T51" fmla="*/ 55371 h 439"/>
              <a:gd name="T52" fmla="*/ 7876 w 514"/>
              <a:gd name="T53" fmla="*/ 67463 h 439"/>
              <a:gd name="T54" fmla="*/ 1890 w 514"/>
              <a:gd name="T55" fmla="*/ 77646 h 439"/>
              <a:gd name="T56" fmla="*/ 0 w 514"/>
              <a:gd name="T57" fmla="*/ 81465 h 439"/>
              <a:gd name="T58" fmla="*/ 3465 w 514"/>
              <a:gd name="T59" fmla="*/ 91648 h 439"/>
              <a:gd name="T60" fmla="*/ 3465 w 514"/>
              <a:gd name="T61" fmla="*/ 91648 h 4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4"/>
              <a:gd name="T94" fmla="*/ 0 h 439"/>
              <a:gd name="T95" fmla="*/ 514 w 514"/>
              <a:gd name="T96" fmla="*/ 439 h 43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4" h="439">
                <a:moveTo>
                  <a:pt x="11" y="288"/>
                </a:moveTo>
                <a:lnTo>
                  <a:pt x="337" y="53"/>
                </a:lnTo>
                <a:lnTo>
                  <a:pt x="490" y="439"/>
                </a:lnTo>
                <a:lnTo>
                  <a:pt x="514" y="425"/>
                </a:lnTo>
                <a:lnTo>
                  <a:pt x="362" y="0"/>
                </a:lnTo>
                <a:lnTo>
                  <a:pt x="354" y="5"/>
                </a:lnTo>
                <a:lnTo>
                  <a:pt x="344" y="10"/>
                </a:lnTo>
                <a:lnTo>
                  <a:pt x="330" y="16"/>
                </a:lnTo>
                <a:lnTo>
                  <a:pt x="314" y="24"/>
                </a:lnTo>
                <a:lnTo>
                  <a:pt x="296" y="34"/>
                </a:lnTo>
                <a:lnTo>
                  <a:pt x="275" y="43"/>
                </a:lnTo>
                <a:lnTo>
                  <a:pt x="254" y="55"/>
                </a:lnTo>
                <a:lnTo>
                  <a:pt x="231" y="66"/>
                </a:lnTo>
                <a:lnTo>
                  <a:pt x="220" y="71"/>
                </a:lnTo>
                <a:lnTo>
                  <a:pt x="210" y="78"/>
                </a:lnTo>
                <a:lnTo>
                  <a:pt x="198" y="83"/>
                </a:lnTo>
                <a:lnTo>
                  <a:pt x="187" y="90"/>
                </a:lnTo>
                <a:lnTo>
                  <a:pt x="166" y="100"/>
                </a:lnTo>
                <a:lnTo>
                  <a:pt x="145" y="111"/>
                </a:lnTo>
                <a:lnTo>
                  <a:pt x="127" y="121"/>
                </a:lnTo>
                <a:lnTo>
                  <a:pt x="111" y="130"/>
                </a:lnTo>
                <a:lnTo>
                  <a:pt x="97" y="139"/>
                </a:lnTo>
                <a:lnTo>
                  <a:pt x="85" y="147"/>
                </a:lnTo>
                <a:lnTo>
                  <a:pt x="74" y="155"/>
                </a:lnTo>
                <a:lnTo>
                  <a:pt x="63" y="164"/>
                </a:lnTo>
                <a:lnTo>
                  <a:pt x="55" y="174"/>
                </a:lnTo>
                <a:lnTo>
                  <a:pt x="25" y="212"/>
                </a:lnTo>
                <a:lnTo>
                  <a:pt x="6" y="244"/>
                </a:lnTo>
                <a:lnTo>
                  <a:pt x="0" y="256"/>
                </a:lnTo>
                <a:lnTo>
                  <a:pt x="11" y="288"/>
                </a:lnTo>
                <a:close/>
              </a:path>
            </a:pathLst>
          </a:custGeom>
          <a:solidFill>
            <a:srgbClr val="000000"/>
          </a:solidFill>
          <a:ln w="9525">
            <a:noFill/>
            <a:round/>
            <a:headEnd/>
            <a:tailEnd/>
          </a:ln>
        </p:spPr>
        <p:txBody>
          <a:bodyPr/>
          <a:lstStyle/>
          <a:p>
            <a:endParaRPr lang="en-US"/>
          </a:p>
        </p:txBody>
      </p:sp>
      <p:sp>
        <p:nvSpPr>
          <p:cNvPr id="1059" name="Freeform 337"/>
          <p:cNvSpPr>
            <a:spLocks/>
          </p:cNvSpPr>
          <p:nvPr/>
        </p:nvSpPr>
        <p:spPr bwMode="auto">
          <a:xfrm>
            <a:off x="5891213" y="2140788"/>
            <a:ext cx="125412" cy="123825"/>
          </a:xfrm>
          <a:custGeom>
            <a:avLst/>
            <a:gdLst>
              <a:gd name="T0" fmla="*/ 0 w 395"/>
              <a:gd name="T1" fmla="*/ 51118 h 390"/>
              <a:gd name="T2" fmla="*/ 50482 w 395"/>
              <a:gd name="T3" fmla="*/ 123825 h 390"/>
              <a:gd name="T4" fmla="*/ 125412 w 395"/>
              <a:gd name="T5" fmla="*/ 85725 h 390"/>
              <a:gd name="T6" fmla="*/ 63500 w 395"/>
              <a:gd name="T7" fmla="*/ 94298 h 390"/>
              <a:gd name="T8" fmla="*/ 101600 w 395"/>
              <a:gd name="T9" fmla="*/ 47625 h 390"/>
              <a:gd name="T10" fmla="*/ 51752 w 395"/>
              <a:gd name="T11" fmla="*/ 67310 h 390"/>
              <a:gd name="T12" fmla="*/ 92392 w 395"/>
              <a:gd name="T13" fmla="*/ 20955 h 390"/>
              <a:gd name="T14" fmla="*/ 30162 w 395"/>
              <a:gd name="T15" fmla="*/ 50165 h 390"/>
              <a:gd name="T16" fmla="*/ 74930 w 395"/>
              <a:gd name="T17" fmla="*/ 0 h 390"/>
              <a:gd name="T18" fmla="*/ 0 w 395"/>
              <a:gd name="T19" fmla="*/ 51118 h 390"/>
              <a:gd name="T20" fmla="*/ 0 w 395"/>
              <a:gd name="T21" fmla="*/ 51118 h 3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5"/>
              <a:gd name="T34" fmla="*/ 0 h 390"/>
              <a:gd name="T35" fmla="*/ 395 w 395"/>
              <a:gd name="T36" fmla="*/ 390 h 3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5" h="390">
                <a:moveTo>
                  <a:pt x="0" y="161"/>
                </a:moveTo>
                <a:lnTo>
                  <a:pt x="159" y="390"/>
                </a:lnTo>
                <a:lnTo>
                  <a:pt x="395" y="270"/>
                </a:lnTo>
                <a:lnTo>
                  <a:pt x="200" y="297"/>
                </a:lnTo>
                <a:lnTo>
                  <a:pt x="320" y="150"/>
                </a:lnTo>
                <a:lnTo>
                  <a:pt x="163" y="212"/>
                </a:lnTo>
                <a:lnTo>
                  <a:pt x="291" y="66"/>
                </a:lnTo>
                <a:lnTo>
                  <a:pt x="95" y="158"/>
                </a:lnTo>
                <a:lnTo>
                  <a:pt x="236" y="0"/>
                </a:lnTo>
                <a:lnTo>
                  <a:pt x="0" y="161"/>
                </a:lnTo>
                <a:close/>
              </a:path>
            </a:pathLst>
          </a:custGeom>
          <a:solidFill>
            <a:srgbClr val="000000"/>
          </a:solidFill>
          <a:ln w="9525">
            <a:noFill/>
            <a:round/>
            <a:headEnd/>
            <a:tailEnd/>
          </a:ln>
        </p:spPr>
        <p:txBody>
          <a:bodyPr/>
          <a:lstStyle/>
          <a:p>
            <a:endParaRPr lang="en-US"/>
          </a:p>
        </p:txBody>
      </p:sp>
      <p:sp>
        <p:nvSpPr>
          <p:cNvPr id="1060" name="Freeform 338"/>
          <p:cNvSpPr>
            <a:spLocks/>
          </p:cNvSpPr>
          <p:nvPr/>
        </p:nvSpPr>
        <p:spPr bwMode="auto">
          <a:xfrm>
            <a:off x="5929313" y="2202700"/>
            <a:ext cx="195262" cy="158750"/>
          </a:xfrm>
          <a:custGeom>
            <a:avLst/>
            <a:gdLst>
              <a:gd name="T0" fmla="*/ 0 w 618"/>
              <a:gd name="T1" fmla="*/ 77955 h 503"/>
              <a:gd name="T2" fmla="*/ 147868 w 618"/>
              <a:gd name="T3" fmla="*/ 0 h 503"/>
              <a:gd name="T4" fmla="*/ 195262 w 618"/>
              <a:gd name="T5" fmla="*/ 131923 h 503"/>
              <a:gd name="T6" fmla="*/ 142813 w 618"/>
              <a:gd name="T7" fmla="*/ 158750 h 503"/>
              <a:gd name="T8" fmla="*/ 176305 w 618"/>
              <a:gd name="T9" fmla="*/ 127505 h 503"/>
              <a:gd name="T10" fmla="*/ 134598 w 618"/>
              <a:gd name="T11" fmla="*/ 22724 h 503"/>
              <a:gd name="T12" fmla="*/ 131123 w 618"/>
              <a:gd name="T13" fmla="*/ 25564 h 503"/>
              <a:gd name="T14" fmla="*/ 127015 w 618"/>
              <a:gd name="T15" fmla="*/ 28405 h 503"/>
              <a:gd name="T16" fmla="*/ 124487 w 618"/>
              <a:gd name="T17" fmla="*/ 30614 h 503"/>
              <a:gd name="T18" fmla="*/ 121960 w 618"/>
              <a:gd name="T19" fmla="*/ 32192 h 503"/>
              <a:gd name="T20" fmla="*/ 118800 w 618"/>
              <a:gd name="T21" fmla="*/ 34717 h 503"/>
              <a:gd name="T22" fmla="*/ 115641 w 618"/>
              <a:gd name="T23" fmla="*/ 36926 h 503"/>
              <a:gd name="T24" fmla="*/ 112481 w 618"/>
              <a:gd name="T25" fmla="*/ 39766 h 503"/>
              <a:gd name="T26" fmla="*/ 109005 w 618"/>
              <a:gd name="T27" fmla="*/ 42607 h 503"/>
              <a:gd name="T28" fmla="*/ 105214 w 618"/>
              <a:gd name="T29" fmla="*/ 45132 h 503"/>
              <a:gd name="T30" fmla="*/ 101107 w 618"/>
              <a:gd name="T31" fmla="*/ 47972 h 503"/>
              <a:gd name="T32" fmla="*/ 97315 w 618"/>
              <a:gd name="T33" fmla="*/ 51128 h 503"/>
              <a:gd name="T34" fmla="*/ 93208 w 618"/>
              <a:gd name="T35" fmla="*/ 53653 h 503"/>
              <a:gd name="T36" fmla="*/ 89100 w 618"/>
              <a:gd name="T37" fmla="*/ 56809 h 503"/>
              <a:gd name="T38" fmla="*/ 85309 w 618"/>
              <a:gd name="T39" fmla="*/ 59334 h 503"/>
              <a:gd name="T40" fmla="*/ 81201 w 618"/>
              <a:gd name="T41" fmla="*/ 62490 h 503"/>
              <a:gd name="T42" fmla="*/ 77094 w 618"/>
              <a:gd name="T43" fmla="*/ 65331 h 503"/>
              <a:gd name="T44" fmla="*/ 73302 w 618"/>
              <a:gd name="T45" fmla="*/ 67855 h 503"/>
              <a:gd name="T46" fmla="*/ 69195 w 618"/>
              <a:gd name="T47" fmla="*/ 70380 h 503"/>
              <a:gd name="T48" fmla="*/ 65403 w 618"/>
              <a:gd name="T49" fmla="*/ 72905 h 503"/>
              <a:gd name="T50" fmla="*/ 61612 w 618"/>
              <a:gd name="T51" fmla="*/ 75430 h 503"/>
              <a:gd name="T52" fmla="*/ 58452 w 618"/>
              <a:gd name="T53" fmla="*/ 77324 h 503"/>
              <a:gd name="T54" fmla="*/ 55293 w 618"/>
              <a:gd name="T55" fmla="*/ 79533 h 503"/>
              <a:gd name="T56" fmla="*/ 49605 w 618"/>
              <a:gd name="T57" fmla="*/ 83004 h 503"/>
              <a:gd name="T58" fmla="*/ 44866 w 618"/>
              <a:gd name="T59" fmla="*/ 85214 h 503"/>
              <a:gd name="T60" fmla="*/ 41390 w 618"/>
              <a:gd name="T61" fmla="*/ 86161 h 503"/>
              <a:gd name="T62" fmla="*/ 28752 w 618"/>
              <a:gd name="T63" fmla="*/ 85845 h 503"/>
              <a:gd name="T64" fmla="*/ 15166 w 618"/>
              <a:gd name="T65" fmla="*/ 83004 h 503"/>
              <a:gd name="T66" fmla="*/ 4423 w 618"/>
              <a:gd name="T67" fmla="*/ 79533 h 503"/>
              <a:gd name="T68" fmla="*/ 0 w 618"/>
              <a:gd name="T69" fmla="*/ 77955 h 503"/>
              <a:gd name="T70" fmla="*/ 0 w 618"/>
              <a:gd name="T71" fmla="*/ 77955 h 5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18"/>
              <a:gd name="T109" fmla="*/ 0 h 503"/>
              <a:gd name="T110" fmla="*/ 618 w 618"/>
              <a:gd name="T111" fmla="*/ 503 h 50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18" h="503">
                <a:moveTo>
                  <a:pt x="0" y="247"/>
                </a:moveTo>
                <a:lnTo>
                  <a:pt x="468" y="0"/>
                </a:lnTo>
                <a:lnTo>
                  <a:pt x="618" y="418"/>
                </a:lnTo>
                <a:lnTo>
                  <a:pt x="452" y="503"/>
                </a:lnTo>
                <a:lnTo>
                  <a:pt x="558" y="404"/>
                </a:lnTo>
                <a:lnTo>
                  <a:pt x="426" y="72"/>
                </a:lnTo>
                <a:lnTo>
                  <a:pt x="415" y="81"/>
                </a:lnTo>
                <a:lnTo>
                  <a:pt x="402" y="90"/>
                </a:lnTo>
                <a:lnTo>
                  <a:pt x="394" y="97"/>
                </a:lnTo>
                <a:lnTo>
                  <a:pt x="386" y="102"/>
                </a:lnTo>
                <a:lnTo>
                  <a:pt x="376" y="110"/>
                </a:lnTo>
                <a:lnTo>
                  <a:pt x="366" y="117"/>
                </a:lnTo>
                <a:lnTo>
                  <a:pt x="356" y="126"/>
                </a:lnTo>
                <a:lnTo>
                  <a:pt x="345" y="135"/>
                </a:lnTo>
                <a:lnTo>
                  <a:pt x="333" y="143"/>
                </a:lnTo>
                <a:lnTo>
                  <a:pt x="320" y="152"/>
                </a:lnTo>
                <a:lnTo>
                  <a:pt x="308" y="162"/>
                </a:lnTo>
                <a:lnTo>
                  <a:pt x="295" y="170"/>
                </a:lnTo>
                <a:lnTo>
                  <a:pt x="282" y="180"/>
                </a:lnTo>
                <a:lnTo>
                  <a:pt x="270" y="188"/>
                </a:lnTo>
                <a:lnTo>
                  <a:pt x="257" y="198"/>
                </a:lnTo>
                <a:lnTo>
                  <a:pt x="244" y="207"/>
                </a:lnTo>
                <a:lnTo>
                  <a:pt x="232" y="215"/>
                </a:lnTo>
                <a:lnTo>
                  <a:pt x="219" y="223"/>
                </a:lnTo>
                <a:lnTo>
                  <a:pt x="207" y="231"/>
                </a:lnTo>
                <a:lnTo>
                  <a:pt x="195" y="239"/>
                </a:lnTo>
                <a:lnTo>
                  <a:pt x="185" y="245"/>
                </a:lnTo>
                <a:lnTo>
                  <a:pt x="175" y="252"/>
                </a:lnTo>
                <a:lnTo>
                  <a:pt x="157" y="263"/>
                </a:lnTo>
                <a:lnTo>
                  <a:pt x="142" y="270"/>
                </a:lnTo>
                <a:lnTo>
                  <a:pt x="131" y="273"/>
                </a:lnTo>
                <a:lnTo>
                  <a:pt x="91" y="272"/>
                </a:lnTo>
                <a:lnTo>
                  <a:pt x="48" y="263"/>
                </a:lnTo>
                <a:lnTo>
                  <a:pt x="14" y="252"/>
                </a:lnTo>
                <a:lnTo>
                  <a:pt x="0" y="247"/>
                </a:lnTo>
                <a:close/>
              </a:path>
            </a:pathLst>
          </a:custGeom>
          <a:solidFill>
            <a:srgbClr val="000000"/>
          </a:solidFill>
          <a:ln w="9525">
            <a:noFill/>
            <a:round/>
            <a:headEnd/>
            <a:tailEnd/>
          </a:ln>
        </p:spPr>
        <p:txBody>
          <a:bodyPr/>
          <a:lstStyle/>
          <a:p>
            <a:endParaRPr lang="en-US"/>
          </a:p>
        </p:txBody>
      </p:sp>
      <p:sp>
        <p:nvSpPr>
          <p:cNvPr id="1061" name="Freeform 339"/>
          <p:cNvSpPr>
            <a:spLocks/>
          </p:cNvSpPr>
          <p:nvPr/>
        </p:nvSpPr>
        <p:spPr bwMode="auto">
          <a:xfrm>
            <a:off x="5969000" y="2245563"/>
            <a:ext cx="122238" cy="125412"/>
          </a:xfrm>
          <a:custGeom>
            <a:avLst/>
            <a:gdLst>
              <a:gd name="T0" fmla="*/ 0 w 383"/>
              <a:gd name="T1" fmla="*/ 51247 h 394"/>
              <a:gd name="T2" fmla="*/ 89365 w 383"/>
              <a:gd name="T3" fmla="*/ 0 h 394"/>
              <a:gd name="T4" fmla="*/ 51385 w 383"/>
              <a:gd name="T5" fmla="*/ 45199 h 394"/>
              <a:gd name="T6" fmla="*/ 100854 w 383"/>
              <a:gd name="T7" fmla="*/ 23555 h 394"/>
              <a:gd name="T8" fmla="*/ 60321 w 383"/>
              <a:gd name="T9" fmla="*/ 70345 h 394"/>
              <a:gd name="T10" fmla="*/ 102769 w 383"/>
              <a:gd name="T11" fmla="*/ 50929 h 394"/>
              <a:gd name="T12" fmla="*/ 64470 w 383"/>
              <a:gd name="T13" fmla="*/ 94218 h 394"/>
              <a:gd name="T14" fmla="*/ 122238 w 383"/>
              <a:gd name="T15" fmla="*/ 81168 h 394"/>
              <a:gd name="T16" fmla="*/ 51385 w 383"/>
              <a:gd name="T17" fmla="*/ 125412 h 394"/>
              <a:gd name="T18" fmla="*/ 0 w 383"/>
              <a:gd name="T19" fmla="*/ 51247 h 394"/>
              <a:gd name="T20" fmla="*/ 0 w 383"/>
              <a:gd name="T21" fmla="*/ 51247 h 3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94"/>
              <a:gd name="T35" fmla="*/ 383 w 383"/>
              <a:gd name="T36" fmla="*/ 394 h 3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94">
                <a:moveTo>
                  <a:pt x="0" y="161"/>
                </a:moveTo>
                <a:lnTo>
                  <a:pt x="280" y="0"/>
                </a:lnTo>
                <a:lnTo>
                  <a:pt x="161" y="142"/>
                </a:lnTo>
                <a:lnTo>
                  <a:pt x="316" y="74"/>
                </a:lnTo>
                <a:lnTo>
                  <a:pt x="189" y="221"/>
                </a:lnTo>
                <a:lnTo>
                  <a:pt x="322" y="160"/>
                </a:lnTo>
                <a:lnTo>
                  <a:pt x="202" y="296"/>
                </a:lnTo>
                <a:lnTo>
                  <a:pt x="383" y="255"/>
                </a:lnTo>
                <a:lnTo>
                  <a:pt x="161" y="394"/>
                </a:lnTo>
                <a:lnTo>
                  <a:pt x="0" y="161"/>
                </a:lnTo>
                <a:close/>
              </a:path>
            </a:pathLst>
          </a:custGeom>
          <a:solidFill>
            <a:srgbClr val="000000"/>
          </a:solidFill>
          <a:ln w="9525">
            <a:noFill/>
            <a:round/>
            <a:headEnd/>
            <a:tailEnd/>
          </a:ln>
        </p:spPr>
        <p:txBody>
          <a:bodyPr/>
          <a:lstStyle/>
          <a:p>
            <a:endParaRPr lang="en-US"/>
          </a:p>
        </p:txBody>
      </p:sp>
      <p:sp>
        <p:nvSpPr>
          <p:cNvPr id="1062" name="Freeform 340"/>
          <p:cNvSpPr>
            <a:spLocks/>
          </p:cNvSpPr>
          <p:nvPr/>
        </p:nvSpPr>
        <p:spPr bwMode="auto">
          <a:xfrm>
            <a:off x="6021388" y="2294775"/>
            <a:ext cx="215900" cy="130175"/>
          </a:xfrm>
          <a:custGeom>
            <a:avLst/>
            <a:gdLst>
              <a:gd name="T0" fmla="*/ 0 w 681"/>
              <a:gd name="T1" fmla="*/ 109322 h 412"/>
              <a:gd name="T2" fmla="*/ 215900 w 681"/>
              <a:gd name="T3" fmla="*/ 0 h 412"/>
              <a:gd name="T4" fmla="*/ 212096 w 681"/>
              <a:gd name="T5" fmla="*/ 24961 h 412"/>
              <a:gd name="T6" fmla="*/ 210193 w 681"/>
              <a:gd name="T7" fmla="*/ 30016 h 412"/>
              <a:gd name="T8" fmla="*/ 207657 w 681"/>
              <a:gd name="T9" fmla="*/ 35071 h 412"/>
              <a:gd name="T10" fmla="*/ 204487 w 681"/>
              <a:gd name="T11" fmla="*/ 40127 h 412"/>
              <a:gd name="T12" fmla="*/ 202585 w 681"/>
              <a:gd name="T13" fmla="*/ 42338 h 412"/>
              <a:gd name="T14" fmla="*/ 200365 w 681"/>
              <a:gd name="T15" fmla="*/ 44550 h 412"/>
              <a:gd name="T16" fmla="*/ 198463 w 681"/>
              <a:gd name="T17" fmla="*/ 46762 h 412"/>
              <a:gd name="T18" fmla="*/ 195610 w 681"/>
              <a:gd name="T19" fmla="*/ 48974 h 412"/>
              <a:gd name="T20" fmla="*/ 193074 w 681"/>
              <a:gd name="T21" fmla="*/ 50553 h 412"/>
              <a:gd name="T22" fmla="*/ 190220 w 681"/>
              <a:gd name="T23" fmla="*/ 52133 h 412"/>
              <a:gd name="T24" fmla="*/ 187367 w 681"/>
              <a:gd name="T25" fmla="*/ 54029 h 412"/>
              <a:gd name="T26" fmla="*/ 183880 w 681"/>
              <a:gd name="T27" fmla="*/ 55293 h 412"/>
              <a:gd name="T28" fmla="*/ 176271 w 681"/>
              <a:gd name="T29" fmla="*/ 57820 h 412"/>
              <a:gd name="T30" fmla="*/ 168345 w 681"/>
              <a:gd name="T31" fmla="*/ 59400 h 412"/>
              <a:gd name="T32" fmla="*/ 161053 w 681"/>
              <a:gd name="T33" fmla="*/ 60980 h 412"/>
              <a:gd name="T34" fmla="*/ 153444 w 681"/>
              <a:gd name="T35" fmla="*/ 62876 h 412"/>
              <a:gd name="T36" fmla="*/ 146787 w 681"/>
              <a:gd name="T37" fmla="*/ 64772 h 412"/>
              <a:gd name="T38" fmla="*/ 139812 w 681"/>
              <a:gd name="T39" fmla="*/ 66983 h 412"/>
              <a:gd name="T40" fmla="*/ 132837 w 681"/>
              <a:gd name="T41" fmla="*/ 68879 h 412"/>
              <a:gd name="T42" fmla="*/ 126814 w 681"/>
              <a:gd name="T43" fmla="*/ 71091 h 412"/>
              <a:gd name="T44" fmla="*/ 120790 w 681"/>
              <a:gd name="T45" fmla="*/ 72671 h 412"/>
              <a:gd name="T46" fmla="*/ 114766 w 681"/>
              <a:gd name="T47" fmla="*/ 74566 h 412"/>
              <a:gd name="T48" fmla="*/ 108743 w 681"/>
              <a:gd name="T49" fmla="*/ 76778 h 412"/>
              <a:gd name="T50" fmla="*/ 103353 w 681"/>
              <a:gd name="T51" fmla="*/ 78990 h 412"/>
              <a:gd name="T52" fmla="*/ 97963 w 681"/>
              <a:gd name="T53" fmla="*/ 81201 h 412"/>
              <a:gd name="T54" fmla="*/ 92257 w 681"/>
              <a:gd name="T55" fmla="*/ 83413 h 412"/>
              <a:gd name="T56" fmla="*/ 86867 w 681"/>
              <a:gd name="T57" fmla="*/ 85625 h 412"/>
              <a:gd name="T58" fmla="*/ 81478 w 681"/>
              <a:gd name="T59" fmla="*/ 87837 h 412"/>
              <a:gd name="T60" fmla="*/ 76405 w 681"/>
              <a:gd name="T61" fmla="*/ 90364 h 412"/>
              <a:gd name="T62" fmla="*/ 70699 w 681"/>
              <a:gd name="T63" fmla="*/ 93208 h 412"/>
              <a:gd name="T64" fmla="*/ 64992 w 681"/>
              <a:gd name="T65" fmla="*/ 95736 h 412"/>
              <a:gd name="T66" fmla="*/ 59285 w 681"/>
              <a:gd name="T67" fmla="*/ 98895 h 412"/>
              <a:gd name="T68" fmla="*/ 53262 w 681"/>
              <a:gd name="T69" fmla="*/ 102371 h 412"/>
              <a:gd name="T70" fmla="*/ 47238 w 681"/>
              <a:gd name="T71" fmla="*/ 105214 h 412"/>
              <a:gd name="T72" fmla="*/ 41531 w 681"/>
              <a:gd name="T73" fmla="*/ 108690 h 412"/>
              <a:gd name="T74" fmla="*/ 35825 w 681"/>
              <a:gd name="T75" fmla="*/ 111849 h 412"/>
              <a:gd name="T76" fmla="*/ 30435 w 681"/>
              <a:gd name="T77" fmla="*/ 115009 h 412"/>
              <a:gd name="T78" fmla="*/ 25363 w 681"/>
              <a:gd name="T79" fmla="*/ 118169 h 412"/>
              <a:gd name="T80" fmla="*/ 20290 w 681"/>
              <a:gd name="T81" fmla="*/ 121012 h 412"/>
              <a:gd name="T82" fmla="*/ 16486 w 681"/>
              <a:gd name="T83" fmla="*/ 123224 h 412"/>
              <a:gd name="T84" fmla="*/ 12681 w 681"/>
              <a:gd name="T85" fmla="*/ 125752 h 412"/>
              <a:gd name="T86" fmla="*/ 7609 w 681"/>
              <a:gd name="T87" fmla="*/ 128911 h 412"/>
              <a:gd name="T88" fmla="*/ 5390 w 681"/>
              <a:gd name="T89" fmla="*/ 130175 h 412"/>
              <a:gd name="T90" fmla="*/ 0 w 681"/>
              <a:gd name="T91" fmla="*/ 109322 h 412"/>
              <a:gd name="T92" fmla="*/ 0 w 681"/>
              <a:gd name="T93" fmla="*/ 109322 h 4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81"/>
              <a:gd name="T142" fmla="*/ 0 h 412"/>
              <a:gd name="T143" fmla="*/ 681 w 681"/>
              <a:gd name="T144" fmla="*/ 412 h 4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81" h="412">
                <a:moveTo>
                  <a:pt x="0" y="346"/>
                </a:moveTo>
                <a:lnTo>
                  <a:pt x="681" y="0"/>
                </a:lnTo>
                <a:lnTo>
                  <a:pt x="669" y="79"/>
                </a:lnTo>
                <a:lnTo>
                  <a:pt x="663" y="95"/>
                </a:lnTo>
                <a:lnTo>
                  <a:pt x="655" y="111"/>
                </a:lnTo>
                <a:lnTo>
                  <a:pt x="645" y="127"/>
                </a:lnTo>
                <a:lnTo>
                  <a:pt x="639" y="134"/>
                </a:lnTo>
                <a:lnTo>
                  <a:pt x="632" y="141"/>
                </a:lnTo>
                <a:lnTo>
                  <a:pt x="626" y="148"/>
                </a:lnTo>
                <a:lnTo>
                  <a:pt x="617" y="155"/>
                </a:lnTo>
                <a:lnTo>
                  <a:pt x="609" y="160"/>
                </a:lnTo>
                <a:lnTo>
                  <a:pt x="600" y="165"/>
                </a:lnTo>
                <a:lnTo>
                  <a:pt x="591" y="171"/>
                </a:lnTo>
                <a:lnTo>
                  <a:pt x="580" y="175"/>
                </a:lnTo>
                <a:lnTo>
                  <a:pt x="556" y="183"/>
                </a:lnTo>
                <a:lnTo>
                  <a:pt x="531" y="188"/>
                </a:lnTo>
                <a:lnTo>
                  <a:pt x="508" y="193"/>
                </a:lnTo>
                <a:lnTo>
                  <a:pt x="484" y="199"/>
                </a:lnTo>
                <a:lnTo>
                  <a:pt x="463" y="205"/>
                </a:lnTo>
                <a:lnTo>
                  <a:pt x="441" y="212"/>
                </a:lnTo>
                <a:lnTo>
                  <a:pt x="419" y="218"/>
                </a:lnTo>
                <a:lnTo>
                  <a:pt x="400" y="225"/>
                </a:lnTo>
                <a:lnTo>
                  <a:pt x="381" y="230"/>
                </a:lnTo>
                <a:lnTo>
                  <a:pt x="362" y="236"/>
                </a:lnTo>
                <a:lnTo>
                  <a:pt x="343" y="243"/>
                </a:lnTo>
                <a:lnTo>
                  <a:pt x="326" y="250"/>
                </a:lnTo>
                <a:lnTo>
                  <a:pt x="309" y="257"/>
                </a:lnTo>
                <a:lnTo>
                  <a:pt x="291" y="264"/>
                </a:lnTo>
                <a:lnTo>
                  <a:pt x="274" y="271"/>
                </a:lnTo>
                <a:lnTo>
                  <a:pt x="257" y="278"/>
                </a:lnTo>
                <a:lnTo>
                  <a:pt x="241" y="286"/>
                </a:lnTo>
                <a:lnTo>
                  <a:pt x="223" y="295"/>
                </a:lnTo>
                <a:lnTo>
                  <a:pt x="205" y="303"/>
                </a:lnTo>
                <a:lnTo>
                  <a:pt x="187" y="313"/>
                </a:lnTo>
                <a:lnTo>
                  <a:pt x="168" y="324"/>
                </a:lnTo>
                <a:lnTo>
                  <a:pt x="149" y="333"/>
                </a:lnTo>
                <a:lnTo>
                  <a:pt x="131" y="344"/>
                </a:lnTo>
                <a:lnTo>
                  <a:pt x="113" y="354"/>
                </a:lnTo>
                <a:lnTo>
                  <a:pt x="96" y="364"/>
                </a:lnTo>
                <a:lnTo>
                  <a:pt x="80" y="374"/>
                </a:lnTo>
                <a:lnTo>
                  <a:pt x="64" y="383"/>
                </a:lnTo>
                <a:lnTo>
                  <a:pt x="52" y="390"/>
                </a:lnTo>
                <a:lnTo>
                  <a:pt x="40" y="398"/>
                </a:lnTo>
                <a:lnTo>
                  <a:pt x="24" y="408"/>
                </a:lnTo>
                <a:lnTo>
                  <a:pt x="17" y="412"/>
                </a:lnTo>
                <a:lnTo>
                  <a:pt x="0" y="346"/>
                </a:lnTo>
                <a:close/>
              </a:path>
            </a:pathLst>
          </a:custGeom>
          <a:solidFill>
            <a:srgbClr val="000000"/>
          </a:solidFill>
          <a:ln w="9525">
            <a:noFill/>
            <a:round/>
            <a:headEnd/>
            <a:tailEnd/>
          </a:ln>
        </p:spPr>
        <p:txBody>
          <a:bodyPr/>
          <a:lstStyle/>
          <a:p>
            <a:endParaRPr lang="en-US"/>
          </a:p>
        </p:txBody>
      </p:sp>
      <p:sp>
        <p:nvSpPr>
          <p:cNvPr id="1063" name="Freeform 341"/>
          <p:cNvSpPr>
            <a:spLocks/>
          </p:cNvSpPr>
          <p:nvPr/>
        </p:nvSpPr>
        <p:spPr bwMode="auto">
          <a:xfrm>
            <a:off x="5902325" y="2285250"/>
            <a:ext cx="53975" cy="136525"/>
          </a:xfrm>
          <a:custGeom>
            <a:avLst/>
            <a:gdLst>
              <a:gd name="T0" fmla="*/ 0 w 169"/>
              <a:gd name="T1" fmla="*/ 0 h 426"/>
              <a:gd name="T2" fmla="*/ 39922 w 169"/>
              <a:gd name="T3" fmla="*/ 41342 h 426"/>
              <a:gd name="T4" fmla="*/ 53975 w 169"/>
              <a:gd name="T5" fmla="*/ 118899 h 426"/>
              <a:gd name="T6" fmla="*/ 44394 w 169"/>
              <a:gd name="T7" fmla="*/ 136525 h 426"/>
              <a:gd name="T8" fmla="*/ 43436 w 169"/>
              <a:gd name="T9" fmla="*/ 128192 h 426"/>
              <a:gd name="T10" fmla="*/ 41200 w 169"/>
              <a:gd name="T11" fmla="*/ 108643 h 426"/>
              <a:gd name="T12" fmla="*/ 39284 w 169"/>
              <a:gd name="T13" fmla="*/ 96785 h 426"/>
              <a:gd name="T14" fmla="*/ 37367 w 169"/>
              <a:gd name="T15" fmla="*/ 84928 h 426"/>
              <a:gd name="T16" fmla="*/ 34812 w 169"/>
              <a:gd name="T17" fmla="*/ 74352 h 426"/>
              <a:gd name="T18" fmla="*/ 31938 w 169"/>
              <a:gd name="T19" fmla="*/ 65378 h 426"/>
              <a:gd name="T20" fmla="*/ 28425 w 169"/>
              <a:gd name="T21" fmla="*/ 57046 h 426"/>
              <a:gd name="T22" fmla="*/ 23634 w 169"/>
              <a:gd name="T23" fmla="*/ 46790 h 426"/>
              <a:gd name="T24" fmla="*/ 18205 w 169"/>
              <a:gd name="T25" fmla="*/ 36214 h 426"/>
              <a:gd name="T26" fmla="*/ 13095 w 169"/>
              <a:gd name="T27" fmla="*/ 25318 h 426"/>
              <a:gd name="T28" fmla="*/ 7665 w 169"/>
              <a:gd name="T29" fmla="*/ 15383 h 426"/>
              <a:gd name="T30" fmla="*/ 3833 w 169"/>
              <a:gd name="T31" fmla="*/ 7051 h 426"/>
              <a:gd name="T32" fmla="*/ 0 w 169"/>
              <a:gd name="T33" fmla="*/ 0 h 426"/>
              <a:gd name="T34" fmla="*/ 0 w 169"/>
              <a:gd name="T35" fmla="*/ 0 h 4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6"/>
              <a:gd name="T56" fmla="*/ 169 w 169"/>
              <a:gd name="T57" fmla="*/ 426 h 4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6">
                <a:moveTo>
                  <a:pt x="0" y="0"/>
                </a:moveTo>
                <a:lnTo>
                  <a:pt x="125" y="129"/>
                </a:lnTo>
                <a:lnTo>
                  <a:pt x="169" y="371"/>
                </a:lnTo>
                <a:lnTo>
                  <a:pt x="139" y="426"/>
                </a:lnTo>
                <a:lnTo>
                  <a:pt x="136" y="400"/>
                </a:lnTo>
                <a:lnTo>
                  <a:pt x="129" y="339"/>
                </a:lnTo>
                <a:lnTo>
                  <a:pt x="123" y="302"/>
                </a:lnTo>
                <a:lnTo>
                  <a:pt x="117" y="265"/>
                </a:lnTo>
                <a:lnTo>
                  <a:pt x="109" y="232"/>
                </a:lnTo>
                <a:lnTo>
                  <a:pt x="100" y="204"/>
                </a:lnTo>
                <a:lnTo>
                  <a:pt x="89" y="178"/>
                </a:lnTo>
                <a:lnTo>
                  <a:pt x="74" y="146"/>
                </a:lnTo>
                <a:lnTo>
                  <a:pt x="57" y="113"/>
                </a:lnTo>
                <a:lnTo>
                  <a:pt x="41" y="79"/>
                </a:lnTo>
                <a:lnTo>
                  <a:pt x="24" y="48"/>
                </a:lnTo>
                <a:lnTo>
                  <a:pt x="12" y="22"/>
                </a:lnTo>
                <a:lnTo>
                  <a:pt x="0" y="0"/>
                </a:lnTo>
                <a:close/>
              </a:path>
            </a:pathLst>
          </a:custGeom>
          <a:solidFill>
            <a:srgbClr val="000000"/>
          </a:solidFill>
          <a:ln w="9525">
            <a:noFill/>
            <a:round/>
            <a:headEnd/>
            <a:tailEnd/>
          </a:ln>
        </p:spPr>
        <p:txBody>
          <a:bodyPr/>
          <a:lstStyle/>
          <a:p>
            <a:endParaRPr lang="en-US"/>
          </a:p>
        </p:txBody>
      </p:sp>
      <p:sp>
        <p:nvSpPr>
          <p:cNvPr id="1064" name="Freeform 342"/>
          <p:cNvSpPr>
            <a:spLocks/>
          </p:cNvSpPr>
          <p:nvPr/>
        </p:nvSpPr>
        <p:spPr bwMode="auto">
          <a:xfrm>
            <a:off x="5765800" y="2420188"/>
            <a:ext cx="496888" cy="79375"/>
          </a:xfrm>
          <a:custGeom>
            <a:avLst/>
            <a:gdLst>
              <a:gd name="T0" fmla="*/ 1905 w 1565"/>
              <a:gd name="T1" fmla="*/ 76471 h 246"/>
              <a:gd name="T2" fmla="*/ 6985 w 1565"/>
              <a:gd name="T3" fmla="*/ 72276 h 246"/>
              <a:gd name="T4" fmla="*/ 15558 w 1565"/>
              <a:gd name="T5" fmla="*/ 65823 h 246"/>
              <a:gd name="T6" fmla="*/ 23813 w 1565"/>
              <a:gd name="T7" fmla="*/ 60661 h 246"/>
              <a:gd name="T8" fmla="*/ 29845 w 1565"/>
              <a:gd name="T9" fmla="*/ 56789 h 246"/>
              <a:gd name="T10" fmla="*/ 36830 w 1565"/>
              <a:gd name="T11" fmla="*/ 53239 h 246"/>
              <a:gd name="T12" fmla="*/ 44133 w 1565"/>
              <a:gd name="T13" fmla="*/ 49045 h 246"/>
              <a:gd name="T14" fmla="*/ 52388 w 1565"/>
              <a:gd name="T15" fmla="*/ 45495 h 246"/>
              <a:gd name="T16" fmla="*/ 60643 w 1565"/>
              <a:gd name="T17" fmla="*/ 41623 h 246"/>
              <a:gd name="T18" fmla="*/ 74295 w 1565"/>
              <a:gd name="T19" fmla="*/ 37106 h 246"/>
              <a:gd name="T20" fmla="*/ 93663 w 1565"/>
              <a:gd name="T21" fmla="*/ 32266 h 246"/>
              <a:gd name="T22" fmla="*/ 112395 w 1565"/>
              <a:gd name="T23" fmla="*/ 28717 h 246"/>
              <a:gd name="T24" fmla="*/ 139700 w 1565"/>
              <a:gd name="T25" fmla="*/ 24200 h 246"/>
              <a:gd name="T26" fmla="*/ 163830 w 1565"/>
              <a:gd name="T27" fmla="*/ 20005 h 246"/>
              <a:gd name="T28" fmla="*/ 141923 w 1565"/>
              <a:gd name="T29" fmla="*/ 55498 h 246"/>
              <a:gd name="T30" fmla="*/ 173355 w 1565"/>
              <a:gd name="T31" fmla="*/ 54207 h 246"/>
              <a:gd name="T32" fmla="*/ 230505 w 1565"/>
              <a:gd name="T33" fmla="*/ 53885 h 246"/>
              <a:gd name="T34" fmla="*/ 278448 w 1565"/>
              <a:gd name="T35" fmla="*/ 54530 h 246"/>
              <a:gd name="T36" fmla="*/ 295593 w 1565"/>
              <a:gd name="T37" fmla="*/ 45173 h 246"/>
              <a:gd name="T38" fmla="*/ 304165 w 1565"/>
              <a:gd name="T39" fmla="*/ 38397 h 246"/>
              <a:gd name="T40" fmla="*/ 311468 w 1565"/>
              <a:gd name="T41" fmla="*/ 31944 h 246"/>
              <a:gd name="T42" fmla="*/ 320358 w 1565"/>
              <a:gd name="T43" fmla="*/ 32266 h 246"/>
              <a:gd name="T44" fmla="*/ 367983 w 1565"/>
              <a:gd name="T45" fmla="*/ 35493 h 246"/>
              <a:gd name="T46" fmla="*/ 408305 w 1565"/>
              <a:gd name="T47" fmla="*/ 27104 h 246"/>
              <a:gd name="T48" fmla="*/ 425450 w 1565"/>
              <a:gd name="T49" fmla="*/ 22264 h 246"/>
              <a:gd name="T50" fmla="*/ 441960 w 1565"/>
              <a:gd name="T51" fmla="*/ 17101 h 246"/>
              <a:gd name="T52" fmla="*/ 457518 w 1565"/>
              <a:gd name="T53" fmla="*/ 12261 h 246"/>
              <a:gd name="T54" fmla="*/ 471805 w 1565"/>
              <a:gd name="T55" fmla="*/ 8067 h 246"/>
              <a:gd name="T56" fmla="*/ 487680 w 1565"/>
              <a:gd name="T57" fmla="*/ 2904 h 246"/>
              <a:gd name="T58" fmla="*/ 494348 w 1565"/>
              <a:gd name="T59" fmla="*/ 9357 h 246"/>
              <a:gd name="T60" fmla="*/ 486410 w 1565"/>
              <a:gd name="T61" fmla="*/ 23877 h 246"/>
              <a:gd name="T62" fmla="*/ 480060 w 1565"/>
              <a:gd name="T63" fmla="*/ 32266 h 246"/>
              <a:gd name="T64" fmla="*/ 474345 w 1565"/>
              <a:gd name="T65" fmla="*/ 37429 h 246"/>
              <a:gd name="T66" fmla="*/ 467678 w 1565"/>
              <a:gd name="T67" fmla="*/ 42269 h 246"/>
              <a:gd name="T68" fmla="*/ 459423 w 1565"/>
              <a:gd name="T69" fmla="*/ 46786 h 246"/>
              <a:gd name="T70" fmla="*/ 450215 w 1565"/>
              <a:gd name="T71" fmla="*/ 50658 h 246"/>
              <a:gd name="T72" fmla="*/ 433388 w 1565"/>
              <a:gd name="T73" fmla="*/ 55175 h 246"/>
              <a:gd name="T74" fmla="*/ 405130 w 1565"/>
              <a:gd name="T75" fmla="*/ 56466 h 246"/>
              <a:gd name="T76" fmla="*/ 329565 w 1565"/>
              <a:gd name="T77" fmla="*/ 51303 h 246"/>
              <a:gd name="T78" fmla="*/ 312738 w 1565"/>
              <a:gd name="T79" fmla="*/ 51303 h 246"/>
              <a:gd name="T80" fmla="*/ 305435 w 1565"/>
              <a:gd name="T81" fmla="*/ 56466 h 246"/>
              <a:gd name="T82" fmla="*/ 298133 w 1565"/>
              <a:gd name="T83" fmla="*/ 60983 h 246"/>
              <a:gd name="T84" fmla="*/ 289243 w 1565"/>
              <a:gd name="T85" fmla="*/ 65501 h 246"/>
              <a:gd name="T86" fmla="*/ 279083 w 1565"/>
              <a:gd name="T87" fmla="*/ 70018 h 246"/>
              <a:gd name="T88" fmla="*/ 267335 w 1565"/>
              <a:gd name="T89" fmla="*/ 73890 h 246"/>
              <a:gd name="T90" fmla="*/ 247333 w 1565"/>
              <a:gd name="T91" fmla="*/ 78084 h 246"/>
              <a:gd name="T92" fmla="*/ 213360 w 1565"/>
              <a:gd name="T93" fmla="*/ 78730 h 246"/>
              <a:gd name="T94" fmla="*/ 185420 w 1565"/>
              <a:gd name="T95" fmla="*/ 70986 h 246"/>
              <a:gd name="T96" fmla="*/ 167323 w 1565"/>
              <a:gd name="T97" fmla="*/ 68727 h 246"/>
              <a:gd name="T98" fmla="*/ 121603 w 1565"/>
              <a:gd name="T99" fmla="*/ 71954 h 246"/>
              <a:gd name="T100" fmla="*/ 95568 w 1565"/>
              <a:gd name="T101" fmla="*/ 74858 h 246"/>
              <a:gd name="T102" fmla="*/ 121285 w 1565"/>
              <a:gd name="T103" fmla="*/ 44850 h 246"/>
              <a:gd name="T104" fmla="*/ 102870 w 1565"/>
              <a:gd name="T105" fmla="*/ 49367 h 246"/>
              <a:gd name="T106" fmla="*/ 78740 w 1565"/>
              <a:gd name="T107" fmla="*/ 55498 h 246"/>
              <a:gd name="T108" fmla="*/ 53975 w 1565"/>
              <a:gd name="T109" fmla="*/ 61951 h 246"/>
              <a:gd name="T110" fmla="*/ 36513 w 1565"/>
              <a:gd name="T111" fmla="*/ 66791 h 246"/>
              <a:gd name="T112" fmla="*/ 20955 w 1565"/>
              <a:gd name="T113" fmla="*/ 71308 h 246"/>
              <a:gd name="T114" fmla="*/ 3810 w 1565"/>
              <a:gd name="T115" fmla="*/ 76794 h 246"/>
              <a:gd name="T116" fmla="*/ 0 w 1565"/>
              <a:gd name="T117" fmla="*/ 77762 h 2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65"/>
              <a:gd name="T178" fmla="*/ 0 h 246"/>
              <a:gd name="T179" fmla="*/ 1565 w 1565"/>
              <a:gd name="T180" fmla="*/ 246 h 2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65" h="246">
                <a:moveTo>
                  <a:pt x="0" y="241"/>
                </a:moveTo>
                <a:lnTo>
                  <a:pt x="6" y="237"/>
                </a:lnTo>
                <a:lnTo>
                  <a:pt x="12" y="231"/>
                </a:lnTo>
                <a:lnTo>
                  <a:pt x="22" y="224"/>
                </a:lnTo>
                <a:lnTo>
                  <a:pt x="35" y="215"/>
                </a:lnTo>
                <a:lnTo>
                  <a:pt x="49" y="204"/>
                </a:lnTo>
                <a:lnTo>
                  <a:pt x="66" y="194"/>
                </a:lnTo>
                <a:lnTo>
                  <a:pt x="75" y="188"/>
                </a:lnTo>
                <a:lnTo>
                  <a:pt x="84" y="183"/>
                </a:lnTo>
                <a:lnTo>
                  <a:pt x="94" y="176"/>
                </a:lnTo>
                <a:lnTo>
                  <a:pt x="105" y="170"/>
                </a:lnTo>
                <a:lnTo>
                  <a:pt x="116" y="165"/>
                </a:lnTo>
                <a:lnTo>
                  <a:pt x="127" y="158"/>
                </a:lnTo>
                <a:lnTo>
                  <a:pt x="139" y="152"/>
                </a:lnTo>
                <a:lnTo>
                  <a:pt x="152" y="146"/>
                </a:lnTo>
                <a:lnTo>
                  <a:pt x="165" y="141"/>
                </a:lnTo>
                <a:lnTo>
                  <a:pt x="178" y="136"/>
                </a:lnTo>
                <a:lnTo>
                  <a:pt x="191" y="129"/>
                </a:lnTo>
                <a:lnTo>
                  <a:pt x="206" y="125"/>
                </a:lnTo>
                <a:lnTo>
                  <a:pt x="234" y="115"/>
                </a:lnTo>
                <a:lnTo>
                  <a:pt x="264" y="107"/>
                </a:lnTo>
                <a:lnTo>
                  <a:pt x="295" y="100"/>
                </a:lnTo>
                <a:lnTo>
                  <a:pt x="326" y="95"/>
                </a:lnTo>
                <a:lnTo>
                  <a:pt x="354" y="89"/>
                </a:lnTo>
                <a:lnTo>
                  <a:pt x="402" y="82"/>
                </a:lnTo>
                <a:lnTo>
                  <a:pt x="440" y="75"/>
                </a:lnTo>
                <a:lnTo>
                  <a:pt x="469" y="70"/>
                </a:lnTo>
                <a:lnTo>
                  <a:pt x="516" y="62"/>
                </a:lnTo>
                <a:lnTo>
                  <a:pt x="545" y="105"/>
                </a:lnTo>
                <a:lnTo>
                  <a:pt x="447" y="172"/>
                </a:lnTo>
                <a:lnTo>
                  <a:pt x="476" y="171"/>
                </a:lnTo>
                <a:lnTo>
                  <a:pt x="546" y="168"/>
                </a:lnTo>
                <a:lnTo>
                  <a:pt x="637" y="167"/>
                </a:lnTo>
                <a:lnTo>
                  <a:pt x="726" y="167"/>
                </a:lnTo>
                <a:lnTo>
                  <a:pt x="840" y="172"/>
                </a:lnTo>
                <a:lnTo>
                  <a:pt x="877" y="169"/>
                </a:lnTo>
                <a:lnTo>
                  <a:pt x="913" y="153"/>
                </a:lnTo>
                <a:lnTo>
                  <a:pt x="931" y="140"/>
                </a:lnTo>
                <a:lnTo>
                  <a:pt x="946" y="129"/>
                </a:lnTo>
                <a:lnTo>
                  <a:pt x="958" y="119"/>
                </a:lnTo>
                <a:lnTo>
                  <a:pt x="968" y="111"/>
                </a:lnTo>
                <a:lnTo>
                  <a:pt x="981" y="99"/>
                </a:lnTo>
                <a:lnTo>
                  <a:pt x="985" y="95"/>
                </a:lnTo>
                <a:lnTo>
                  <a:pt x="1009" y="100"/>
                </a:lnTo>
                <a:lnTo>
                  <a:pt x="1071" y="109"/>
                </a:lnTo>
                <a:lnTo>
                  <a:pt x="1159" y="110"/>
                </a:lnTo>
                <a:lnTo>
                  <a:pt x="1260" y="91"/>
                </a:lnTo>
                <a:lnTo>
                  <a:pt x="1286" y="84"/>
                </a:lnTo>
                <a:lnTo>
                  <a:pt x="1313" y="76"/>
                </a:lnTo>
                <a:lnTo>
                  <a:pt x="1340" y="69"/>
                </a:lnTo>
                <a:lnTo>
                  <a:pt x="1365" y="60"/>
                </a:lnTo>
                <a:lnTo>
                  <a:pt x="1392" y="53"/>
                </a:lnTo>
                <a:lnTo>
                  <a:pt x="1417" y="45"/>
                </a:lnTo>
                <a:lnTo>
                  <a:pt x="1441" y="38"/>
                </a:lnTo>
                <a:lnTo>
                  <a:pt x="1464" y="31"/>
                </a:lnTo>
                <a:lnTo>
                  <a:pt x="1486" y="25"/>
                </a:lnTo>
                <a:lnTo>
                  <a:pt x="1505" y="18"/>
                </a:lnTo>
                <a:lnTo>
                  <a:pt x="1536" y="9"/>
                </a:lnTo>
                <a:lnTo>
                  <a:pt x="1565" y="0"/>
                </a:lnTo>
                <a:lnTo>
                  <a:pt x="1557" y="29"/>
                </a:lnTo>
                <a:lnTo>
                  <a:pt x="1543" y="58"/>
                </a:lnTo>
                <a:lnTo>
                  <a:pt x="1532" y="74"/>
                </a:lnTo>
                <a:lnTo>
                  <a:pt x="1520" y="91"/>
                </a:lnTo>
                <a:lnTo>
                  <a:pt x="1512" y="100"/>
                </a:lnTo>
                <a:lnTo>
                  <a:pt x="1503" y="108"/>
                </a:lnTo>
                <a:lnTo>
                  <a:pt x="1494" y="116"/>
                </a:lnTo>
                <a:lnTo>
                  <a:pt x="1484" y="124"/>
                </a:lnTo>
                <a:lnTo>
                  <a:pt x="1473" y="131"/>
                </a:lnTo>
                <a:lnTo>
                  <a:pt x="1460" y="139"/>
                </a:lnTo>
                <a:lnTo>
                  <a:pt x="1447" y="145"/>
                </a:lnTo>
                <a:lnTo>
                  <a:pt x="1433" y="152"/>
                </a:lnTo>
                <a:lnTo>
                  <a:pt x="1418" y="157"/>
                </a:lnTo>
                <a:lnTo>
                  <a:pt x="1401" y="162"/>
                </a:lnTo>
                <a:lnTo>
                  <a:pt x="1365" y="171"/>
                </a:lnTo>
                <a:lnTo>
                  <a:pt x="1323" y="175"/>
                </a:lnTo>
                <a:lnTo>
                  <a:pt x="1276" y="175"/>
                </a:lnTo>
                <a:lnTo>
                  <a:pt x="1122" y="168"/>
                </a:lnTo>
                <a:lnTo>
                  <a:pt x="1038" y="159"/>
                </a:lnTo>
                <a:lnTo>
                  <a:pt x="996" y="150"/>
                </a:lnTo>
                <a:lnTo>
                  <a:pt x="985" y="159"/>
                </a:lnTo>
                <a:lnTo>
                  <a:pt x="971" y="170"/>
                </a:lnTo>
                <a:lnTo>
                  <a:pt x="962" y="175"/>
                </a:lnTo>
                <a:lnTo>
                  <a:pt x="951" y="183"/>
                </a:lnTo>
                <a:lnTo>
                  <a:pt x="939" y="189"/>
                </a:lnTo>
                <a:lnTo>
                  <a:pt x="926" y="196"/>
                </a:lnTo>
                <a:lnTo>
                  <a:pt x="911" y="203"/>
                </a:lnTo>
                <a:lnTo>
                  <a:pt x="895" y="210"/>
                </a:lnTo>
                <a:lnTo>
                  <a:pt x="879" y="217"/>
                </a:lnTo>
                <a:lnTo>
                  <a:pt x="861" y="223"/>
                </a:lnTo>
                <a:lnTo>
                  <a:pt x="842" y="229"/>
                </a:lnTo>
                <a:lnTo>
                  <a:pt x="821" y="235"/>
                </a:lnTo>
                <a:lnTo>
                  <a:pt x="779" y="242"/>
                </a:lnTo>
                <a:lnTo>
                  <a:pt x="740" y="246"/>
                </a:lnTo>
                <a:lnTo>
                  <a:pt x="672" y="244"/>
                </a:lnTo>
                <a:lnTo>
                  <a:pt x="619" y="235"/>
                </a:lnTo>
                <a:lnTo>
                  <a:pt x="584" y="220"/>
                </a:lnTo>
                <a:lnTo>
                  <a:pt x="564" y="214"/>
                </a:lnTo>
                <a:lnTo>
                  <a:pt x="527" y="213"/>
                </a:lnTo>
                <a:lnTo>
                  <a:pt x="432" y="218"/>
                </a:lnTo>
                <a:lnTo>
                  <a:pt x="383" y="223"/>
                </a:lnTo>
                <a:lnTo>
                  <a:pt x="342" y="228"/>
                </a:lnTo>
                <a:lnTo>
                  <a:pt x="301" y="232"/>
                </a:lnTo>
                <a:lnTo>
                  <a:pt x="289" y="203"/>
                </a:lnTo>
                <a:lnTo>
                  <a:pt x="382" y="139"/>
                </a:lnTo>
                <a:lnTo>
                  <a:pt x="354" y="146"/>
                </a:lnTo>
                <a:lnTo>
                  <a:pt x="324" y="153"/>
                </a:lnTo>
                <a:lnTo>
                  <a:pt x="286" y="162"/>
                </a:lnTo>
                <a:lnTo>
                  <a:pt x="248" y="172"/>
                </a:lnTo>
                <a:lnTo>
                  <a:pt x="207" y="182"/>
                </a:lnTo>
                <a:lnTo>
                  <a:pt x="170" y="192"/>
                </a:lnTo>
                <a:lnTo>
                  <a:pt x="141" y="199"/>
                </a:lnTo>
                <a:lnTo>
                  <a:pt x="115" y="207"/>
                </a:lnTo>
                <a:lnTo>
                  <a:pt x="91" y="213"/>
                </a:lnTo>
                <a:lnTo>
                  <a:pt x="66" y="221"/>
                </a:lnTo>
                <a:lnTo>
                  <a:pt x="44" y="227"/>
                </a:lnTo>
                <a:lnTo>
                  <a:pt x="12" y="238"/>
                </a:lnTo>
                <a:lnTo>
                  <a:pt x="0" y="241"/>
                </a:lnTo>
                <a:close/>
              </a:path>
            </a:pathLst>
          </a:custGeom>
          <a:solidFill>
            <a:srgbClr val="000000"/>
          </a:solidFill>
          <a:ln w="9525">
            <a:noFill/>
            <a:round/>
            <a:headEnd/>
            <a:tailEnd/>
          </a:ln>
        </p:spPr>
        <p:txBody>
          <a:bodyPr/>
          <a:lstStyle/>
          <a:p>
            <a:endParaRPr lang="en-US"/>
          </a:p>
        </p:txBody>
      </p:sp>
      <p:sp>
        <p:nvSpPr>
          <p:cNvPr id="1065" name="Freeform 343"/>
          <p:cNvSpPr>
            <a:spLocks/>
          </p:cNvSpPr>
          <p:nvPr/>
        </p:nvSpPr>
        <p:spPr bwMode="auto">
          <a:xfrm>
            <a:off x="5938838" y="2367800"/>
            <a:ext cx="95250" cy="112713"/>
          </a:xfrm>
          <a:custGeom>
            <a:avLst/>
            <a:gdLst>
              <a:gd name="T0" fmla="*/ 55880 w 300"/>
              <a:gd name="T1" fmla="*/ 111752 h 352"/>
              <a:gd name="T2" fmla="*/ 44450 w 300"/>
              <a:gd name="T3" fmla="*/ 112713 h 352"/>
              <a:gd name="T4" fmla="*/ 33020 w 300"/>
              <a:gd name="T5" fmla="*/ 110472 h 352"/>
              <a:gd name="T6" fmla="*/ 22860 w 300"/>
              <a:gd name="T7" fmla="*/ 104708 h 352"/>
              <a:gd name="T8" fmla="*/ 13652 w 300"/>
              <a:gd name="T9" fmla="*/ 96703 h 352"/>
              <a:gd name="T10" fmla="*/ 6667 w 300"/>
              <a:gd name="T11" fmla="*/ 86136 h 352"/>
              <a:gd name="T12" fmla="*/ 1905 w 300"/>
              <a:gd name="T13" fmla="*/ 73968 h 352"/>
              <a:gd name="T14" fmla="*/ 1270 w 300"/>
              <a:gd name="T15" fmla="*/ 69485 h 352"/>
              <a:gd name="T16" fmla="*/ 26987 w 300"/>
              <a:gd name="T17" fmla="*/ 72687 h 352"/>
              <a:gd name="T18" fmla="*/ 31115 w 300"/>
              <a:gd name="T19" fmla="*/ 78131 h 352"/>
              <a:gd name="T20" fmla="*/ 35877 w 300"/>
              <a:gd name="T21" fmla="*/ 81973 h 352"/>
              <a:gd name="T22" fmla="*/ 40958 w 300"/>
              <a:gd name="T23" fmla="*/ 84535 h 352"/>
              <a:gd name="T24" fmla="*/ 46990 w 300"/>
              <a:gd name="T25" fmla="*/ 85495 h 352"/>
              <a:gd name="T26" fmla="*/ 53022 w 300"/>
              <a:gd name="T27" fmla="*/ 84535 h 352"/>
              <a:gd name="T28" fmla="*/ 58420 w 300"/>
              <a:gd name="T29" fmla="*/ 81973 h 352"/>
              <a:gd name="T30" fmla="*/ 63500 w 300"/>
              <a:gd name="T31" fmla="*/ 78451 h 352"/>
              <a:gd name="T32" fmla="*/ 67627 w 300"/>
              <a:gd name="T33" fmla="*/ 72687 h 352"/>
              <a:gd name="T34" fmla="*/ 70485 w 300"/>
              <a:gd name="T35" fmla="*/ 66603 h 352"/>
              <a:gd name="T36" fmla="*/ 72072 w 300"/>
              <a:gd name="T37" fmla="*/ 60199 h 352"/>
              <a:gd name="T38" fmla="*/ 72072 w 300"/>
              <a:gd name="T39" fmla="*/ 52834 h 352"/>
              <a:gd name="T40" fmla="*/ 71120 w 300"/>
              <a:gd name="T41" fmla="*/ 46110 h 352"/>
              <a:gd name="T42" fmla="*/ 68262 w 300"/>
              <a:gd name="T43" fmla="*/ 40026 h 352"/>
              <a:gd name="T44" fmla="*/ 64452 w 300"/>
              <a:gd name="T45" fmla="*/ 34903 h 352"/>
              <a:gd name="T46" fmla="*/ 59690 w 300"/>
              <a:gd name="T47" fmla="*/ 30740 h 352"/>
              <a:gd name="T48" fmla="*/ 54292 w 300"/>
              <a:gd name="T49" fmla="*/ 28498 h 352"/>
              <a:gd name="T50" fmla="*/ 48577 w 300"/>
              <a:gd name="T51" fmla="*/ 27218 h 352"/>
              <a:gd name="T52" fmla="*/ 42228 w 300"/>
              <a:gd name="T53" fmla="*/ 27858 h 352"/>
              <a:gd name="T54" fmla="*/ 36830 w 300"/>
              <a:gd name="T55" fmla="*/ 30740 h 352"/>
              <a:gd name="T56" fmla="*/ 31750 w 300"/>
              <a:gd name="T57" fmla="*/ 34582 h 352"/>
              <a:gd name="T58" fmla="*/ 27940 w 300"/>
              <a:gd name="T59" fmla="*/ 39706 h 352"/>
              <a:gd name="T60" fmla="*/ 24765 w 300"/>
              <a:gd name="T61" fmla="*/ 45790 h 352"/>
              <a:gd name="T62" fmla="*/ 23178 w 300"/>
              <a:gd name="T63" fmla="*/ 52834 h 352"/>
              <a:gd name="T64" fmla="*/ 23178 w 300"/>
              <a:gd name="T65" fmla="*/ 59559 h 352"/>
              <a:gd name="T66" fmla="*/ 952 w 300"/>
              <a:gd name="T67" fmla="*/ 65322 h 352"/>
              <a:gd name="T68" fmla="*/ 0 w 300"/>
              <a:gd name="T69" fmla="*/ 60519 h 352"/>
              <a:gd name="T70" fmla="*/ 635 w 300"/>
              <a:gd name="T71" fmla="*/ 47070 h 352"/>
              <a:gd name="T72" fmla="*/ 4445 w 300"/>
              <a:gd name="T73" fmla="*/ 33942 h 352"/>
              <a:gd name="T74" fmla="*/ 10160 w 300"/>
              <a:gd name="T75" fmla="*/ 22094 h 352"/>
              <a:gd name="T76" fmla="*/ 18415 w 300"/>
              <a:gd name="T77" fmla="*/ 12488 h 352"/>
              <a:gd name="T78" fmla="*/ 28257 w 300"/>
              <a:gd name="T79" fmla="*/ 5123 h 352"/>
              <a:gd name="T80" fmla="*/ 39370 w 300"/>
              <a:gd name="T81" fmla="*/ 961 h 352"/>
              <a:gd name="T82" fmla="*/ 50800 w 300"/>
              <a:gd name="T83" fmla="*/ 0 h 352"/>
              <a:gd name="T84" fmla="*/ 62230 w 300"/>
              <a:gd name="T85" fmla="*/ 2241 h 352"/>
              <a:gd name="T86" fmla="*/ 72707 w 300"/>
              <a:gd name="T87" fmla="*/ 7685 h 352"/>
              <a:gd name="T88" fmla="*/ 81598 w 300"/>
              <a:gd name="T89" fmla="*/ 16010 h 352"/>
              <a:gd name="T90" fmla="*/ 88900 w 300"/>
              <a:gd name="T91" fmla="*/ 26257 h 352"/>
              <a:gd name="T92" fmla="*/ 93345 w 300"/>
              <a:gd name="T93" fmla="*/ 39065 h 352"/>
              <a:gd name="T94" fmla="*/ 95250 w 300"/>
              <a:gd name="T95" fmla="*/ 52194 h 352"/>
              <a:gd name="T96" fmla="*/ 94615 w 300"/>
              <a:gd name="T97" fmla="*/ 65643 h 352"/>
              <a:gd name="T98" fmla="*/ 90805 w 300"/>
              <a:gd name="T99" fmla="*/ 78771 h 352"/>
              <a:gd name="T100" fmla="*/ 85090 w 300"/>
              <a:gd name="T101" fmla="*/ 90298 h 352"/>
              <a:gd name="T102" fmla="*/ 76835 w 300"/>
              <a:gd name="T103" fmla="*/ 99905 h 352"/>
              <a:gd name="T104" fmla="*/ 66992 w 300"/>
              <a:gd name="T105" fmla="*/ 107590 h 352"/>
              <a:gd name="T106" fmla="*/ 55880 w 300"/>
              <a:gd name="T107" fmla="*/ 111752 h 352"/>
              <a:gd name="T108" fmla="*/ 55880 w 300"/>
              <a:gd name="T109" fmla="*/ 111752 h 3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00"/>
              <a:gd name="T166" fmla="*/ 0 h 352"/>
              <a:gd name="T167" fmla="*/ 300 w 300"/>
              <a:gd name="T168" fmla="*/ 352 h 3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00" h="352">
                <a:moveTo>
                  <a:pt x="176" y="349"/>
                </a:moveTo>
                <a:lnTo>
                  <a:pt x="140" y="352"/>
                </a:lnTo>
                <a:lnTo>
                  <a:pt x="104" y="345"/>
                </a:lnTo>
                <a:lnTo>
                  <a:pt x="72" y="327"/>
                </a:lnTo>
                <a:lnTo>
                  <a:pt x="43" y="302"/>
                </a:lnTo>
                <a:lnTo>
                  <a:pt x="21" y="269"/>
                </a:lnTo>
                <a:lnTo>
                  <a:pt x="6" y="231"/>
                </a:lnTo>
                <a:lnTo>
                  <a:pt x="4" y="217"/>
                </a:lnTo>
                <a:lnTo>
                  <a:pt x="85" y="227"/>
                </a:lnTo>
                <a:lnTo>
                  <a:pt x="98" y="244"/>
                </a:lnTo>
                <a:lnTo>
                  <a:pt x="113" y="256"/>
                </a:lnTo>
                <a:lnTo>
                  <a:pt x="129" y="264"/>
                </a:lnTo>
                <a:lnTo>
                  <a:pt x="148" y="267"/>
                </a:lnTo>
                <a:lnTo>
                  <a:pt x="167" y="264"/>
                </a:lnTo>
                <a:lnTo>
                  <a:pt x="184" y="256"/>
                </a:lnTo>
                <a:lnTo>
                  <a:pt x="200" y="245"/>
                </a:lnTo>
                <a:lnTo>
                  <a:pt x="213" y="227"/>
                </a:lnTo>
                <a:lnTo>
                  <a:pt x="222" y="208"/>
                </a:lnTo>
                <a:lnTo>
                  <a:pt x="227" y="188"/>
                </a:lnTo>
                <a:lnTo>
                  <a:pt x="227" y="165"/>
                </a:lnTo>
                <a:lnTo>
                  <a:pt x="224" y="144"/>
                </a:lnTo>
                <a:lnTo>
                  <a:pt x="215" y="125"/>
                </a:lnTo>
                <a:lnTo>
                  <a:pt x="203" y="109"/>
                </a:lnTo>
                <a:lnTo>
                  <a:pt x="188" y="96"/>
                </a:lnTo>
                <a:lnTo>
                  <a:pt x="171" y="89"/>
                </a:lnTo>
                <a:lnTo>
                  <a:pt x="153" y="85"/>
                </a:lnTo>
                <a:lnTo>
                  <a:pt x="133" y="87"/>
                </a:lnTo>
                <a:lnTo>
                  <a:pt x="116" y="96"/>
                </a:lnTo>
                <a:lnTo>
                  <a:pt x="100" y="108"/>
                </a:lnTo>
                <a:lnTo>
                  <a:pt x="88" y="124"/>
                </a:lnTo>
                <a:lnTo>
                  <a:pt x="78" y="143"/>
                </a:lnTo>
                <a:lnTo>
                  <a:pt x="73" y="165"/>
                </a:lnTo>
                <a:lnTo>
                  <a:pt x="73" y="186"/>
                </a:lnTo>
                <a:lnTo>
                  <a:pt x="3" y="204"/>
                </a:lnTo>
                <a:lnTo>
                  <a:pt x="0" y="189"/>
                </a:lnTo>
                <a:lnTo>
                  <a:pt x="2" y="147"/>
                </a:lnTo>
                <a:lnTo>
                  <a:pt x="14" y="106"/>
                </a:lnTo>
                <a:lnTo>
                  <a:pt x="32" y="69"/>
                </a:lnTo>
                <a:lnTo>
                  <a:pt x="58" y="39"/>
                </a:lnTo>
                <a:lnTo>
                  <a:pt x="89" y="16"/>
                </a:lnTo>
                <a:lnTo>
                  <a:pt x="124" y="3"/>
                </a:lnTo>
                <a:lnTo>
                  <a:pt x="160" y="0"/>
                </a:lnTo>
                <a:lnTo>
                  <a:pt x="196" y="7"/>
                </a:lnTo>
                <a:lnTo>
                  <a:pt x="229" y="24"/>
                </a:lnTo>
                <a:lnTo>
                  <a:pt x="257" y="50"/>
                </a:lnTo>
                <a:lnTo>
                  <a:pt x="280" y="82"/>
                </a:lnTo>
                <a:lnTo>
                  <a:pt x="294" y="122"/>
                </a:lnTo>
                <a:lnTo>
                  <a:pt x="300" y="163"/>
                </a:lnTo>
                <a:lnTo>
                  <a:pt x="298" y="205"/>
                </a:lnTo>
                <a:lnTo>
                  <a:pt x="286" y="246"/>
                </a:lnTo>
                <a:lnTo>
                  <a:pt x="268" y="282"/>
                </a:lnTo>
                <a:lnTo>
                  <a:pt x="242" y="312"/>
                </a:lnTo>
                <a:lnTo>
                  <a:pt x="211" y="336"/>
                </a:lnTo>
                <a:lnTo>
                  <a:pt x="176" y="349"/>
                </a:lnTo>
                <a:close/>
              </a:path>
            </a:pathLst>
          </a:custGeom>
          <a:solidFill>
            <a:srgbClr val="000000"/>
          </a:solidFill>
          <a:ln w="9525">
            <a:noFill/>
            <a:round/>
            <a:headEnd/>
            <a:tailEnd/>
          </a:ln>
        </p:spPr>
        <p:txBody>
          <a:bodyPr/>
          <a:lstStyle/>
          <a:p>
            <a:endParaRPr lang="en-US"/>
          </a:p>
        </p:txBody>
      </p:sp>
      <p:sp>
        <p:nvSpPr>
          <p:cNvPr id="1066" name="Freeform 344"/>
          <p:cNvSpPr>
            <a:spLocks/>
          </p:cNvSpPr>
          <p:nvPr/>
        </p:nvSpPr>
        <p:spPr bwMode="auto">
          <a:xfrm>
            <a:off x="5938838" y="2428125"/>
            <a:ext cx="31750" cy="17463"/>
          </a:xfrm>
          <a:custGeom>
            <a:avLst/>
            <a:gdLst>
              <a:gd name="T0" fmla="*/ 972 w 98"/>
              <a:gd name="T1" fmla="*/ 5420 h 58"/>
              <a:gd name="T2" fmla="*/ 1296 w 98"/>
              <a:gd name="T3" fmla="*/ 9334 h 58"/>
              <a:gd name="T4" fmla="*/ 31750 w 98"/>
              <a:gd name="T5" fmla="*/ 17463 h 58"/>
              <a:gd name="T6" fmla="*/ 27538 w 98"/>
              <a:gd name="T7" fmla="*/ 12345 h 58"/>
              <a:gd name="T8" fmla="*/ 24298 w 98"/>
              <a:gd name="T9" fmla="*/ 6022 h 58"/>
              <a:gd name="T10" fmla="*/ 23651 w 98"/>
              <a:gd name="T11" fmla="*/ 0 h 58"/>
              <a:gd name="T12" fmla="*/ 0 w 98"/>
              <a:gd name="T13" fmla="*/ 903 h 58"/>
              <a:gd name="T14" fmla="*/ 972 w 98"/>
              <a:gd name="T15" fmla="*/ 5420 h 58"/>
              <a:gd name="T16" fmla="*/ 972 w 98"/>
              <a:gd name="T17" fmla="*/ 542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58"/>
              <a:gd name="T29" fmla="*/ 98 w 9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58">
                <a:moveTo>
                  <a:pt x="3" y="18"/>
                </a:moveTo>
                <a:lnTo>
                  <a:pt x="4" y="31"/>
                </a:lnTo>
                <a:lnTo>
                  <a:pt x="98" y="58"/>
                </a:lnTo>
                <a:lnTo>
                  <a:pt x="85" y="41"/>
                </a:lnTo>
                <a:lnTo>
                  <a:pt x="75" y="20"/>
                </a:lnTo>
                <a:lnTo>
                  <a:pt x="73" y="0"/>
                </a:lnTo>
                <a:lnTo>
                  <a:pt x="0" y="3"/>
                </a:lnTo>
                <a:lnTo>
                  <a:pt x="3" y="18"/>
                </a:lnTo>
                <a:close/>
              </a:path>
            </a:pathLst>
          </a:custGeom>
          <a:solidFill>
            <a:srgbClr val="000000"/>
          </a:solidFill>
          <a:ln w="9525">
            <a:noFill/>
            <a:round/>
            <a:headEnd/>
            <a:tailEnd/>
          </a:ln>
        </p:spPr>
        <p:txBody>
          <a:bodyPr/>
          <a:lstStyle/>
          <a:p>
            <a:endParaRPr lang="en-US"/>
          </a:p>
        </p:txBody>
      </p:sp>
      <p:sp>
        <p:nvSpPr>
          <p:cNvPr id="1067" name="Line 345"/>
          <p:cNvSpPr>
            <a:spLocks noChangeShapeType="1"/>
          </p:cNvSpPr>
          <p:nvPr/>
        </p:nvSpPr>
        <p:spPr bwMode="auto">
          <a:xfrm flipV="1">
            <a:off x="6210300" y="2151900"/>
            <a:ext cx="1447800" cy="0"/>
          </a:xfrm>
          <a:prstGeom prst="line">
            <a:avLst/>
          </a:prstGeom>
          <a:noFill/>
          <a:ln w="38100">
            <a:solidFill>
              <a:srgbClr val="5A87C6"/>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5874"/>
                                        </p:tgtEl>
                                        <p:attrNameLst>
                                          <p:attrName>style.visibility</p:attrName>
                                        </p:attrNameLst>
                                      </p:cBhvr>
                                      <p:to>
                                        <p:strVal val="visible"/>
                                      </p:to>
                                    </p:set>
                                    <p:anim calcmode="lin" valueType="num">
                                      <p:cBhvr>
                                        <p:cTn id="7" dur="500" fill="hold"/>
                                        <p:tgtEl>
                                          <p:spTgt spid="35874"/>
                                        </p:tgtEl>
                                        <p:attrNameLst>
                                          <p:attrName>ppt_w</p:attrName>
                                        </p:attrNameLst>
                                      </p:cBhvr>
                                      <p:tavLst>
                                        <p:tav tm="0">
                                          <p:val>
                                            <p:fltVal val="0"/>
                                          </p:val>
                                        </p:tav>
                                        <p:tav tm="100000">
                                          <p:val>
                                            <p:strVal val="#ppt_w"/>
                                          </p:val>
                                        </p:tav>
                                      </p:tavLst>
                                    </p:anim>
                                    <p:anim calcmode="lin" valueType="num">
                                      <p:cBhvr>
                                        <p:cTn id="8" dur="500" fill="hold"/>
                                        <p:tgtEl>
                                          <p:spTgt spid="35874"/>
                                        </p:tgtEl>
                                        <p:attrNameLst>
                                          <p:attrName>ppt_h</p:attrName>
                                        </p:attrNameLst>
                                      </p:cBhvr>
                                      <p:tavLst>
                                        <p:tav tm="0">
                                          <p:val>
                                            <p:fltVal val="0"/>
                                          </p:val>
                                        </p:tav>
                                        <p:tav tm="100000">
                                          <p:val>
                                            <p:strVal val="#ppt_h"/>
                                          </p:val>
                                        </p:tav>
                                      </p:tavLst>
                                    </p:anim>
                                    <p:anim calcmode="lin" valueType="num">
                                      <p:cBhvr>
                                        <p:cTn id="9" dur="500" fill="hold"/>
                                        <p:tgtEl>
                                          <p:spTgt spid="35874"/>
                                        </p:tgtEl>
                                        <p:attrNameLst>
                                          <p:attrName>ppt_x</p:attrName>
                                        </p:attrNameLst>
                                      </p:cBhvr>
                                      <p:tavLst>
                                        <p:tav tm="0">
                                          <p:val>
                                            <p:fltVal val="0.5"/>
                                          </p:val>
                                        </p:tav>
                                        <p:tav tm="100000">
                                          <p:val>
                                            <p:strVal val="#ppt_x"/>
                                          </p:val>
                                        </p:tav>
                                      </p:tavLst>
                                    </p:anim>
                                    <p:anim calcmode="lin" valueType="num">
                                      <p:cBhvr>
                                        <p:cTn id="10" dur="500" fill="hold"/>
                                        <p:tgtEl>
                                          <p:spTgt spid="3587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5886"/>
                                        </p:tgtEl>
                                        <p:attrNameLst>
                                          <p:attrName>style.visibility</p:attrName>
                                        </p:attrNameLst>
                                      </p:cBhvr>
                                      <p:to>
                                        <p:strVal val="visible"/>
                                      </p:to>
                                    </p:set>
                                    <p:animEffect transition="in" filter="wipe(left)">
                                      <p:cBhvr>
                                        <p:cTn id="18" dur="500"/>
                                        <p:tgtEl>
                                          <p:spTgt spid="3588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downRight)">
                                      <p:cBhvr>
                                        <p:cTn id="30" dur="500"/>
                                        <p:tgtEl>
                                          <p:spTgt spid="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4" grpId="0" animBg="1"/>
      <p:bldP spid="3588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p:txBody>
          <a:bodyPr/>
          <a:lstStyle/>
          <a:p>
            <a:pPr eaLnBrk="1" hangingPunct="1"/>
            <a:r>
              <a:rPr lang="en-US" smtClean="0"/>
              <a:t>QCS Example</a:t>
            </a:r>
          </a:p>
        </p:txBody>
      </p:sp>
      <p:sp>
        <p:nvSpPr>
          <p:cNvPr id="13314" name="Footer Placeholder 3"/>
          <p:cNvSpPr>
            <a:spLocks noGrp="1"/>
          </p:cNvSpPr>
          <p:nvPr>
            <p:ph type="ftr" sz="quarter" idx="10"/>
          </p:nvPr>
        </p:nvSpPr>
        <p:spPr>
          <a:noFill/>
        </p:spPr>
        <p:txBody>
          <a:bodyPr/>
          <a:lstStyle/>
          <a:p>
            <a:r>
              <a:rPr lang="en-US" smtClean="0"/>
              <a:t>CSS-IN-110</a:t>
            </a:r>
          </a:p>
        </p:txBody>
      </p:sp>
      <p:sp>
        <p:nvSpPr>
          <p:cNvPr id="50185" name="AutoShape 9"/>
          <p:cNvSpPr>
            <a:spLocks noChangeArrowheads="1"/>
          </p:cNvSpPr>
          <p:nvPr/>
        </p:nvSpPr>
        <p:spPr bwMode="auto">
          <a:xfrm>
            <a:off x="73025" y="1073409"/>
            <a:ext cx="1296988" cy="1027113"/>
          </a:xfrm>
          <a:prstGeom prst="roundRect">
            <a:avLst>
              <a:gd name="adj" fmla="val 16667"/>
            </a:avLst>
          </a:prstGeom>
          <a:solidFill>
            <a:schemeClr val="bg1"/>
          </a:solidFill>
          <a:ln w="19050">
            <a:solidFill>
              <a:srgbClr val="00CC99"/>
            </a:solidFill>
            <a:round/>
            <a:headEnd/>
            <a:tailEnd/>
          </a:ln>
          <a:effectLst>
            <a:outerShdw dist="107763" dir="2700000" algn="ctr" rotWithShape="0">
              <a:srgbClr val="5A87C6"/>
            </a:outerShdw>
          </a:effectLst>
        </p:spPr>
        <p:txBody>
          <a:bodyPr wrap="none" anchor="ctr"/>
          <a:lstStyle/>
          <a:p>
            <a:pPr>
              <a:defRPr/>
            </a:pPr>
            <a:endParaRPr lang="en-US">
              <a:solidFill>
                <a:srgbClr val="5A87C6"/>
              </a:solidFill>
            </a:endParaRPr>
          </a:p>
        </p:txBody>
      </p:sp>
      <p:sp>
        <p:nvSpPr>
          <p:cNvPr id="13316" name="Text Box 10"/>
          <p:cNvSpPr txBox="1">
            <a:spLocks noChangeArrowheads="1"/>
          </p:cNvSpPr>
          <p:nvPr/>
        </p:nvSpPr>
        <p:spPr bwMode="auto">
          <a:xfrm>
            <a:off x="-42284" y="1073409"/>
            <a:ext cx="1559588" cy="1015663"/>
          </a:xfrm>
          <a:prstGeom prst="rect">
            <a:avLst/>
          </a:prstGeom>
          <a:noFill/>
          <a:ln w="38100">
            <a:noFill/>
            <a:miter lim="800000"/>
            <a:headEnd/>
            <a:tailEnd/>
          </a:ln>
        </p:spPr>
        <p:txBody>
          <a:bodyPr wrap="square">
            <a:spAutoFit/>
          </a:bodyPr>
          <a:lstStyle/>
          <a:p>
            <a:pPr eaLnBrk="0" hangingPunct="0"/>
            <a:r>
              <a:rPr kumimoji="1" lang="en-US" sz="2000" dirty="0">
                <a:latin typeface="+mj-lt"/>
              </a:rPr>
              <a:t>Sequence</a:t>
            </a:r>
          </a:p>
          <a:p>
            <a:pPr eaLnBrk="0" hangingPunct="0"/>
            <a:r>
              <a:rPr kumimoji="1" lang="en-US" sz="2000" dirty="0">
                <a:latin typeface="+mj-lt"/>
              </a:rPr>
              <a:t>Order</a:t>
            </a:r>
          </a:p>
          <a:p>
            <a:pPr eaLnBrk="0" hangingPunct="0"/>
            <a:r>
              <a:rPr kumimoji="1" lang="en-US" sz="2000" dirty="0">
                <a:latin typeface="+mj-lt"/>
              </a:rPr>
              <a:t>Needed</a:t>
            </a:r>
            <a:endParaRPr kumimoji="1" lang="en-US" sz="2400" dirty="0">
              <a:latin typeface="+mj-lt"/>
            </a:endParaRPr>
          </a:p>
        </p:txBody>
      </p:sp>
      <p:sp>
        <p:nvSpPr>
          <p:cNvPr id="50181" name="AutoShape 5"/>
          <p:cNvSpPr>
            <a:spLocks noChangeArrowheads="1"/>
          </p:cNvSpPr>
          <p:nvPr/>
        </p:nvSpPr>
        <p:spPr bwMode="auto">
          <a:xfrm>
            <a:off x="1590675" y="1357572"/>
            <a:ext cx="6453188" cy="4668837"/>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wrap="none" anchor="ctr"/>
          <a:lstStyle/>
          <a:p>
            <a:pPr>
              <a:defRPr/>
            </a:pPr>
            <a:endParaRPr lang="en-US"/>
          </a:p>
        </p:txBody>
      </p:sp>
      <p:cxnSp>
        <p:nvCxnSpPr>
          <p:cNvPr id="13319" name="AutoShape 7"/>
          <p:cNvCxnSpPr>
            <a:cxnSpLocks noChangeShapeType="1"/>
            <a:stCxn id="50185" idx="2"/>
            <a:endCxn id="50188" idx="1"/>
          </p:cNvCxnSpPr>
          <p:nvPr/>
        </p:nvCxnSpPr>
        <p:spPr bwMode="auto">
          <a:xfrm rot="16200000" flipH="1">
            <a:off x="430213" y="2402147"/>
            <a:ext cx="1593850" cy="1009650"/>
          </a:xfrm>
          <a:prstGeom prst="bentConnector2">
            <a:avLst/>
          </a:prstGeom>
          <a:noFill/>
          <a:ln w="38100">
            <a:solidFill>
              <a:srgbClr val="5A87C6"/>
            </a:solidFill>
            <a:miter lim="800000"/>
            <a:headEnd/>
            <a:tailEnd type="triangle" w="med" len="med"/>
          </a:ln>
        </p:spPr>
      </p:cxnSp>
      <p:sp>
        <p:nvSpPr>
          <p:cNvPr id="50187" name="Rectangle 11"/>
          <p:cNvSpPr>
            <a:spLocks noChangeArrowheads="1"/>
          </p:cNvSpPr>
          <p:nvPr/>
        </p:nvSpPr>
        <p:spPr bwMode="auto">
          <a:xfrm>
            <a:off x="1879600" y="1725872"/>
            <a:ext cx="5894388" cy="3785652"/>
          </a:xfrm>
          <a:prstGeom prst="rect">
            <a:avLst/>
          </a:prstGeom>
          <a:solidFill>
            <a:schemeClr val="bg1"/>
          </a:solidFill>
          <a:ln w="38100">
            <a:noFill/>
            <a:miter lim="800000"/>
            <a:headEnd/>
            <a:tailEnd/>
          </a:ln>
        </p:spPr>
        <p:txBody>
          <a:bodyPr>
            <a:spAutoFit/>
          </a:bodyPr>
          <a:lstStyle/>
          <a:p>
            <a:pPr algn="l" eaLnBrk="0" hangingPunct="0"/>
            <a:r>
              <a:rPr kumimoji="1" lang="en-US" sz="1600" u="sng" dirty="0" err="1">
                <a:latin typeface="+mj-lt"/>
              </a:rPr>
              <a:t>Seq</a:t>
            </a:r>
            <a:r>
              <a:rPr kumimoji="1" lang="en-US" sz="1600" dirty="0"/>
              <a:t>   </a:t>
            </a:r>
            <a:r>
              <a:rPr kumimoji="1" lang="en-US" sz="1600" u="sng" dirty="0">
                <a:latin typeface="+mj-lt"/>
              </a:rPr>
              <a:t>Qty</a:t>
            </a:r>
            <a:r>
              <a:rPr kumimoji="1" lang="en-US" sz="1600" dirty="0"/>
              <a:t>    </a:t>
            </a:r>
            <a:r>
              <a:rPr kumimoji="1" lang="en-US" sz="1600" u="sng" dirty="0">
                <a:latin typeface="+mj-lt"/>
              </a:rPr>
              <a:t>Item</a:t>
            </a:r>
            <a:r>
              <a:rPr kumimoji="1" lang="en-US" sz="1600" u="sng" dirty="0"/>
              <a:t>		</a:t>
            </a:r>
            <a:r>
              <a:rPr kumimoji="1" lang="en-US" sz="1600" dirty="0"/>
              <a:t>  </a:t>
            </a:r>
            <a:r>
              <a:rPr kumimoji="1" lang="en-US" sz="1600" u="sng" dirty="0">
                <a:latin typeface="+mj-lt"/>
              </a:rPr>
              <a:t>VIN</a:t>
            </a:r>
            <a:r>
              <a:rPr kumimoji="1" lang="en-US" sz="1600" u="sng" dirty="0"/>
              <a:t>		</a:t>
            </a:r>
            <a:r>
              <a:rPr kumimoji="1" lang="en-US" sz="1600" u="sng" dirty="0" err="1">
                <a:latin typeface="+mj-lt"/>
              </a:rPr>
              <a:t>LineFeed</a:t>
            </a:r>
            <a:endParaRPr kumimoji="1" lang="en-US" sz="1600" dirty="0">
              <a:latin typeface="+mj-lt"/>
            </a:endParaRPr>
          </a:p>
          <a:p>
            <a:pPr algn="l" eaLnBrk="0" hangingPunct="0"/>
            <a:r>
              <a:rPr kumimoji="1" lang="en-US" sz="1600" dirty="0"/>
              <a:t>				</a:t>
            </a:r>
          </a:p>
          <a:p>
            <a:pPr algn="l" eaLnBrk="0" hangingPunct="0"/>
            <a:r>
              <a:rPr kumimoji="1" lang="en-US" sz="1600" dirty="0">
                <a:latin typeface="+mj-lt"/>
              </a:rPr>
              <a:t>1</a:t>
            </a:r>
            <a:r>
              <a:rPr kumimoji="1" lang="en-US" sz="1600" dirty="0"/>
              <a:t>         </a:t>
            </a:r>
            <a:r>
              <a:rPr kumimoji="1" lang="en-US" sz="1600" dirty="0">
                <a:latin typeface="+mj-lt"/>
              </a:rPr>
              <a:t>1</a:t>
            </a:r>
            <a:r>
              <a:rPr kumimoji="1" lang="en-US" sz="1600" dirty="0"/>
              <a:t>      </a:t>
            </a:r>
            <a:r>
              <a:rPr kumimoji="1" lang="en-US" sz="1600" dirty="0">
                <a:latin typeface="+mj-lt"/>
              </a:rPr>
              <a:t>Dashboard, Red </a:t>
            </a:r>
            <a:r>
              <a:rPr kumimoji="1" lang="en-US" sz="1600" dirty="0" smtClean="0"/>
              <a:t>  </a:t>
            </a:r>
            <a:r>
              <a:rPr kumimoji="1" lang="en-US" sz="1600" dirty="0" smtClean="0">
                <a:latin typeface="+mj-lt"/>
              </a:rPr>
              <a:t>ABC123</a:t>
            </a:r>
            <a:r>
              <a:rPr kumimoji="1" lang="en-US" sz="1600" dirty="0" smtClean="0"/>
              <a:t>               </a:t>
            </a:r>
            <a:r>
              <a:rPr kumimoji="1" lang="en-US" sz="1600" dirty="0"/>
              <a:t>LF210</a:t>
            </a:r>
          </a:p>
          <a:p>
            <a:pPr algn="l" eaLnBrk="0" hangingPunct="0"/>
            <a:endParaRPr kumimoji="1" lang="en-US" sz="1600" dirty="0"/>
          </a:p>
          <a:p>
            <a:pPr algn="l" eaLnBrk="0" hangingPunct="0"/>
            <a:r>
              <a:rPr kumimoji="1" lang="en-US" sz="1600" dirty="0">
                <a:latin typeface="+mj-lt"/>
              </a:rPr>
              <a:t>2</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err="1" smtClean="0">
                <a:latin typeface="+mj-lt"/>
              </a:rPr>
              <a:t>Grn</a:t>
            </a:r>
            <a:r>
              <a:rPr kumimoji="1" lang="en-US" sz="1600" dirty="0" smtClean="0">
                <a:latin typeface="+mj-lt"/>
              </a:rPr>
              <a:t>   </a:t>
            </a:r>
            <a:r>
              <a:rPr kumimoji="1" lang="en-US" sz="1600" dirty="0" smtClean="0"/>
              <a:t> </a:t>
            </a:r>
            <a:r>
              <a:rPr kumimoji="1" lang="en-US" sz="1600" dirty="0" smtClean="0">
                <a:latin typeface="+mj-lt"/>
              </a:rPr>
              <a:t>DEF435</a:t>
            </a:r>
            <a:r>
              <a:rPr kumimoji="1" lang="en-US" sz="1600" dirty="0"/>
              <a:t>	 LF210</a:t>
            </a:r>
          </a:p>
          <a:p>
            <a:pPr algn="l" eaLnBrk="0" hangingPunct="0"/>
            <a:endParaRPr kumimoji="1" lang="en-US" sz="1600" dirty="0"/>
          </a:p>
          <a:p>
            <a:pPr algn="l" eaLnBrk="0" hangingPunct="0"/>
            <a:r>
              <a:rPr kumimoji="1" lang="en-US" sz="1600" dirty="0">
                <a:latin typeface="+mj-lt"/>
              </a:rPr>
              <a:t>3</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XYZ789</a:t>
            </a:r>
            <a:r>
              <a:rPr kumimoji="1" lang="en-US" sz="1600" dirty="0" smtClean="0"/>
              <a:t>        </a:t>
            </a:r>
            <a:r>
              <a:rPr kumimoji="1" lang="en-US" sz="1600" dirty="0"/>
              <a:t>	 LF210</a:t>
            </a:r>
          </a:p>
          <a:p>
            <a:pPr algn="l" eaLnBrk="0" hangingPunct="0"/>
            <a:endParaRPr kumimoji="1" lang="en-US" sz="1600" dirty="0"/>
          </a:p>
          <a:p>
            <a:pPr algn="l" eaLnBrk="0" hangingPunct="0"/>
            <a:r>
              <a:rPr kumimoji="1" lang="en-US" sz="1600" dirty="0">
                <a:latin typeface="+mj-lt"/>
              </a:rPr>
              <a:t>4</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err="1" smtClean="0">
                <a:latin typeface="+mj-lt"/>
              </a:rPr>
              <a:t>Grn</a:t>
            </a:r>
            <a:r>
              <a:rPr kumimoji="1" lang="en-US" sz="1600" dirty="0" smtClean="0"/>
              <a:t>   </a:t>
            </a:r>
            <a:r>
              <a:rPr kumimoji="1" lang="en-US" sz="1600" dirty="0" smtClean="0">
                <a:latin typeface="+mj-lt"/>
              </a:rPr>
              <a:t>AEG434</a:t>
            </a:r>
            <a:r>
              <a:rPr kumimoji="1" lang="en-US" sz="1600" dirty="0" smtClean="0"/>
              <a:t>               </a:t>
            </a:r>
            <a:r>
              <a:rPr kumimoji="1" lang="en-US" sz="1600" dirty="0"/>
              <a:t>LF210</a:t>
            </a:r>
          </a:p>
          <a:p>
            <a:pPr algn="l" eaLnBrk="0" hangingPunct="0"/>
            <a:endParaRPr kumimoji="1" lang="en-US" sz="1600" dirty="0"/>
          </a:p>
          <a:p>
            <a:pPr algn="l" eaLnBrk="0" hangingPunct="0"/>
            <a:r>
              <a:rPr kumimoji="1" lang="en-US" sz="1600" dirty="0">
                <a:latin typeface="+mj-lt"/>
              </a:rPr>
              <a:t>5</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JWZ551</a:t>
            </a:r>
            <a:r>
              <a:rPr kumimoji="1" lang="en-US" sz="1600" dirty="0"/>
              <a:t>	LF210</a:t>
            </a:r>
          </a:p>
          <a:p>
            <a:pPr algn="l" eaLnBrk="0" hangingPunct="0"/>
            <a:endParaRPr kumimoji="1" lang="en-US" sz="1600" dirty="0"/>
          </a:p>
          <a:p>
            <a:pPr algn="l" eaLnBrk="0" hangingPunct="0"/>
            <a:r>
              <a:rPr kumimoji="1" lang="en-US" sz="1600" dirty="0">
                <a:latin typeface="+mj-lt"/>
              </a:rPr>
              <a:t>6</a:t>
            </a:r>
            <a:r>
              <a:rPr kumimoji="1" lang="en-US" sz="1600" dirty="0"/>
              <a:t>         </a:t>
            </a:r>
            <a:r>
              <a:rPr kumimoji="1" lang="en-US" sz="1600" dirty="0">
                <a:latin typeface="+mj-lt"/>
              </a:rPr>
              <a:t>1</a:t>
            </a:r>
            <a:r>
              <a:rPr kumimoji="1" lang="en-US" sz="1600" dirty="0"/>
              <a:t>      </a:t>
            </a:r>
            <a:r>
              <a:rPr kumimoji="1" lang="en-US" sz="1600" dirty="0">
                <a:latin typeface="+mj-lt"/>
              </a:rPr>
              <a:t>Dashboard, Red </a:t>
            </a:r>
            <a:r>
              <a:rPr kumimoji="1" lang="en-US" sz="1600" dirty="0" smtClean="0"/>
              <a:t>  </a:t>
            </a:r>
            <a:r>
              <a:rPr kumimoji="1" lang="en-US" sz="1600" dirty="0" smtClean="0">
                <a:latin typeface="+mj-lt"/>
              </a:rPr>
              <a:t>ABC124</a:t>
            </a:r>
            <a:r>
              <a:rPr kumimoji="1" lang="en-US" sz="1600" dirty="0"/>
              <a:t>	LF210</a:t>
            </a:r>
          </a:p>
          <a:p>
            <a:pPr algn="l" eaLnBrk="0" hangingPunct="0"/>
            <a:r>
              <a:rPr kumimoji="1" lang="en-US" sz="1600" dirty="0">
                <a:latin typeface="+mj-lt"/>
              </a:rPr>
              <a:t>...</a:t>
            </a:r>
            <a:r>
              <a:rPr kumimoji="1" lang="en-US" sz="1600" dirty="0"/>
              <a:t>			</a:t>
            </a:r>
          </a:p>
          <a:p>
            <a:pPr algn="l" eaLnBrk="0" hangingPunct="0"/>
            <a:r>
              <a:rPr kumimoji="1" lang="en-US" sz="1600" dirty="0">
                <a:latin typeface="+mj-lt"/>
              </a:rPr>
              <a:t>30</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UIV331</a:t>
            </a:r>
            <a:r>
              <a:rPr kumimoji="1" lang="en-US" sz="1600" dirty="0"/>
              <a:t>		LF210</a:t>
            </a:r>
          </a:p>
        </p:txBody>
      </p:sp>
      <p:sp>
        <p:nvSpPr>
          <p:cNvPr id="50188" name="AutoShape 12"/>
          <p:cNvSpPr>
            <a:spLocks noChangeArrowheads="1"/>
          </p:cNvSpPr>
          <p:nvPr/>
        </p:nvSpPr>
        <p:spPr bwMode="auto">
          <a:xfrm>
            <a:off x="1751013" y="1735397"/>
            <a:ext cx="692150" cy="3937000"/>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89" name="AutoShape 13"/>
          <p:cNvSpPr>
            <a:spLocks noChangeArrowheads="1"/>
          </p:cNvSpPr>
          <p:nvPr/>
        </p:nvSpPr>
        <p:spPr bwMode="auto">
          <a:xfrm>
            <a:off x="6397625" y="1735397"/>
            <a:ext cx="1125538" cy="3910012"/>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92" name="AutoShape 16"/>
          <p:cNvSpPr>
            <a:spLocks noChangeArrowheads="1"/>
          </p:cNvSpPr>
          <p:nvPr/>
        </p:nvSpPr>
        <p:spPr bwMode="auto">
          <a:xfrm>
            <a:off x="7610475" y="1168659"/>
            <a:ext cx="1374775" cy="815975"/>
          </a:xfrm>
          <a:prstGeom prst="roundRect">
            <a:avLst>
              <a:gd name="adj" fmla="val 16667"/>
            </a:avLst>
          </a:prstGeom>
          <a:solidFill>
            <a:schemeClr val="bg1"/>
          </a:solidFill>
          <a:ln w="38100">
            <a:solidFill>
              <a:srgbClr val="FF3399"/>
            </a:solidFill>
            <a:round/>
            <a:headEnd/>
            <a:tailEnd/>
          </a:ln>
          <a:effectLst>
            <a:outerShdw dist="107763" dir="2700000" algn="ctr" rotWithShape="0">
              <a:srgbClr val="5A87C6"/>
            </a:outerShdw>
          </a:effectLst>
        </p:spPr>
        <p:txBody>
          <a:bodyPr wrap="none" anchor="ctr"/>
          <a:lstStyle/>
          <a:p>
            <a:pPr>
              <a:defRPr/>
            </a:pPr>
            <a:endParaRPr lang="en-US"/>
          </a:p>
        </p:txBody>
      </p:sp>
      <p:sp>
        <p:nvSpPr>
          <p:cNvPr id="13324" name="Text Box 17"/>
          <p:cNvSpPr txBox="1">
            <a:spLocks noChangeArrowheads="1"/>
          </p:cNvSpPr>
          <p:nvPr/>
        </p:nvSpPr>
        <p:spPr bwMode="auto">
          <a:xfrm>
            <a:off x="7664470" y="1246447"/>
            <a:ext cx="1276311" cy="707886"/>
          </a:xfrm>
          <a:prstGeom prst="rect">
            <a:avLst/>
          </a:prstGeom>
          <a:solidFill>
            <a:schemeClr val="bg1"/>
          </a:solidFill>
          <a:ln w="38100">
            <a:noFill/>
            <a:miter lim="800000"/>
            <a:headEnd/>
            <a:tailEnd/>
          </a:ln>
        </p:spPr>
        <p:txBody>
          <a:bodyPr wrap="none">
            <a:spAutoFit/>
          </a:bodyPr>
          <a:lstStyle/>
          <a:p>
            <a:pPr eaLnBrk="0" hangingPunct="0"/>
            <a:r>
              <a:rPr kumimoji="1" lang="en-US" sz="2000" dirty="0">
                <a:latin typeface="+mj-lt"/>
              </a:rPr>
              <a:t>Delivery</a:t>
            </a:r>
          </a:p>
          <a:p>
            <a:pPr eaLnBrk="0" hangingPunct="0"/>
            <a:r>
              <a:rPr kumimoji="1" lang="en-US" sz="2000" dirty="0">
                <a:latin typeface="+mj-lt"/>
              </a:rPr>
              <a:t>Location</a:t>
            </a:r>
            <a:endParaRPr kumimoji="1" lang="en-US" sz="2400" dirty="0">
              <a:latin typeface="+mj-lt"/>
            </a:endParaRPr>
          </a:p>
        </p:txBody>
      </p:sp>
      <p:cxnSp>
        <p:nvCxnSpPr>
          <p:cNvPr id="13325" name="AutoShape 18"/>
          <p:cNvCxnSpPr>
            <a:cxnSpLocks noChangeShapeType="1"/>
            <a:stCxn id="50192" idx="2"/>
            <a:endCxn id="50189" idx="3"/>
          </p:cNvCxnSpPr>
          <p:nvPr/>
        </p:nvCxnSpPr>
        <p:spPr bwMode="auto">
          <a:xfrm rot="5400000">
            <a:off x="7076281" y="2469616"/>
            <a:ext cx="1687513" cy="755650"/>
          </a:xfrm>
          <a:prstGeom prst="bentConnector2">
            <a:avLst/>
          </a:prstGeom>
          <a:noFill/>
          <a:ln w="38100">
            <a:solidFill>
              <a:srgbClr val="5A87C6"/>
            </a:solidFill>
            <a:miter lim="800000"/>
            <a:headEnd/>
            <a:tailEnd type="triangle" w="med" len="med"/>
          </a:ln>
        </p:spPr>
      </p:cxnSp>
      <p:sp>
        <p:nvSpPr>
          <p:cNvPr id="13326" name="Text Box 20"/>
          <p:cNvSpPr txBox="1">
            <a:spLocks noChangeArrowheads="1"/>
          </p:cNvSpPr>
          <p:nvPr/>
        </p:nvSpPr>
        <p:spPr bwMode="auto">
          <a:xfrm>
            <a:off x="6551613" y="215449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7" name="Text Box 21"/>
          <p:cNvSpPr txBox="1">
            <a:spLocks noChangeArrowheads="1"/>
          </p:cNvSpPr>
          <p:nvPr/>
        </p:nvSpPr>
        <p:spPr bwMode="auto">
          <a:xfrm>
            <a:off x="6542088" y="264027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8" name="Text Box 22"/>
          <p:cNvSpPr txBox="1">
            <a:spLocks noChangeArrowheads="1"/>
          </p:cNvSpPr>
          <p:nvPr/>
        </p:nvSpPr>
        <p:spPr bwMode="auto">
          <a:xfrm>
            <a:off x="6542088" y="31641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9" name="Text Box 23"/>
          <p:cNvSpPr txBox="1">
            <a:spLocks noChangeArrowheads="1"/>
          </p:cNvSpPr>
          <p:nvPr/>
        </p:nvSpPr>
        <p:spPr bwMode="auto">
          <a:xfrm>
            <a:off x="6532563" y="36594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0" name="Text Box 24"/>
          <p:cNvSpPr txBox="1">
            <a:spLocks noChangeArrowheads="1"/>
          </p:cNvSpPr>
          <p:nvPr/>
        </p:nvSpPr>
        <p:spPr bwMode="auto">
          <a:xfrm>
            <a:off x="6523038" y="412617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1" name="Text Box 25"/>
          <p:cNvSpPr txBox="1">
            <a:spLocks noChangeArrowheads="1"/>
          </p:cNvSpPr>
          <p:nvPr/>
        </p:nvSpPr>
        <p:spPr bwMode="auto">
          <a:xfrm>
            <a:off x="6523038" y="46119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2" name="Text Box 26"/>
          <p:cNvSpPr txBox="1">
            <a:spLocks noChangeArrowheads="1"/>
          </p:cNvSpPr>
          <p:nvPr/>
        </p:nvSpPr>
        <p:spPr bwMode="auto">
          <a:xfrm>
            <a:off x="6503988" y="509772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p:cTn id="7" dur="500" fill="hold"/>
                                        <p:tgtEl>
                                          <p:spTgt spid="50181"/>
                                        </p:tgtEl>
                                        <p:attrNameLst>
                                          <p:attrName>ppt_w</p:attrName>
                                        </p:attrNameLst>
                                      </p:cBhvr>
                                      <p:tavLst>
                                        <p:tav tm="0">
                                          <p:val>
                                            <p:fltVal val="0"/>
                                          </p:val>
                                        </p:tav>
                                        <p:tav tm="100000">
                                          <p:val>
                                            <p:strVal val="#ppt_w"/>
                                          </p:val>
                                        </p:tav>
                                      </p:tavLst>
                                    </p:anim>
                                    <p:anim calcmode="lin" valueType="num">
                                      <p:cBhvr>
                                        <p:cTn id="8" dur="500" fill="hold"/>
                                        <p:tgtEl>
                                          <p:spTgt spid="5018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0187">
                                            <p:bg/>
                                          </p:spTgt>
                                        </p:tgtEl>
                                        <p:attrNameLst>
                                          <p:attrName>style.visibility</p:attrName>
                                        </p:attrNameLst>
                                      </p:cBhvr>
                                      <p:to>
                                        <p:strVal val="visible"/>
                                      </p:to>
                                    </p:set>
                                    <p:animEffect transition="in" filter="wipe(up)">
                                      <p:cBhvr>
                                        <p:cTn id="12" dur="500"/>
                                        <p:tgtEl>
                                          <p:spTgt spid="50187">
                                            <p:bg/>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0187">
                                            <p:txEl>
                                              <p:pRg st="0" end="0"/>
                                            </p:txEl>
                                          </p:spTgt>
                                        </p:tgtEl>
                                        <p:attrNameLst>
                                          <p:attrName>style.visibility</p:attrName>
                                        </p:attrNameLst>
                                      </p:cBhvr>
                                      <p:to>
                                        <p:strVal val="visible"/>
                                      </p:to>
                                    </p:set>
                                    <p:animEffect transition="in" filter="wipe(up)">
                                      <p:cBhvr>
                                        <p:cTn id="16" dur="500"/>
                                        <p:tgtEl>
                                          <p:spTgt spid="50187">
                                            <p:txEl>
                                              <p:pRg st="0" end="0"/>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0187">
                                            <p:txEl>
                                              <p:pRg st="1" end="1"/>
                                            </p:txEl>
                                          </p:spTgt>
                                        </p:tgtEl>
                                        <p:attrNameLst>
                                          <p:attrName>style.visibility</p:attrName>
                                        </p:attrNameLst>
                                      </p:cBhvr>
                                      <p:to>
                                        <p:strVal val="visible"/>
                                      </p:to>
                                    </p:set>
                                    <p:animEffect transition="in" filter="wipe(up)">
                                      <p:cBhvr>
                                        <p:cTn id="20" dur="500"/>
                                        <p:tgtEl>
                                          <p:spTgt spid="50187">
                                            <p:txEl>
                                              <p:pRg st="1" end="1"/>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50187">
                                            <p:txEl>
                                              <p:pRg st="2" end="2"/>
                                            </p:txEl>
                                          </p:spTgt>
                                        </p:tgtEl>
                                        <p:attrNameLst>
                                          <p:attrName>style.visibility</p:attrName>
                                        </p:attrNameLst>
                                      </p:cBhvr>
                                      <p:to>
                                        <p:strVal val="visible"/>
                                      </p:to>
                                    </p:set>
                                    <p:animEffect transition="in" filter="wipe(up)">
                                      <p:cBhvr>
                                        <p:cTn id="24" dur="500"/>
                                        <p:tgtEl>
                                          <p:spTgt spid="50187">
                                            <p:txEl>
                                              <p:pRg st="2" end="2"/>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0187">
                                            <p:txEl>
                                              <p:pRg st="4" end="4"/>
                                            </p:txEl>
                                          </p:spTgt>
                                        </p:tgtEl>
                                        <p:attrNameLst>
                                          <p:attrName>style.visibility</p:attrName>
                                        </p:attrNameLst>
                                      </p:cBhvr>
                                      <p:to>
                                        <p:strVal val="visible"/>
                                      </p:to>
                                    </p:set>
                                    <p:animEffect transition="in" filter="wipe(up)">
                                      <p:cBhvr>
                                        <p:cTn id="28" dur="500"/>
                                        <p:tgtEl>
                                          <p:spTgt spid="50187">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0187">
                                            <p:txEl>
                                              <p:pRg st="6" end="6"/>
                                            </p:txEl>
                                          </p:spTgt>
                                        </p:tgtEl>
                                        <p:attrNameLst>
                                          <p:attrName>style.visibility</p:attrName>
                                        </p:attrNameLst>
                                      </p:cBhvr>
                                      <p:to>
                                        <p:strVal val="visible"/>
                                      </p:to>
                                    </p:set>
                                    <p:animEffect transition="in" filter="wipe(up)">
                                      <p:cBhvr>
                                        <p:cTn id="32" dur="500"/>
                                        <p:tgtEl>
                                          <p:spTgt spid="50187">
                                            <p:txEl>
                                              <p:pRg st="6" end="6"/>
                                            </p:txEl>
                                          </p:spTgt>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50187">
                                            <p:txEl>
                                              <p:pRg st="8" end="8"/>
                                            </p:txEl>
                                          </p:spTgt>
                                        </p:tgtEl>
                                        <p:attrNameLst>
                                          <p:attrName>style.visibility</p:attrName>
                                        </p:attrNameLst>
                                      </p:cBhvr>
                                      <p:to>
                                        <p:strVal val="visible"/>
                                      </p:to>
                                    </p:set>
                                    <p:animEffect transition="in" filter="wipe(up)">
                                      <p:cBhvr>
                                        <p:cTn id="36" dur="500"/>
                                        <p:tgtEl>
                                          <p:spTgt spid="50187">
                                            <p:txEl>
                                              <p:pRg st="8" end="8"/>
                                            </p:txEl>
                                          </p:spTgt>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50187">
                                            <p:txEl>
                                              <p:pRg st="10" end="10"/>
                                            </p:txEl>
                                          </p:spTgt>
                                        </p:tgtEl>
                                        <p:attrNameLst>
                                          <p:attrName>style.visibility</p:attrName>
                                        </p:attrNameLst>
                                      </p:cBhvr>
                                      <p:to>
                                        <p:strVal val="visible"/>
                                      </p:to>
                                    </p:set>
                                    <p:animEffect transition="in" filter="wipe(up)">
                                      <p:cBhvr>
                                        <p:cTn id="40" dur="500"/>
                                        <p:tgtEl>
                                          <p:spTgt spid="50187">
                                            <p:txEl>
                                              <p:pRg st="10" end="10"/>
                                            </p:txEl>
                                          </p:spTgt>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50187">
                                            <p:txEl>
                                              <p:pRg st="12" end="12"/>
                                            </p:txEl>
                                          </p:spTgt>
                                        </p:tgtEl>
                                        <p:attrNameLst>
                                          <p:attrName>style.visibility</p:attrName>
                                        </p:attrNameLst>
                                      </p:cBhvr>
                                      <p:to>
                                        <p:strVal val="visible"/>
                                      </p:to>
                                    </p:set>
                                    <p:animEffect transition="in" filter="wipe(up)">
                                      <p:cBhvr>
                                        <p:cTn id="44" dur="500"/>
                                        <p:tgtEl>
                                          <p:spTgt spid="50187">
                                            <p:txEl>
                                              <p:pRg st="12" end="12"/>
                                            </p:txEl>
                                          </p:spTgt>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50187">
                                            <p:txEl>
                                              <p:pRg st="13" end="13"/>
                                            </p:txEl>
                                          </p:spTgt>
                                        </p:tgtEl>
                                        <p:attrNameLst>
                                          <p:attrName>style.visibility</p:attrName>
                                        </p:attrNameLst>
                                      </p:cBhvr>
                                      <p:to>
                                        <p:strVal val="visible"/>
                                      </p:to>
                                    </p:set>
                                    <p:animEffect transition="in" filter="wipe(up)">
                                      <p:cBhvr>
                                        <p:cTn id="48" dur="500"/>
                                        <p:tgtEl>
                                          <p:spTgt spid="50187">
                                            <p:txEl>
                                              <p:pRg st="13" end="13"/>
                                            </p:txEl>
                                          </p:spTgt>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50187">
                                            <p:txEl>
                                              <p:pRg st="14" end="14"/>
                                            </p:txEl>
                                          </p:spTgt>
                                        </p:tgtEl>
                                        <p:attrNameLst>
                                          <p:attrName>style.visibility</p:attrName>
                                        </p:attrNameLst>
                                      </p:cBhvr>
                                      <p:to>
                                        <p:strVal val="visible"/>
                                      </p:to>
                                    </p:set>
                                    <p:animEffect transition="in" filter="wipe(up)">
                                      <p:cBhvr>
                                        <p:cTn id="52" dur="500"/>
                                        <p:tgtEl>
                                          <p:spTgt spid="50187">
                                            <p:txEl>
                                              <p:pRg st="14" end="14"/>
                                            </p:txEl>
                                          </p:spTgt>
                                        </p:tgtEl>
                                      </p:cBhvr>
                                    </p:animEffect>
                                  </p:childTnLst>
                                </p:cTn>
                              </p:par>
                            </p:childTnLst>
                          </p:cTn>
                        </p:par>
                        <p:par>
                          <p:cTn id="53" fill="hold">
                            <p:stCondLst>
                              <p:cond delay="6000"/>
                            </p:stCondLst>
                            <p:childTnLst>
                              <p:par>
                                <p:cTn id="54" presetID="5" presetClass="entr" presetSubtype="5" fill="hold" grpId="0" nodeType="afterEffect">
                                  <p:stCondLst>
                                    <p:cond delay="0"/>
                                  </p:stCondLst>
                                  <p:childTnLst>
                                    <p:set>
                                      <p:cBhvr>
                                        <p:cTn id="55" dur="1" fill="hold">
                                          <p:stCondLst>
                                            <p:cond delay="0"/>
                                          </p:stCondLst>
                                        </p:cTn>
                                        <p:tgtEl>
                                          <p:spTgt spid="50188"/>
                                        </p:tgtEl>
                                        <p:attrNameLst>
                                          <p:attrName>style.visibility</p:attrName>
                                        </p:attrNameLst>
                                      </p:cBhvr>
                                      <p:to>
                                        <p:strVal val="visible"/>
                                      </p:to>
                                    </p:set>
                                    <p:animEffect transition="in" filter="checkerboard(down)">
                                      <p:cBhvr>
                                        <p:cTn id="56" dur="500"/>
                                        <p:tgtEl>
                                          <p:spTgt spid="50188"/>
                                        </p:tgtEl>
                                      </p:cBhvr>
                                    </p:animEffect>
                                  </p:childTnLst>
                                </p:cTn>
                              </p:par>
                            </p:childTnLst>
                          </p:cTn>
                        </p:par>
                        <p:par>
                          <p:cTn id="57" fill="hold">
                            <p:stCondLst>
                              <p:cond delay="6500"/>
                            </p:stCondLst>
                            <p:childTnLst>
                              <p:par>
                                <p:cTn id="58" presetID="5" presetClass="entr" presetSubtype="5" fill="hold" grpId="0" nodeType="afterEffect">
                                  <p:stCondLst>
                                    <p:cond delay="0"/>
                                  </p:stCondLst>
                                  <p:childTnLst>
                                    <p:set>
                                      <p:cBhvr>
                                        <p:cTn id="59" dur="1" fill="hold">
                                          <p:stCondLst>
                                            <p:cond delay="0"/>
                                          </p:stCondLst>
                                        </p:cTn>
                                        <p:tgtEl>
                                          <p:spTgt spid="50189"/>
                                        </p:tgtEl>
                                        <p:attrNameLst>
                                          <p:attrName>style.visibility</p:attrName>
                                        </p:attrNameLst>
                                      </p:cBhvr>
                                      <p:to>
                                        <p:strVal val="visible"/>
                                      </p:to>
                                    </p:set>
                                    <p:animEffect transition="in" filter="checkerboard(down)">
                                      <p:cBhvr>
                                        <p:cTn id="60" dur="500"/>
                                        <p:tgtEl>
                                          <p:spTgt spid="50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P spid="50187" grpId="0" build="p" animBg="1" autoUpdateAnimBg="0" advAuto="0"/>
      <p:bldP spid="50188" grpId="0" animBg="1"/>
      <p:bldP spid="501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p:txBody>
          <a:bodyPr/>
          <a:lstStyle/>
          <a:p>
            <a:pPr eaLnBrk="1" hangingPunct="1"/>
            <a:r>
              <a:rPr lang="en-US" smtClean="0"/>
              <a:t> Customer Dock</a:t>
            </a:r>
          </a:p>
          <a:p>
            <a:pPr eaLnBrk="1" hangingPunct="1"/>
            <a:r>
              <a:rPr lang="en-US" smtClean="0"/>
              <a:t> Customer Job</a:t>
            </a:r>
          </a:p>
          <a:p>
            <a:pPr eaLnBrk="1" hangingPunct="1"/>
            <a:r>
              <a:rPr lang="en-US" smtClean="0"/>
              <a:t> Customer Reference</a:t>
            </a:r>
          </a:p>
          <a:p>
            <a:pPr eaLnBrk="1" hangingPunct="1"/>
            <a:r>
              <a:rPr lang="en-US" smtClean="0"/>
              <a:t> Customer Sequence</a:t>
            </a:r>
          </a:p>
          <a:p>
            <a:pPr eaLnBrk="1" hangingPunct="1"/>
            <a:r>
              <a:rPr lang="en-US" smtClean="0"/>
              <a:t> Line Feed</a:t>
            </a:r>
          </a:p>
          <a:p>
            <a:pPr eaLnBrk="1" hangingPunct="1"/>
            <a:r>
              <a:rPr lang="en-US" smtClean="0"/>
              <a:t> Packing Order</a:t>
            </a:r>
          </a:p>
          <a:p>
            <a:pPr eaLnBrk="1" hangingPunct="1"/>
            <a:r>
              <a:rPr lang="en-US" smtClean="0"/>
              <a:t> Sequence Pack List</a:t>
            </a:r>
          </a:p>
        </p:txBody>
      </p:sp>
      <p:sp>
        <p:nvSpPr>
          <p:cNvPr id="14340" name="Rectangle 2"/>
          <p:cNvSpPr>
            <a:spLocks noGrp="1" noChangeArrowheads="1"/>
          </p:cNvSpPr>
          <p:nvPr>
            <p:ph type="title"/>
          </p:nvPr>
        </p:nvSpPr>
        <p:spPr/>
        <p:txBody>
          <a:bodyPr/>
          <a:lstStyle/>
          <a:p>
            <a:pPr eaLnBrk="1" hangingPunct="1"/>
            <a:r>
              <a:rPr lang="en-US" smtClean="0"/>
              <a:t>Terminology</a:t>
            </a:r>
          </a:p>
        </p:txBody>
      </p:sp>
      <p:sp>
        <p:nvSpPr>
          <p:cNvPr id="14339" name="Footer Placeholder 4"/>
          <p:cNvSpPr>
            <a:spLocks noGrp="1"/>
          </p:cNvSpPr>
          <p:nvPr>
            <p:ph type="ftr" sz="quarter" idx="10"/>
          </p:nvPr>
        </p:nvSpPr>
        <p:spPr>
          <a:noFill/>
        </p:spPr>
        <p:txBody>
          <a:bodyPr/>
          <a:lstStyle/>
          <a:p>
            <a:r>
              <a:rPr lang="en-US" smtClean="0"/>
              <a:t>CSS-IN-120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QCS Life Cycle</a:t>
            </a:r>
          </a:p>
        </p:txBody>
      </p:sp>
      <p:sp>
        <p:nvSpPr>
          <p:cNvPr id="15362" name="Footer Placeholder 3"/>
          <p:cNvSpPr>
            <a:spLocks noGrp="1"/>
          </p:cNvSpPr>
          <p:nvPr>
            <p:ph type="ftr" sz="quarter" idx="10"/>
          </p:nvPr>
        </p:nvSpPr>
        <p:spPr>
          <a:noFill/>
        </p:spPr>
        <p:txBody>
          <a:bodyPr/>
          <a:lstStyle/>
          <a:p>
            <a:r>
              <a:rPr lang="en-US" smtClean="0"/>
              <a:t>CSS-IN-130</a:t>
            </a:r>
          </a:p>
        </p:txBody>
      </p:sp>
      <p:pic>
        <p:nvPicPr>
          <p:cNvPr id="15364" name="Picture 4"/>
          <p:cNvPicPr>
            <a:picLocks noChangeAspect="1" noChangeArrowheads="1"/>
          </p:cNvPicPr>
          <p:nvPr/>
        </p:nvPicPr>
        <p:blipFill>
          <a:blip r:embed="rId3" cstate="print"/>
          <a:srcRect/>
          <a:stretch>
            <a:fillRect/>
          </a:stretch>
        </p:blipFill>
        <p:spPr bwMode="auto">
          <a:xfrm>
            <a:off x="1395413" y="1321115"/>
            <a:ext cx="6353175" cy="4486275"/>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Processing QCS</a:t>
            </a:r>
          </a:p>
        </p:txBody>
      </p:sp>
      <p:sp>
        <p:nvSpPr>
          <p:cNvPr id="16386" name="Footer Placeholder 2"/>
          <p:cNvSpPr>
            <a:spLocks noGrp="1"/>
          </p:cNvSpPr>
          <p:nvPr>
            <p:ph type="ftr" sz="quarter" idx="10"/>
          </p:nvPr>
        </p:nvSpPr>
        <p:spPr>
          <a:noFill/>
        </p:spPr>
        <p:txBody>
          <a:bodyPr/>
          <a:lstStyle/>
          <a:p>
            <a:r>
              <a:rPr lang="en-US" smtClean="0"/>
              <a:t>CSS-IN-140</a:t>
            </a:r>
          </a:p>
        </p:txBody>
      </p:sp>
      <p:grpSp>
        <p:nvGrpSpPr>
          <p:cNvPr id="16388" name="Group 103"/>
          <p:cNvGrpSpPr>
            <a:grpSpLocks/>
          </p:cNvGrpSpPr>
          <p:nvPr/>
        </p:nvGrpSpPr>
        <p:grpSpPr bwMode="auto">
          <a:xfrm>
            <a:off x="2592388" y="1867085"/>
            <a:ext cx="3957637" cy="3479800"/>
            <a:chOff x="1633" y="1120"/>
            <a:chExt cx="2493" cy="2192"/>
          </a:xfrm>
        </p:grpSpPr>
        <p:grpSp>
          <p:nvGrpSpPr>
            <p:cNvPr id="16389" name="Group 70"/>
            <p:cNvGrpSpPr>
              <a:grpSpLocks/>
            </p:cNvGrpSpPr>
            <p:nvPr/>
          </p:nvGrpSpPr>
          <p:grpSpPr bwMode="auto">
            <a:xfrm>
              <a:off x="1633" y="1461"/>
              <a:ext cx="1069" cy="1826"/>
              <a:chOff x="3541" y="2918"/>
              <a:chExt cx="230" cy="391"/>
            </a:xfrm>
          </p:grpSpPr>
          <p:sp>
            <p:nvSpPr>
              <p:cNvPr id="16405" name="Rectangle 71"/>
              <p:cNvSpPr>
                <a:spLocks noChangeArrowheads="1"/>
              </p:cNvSpPr>
              <p:nvPr/>
            </p:nvSpPr>
            <p:spPr bwMode="auto">
              <a:xfrm>
                <a:off x="3654" y="3179"/>
                <a:ext cx="7" cy="39"/>
              </a:xfrm>
              <a:prstGeom prst="rect">
                <a:avLst/>
              </a:prstGeom>
              <a:solidFill>
                <a:srgbClr val="B2C1D1"/>
              </a:solidFill>
              <a:ln w="9525">
                <a:noFill/>
                <a:miter lim="800000"/>
                <a:headEnd/>
                <a:tailEnd/>
              </a:ln>
            </p:spPr>
            <p:txBody>
              <a:bodyPr/>
              <a:lstStyle/>
              <a:p>
                <a:endParaRPr lang="en-US"/>
              </a:p>
            </p:txBody>
          </p:sp>
          <p:sp>
            <p:nvSpPr>
              <p:cNvPr id="16406" name="Freeform 72"/>
              <p:cNvSpPr>
                <a:spLocks/>
              </p:cNvSpPr>
              <p:nvPr/>
            </p:nvSpPr>
            <p:spPr bwMode="auto">
              <a:xfrm>
                <a:off x="3541" y="2968"/>
                <a:ext cx="151" cy="182"/>
              </a:xfrm>
              <a:custGeom>
                <a:avLst/>
                <a:gdLst>
                  <a:gd name="T0" fmla="*/ 34 w 300"/>
                  <a:gd name="T1" fmla="*/ 166 h 364"/>
                  <a:gd name="T2" fmla="*/ 151 w 300"/>
                  <a:gd name="T3" fmla="*/ 166 h 364"/>
                  <a:gd name="T4" fmla="*/ 151 w 300"/>
                  <a:gd name="T5" fmla="*/ 179 h 364"/>
                  <a:gd name="T6" fmla="*/ 147 w 300"/>
                  <a:gd name="T7" fmla="*/ 182 h 364"/>
                  <a:gd name="T8" fmla="*/ 53 w 300"/>
                  <a:gd name="T9" fmla="*/ 182 h 364"/>
                  <a:gd name="T10" fmla="*/ 49 w 300"/>
                  <a:gd name="T11" fmla="*/ 179 h 364"/>
                  <a:gd name="T12" fmla="*/ 49 w 300"/>
                  <a:gd name="T13" fmla="*/ 173 h 364"/>
                  <a:gd name="T14" fmla="*/ 45 w 300"/>
                  <a:gd name="T15" fmla="*/ 173 h 364"/>
                  <a:gd name="T16" fmla="*/ 42 w 300"/>
                  <a:gd name="T17" fmla="*/ 173 h 364"/>
                  <a:gd name="T18" fmla="*/ 39 w 300"/>
                  <a:gd name="T19" fmla="*/ 173 h 364"/>
                  <a:gd name="T20" fmla="*/ 37 w 300"/>
                  <a:gd name="T21" fmla="*/ 173 h 364"/>
                  <a:gd name="T22" fmla="*/ 35 w 300"/>
                  <a:gd name="T23" fmla="*/ 173 h 364"/>
                  <a:gd name="T24" fmla="*/ 34 w 300"/>
                  <a:gd name="T25" fmla="*/ 173 h 364"/>
                  <a:gd name="T26" fmla="*/ 31 w 300"/>
                  <a:gd name="T27" fmla="*/ 173 h 364"/>
                  <a:gd name="T28" fmla="*/ 28 w 300"/>
                  <a:gd name="T29" fmla="*/ 173 h 364"/>
                  <a:gd name="T30" fmla="*/ 21 w 300"/>
                  <a:gd name="T31" fmla="*/ 173 h 364"/>
                  <a:gd name="T32" fmla="*/ 16 w 300"/>
                  <a:gd name="T33" fmla="*/ 171 h 364"/>
                  <a:gd name="T34" fmla="*/ 11 w 300"/>
                  <a:gd name="T35" fmla="*/ 168 h 364"/>
                  <a:gd name="T36" fmla="*/ 7 w 300"/>
                  <a:gd name="T37" fmla="*/ 164 h 364"/>
                  <a:gd name="T38" fmla="*/ 4 w 300"/>
                  <a:gd name="T39" fmla="*/ 159 h 364"/>
                  <a:gd name="T40" fmla="*/ 2 w 300"/>
                  <a:gd name="T41" fmla="*/ 153 h 364"/>
                  <a:gd name="T42" fmla="*/ 1 w 300"/>
                  <a:gd name="T43" fmla="*/ 146 h 364"/>
                  <a:gd name="T44" fmla="*/ 0 w 300"/>
                  <a:gd name="T45" fmla="*/ 138 h 364"/>
                  <a:gd name="T46" fmla="*/ 2 w 300"/>
                  <a:gd name="T47" fmla="*/ 116 h 364"/>
                  <a:gd name="T48" fmla="*/ 8 w 300"/>
                  <a:gd name="T49" fmla="*/ 87 h 364"/>
                  <a:gd name="T50" fmla="*/ 14 w 300"/>
                  <a:gd name="T51" fmla="*/ 59 h 364"/>
                  <a:gd name="T52" fmla="*/ 16 w 300"/>
                  <a:gd name="T53" fmla="*/ 44 h 364"/>
                  <a:gd name="T54" fmla="*/ 9 w 300"/>
                  <a:gd name="T55" fmla="*/ 44 h 364"/>
                  <a:gd name="T56" fmla="*/ 9 w 300"/>
                  <a:gd name="T57" fmla="*/ 0 h 364"/>
                  <a:gd name="T58" fmla="*/ 23 w 300"/>
                  <a:gd name="T59" fmla="*/ 0 h 364"/>
                  <a:gd name="T60" fmla="*/ 23 w 300"/>
                  <a:gd name="T61" fmla="*/ 6 h 364"/>
                  <a:gd name="T62" fmla="*/ 23 w 300"/>
                  <a:gd name="T63" fmla="*/ 18 h 364"/>
                  <a:gd name="T64" fmla="*/ 23 w 300"/>
                  <a:gd name="T65" fmla="*/ 33 h 364"/>
                  <a:gd name="T66" fmla="*/ 23 w 300"/>
                  <a:gd name="T67" fmla="*/ 44 h 364"/>
                  <a:gd name="T68" fmla="*/ 21 w 300"/>
                  <a:gd name="T69" fmla="*/ 59 h 364"/>
                  <a:gd name="T70" fmla="*/ 16 w 300"/>
                  <a:gd name="T71" fmla="*/ 87 h 364"/>
                  <a:gd name="T72" fmla="*/ 10 w 300"/>
                  <a:gd name="T73" fmla="*/ 116 h 364"/>
                  <a:gd name="T74" fmla="*/ 8 w 300"/>
                  <a:gd name="T75" fmla="*/ 138 h 364"/>
                  <a:gd name="T76" fmla="*/ 8 w 300"/>
                  <a:gd name="T77" fmla="*/ 145 h 364"/>
                  <a:gd name="T78" fmla="*/ 9 w 300"/>
                  <a:gd name="T79" fmla="*/ 151 h 364"/>
                  <a:gd name="T80" fmla="*/ 10 w 300"/>
                  <a:gd name="T81" fmla="*/ 155 h 364"/>
                  <a:gd name="T82" fmla="*/ 13 w 300"/>
                  <a:gd name="T83" fmla="*/ 159 h 364"/>
                  <a:gd name="T84" fmla="*/ 16 w 300"/>
                  <a:gd name="T85" fmla="*/ 162 h 364"/>
                  <a:gd name="T86" fmla="*/ 21 w 300"/>
                  <a:gd name="T87" fmla="*/ 164 h 364"/>
                  <a:gd name="T88" fmla="*/ 27 w 300"/>
                  <a:gd name="T89" fmla="*/ 166 h 364"/>
                  <a:gd name="T90" fmla="*/ 34 w 300"/>
                  <a:gd name="T91" fmla="*/ 166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w="9525">
                <a:noFill/>
                <a:round/>
                <a:headEnd/>
                <a:tailEnd/>
              </a:ln>
            </p:spPr>
            <p:txBody>
              <a:bodyPr/>
              <a:lstStyle/>
              <a:p>
                <a:endParaRPr lang="en-US"/>
              </a:p>
            </p:txBody>
          </p:sp>
          <p:sp>
            <p:nvSpPr>
              <p:cNvPr id="16407" name="Freeform 73"/>
              <p:cNvSpPr>
                <a:spLocks/>
              </p:cNvSpPr>
              <p:nvPr/>
            </p:nvSpPr>
            <p:spPr bwMode="auto">
              <a:xfrm>
                <a:off x="3573" y="3129"/>
                <a:ext cx="158" cy="5"/>
              </a:xfrm>
              <a:custGeom>
                <a:avLst/>
                <a:gdLst>
                  <a:gd name="T0" fmla="*/ 2 w 316"/>
                  <a:gd name="T1" fmla="*/ 5 h 9"/>
                  <a:gd name="T2" fmla="*/ 156 w 316"/>
                  <a:gd name="T3" fmla="*/ 5 h 9"/>
                  <a:gd name="T4" fmla="*/ 158 w 316"/>
                  <a:gd name="T5" fmla="*/ 4 h 9"/>
                  <a:gd name="T6" fmla="*/ 158 w 316"/>
                  <a:gd name="T7" fmla="*/ 2 h 9"/>
                  <a:gd name="T8" fmla="*/ 158 w 316"/>
                  <a:gd name="T9" fmla="*/ 1 h 9"/>
                  <a:gd name="T10" fmla="*/ 156 w 316"/>
                  <a:gd name="T11" fmla="*/ 0 h 9"/>
                  <a:gd name="T12" fmla="*/ 2 w 316"/>
                  <a:gd name="T13" fmla="*/ 0 h 9"/>
                  <a:gd name="T14" fmla="*/ 1 w 316"/>
                  <a:gd name="T15" fmla="*/ 1 h 9"/>
                  <a:gd name="T16" fmla="*/ 0 w 316"/>
                  <a:gd name="T17" fmla="*/ 2 h 9"/>
                  <a:gd name="T18" fmla="*/ 1 w 316"/>
                  <a:gd name="T19" fmla="*/ 4 h 9"/>
                  <a:gd name="T20" fmla="*/ 2 w 316"/>
                  <a:gd name="T21" fmla="*/ 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w="9525">
                <a:noFill/>
                <a:round/>
                <a:headEnd/>
                <a:tailEnd/>
              </a:ln>
            </p:spPr>
            <p:txBody>
              <a:bodyPr/>
              <a:lstStyle/>
              <a:p>
                <a:endParaRPr lang="en-US"/>
              </a:p>
            </p:txBody>
          </p:sp>
          <p:sp>
            <p:nvSpPr>
              <p:cNvPr id="16408" name="Freeform 74"/>
              <p:cNvSpPr>
                <a:spLocks/>
              </p:cNvSpPr>
              <p:nvPr/>
            </p:nvSpPr>
            <p:spPr bwMode="auto">
              <a:xfrm>
                <a:off x="3564" y="2918"/>
                <a:ext cx="21" cy="112"/>
              </a:xfrm>
              <a:custGeom>
                <a:avLst/>
                <a:gdLst>
                  <a:gd name="T0" fmla="*/ 6 w 40"/>
                  <a:gd name="T1" fmla="*/ 110 h 226"/>
                  <a:gd name="T2" fmla="*/ 12 w 40"/>
                  <a:gd name="T3" fmla="*/ 105 h 226"/>
                  <a:gd name="T4" fmla="*/ 17 w 40"/>
                  <a:gd name="T5" fmla="*/ 99 h 226"/>
                  <a:gd name="T6" fmla="*/ 20 w 40"/>
                  <a:gd name="T7" fmla="*/ 93 h 226"/>
                  <a:gd name="T8" fmla="*/ 21 w 40"/>
                  <a:gd name="T9" fmla="*/ 85 h 226"/>
                  <a:gd name="T10" fmla="*/ 21 w 40"/>
                  <a:gd name="T11" fmla="*/ 74 h 226"/>
                  <a:gd name="T12" fmla="*/ 21 w 40"/>
                  <a:gd name="T13" fmla="*/ 56 h 226"/>
                  <a:gd name="T14" fmla="*/ 21 w 40"/>
                  <a:gd name="T15" fmla="*/ 35 h 226"/>
                  <a:gd name="T16" fmla="*/ 21 w 40"/>
                  <a:gd name="T17" fmla="*/ 22 h 226"/>
                  <a:gd name="T18" fmla="*/ 19 w 40"/>
                  <a:gd name="T19" fmla="*/ 14 h 226"/>
                  <a:gd name="T20" fmla="*/ 15 w 40"/>
                  <a:gd name="T21" fmla="*/ 7 h 226"/>
                  <a:gd name="T22" fmla="*/ 10 w 40"/>
                  <a:gd name="T23" fmla="*/ 2 h 226"/>
                  <a:gd name="T24" fmla="*/ 6 w 40"/>
                  <a:gd name="T25" fmla="*/ 0 h 226"/>
                  <a:gd name="T26" fmla="*/ 4 w 40"/>
                  <a:gd name="T27" fmla="*/ 0 h 226"/>
                  <a:gd name="T28" fmla="*/ 2 w 40"/>
                  <a:gd name="T29" fmla="*/ 1 h 226"/>
                  <a:gd name="T30" fmla="*/ 1 w 40"/>
                  <a:gd name="T31" fmla="*/ 3 h 226"/>
                  <a:gd name="T32" fmla="*/ 0 w 40"/>
                  <a:gd name="T33" fmla="*/ 7 h 226"/>
                  <a:gd name="T34" fmla="*/ 0 w 40"/>
                  <a:gd name="T35" fmla="*/ 21 h 226"/>
                  <a:gd name="T36" fmla="*/ 0 w 40"/>
                  <a:gd name="T37" fmla="*/ 53 h 226"/>
                  <a:gd name="T38" fmla="*/ 0 w 40"/>
                  <a:gd name="T39" fmla="*/ 87 h 226"/>
                  <a:gd name="T40" fmla="*/ 0 w 40"/>
                  <a:gd name="T41" fmla="*/ 107 h 226"/>
                  <a:gd name="T42" fmla="*/ 1 w 40"/>
                  <a:gd name="T43" fmla="*/ 110 h 226"/>
                  <a:gd name="T44" fmla="*/ 2 w 40"/>
                  <a:gd name="T45" fmla="*/ 112 h 226"/>
                  <a:gd name="T46" fmla="*/ 4 w 40"/>
                  <a:gd name="T47" fmla="*/ 112 h 226"/>
                  <a:gd name="T48" fmla="*/ 6 w 40"/>
                  <a:gd name="T49" fmla="*/ 11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w="9525">
                <a:noFill/>
                <a:round/>
                <a:headEnd/>
                <a:tailEnd/>
              </a:ln>
            </p:spPr>
            <p:txBody>
              <a:bodyPr/>
              <a:lstStyle/>
              <a:p>
                <a:endParaRPr lang="en-US"/>
              </a:p>
            </p:txBody>
          </p:sp>
          <p:sp>
            <p:nvSpPr>
              <p:cNvPr id="16409" name="Freeform 75"/>
              <p:cNvSpPr>
                <a:spLocks/>
              </p:cNvSpPr>
              <p:nvPr/>
            </p:nvSpPr>
            <p:spPr bwMode="auto">
              <a:xfrm>
                <a:off x="3567" y="3098"/>
                <a:ext cx="170" cy="31"/>
              </a:xfrm>
              <a:custGeom>
                <a:avLst/>
                <a:gdLst>
                  <a:gd name="T0" fmla="*/ 8 w 339"/>
                  <a:gd name="T1" fmla="*/ 31 h 64"/>
                  <a:gd name="T2" fmla="*/ 162 w 339"/>
                  <a:gd name="T3" fmla="*/ 31 h 64"/>
                  <a:gd name="T4" fmla="*/ 164 w 339"/>
                  <a:gd name="T5" fmla="*/ 28 h 64"/>
                  <a:gd name="T6" fmla="*/ 166 w 339"/>
                  <a:gd name="T7" fmla="*/ 24 h 64"/>
                  <a:gd name="T8" fmla="*/ 169 w 339"/>
                  <a:gd name="T9" fmla="*/ 19 h 64"/>
                  <a:gd name="T10" fmla="*/ 170 w 339"/>
                  <a:gd name="T11" fmla="*/ 14 h 64"/>
                  <a:gd name="T12" fmla="*/ 170 w 339"/>
                  <a:gd name="T13" fmla="*/ 9 h 64"/>
                  <a:gd name="T14" fmla="*/ 169 w 339"/>
                  <a:gd name="T15" fmla="*/ 4 h 64"/>
                  <a:gd name="T16" fmla="*/ 165 w 339"/>
                  <a:gd name="T17" fmla="*/ 1 h 64"/>
                  <a:gd name="T18" fmla="*/ 160 w 339"/>
                  <a:gd name="T19" fmla="*/ 0 h 64"/>
                  <a:gd name="T20" fmla="*/ 155 w 339"/>
                  <a:gd name="T21" fmla="*/ 0 h 64"/>
                  <a:gd name="T22" fmla="*/ 149 w 339"/>
                  <a:gd name="T23" fmla="*/ 0 h 64"/>
                  <a:gd name="T24" fmla="*/ 141 w 339"/>
                  <a:gd name="T25" fmla="*/ 0 h 64"/>
                  <a:gd name="T26" fmla="*/ 131 w 339"/>
                  <a:gd name="T27" fmla="*/ 0 h 64"/>
                  <a:gd name="T28" fmla="*/ 121 w 339"/>
                  <a:gd name="T29" fmla="*/ 0 h 64"/>
                  <a:gd name="T30" fmla="*/ 110 w 339"/>
                  <a:gd name="T31" fmla="*/ 0 h 64"/>
                  <a:gd name="T32" fmla="*/ 99 w 339"/>
                  <a:gd name="T33" fmla="*/ 0 h 64"/>
                  <a:gd name="T34" fmla="*/ 87 w 339"/>
                  <a:gd name="T35" fmla="*/ 0 h 64"/>
                  <a:gd name="T36" fmla="*/ 75 w 339"/>
                  <a:gd name="T37" fmla="*/ 0 h 64"/>
                  <a:gd name="T38" fmla="*/ 64 w 339"/>
                  <a:gd name="T39" fmla="*/ 0 h 64"/>
                  <a:gd name="T40" fmla="*/ 54 w 339"/>
                  <a:gd name="T41" fmla="*/ 0 h 64"/>
                  <a:gd name="T42" fmla="*/ 44 w 339"/>
                  <a:gd name="T43" fmla="*/ 0 h 64"/>
                  <a:gd name="T44" fmla="*/ 36 w 339"/>
                  <a:gd name="T45" fmla="*/ 0 h 64"/>
                  <a:gd name="T46" fmla="*/ 29 w 339"/>
                  <a:gd name="T47" fmla="*/ 0 h 64"/>
                  <a:gd name="T48" fmla="*/ 24 w 339"/>
                  <a:gd name="T49" fmla="*/ 0 h 64"/>
                  <a:gd name="T50" fmla="*/ 21 w 339"/>
                  <a:gd name="T51" fmla="*/ 0 h 64"/>
                  <a:gd name="T52" fmla="*/ 12 w 339"/>
                  <a:gd name="T53" fmla="*/ 1 h 64"/>
                  <a:gd name="T54" fmla="*/ 5 w 339"/>
                  <a:gd name="T55" fmla="*/ 3 h 64"/>
                  <a:gd name="T56" fmla="*/ 2 w 339"/>
                  <a:gd name="T57" fmla="*/ 7 h 64"/>
                  <a:gd name="T58" fmla="*/ 0 w 339"/>
                  <a:gd name="T59" fmla="*/ 11 h 64"/>
                  <a:gd name="T60" fmla="*/ 0 w 339"/>
                  <a:gd name="T61" fmla="*/ 16 h 64"/>
                  <a:gd name="T62" fmla="*/ 2 w 339"/>
                  <a:gd name="T63" fmla="*/ 21 h 64"/>
                  <a:gd name="T64" fmla="*/ 5 w 339"/>
                  <a:gd name="T65" fmla="*/ 26 h 64"/>
                  <a:gd name="T66" fmla="*/ 8 w 339"/>
                  <a:gd name="T67" fmla="*/ 31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w="9525">
                <a:noFill/>
                <a:round/>
                <a:headEnd/>
                <a:tailEnd/>
              </a:ln>
            </p:spPr>
            <p:txBody>
              <a:bodyPr/>
              <a:lstStyle/>
              <a:p>
                <a:endParaRPr lang="en-US"/>
              </a:p>
            </p:txBody>
          </p:sp>
          <p:sp>
            <p:nvSpPr>
              <p:cNvPr id="16410" name="Freeform 76"/>
              <p:cNvSpPr>
                <a:spLocks/>
              </p:cNvSpPr>
              <p:nvPr/>
            </p:nvSpPr>
            <p:spPr bwMode="auto">
              <a:xfrm>
                <a:off x="3543" y="3213"/>
                <a:ext cx="228" cy="96"/>
              </a:xfrm>
              <a:custGeom>
                <a:avLst/>
                <a:gdLst>
                  <a:gd name="T0" fmla="*/ 169 w 456"/>
                  <a:gd name="T1" fmla="*/ 53 h 192"/>
                  <a:gd name="T2" fmla="*/ 204 w 456"/>
                  <a:gd name="T3" fmla="*/ 59 h 192"/>
                  <a:gd name="T4" fmla="*/ 211 w 456"/>
                  <a:gd name="T5" fmla="*/ 63 h 192"/>
                  <a:gd name="T6" fmla="*/ 208 w 456"/>
                  <a:gd name="T7" fmla="*/ 71 h 192"/>
                  <a:gd name="T8" fmla="*/ 215 w 456"/>
                  <a:gd name="T9" fmla="*/ 83 h 192"/>
                  <a:gd name="T10" fmla="*/ 228 w 456"/>
                  <a:gd name="T11" fmla="*/ 77 h 192"/>
                  <a:gd name="T12" fmla="*/ 225 w 456"/>
                  <a:gd name="T13" fmla="*/ 65 h 192"/>
                  <a:gd name="T14" fmla="*/ 222 w 456"/>
                  <a:gd name="T15" fmla="*/ 61 h 192"/>
                  <a:gd name="T16" fmla="*/ 219 w 456"/>
                  <a:gd name="T17" fmla="*/ 53 h 192"/>
                  <a:gd name="T18" fmla="*/ 196 w 456"/>
                  <a:gd name="T19" fmla="*/ 46 h 192"/>
                  <a:gd name="T20" fmla="*/ 157 w 456"/>
                  <a:gd name="T21" fmla="*/ 38 h 192"/>
                  <a:gd name="T22" fmla="*/ 156 w 456"/>
                  <a:gd name="T23" fmla="*/ 36 h 192"/>
                  <a:gd name="T24" fmla="*/ 174 w 456"/>
                  <a:gd name="T25" fmla="*/ 31 h 192"/>
                  <a:gd name="T26" fmla="*/ 182 w 456"/>
                  <a:gd name="T27" fmla="*/ 33 h 192"/>
                  <a:gd name="T28" fmla="*/ 180 w 456"/>
                  <a:gd name="T29" fmla="*/ 40 h 192"/>
                  <a:gd name="T30" fmla="*/ 186 w 456"/>
                  <a:gd name="T31" fmla="*/ 51 h 192"/>
                  <a:gd name="T32" fmla="*/ 200 w 456"/>
                  <a:gd name="T33" fmla="*/ 45 h 192"/>
                  <a:gd name="T34" fmla="*/ 196 w 456"/>
                  <a:gd name="T35" fmla="*/ 33 h 192"/>
                  <a:gd name="T36" fmla="*/ 186 w 456"/>
                  <a:gd name="T37" fmla="*/ 22 h 192"/>
                  <a:gd name="T38" fmla="*/ 160 w 456"/>
                  <a:gd name="T39" fmla="*/ 24 h 192"/>
                  <a:gd name="T40" fmla="*/ 126 w 456"/>
                  <a:gd name="T41" fmla="*/ 30 h 192"/>
                  <a:gd name="T42" fmla="*/ 123 w 456"/>
                  <a:gd name="T43" fmla="*/ 2 h 192"/>
                  <a:gd name="T44" fmla="*/ 114 w 456"/>
                  <a:gd name="T45" fmla="*/ 0 h 192"/>
                  <a:gd name="T46" fmla="*/ 106 w 456"/>
                  <a:gd name="T47" fmla="*/ 2 h 192"/>
                  <a:gd name="T48" fmla="*/ 102 w 456"/>
                  <a:gd name="T49" fmla="*/ 30 h 192"/>
                  <a:gd name="T50" fmla="*/ 69 w 456"/>
                  <a:gd name="T51" fmla="*/ 24 h 192"/>
                  <a:gd name="T52" fmla="*/ 42 w 456"/>
                  <a:gd name="T53" fmla="*/ 22 h 192"/>
                  <a:gd name="T54" fmla="*/ 33 w 456"/>
                  <a:gd name="T55" fmla="*/ 33 h 192"/>
                  <a:gd name="T56" fmla="*/ 29 w 456"/>
                  <a:gd name="T57" fmla="*/ 45 h 192"/>
                  <a:gd name="T58" fmla="*/ 43 w 456"/>
                  <a:gd name="T59" fmla="*/ 51 h 192"/>
                  <a:gd name="T60" fmla="*/ 49 w 456"/>
                  <a:gd name="T61" fmla="*/ 40 h 192"/>
                  <a:gd name="T62" fmla="*/ 46 w 456"/>
                  <a:gd name="T63" fmla="*/ 33 h 192"/>
                  <a:gd name="T64" fmla="*/ 55 w 456"/>
                  <a:gd name="T65" fmla="*/ 31 h 192"/>
                  <a:gd name="T66" fmla="*/ 73 w 456"/>
                  <a:gd name="T67" fmla="*/ 36 h 192"/>
                  <a:gd name="T68" fmla="*/ 72 w 456"/>
                  <a:gd name="T69" fmla="*/ 38 h 192"/>
                  <a:gd name="T70" fmla="*/ 33 w 456"/>
                  <a:gd name="T71" fmla="*/ 46 h 192"/>
                  <a:gd name="T72" fmla="*/ 10 w 456"/>
                  <a:gd name="T73" fmla="*/ 53 h 192"/>
                  <a:gd name="T74" fmla="*/ 7 w 456"/>
                  <a:gd name="T75" fmla="*/ 61 h 192"/>
                  <a:gd name="T76" fmla="*/ 4 w 456"/>
                  <a:gd name="T77" fmla="*/ 65 h 192"/>
                  <a:gd name="T78" fmla="*/ 1 w 456"/>
                  <a:gd name="T79" fmla="*/ 77 h 192"/>
                  <a:gd name="T80" fmla="*/ 14 w 456"/>
                  <a:gd name="T81" fmla="*/ 83 h 192"/>
                  <a:gd name="T82" fmla="*/ 21 w 456"/>
                  <a:gd name="T83" fmla="*/ 71 h 192"/>
                  <a:gd name="T84" fmla="*/ 18 w 456"/>
                  <a:gd name="T85" fmla="*/ 63 h 192"/>
                  <a:gd name="T86" fmla="*/ 25 w 456"/>
                  <a:gd name="T87" fmla="*/ 59 h 192"/>
                  <a:gd name="T88" fmla="*/ 59 w 456"/>
                  <a:gd name="T89" fmla="*/ 53 h 192"/>
                  <a:gd name="T90" fmla="*/ 104 w 456"/>
                  <a:gd name="T91" fmla="*/ 55 h 192"/>
                  <a:gd name="T92" fmla="*/ 102 w 456"/>
                  <a:gd name="T93" fmla="*/ 70 h 192"/>
                  <a:gd name="T94" fmla="*/ 101 w 456"/>
                  <a:gd name="T95" fmla="*/ 80 h 192"/>
                  <a:gd name="T96" fmla="*/ 99 w 456"/>
                  <a:gd name="T97" fmla="*/ 90 h 192"/>
                  <a:gd name="T98" fmla="*/ 113 w 456"/>
                  <a:gd name="T99" fmla="*/ 96 h 192"/>
                  <a:gd name="T100" fmla="*/ 118 w 456"/>
                  <a:gd name="T101" fmla="*/ 84 h 192"/>
                  <a:gd name="T102" fmla="*/ 114 w 456"/>
                  <a:gd name="T103" fmla="*/ 75 h 192"/>
                  <a:gd name="T104" fmla="*/ 115 w 456"/>
                  <a:gd name="T105" fmla="*/ 66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w="9525">
                <a:noFill/>
                <a:round/>
                <a:headEnd/>
                <a:tailEnd/>
              </a:ln>
            </p:spPr>
            <p:txBody>
              <a:bodyPr/>
              <a:lstStyle/>
              <a:p>
                <a:endParaRPr lang="en-US"/>
              </a:p>
            </p:txBody>
          </p:sp>
          <p:sp>
            <p:nvSpPr>
              <p:cNvPr id="16411" name="Freeform 77"/>
              <p:cNvSpPr>
                <a:spLocks/>
              </p:cNvSpPr>
              <p:nvPr/>
            </p:nvSpPr>
            <p:spPr bwMode="auto">
              <a:xfrm>
                <a:off x="3647" y="3150"/>
                <a:ext cx="20" cy="38"/>
              </a:xfrm>
              <a:custGeom>
                <a:avLst/>
                <a:gdLst>
                  <a:gd name="T0" fmla="*/ 0 w 39"/>
                  <a:gd name="T1" fmla="*/ 0 h 76"/>
                  <a:gd name="T2" fmla="*/ 0 w 39"/>
                  <a:gd name="T3" fmla="*/ 34 h 76"/>
                  <a:gd name="T4" fmla="*/ 1 w 39"/>
                  <a:gd name="T5" fmla="*/ 35 h 76"/>
                  <a:gd name="T6" fmla="*/ 1 w 39"/>
                  <a:gd name="T7" fmla="*/ 37 h 76"/>
                  <a:gd name="T8" fmla="*/ 2 w 39"/>
                  <a:gd name="T9" fmla="*/ 37 h 76"/>
                  <a:gd name="T10" fmla="*/ 4 w 39"/>
                  <a:gd name="T11" fmla="*/ 38 h 76"/>
                  <a:gd name="T12" fmla="*/ 6 w 39"/>
                  <a:gd name="T13" fmla="*/ 38 h 76"/>
                  <a:gd name="T14" fmla="*/ 10 w 39"/>
                  <a:gd name="T15" fmla="*/ 38 h 76"/>
                  <a:gd name="T16" fmla="*/ 13 w 39"/>
                  <a:gd name="T17" fmla="*/ 38 h 76"/>
                  <a:gd name="T18" fmla="*/ 16 w 39"/>
                  <a:gd name="T19" fmla="*/ 38 h 76"/>
                  <a:gd name="T20" fmla="*/ 17 w 39"/>
                  <a:gd name="T21" fmla="*/ 37 h 76"/>
                  <a:gd name="T22" fmla="*/ 19 w 39"/>
                  <a:gd name="T23" fmla="*/ 37 h 76"/>
                  <a:gd name="T24" fmla="*/ 19 w 39"/>
                  <a:gd name="T25" fmla="*/ 35 h 76"/>
                  <a:gd name="T26" fmla="*/ 20 w 39"/>
                  <a:gd name="T27" fmla="*/ 34 h 76"/>
                  <a:gd name="T28" fmla="*/ 20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w="9525">
                <a:noFill/>
                <a:round/>
                <a:headEnd/>
                <a:tailEnd/>
              </a:ln>
            </p:spPr>
            <p:txBody>
              <a:bodyPr/>
              <a:lstStyle/>
              <a:p>
                <a:endParaRPr lang="en-US"/>
              </a:p>
            </p:txBody>
          </p:sp>
          <p:sp>
            <p:nvSpPr>
              <p:cNvPr id="16412" name="Freeform 78"/>
              <p:cNvSpPr>
                <a:spLocks/>
              </p:cNvSpPr>
              <p:nvPr/>
            </p:nvSpPr>
            <p:spPr bwMode="auto">
              <a:xfrm>
                <a:off x="3609" y="3158"/>
                <a:ext cx="42" cy="33"/>
              </a:xfrm>
              <a:custGeom>
                <a:avLst/>
                <a:gdLst>
                  <a:gd name="T0" fmla="*/ 0 w 85"/>
                  <a:gd name="T1" fmla="*/ 32 h 66"/>
                  <a:gd name="T2" fmla="*/ 0 w 85"/>
                  <a:gd name="T3" fmla="*/ 27 h 66"/>
                  <a:gd name="T4" fmla="*/ 3 w 85"/>
                  <a:gd name="T5" fmla="*/ 23 h 66"/>
                  <a:gd name="T6" fmla="*/ 8 w 85"/>
                  <a:gd name="T7" fmla="*/ 21 h 66"/>
                  <a:gd name="T8" fmla="*/ 12 w 85"/>
                  <a:gd name="T9" fmla="*/ 21 h 66"/>
                  <a:gd name="T10" fmla="*/ 40 w 85"/>
                  <a:gd name="T11" fmla="*/ 0 h 66"/>
                  <a:gd name="T12" fmla="*/ 42 w 85"/>
                  <a:gd name="T13" fmla="*/ 2 h 66"/>
                  <a:gd name="T14" fmla="*/ 13 w 85"/>
                  <a:gd name="T15" fmla="*/ 23 h 66"/>
                  <a:gd name="T16" fmla="*/ 13 w 85"/>
                  <a:gd name="T17" fmla="*/ 27 h 66"/>
                  <a:gd name="T18" fmla="*/ 9 w 85"/>
                  <a:gd name="T19" fmla="*/ 31 h 66"/>
                  <a:gd name="T20" fmla="*/ 4 w 85"/>
                  <a:gd name="T21" fmla="*/ 33 h 66"/>
                  <a:gd name="T22" fmla="*/ 0 w 85"/>
                  <a:gd name="T23" fmla="*/ 32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w="9525">
                <a:noFill/>
                <a:round/>
                <a:headEnd/>
                <a:tailEnd/>
              </a:ln>
            </p:spPr>
            <p:txBody>
              <a:bodyPr/>
              <a:lstStyle/>
              <a:p>
                <a:endParaRPr lang="en-US"/>
              </a:p>
            </p:txBody>
          </p:sp>
        </p:grpSp>
        <p:grpSp>
          <p:nvGrpSpPr>
            <p:cNvPr id="16390" name="Group 79"/>
            <p:cNvGrpSpPr>
              <a:grpSpLocks/>
            </p:cNvGrpSpPr>
            <p:nvPr/>
          </p:nvGrpSpPr>
          <p:grpSpPr bwMode="auto">
            <a:xfrm>
              <a:off x="2760" y="1120"/>
              <a:ext cx="1366" cy="2192"/>
              <a:chOff x="3755" y="2835"/>
              <a:chExt cx="318" cy="509"/>
            </a:xfrm>
          </p:grpSpPr>
          <p:sp>
            <p:nvSpPr>
              <p:cNvPr id="16391" name="Freeform 80"/>
              <p:cNvSpPr>
                <a:spLocks/>
              </p:cNvSpPr>
              <p:nvPr/>
            </p:nvSpPr>
            <p:spPr bwMode="auto">
              <a:xfrm>
                <a:off x="3779" y="3303"/>
                <a:ext cx="285" cy="41"/>
              </a:xfrm>
              <a:custGeom>
                <a:avLst/>
                <a:gdLst>
                  <a:gd name="T0" fmla="*/ 285 w 572"/>
                  <a:gd name="T1" fmla="*/ 41 h 82"/>
                  <a:gd name="T2" fmla="*/ 285 w 572"/>
                  <a:gd name="T3" fmla="*/ 0 h 82"/>
                  <a:gd name="T4" fmla="*/ 189 w 572"/>
                  <a:gd name="T5" fmla="*/ 0 h 82"/>
                  <a:gd name="T6" fmla="*/ 189 w 572"/>
                  <a:gd name="T7" fmla="*/ 28 h 82"/>
                  <a:gd name="T8" fmla="*/ 96 w 572"/>
                  <a:gd name="T9" fmla="*/ 28 h 82"/>
                  <a:gd name="T10" fmla="*/ 96 w 572"/>
                  <a:gd name="T11" fmla="*/ 0 h 82"/>
                  <a:gd name="T12" fmla="*/ 0 w 572"/>
                  <a:gd name="T13" fmla="*/ 0 h 82"/>
                  <a:gd name="T14" fmla="*/ 0 w 572"/>
                  <a:gd name="T15" fmla="*/ 41 h 82"/>
                  <a:gd name="T16" fmla="*/ 285 w 572"/>
                  <a:gd name="T17" fmla="*/ 4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82"/>
                  <a:gd name="T29" fmla="*/ 572 w 572"/>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82">
                    <a:moveTo>
                      <a:pt x="572" y="82"/>
                    </a:moveTo>
                    <a:lnTo>
                      <a:pt x="572" y="0"/>
                    </a:lnTo>
                    <a:lnTo>
                      <a:pt x="379" y="0"/>
                    </a:lnTo>
                    <a:lnTo>
                      <a:pt x="379" y="57"/>
                    </a:lnTo>
                    <a:lnTo>
                      <a:pt x="192" y="57"/>
                    </a:lnTo>
                    <a:lnTo>
                      <a:pt x="192" y="0"/>
                    </a:lnTo>
                    <a:lnTo>
                      <a:pt x="0" y="0"/>
                    </a:lnTo>
                    <a:lnTo>
                      <a:pt x="0" y="82"/>
                    </a:lnTo>
                    <a:lnTo>
                      <a:pt x="572" y="82"/>
                    </a:lnTo>
                    <a:close/>
                  </a:path>
                </a:pathLst>
              </a:custGeom>
              <a:solidFill>
                <a:srgbClr val="B2C1D1"/>
              </a:solidFill>
              <a:ln w="9525">
                <a:noFill/>
                <a:round/>
                <a:headEnd/>
                <a:tailEnd/>
              </a:ln>
            </p:spPr>
            <p:txBody>
              <a:bodyPr/>
              <a:lstStyle/>
              <a:p>
                <a:endParaRPr lang="en-US"/>
              </a:p>
            </p:txBody>
          </p:sp>
          <p:sp>
            <p:nvSpPr>
              <p:cNvPr id="16392" name="Rectangle 81"/>
              <p:cNvSpPr>
                <a:spLocks noChangeArrowheads="1"/>
              </p:cNvSpPr>
              <p:nvPr/>
            </p:nvSpPr>
            <p:spPr bwMode="auto">
              <a:xfrm>
                <a:off x="3787" y="3038"/>
                <a:ext cx="270" cy="94"/>
              </a:xfrm>
              <a:prstGeom prst="rect">
                <a:avLst/>
              </a:prstGeom>
              <a:solidFill>
                <a:srgbClr val="B2C1D1"/>
              </a:solidFill>
              <a:ln w="9525">
                <a:noFill/>
                <a:miter lim="800000"/>
                <a:headEnd/>
                <a:tailEnd/>
              </a:ln>
            </p:spPr>
            <p:txBody>
              <a:bodyPr/>
              <a:lstStyle/>
              <a:p>
                <a:endParaRPr lang="en-US"/>
              </a:p>
            </p:txBody>
          </p:sp>
          <p:sp>
            <p:nvSpPr>
              <p:cNvPr id="16393" name="Rectangle 82"/>
              <p:cNvSpPr>
                <a:spLocks noChangeArrowheads="1"/>
              </p:cNvSpPr>
              <p:nvPr/>
            </p:nvSpPr>
            <p:spPr bwMode="auto">
              <a:xfrm>
                <a:off x="3755" y="3018"/>
                <a:ext cx="318" cy="20"/>
              </a:xfrm>
              <a:prstGeom prst="rect">
                <a:avLst/>
              </a:prstGeom>
              <a:solidFill>
                <a:srgbClr val="7F99B2"/>
              </a:solidFill>
              <a:ln w="9525">
                <a:noFill/>
                <a:miter lim="800000"/>
                <a:headEnd/>
                <a:tailEnd/>
              </a:ln>
            </p:spPr>
            <p:txBody>
              <a:bodyPr/>
              <a:lstStyle/>
              <a:p>
                <a:endParaRPr lang="en-US"/>
              </a:p>
            </p:txBody>
          </p:sp>
          <p:sp>
            <p:nvSpPr>
              <p:cNvPr id="16394" name="Rectangle 83"/>
              <p:cNvSpPr>
                <a:spLocks noChangeArrowheads="1"/>
              </p:cNvSpPr>
              <p:nvPr/>
            </p:nvSpPr>
            <p:spPr bwMode="auto">
              <a:xfrm>
                <a:off x="3874" y="3132"/>
                <a:ext cx="94" cy="199"/>
              </a:xfrm>
              <a:prstGeom prst="rect">
                <a:avLst/>
              </a:prstGeom>
              <a:solidFill>
                <a:srgbClr val="7F99B2"/>
              </a:solidFill>
              <a:ln w="9525">
                <a:noFill/>
                <a:miter lim="800000"/>
                <a:headEnd/>
                <a:tailEnd/>
              </a:ln>
            </p:spPr>
            <p:txBody>
              <a:bodyPr/>
              <a:lstStyle/>
              <a:p>
                <a:endParaRPr lang="en-US"/>
              </a:p>
            </p:txBody>
          </p:sp>
          <p:sp>
            <p:nvSpPr>
              <p:cNvPr id="16395" name="Freeform 84"/>
              <p:cNvSpPr>
                <a:spLocks/>
              </p:cNvSpPr>
              <p:nvPr/>
            </p:nvSpPr>
            <p:spPr bwMode="auto">
              <a:xfrm>
                <a:off x="3913" y="3096"/>
                <a:ext cx="19" cy="19"/>
              </a:xfrm>
              <a:custGeom>
                <a:avLst/>
                <a:gdLst>
                  <a:gd name="T0" fmla="*/ 10 w 38"/>
                  <a:gd name="T1" fmla="*/ 19 h 38"/>
                  <a:gd name="T2" fmla="*/ 13 w 38"/>
                  <a:gd name="T3" fmla="*/ 19 h 38"/>
                  <a:gd name="T4" fmla="*/ 16 w 38"/>
                  <a:gd name="T5" fmla="*/ 16 h 38"/>
                  <a:gd name="T6" fmla="*/ 19 w 38"/>
                  <a:gd name="T7" fmla="*/ 13 h 38"/>
                  <a:gd name="T8" fmla="*/ 19 w 38"/>
                  <a:gd name="T9" fmla="*/ 10 h 38"/>
                  <a:gd name="T10" fmla="*/ 19 w 38"/>
                  <a:gd name="T11" fmla="*/ 6 h 38"/>
                  <a:gd name="T12" fmla="*/ 16 w 38"/>
                  <a:gd name="T13" fmla="*/ 3 h 38"/>
                  <a:gd name="T14" fmla="*/ 13 w 38"/>
                  <a:gd name="T15" fmla="*/ 1 h 38"/>
                  <a:gd name="T16" fmla="*/ 10 w 38"/>
                  <a:gd name="T17" fmla="*/ 0 h 38"/>
                  <a:gd name="T18" fmla="*/ 5 w 38"/>
                  <a:gd name="T19" fmla="*/ 1 h 38"/>
                  <a:gd name="T20" fmla="*/ 3 w 38"/>
                  <a:gd name="T21" fmla="*/ 3 h 38"/>
                  <a:gd name="T22" fmla="*/ 1 w 38"/>
                  <a:gd name="T23" fmla="*/ 6 h 38"/>
                  <a:gd name="T24" fmla="*/ 0 w 38"/>
                  <a:gd name="T25" fmla="*/ 10 h 38"/>
                  <a:gd name="T26" fmla="*/ 1 w 38"/>
                  <a:gd name="T27" fmla="*/ 13 h 38"/>
                  <a:gd name="T28" fmla="*/ 3 w 38"/>
                  <a:gd name="T29" fmla="*/ 16 h 38"/>
                  <a:gd name="T30" fmla="*/ 5 w 38"/>
                  <a:gd name="T31" fmla="*/ 19 h 38"/>
                  <a:gd name="T32" fmla="*/ 10 w 38"/>
                  <a:gd name="T33" fmla="*/ 19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8"/>
                  <a:gd name="T53" fmla="*/ 38 w 38"/>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8">
                    <a:moveTo>
                      <a:pt x="19" y="38"/>
                    </a:moveTo>
                    <a:lnTo>
                      <a:pt x="26" y="37"/>
                    </a:lnTo>
                    <a:lnTo>
                      <a:pt x="32" y="32"/>
                    </a:lnTo>
                    <a:lnTo>
                      <a:pt x="37" y="26"/>
                    </a:lnTo>
                    <a:lnTo>
                      <a:pt x="38" y="19"/>
                    </a:lnTo>
                    <a:lnTo>
                      <a:pt x="37" y="13"/>
                    </a:lnTo>
                    <a:lnTo>
                      <a:pt x="32" y="6"/>
                    </a:lnTo>
                    <a:lnTo>
                      <a:pt x="26" y="1"/>
                    </a:lnTo>
                    <a:lnTo>
                      <a:pt x="19" y="0"/>
                    </a:lnTo>
                    <a:lnTo>
                      <a:pt x="11" y="1"/>
                    </a:lnTo>
                    <a:lnTo>
                      <a:pt x="6" y="6"/>
                    </a:lnTo>
                    <a:lnTo>
                      <a:pt x="1" y="13"/>
                    </a:lnTo>
                    <a:lnTo>
                      <a:pt x="0" y="19"/>
                    </a:lnTo>
                    <a:lnTo>
                      <a:pt x="1" y="26"/>
                    </a:lnTo>
                    <a:lnTo>
                      <a:pt x="6" y="32"/>
                    </a:lnTo>
                    <a:lnTo>
                      <a:pt x="11" y="37"/>
                    </a:lnTo>
                    <a:lnTo>
                      <a:pt x="19" y="38"/>
                    </a:lnTo>
                    <a:close/>
                  </a:path>
                </a:pathLst>
              </a:custGeom>
              <a:solidFill>
                <a:srgbClr val="7F99B2"/>
              </a:solidFill>
              <a:ln w="9525">
                <a:noFill/>
                <a:round/>
                <a:headEnd/>
                <a:tailEnd/>
              </a:ln>
            </p:spPr>
            <p:txBody>
              <a:bodyPr/>
              <a:lstStyle/>
              <a:p>
                <a:endParaRPr lang="en-US"/>
              </a:p>
            </p:txBody>
          </p:sp>
          <p:sp>
            <p:nvSpPr>
              <p:cNvPr id="16396" name="Rectangle 85"/>
              <p:cNvSpPr>
                <a:spLocks noChangeArrowheads="1"/>
              </p:cNvSpPr>
              <p:nvPr/>
            </p:nvSpPr>
            <p:spPr bwMode="auto">
              <a:xfrm>
                <a:off x="3908" y="2974"/>
                <a:ext cx="149" cy="44"/>
              </a:xfrm>
              <a:prstGeom prst="rect">
                <a:avLst/>
              </a:prstGeom>
              <a:solidFill>
                <a:srgbClr val="D6C6C9"/>
              </a:solidFill>
              <a:ln w="9525">
                <a:noFill/>
                <a:miter lim="800000"/>
                <a:headEnd/>
                <a:tailEnd/>
              </a:ln>
            </p:spPr>
            <p:txBody>
              <a:bodyPr/>
              <a:lstStyle/>
              <a:p>
                <a:endParaRPr lang="en-US"/>
              </a:p>
            </p:txBody>
          </p:sp>
          <p:sp>
            <p:nvSpPr>
              <p:cNvPr id="16397" name="Freeform 86"/>
              <p:cNvSpPr>
                <a:spLocks/>
              </p:cNvSpPr>
              <p:nvPr/>
            </p:nvSpPr>
            <p:spPr bwMode="auto">
              <a:xfrm>
                <a:off x="3887" y="2835"/>
                <a:ext cx="151" cy="139"/>
              </a:xfrm>
              <a:custGeom>
                <a:avLst/>
                <a:gdLst>
                  <a:gd name="T0" fmla="*/ 29 w 302"/>
                  <a:gd name="T1" fmla="*/ 139 h 279"/>
                  <a:gd name="T2" fmla="*/ 38 w 302"/>
                  <a:gd name="T3" fmla="*/ 139 h 279"/>
                  <a:gd name="T4" fmla="*/ 52 w 302"/>
                  <a:gd name="T5" fmla="*/ 139 h 279"/>
                  <a:gd name="T6" fmla="*/ 70 w 302"/>
                  <a:gd name="T7" fmla="*/ 139 h 279"/>
                  <a:gd name="T8" fmla="*/ 90 w 302"/>
                  <a:gd name="T9" fmla="*/ 139 h 279"/>
                  <a:gd name="T10" fmla="*/ 107 w 302"/>
                  <a:gd name="T11" fmla="*/ 139 h 279"/>
                  <a:gd name="T12" fmla="*/ 122 w 302"/>
                  <a:gd name="T13" fmla="*/ 139 h 279"/>
                  <a:gd name="T14" fmla="*/ 130 w 302"/>
                  <a:gd name="T15" fmla="*/ 139 h 279"/>
                  <a:gd name="T16" fmla="*/ 132 w 302"/>
                  <a:gd name="T17" fmla="*/ 137 h 279"/>
                  <a:gd name="T18" fmla="*/ 133 w 302"/>
                  <a:gd name="T19" fmla="*/ 131 h 279"/>
                  <a:gd name="T20" fmla="*/ 137 w 302"/>
                  <a:gd name="T21" fmla="*/ 128 h 279"/>
                  <a:gd name="T22" fmla="*/ 140 w 302"/>
                  <a:gd name="T23" fmla="*/ 125 h 279"/>
                  <a:gd name="T24" fmla="*/ 145 w 302"/>
                  <a:gd name="T25" fmla="*/ 125 h 279"/>
                  <a:gd name="T26" fmla="*/ 148 w 302"/>
                  <a:gd name="T27" fmla="*/ 125 h 279"/>
                  <a:gd name="T28" fmla="*/ 151 w 302"/>
                  <a:gd name="T29" fmla="*/ 123 h 279"/>
                  <a:gd name="T30" fmla="*/ 151 w 302"/>
                  <a:gd name="T31" fmla="*/ 108 h 279"/>
                  <a:gd name="T32" fmla="*/ 151 w 302"/>
                  <a:gd name="T33" fmla="*/ 55 h 279"/>
                  <a:gd name="T34" fmla="*/ 151 w 302"/>
                  <a:gd name="T35" fmla="*/ 38 h 279"/>
                  <a:gd name="T36" fmla="*/ 148 w 302"/>
                  <a:gd name="T37" fmla="*/ 34 h 279"/>
                  <a:gd name="T38" fmla="*/ 143 w 302"/>
                  <a:gd name="T39" fmla="*/ 32 h 279"/>
                  <a:gd name="T40" fmla="*/ 135 w 302"/>
                  <a:gd name="T41" fmla="*/ 28 h 279"/>
                  <a:gd name="T42" fmla="*/ 125 w 302"/>
                  <a:gd name="T43" fmla="*/ 24 h 279"/>
                  <a:gd name="T44" fmla="*/ 118 w 302"/>
                  <a:gd name="T45" fmla="*/ 21 h 279"/>
                  <a:gd name="T46" fmla="*/ 117 w 302"/>
                  <a:gd name="T47" fmla="*/ 21 h 279"/>
                  <a:gd name="T48" fmla="*/ 117 w 302"/>
                  <a:gd name="T49" fmla="*/ 19 h 279"/>
                  <a:gd name="T50" fmla="*/ 117 w 302"/>
                  <a:gd name="T51" fmla="*/ 16 h 279"/>
                  <a:gd name="T52" fmla="*/ 114 w 302"/>
                  <a:gd name="T53" fmla="*/ 13 h 279"/>
                  <a:gd name="T54" fmla="*/ 110 w 302"/>
                  <a:gd name="T55" fmla="*/ 11 h 279"/>
                  <a:gd name="T56" fmla="*/ 100 w 302"/>
                  <a:gd name="T57" fmla="*/ 8 h 279"/>
                  <a:gd name="T58" fmla="*/ 88 w 302"/>
                  <a:gd name="T59" fmla="*/ 4 h 279"/>
                  <a:gd name="T60" fmla="*/ 79 w 302"/>
                  <a:gd name="T61" fmla="*/ 1 h 279"/>
                  <a:gd name="T62" fmla="*/ 74 w 302"/>
                  <a:gd name="T63" fmla="*/ 0 h 279"/>
                  <a:gd name="T64" fmla="*/ 69 w 302"/>
                  <a:gd name="T65" fmla="*/ 0 h 279"/>
                  <a:gd name="T66" fmla="*/ 62 w 302"/>
                  <a:gd name="T67" fmla="*/ 1 h 279"/>
                  <a:gd name="T68" fmla="*/ 46 w 302"/>
                  <a:gd name="T69" fmla="*/ 5 h 279"/>
                  <a:gd name="T70" fmla="*/ 26 w 302"/>
                  <a:gd name="T71" fmla="*/ 11 h 279"/>
                  <a:gd name="T72" fmla="*/ 11 w 302"/>
                  <a:gd name="T73" fmla="*/ 15 h 279"/>
                  <a:gd name="T74" fmla="*/ 3 w 302"/>
                  <a:gd name="T75" fmla="*/ 17 h 279"/>
                  <a:gd name="T76" fmla="*/ 0 w 302"/>
                  <a:gd name="T77" fmla="*/ 22 h 279"/>
                  <a:gd name="T78" fmla="*/ 0 w 302"/>
                  <a:gd name="T79" fmla="*/ 41 h 279"/>
                  <a:gd name="T80" fmla="*/ 0 w 302"/>
                  <a:gd name="T81" fmla="*/ 105 h 279"/>
                  <a:gd name="T82" fmla="*/ 0 w 302"/>
                  <a:gd name="T83" fmla="*/ 123 h 279"/>
                  <a:gd name="T84" fmla="*/ 1 w 302"/>
                  <a:gd name="T85" fmla="*/ 127 h 279"/>
                  <a:gd name="T86" fmla="*/ 5 w 302"/>
                  <a:gd name="T87" fmla="*/ 128 h 279"/>
                  <a:gd name="T88" fmla="*/ 9 w 302"/>
                  <a:gd name="T89" fmla="*/ 129 h 279"/>
                  <a:gd name="T90" fmla="*/ 12 w 302"/>
                  <a:gd name="T91" fmla="*/ 132 h 279"/>
                  <a:gd name="T92" fmla="*/ 28 w 302"/>
                  <a:gd name="T93" fmla="*/ 139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w="9525">
                <a:noFill/>
                <a:round/>
                <a:headEnd/>
                <a:tailEnd/>
              </a:ln>
            </p:spPr>
            <p:txBody>
              <a:bodyPr/>
              <a:lstStyle/>
              <a:p>
                <a:endParaRPr lang="en-US"/>
              </a:p>
            </p:txBody>
          </p:sp>
          <p:sp>
            <p:nvSpPr>
              <p:cNvPr id="16398" name="Freeform 87"/>
              <p:cNvSpPr>
                <a:spLocks/>
              </p:cNvSpPr>
              <p:nvPr/>
            </p:nvSpPr>
            <p:spPr bwMode="auto">
              <a:xfrm>
                <a:off x="3854" y="2974"/>
                <a:ext cx="54" cy="44"/>
              </a:xfrm>
              <a:custGeom>
                <a:avLst/>
                <a:gdLst>
                  <a:gd name="T0" fmla="*/ 54 w 110"/>
                  <a:gd name="T1" fmla="*/ 44 h 87"/>
                  <a:gd name="T2" fmla="*/ 54 w 110"/>
                  <a:gd name="T3" fmla="*/ 0 h 87"/>
                  <a:gd name="T4" fmla="*/ 0 w 110"/>
                  <a:gd name="T5" fmla="*/ 9 h 87"/>
                  <a:gd name="T6" fmla="*/ 0 w 110"/>
                  <a:gd name="T7" fmla="*/ 44 h 87"/>
                  <a:gd name="T8" fmla="*/ 54 w 110"/>
                  <a:gd name="T9" fmla="*/ 44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w="9525">
                <a:noFill/>
                <a:round/>
                <a:headEnd/>
                <a:tailEnd/>
              </a:ln>
            </p:spPr>
            <p:txBody>
              <a:bodyPr/>
              <a:lstStyle/>
              <a:p>
                <a:endParaRPr lang="en-US"/>
              </a:p>
            </p:txBody>
          </p:sp>
          <p:sp>
            <p:nvSpPr>
              <p:cNvPr id="16399" name="Freeform 88"/>
              <p:cNvSpPr>
                <a:spLocks/>
              </p:cNvSpPr>
              <p:nvPr/>
            </p:nvSpPr>
            <p:spPr bwMode="auto">
              <a:xfrm>
                <a:off x="3956" y="2835"/>
                <a:ext cx="48" cy="122"/>
              </a:xfrm>
              <a:custGeom>
                <a:avLst/>
                <a:gdLst>
                  <a:gd name="T0" fmla="*/ 7 w 97"/>
                  <a:gd name="T1" fmla="*/ 0 h 245"/>
                  <a:gd name="T2" fmla="*/ 10 w 97"/>
                  <a:gd name="T3" fmla="*/ 1 h 245"/>
                  <a:gd name="T4" fmla="*/ 14 w 97"/>
                  <a:gd name="T5" fmla="*/ 3 h 245"/>
                  <a:gd name="T6" fmla="*/ 19 w 97"/>
                  <a:gd name="T7" fmla="*/ 4 h 245"/>
                  <a:gd name="T8" fmla="*/ 25 w 97"/>
                  <a:gd name="T9" fmla="*/ 6 h 245"/>
                  <a:gd name="T10" fmla="*/ 31 w 97"/>
                  <a:gd name="T11" fmla="*/ 8 h 245"/>
                  <a:gd name="T12" fmla="*/ 36 w 97"/>
                  <a:gd name="T13" fmla="*/ 10 h 245"/>
                  <a:gd name="T14" fmla="*/ 41 w 97"/>
                  <a:gd name="T15" fmla="*/ 11 h 245"/>
                  <a:gd name="T16" fmla="*/ 43 w 97"/>
                  <a:gd name="T17" fmla="*/ 12 h 245"/>
                  <a:gd name="T18" fmla="*/ 45 w 97"/>
                  <a:gd name="T19" fmla="*/ 13 h 245"/>
                  <a:gd name="T20" fmla="*/ 47 w 97"/>
                  <a:gd name="T21" fmla="*/ 15 h 245"/>
                  <a:gd name="T22" fmla="*/ 48 w 97"/>
                  <a:gd name="T23" fmla="*/ 16 h 245"/>
                  <a:gd name="T24" fmla="*/ 48 w 97"/>
                  <a:gd name="T25" fmla="*/ 18 h 245"/>
                  <a:gd name="T26" fmla="*/ 48 w 97"/>
                  <a:gd name="T27" fmla="*/ 32 h 245"/>
                  <a:gd name="T28" fmla="*/ 48 w 97"/>
                  <a:gd name="T29" fmla="*/ 64 h 245"/>
                  <a:gd name="T30" fmla="*/ 48 w 97"/>
                  <a:gd name="T31" fmla="*/ 98 h 245"/>
                  <a:gd name="T32" fmla="*/ 48 w 97"/>
                  <a:gd name="T33" fmla="*/ 115 h 245"/>
                  <a:gd name="T34" fmla="*/ 48 w 97"/>
                  <a:gd name="T35" fmla="*/ 118 h 245"/>
                  <a:gd name="T36" fmla="*/ 47 w 97"/>
                  <a:gd name="T37" fmla="*/ 120 h 245"/>
                  <a:gd name="T38" fmla="*/ 46 w 97"/>
                  <a:gd name="T39" fmla="*/ 122 h 245"/>
                  <a:gd name="T40" fmla="*/ 44 w 97"/>
                  <a:gd name="T41" fmla="*/ 122 h 245"/>
                  <a:gd name="T42" fmla="*/ 42 w 97"/>
                  <a:gd name="T43" fmla="*/ 122 h 245"/>
                  <a:gd name="T44" fmla="*/ 37 w 97"/>
                  <a:gd name="T45" fmla="*/ 122 h 245"/>
                  <a:gd name="T46" fmla="*/ 30 w 97"/>
                  <a:gd name="T47" fmla="*/ 122 h 245"/>
                  <a:gd name="T48" fmla="*/ 22 w 97"/>
                  <a:gd name="T49" fmla="*/ 122 h 245"/>
                  <a:gd name="T50" fmla="*/ 14 w 97"/>
                  <a:gd name="T51" fmla="*/ 122 h 245"/>
                  <a:gd name="T52" fmla="*/ 7 w 97"/>
                  <a:gd name="T53" fmla="*/ 122 h 245"/>
                  <a:gd name="T54" fmla="*/ 2 w 97"/>
                  <a:gd name="T55" fmla="*/ 122 h 245"/>
                  <a:gd name="T56" fmla="*/ 0 w 97"/>
                  <a:gd name="T57" fmla="*/ 122 h 245"/>
                  <a:gd name="T58" fmla="*/ 3 w 97"/>
                  <a:gd name="T59" fmla="*/ 121 h 245"/>
                  <a:gd name="T60" fmla="*/ 4 w 97"/>
                  <a:gd name="T61" fmla="*/ 120 h 245"/>
                  <a:gd name="T62" fmla="*/ 5 w 97"/>
                  <a:gd name="T63" fmla="*/ 118 h 245"/>
                  <a:gd name="T64" fmla="*/ 6 w 97"/>
                  <a:gd name="T65" fmla="*/ 117 h 245"/>
                  <a:gd name="T66" fmla="*/ 6 w 97"/>
                  <a:gd name="T67" fmla="*/ 98 h 245"/>
                  <a:gd name="T68" fmla="*/ 6 w 97"/>
                  <a:gd name="T69" fmla="*/ 60 h 245"/>
                  <a:gd name="T70" fmla="*/ 6 w 97"/>
                  <a:gd name="T71" fmla="*/ 22 h 245"/>
                  <a:gd name="T72" fmla="*/ 6 w 97"/>
                  <a:gd name="T73" fmla="*/ 4 h 245"/>
                  <a:gd name="T74" fmla="*/ 5 w 97"/>
                  <a:gd name="T75" fmla="*/ 3 h 245"/>
                  <a:gd name="T76" fmla="*/ 4 w 97"/>
                  <a:gd name="T77" fmla="*/ 2 h 245"/>
                  <a:gd name="T78" fmla="*/ 3 w 97"/>
                  <a:gd name="T79" fmla="*/ 0 h 245"/>
                  <a:gd name="T80" fmla="*/ 2 w 97"/>
                  <a:gd name="T81" fmla="*/ 0 h 245"/>
                  <a:gd name="T82" fmla="*/ 4 w 97"/>
                  <a:gd name="T83" fmla="*/ 0 h 245"/>
                  <a:gd name="T84" fmla="*/ 5 w 97"/>
                  <a:gd name="T85" fmla="*/ 0 h 245"/>
                  <a:gd name="T86" fmla="*/ 6 w 97"/>
                  <a:gd name="T87" fmla="*/ 0 h 245"/>
                  <a:gd name="T88" fmla="*/ 7 w 97"/>
                  <a:gd name="T89" fmla="*/ 0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w="9525">
                <a:noFill/>
                <a:round/>
                <a:headEnd/>
                <a:tailEnd/>
              </a:ln>
            </p:spPr>
            <p:txBody>
              <a:bodyPr/>
              <a:lstStyle/>
              <a:p>
                <a:endParaRPr lang="en-US"/>
              </a:p>
            </p:txBody>
          </p:sp>
          <p:sp>
            <p:nvSpPr>
              <p:cNvPr id="16400" name="Freeform 89"/>
              <p:cNvSpPr>
                <a:spLocks/>
              </p:cNvSpPr>
              <p:nvPr/>
            </p:nvSpPr>
            <p:spPr bwMode="auto">
              <a:xfrm>
                <a:off x="3758" y="3010"/>
                <a:ext cx="22" cy="8"/>
              </a:xfrm>
              <a:custGeom>
                <a:avLst/>
                <a:gdLst>
                  <a:gd name="T0" fmla="*/ 22 w 44"/>
                  <a:gd name="T1" fmla="*/ 8 h 16"/>
                  <a:gd name="T2" fmla="*/ 22 w 44"/>
                  <a:gd name="T3" fmla="*/ 0 h 16"/>
                  <a:gd name="T4" fmla="*/ 2 w 44"/>
                  <a:gd name="T5" fmla="*/ 3 h 16"/>
                  <a:gd name="T6" fmla="*/ 1 w 44"/>
                  <a:gd name="T7" fmla="*/ 3 h 16"/>
                  <a:gd name="T8" fmla="*/ 1 w 44"/>
                  <a:gd name="T9" fmla="*/ 3 h 16"/>
                  <a:gd name="T10" fmla="*/ 0 w 44"/>
                  <a:gd name="T11" fmla="*/ 3 h 16"/>
                  <a:gd name="T12" fmla="*/ 0 w 44"/>
                  <a:gd name="T13" fmla="*/ 4 h 16"/>
                  <a:gd name="T14" fmla="*/ 0 w 44"/>
                  <a:gd name="T15" fmla="*/ 5 h 16"/>
                  <a:gd name="T16" fmla="*/ 0 w 44"/>
                  <a:gd name="T17" fmla="*/ 6 h 16"/>
                  <a:gd name="T18" fmla="*/ 0 w 44"/>
                  <a:gd name="T19" fmla="*/ 7 h 16"/>
                  <a:gd name="T20" fmla="*/ 0 w 44"/>
                  <a:gd name="T21" fmla="*/ 8 h 16"/>
                  <a:gd name="T22" fmla="*/ 22 w 44"/>
                  <a:gd name="T23" fmla="*/ 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w="9525">
                <a:noFill/>
                <a:round/>
                <a:headEnd/>
                <a:tailEnd/>
              </a:ln>
            </p:spPr>
            <p:txBody>
              <a:bodyPr/>
              <a:lstStyle/>
              <a:p>
                <a:endParaRPr lang="en-US"/>
              </a:p>
            </p:txBody>
          </p:sp>
          <p:sp>
            <p:nvSpPr>
              <p:cNvPr id="16401" name="Freeform 90"/>
              <p:cNvSpPr>
                <a:spLocks/>
              </p:cNvSpPr>
              <p:nvPr/>
            </p:nvSpPr>
            <p:spPr bwMode="auto">
              <a:xfrm>
                <a:off x="3780" y="2997"/>
                <a:ext cx="113" cy="21"/>
              </a:xfrm>
              <a:custGeom>
                <a:avLst/>
                <a:gdLst>
                  <a:gd name="T0" fmla="*/ 0 w 227"/>
                  <a:gd name="T1" fmla="*/ 21 h 41"/>
                  <a:gd name="T2" fmla="*/ 113 w 227"/>
                  <a:gd name="T3" fmla="*/ 21 h 41"/>
                  <a:gd name="T4" fmla="*/ 113 w 227"/>
                  <a:gd name="T5" fmla="*/ 16 h 41"/>
                  <a:gd name="T6" fmla="*/ 113 w 227"/>
                  <a:gd name="T7" fmla="*/ 11 h 41"/>
                  <a:gd name="T8" fmla="*/ 113 w 227"/>
                  <a:gd name="T9" fmla="*/ 5 h 41"/>
                  <a:gd name="T10" fmla="*/ 113 w 227"/>
                  <a:gd name="T11" fmla="*/ 3 h 41"/>
                  <a:gd name="T12" fmla="*/ 112 w 227"/>
                  <a:gd name="T13" fmla="*/ 1 h 41"/>
                  <a:gd name="T14" fmla="*/ 111 w 227"/>
                  <a:gd name="T15" fmla="*/ 0 h 41"/>
                  <a:gd name="T16" fmla="*/ 108 w 227"/>
                  <a:gd name="T17" fmla="*/ 0 h 41"/>
                  <a:gd name="T18" fmla="*/ 104 w 227"/>
                  <a:gd name="T19" fmla="*/ 1 h 41"/>
                  <a:gd name="T20" fmla="*/ 102 w 227"/>
                  <a:gd name="T21" fmla="*/ 1 h 41"/>
                  <a:gd name="T22" fmla="*/ 97 w 227"/>
                  <a:gd name="T23" fmla="*/ 2 h 41"/>
                  <a:gd name="T24" fmla="*/ 91 w 227"/>
                  <a:gd name="T25" fmla="*/ 3 h 41"/>
                  <a:gd name="T26" fmla="*/ 84 w 227"/>
                  <a:gd name="T27" fmla="*/ 4 h 41"/>
                  <a:gd name="T28" fmla="*/ 76 w 227"/>
                  <a:gd name="T29" fmla="*/ 4 h 41"/>
                  <a:gd name="T30" fmla="*/ 67 w 227"/>
                  <a:gd name="T31" fmla="*/ 5 h 41"/>
                  <a:gd name="T32" fmla="*/ 58 w 227"/>
                  <a:gd name="T33" fmla="*/ 7 h 41"/>
                  <a:gd name="T34" fmla="*/ 49 w 227"/>
                  <a:gd name="T35" fmla="*/ 8 h 41"/>
                  <a:gd name="T36" fmla="*/ 39 w 227"/>
                  <a:gd name="T37" fmla="*/ 8 h 41"/>
                  <a:gd name="T38" fmla="*/ 30 w 227"/>
                  <a:gd name="T39" fmla="*/ 9 h 41"/>
                  <a:gd name="T40" fmla="*/ 22 w 227"/>
                  <a:gd name="T41" fmla="*/ 11 h 41"/>
                  <a:gd name="T42" fmla="*/ 15 w 227"/>
                  <a:gd name="T43" fmla="*/ 11 h 41"/>
                  <a:gd name="T44" fmla="*/ 8 w 227"/>
                  <a:gd name="T45" fmla="*/ 12 h 41"/>
                  <a:gd name="T46" fmla="*/ 4 w 227"/>
                  <a:gd name="T47" fmla="*/ 12 h 41"/>
                  <a:gd name="T48" fmla="*/ 1 w 227"/>
                  <a:gd name="T49" fmla="*/ 13 h 41"/>
                  <a:gd name="T50" fmla="*/ 0 w 227"/>
                  <a:gd name="T51" fmla="*/ 13 h 41"/>
                  <a:gd name="T52" fmla="*/ 0 w 227"/>
                  <a:gd name="T53" fmla="*/ 2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w="9525">
                <a:noFill/>
                <a:round/>
                <a:headEnd/>
                <a:tailEnd/>
              </a:ln>
            </p:spPr>
            <p:txBody>
              <a:bodyPr/>
              <a:lstStyle/>
              <a:p>
                <a:endParaRPr lang="en-US"/>
              </a:p>
            </p:txBody>
          </p:sp>
          <p:sp>
            <p:nvSpPr>
              <p:cNvPr id="16402" name="Freeform 91"/>
              <p:cNvSpPr>
                <a:spLocks/>
              </p:cNvSpPr>
              <p:nvPr/>
            </p:nvSpPr>
            <p:spPr bwMode="auto">
              <a:xfrm>
                <a:off x="3897" y="2964"/>
                <a:ext cx="122" cy="10"/>
              </a:xfrm>
              <a:custGeom>
                <a:avLst/>
                <a:gdLst>
                  <a:gd name="T0" fmla="*/ 122 w 246"/>
                  <a:gd name="T1" fmla="*/ 0 h 20"/>
                  <a:gd name="T2" fmla="*/ 122 w 246"/>
                  <a:gd name="T3" fmla="*/ 2 h 20"/>
                  <a:gd name="T4" fmla="*/ 122 w 246"/>
                  <a:gd name="T5" fmla="*/ 5 h 20"/>
                  <a:gd name="T6" fmla="*/ 121 w 246"/>
                  <a:gd name="T7" fmla="*/ 8 h 20"/>
                  <a:gd name="T8" fmla="*/ 121 w 246"/>
                  <a:gd name="T9" fmla="*/ 10 h 20"/>
                  <a:gd name="T10" fmla="*/ 120 w 246"/>
                  <a:gd name="T11" fmla="*/ 10 h 20"/>
                  <a:gd name="T12" fmla="*/ 117 w 246"/>
                  <a:gd name="T13" fmla="*/ 10 h 20"/>
                  <a:gd name="T14" fmla="*/ 112 w 246"/>
                  <a:gd name="T15" fmla="*/ 10 h 20"/>
                  <a:gd name="T16" fmla="*/ 105 w 246"/>
                  <a:gd name="T17" fmla="*/ 10 h 20"/>
                  <a:gd name="T18" fmla="*/ 97 w 246"/>
                  <a:gd name="T19" fmla="*/ 10 h 20"/>
                  <a:gd name="T20" fmla="*/ 89 w 246"/>
                  <a:gd name="T21" fmla="*/ 10 h 20"/>
                  <a:gd name="T22" fmla="*/ 80 w 246"/>
                  <a:gd name="T23" fmla="*/ 10 h 20"/>
                  <a:gd name="T24" fmla="*/ 70 w 246"/>
                  <a:gd name="T25" fmla="*/ 10 h 20"/>
                  <a:gd name="T26" fmla="*/ 60 w 246"/>
                  <a:gd name="T27" fmla="*/ 10 h 20"/>
                  <a:gd name="T28" fmla="*/ 51 w 246"/>
                  <a:gd name="T29" fmla="*/ 10 h 20"/>
                  <a:gd name="T30" fmla="*/ 43 w 246"/>
                  <a:gd name="T31" fmla="*/ 10 h 20"/>
                  <a:gd name="T32" fmla="*/ 35 w 246"/>
                  <a:gd name="T33" fmla="*/ 10 h 20"/>
                  <a:gd name="T34" fmla="*/ 28 w 246"/>
                  <a:gd name="T35" fmla="*/ 10 h 20"/>
                  <a:gd name="T36" fmla="*/ 23 w 246"/>
                  <a:gd name="T37" fmla="*/ 10 h 20"/>
                  <a:gd name="T38" fmla="*/ 20 w 246"/>
                  <a:gd name="T39" fmla="*/ 10 h 20"/>
                  <a:gd name="T40" fmla="*/ 18 w 246"/>
                  <a:gd name="T41" fmla="*/ 10 h 20"/>
                  <a:gd name="T42" fmla="*/ 13 w 246"/>
                  <a:gd name="T43" fmla="*/ 5 h 20"/>
                  <a:gd name="T44" fmla="*/ 2 w 246"/>
                  <a:gd name="T45" fmla="*/ 3 h 20"/>
                  <a:gd name="T46" fmla="*/ 0 w 246"/>
                  <a:gd name="T47" fmla="*/ 0 h 20"/>
                  <a:gd name="T48" fmla="*/ 122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w="9525">
                <a:noFill/>
                <a:round/>
                <a:headEnd/>
                <a:tailEnd/>
              </a:ln>
            </p:spPr>
            <p:txBody>
              <a:bodyPr/>
              <a:lstStyle/>
              <a:p>
                <a:endParaRPr lang="en-US"/>
              </a:p>
            </p:txBody>
          </p:sp>
          <p:sp>
            <p:nvSpPr>
              <p:cNvPr id="16403" name="Freeform 92"/>
              <p:cNvSpPr>
                <a:spLocks/>
              </p:cNvSpPr>
              <p:nvPr/>
            </p:nvSpPr>
            <p:spPr bwMode="auto">
              <a:xfrm>
                <a:off x="3896" y="2847"/>
                <a:ext cx="55" cy="105"/>
              </a:xfrm>
              <a:custGeom>
                <a:avLst/>
                <a:gdLst>
                  <a:gd name="T0" fmla="*/ 55 w 111"/>
                  <a:gd name="T1" fmla="*/ 2 h 209"/>
                  <a:gd name="T2" fmla="*/ 49 w 111"/>
                  <a:gd name="T3" fmla="*/ 3 h 209"/>
                  <a:gd name="T4" fmla="*/ 42 w 111"/>
                  <a:gd name="T5" fmla="*/ 4 h 209"/>
                  <a:gd name="T6" fmla="*/ 36 w 111"/>
                  <a:gd name="T7" fmla="*/ 6 h 209"/>
                  <a:gd name="T8" fmla="*/ 29 w 111"/>
                  <a:gd name="T9" fmla="*/ 7 h 209"/>
                  <a:gd name="T10" fmla="*/ 22 w 111"/>
                  <a:gd name="T11" fmla="*/ 9 h 209"/>
                  <a:gd name="T12" fmla="*/ 15 w 111"/>
                  <a:gd name="T13" fmla="*/ 10 h 209"/>
                  <a:gd name="T14" fmla="*/ 10 w 111"/>
                  <a:gd name="T15" fmla="*/ 12 h 209"/>
                  <a:gd name="T16" fmla="*/ 6 w 111"/>
                  <a:gd name="T17" fmla="*/ 14 h 209"/>
                  <a:gd name="T18" fmla="*/ 5 w 111"/>
                  <a:gd name="T19" fmla="*/ 14 h 209"/>
                  <a:gd name="T20" fmla="*/ 4 w 111"/>
                  <a:gd name="T21" fmla="*/ 15 h 209"/>
                  <a:gd name="T22" fmla="*/ 3 w 111"/>
                  <a:gd name="T23" fmla="*/ 16 h 209"/>
                  <a:gd name="T24" fmla="*/ 3 w 111"/>
                  <a:gd name="T25" fmla="*/ 17 h 209"/>
                  <a:gd name="T26" fmla="*/ 3 w 111"/>
                  <a:gd name="T27" fmla="*/ 31 h 209"/>
                  <a:gd name="T28" fmla="*/ 3 w 111"/>
                  <a:gd name="T29" fmla="*/ 59 h 209"/>
                  <a:gd name="T30" fmla="*/ 3 w 111"/>
                  <a:gd name="T31" fmla="*/ 88 h 209"/>
                  <a:gd name="T32" fmla="*/ 3 w 111"/>
                  <a:gd name="T33" fmla="*/ 103 h 209"/>
                  <a:gd name="T34" fmla="*/ 3 w 111"/>
                  <a:gd name="T35" fmla="*/ 103 h 209"/>
                  <a:gd name="T36" fmla="*/ 3 w 111"/>
                  <a:gd name="T37" fmla="*/ 103 h 209"/>
                  <a:gd name="T38" fmla="*/ 3 w 111"/>
                  <a:gd name="T39" fmla="*/ 104 h 209"/>
                  <a:gd name="T40" fmla="*/ 4 w 111"/>
                  <a:gd name="T41" fmla="*/ 104 h 209"/>
                  <a:gd name="T42" fmla="*/ 3 w 111"/>
                  <a:gd name="T43" fmla="*/ 105 h 209"/>
                  <a:gd name="T44" fmla="*/ 2 w 111"/>
                  <a:gd name="T45" fmla="*/ 105 h 209"/>
                  <a:gd name="T46" fmla="*/ 0 w 111"/>
                  <a:gd name="T47" fmla="*/ 104 h 209"/>
                  <a:gd name="T48" fmla="*/ 0 w 111"/>
                  <a:gd name="T49" fmla="*/ 104 h 209"/>
                  <a:gd name="T50" fmla="*/ 0 w 111"/>
                  <a:gd name="T51" fmla="*/ 88 h 209"/>
                  <a:gd name="T52" fmla="*/ 0 w 111"/>
                  <a:gd name="T53" fmla="*/ 58 h 209"/>
                  <a:gd name="T54" fmla="*/ 0 w 111"/>
                  <a:gd name="T55" fmla="*/ 29 h 209"/>
                  <a:gd name="T56" fmla="*/ 0 w 111"/>
                  <a:gd name="T57" fmla="*/ 16 h 209"/>
                  <a:gd name="T58" fmla="*/ 0 w 111"/>
                  <a:gd name="T59" fmla="*/ 14 h 209"/>
                  <a:gd name="T60" fmla="*/ 0 w 111"/>
                  <a:gd name="T61" fmla="*/ 13 h 209"/>
                  <a:gd name="T62" fmla="*/ 2 w 111"/>
                  <a:gd name="T63" fmla="*/ 12 h 209"/>
                  <a:gd name="T64" fmla="*/ 3 w 111"/>
                  <a:gd name="T65" fmla="*/ 12 h 209"/>
                  <a:gd name="T66" fmla="*/ 5 w 111"/>
                  <a:gd name="T67" fmla="*/ 12 h 209"/>
                  <a:gd name="T68" fmla="*/ 11 w 111"/>
                  <a:gd name="T69" fmla="*/ 10 h 209"/>
                  <a:gd name="T70" fmla="*/ 18 w 111"/>
                  <a:gd name="T71" fmla="*/ 8 h 209"/>
                  <a:gd name="T72" fmla="*/ 27 w 111"/>
                  <a:gd name="T73" fmla="*/ 6 h 209"/>
                  <a:gd name="T74" fmla="*/ 36 w 111"/>
                  <a:gd name="T75" fmla="*/ 4 h 209"/>
                  <a:gd name="T76" fmla="*/ 44 w 111"/>
                  <a:gd name="T77" fmla="*/ 2 h 209"/>
                  <a:gd name="T78" fmla="*/ 49 w 111"/>
                  <a:gd name="T79" fmla="*/ 1 h 209"/>
                  <a:gd name="T80" fmla="*/ 52 w 111"/>
                  <a:gd name="T81" fmla="*/ 0 h 209"/>
                  <a:gd name="T82" fmla="*/ 54 w 111"/>
                  <a:gd name="T83" fmla="*/ 0 h 209"/>
                  <a:gd name="T84" fmla="*/ 55 w 111"/>
                  <a:gd name="T85" fmla="*/ 1 h 209"/>
                  <a:gd name="T86" fmla="*/ 55 w 111"/>
                  <a:gd name="T87" fmla="*/ 1 h 209"/>
                  <a:gd name="T88" fmla="*/ 55 w 111"/>
                  <a:gd name="T89" fmla="*/ 2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w="9525">
                <a:noFill/>
                <a:round/>
                <a:headEnd/>
                <a:tailEnd/>
              </a:ln>
            </p:spPr>
            <p:txBody>
              <a:bodyPr/>
              <a:lstStyle/>
              <a:p>
                <a:endParaRPr lang="en-US"/>
              </a:p>
            </p:txBody>
          </p:sp>
          <p:sp>
            <p:nvSpPr>
              <p:cNvPr id="16404" name="Freeform 93"/>
              <p:cNvSpPr>
                <a:spLocks/>
              </p:cNvSpPr>
              <p:nvPr/>
            </p:nvSpPr>
            <p:spPr bwMode="auto">
              <a:xfrm>
                <a:off x="3899" y="2849"/>
                <a:ext cx="52" cy="102"/>
              </a:xfrm>
              <a:custGeom>
                <a:avLst/>
                <a:gdLst>
                  <a:gd name="T0" fmla="*/ 50 w 104"/>
                  <a:gd name="T1" fmla="*/ 99 h 205"/>
                  <a:gd name="T2" fmla="*/ 48 w 104"/>
                  <a:gd name="T3" fmla="*/ 99 h 205"/>
                  <a:gd name="T4" fmla="*/ 42 w 104"/>
                  <a:gd name="T5" fmla="*/ 100 h 205"/>
                  <a:gd name="T6" fmla="*/ 35 w 104"/>
                  <a:gd name="T7" fmla="*/ 101 h 205"/>
                  <a:gd name="T8" fmla="*/ 27 w 104"/>
                  <a:gd name="T9" fmla="*/ 101 h 205"/>
                  <a:gd name="T10" fmla="*/ 19 w 104"/>
                  <a:gd name="T11" fmla="*/ 101 h 205"/>
                  <a:gd name="T12" fmla="*/ 12 w 104"/>
                  <a:gd name="T13" fmla="*/ 102 h 205"/>
                  <a:gd name="T14" fmla="*/ 5 w 104"/>
                  <a:gd name="T15" fmla="*/ 102 h 205"/>
                  <a:gd name="T16" fmla="*/ 1 w 104"/>
                  <a:gd name="T17" fmla="*/ 102 h 205"/>
                  <a:gd name="T18" fmla="*/ 0 w 104"/>
                  <a:gd name="T19" fmla="*/ 102 h 205"/>
                  <a:gd name="T20" fmla="*/ 0 w 104"/>
                  <a:gd name="T21" fmla="*/ 101 h 205"/>
                  <a:gd name="T22" fmla="*/ 0 w 104"/>
                  <a:gd name="T23" fmla="*/ 101 h 205"/>
                  <a:gd name="T24" fmla="*/ 0 w 104"/>
                  <a:gd name="T25" fmla="*/ 101 h 205"/>
                  <a:gd name="T26" fmla="*/ 0 w 104"/>
                  <a:gd name="T27" fmla="*/ 86 h 205"/>
                  <a:gd name="T28" fmla="*/ 0 w 104"/>
                  <a:gd name="T29" fmla="*/ 57 h 205"/>
                  <a:gd name="T30" fmla="*/ 0 w 104"/>
                  <a:gd name="T31" fmla="*/ 29 h 205"/>
                  <a:gd name="T32" fmla="*/ 0 w 104"/>
                  <a:gd name="T33" fmla="*/ 15 h 205"/>
                  <a:gd name="T34" fmla="*/ 0 w 104"/>
                  <a:gd name="T35" fmla="*/ 14 h 205"/>
                  <a:gd name="T36" fmla="*/ 1 w 104"/>
                  <a:gd name="T37" fmla="*/ 13 h 205"/>
                  <a:gd name="T38" fmla="*/ 2 w 104"/>
                  <a:gd name="T39" fmla="*/ 12 h 205"/>
                  <a:gd name="T40" fmla="*/ 3 w 104"/>
                  <a:gd name="T41" fmla="*/ 12 h 205"/>
                  <a:gd name="T42" fmla="*/ 7 w 104"/>
                  <a:gd name="T43" fmla="*/ 10 h 205"/>
                  <a:gd name="T44" fmla="*/ 12 w 104"/>
                  <a:gd name="T45" fmla="*/ 8 h 205"/>
                  <a:gd name="T46" fmla="*/ 19 w 104"/>
                  <a:gd name="T47" fmla="*/ 7 h 205"/>
                  <a:gd name="T48" fmla="*/ 26 w 104"/>
                  <a:gd name="T49" fmla="*/ 5 h 205"/>
                  <a:gd name="T50" fmla="*/ 33 w 104"/>
                  <a:gd name="T51" fmla="*/ 4 h 205"/>
                  <a:gd name="T52" fmla="*/ 39 w 104"/>
                  <a:gd name="T53" fmla="*/ 2 h 205"/>
                  <a:gd name="T54" fmla="*/ 46 w 104"/>
                  <a:gd name="T55" fmla="*/ 1 h 205"/>
                  <a:gd name="T56" fmla="*/ 52 w 104"/>
                  <a:gd name="T57" fmla="*/ 0 h 205"/>
                  <a:gd name="T58" fmla="*/ 52 w 104"/>
                  <a:gd name="T59" fmla="*/ 18 h 205"/>
                  <a:gd name="T60" fmla="*/ 52 w 104"/>
                  <a:gd name="T61" fmla="*/ 51 h 205"/>
                  <a:gd name="T62" fmla="*/ 52 w 104"/>
                  <a:gd name="T63" fmla="*/ 82 h 205"/>
                  <a:gd name="T64" fmla="*/ 52 w 104"/>
                  <a:gd name="T65" fmla="*/ 97 h 205"/>
                  <a:gd name="T66" fmla="*/ 52 w 104"/>
                  <a:gd name="T67" fmla="*/ 98 h 205"/>
                  <a:gd name="T68" fmla="*/ 52 w 104"/>
                  <a:gd name="T69" fmla="*/ 99 h 205"/>
                  <a:gd name="T70" fmla="*/ 51 w 104"/>
                  <a:gd name="T71" fmla="*/ 99 h 205"/>
                  <a:gd name="T72" fmla="*/ 50 w 104"/>
                  <a:gd name="T73" fmla="*/ 99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w="9525">
                <a:noFill/>
                <a:round/>
                <a:headEnd/>
                <a:tailEnd/>
              </a:ln>
            </p:spPr>
            <p:txBody>
              <a:bodyPr/>
              <a:lstStyle/>
              <a:p>
                <a:endParaRPr lang="en-US"/>
              </a:p>
            </p:txBody>
          </p:sp>
        </p:gr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Schedule Processing Menu</a:t>
            </a:r>
          </a:p>
        </p:txBody>
      </p:sp>
      <p:sp>
        <p:nvSpPr>
          <p:cNvPr id="17410" name="Footer Placeholder 3"/>
          <p:cNvSpPr>
            <a:spLocks noGrp="1"/>
          </p:cNvSpPr>
          <p:nvPr>
            <p:ph type="ftr" sz="quarter" idx="10"/>
          </p:nvPr>
        </p:nvSpPr>
        <p:spPr>
          <a:noFill/>
        </p:spPr>
        <p:txBody>
          <a:bodyPr/>
          <a:lstStyle/>
          <a:p>
            <a:r>
              <a:rPr lang="en-US" smtClean="0"/>
              <a:t>CSS-IN-150</a:t>
            </a:r>
          </a:p>
        </p:txBody>
      </p:sp>
      <p:pic>
        <p:nvPicPr>
          <p:cNvPr id="17412" name="Picture 4" descr="Region Capture"/>
          <p:cNvPicPr>
            <a:picLocks noChangeAspect="1" noChangeArrowheads="1"/>
          </p:cNvPicPr>
          <p:nvPr/>
        </p:nvPicPr>
        <p:blipFill>
          <a:blip r:embed="rId3" cstate="print"/>
          <a:srcRect/>
          <a:stretch>
            <a:fillRect/>
          </a:stretch>
        </p:blipFill>
        <p:spPr bwMode="auto">
          <a:xfrm>
            <a:off x="914400" y="1301056"/>
            <a:ext cx="3324225" cy="3076575"/>
          </a:xfrm>
          <a:prstGeom prst="rect">
            <a:avLst/>
          </a:prstGeom>
          <a:noFill/>
          <a:ln w="9525">
            <a:noFill/>
            <a:miter lim="800000"/>
            <a:headEnd/>
            <a:tailEnd/>
          </a:ln>
        </p:spPr>
      </p:pic>
      <p:pic>
        <p:nvPicPr>
          <p:cNvPr id="17413" name="Picture 5" descr="Region Capture"/>
          <p:cNvPicPr>
            <a:picLocks noChangeAspect="1" noChangeArrowheads="1"/>
          </p:cNvPicPr>
          <p:nvPr/>
        </p:nvPicPr>
        <p:blipFill>
          <a:blip r:embed="rId4" cstate="print"/>
          <a:srcRect/>
          <a:stretch>
            <a:fillRect/>
          </a:stretch>
        </p:blipFill>
        <p:spPr bwMode="auto">
          <a:xfrm>
            <a:off x="4865688" y="2499618"/>
            <a:ext cx="3343275" cy="32861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Sequence Schedules</a:t>
            </a:r>
          </a:p>
        </p:txBody>
      </p:sp>
      <p:sp>
        <p:nvSpPr>
          <p:cNvPr id="18434" name="Footer Placeholder 3"/>
          <p:cNvSpPr>
            <a:spLocks noGrp="1"/>
          </p:cNvSpPr>
          <p:nvPr>
            <p:ph type="ftr" sz="quarter" idx="10"/>
          </p:nvPr>
        </p:nvSpPr>
        <p:spPr>
          <a:noFill/>
        </p:spPr>
        <p:txBody>
          <a:bodyPr/>
          <a:lstStyle/>
          <a:p>
            <a:r>
              <a:rPr lang="en-US" smtClean="0"/>
              <a:t>CSS-IN-160</a:t>
            </a:r>
          </a:p>
        </p:txBody>
      </p:sp>
      <p:pic>
        <p:nvPicPr>
          <p:cNvPr id="18436" name="Picture 4" descr="Region Capture"/>
          <p:cNvPicPr>
            <a:picLocks noChangeAspect="1" noChangeArrowheads="1"/>
          </p:cNvPicPr>
          <p:nvPr/>
        </p:nvPicPr>
        <p:blipFill>
          <a:blip r:embed="rId3" cstate="print"/>
          <a:srcRect/>
          <a:stretch>
            <a:fillRect/>
          </a:stretch>
        </p:blipFill>
        <p:spPr bwMode="auto">
          <a:xfrm>
            <a:off x="2814638" y="1037512"/>
            <a:ext cx="3514725" cy="49911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buFont typeface="Webdings" pitchFamily="18" charset="2"/>
              <a:buNone/>
            </a:pPr>
            <a:r>
              <a:rPr lang="en-US" smtClean="0"/>
              <a:t>In this class you learn how to:</a:t>
            </a:r>
          </a:p>
          <a:p>
            <a:pPr eaLnBrk="1" hangingPunct="1"/>
            <a:r>
              <a:rPr lang="en-US" smtClean="0"/>
              <a:t>Identify key business considerations before setting up QCS in QAD Enterprise Applications</a:t>
            </a:r>
          </a:p>
          <a:p>
            <a:pPr eaLnBrk="1" hangingPunct="1"/>
            <a:r>
              <a:rPr lang="en-US" smtClean="0"/>
              <a:t>Set up QCS in QAD Enterprise Applications</a:t>
            </a:r>
          </a:p>
          <a:p>
            <a:pPr eaLnBrk="1" hangingPunct="1"/>
            <a:r>
              <a:rPr lang="en-US" smtClean="0"/>
              <a:t>Loading QCS in QAD Enterprise Applications</a:t>
            </a:r>
          </a:p>
          <a:p>
            <a:pPr eaLnBrk="1" hangingPunct="1"/>
            <a:r>
              <a:rPr lang="en-US" smtClean="0"/>
              <a:t>Planning QCS in QAD Enterprise Applications</a:t>
            </a:r>
          </a:p>
          <a:p>
            <a:pPr eaLnBrk="1" hangingPunct="1"/>
            <a:r>
              <a:rPr lang="en-US" smtClean="0"/>
              <a:t>Shipping QCS in QAD Enterprise Applications</a:t>
            </a:r>
          </a:p>
          <a:p>
            <a:pPr eaLnBrk="1" hangingPunct="1"/>
            <a:r>
              <a:rPr lang="en-US" smtClean="0"/>
              <a:t>QCS Features and Options</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Course Objectives</a:t>
            </a:r>
          </a:p>
        </p:txBody>
      </p:sp>
      <p:sp>
        <p:nvSpPr>
          <p:cNvPr id="19458" name="Footer Placeholder 3"/>
          <p:cNvSpPr>
            <a:spLocks noGrp="1"/>
          </p:cNvSpPr>
          <p:nvPr>
            <p:ph type="ftr" sz="quarter" idx="10"/>
          </p:nvPr>
        </p:nvSpPr>
        <p:spPr>
          <a:noFill/>
        </p:spPr>
        <p:txBody>
          <a:bodyPr/>
          <a:lstStyle/>
          <a:p>
            <a:r>
              <a:rPr lang="en-US" smtClean="0"/>
              <a:t>CSS-IN-170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Related Courses</a:t>
            </a:r>
          </a:p>
        </p:txBody>
      </p:sp>
      <p:sp>
        <p:nvSpPr>
          <p:cNvPr id="20482" name="Footer Placeholder 3"/>
          <p:cNvSpPr>
            <a:spLocks noGrp="1"/>
          </p:cNvSpPr>
          <p:nvPr>
            <p:ph type="ftr" sz="quarter" idx="10"/>
          </p:nvPr>
        </p:nvSpPr>
        <p:spPr>
          <a:noFill/>
        </p:spPr>
        <p:txBody>
          <a:bodyPr/>
          <a:lstStyle/>
          <a:p>
            <a:r>
              <a:rPr lang="en-US" smtClean="0"/>
              <a:t>CSS-IN-180</a:t>
            </a:r>
          </a:p>
        </p:txBody>
      </p:sp>
      <p:sp>
        <p:nvSpPr>
          <p:cNvPr id="57348" name="Rectangle 4" descr="Small grid"/>
          <p:cNvSpPr>
            <a:spLocks noChangeArrowheads="1"/>
          </p:cNvSpPr>
          <p:nvPr/>
        </p:nvSpPr>
        <p:spPr bwMode="auto">
          <a:xfrm>
            <a:off x="381000" y="5108890"/>
            <a:ext cx="484564"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en-US" sz="1600" b="1">
              <a:latin typeface="+mj-lt"/>
            </a:endParaRPr>
          </a:p>
        </p:txBody>
      </p:sp>
      <p:sp>
        <p:nvSpPr>
          <p:cNvPr id="20485" name="Rectangle 5"/>
          <p:cNvSpPr>
            <a:spLocks noChangeArrowheads="1"/>
          </p:cNvSpPr>
          <p:nvPr/>
        </p:nvSpPr>
        <p:spPr bwMode="auto">
          <a:xfrm>
            <a:off x="931862" y="5059813"/>
            <a:ext cx="2655400" cy="338554"/>
          </a:xfrm>
          <a:prstGeom prst="rect">
            <a:avLst/>
          </a:prstGeom>
          <a:noFill/>
          <a:ln w="38100">
            <a:noFill/>
            <a:miter lim="800000"/>
            <a:headEnd/>
            <a:tailEnd/>
          </a:ln>
        </p:spPr>
        <p:txBody>
          <a:bodyPr wrap="square" anchor="ctr">
            <a:spAutoFit/>
          </a:bodyPr>
          <a:lstStyle/>
          <a:p>
            <a:pPr algn="l" eaLnBrk="0" hangingPunct="0"/>
            <a:r>
              <a:rPr lang="en-US" sz="1600" dirty="0">
                <a:solidFill>
                  <a:srgbClr val="5A87C6"/>
                </a:solidFill>
                <a:latin typeface="+mj-lt"/>
              </a:rPr>
              <a:t>= </a:t>
            </a:r>
            <a:r>
              <a:rPr lang="en-US" sz="1600" dirty="0" smtClean="0">
                <a:solidFill>
                  <a:srgbClr val="5A87C6"/>
                </a:solidFill>
                <a:latin typeface="+mj-lt"/>
              </a:rPr>
              <a:t>Prerequisite </a:t>
            </a:r>
            <a:r>
              <a:rPr lang="en-US" sz="1600" dirty="0">
                <a:solidFill>
                  <a:srgbClr val="5A87C6"/>
                </a:solidFill>
                <a:latin typeface="+mj-lt"/>
              </a:rPr>
              <a:t>Courses</a:t>
            </a:r>
            <a:endParaRPr lang="en-US" sz="3400" b="1" dirty="0">
              <a:solidFill>
                <a:srgbClr val="5A87C6"/>
              </a:solidFill>
              <a:latin typeface="+mj-lt"/>
            </a:endParaRPr>
          </a:p>
        </p:txBody>
      </p:sp>
      <p:sp>
        <p:nvSpPr>
          <p:cNvPr id="57350" name="Rectangle 6"/>
          <p:cNvSpPr>
            <a:spLocks noChangeArrowheads="1"/>
          </p:cNvSpPr>
          <p:nvPr/>
        </p:nvSpPr>
        <p:spPr bwMode="auto">
          <a:xfrm>
            <a:off x="2971800" y="2830827"/>
            <a:ext cx="3218082"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Customer</a:t>
            </a:r>
          </a:p>
          <a:p>
            <a:pPr defTabSz="977900" eaLnBrk="0" hangingPunct="0">
              <a:defRPr/>
            </a:pPr>
            <a:r>
              <a:rPr lang="en-US" sz="1800" b="1">
                <a:latin typeface="+mj-lt"/>
              </a:rPr>
              <a:t>Sequence</a:t>
            </a:r>
          </a:p>
          <a:p>
            <a:pPr defTabSz="977900" eaLnBrk="0" hangingPunct="0">
              <a:defRPr/>
            </a:pPr>
            <a:r>
              <a:rPr lang="en-US" sz="1800" b="1">
                <a:latin typeface="+mj-lt"/>
              </a:rPr>
              <a:t>Schedules</a:t>
            </a:r>
          </a:p>
        </p:txBody>
      </p:sp>
      <p:sp>
        <p:nvSpPr>
          <p:cNvPr id="57352" name="Rectangle 8"/>
          <p:cNvSpPr>
            <a:spLocks noChangeArrowheads="1"/>
          </p:cNvSpPr>
          <p:nvPr/>
        </p:nvSpPr>
        <p:spPr bwMode="auto">
          <a:xfrm>
            <a:off x="6781800" y="3373752"/>
            <a:ext cx="208636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Best Pricing</a:t>
            </a:r>
          </a:p>
        </p:txBody>
      </p:sp>
      <p:sp>
        <p:nvSpPr>
          <p:cNvPr id="57353" name="Rectangle 9"/>
          <p:cNvSpPr>
            <a:spLocks noChangeArrowheads="1"/>
          </p:cNvSpPr>
          <p:nvPr/>
        </p:nvSpPr>
        <p:spPr bwMode="auto">
          <a:xfrm>
            <a:off x="6781800" y="2440302"/>
            <a:ext cx="208636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Sales Order</a:t>
            </a:r>
          </a:p>
          <a:p>
            <a:pPr defTabSz="977900" eaLnBrk="0" hangingPunct="0">
              <a:defRPr/>
            </a:pPr>
            <a:r>
              <a:rPr lang="en-US" sz="1600" b="1">
                <a:latin typeface="+mj-lt"/>
              </a:rPr>
              <a:t>Management</a:t>
            </a:r>
          </a:p>
        </p:txBody>
      </p:sp>
      <p:sp>
        <p:nvSpPr>
          <p:cNvPr id="57355" name="Rectangle 11" descr="Small grid"/>
          <p:cNvSpPr>
            <a:spLocks noChangeArrowheads="1"/>
          </p:cNvSpPr>
          <p:nvPr/>
        </p:nvSpPr>
        <p:spPr bwMode="auto">
          <a:xfrm>
            <a:off x="381000" y="290702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endParaRPr kumimoji="1" lang="en-US" sz="1400" b="1">
              <a:latin typeface="+mj-lt"/>
            </a:endParaRPr>
          </a:p>
          <a:p>
            <a:pPr defTabSz="977900"/>
            <a:r>
              <a:rPr kumimoji="1" lang="en-US" sz="1600" b="1">
                <a:latin typeface="+mj-lt"/>
              </a:rPr>
              <a:t>QAD Enterprise Applications</a:t>
            </a:r>
          </a:p>
          <a:p>
            <a:pPr defTabSz="977900"/>
            <a:r>
              <a:rPr kumimoji="1" lang="en-US" sz="1600" b="1">
                <a:latin typeface="+mj-lt"/>
              </a:rPr>
              <a:t>Setup</a:t>
            </a:r>
          </a:p>
          <a:p>
            <a:pPr defTabSz="977900" eaLnBrk="0" hangingPunct="0"/>
            <a:endParaRPr lang="en-US" sz="1600" b="1">
              <a:latin typeface="+mj-lt"/>
            </a:endParaRPr>
          </a:p>
        </p:txBody>
      </p:sp>
      <p:cxnSp>
        <p:nvCxnSpPr>
          <p:cNvPr id="20490" name="AutoShape 12"/>
          <p:cNvCxnSpPr>
            <a:cxnSpLocks noChangeShapeType="1"/>
            <a:stCxn id="57355" idx="3"/>
            <a:endCxn id="57350" idx="1"/>
          </p:cNvCxnSpPr>
          <p:nvPr/>
        </p:nvCxnSpPr>
        <p:spPr bwMode="auto">
          <a:xfrm>
            <a:off x="2467360" y="3288027"/>
            <a:ext cx="504440" cy="1588"/>
          </a:xfrm>
          <a:prstGeom prst="straightConnector1">
            <a:avLst/>
          </a:prstGeom>
          <a:noFill/>
          <a:ln w="38100">
            <a:solidFill>
              <a:schemeClr val="tx1"/>
            </a:solidFill>
            <a:round/>
            <a:headEnd/>
            <a:tailEnd type="triangle" w="med" len="med"/>
          </a:ln>
        </p:spPr>
      </p:cxnSp>
      <p:cxnSp>
        <p:nvCxnSpPr>
          <p:cNvPr id="20491" name="AutoShape 13"/>
          <p:cNvCxnSpPr>
            <a:cxnSpLocks noChangeShapeType="1"/>
            <a:stCxn id="57350" idx="3"/>
            <a:endCxn id="57353" idx="1"/>
          </p:cNvCxnSpPr>
          <p:nvPr/>
        </p:nvCxnSpPr>
        <p:spPr bwMode="auto">
          <a:xfrm flipV="1">
            <a:off x="6189882" y="2821302"/>
            <a:ext cx="591918" cy="466725"/>
          </a:xfrm>
          <a:prstGeom prst="bentConnector3">
            <a:avLst>
              <a:gd name="adj1" fmla="val 50000"/>
            </a:avLst>
          </a:prstGeom>
          <a:noFill/>
          <a:ln w="38100">
            <a:solidFill>
              <a:schemeClr val="tx1"/>
            </a:solidFill>
            <a:miter lim="800000"/>
            <a:headEnd/>
            <a:tailEnd type="triangle" w="med" len="med"/>
          </a:ln>
        </p:spPr>
      </p:cxnSp>
      <p:cxnSp>
        <p:nvCxnSpPr>
          <p:cNvPr id="20492" name="AutoShape 14"/>
          <p:cNvCxnSpPr>
            <a:cxnSpLocks noChangeShapeType="1"/>
            <a:stCxn id="57350" idx="3"/>
            <a:endCxn id="57352" idx="1"/>
          </p:cNvCxnSpPr>
          <p:nvPr/>
        </p:nvCxnSpPr>
        <p:spPr bwMode="auto">
          <a:xfrm>
            <a:off x="6189882" y="3288027"/>
            <a:ext cx="591918" cy="466725"/>
          </a:xfrm>
          <a:prstGeom prst="bentConnector3">
            <a:avLst>
              <a:gd name="adj1" fmla="val 50000"/>
            </a:avLst>
          </a:prstGeom>
          <a:noFill/>
          <a:ln w="38100">
            <a:solidFill>
              <a:schemeClr val="tx1"/>
            </a:solidFill>
            <a:miter lim="800000"/>
            <a:headEnd/>
            <a:tailEnd type="triangle" w="med" len="med"/>
          </a:ln>
        </p:spPr>
      </p:cxnSp>
      <p:sp>
        <p:nvSpPr>
          <p:cNvPr id="57361" name="Rectangle 17" descr="Small grid"/>
          <p:cNvSpPr>
            <a:spLocks noChangeArrowheads="1"/>
          </p:cNvSpPr>
          <p:nvPr/>
        </p:nvSpPr>
        <p:spPr bwMode="auto">
          <a:xfrm>
            <a:off x="390525" y="193547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a:latin typeface="+mj-lt"/>
            </a:endParaRPr>
          </a:p>
          <a:p>
            <a:pPr defTabSz="977900">
              <a:defRPr/>
            </a:pPr>
            <a:endParaRPr kumimoji="1" lang="en-US" sz="1600" b="1">
              <a:latin typeface="+mj-lt"/>
            </a:endParaRPr>
          </a:p>
          <a:p>
            <a:pPr defTabSz="977900">
              <a:defRPr/>
            </a:pPr>
            <a:r>
              <a:rPr kumimoji="1" lang="en-US" sz="1600" b="1">
                <a:latin typeface="+mj-lt"/>
              </a:rPr>
              <a:t>Customer</a:t>
            </a:r>
          </a:p>
          <a:p>
            <a:pPr defTabSz="977900">
              <a:defRPr/>
            </a:pPr>
            <a:r>
              <a:rPr kumimoji="1" lang="en-US" sz="1600" b="1">
                <a:latin typeface="+mj-lt"/>
              </a:rPr>
              <a:t>Schedules</a:t>
            </a:r>
          </a:p>
          <a:p>
            <a:pPr defTabSz="977900">
              <a:defRPr/>
            </a:pPr>
            <a:endParaRPr kumimoji="1" lang="en-US" sz="1600" b="1">
              <a:latin typeface="+mj-lt"/>
            </a:endParaRPr>
          </a:p>
          <a:p>
            <a:pPr defTabSz="977900" eaLnBrk="0" hangingPunct="0">
              <a:defRPr/>
            </a:pPr>
            <a:endParaRPr lang="en-US" sz="1600" b="1">
              <a:latin typeface="+mj-lt"/>
            </a:endParaRPr>
          </a:p>
        </p:txBody>
      </p:sp>
      <p:sp>
        <p:nvSpPr>
          <p:cNvPr id="57362" name="Rectangle 18" descr="Small grid"/>
          <p:cNvSpPr>
            <a:spLocks noChangeArrowheads="1"/>
          </p:cNvSpPr>
          <p:nvPr/>
        </p:nvSpPr>
        <p:spPr bwMode="auto">
          <a:xfrm>
            <a:off x="390525" y="389762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dirty="0">
              <a:latin typeface="+mj-lt"/>
            </a:endParaRPr>
          </a:p>
          <a:p>
            <a:pPr defTabSz="977900">
              <a:defRPr/>
            </a:pPr>
            <a:r>
              <a:rPr kumimoji="1" lang="en-US" sz="1600" b="1" dirty="0">
                <a:latin typeface="+mj-lt"/>
              </a:rPr>
              <a:t>EDI</a:t>
            </a:r>
          </a:p>
          <a:p>
            <a:pPr defTabSz="977900">
              <a:defRPr/>
            </a:pPr>
            <a:r>
              <a:rPr kumimoji="1" lang="en-US" sz="1600" b="1" dirty="0">
                <a:latin typeface="+mj-lt"/>
              </a:rPr>
              <a:t>eCommerce</a:t>
            </a:r>
          </a:p>
          <a:p>
            <a:pPr defTabSz="977900" eaLnBrk="0" hangingPunct="0">
              <a:defRPr/>
            </a:pPr>
            <a:endParaRPr lang="en-US" sz="1600" b="1" dirty="0">
              <a:latin typeface="+mj-lt"/>
            </a:endParaRPr>
          </a:p>
        </p:txBody>
      </p:sp>
      <p:cxnSp>
        <p:nvCxnSpPr>
          <p:cNvPr id="20495" name="AutoShape 19"/>
          <p:cNvCxnSpPr>
            <a:cxnSpLocks noChangeShapeType="1"/>
            <a:stCxn id="57362" idx="3"/>
            <a:endCxn id="57350" idx="1"/>
          </p:cNvCxnSpPr>
          <p:nvPr/>
        </p:nvCxnSpPr>
        <p:spPr bwMode="auto">
          <a:xfrm flipV="1">
            <a:off x="2476885" y="3288027"/>
            <a:ext cx="494915" cy="990600"/>
          </a:xfrm>
          <a:prstGeom prst="bentConnector3">
            <a:avLst>
              <a:gd name="adj1" fmla="val 50000"/>
            </a:avLst>
          </a:prstGeom>
          <a:noFill/>
          <a:ln w="38100">
            <a:solidFill>
              <a:schemeClr val="tx1"/>
            </a:solidFill>
            <a:miter lim="800000"/>
            <a:headEnd/>
            <a:tailEnd/>
          </a:ln>
        </p:spPr>
      </p:cxnSp>
      <p:cxnSp>
        <p:nvCxnSpPr>
          <p:cNvPr id="20496" name="AutoShape 20"/>
          <p:cNvCxnSpPr>
            <a:cxnSpLocks noChangeShapeType="1"/>
            <a:stCxn id="57361" idx="3"/>
            <a:endCxn id="57350" idx="1"/>
          </p:cNvCxnSpPr>
          <p:nvPr/>
        </p:nvCxnSpPr>
        <p:spPr bwMode="auto">
          <a:xfrm>
            <a:off x="2476885" y="2316477"/>
            <a:ext cx="494915" cy="971550"/>
          </a:xfrm>
          <a:prstGeom prst="bentConnector3">
            <a:avLst>
              <a:gd name="adj1" fmla="val 50000"/>
            </a:avLst>
          </a:prstGeom>
          <a:noFill/>
          <a:ln w="38100">
            <a:solidFill>
              <a:schemeClr val="tx1"/>
            </a:solidFill>
            <a:miter lim="800000"/>
            <a:headEnd/>
            <a:tailEn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Customer Sequence Schedules</a:t>
            </a:r>
          </a:p>
          <a:p>
            <a:pPr eaLnBrk="1" hangingPunct="1"/>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21507" name="Rectangle 2"/>
          <p:cNvSpPr>
            <a:spLocks noGrp="1" noChangeArrowheads="1"/>
          </p:cNvSpPr>
          <p:nvPr>
            <p:ph type="title"/>
          </p:nvPr>
        </p:nvSpPr>
        <p:spPr/>
        <p:txBody>
          <a:bodyPr/>
          <a:lstStyle/>
          <a:p>
            <a:pPr eaLnBrk="1" hangingPunct="1"/>
            <a:r>
              <a:rPr lang="en-US" smtClean="0"/>
              <a:t>Course Overview</a:t>
            </a:r>
          </a:p>
        </p:txBody>
      </p:sp>
      <p:sp>
        <p:nvSpPr>
          <p:cNvPr id="21506" name="Footer Placeholder 3"/>
          <p:cNvSpPr>
            <a:spLocks noGrp="1"/>
          </p:cNvSpPr>
          <p:nvPr>
            <p:ph type="ftr" sz="quarter" idx="10"/>
          </p:nvPr>
        </p:nvSpPr>
        <p:spPr>
          <a:noFill/>
        </p:spPr>
        <p:txBody>
          <a:bodyPr/>
          <a:lstStyle/>
          <a:p>
            <a:r>
              <a:rPr lang="en-US" smtClean="0"/>
              <a:t>CSS-IN-190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1"/>
          <p:cNvSpPr>
            <a:spLocks noGrp="1"/>
          </p:cNvSpPr>
          <p:nvPr>
            <p:ph type="ftr" sz="quarter" idx="10"/>
          </p:nvPr>
        </p:nvSpPr>
        <p:spPr>
          <a:noFill/>
        </p:spPr>
        <p:txBody>
          <a:bodyPr/>
          <a:lstStyle/>
          <a:p>
            <a:r>
              <a:rPr lang="en-US" smtClean="0"/>
              <a:t>CSS-IN-020</a:t>
            </a:r>
          </a:p>
        </p:txBody>
      </p:sp>
      <p:sp>
        <p:nvSpPr>
          <p:cNvPr id="5125" name="Rectangle 5"/>
          <p:cNvSpPr>
            <a:spLocks noChangeArrowheads="1"/>
          </p:cNvSpPr>
          <p:nvPr/>
        </p:nvSpPr>
        <p:spPr bwMode="auto">
          <a:xfrm>
            <a:off x="196850" y="74349"/>
            <a:ext cx="8694738" cy="5991225"/>
          </a:xfrm>
          <a:prstGeom prst="rect">
            <a:avLst/>
          </a:prstGeom>
          <a:noFill/>
          <a:ln w="9525">
            <a:noFill/>
            <a:miter lim="800000"/>
            <a:headEnd/>
            <a:tailEnd/>
          </a:ln>
          <a:effectLst/>
        </p:spPr>
        <p:txBody>
          <a:bodyPr tIns="0" bIns="0"/>
          <a:lstStyle/>
          <a:p>
            <a:pPr marL="342900" indent="-342900" algn="l" eaLnBrk="0" hangingPunct="0">
              <a:spcBef>
                <a:spcPct val="20000"/>
              </a:spcBef>
              <a:buClr>
                <a:schemeClr val="accent6"/>
              </a:buClr>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eaLnBrk="0" hangingPunct="0">
              <a:spcBef>
                <a:spcPct val="20000"/>
              </a:spcBef>
              <a:buClr>
                <a:schemeClr val="accent6"/>
              </a:buClr>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eaLnBrk="0" hangingPunct="0">
              <a:spcBef>
                <a:spcPct val="20000"/>
              </a:spcBef>
              <a:buClr>
                <a:schemeClr val="accent6"/>
              </a:buClr>
              <a:buFont typeface="Arial" pitchFamily="34" charset="0"/>
              <a:buChar char="•"/>
            </a:pPr>
            <a:r>
              <a:rPr lang="en-US" sz="1600" dirty="0">
                <a:latin typeface="+mj-lt"/>
              </a:rPr>
              <a:t>QAD and MFG/PRO are registered trademarks of QAD Inc. The QAD logo is a trademark of QAD Inc.</a:t>
            </a:r>
          </a:p>
          <a:p>
            <a:pPr marL="342900" indent="-342900" algn="l" eaLnBrk="0" hangingPunct="0">
              <a:spcBef>
                <a:spcPct val="20000"/>
              </a:spcBef>
              <a:buClr>
                <a:schemeClr val="accent6"/>
              </a:buClr>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eaLnBrk="0" hangingPunct="0">
              <a:spcBef>
                <a:spcPct val="20000"/>
              </a:spcBef>
              <a:buClr>
                <a:schemeClr val="accent6"/>
              </a:buClr>
              <a:buFont typeface="Arial" pitchFamily="34" charset="0"/>
              <a:buChar char="•"/>
            </a:pPr>
            <a:r>
              <a:rPr lang="en-US" sz="1600" dirty="0">
                <a:latin typeface="+mj-lt"/>
              </a:rPr>
              <a:t>Copyright © 2010 by QAD Inc.</a:t>
            </a:r>
          </a:p>
          <a:p>
            <a:pPr marL="342900" indent="-342900" algn="l" eaLnBrk="0" hangingPunct="0">
              <a:spcBef>
                <a:spcPct val="20000"/>
              </a:spcBef>
              <a:buClr>
                <a:schemeClr val="accent6"/>
              </a:buClr>
              <a:buFont typeface="Arial" pitchFamily="34" charset="0"/>
              <a:buChar char="•"/>
            </a:pPr>
            <a:endParaRPr lang="en-US" sz="1600" b="1" dirty="0">
              <a:latin typeface="+mj-lt"/>
            </a:endParaRPr>
          </a:p>
          <a:p>
            <a:pPr marL="342900" indent="-342900" algn="l" eaLnBrk="0" hangingPunct="0">
              <a:spcBef>
                <a:spcPct val="20000"/>
              </a:spcBef>
              <a:buClr>
                <a:schemeClr val="accent6"/>
              </a:buClr>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itle 67"/>
          <p:cNvSpPr>
            <a:spLocks noGrp="1"/>
          </p:cNvSpPr>
          <p:nvPr>
            <p:ph type="title"/>
          </p:nvPr>
        </p:nvSpPr>
        <p:spPr/>
        <p:txBody>
          <a:bodyPr/>
          <a:lstStyle/>
          <a:p>
            <a:r>
              <a:rPr lang="en-US" dirty="0" smtClean="0"/>
              <a:t>Facilities</a:t>
            </a:r>
            <a:endParaRPr lang="en-US" dirty="0"/>
          </a:p>
        </p:txBody>
      </p:sp>
      <p:sp>
        <p:nvSpPr>
          <p:cNvPr id="6146" name="Footer Placeholder 1"/>
          <p:cNvSpPr>
            <a:spLocks noGrp="1"/>
          </p:cNvSpPr>
          <p:nvPr>
            <p:ph type="ftr" sz="quarter" idx="10"/>
          </p:nvPr>
        </p:nvSpPr>
        <p:spPr>
          <a:noFill/>
        </p:spPr>
        <p:txBody>
          <a:bodyPr/>
          <a:lstStyle/>
          <a:p>
            <a:r>
              <a:rPr lang="en-US" smtClean="0"/>
              <a:t>CSS-IN-040</a:t>
            </a:r>
          </a:p>
        </p:txBody>
      </p:sp>
      <p:grpSp>
        <p:nvGrpSpPr>
          <p:cNvPr id="6147" name="Group 19"/>
          <p:cNvGrpSpPr>
            <a:grpSpLocks/>
          </p:cNvGrpSpPr>
          <p:nvPr/>
        </p:nvGrpSpPr>
        <p:grpSpPr bwMode="auto">
          <a:xfrm>
            <a:off x="533400" y="916136"/>
            <a:ext cx="7889875" cy="5089525"/>
            <a:chOff x="336" y="729"/>
            <a:chExt cx="4970" cy="3206"/>
          </a:xfrm>
        </p:grpSpPr>
        <p:grpSp>
          <p:nvGrpSpPr>
            <p:cNvPr id="6148" name="Group 20"/>
            <p:cNvGrpSpPr>
              <a:grpSpLocks/>
            </p:cNvGrpSpPr>
            <p:nvPr/>
          </p:nvGrpSpPr>
          <p:grpSpPr bwMode="auto">
            <a:xfrm>
              <a:off x="336" y="729"/>
              <a:ext cx="1124" cy="998"/>
              <a:chOff x="336" y="912"/>
              <a:chExt cx="1124" cy="998"/>
            </a:xfrm>
          </p:grpSpPr>
          <p:pic>
            <p:nvPicPr>
              <p:cNvPr id="6210" name="Picture 21"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6211" name="Text Box 22"/>
              <p:cNvSpPr txBox="1">
                <a:spLocks noChangeArrowheads="1"/>
              </p:cNvSpPr>
              <p:nvPr/>
            </p:nvSpPr>
            <p:spPr bwMode="auto">
              <a:xfrm>
                <a:off x="336" y="1679"/>
                <a:ext cx="11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Telephone/Fax</a:t>
                </a:r>
              </a:p>
            </p:txBody>
          </p:sp>
        </p:grpSp>
        <p:grpSp>
          <p:nvGrpSpPr>
            <p:cNvPr id="6149" name="Group 23"/>
            <p:cNvGrpSpPr>
              <a:grpSpLocks/>
            </p:cNvGrpSpPr>
            <p:nvPr/>
          </p:nvGrpSpPr>
          <p:grpSpPr bwMode="auto">
            <a:xfrm>
              <a:off x="2420" y="767"/>
              <a:ext cx="956" cy="960"/>
              <a:chOff x="2420" y="950"/>
              <a:chExt cx="956" cy="960"/>
            </a:xfrm>
          </p:grpSpPr>
          <p:pic>
            <p:nvPicPr>
              <p:cNvPr id="6208" name="Picture 24"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6209" name="Text Box 25"/>
              <p:cNvSpPr txBox="1">
                <a:spLocks noChangeArrowheads="1"/>
              </p:cNvSpPr>
              <p:nvPr/>
            </p:nvSpPr>
            <p:spPr bwMode="auto">
              <a:xfrm>
                <a:off x="2420" y="1679"/>
                <a:ext cx="95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Class Hours</a:t>
                </a:r>
              </a:p>
            </p:txBody>
          </p:sp>
        </p:grpSp>
        <p:sp>
          <p:nvSpPr>
            <p:cNvPr id="615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a:solidFill>
                    <a:srgbClr val="FF3300"/>
                  </a:solidFill>
                  <a:latin typeface="Arial" charset="0"/>
                </a:rPr>
                <a:t>EXIT</a:t>
              </a:r>
            </a:p>
          </p:txBody>
        </p:sp>
        <p:grpSp>
          <p:nvGrpSpPr>
            <p:cNvPr id="6151" name="Group 27"/>
            <p:cNvGrpSpPr>
              <a:grpSpLocks/>
            </p:cNvGrpSpPr>
            <p:nvPr/>
          </p:nvGrpSpPr>
          <p:grpSpPr bwMode="auto">
            <a:xfrm>
              <a:off x="496" y="1872"/>
              <a:ext cx="804" cy="911"/>
              <a:chOff x="496" y="1872"/>
              <a:chExt cx="804" cy="911"/>
            </a:xfrm>
          </p:grpSpPr>
          <p:sp>
            <p:nvSpPr>
              <p:cNvPr id="6201" name="Text Box 28"/>
              <p:cNvSpPr txBox="1">
                <a:spLocks noChangeArrowheads="1"/>
              </p:cNvSpPr>
              <p:nvPr/>
            </p:nvSpPr>
            <p:spPr bwMode="auto">
              <a:xfrm>
                <a:off x="496" y="2552"/>
                <a:ext cx="80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Messages</a:t>
                </a:r>
              </a:p>
            </p:txBody>
          </p:sp>
          <p:grpSp>
            <p:nvGrpSpPr>
              <p:cNvPr id="6202" name="Group 29"/>
              <p:cNvGrpSpPr>
                <a:grpSpLocks/>
              </p:cNvGrpSpPr>
              <p:nvPr/>
            </p:nvGrpSpPr>
            <p:grpSpPr bwMode="auto">
              <a:xfrm>
                <a:off x="567" y="1872"/>
                <a:ext cx="681" cy="679"/>
                <a:chOff x="567" y="1891"/>
                <a:chExt cx="681" cy="679"/>
              </a:xfrm>
            </p:grpSpPr>
            <p:sp>
              <p:nvSpPr>
                <p:cNvPr id="620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204" name="Group 31"/>
                <p:cNvGrpSpPr>
                  <a:grpSpLocks/>
                </p:cNvGrpSpPr>
                <p:nvPr/>
              </p:nvGrpSpPr>
              <p:grpSpPr bwMode="auto">
                <a:xfrm>
                  <a:off x="658" y="2064"/>
                  <a:ext cx="494" cy="366"/>
                  <a:chOff x="1581" y="2706"/>
                  <a:chExt cx="494" cy="366"/>
                </a:xfrm>
              </p:grpSpPr>
              <p:sp>
                <p:nvSpPr>
                  <p:cNvPr id="620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620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6207" name="Freeform 34"/>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6152" name="Group 35"/>
            <p:cNvGrpSpPr>
              <a:grpSpLocks/>
            </p:cNvGrpSpPr>
            <p:nvPr/>
          </p:nvGrpSpPr>
          <p:grpSpPr bwMode="auto">
            <a:xfrm>
              <a:off x="2535" y="1872"/>
              <a:ext cx="681" cy="908"/>
              <a:chOff x="2535" y="1872"/>
              <a:chExt cx="681" cy="908"/>
            </a:xfrm>
          </p:grpSpPr>
          <p:sp>
            <p:nvSpPr>
              <p:cNvPr id="619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Breaks</a:t>
                </a:r>
              </a:p>
            </p:txBody>
          </p:sp>
          <p:grpSp>
            <p:nvGrpSpPr>
              <p:cNvPr id="6194" name="Group 37"/>
              <p:cNvGrpSpPr>
                <a:grpSpLocks/>
              </p:cNvGrpSpPr>
              <p:nvPr/>
            </p:nvGrpSpPr>
            <p:grpSpPr bwMode="auto">
              <a:xfrm>
                <a:off x="2535" y="1872"/>
                <a:ext cx="681" cy="679"/>
                <a:chOff x="2535" y="1872"/>
                <a:chExt cx="681" cy="679"/>
              </a:xfrm>
            </p:grpSpPr>
            <p:sp>
              <p:nvSpPr>
                <p:cNvPr id="619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96" name="Group 39"/>
                <p:cNvGrpSpPr>
                  <a:grpSpLocks/>
                </p:cNvGrpSpPr>
                <p:nvPr/>
              </p:nvGrpSpPr>
              <p:grpSpPr bwMode="auto">
                <a:xfrm>
                  <a:off x="2615" y="2064"/>
                  <a:ext cx="505" cy="295"/>
                  <a:chOff x="2643" y="2080"/>
                  <a:chExt cx="505" cy="295"/>
                </a:xfrm>
              </p:grpSpPr>
              <p:sp>
                <p:nvSpPr>
                  <p:cNvPr id="6197" name="Freeform 40"/>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6198" name="Group 41"/>
                  <p:cNvGrpSpPr>
                    <a:grpSpLocks/>
                  </p:cNvGrpSpPr>
                  <p:nvPr/>
                </p:nvGrpSpPr>
                <p:grpSpPr bwMode="auto">
                  <a:xfrm>
                    <a:off x="2754" y="2080"/>
                    <a:ext cx="373" cy="234"/>
                    <a:chOff x="2754" y="2080"/>
                    <a:chExt cx="373" cy="234"/>
                  </a:xfrm>
                </p:grpSpPr>
                <p:sp>
                  <p:nvSpPr>
                    <p:cNvPr id="6199" name="Freeform 42"/>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6200" name="Freeform 43"/>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6153" name="Group 44"/>
            <p:cNvGrpSpPr>
              <a:grpSpLocks/>
            </p:cNvGrpSpPr>
            <p:nvPr/>
          </p:nvGrpSpPr>
          <p:grpSpPr bwMode="auto">
            <a:xfrm>
              <a:off x="4404" y="768"/>
              <a:ext cx="892" cy="959"/>
              <a:chOff x="4404" y="768"/>
              <a:chExt cx="892" cy="959"/>
            </a:xfrm>
          </p:grpSpPr>
          <p:sp>
            <p:nvSpPr>
              <p:cNvPr id="6189" name="Text Box 45"/>
              <p:cNvSpPr txBox="1">
                <a:spLocks noChangeArrowheads="1"/>
              </p:cNvSpPr>
              <p:nvPr/>
            </p:nvSpPr>
            <p:spPr bwMode="auto">
              <a:xfrm>
                <a:off x="4404" y="1496"/>
                <a:ext cx="892"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Emergency</a:t>
                </a:r>
              </a:p>
            </p:txBody>
          </p:sp>
          <p:grpSp>
            <p:nvGrpSpPr>
              <p:cNvPr id="6190" name="Group 46"/>
              <p:cNvGrpSpPr>
                <a:grpSpLocks/>
              </p:cNvGrpSpPr>
              <p:nvPr/>
            </p:nvGrpSpPr>
            <p:grpSpPr bwMode="auto">
              <a:xfrm>
                <a:off x="4503" y="768"/>
                <a:ext cx="681" cy="679"/>
                <a:chOff x="3639" y="768"/>
                <a:chExt cx="681" cy="679"/>
              </a:xfrm>
            </p:grpSpPr>
            <p:sp>
              <p:nvSpPr>
                <p:cNvPr id="619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6192" name="Freeform 48"/>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grpSp>
          <p:nvGrpSpPr>
            <p:cNvPr id="6154" name="Group 49"/>
            <p:cNvGrpSpPr>
              <a:grpSpLocks/>
            </p:cNvGrpSpPr>
            <p:nvPr/>
          </p:nvGrpSpPr>
          <p:grpSpPr bwMode="auto">
            <a:xfrm>
              <a:off x="4488" y="3000"/>
              <a:ext cx="724" cy="935"/>
              <a:chOff x="4488" y="2928"/>
              <a:chExt cx="724" cy="935"/>
            </a:xfrm>
          </p:grpSpPr>
          <p:sp>
            <p:nvSpPr>
              <p:cNvPr id="617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Smoking</a:t>
                </a:r>
              </a:p>
            </p:txBody>
          </p:sp>
          <p:grpSp>
            <p:nvGrpSpPr>
              <p:cNvPr id="6175" name="Group 51"/>
              <p:cNvGrpSpPr>
                <a:grpSpLocks/>
              </p:cNvGrpSpPr>
              <p:nvPr/>
            </p:nvGrpSpPr>
            <p:grpSpPr bwMode="auto">
              <a:xfrm>
                <a:off x="4512" y="2928"/>
                <a:ext cx="681" cy="679"/>
                <a:chOff x="3504" y="3024"/>
                <a:chExt cx="681" cy="679"/>
              </a:xfrm>
            </p:grpSpPr>
            <p:sp>
              <p:nvSpPr>
                <p:cNvPr id="617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7" name="Group 53"/>
                <p:cNvGrpSpPr>
                  <a:grpSpLocks/>
                </p:cNvGrpSpPr>
                <p:nvPr/>
              </p:nvGrpSpPr>
              <p:grpSpPr bwMode="auto">
                <a:xfrm>
                  <a:off x="3587" y="3100"/>
                  <a:ext cx="541" cy="548"/>
                  <a:chOff x="4578" y="3040"/>
                  <a:chExt cx="541" cy="548"/>
                </a:xfrm>
              </p:grpSpPr>
              <p:grpSp>
                <p:nvGrpSpPr>
                  <p:cNvPr id="6178" name="Group 54"/>
                  <p:cNvGrpSpPr>
                    <a:grpSpLocks/>
                  </p:cNvGrpSpPr>
                  <p:nvPr/>
                </p:nvGrpSpPr>
                <p:grpSpPr bwMode="auto">
                  <a:xfrm>
                    <a:off x="4682" y="3171"/>
                    <a:ext cx="337" cy="213"/>
                    <a:chOff x="4682" y="3171"/>
                    <a:chExt cx="337" cy="213"/>
                  </a:xfrm>
                </p:grpSpPr>
                <p:grpSp>
                  <p:nvGrpSpPr>
                    <p:cNvPr id="6182" name="Group 55"/>
                    <p:cNvGrpSpPr>
                      <a:grpSpLocks/>
                    </p:cNvGrpSpPr>
                    <p:nvPr/>
                  </p:nvGrpSpPr>
                  <p:grpSpPr bwMode="auto">
                    <a:xfrm>
                      <a:off x="4682" y="3335"/>
                      <a:ext cx="337" cy="49"/>
                      <a:chOff x="4682" y="3335"/>
                      <a:chExt cx="337" cy="49"/>
                    </a:xfrm>
                  </p:grpSpPr>
                  <p:sp>
                    <p:nvSpPr>
                      <p:cNvPr id="618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618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18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6183" name="Group 59"/>
                    <p:cNvGrpSpPr>
                      <a:grpSpLocks/>
                    </p:cNvGrpSpPr>
                    <p:nvPr/>
                  </p:nvGrpSpPr>
                  <p:grpSpPr bwMode="auto">
                    <a:xfrm>
                      <a:off x="4822" y="3171"/>
                      <a:ext cx="197" cy="158"/>
                      <a:chOff x="4822" y="3171"/>
                      <a:chExt cx="197" cy="158"/>
                    </a:xfrm>
                  </p:grpSpPr>
                  <p:sp>
                    <p:nvSpPr>
                      <p:cNvPr id="6184" name="Freeform 6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6185" name="Freeform 6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6179" name="Group 62"/>
                  <p:cNvGrpSpPr>
                    <a:grpSpLocks/>
                  </p:cNvGrpSpPr>
                  <p:nvPr/>
                </p:nvGrpSpPr>
                <p:grpSpPr bwMode="auto">
                  <a:xfrm>
                    <a:off x="4578" y="3040"/>
                    <a:ext cx="541" cy="548"/>
                    <a:chOff x="4578" y="3040"/>
                    <a:chExt cx="541" cy="548"/>
                  </a:xfrm>
                </p:grpSpPr>
                <p:sp>
                  <p:nvSpPr>
                    <p:cNvPr id="618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p>
                  </p:txBody>
                </p:sp>
                <p:sp>
                  <p:nvSpPr>
                    <p:cNvPr id="618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p>
                  </p:txBody>
                </p:sp>
              </p:grpSp>
            </p:grpSp>
          </p:grpSp>
        </p:grpSp>
        <p:grpSp>
          <p:nvGrpSpPr>
            <p:cNvPr id="6155" name="Group 65"/>
            <p:cNvGrpSpPr>
              <a:grpSpLocks/>
            </p:cNvGrpSpPr>
            <p:nvPr/>
          </p:nvGrpSpPr>
          <p:grpSpPr bwMode="auto">
            <a:xfrm>
              <a:off x="2544" y="3017"/>
              <a:ext cx="681" cy="918"/>
              <a:chOff x="2544" y="3017"/>
              <a:chExt cx="681" cy="918"/>
            </a:xfrm>
          </p:grpSpPr>
          <p:sp>
            <p:nvSpPr>
              <p:cNvPr id="616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Parking</a:t>
                </a:r>
              </a:p>
            </p:txBody>
          </p:sp>
          <p:grpSp>
            <p:nvGrpSpPr>
              <p:cNvPr id="6169" name="Group 67"/>
              <p:cNvGrpSpPr>
                <a:grpSpLocks/>
              </p:cNvGrpSpPr>
              <p:nvPr/>
            </p:nvGrpSpPr>
            <p:grpSpPr bwMode="auto">
              <a:xfrm>
                <a:off x="2544" y="3017"/>
                <a:ext cx="681" cy="679"/>
                <a:chOff x="2544" y="3017"/>
                <a:chExt cx="681" cy="679"/>
              </a:xfrm>
            </p:grpSpPr>
            <p:sp>
              <p:nvSpPr>
                <p:cNvPr id="617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1" name="Group 69"/>
                <p:cNvGrpSpPr>
                  <a:grpSpLocks/>
                </p:cNvGrpSpPr>
                <p:nvPr/>
              </p:nvGrpSpPr>
              <p:grpSpPr bwMode="auto">
                <a:xfrm>
                  <a:off x="2697" y="3120"/>
                  <a:ext cx="375" cy="497"/>
                  <a:chOff x="2712" y="3093"/>
                  <a:chExt cx="375" cy="497"/>
                </a:xfrm>
              </p:grpSpPr>
              <p:sp>
                <p:nvSpPr>
                  <p:cNvPr id="6172" name="Freeform 70"/>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6173" name="Freeform 71"/>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6156" name="Group 72"/>
            <p:cNvGrpSpPr>
              <a:grpSpLocks/>
            </p:cNvGrpSpPr>
            <p:nvPr/>
          </p:nvGrpSpPr>
          <p:grpSpPr bwMode="auto">
            <a:xfrm>
              <a:off x="464" y="3024"/>
              <a:ext cx="868" cy="911"/>
              <a:chOff x="464" y="3024"/>
              <a:chExt cx="868" cy="911"/>
            </a:xfrm>
          </p:grpSpPr>
          <p:sp>
            <p:nvSpPr>
              <p:cNvPr id="6157" name="Text Box 73"/>
              <p:cNvSpPr txBox="1">
                <a:spLocks noChangeArrowheads="1"/>
              </p:cNvSpPr>
              <p:nvPr/>
            </p:nvSpPr>
            <p:spPr bwMode="auto">
              <a:xfrm>
                <a:off x="464" y="3704"/>
                <a:ext cx="868"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Restrooms</a:t>
                </a:r>
              </a:p>
            </p:txBody>
          </p:sp>
          <p:grpSp>
            <p:nvGrpSpPr>
              <p:cNvPr id="6158" name="Group 74"/>
              <p:cNvGrpSpPr>
                <a:grpSpLocks/>
              </p:cNvGrpSpPr>
              <p:nvPr/>
            </p:nvGrpSpPr>
            <p:grpSpPr bwMode="auto">
              <a:xfrm>
                <a:off x="567" y="3024"/>
                <a:ext cx="681" cy="679"/>
                <a:chOff x="1440" y="3024"/>
                <a:chExt cx="681" cy="679"/>
              </a:xfrm>
            </p:grpSpPr>
            <p:sp>
              <p:nvSpPr>
                <p:cNvPr id="615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60" name="Group 76"/>
                <p:cNvGrpSpPr>
                  <a:grpSpLocks/>
                </p:cNvGrpSpPr>
                <p:nvPr/>
              </p:nvGrpSpPr>
              <p:grpSpPr bwMode="auto">
                <a:xfrm>
                  <a:off x="1505" y="3103"/>
                  <a:ext cx="559" cy="545"/>
                  <a:chOff x="625" y="3069"/>
                  <a:chExt cx="559" cy="545"/>
                </a:xfrm>
              </p:grpSpPr>
              <p:grpSp>
                <p:nvGrpSpPr>
                  <p:cNvPr id="6161" name="Group 77"/>
                  <p:cNvGrpSpPr>
                    <a:grpSpLocks/>
                  </p:cNvGrpSpPr>
                  <p:nvPr/>
                </p:nvGrpSpPr>
                <p:grpSpPr bwMode="auto">
                  <a:xfrm>
                    <a:off x="625" y="3075"/>
                    <a:ext cx="209" cy="539"/>
                    <a:chOff x="625" y="3075"/>
                    <a:chExt cx="209" cy="539"/>
                  </a:xfrm>
                </p:grpSpPr>
                <p:sp>
                  <p:nvSpPr>
                    <p:cNvPr id="6166" name="Freeform 78"/>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616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6162" name="Group 80"/>
                  <p:cNvGrpSpPr>
                    <a:grpSpLocks/>
                  </p:cNvGrpSpPr>
                  <p:nvPr/>
                </p:nvGrpSpPr>
                <p:grpSpPr bwMode="auto">
                  <a:xfrm>
                    <a:off x="934" y="3075"/>
                    <a:ext cx="250" cy="538"/>
                    <a:chOff x="934" y="3075"/>
                    <a:chExt cx="250" cy="538"/>
                  </a:xfrm>
                </p:grpSpPr>
                <p:sp>
                  <p:nvSpPr>
                    <p:cNvPr id="6164" name="Freeform 81"/>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616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616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smtClean="0"/>
              <a:t>Course Overview</a:t>
            </a:r>
          </a:p>
          <a:p>
            <a:pPr eaLnBrk="1" hangingPunct="1">
              <a:lnSpc>
                <a:spcPct val="80000"/>
              </a:lnSpc>
            </a:pPr>
            <a:r>
              <a:rPr lang="en-US" sz="2400" smtClean="0"/>
              <a:t>What are Customer Sequence Schedules</a:t>
            </a:r>
          </a:p>
          <a:p>
            <a:pPr eaLnBrk="1" hangingPunct="1">
              <a:lnSpc>
                <a:spcPct val="80000"/>
              </a:lnSpc>
            </a:pPr>
            <a:r>
              <a:rPr lang="en-US" sz="2400" smtClean="0"/>
              <a:t>What Does It Do</a:t>
            </a:r>
          </a:p>
          <a:p>
            <a:pPr eaLnBrk="1" hangingPunct="1">
              <a:lnSpc>
                <a:spcPct val="80000"/>
              </a:lnSpc>
            </a:pPr>
            <a:r>
              <a:rPr lang="en-US" sz="2400" smtClean="0"/>
              <a:t>Where is QCS in the System</a:t>
            </a:r>
          </a:p>
          <a:p>
            <a:pPr eaLnBrk="1" hangingPunct="1">
              <a:lnSpc>
                <a:spcPct val="80000"/>
              </a:lnSpc>
            </a:pPr>
            <a:r>
              <a:rPr lang="en-US" sz="2400" smtClean="0"/>
              <a:t>QCS Work Flow</a:t>
            </a:r>
          </a:p>
          <a:p>
            <a:pPr eaLnBrk="1" hangingPunct="1">
              <a:lnSpc>
                <a:spcPct val="80000"/>
              </a:lnSpc>
            </a:pPr>
            <a:r>
              <a:rPr lang="en-US" sz="2400" smtClean="0"/>
              <a:t>QCS Example</a:t>
            </a:r>
          </a:p>
          <a:p>
            <a:pPr eaLnBrk="1" hangingPunct="1">
              <a:lnSpc>
                <a:spcPct val="80000"/>
              </a:lnSpc>
            </a:pPr>
            <a:r>
              <a:rPr lang="en-US" sz="2400" smtClean="0"/>
              <a:t>Terminology</a:t>
            </a:r>
          </a:p>
          <a:p>
            <a:pPr eaLnBrk="1" hangingPunct="1">
              <a:lnSpc>
                <a:spcPct val="80000"/>
              </a:lnSpc>
            </a:pPr>
            <a:r>
              <a:rPr lang="en-US" sz="2400" smtClean="0"/>
              <a:t>QCS Life Cycle</a:t>
            </a:r>
          </a:p>
          <a:p>
            <a:pPr eaLnBrk="1" hangingPunct="1">
              <a:lnSpc>
                <a:spcPct val="80000"/>
              </a:lnSpc>
            </a:pPr>
            <a:r>
              <a:rPr lang="en-US" sz="2400" smtClean="0"/>
              <a:t>Processing QCS</a:t>
            </a:r>
          </a:p>
          <a:p>
            <a:pPr eaLnBrk="1" hangingPunct="1">
              <a:lnSpc>
                <a:spcPct val="80000"/>
              </a:lnSpc>
            </a:pPr>
            <a:r>
              <a:rPr lang="en-US" sz="2400" smtClean="0"/>
              <a:t>Customer Sequence Schedules Menu</a:t>
            </a:r>
          </a:p>
          <a:p>
            <a:pPr lvl="1" eaLnBrk="1" hangingPunct="1">
              <a:lnSpc>
                <a:spcPct val="80000"/>
              </a:lnSpc>
            </a:pPr>
            <a:r>
              <a:rPr lang="en-US" sz="2000" smtClean="0"/>
              <a:t>Sequence Schedules Menu</a:t>
            </a:r>
          </a:p>
          <a:p>
            <a:pPr eaLnBrk="1" hangingPunct="1">
              <a:lnSpc>
                <a:spcPct val="80000"/>
              </a:lnSpc>
            </a:pPr>
            <a:r>
              <a:rPr lang="en-US" sz="2400" smtClean="0"/>
              <a:t>Related Sources</a:t>
            </a:r>
          </a:p>
          <a:p>
            <a:pPr eaLnBrk="1" hangingPunct="1">
              <a:lnSpc>
                <a:spcPct val="80000"/>
              </a:lnSpc>
            </a:pPr>
            <a:r>
              <a:rPr lang="en-US" sz="2400" smtClean="0"/>
              <a:t>Summary</a:t>
            </a:r>
          </a:p>
          <a:p>
            <a:pPr eaLnBrk="1" hangingPunct="1">
              <a:lnSpc>
                <a:spcPct val="80000"/>
              </a:lnSpc>
            </a:pPr>
            <a:endParaRPr lang="en-US" sz="2400" smtClean="0"/>
          </a:p>
        </p:txBody>
      </p:sp>
      <p:sp>
        <p:nvSpPr>
          <p:cNvPr id="7171" name="Rectangle 2"/>
          <p:cNvSpPr>
            <a:spLocks noGrp="1" noChangeArrowheads="1"/>
          </p:cNvSpPr>
          <p:nvPr>
            <p:ph type="title"/>
          </p:nvPr>
        </p:nvSpPr>
        <p:spPr/>
        <p:txBody>
          <a:bodyPr/>
          <a:lstStyle/>
          <a:p>
            <a:pPr eaLnBrk="1" hangingPunct="1"/>
            <a:r>
              <a:rPr lang="en-US" sz="2800" smtClean="0"/>
              <a:t>Introduction to Customer Sequence Schedules</a:t>
            </a:r>
          </a:p>
        </p:txBody>
      </p:sp>
      <p:sp>
        <p:nvSpPr>
          <p:cNvPr id="7170" name="Footer Placeholder 3"/>
          <p:cNvSpPr>
            <a:spLocks noGrp="1"/>
          </p:cNvSpPr>
          <p:nvPr>
            <p:ph type="ftr" sz="quarter" idx="10"/>
          </p:nvPr>
        </p:nvSpPr>
        <p:spPr>
          <a:noFill/>
        </p:spPr>
        <p:txBody>
          <a:bodyPr/>
          <a:lstStyle/>
          <a:p>
            <a:r>
              <a:rPr lang="en-US" smtClean="0"/>
              <a:t>CSS-IN-040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sz="2400" smtClean="0"/>
              <a:t>QCS allows you to ship products in a particular, customer specified, sequence by letting you add sequence delivery information to a customer schedule order. Using QCS you can:</a:t>
            </a:r>
          </a:p>
          <a:p>
            <a:pPr lvl="1" eaLnBrk="1" hangingPunct="1"/>
            <a:r>
              <a:rPr lang="en-US" sz="2000" smtClean="0"/>
              <a:t>Set up default sequence schedule details</a:t>
            </a:r>
          </a:p>
          <a:p>
            <a:pPr lvl="1" eaLnBrk="1" hangingPunct="1"/>
            <a:r>
              <a:rPr lang="en-US" sz="2000" smtClean="0"/>
              <a:t>Manage short term requirements that include the sequence in which those requirements will be consumed</a:t>
            </a:r>
          </a:p>
          <a:p>
            <a:pPr lvl="1" eaLnBrk="1" hangingPunct="1"/>
            <a:r>
              <a:rPr lang="en-US" sz="2000" smtClean="0"/>
              <a:t>Use the sequence schedule data to plan your production and shipping of the customer’s requirements</a:t>
            </a:r>
          </a:p>
          <a:p>
            <a:pPr lvl="1" eaLnBrk="1" hangingPunct="1"/>
            <a:r>
              <a:rPr lang="en-US" sz="2000" smtClean="0"/>
              <a:t>Receive incoming customer sequence schedules using EDI eCommerce</a:t>
            </a:r>
          </a:p>
          <a:p>
            <a:pPr lvl="1" eaLnBrk="1" hangingPunct="1"/>
            <a:r>
              <a:rPr lang="en-US" sz="2000" smtClean="0"/>
              <a:t>Selectively include sequence requirement information </a:t>
            </a:r>
          </a:p>
        </p:txBody>
      </p:sp>
      <p:sp>
        <p:nvSpPr>
          <p:cNvPr id="8195" name="Rectangle 2"/>
          <p:cNvSpPr>
            <a:spLocks noGrp="1" noChangeArrowheads="1"/>
          </p:cNvSpPr>
          <p:nvPr>
            <p:ph type="title"/>
          </p:nvPr>
        </p:nvSpPr>
        <p:spPr/>
        <p:txBody>
          <a:bodyPr/>
          <a:lstStyle/>
          <a:p>
            <a:pPr eaLnBrk="1" hangingPunct="1"/>
            <a:r>
              <a:rPr lang="en-US" smtClean="0"/>
              <a:t>What Sequence Schedules Do</a:t>
            </a:r>
          </a:p>
        </p:txBody>
      </p:sp>
      <p:sp>
        <p:nvSpPr>
          <p:cNvPr id="8194" name="Footer Placeholder 3"/>
          <p:cNvSpPr>
            <a:spLocks noGrp="1"/>
          </p:cNvSpPr>
          <p:nvPr>
            <p:ph type="ftr" sz="quarter" idx="10"/>
          </p:nvPr>
        </p:nvSpPr>
        <p:spPr>
          <a:noFill/>
        </p:spPr>
        <p:txBody>
          <a:bodyPr/>
          <a:lstStyle/>
          <a:p>
            <a:r>
              <a:rPr lang="en-US" smtClean="0"/>
              <a:t>CSS-IN-050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View variances between shipping or planning schedules and sequence schedules or between different releases of a sequence schedule</a:t>
            </a:r>
          </a:p>
          <a:p>
            <a:pPr lvl="1" eaLnBrk="1" hangingPunct="1"/>
            <a:r>
              <a:rPr lang="en-US" smtClean="0"/>
              <a:t>Generate sequence packing lists automatically when creating pre-shippers and shippers</a:t>
            </a:r>
          </a:p>
          <a:p>
            <a:pPr lvl="1" eaLnBrk="1" hangingPunct="1"/>
            <a:r>
              <a:rPr lang="en-US" smtClean="0"/>
              <a:t>Print sequence packing lists in forward or reverse order</a:t>
            </a:r>
          </a:p>
          <a:p>
            <a:pPr lvl="1" eaLnBrk="1" hangingPunct="1"/>
            <a:r>
              <a:rPr lang="en-US" smtClean="0"/>
              <a:t>Maintain detailed picking records for all sequenced requirements</a:t>
            </a:r>
          </a:p>
          <a:p>
            <a:pPr lvl="1" eaLnBrk="1" hangingPunct="1"/>
            <a:r>
              <a:rPr lang="en-US" smtClean="0"/>
              <a:t>Maintain multiple sequence schedule releases</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Sequence Schedule Documents and Variances</a:t>
            </a:r>
          </a:p>
        </p:txBody>
      </p:sp>
      <p:sp>
        <p:nvSpPr>
          <p:cNvPr id="9218" name="Footer Placeholder 3"/>
          <p:cNvSpPr>
            <a:spLocks noGrp="1"/>
          </p:cNvSpPr>
          <p:nvPr>
            <p:ph type="ftr" sz="quarter" idx="10"/>
          </p:nvPr>
        </p:nvSpPr>
        <p:spPr>
          <a:noFill/>
        </p:spPr>
        <p:txBody>
          <a:bodyPr/>
          <a:lstStyle/>
          <a:p>
            <a:r>
              <a:rPr lang="en-US" smtClean="0"/>
              <a:t>CSS-IN-060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smtClean="0"/>
              <a:t>Introduction to Customer Sequence Schedules</a:t>
            </a:r>
          </a:p>
          <a:p>
            <a:pPr eaLnBrk="1" hangingPunct="1"/>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Course Overview</a:t>
            </a:r>
          </a:p>
        </p:txBody>
      </p:sp>
      <p:sp>
        <p:nvSpPr>
          <p:cNvPr id="10242" name="Footer Placeholder 3"/>
          <p:cNvSpPr>
            <a:spLocks noGrp="1"/>
          </p:cNvSpPr>
          <p:nvPr>
            <p:ph type="ftr" sz="quarter" idx="10"/>
          </p:nvPr>
        </p:nvSpPr>
        <p:spPr>
          <a:noFill/>
        </p:spPr>
        <p:txBody>
          <a:bodyPr/>
          <a:lstStyle/>
          <a:p>
            <a:r>
              <a:rPr lang="en-US" smtClean="0"/>
              <a:t>CSS-IN-070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What are Customer Sequence Schedules?</a:t>
            </a:r>
          </a:p>
          <a:p>
            <a:pPr eaLnBrk="1" hangingPunct="1"/>
            <a:r>
              <a:rPr lang="en-US" smtClean="0"/>
              <a:t>What Does It Do?</a:t>
            </a:r>
          </a:p>
        </p:txBody>
      </p:sp>
      <p:sp>
        <p:nvSpPr>
          <p:cNvPr id="11267" name="Rectangle 2"/>
          <p:cNvSpPr>
            <a:spLocks noGrp="1" noChangeArrowheads="1"/>
          </p:cNvSpPr>
          <p:nvPr>
            <p:ph type="title"/>
          </p:nvPr>
        </p:nvSpPr>
        <p:spPr/>
        <p:txBody>
          <a:bodyPr/>
          <a:lstStyle/>
          <a:p>
            <a:pPr eaLnBrk="1" hangingPunct="1"/>
            <a:r>
              <a:rPr lang="en-US" smtClean="0"/>
              <a:t>Customer Sequence Schedules</a:t>
            </a:r>
          </a:p>
        </p:txBody>
      </p:sp>
      <p:sp>
        <p:nvSpPr>
          <p:cNvPr id="11266" name="Footer Placeholder 3"/>
          <p:cNvSpPr>
            <a:spLocks noGrp="1"/>
          </p:cNvSpPr>
          <p:nvPr>
            <p:ph type="ftr" sz="quarter" idx="10"/>
          </p:nvPr>
        </p:nvSpPr>
        <p:spPr>
          <a:noFill/>
        </p:spPr>
        <p:txBody>
          <a:bodyPr/>
          <a:lstStyle/>
          <a:p>
            <a:r>
              <a:rPr lang="en-US" smtClean="0"/>
              <a:t>CSS-IN-080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2"/>
          <p:cNvSpPr>
            <a:spLocks noGrp="1" noChangeArrowheads="1"/>
          </p:cNvSpPr>
          <p:nvPr>
            <p:ph type="title"/>
          </p:nvPr>
        </p:nvSpPr>
        <p:spPr/>
        <p:txBody>
          <a:bodyPr/>
          <a:lstStyle/>
          <a:p>
            <a:pPr eaLnBrk="1" hangingPunct="1"/>
            <a:r>
              <a:rPr lang="en-US" smtClean="0">
                <a:solidFill>
                  <a:schemeClr val="tx2"/>
                </a:solidFill>
              </a:rPr>
              <a:t>Where Are You?</a:t>
            </a:r>
          </a:p>
        </p:txBody>
      </p:sp>
      <p:sp>
        <p:nvSpPr>
          <p:cNvPr id="12290" name="Footer Placeholder 3"/>
          <p:cNvSpPr>
            <a:spLocks noGrp="1"/>
          </p:cNvSpPr>
          <p:nvPr>
            <p:ph type="ftr" sz="quarter" idx="10"/>
          </p:nvPr>
        </p:nvSpPr>
        <p:spPr>
          <a:noFill/>
        </p:spPr>
        <p:txBody>
          <a:bodyPr/>
          <a:lstStyle/>
          <a:p>
            <a:r>
              <a:rPr lang="en-US" smtClean="0"/>
              <a:t>CSS-IN-090</a:t>
            </a:r>
          </a:p>
        </p:txBody>
      </p:sp>
      <p:sp>
        <p:nvSpPr>
          <p:cNvPr id="12291" name="Text Box 13"/>
          <p:cNvSpPr txBox="1">
            <a:spLocks noChangeArrowheads="1"/>
          </p:cNvSpPr>
          <p:nvPr/>
        </p:nvSpPr>
        <p:spPr bwMode="auto">
          <a:xfrm>
            <a:off x="2333625" y="1932302"/>
            <a:ext cx="931665" cy="307777"/>
          </a:xfrm>
          <a:prstGeom prst="rect">
            <a:avLst/>
          </a:prstGeom>
          <a:noFill/>
          <a:ln w="38100">
            <a:noFill/>
            <a:miter lim="800000"/>
            <a:headEnd/>
            <a:tailEnd/>
          </a:ln>
        </p:spPr>
        <p:txBody>
          <a:bodyPr wrap="none">
            <a:spAutoFit/>
          </a:bodyPr>
          <a:lstStyle/>
          <a:p>
            <a:pPr algn="l" eaLnBrk="0" hangingPunct="0"/>
            <a:r>
              <a:rPr kumimoji="1" lang="en-US" sz="1400">
                <a:latin typeface="+mj-lt"/>
              </a:rPr>
              <a:t>Planning</a:t>
            </a:r>
            <a:endParaRPr kumimoji="1" lang="en-US" sz="2400">
              <a:latin typeface="+mj-lt"/>
            </a:endParaRPr>
          </a:p>
        </p:txBody>
      </p:sp>
      <p:sp>
        <p:nvSpPr>
          <p:cNvPr id="12292" name="Text Box 14"/>
          <p:cNvSpPr txBox="1">
            <a:spLocks noChangeArrowheads="1"/>
          </p:cNvSpPr>
          <p:nvPr/>
        </p:nvSpPr>
        <p:spPr bwMode="auto">
          <a:xfrm>
            <a:off x="2486025" y="2249802"/>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sp>
        <p:nvSpPr>
          <p:cNvPr id="12293" name="Text Box 15"/>
          <p:cNvSpPr txBox="1">
            <a:spLocks noChangeArrowheads="1"/>
          </p:cNvSpPr>
          <p:nvPr/>
        </p:nvSpPr>
        <p:spPr bwMode="auto">
          <a:xfrm>
            <a:off x="2484493" y="2567302"/>
            <a:ext cx="1080745" cy="307777"/>
          </a:xfrm>
          <a:prstGeom prst="rect">
            <a:avLst/>
          </a:prstGeom>
          <a:noFill/>
          <a:ln w="38100">
            <a:noFill/>
            <a:miter lim="800000"/>
            <a:headEnd/>
            <a:tailEnd/>
          </a:ln>
        </p:spPr>
        <p:txBody>
          <a:bodyPr wrap="none">
            <a:spAutoFit/>
          </a:bodyPr>
          <a:lstStyle/>
          <a:p>
            <a:pPr algn="l" eaLnBrk="0" hangingPunct="0"/>
            <a:r>
              <a:rPr kumimoji="1" lang="en-US" sz="1400" dirty="0">
                <a:latin typeface="+mj-lt"/>
              </a:rPr>
              <a:t>Sequence</a:t>
            </a:r>
            <a:endParaRPr kumimoji="1" lang="en-US" sz="2400" dirty="0">
              <a:latin typeface="+mj-lt"/>
            </a:endParaRPr>
          </a:p>
        </p:txBody>
      </p:sp>
      <p:cxnSp>
        <p:nvCxnSpPr>
          <p:cNvPr id="12295" name="AutoShape 5"/>
          <p:cNvCxnSpPr>
            <a:cxnSpLocks noChangeShapeType="1"/>
          </p:cNvCxnSpPr>
          <p:nvPr/>
        </p:nvCxnSpPr>
        <p:spPr bwMode="auto">
          <a:xfrm flipV="1">
            <a:off x="4611688" y="4405627"/>
            <a:ext cx="2406650" cy="4763"/>
          </a:xfrm>
          <a:prstGeom prst="straightConnector1">
            <a:avLst/>
          </a:prstGeom>
          <a:noFill/>
          <a:ln w="38100">
            <a:solidFill>
              <a:srgbClr val="5A87C6"/>
            </a:solidFill>
            <a:round/>
            <a:headEnd/>
            <a:tailEnd type="triangle" w="med" len="med"/>
          </a:ln>
        </p:spPr>
      </p:cxnSp>
      <p:cxnSp>
        <p:nvCxnSpPr>
          <p:cNvPr id="12296" name="AutoShape 6"/>
          <p:cNvCxnSpPr>
            <a:cxnSpLocks noChangeShapeType="1"/>
          </p:cNvCxnSpPr>
          <p:nvPr/>
        </p:nvCxnSpPr>
        <p:spPr bwMode="auto">
          <a:xfrm>
            <a:off x="5761038" y="4099240"/>
            <a:ext cx="1187450" cy="1587"/>
          </a:xfrm>
          <a:prstGeom prst="straightConnector1">
            <a:avLst/>
          </a:prstGeom>
          <a:noFill/>
          <a:ln w="38100">
            <a:solidFill>
              <a:srgbClr val="5A87C6"/>
            </a:solidFill>
            <a:round/>
            <a:headEnd/>
            <a:tailEnd type="triangle" w="med" len="med"/>
          </a:ln>
        </p:spPr>
      </p:cxnSp>
      <p:sp>
        <p:nvSpPr>
          <p:cNvPr id="12297" name="Text Box 7"/>
          <p:cNvSpPr txBox="1">
            <a:spLocks noChangeArrowheads="1"/>
          </p:cNvSpPr>
          <p:nvPr/>
        </p:nvSpPr>
        <p:spPr bwMode="auto">
          <a:xfrm>
            <a:off x="5969000" y="3796027"/>
            <a:ext cx="931665" cy="307777"/>
          </a:xfrm>
          <a:prstGeom prst="rect">
            <a:avLst/>
          </a:prstGeom>
          <a:noFill/>
          <a:ln w="38100">
            <a:noFill/>
            <a:miter lim="800000"/>
            <a:headEnd/>
            <a:tailEnd/>
          </a:ln>
        </p:spPr>
        <p:txBody>
          <a:bodyPr wrap="none">
            <a:spAutoFit/>
          </a:bodyPr>
          <a:lstStyle/>
          <a:p>
            <a:pPr algn="l" eaLnBrk="0" hangingPunct="0"/>
            <a:r>
              <a:rPr kumimoji="1" lang="en-US" sz="1400" dirty="0">
                <a:latin typeface="+mj-lt"/>
              </a:rPr>
              <a:t>Planning</a:t>
            </a:r>
            <a:endParaRPr kumimoji="1" lang="en-US" sz="2400" dirty="0">
              <a:latin typeface="+mj-lt"/>
            </a:endParaRPr>
          </a:p>
        </p:txBody>
      </p:sp>
      <p:sp>
        <p:nvSpPr>
          <p:cNvPr id="12298" name="Text Box 8"/>
          <p:cNvSpPr txBox="1">
            <a:spLocks noChangeArrowheads="1"/>
          </p:cNvSpPr>
          <p:nvPr/>
        </p:nvSpPr>
        <p:spPr bwMode="auto">
          <a:xfrm>
            <a:off x="6137275" y="4110352"/>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cxnSp>
        <p:nvCxnSpPr>
          <p:cNvPr id="12299" name="AutoShape 10"/>
          <p:cNvCxnSpPr>
            <a:cxnSpLocks noChangeShapeType="1"/>
          </p:cNvCxnSpPr>
          <p:nvPr/>
        </p:nvCxnSpPr>
        <p:spPr bwMode="auto">
          <a:xfrm>
            <a:off x="2401888" y="2575240"/>
            <a:ext cx="952500" cy="1587"/>
          </a:xfrm>
          <a:prstGeom prst="straightConnector1">
            <a:avLst/>
          </a:prstGeom>
          <a:noFill/>
          <a:ln w="38100">
            <a:solidFill>
              <a:srgbClr val="5A87C6"/>
            </a:solidFill>
            <a:round/>
            <a:headEnd/>
            <a:tailEnd type="triangle" w="med" len="med"/>
          </a:ln>
        </p:spPr>
      </p:cxnSp>
      <p:cxnSp>
        <p:nvCxnSpPr>
          <p:cNvPr id="12300" name="AutoShape 11"/>
          <p:cNvCxnSpPr>
            <a:cxnSpLocks noChangeShapeType="1"/>
          </p:cNvCxnSpPr>
          <p:nvPr/>
        </p:nvCxnSpPr>
        <p:spPr bwMode="auto">
          <a:xfrm flipV="1">
            <a:off x="2370138" y="2862577"/>
            <a:ext cx="1162050" cy="4763"/>
          </a:xfrm>
          <a:prstGeom prst="straightConnector1">
            <a:avLst/>
          </a:prstGeom>
          <a:noFill/>
          <a:ln w="38100">
            <a:solidFill>
              <a:srgbClr val="5A87C6"/>
            </a:solidFill>
            <a:round/>
            <a:headEnd/>
            <a:tailEnd type="triangle" w="med" len="med"/>
          </a:ln>
        </p:spPr>
      </p:cxnSp>
      <p:cxnSp>
        <p:nvCxnSpPr>
          <p:cNvPr id="12301" name="AutoShape 12"/>
          <p:cNvCxnSpPr>
            <a:cxnSpLocks noChangeShapeType="1"/>
          </p:cNvCxnSpPr>
          <p:nvPr/>
        </p:nvCxnSpPr>
        <p:spPr bwMode="auto">
          <a:xfrm>
            <a:off x="2255838" y="2257740"/>
            <a:ext cx="933450" cy="0"/>
          </a:xfrm>
          <a:prstGeom prst="straightConnector1">
            <a:avLst/>
          </a:prstGeom>
          <a:noFill/>
          <a:ln w="38100">
            <a:solidFill>
              <a:srgbClr val="5A87C6"/>
            </a:solidFill>
            <a:round/>
            <a:headEnd/>
            <a:tailEnd type="triangle" w="med" len="med"/>
          </a:ln>
        </p:spPr>
      </p:cxnSp>
      <p:cxnSp>
        <p:nvCxnSpPr>
          <p:cNvPr id="49168" name="AutoShape 16"/>
          <p:cNvCxnSpPr>
            <a:cxnSpLocks noChangeShapeType="1"/>
            <a:stCxn id="49169" idx="1"/>
          </p:cNvCxnSpPr>
          <p:nvPr/>
        </p:nvCxnSpPr>
        <p:spPr bwMode="auto">
          <a:xfrm flipH="1">
            <a:off x="2590800" y="3356290"/>
            <a:ext cx="941388" cy="817562"/>
          </a:xfrm>
          <a:prstGeom prst="straightConnector1">
            <a:avLst/>
          </a:prstGeom>
          <a:noFill/>
          <a:ln w="38100">
            <a:solidFill>
              <a:srgbClr val="5A87C6"/>
            </a:solidFill>
            <a:prstDash val="dash"/>
            <a:round/>
            <a:headEnd/>
            <a:tailEnd type="triangle" w="med" len="med"/>
          </a:ln>
        </p:spPr>
      </p:cxnSp>
      <p:sp>
        <p:nvSpPr>
          <p:cNvPr id="49169" name="AutoShape 17"/>
          <p:cNvSpPr>
            <a:spLocks noChangeArrowheads="1"/>
          </p:cNvSpPr>
          <p:nvPr/>
        </p:nvSpPr>
        <p:spPr bwMode="auto">
          <a:xfrm>
            <a:off x="3532188" y="2302190"/>
            <a:ext cx="2159000" cy="2108200"/>
          </a:xfrm>
          <a:prstGeom prst="roundRect">
            <a:avLst>
              <a:gd name="adj" fmla="val 16667"/>
            </a:avLst>
          </a:prstGeom>
          <a:solidFill>
            <a:schemeClr val="accent6"/>
          </a:solidFill>
          <a:ln w="12700">
            <a:solidFill>
              <a:schemeClr val="accent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r>
              <a:rPr kumimoji="1" lang="en-US" sz="1600" b="1">
                <a:latin typeface="+mj-lt"/>
              </a:rPr>
              <a:t>QAD</a:t>
            </a:r>
            <a:br>
              <a:rPr kumimoji="1" lang="en-US" sz="1600" b="1">
                <a:latin typeface="+mj-lt"/>
              </a:rPr>
            </a:br>
            <a:r>
              <a:rPr kumimoji="1" lang="en-US" sz="1600" b="1">
                <a:latin typeface="+mj-lt"/>
              </a:rPr>
              <a:t>Enterprise </a:t>
            </a:r>
            <a:br>
              <a:rPr kumimoji="1" lang="en-US" sz="1600" b="1">
                <a:latin typeface="+mj-lt"/>
              </a:rPr>
            </a:br>
            <a:r>
              <a:rPr kumimoji="1" lang="en-US" sz="1600" b="1">
                <a:latin typeface="+mj-lt"/>
              </a:rPr>
              <a:t>Applications</a:t>
            </a:r>
          </a:p>
        </p:txBody>
      </p:sp>
      <p:sp>
        <p:nvSpPr>
          <p:cNvPr id="49170" name="AutoShape 18"/>
          <p:cNvSpPr>
            <a:spLocks noChangeArrowheads="1"/>
          </p:cNvSpPr>
          <p:nvPr/>
        </p:nvSpPr>
        <p:spPr bwMode="auto">
          <a:xfrm>
            <a:off x="3810000" y="2310127"/>
            <a:ext cx="1536700" cy="444500"/>
          </a:xfrm>
          <a:prstGeom prst="roundRect">
            <a:avLst>
              <a:gd name="adj" fmla="val 16667"/>
            </a:avLst>
          </a:prstGeom>
          <a:solidFill>
            <a:schemeClr val="accent4"/>
          </a:solidFill>
          <a:ln w="12700">
            <a:solidFill>
              <a:schemeClr val="bg2"/>
            </a:solidFill>
            <a:round/>
            <a:headEnd/>
            <a:tailEnd/>
          </a:ln>
        </p:spPr>
        <p:txBody>
          <a:bodyPr wrap="none" lIns="87312" tIns="44450" rIns="87312" bIns="44450" anchor="ctr" anchorCtr="1"/>
          <a:lstStyle/>
          <a:p>
            <a:pPr defTabSz="825500" eaLnBrk="0" hangingPunct="0"/>
            <a:r>
              <a:rPr kumimoji="1" lang="en-US" sz="1400" b="1">
                <a:latin typeface="+mj-lt"/>
              </a:rPr>
              <a:t>Customer </a:t>
            </a:r>
          </a:p>
          <a:p>
            <a:pPr defTabSz="825500" eaLnBrk="0" hangingPunct="0"/>
            <a:r>
              <a:rPr kumimoji="1" lang="en-US" sz="1400" b="1">
                <a:latin typeface="+mj-lt"/>
              </a:rPr>
              <a:t>Schedules</a:t>
            </a:r>
            <a:endParaRPr kumimoji="1" lang="en-US" sz="1400">
              <a:latin typeface="+mj-lt"/>
            </a:endParaRPr>
          </a:p>
        </p:txBody>
      </p:sp>
      <p:sp>
        <p:nvSpPr>
          <p:cNvPr id="49171" name="AutoShape 19"/>
          <p:cNvSpPr>
            <a:spLocks noChangeArrowheads="1"/>
          </p:cNvSpPr>
          <p:nvPr/>
        </p:nvSpPr>
        <p:spPr bwMode="auto">
          <a:xfrm>
            <a:off x="3810000" y="3945252"/>
            <a:ext cx="1536700" cy="452438"/>
          </a:xfrm>
          <a:prstGeom prst="roundRect">
            <a:avLst>
              <a:gd name="adj" fmla="val 16667"/>
            </a:avLst>
          </a:prstGeom>
          <a:solidFill>
            <a:schemeClr val="accent4"/>
          </a:solidFill>
          <a:ln w="12700">
            <a:solidFill>
              <a:schemeClr val="bg2"/>
            </a:solidFill>
            <a:round/>
            <a:headEnd/>
            <a:tailEnd/>
          </a:ln>
        </p:spPr>
        <p:txBody>
          <a:bodyPr wrap="none" lIns="87312" tIns="44450" rIns="87312" bIns="44450" anchor="ctr" anchorCtr="1"/>
          <a:lstStyle/>
          <a:p>
            <a:pPr defTabSz="825500" eaLnBrk="0" hangingPunct="0"/>
            <a:r>
              <a:rPr kumimoji="1" lang="en-US" sz="1400" b="1" dirty="0">
                <a:latin typeface="+mj-lt"/>
              </a:rPr>
              <a:t>Supplier </a:t>
            </a:r>
          </a:p>
          <a:p>
            <a:pPr defTabSz="825500" eaLnBrk="0" hangingPunct="0"/>
            <a:r>
              <a:rPr kumimoji="1" lang="en-US" sz="1400" b="1" dirty="0">
                <a:latin typeface="+mj-lt"/>
              </a:rPr>
              <a:t>Schedules</a:t>
            </a:r>
            <a:endParaRPr kumimoji="1" lang="en-US" sz="1400" dirty="0">
              <a:latin typeface="+mj-lt"/>
            </a:endParaRPr>
          </a:p>
        </p:txBody>
      </p:sp>
      <p:sp>
        <p:nvSpPr>
          <p:cNvPr id="49172" name="AutoShape 20" descr="Solid diamond"/>
          <p:cNvSpPr>
            <a:spLocks noChangeArrowheads="1"/>
          </p:cNvSpPr>
          <p:nvPr/>
        </p:nvSpPr>
        <p:spPr bwMode="auto">
          <a:xfrm>
            <a:off x="7100888" y="4067490"/>
            <a:ext cx="1308100" cy="660400"/>
          </a:xfrm>
          <a:prstGeom prst="roundRect">
            <a:avLst>
              <a:gd name="adj" fmla="val 16667"/>
            </a:avLst>
          </a:prstGeom>
          <a:pattFill prst="solidDmnd">
            <a:fgClr>
              <a:srgbClr val="CCFFCC"/>
            </a:fgClr>
            <a:bgClr>
              <a:srgbClr val="FFFFFF"/>
            </a:bgClr>
          </a:pattFill>
          <a:ln w="12700">
            <a:solidFill>
              <a:schemeClr val="accent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defRPr/>
            </a:pPr>
            <a:r>
              <a:rPr kumimoji="1" lang="en-US" sz="1600" b="1">
                <a:latin typeface="+mj-lt"/>
              </a:rPr>
              <a:t>Suppliers</a:t>
            </a:r>
            <a:endParaRPr kumimoji="1" lang="en-US" sz="1400">
              <a:latin typeface="+mj-lt"/>
            </a:endParaRPr>
          </a:p>
        </p:txBody>
      </p:sp>
      <p:sp>
        <p:nvSpPr>
          <p:cNvPr id="49173" name="AutoShape 21"/>
          <p:cNvSpPr>
            <a:spLocks noChangeArrowheads="1"/>
          </p:cNvSpPr>
          <p:nvPr/>
        </p:nvSpPr>
        <p:spPr bwMode="auto">
          <a:xfrm>
            <a:off x="903362" y="2175190"/>
            <a:ext cx="1554480" cy="660400"/>
          </a:xfrm>
          <a:prstGeom prst="roundRect">
            <a:avLst>
              <a:gd name="adj" fmla="val 16667"/>
            </a:avLst>
          </a:prstGeom>
          <a:solidFill>
            <a:schemeClr val="accent4"/>
          </a:solidFill>
          <a:ln w="12700">
            <a:solidFill>
              <a:schemeClr val="tx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defRPr/>
            </a:pPr>
            <a:r>
              <a:rPr kumimoji="1" lang="en-US" sz="1600" b="1" dirty="0">
                <a:latin typeface="+mj-lt"/>
              </a:rPr>
              <a:t>Customers</a:t>
            </a:r>
            <a:endParaRPr kumimoji="1" lang="en-US" sz="1400" dirty="0">
              <a:latin typeface="+mj-lt"/>
            </a:endParaRPr>
          </a:p>
        </p:txBody>
      </p:sp>
      <p:cxnSp>
        <p:nvCxnSpPr>
          <p:cNvPr id="49174" name="AutoShape 22"/>
          <p:cNvCxnSpPr>
            <a:cxnSpLocks noChangeShapeType="1"/>
          </p:cNvCxnSpPr>
          <p:nvPr/>
        </p:nvCxnSpPr>
        <p:spPr bwMode="auto">
          <a:xfrm flipH="1">
            <a:off x="6846888" y="4892990"/>
            <a:ext cx="838200" cy="690562"/>
          </a:xfrm>
          <a:prstGeom prst="straightConnector1">
            <a:avLst/>
          </a:prstGeom>
          <a:noFill/>
          <a:ln w="38100">
            <a:solidFill>
              <a:srgbClr val="5A87C6"/>
            </a:solidFill>
            <a:prstDash val="dash"/>
            <a:round/>
            <a:headEnd/>
            <a:tailEnd type="triangle" w="med" len="med"/>
          </a:ln>
        </p:spPr>
      </p:cxnSp>
      <p:sp>
        <p:nvSpPr>
          <p:cNvPr id="49176" name="AutoShape 24" descr="10%"/>
          <p:cNvSpPr>
            <a:spLocks noChangeArrowheads="1"/>
          </p:cNvSpPr>
          <p:nvPr/>
        </p:nvSpPr>
        <p:spPr bwMode="auto">
          <a:xfrm>
            <a:off x="915988" y="3907152"/>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rgbClr val="5A87C6"/>
            </a:outerShdw>
          </a:effectLst>
        </p:spPr>
        <p:txBody>
          <a:bodyPr wrap="none" anchor="ctr"/>
          <a:lstStyle/>
          <a:p>
            <a:pPr eaLnBrk="0" hangingPunct="0">
              <a:defRPr/>
            </a:pPr>
            <a:r>
              <a:rPr kumimoji="1" lang="en-US" sz="1600" b="1">
                <a:latin typeface="+mj-lt"/>
              </a:rPr>
              <a:t>Shipments</a:t>
            </a:r>
          </a:p>
        </p:txBody>
      </p:sp>
      <p:cxnSp>
        <p:nvCxnSpPr>
          <p:cNvPr id="12310" name="AutoShape 25"/>
          <p:cNvCxnSpPr>
            <a:cxnSpLocks noChangeShapeType="1"/>
            <a:stCxn id="49176" idx="0"/>
            <a:endCxn id="49173" idx="2"/>
          </p:cNvCxnSpPr>
          <p:nvPr/>
        </p:nvCxnSpPr>
        <p:spPr bwMode="auto">
          <a:xfrm rot="5400000" flipH="1" flipV="1">
            <a:off x="1143514" y="3370064"/>
            <a:ext cx="1071562" cy="2614"/>
          </a:xfrm>
          <a:prstGeom prst="straightConnector1">
            <a:avLst/>
          </a:prstGeom>
          <a:noFill/>
          <a:ln w="38100">
            <a:solidFill>
              <a:srgbClr val="5A87C6"/>
            </a:solidFill>
            <a:prstDash val="dash"/>
            <a:round/>
            <a:headEnd/>
            <a:tailEnd type="triangle" w="med" len="med"/>
          </a:ln>
        </p:spPr>
      </p:cxnSp>
      <p:sp>
        <p:nvSpPr>
          <p:cNvPr id="49179" name="AutoShape 27" descr="10%"/>
          <p:cNvSpPr>
            <a:spLocks noChangeArrowheads="1"/>
          </p:cNvSpPr>
          <p:nvPr/>
        </p:nvSpPr>
        <p:spPr bwMode="auto">
          <a:xfrm>
            <a:off x="5170488" y="5316852"/>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rgbClr val="5A87C6"/>
            </a:outerShdw>
          </a:effectLst>
        </p:spPr>
        <p:txBody>
          <a:bodyPr wrap="none" anchor="ctr"/>
          <a:lstStyle/>
          <a:p>
            <a:pPr eaLnBrk="0" hangingPunct="0">
              <a:defRPr/>
            </a:pPr>
            <a:r>
              <a:rPr kumimoji="1" lang="en-US" sz="1600" b="1">
                <a:latin typeface="+mj-lt"/>
              </a:rPr>
              <a:t>Shipments</a:t>
            </a:r>
          </a:p>
        </p:txBody>
      </p:sp>
      <p:sp>
        <p:nvSpPr>
          <p:cNvPr id="12312" name="Line 28"/>
          <p:cNvSpPr>
            <a:spLocks noChangeShapeType="1"/>
          </p:cNvSpPr>
          <p:nvPr/>
        </p:nvSpPr>
        <p:spPr bwMode="auto">
          <a:xfrm flipV="1">
            <a:off x="5435600" y="4491352"/>
            <a:ext cx="0" cy="800100"/>
          </a:xfrm>
          <a:prstGeom prst="line">
            <a:avLst/>
          </a:prstGeom>
          <a:noFill/>
          <a:ln w="38100">
            <a:solidFill>
              <a:srgbClr val="5A87C6"/>
            </a:solidFill>
            <a:prstDash val="dash"/>
            <a:round/>
            <a:headEnd/>
            <a:tailEnd type="triangle" w="med" len="med"/>
          </a:ln>
        </p:spPr>
        <p:txBody>
          <a:bodyPr wrap="none" anchor="ctr"/>
          <a:lstStyle/>
          <a:p>
            <a:endParaRPr lang="en-US">
              <a:latin typeface="+mj-lt"/>
            </a:endParaRPr>
          </a:p>
        </p:txBody>
      </p:sp>
      <p:grpSp>
        <p:nvGrpSpPr>
          <p:cNvPr id="2" name="Group 29"/>
          <p:cNvGrpSpPr>
            <a:grpSpLocks/>
          </p:cNvGrpSpPr>
          <p:nvPr/>
        </p:nvGrpSpPr>
        <p:grpSpPr bwMode="auto">
          <a:xfrm>
            <a:off x="4578350" y="935352"/>
            <a:ext cx="2662238" cy="1374775"/>
            <a:chOff x="2884" y="648"/>
            <a:chExt cx="1677" cy="866"/>
          </a:xfrm>
        </p:grpSpPr>
        <p:sp>
          <p:nvSpPr>
            <p:cNvPr id="12314" name="AutoShape 30"/>
            <p:cNvSpPr>
              <a:spLocks noChangeArrowheads="1"/>
            </p:cNvSpPr>
            <p:nvPr/>
          </p:nvSpPr>
          <p:spPr bwMode="auto">
            <a:xfrm>
              <a:off x="3263" y="648"/>
              <a:ext cx="1298" cy="300"/>
            </a:xfrm>
            <a:prstGeom prst="roundRect">
              <a:avLst>
                <a:gd name="adj" fmla="val 16667"/>
              </a:avLst>
            </a:prstGeom>
            <a:noFill/>
            <a:ln w="38100">
              <a:solidFill>
                <a:srgbClr val="5A87C6"/>
              </a:solidFill>
              <a:round/>
              <a:headEnd/>
              <a:tailEnd/>
            </a:ln>
          </p:spPr>
          <p:txBody>
            <a:bodyPr>
              <a:spAutoFit/>
            </a:bodyPr>
            <a:lstStyle/>
            <a:p>
              <a:pPr algn="l" eaLnBrk="0" hangingPunct="0">
                <a:spcBef>
                  <a:spcPct val="50000"/>
                </a:spcBef>
              </a:pPr>
              <a:r>
                <a:rPr kumimoji="1" lang="en-US" sz="2200" b="1" dirty="0">
                  <a:solidFill>
                    <a:srgbClr val="5A87C6"/>
                  </a:solidFill>
                  <a:latin typeface="+mj-lt"/>
                </a:rPr>
                <a:t>You are here</a:t>
              </a:r>
              <a:endParaRPr kumimoji="1" lang="en-US" sz="2400" dirty="0">
                <a:solidFill>
                  <a:srgbClr val="5A87C6"/>
                </a:solidFill>
                <a:latin typeface="+mj-lt"/>
              </a:endParaRPr>
            </a:p>
          </p:txBody>
        </p:sp>
        <p:cxnSp>
          <p:nvCxnSpPr>
            <p:cNvPr id="12315" name="AutoShape 31"/>
            <p:cNvCxnSpPr>
              <a:cxnSpLocks noChangeShapeType="1"/>
              <a:stCxn id="12314" idx="1"/>
              <a:endCxn id="49170" idx="0"/>
            </p:cNvCxnSpPr>
            <p:nvPr/>
          </p:nvCxnSpPr>
          <p:spPr bwMode="auto">
            <a:xfrm rot="10800000" flipV="1">
              <a:off x="2884" y="798"/>
              <a:ext cx="379" cy="716"/>
            </a:xfrm>
            <a:prstGeom prst="bentConnector2">
              <a:avLst/>
            </a:prstGeom>
            <a:noFill/>
            <a:ln w="38100">
              <a:solidFill>
                <a:srgbClr val="5A87C6"/>
              </a:solidFill>
              <a:miter lim="800000"/>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169"/>
                                        </p:tgtEl>
                                        <p:attrNameLst>
                                          <p:attrName>style.visibility</p:attrName>
                                        </p:attrNameLst>
                                      </p:cBhvr>
                                      <p:to>
                                        <p:strVal val="visible"/>
                                      </p:to>
                                    </p:set>
                                    <p:anim calcmode="lin" valueType="num">
                                      <p:cBhvr>
                                        <p:cTn id="7" dur="500" fill="hold"/>
                                        <p:tgtEl>
                                          <p:spTgt spid="49169"/>
                                        </p:tgtEl>
                                        <p:attrNameLst>
                                          <p:attrName>ppt_w</p:attrName>
                                        </p:attrNameLst>
                                      </p:cBhvr>
                                      <p:tavLst>
                                        <p:tav tm="0">
                                          <p:val>
                                            <p:fltVal val="0"/>
                                          </p:val>
                                        </p:tav>
                                        <p:tav tm="100000">
                                          <p:val>
                                            <p:strVal val="#ppt_w"/>
                                          </p:val>
                                        </p:tav>
                                      </p:tavLst>
                                    </p:anim>
                                    <p:anim calcmode="lin" valueType="num">
                                      <p:cBhvr>
                                        <p:cTn id="8" dur="500" fill="hold"/>
                                        <p:tgtEl>
                                          <p:spTgt spid="4916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49170"/>
                                        </p:tgtEl>
                                        <p:attrNameLst>
                                          <p:attrName>style.visibility</p:attrName>
                                        </p:attrNameLst>
                                      </p:cBhvr>
                                      <p:to>
                                        <p:strVal val="visible"/>
                                      </p:to>
                                    </p:set>
                                    <p:animEffect transition="in" filter="barn(outVertical)">
                                      <p:cBhvr>
                                        <p:cTn id="12" dur="500"/>
                                        <p:tgtEl>
                                          <p:spTgt spid="49170"/>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49171"/>
                                        </p:tgtEl>
                                        <p:attrNameLst>
                                          <p:attrName>style.visibility</p:attrName>
                                        </p:attrNameLst>
                                      </p:cBhvr>
                                      <p:to>
                                        <p:strVal val="visible"/>
                                      </p:to>
                                    </p:set>
                                    <p:animEffect transition="in" filter="barn(outVertical)">
                                      <p:cBhvr>
                                        <p:cTn id="16" dur="500"/>
                                        <p:tgtEl>
                                          <p:spTgt spid="49171"/>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49168"/>
                                        </p:tgtEl>
                                        <p:attrNameLst>
                                          <p:attrName>style.visibility</p:attrName>
                                        </p:attrNameLst>
                                      </p:cBhvr>
                                      <p:to>
                                        <p:strVal val="visible"/>
                                      </p:to>
                                    </p:set>
                                    <p:animEffect transition="in" filter="strips(downLeft)">
                                      <p:cBhvr>
                                        <p:cTn id="20" dur="500"/>
                                        <p:tgtEl>
                                          <p:spTgt spid="49168"/>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49173"/>
                                        </p:tgtEl>
                                        <p:attrNameLst>
                                          <p:attrName>style.visibility</p:attrName>
                                        </p:attrNameLst>
                                      </p:cBhvr>
                                      <p:to>
                                        <p:strVal val="visible"/>
                                      </p:to>
                                    </p:set>
                                    <p:anim calcmode="lin" valueType="num">
                                      <p:cBhvr>
                                        <p:cTn id="24" dur="500" fill="hold"/>
                                        <p:tgtEl>
                                          <p:spTgt spid="49173"/>
                                        </p:tgtEl>
                                        <p:attrNameLst>
                                          <p:attrName>ppt_w</p:attrName>
                                        </p:attrNameLst>
                                      </p:cBhvr>
                                      <p:tavLst>
                                        <p:tav tm="0">
                                          <p:val>
                                            <p:fltVal val="0"/>
                                          </p:val>
                                        </p:tav>
                                        <p:tav tm="100000">
                                          <p:val>
                                            <p:strVal val="#ppt_w"/>
                                          </p:val>
                                        </p:tav>
                                      </p:tavLst>
                                    </p:anim>
                                    <p:anim calcmode="lin" valueType="num">
                                      <p:cBhvr>
                                        <p:cTn id="25" dur="500" fill="hold"/>
                                        <p:tgtEl>
                                          <p:spTgt spid="49173"/>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49172"/>
                                        </p:tgtEl>
                                        <p:attrNameLst>
                                          <p:attrName>style.visibility</p:attrName>
                                        </p:attrNameLst>
                                      </p:cBhvr>
                                      <p:to>
                                        <p:strVal val="visible"/>
                                      </p:to>
                                    </p:set>
                                    <p:anim calcmode="lin" valueType="num">
                                      <p:cBhvr>
                                        <p:cTn id="29" dur="500" fill="hold"/>
                                        <p:tgtEl>
                                          <p:spTgt spid="49172"/>
                                        </p:tgtEl>
                                        <p:attrNameLst>
                                          <p:attrName>ppt_w</p:attrName>
                                        </p:attrNameLst>
                                      </p:cBhvr>
                                      <p:tavLst>
                                        <p:tav tm="0">
                                          <p:val>
                                            <p:fltVal val="0"/>
                                          </p:val>
                                        </p:tav>
                                        <p:tav tm="100000">
                                          <p:val>
                                            <p:strVal val="#ppt_w"/>
                                          </p:val>
                                        </p:tav>
                                      </p:tavLst>
                                    </p:anim>
                                    <p:anim calcmode="lin" valueType="num">
                                      <p:cBhvr>
                                        <p:cTn id="30" dur="500" fill="hold"/>
                                        <p:tgtEl>
                                          <p:spTgt spid="49172"/>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18" presetClass="entr" presetSubtype="12" fill="hold" nodeType="afterEffect">
                                  <p:stCondLst>
                                    <p:cond delay="0"/>
                                  </p:stCondLst>
                                  <p:childTnLst>
                                    <p:set>
                                      <p:cBhvr>
                                        <p:cTn id="33" dur="1" fill="hold">
                                          <p:stCondLst>
                                            <p:cond delay="0"/>
                                          </p:stCondLst>
                                        </p:cTn>
                                        <p:tgtEl>
                                          <p:spTgt spid="49174"/>
                                        </p:tgtEl>
                                        <p:attrNameLst>
                                          <p:attrName>style.visibility</p:attrName>
                                        </p:attrNameLst>
                                      </p:cBhvr>
                                      <p:to>
                                        <p:strVal val="visible"/>
                                      </p:to>
                                    </p:set>
                                    <p:animEffect transition="in" filter="strips(downLeft)">
                                      <p:cBhvr>
                                        <p:cTn id="34" dur="500"/>
                                        <p:tgtEl>
                                          <p:spTgt spid="49174"/>
                                        </p:tgtEl>
                                      </p:cBhvr>
                                    </p:animEffect>
                                  </p:childTnLst>
                                </p:cTn>
                              </p:par>
                            </p:childTnLst>
                          </p:cTn>
                        </p:par>
                        <p:par>
                          <p:cTn id="35" fill="hold">
                            <p:stCondLst>
                              <p:cond delay="3500"/>
                            </p:stCondLst>
                            <p:childTnLst>
                              <p:par>
                                <p:cTn id="36" presetID="18" presetClass="entr" presetSubtype="12"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strips(downLeft)">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9" grpId="0" animBg="1" autoUpdateAnimBg="0"/>
      <p:bldP spid="49170" grpId="0" animBg="1" autoUpdateAnimBg="0"/>
      <p:bldP spid="49171" grpId="0" animBg="1" autoUpdateAnimBg="0"/>
      <p:bldP spid="49172" grpId="0" animBg="1" autoUpdateAnimBg="0"/>
      <p:bldP spid="49173" grpId="0" animBg="1"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810</TotalTime>
  <Words>645</Words>
  <Application>Microsoft Office PowerPoint</Application>
  <PresentationFormat>On-screen Show (4:3)</PresentationFormat>
  <Paragraphs>181</Paragraphs>
  <Slides>19</Slides>
  <Notes>19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9" baseType="lpstr">
      <vt:lpstr>Arial</vt:lpstr>
      <vt:lpstr>Century Gothic</vt:lpstr>
      <vt:lpstr>Tahoma</vt:lpstr>
      <vt:lpstr>Lucida Grande</vt:lpstr>
      <vt:lpstr>Times New Roman</vt:lpstr>
      <vt:lpstr>Webdings</vt:lpstr>
      <vt:lpstr>Wingdings</vt:lpstr>
      <vt:lpstr>QAD 2010 Template</vt:lpstr>
      <vt:lpstr>VISIO</vt:lpstr>
      <vt:lpstr>Clip</vt:lpstr>
      <vt:lpstr>Customer Sequence Schedules</vt:lpstr>
      <vt:lpstr>Slide 2</vt:lpstr>
      <vt:lpstr>Facilities</vt:lpstr>
      <vt:lpstr>Introduction to Customer Sequence Schedules</vt:lpstr>
      <vt:lpstr>What Sequence Schedules Do</vt:lpstr>
      <vt:lpstr>Sequence Schedule Documents and Variances</vt:lpstr>
      <vt:lpstr>Course Overview</vt:lpstr>
      <vt:lpstr>Customer Sequence Schedules</vt:lpstr>
      <vt:lpstr>Where Are You?</vt:lpstr>
      <vt:lpstr>QCS Work Flow</vt:lpstr>
      <vt:lpstr>QCS Example</vt:lpstr>
      <vt:lpstr>Terminology</vt:lpstr>
      <vt:lpstr>QCS Life Cycle</vt:lpstr>
      <vt:lpstr>Processing QCS</vt:lpstr>
      <vt:lpstr>Schedule Processing Menu</vt:lpstr>
      <vt:lpstr>Sequence Schedules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122</cp:revision>
  <cp:lastPrinted>2001-03-12T21:10:34Z</cp:lastPrinted>
  <dcterms:created xsi:type="dcterms:W3CDTF">2000-12-07T01:08:11Z</dcterms:created>
  <dcterms:modified xsi:type="dcterms:W3CDTF">2011-01-24T21:16:50Z</dcterms:modified>
</cp:coreProperties>
</file>