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3" r:id="rId1"/>
  </p:sldMasterIdLst>
  <p:notesMasterIdLst>
    <p:notesMasterId r:id="rId13"/>
  </p:notesMasterIdLst>
  <p:handoutMasterIdLst>
    <p:handoutMasterId r:id="rId14"/>
  </p:handoutMasterIdLst>
  <p:sldIdLst>
    <p:sldId id="326" r:id="rId2"/>
    <p:sldId id="327" r:id="rId3"/>
    <p:sldId id="328" r:id="rId4"/>
    <p:sldId id="329" r:id="rId5"/>
    <p:sldId id="330" r:id="rId6"/>
    <p:sldId id="331" r:id="rId7"/>
    <p:sldId id="332" r:id="rId8"/>
    <p:sldId id="333" r:id="rId9"/>
    <p:sldId id="334" r:id="rId10"/>
    <p:sldId id="335" r:id="rId11"/>
    <p:sldId id="336" r:id="rId12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009900"/>
    <a:srgbClr val="800080"/>
    <a:srgbClr val="FF9933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5" d="100"/>
          <a:sy n="95" d="100"/>
        </p:scale>
        <p:origin x="-438" y="-108"/>
      </p:cViewPr>
      <p:guideLst>
        <p:guide orient="horz" pos="2162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921CD195-D73D-4A2A-BCDC-F02FB1DCFB26}" type="datetime1">
              <a:rPr lang="en-US"/>
              <a:pPr>
                <a:defRPr/>
              </a:pPr>
              <a:t>12/7/2010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BFF38AB-72D6-43AD-B170-285D97DE0D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39" name="Rectangle 9"/>
          <p:cNvSpPr>
            <a:spLocks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084C4C33-6F0C-4DC3-9C01-3A211CC8438F}" type="datetime1">
              <a:rPr lang="en-US"/>
              <a:pPr>
                <a:defRPr/>
              </a:pPr>
              <a:t>12/7/2010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C104A99-637D-409F-A277-C1428BE566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CSS-DE-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CSS-DE-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CSS-DE-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CSS-DE-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CSS-DE-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CSS-DE-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CSS-DE-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dirty="0" smtClean="0"/>
              <a:t>Design Considerations</a:t>
            </a:r>
          </a:p>
          <a:p>
            <a:pPr lvl="1" eaLnBrk="1" hangingPunct="1"/>
            <a:r>
              <a:rPr lang="en-US" dirty="0" smtClean="0"/>
              <a:t> Scheduled Order - Data View</a:t>
            </a:r>
          </a:p>
          <a:p>
            <a:pPr lvl="1" eaLnBrk="1" hangingPunct="1"/>
            <a:r>
              <a:rPr lang="en-US" dirty="0" smtClean="0"/>
              <a:t> Current Architecture</a:t>
            </a:r>
          </a:p>
          <a:p>
            <a:pPr lvl="1" eaLnBrk="1" hangingPunct="1"/>
            <a:r>
              <a:rPr lang="en-US" dirty="0" smtClean="0"/>
              <a:t> New Schedule Type</a:t>
            </a:r>
          </a:p>
          <a:p>
            <a:pPr lvl="1" eaLnBrk="1" hangingPunct="1"/>
            <a:r>
              <a:rPr lang="en-US" dirty="0" smtClean="0"/>
              <a:t> Design Alternatives</a:t>
            </a:r>
          </a:p>
          <a:p>
            <a:pPr lvl="1" eaLnBrk="1" hangingPunct="1"/>
            <a:r>
              <a:rPr lang="en-US" dirty="0" smtClean="0"/>
              <a:t> Design Requirements</a:t>
            </a:r>
          </a:p>
          <a:p>
            <a:pPr lvl="1" eaLnBrk="1" hangingPunct="1"/>
            <a:r>
              <a:rPr lang="en-US" dirty="0" smtClean="0"/>
              <a:t> Selected Architecture</a:t>
            </a:r>
          </a:p>
          <a:p>
            <a:pPr lvl="1" eaLnBrk="1" hangingPunct="1"/>
            <a:r>
              <a:rPr lang="en-US" dirty="0" smtClean="0"/>
              <a:t> E-R (Entity-Relationships) Diagram</a:t>
            </a:r>
          </a:p>
          <a:p>
            <a:pPr lvl="1" eaLnBrk="1" hangingPunct="1"/>
            <a:r>
              <a:rPr lang="en-US" dirty="0" smtClean="0"/>
              <a:t>Schema Diagram </a:t>
            </a:r>
          </a:p>
          <a:p>
            <a:pPr eaLnBrk="1" hangingPunct="1"/>
            <a:r>
              <a:rPr lang="en-US" dirty="0" smtClean="0"/>
              <a:t>Programming Considerations</a:t>
            </a:r>
          </a:p>
        </p:txBody>
      </p:sp>
      <p:sp>
        <p:nvSpPr>
          <p:cNvPr id="410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Design and Architecture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CSS-DE-010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Handles Sequenced and Non-Sequenced Items</a:t>
            </a:r>
          </a:p>
          <a:p>
            <a:pPr eaLnBrk="1" hangingPunct="1"/>
            <a:r>
              <a:rPr lang="en-US" smtClean="0"/>
              <a:t> Reads Sequence Schedule</a:t>
            </a:r>
          </a:p>
          <a:p>
            <a:pPr eaLnBrk="1" hangingPunct="1"/>
            <a:r>
              <a:rPr lang="en-US" smtClean="0"/>
              <a:t> Recalculates Pre-Shipper Quantity</a:t>
            </a:r>
          </a:p>
          <a:p>
            <a:pPr eaLnBrk="1" hangingPunct="1"/>
            <a:endParaRPr lang="en-US" smtClean="0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Picklist/Pre-Shipper - Automatic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CSS-DE-100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Transformation Files Example</a:t>
            </a:r>
          </a:p>
          <a:p>
            <a:pPr eaLnBrk="1" hangingPunct="1"/>
            <a:r>
              <a:rPr lang="en-US" smtClean="0"/>
              <a:t> Gateway is Part of PRO/PLUS</a:t>
            </a: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eCommerce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CSS-DE-110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Scheduled Order - Data View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CSS-DE-020</a:t>
            </a:r>
          </a:p>
        </p:txBody>
      </p:sp>
      <p:grpSp>
        <p:nvGrpSpPr>
          <p:cNvPr id="75" name="Group 74"/>
          <p:cNvGrpSpPr/>
          <p:nvPr/>
        </p:nvGrpSpPr>
        <p:grpSpPr>
          <a:xfrm>
            <a:off x="1019175" y="1023243"/>
            <a:ext cx="7086600" cy="4951413"/>
            <a:chOff x="1019175" y="1616075"/>
            <a:chExt cx="7086600" cy="4951413"/>
          </a:xfrm>
        </p:grpSpPr>
        <p:sp>
          <p:nvSpPr>
            <p:cNvPr id="5124" name="AutoShape 5"/>
            <p:cNvSpPr>
              <a:spLocks noChangeArrowheads="1"/>
            </p:cNvSpPr>
            <p:nvPr/>
          </p:nvSpPr>
          <p:spPr bwMode="auto">
            <a:xfrm>
              <a:off x="1019175" y="1616075"/>
              <a:ext cx="7086600" cy="4951413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38100">
              <a:solidFill>
                <a:srgbClr val="5A87C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5125" name="Group 6"/>
            <p:cNvGrpSpPr>
              <a:grpSpLocks/>
            </p:cNvGrpSpPr>
            <p:nvPr/>
          </p:nvGrpSpPr>
          <p:grpSpPr bwMode="auto">
            <a:xfrm>
              <a:off x="1381125" y="1889125"/>
              <a:ext cx="6505576" cy="4492626"/>
              <a:chOff x="846" y="962"/>
              <a:chExt cx="4098" cy="2830"/>
            </a:xfrm>
          </p:grpSpPr>
          <p:sp>
            <p:nvSpPr>
              <p:cNvPr id="5126" name="AutoShape 7"/>
              <p:cNvSpPr>
                <a:spLocks noChangeArrowheads="1"/>
              </p:cNvSpPr>
              <p:nvPr/>
            </p:nvSpPr>
            <p:spPr bwMode="auto">
              <a:xfrm>
                <a:off x="4324" y="1397"/>
                <a:ext cx="620" cy="405"/>
              </a:xfrm>
              <a:prstGeom prst="roundRect">
                <a:avLst>
                  <a:gd name="adj" fmla="val 16667"/>
                </a:avLst>
              </a:prstGeom>
              <a:solidFill>
                <a:srgbClr val="00FFFF"/>
              </a:solidFill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27" name="AutoShape 8"/>
              <p:cNvSpPr>
                <a:spLocks noChangeArrowheads="1"/>
              </p:cNvSpPr>
              <p:nvPr/>
            </p:nvSpPr>
            <p:spPr bwMode="auto">
              <a:xfrm>
                <a:off x="1297" y="3425"/>
                <a:ext cx="648" cy="361"/>
              </a:xfrm>
              <a:prstGeom prst="roundRect">
                <a:avLst>
                  <a:gd name="adj" fmla="val 16667"/>
                </a:avLst>
              </a:prstGeom>
              <a:solidFill>
                <a:srgbClr val="FFFF00"/>
              </a:solidFill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28" name="Rectangle 9"/>
              <p:cNvSpPr>
                <a:spLocks noChangeArrowheads="1"/>
              </p:cNvSpPr>
              <p:nvPr/>
            </p:nvSpPr>
            <p:spPr bwMode="auto">
              <a:xfrm>
                <a:off x="2197" y="962"/>
                <a:ext cx="1469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kumimoji="1" lang="en-US" sz="1800" b="1">
                    <a:solidFill>
                      <a:schemeClr val="accent2"/>
                    </a:solidFill>
                    <a:latin typeface="+mj-lt"/>
                  </a:rPr>
                  <a:t>Customer Schedules</a:t>
                </a:r>
                <a:endParaRPr kumimoji="1" lang="en-US" sz="2400">
                  <a:latin typeface="+mj-lt"/>
                </a:endParaRPr>
              </a:p>
            </p:txBody>
          </p:sp>
          <p:sp>
            <p:nvSpPr>
              <p:cNvPr id="5129" name="Rectangle 10"/>
              <p:cNvSpPr>
                <a:spLocks noChangeArrowheads="1"/>
              </p:cNvSpPr>
              <p:nvPr/>
            </p:nvSpPr>
            <p:spPr bwMode="auto">
              <a:xfrm>
                <a:off x="2660" y="1132"/>
                <a:ext cx="532" cy="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kumimoji="1" lang="en-US" sz="1300" b="1">
                    <a:solidFill>
                      <a:schemeClr val="accent2"/>
                    </a:solidFill>
                    <a:latin typeface="+mj-lt"/>
                  </a:rPr>
                  <a:t>Data View</a:t>
                </a:r>
                <a:endParaRPr kumimoji="1" lang="en-US" sz="2400">
                  <a:latin typeface="+mj-lt"/>
                </a:endParaRPr>
              </a:p>
            </p:txBody>
          </p:sp>
          <p:sp>
            <p:nvSpPr>
              <p:cNvPr id="5130" name="Rectangle 11"/>
              <p:cNvSpPr>
                <a:spLocks noChangeArrowheads="1"/>
              </p:cNvSpPr>
              <p:nvPr/>
            </p:nvSpPr>
            <p:spPr bwMode="auto">
              <a:xfrm>
                <a:off x="2247" y="1252"/>
                <a:ext cx="1323" cy="1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kumimoji="1" lang="en-US" sz="1300" b="1">
                    <a:solidFill>
                      <a:schemeClr val="accent2"/>
                    </a:solidFill>
                    <a:latin typeface="+mj-lt"/>
                  </a:rPr>
                  <a:t>for Processing &amp; Reporting</a:t>
                </a:r>
                <a:endParaRPr kumimoji="1" lang="en-US" sz="2400">
                  <a:solidFill>
                    <a:schemeClr val="accent2"/>
                  </a:solidFill>
                  <a:latin typeface="+mj-lt"/>
                </a:endParaRPr>
              </a:p>
            </p:txBody>
          </p:sp>
          <p:sp>
            <p:nvSpPr>
              <p:cNvPr id="5131" name="AutoShape 12"/>
              <p:cNvSpPr>
                <a:spLocks noChangeArrowheads="1"/>
              </p:cNvSpPr>
              <p:nvPr/>
            </p:nvSpPr>
            <p:spPr bwMode="auto">
              <a:xfrm>
                <a:off x="846" y="1712"/>
                <a:ext cx="451" cy="451"/>
              </a:xfrm>
              <a:prstGeom prst="roundRect">
                <a:avLst>
                  <a:gd name="adj" fmla="val 16667"/>
                </a:avLst>
              </a:prstGeom>
              <a:solidFill>
                <a:srgbClr val="EAEAEA"/>
              </a:solidFill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32" name="Rectangle 13"/>
              <p:cNvSpPr>
                <a:spLocks noChangeArrowheads="1"/>
              </p:cNvSpPr>
              <p:nvPr/>
            </p:nvSpPr>
            <p:spPr bwMode="auto">
              <a:xfrm>
                <a:off x="941" y="1815"/>
                <a:ext cx="264" cy="1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kumimoji="1" lang="en-US" sz="1300" b="1">
                    <a:solidFill>
                      <a:srgbClr val="000000"/>
                    </a:solidFill>
                    <a:latin typeface="+mj-lt"/>
                  </a:rPr>
                  <a:t>Sales</a:t>
                </a:r>
                <a:endParaRPr kumimoji="1" lang="en-US" sz="2400">
                  <a:latin typeface="+mj-lt"/>
                </a:endParaRPr>
              </a:p>
            </p:txBody>
          </p:sp>
          <p:sp>
            <p:nvSpPr>
              <p:cNvPr id="5133" name="Rectangle 14"/>
              <p:cNvSpPr>
                <a:spLocks noChangeArrowheads="1"/>
              </p:cNvSpPr>
              <p:nvPr/>
            </p:nvSpPr>
            <p:spPr bwMode="auto">
              <a:xfrm>
                <a:off x="935" y="1935"/>
                <a:ext cx="297" cy="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kumimoji="1" lang="en-US" sz="1300" b="1">
                    <a:solidFill>
                      <a:srgbClr val="000000"/>
                    </a:solidFill>
                    <a:latin typeface="+mj-lt"/>
                  </a:rPr>
                  <a:t>Order</a:t>
                </a:r>
                <a:endParaRPr kumimoji="1" lang="en-US" sz="2400">
                  <a:latin typeface="+mj-lt"/>
                </a:endParaRPr>
              </a:p>
            </p:txBody>
          </p:sp>
          <p:sp>
            <p:nvSpPr>
              <p:cNvPr id="5134" name="Rectangle 15"/>
              <p:cNvSpPr>
                <a:spLocks noChangeArrowheads="1"/>
              </p:cNvSpPr>
              <p:nvPr/>
            </p:nvSpPr>
            <p:spPr bwMode="auto">
              <a:xfrm>
                <a:off x="2612" y="2523"/>
                <a:ext cx="216" cy="217"/>
              </a:xfrm>
              <a:prstGeom prst="rect">
                <a:avLst/>
              </a:prstGeom>
              <a:solidFill>
                <a:srgbClr val="FFFFFF"/>
              </a:solidFill>
              <a:ln w="1111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35" name="Rectangle 16"/>
              <p:cNvSpPr>
                <a:spLocks noChangeArrowheads="1"/>
              </p:cNvSpPr>
              <p:nvPr/>
            </p:nvSpPr>
            <p:spPr bwMode="auto">
              <a:xfrm>
                <a:off x="2540" y="2596"/>
                <a:ext cx="216" cy="216"/>
              </a:xfrm>
              <a:prstGeom prst="rect">
                <a:avLst/>
              </a:prstGeom>
              <a:solidFill>
                <a:srgbClr val="FFFFFF"/>
              </a:solidFill>
              <a:ln w="1111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36" name="Rectangle 17"/>
              <p:cNvSpPr>
                <a:spLocks noChangeArrowheads="1"/>
              </p:cNvSpPr>
              <p:nvPr/>
            </p:nvSpPr>
            <p:spPr bwMode="auto">
              <a:xfrm>
                <a:off x="2468" y="2668"/>
                <a:ext cx="216" cy="216"/>
              </a:xfrm>
              <a:prstGeom prst="rect">
                <a:avLst/>
              </a:prstGeom>
              <a:solidFill>
                <a:srgbClr val="00FF00"/>
              </a:solidFill>
              <a:ln w="1111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37" name="Rectangle 18"/>
              <p:cNvSpPr>
                <a:spLocks noChangeArrowheads="1"/>
              </p:cNvSpPr>
              <p:nvPr/>
            </p:nvSpPr>
            <p:spPr bwMode="auto">
              <a:xfrm>
                <a:off x="2161" y="2523"/>
                <a:ext cx="216" cy="217"/>
              </a:xfrm>
              <a:prstGeom prst="rect">
                <a:avLst/>
              </a:prstGeom>
              <a:solidFill>
                <a:srgbClr val="FFFFFF"/>
              </a:solidFill>
              <a:ln w="1111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38" name="Rectangle 19"/>
              <p:cNvSpPr>
                <a:spLocks noChangeArrowheads="1"/>
              </p:cNvSpPr>
              <p:nvPr/>
            </p:nvSpPr>
            <p:spPr bwMode="auto">
              <a:xfrm>
                <a:off x="2089" y="2596"/>
                <a:ext cx="216" cy="216"/>
              </a:xfrm>
              <a:prstGeom prst="rect">
                <a:avLst/>
              </a:prstGeom>
              <a:solidFill>
                <a:srgbClr val="FFFFFF"/>
              </a:solidFill>
              <a:ln w="1111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39" name="Rectangle 20"/>
              <p:cNvSpPr>
                <a:spLocks noChangeArrowheads="1"/>
              </p:cNvSpPr>
              <p:nvPr/>
            </p:nvSpPr>
            <p:spPr bwMode="auto">
              <a:xfrm>
                <a:off x="2017" y="2668"/>
                <a:ext cx="216" cy="216"/>
              </a:xfrm>
              <a:prstGeom prst="rect">
                <a:avLst/>
              </a:prstGeom>
              <a:solidFill>
                <a:srgbClr val="00FF00"/>
              </a:solidFill>
              <a:ln w="1111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40" name="Rectangle 21"/>
              <p:cNvSpPr>
                <a:spLocks noChangeArrowheads="1"/>
              </p:cNvSpPr>
              <p:nvPr/>
            </p:nvSpPr>
            <p:spPr bwMode="auto">
              <a:xfrm>
                <a:off x="2082" y="1558"/>
                <a:ext cx="444" cy="1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kumimoji="1" lang="en-US" sz="1800" b="1">
                    <a:solidFill>
                      <a:srgbClr val="000000"/>
                    </a:solidFill>
                    <a:latin typeface="+mj-lt"/>
                  </a:rPr>
                  <a:t>Line(s</a:t>
                </a:r>
                <a:r>
                  <a:rPr kumimoji="1" lang="en-US" sz="1500" b="1">
                    <a:solidFill>
                      <a:srgbClr val="000000"/>
                    </a:solidFill>
                    <a:latin typeface="+mj-lt"/>
                  </a:rPr>
                  <a:t>)</a:t>
                </a:r>
                <a:endParaRPr kumimoji="1" lang="en-US" sz="2400">
                  <a:latin typeface="+mj-lt"/>
                </a:endParaRPr>
              </a:p>
            </p:txBody>
          </p:sp>
          <p:sp>
            <p:nvSpPr>
              <p:cNvPr id="5141" name="Line 22"/>
              <p:cNvSpPr>
                <a:spLocks noChangeShapeType="1"/>
              </p:cNvSpPr>
              <p:nvPr/>
            </p:nvSpPr>
            <p:spPr bwMode="auto">
              <a:xfrm>
                <a:off x="1387" y="1892"/>
                <a:ext cx="412" cy="1"/>
              </a:xfrm>
              <a:prstGeom prst="line">
                <a:avLst/>
              </a:prstGeom>
              <a:noFill/>
              <a:ln w="349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42" name="Freeform 23"/>
              <p:cNvSpPr>
                <a:spLocks/>
              </p:cNvSpPr>
              <p:nvPr/>
            </p:nvSpPr>
            <p:spPr bwMode="auto">
              <a:xfrm>
                <a:off x="1787" y="1845"/>
                <a:ext cx="140" cy="94"/>
              </a:xfrm>
              <a:custGeom>
                <a:avLst/>
                <a:gdLst>
                  <a:gd name="T0" fmla="*/ 0 w 140"/>
                  <a:gd name="T1" fmla="*/ 0 h 94"/>
                  <a:gd name="T2" fmla="*/ 140 w 140"/>
                  <a:gd name="T3" fmla="*/ 47 h 94"/>
                  <a:gd name="T4" fmla="*/ 0 w 140"/>
                  <a:gd name="T5" fmla="*/ 94 h 94"/>
                  <a:gd name="T6" fmla="*/ 0 w 140"/>
                  <a:gd name="T7" fmla="*/ 0 h 9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0"/>
                  <a:gd name="T13" fmla="*/ 0 h 94"/>
                  <a:gd name="T14" fmla="*/ 140 w 140"/>
                  <a:gd name="T15" fmla="*/ 94 h 9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0" h="94">
                    <a:moveTo>
                      <a:pt x="0" y="0"/>
                    </a:moveTo>
                    <a:lnTo>
                      <a:pt x="140" y="47"/>
                    </a:lnTo>
                    <a:lnTo>
                      <a:pt x="0" y="9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43" name="Rectangle 24"/>
              <p:cNvSpPr>
                <a:spLocks noChangeArrowheads="1"/>
              </p:cNvSpPr>
              <p:nvPr/>
            </p:nvSpPr>
            <p:spPr bwMode="auto">
              <a:xfrm>
                <a:off x="1090" y="2621"/>
                <a:ext cx="861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kumimoji="1" lang="en-US" sz="1800" b="1">
                    <a:solidFill>
                      <a:srgbClr val="000000"/>
                    </a:solidFill>
                    <a:latin typeface="+mj-lt"/>
                  </a:rPr>
                  <a:t>Schedule(s)</a:t>
                </a:r>
                <a:endParaRPr kumimoji="1" lang="en-US" sz="2400">
                  <a:latin typeface="+mj-lt"/>
                </a:endParaRPr>
              </a:p>
            </p:txBody>
          </p:sp>
          <p:sp>
            <p:nvSpPr>
              <p:cNvPr id="5144" name="Rectangle 25"/>
              <p:cNvSpPr>
                <a:spLocks noChangeArrowheads="1"/>
              </p:cNvSpPr>
              <p:nvPr/>
            </p:nvSpPr>
            <p:spPr bwMode="auto">
              <a:xfrm>
                <a:off x="2010" y="1732"/>
                <a:ext cx="360" cy="361"/>
              </a:xfrm>
              <a:prstGeom prst="rect">
                <a:avLst/>
              </a:prstGeom>
              <a:solidFill>
                <a:srgbClr val="FFFFFF"/>
              </a:solidFill>
              <a:ln w="1111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45" name="Rectangle 26"/>
              <p:cNvSpPr>
                <a:spLocks noChangeArrowheads="1"/>
              </p:cNvSpPr>
              <p:nvPr/>
            </p:nvSpPr>
            <p:spPr bwMode="auto">
              <a:xfrm>
                <a:off x="2460" y="1732"/>
                <a:ext cx="361" cy="361"/>
              </a:xfrm>
              <a:prstGeom prst="rect">
                <a:avLst/>
              </a:prstGeom>
              <a:solidFill>
                <a:srgbClr val="FFFFFF"/>
              </a:solidFill>
              <a:ln w="1111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46" name="Rectangle 27"/>
              <p:cNvSpPr>
                <a:spLocks noChangeArrowheads="1"/>
              </p:cNvSpPr>
              <p:nvPr/>
            </p:nvSpPr>
            <p:spPr bwMode="auto">
              <a:xfrm>
                <a:off x="2911" y="1732"/>
                <a:ext cx="360" cy="361"/>
              </a:xfrm>
              <a:prstGeom prst="rect">
                <a:avLst/>
              </a:prstGeom>
              <a:solidFill>
                <a:srgbClr val="FFFFFF"/>
              </a:solidFill>
              <a:ln w="1111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47" name="Rectangle 28"/>
              <p:cNvSpPr>
                <a:spLocks noChangeArrowheads="1"/>
              </p:cNvSpPr>
              <p:nvPr/>
            </p:nvSpPr>
            <p:spPr bwMode="auto">
              <a:xfrm>
                <a:off x="3394" y="1818"/>
                <a:ext cx="172" cy="1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kumimoji="1" lang="en-US" sz="1500" b="1">
                    <a:solidFill>
                      <a:srgbClr val="000000"/>
                    </a:solidFill>
                    <a:latin typeface="+mj-lt"/>
                  </a:rPr>
                  <a:t>. . .</a:t>
                </a:r>
                <a:endParaRPr kumimoji="1" lang="en-US" sz="2400">
                  <a:latin typeface="+mj-lt"/>
                </a:endParaRPr>
              </a:p>
            </p:txBody>
          </p:sp>
          <p:sp>
            <p:nvSpPr>
              <p:cNvPr id="5148" name="Rectangle 29"/>
              <p:cNvSpPr>
                <a:spLocks noChangeArrowheads="1"/>
              </p:cNvSpPr>
              <p:nvPr/>
            </p:nvSpPr>
            <p:spPr bwMode="auto">
              <a:xfrm>
                <a:off x="3721" y="1732"/>
                <a:ext cx="361" cy="361"/>
              </a:xfrm>
              <a:prstGeom prst="rect">
                <a:avLst/>
              </a:prstGeom>
              <a:solidFill>
                <a:srgbClr val="FFFFFF"/>
              </a:solidFill>
              <a:ln w="1111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49" name="Rectangle 30"/>
              <p:cNvSpPr>
                <a:spLocks noChangeArrowheads="1"/>
              </p:cNvSpPr>
              <p:nvPr/>
            </p:nvSpPr>
            <p:spPr bwMode="auto">
              <a:xfrm>
                <a:off x="3062" y="2523"/>
                <a:ext cx="216" cy="217"/>
              </a:xfrm>
              <a:prstGeom prst="rect">
                <a:avLst/>
              </a:prstGeom>
              <a:solidFill>
                <a:srgbClr val="FFFFFF"/>
              </a:solidFill>
              <a:ln w="1111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50" name="Rectangle 31"/>
              <p:cNvSpPr>
                <a:spLocks noChangeArrowheads="1"/>
              </p:cNvSpPr>
              <p:nvPr/>
            </p:nvSpPr>
            <p:spPr bwMode="auto">
              <a:xfrm>
                <a:off x="2990" y="2596"/>
                <a:ext cx="216" cy="216"/>
              </a:xfrm>
              <a:prstGeom prst="rect">
                <a:avLst/>
              </a:prstGeom>
              <a:solidFill>
                <a:srgbClr val="FFFFFF"/>
              </a:solidFill>
              <a:ln w="1111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51" name="Rectangle 32"/>
              <p:cNvSpPr>
                <a:spLocks noChangeArrowheads="1"/>
              </p:cNvSpPr>
              <p:nvPr/>
            </p:nvSpPr>
            <p:spPr bwMode="auto">
              <a:xfrm>
                <a:off x="2918" y="2668"/>
                <a:ext cx="216" cy="216"/>
              </a:xfrm>
              <a:prstGeom prst="rect">
                <a:avLst/>
              </a:prstGeom>
              <a:solidFill>
                <a:srgbClr val="00FF00"/>
              </a:solidFill>
              <a:ln w="1111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52" name="Rectangle 33"/>
              <p:cNvSpPr>
                <a:spLocks noChangeArrowheads="1"/>
              </p:cNvSpPr>
              <p:nvPr/>
            </p:nvSpPr>
            <p:spPr bwMode="auto">
              <a:xfrm>
                <a:off x="3873" y="2523"/>
                <a:ext cx="216" cy="217"/>
              </a:xfrm>
              <a:prstGeom prst="rect">
                <a:avLst/>
              </a:prstGeom>
              <a:solidFill>
                <a:srgbClr val="FFFFFF"/>
              </a:solidFill>
              <a:ln w="1111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53" name="Rectangle 34"/>
              <p:cNvSpPr>
                <a:spLocks noChangeArrowheads="1"/>
              </p:cNvSpPr>
              <p:nvPr/>
            </p:nvSpPr>
            <p:spPr bwMode="auto">
              <a:xfrm>
                <a:off x="3801" y="2596"/>
                <a:ext cx="216" cy="216"/>
              </a:xfrm>
              <a:prstGeom prst="rect">
                <a:avLst/>
              </a:prstGeom>
              <a:solidFill>
                <a:srgbClr val="FFFFFF"/>
              </a:solidFill>
              <a:ln w="1111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54" name="Rectangle 35"/>
              <p:cNvSpPr>
                <a:spLocks noChangeArrowheads="1"/>
              </p:cNvSpPr>
              <p:nvPr/>
            </p:nvSpPr>
            <p:spPr bwMode="auto">
              <a:xfrm>
                <a:off x="3729" y="2668"/>
                <a:ext cx="216" cy="216"/>
              </a:xfrm>
              <a:prstGeom prst="rect">
                <a:avLst/>
              </a:prstGeom>
              <a:solidFill>
                <a:srgbClr val="00FF00"/>
              </a:solidFill>
              <a:ln w="1111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55" name="Line 36"/>
              <p:cNvSpPr>
                <a:spLocks noChangeShapeType="1"/>
              </p:cNvSpPr>
              <p:nvPr/>
            </p:nvSpPr>
            <p:spPr bwMode="auto">
              <a:xfrm>
                <a:off x="2197" y="2163"/>
                <a:ext cx="1" cy="18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56" name="Freeform 37"/>
              <p:cNvSpPr>
                <a:spLocks/>
              </p:cNvSpPr>
              <p:nvPr/>
            </p:nvSpPr>
            <p:spPr bwMode="auto">
              <a:xfrm>
                <a:off x="2165" y="2336"/>
                <a:ext cx="65" cy="97"/>
              </a:xfrm>
              <a:custGeom>
                <a:avLst/>
                <a:gdLst>
                  <a:gd name="T0" fmla="*/ 65 w 65"/>
                  <a:gd name="T1" fmla="*/ 0 h 97"/>
                  <a:gd name="T2" fmla="*/ 32 w 65"/>
                  <a:gd name="T3" fmla="*/ 97 h 97"/>
                  <a:gd name="T4" fmla="*/ 0 w 65"/>
                  <a:gd name="T5" fmla="*/ 0 h 97"/>
                  <a:gd name="T6" fmla="*/ 65 w 65"/>
                  <a:gd name="T7" fmla="*/ 0 h 9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5"/>
                  <a:gd name="T13" fmla="*/ 0 h 97"/>
                  <a:gd name="T14" fmla="*/ 65 w 65"/>
                  <a:gd name="T15" fmla="*/ 97 h 9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5" h="97">
                    <a:moveTo>
                      <a:pt x="65" y="0"/>
                    </a:moveTo>
                    <a:lnTo>
                      <a:pt x="32" y="97"/>
                    </a:lnTo>
                    <a:lnTo>
                      <a:pt x="0" y="0"/>
                    </a:lnTo>
                    <a:lnTo>
                      <a:pt x="6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57" name="Line 38"/>
              <p:cNvSpPr>
                <a:spLocks noChangeShapeType="1"/>
              </p:cNvSpPr>
              <p:nvPr/>
            </p:nvSpPr>
            <p:spPr bwMode="auto">
              <a:xfrm>
                <a:off x="2648" y="2163"/>
                <a:ext cx="1" cy="18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58" name="Freeform 39"/>
              <p:cNvSpPr>
                <a:spLocks/>
              </p:cNvSpPr>
              <p:nvPr/>
            </p:nvSpPr>
            <p:spPr bwMode="auto">
              <a:xfrm>
                <a:off x="2615" y="2336"/>
                <a:ext cx="65" cy="97"/>
              </a:xfrm>
              <a:custGeom>
                <a:avLst/>
                <a:gdLst>
                  <a:gd name="T0" fmla="*/ 65 w 65"/>
                  <a:gd name="T1" fmla="*/ 0 h 97"/>
                  <a:gd name="T2" fmla="*/ 33 w 65"/>
                  <a:gd name="T3" fmla="*/ 97 h 97"/>
                  <a:gd name="T4" fmla="*/ 0 w 65"/>
                  <a:gd name="T5" fmla="*/ 0 h 97"/>
                  <a:gd name="T6" fmla="*/ 65 w 65"/>
                  <a:gd name="T7" fmla="*/ 0 h 9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5"/>
                  <a:gd name="T13" fmla="*/ 0 h 97"/>
                  <a:gd name="T14" fmla="*/ 65 w 65"/>
                  <a:gd name="T15" fmla="*/ 97 h 9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5" h="97">
                    <a:moveTo>
                      <a:pt x="65" y="0"/>
                    </a:moveTo>
                    <a:lnTo>
                      <a:pt x="33" y="97"/>
                    </a:lnTo>
                    <a:lnTo>
                      <a:pt x="0" y="0"/>
                    </a:lnTo>
                    <a:lnTo>
                      <a:pt x="6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59" name="Line 40"/>
              <p:cNvSpPr>
                <a:spLocks noChangeShapeType="1"/>
              </p:cNvSpPr>
              <p:nvPr/>
            </p:nvSpPr>
            <p:spPr bwMode="auto">
              <a:xfrm>
                <a:off x="3098" y="2163"/>
                <a:ext cx="1" cy="18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60" name="Freeform 41"/>
              <p:cNvSpPr>
                <a:spLocks/>
              </p:cNvSpPr>
              <p:nvPr/>
            </p:nvSpPr>
            <p:spPr bwMode="auto">
              <a:xfrm>
                <a:off x="3066" y="2336"/>
                <a:ext cx="65" cy="97"/>
              </a:xfrm>
              <a:custGeom>
                <a:avLst/>
                <a:gdLst>
                  <a:gd name="T0" fmla="*/ 65 w 65"/>
                  <a:gd name="T1" fmla="*/ 0 h 97"/>
                  <a:gd name="T2" fmla="*/ 32 w 65"/>
                  <a:gd name="T3" fmla="*/ 97 h 97"/>
                  <a:gd name="T4" fmla="*/ 0 w 65"/>
                  <a:gd name="T5" fmla="*/ 0 h 97"/>
                  <a:gd name="T6" fmla="*/ 65 w 65"/>
                  <a:gd name="T7" fmla="*/ 0 h 9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5"/>
                  <a:gd name="T13" fmla="*/ 0 h 97"/>
                  <a:gd name="T14" fmla="*/ 65 w 65"/>
                  <a:gd name="T15" fmla="*/ 97 h 9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5" h="97">
                    <a:moveTo>
                      <a:pt x="65" y="0"/>
                    </a:moveTo>
                    <a:lnTo>
                      <a:pt x="32" y="97"/>
                    </a:lnTo>
                    <a:lnTo>
                      <a:pt x="0" y="0"/>
                    </a:lnTo>
                    <a:lnTo>
                      <a:pt x="6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61" name="Line 42"/>
              <p:cNvSpPr>
                <a:spLocks noChangeShapeType="1"/>
              </p:cNvSpPr>
              <p:nvPr/>
            </p:nvSpPr>
            <p:spPr bwMode="auto">
              <a:xfrm>
                <a:off x="3909" y="2163"/>
                <a:ext cx="1" cy="181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62" name="Freeform 43"/>
              <p:cNvSpPr>
                <a:spLocks/>
              </p:cNvSpPr>
              <p:nvPr/>
            </p:nvSpPr>
            <p:spPr bwMode="auto">
              <a:xfrm>
                <a:off x="3876" y="2336"/>
                <a:ext cx="65" cy="97"/>
              </a:xfrm>
              <a:custGeom>
                <a:avLst/>
                <a:gdLst>
                  <a:gd name="T0" fmla="*/ 65 w 65"/>
                  <a:gd name="T1" fmla="*/ 0 h 97"/>
                  <a:gd name="T2" fmla="*/ 33 w 65"/>
                  <a:gd name="T3" fmla="*/ 97 h 97"/>
                  <a:gd name="T4" fmla="*/ 0 w 65"/>
                  <a:gd name="T5" fmla="*/ 0 h 97"/>
                  <a:gd name="T6" fmla="*/ 65 w 65"/>
                  <a:gd name="T7" fmla="*/ 0 h 9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5"/>
                  <a:gd name="T13" fmla="*/ 0 h 97"/>
                  <a:gd name="T14" fmla="*/ 65 w 65"/>
                  <a:gd name="T15" fmla="*/ 97 h 9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5" h="97">
                    <a:moveTo>
                      <a:pt x="65" y="0"/>
                    </a:moveTo>
                    <a:lnTo>
                      <a:pt x="33" y="97"/>
                    </a:lnTo>
                    <a:lnTo>
                      <a:pt x="0" y="0"/>
                    </a:lnTo>
                    <a:lnTo>
                      <a:pt x="6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63" name="Rectangle 44"/>
              <p:cNvSpPr>
                <a:spLocks noChangeArrowheads="1"/>
              </p:cNvSpPr>
              <p:nvPr/>
            </p:nvSpPr>
            <p:spPr bwMode="auto">
              <a:xfrm>
                <a:off x="4412" y="1432"/>
                <a:ext cx="493" cy="1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kumimoji="1" lang="en-US" sz="1300">
                    <a:solidFill>
                      <a:srgbClr val="000000"/>
                    </a:solidFill>
                    <a:latin typeface="+mj-lt"/>
                  </a:rPr>
                  <a:t>Customer</a:t>
                </a:r>
                <a:endParaRPr kumimoji="1" lang="en-US" sz="2400">
                  <a:latin typeface="+mj-lt"/>
                </a:endParaRPr>
              </a:p>
            </p:txBody>
          </p:sp>
          <p:sp>
            <p:nvSpPr>
              <p:cNvPr id="5164" name="Rectangle 45"/>
              <p:cNvSpPr>
                <a:spLocks noChangeArrowheads="1"/>
              </p:cNvSpPr>
              <p:nvPr/>
            </p:nvSpPr>
            <p:spPr bwMode="auto">
              <a:xfrm>
                <a:off x="4422" y="1552"/>
                <a:ext cx="478" cy="1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kumimoji="1" lang="en-US" sz="1300">
                    <a:solidFill>
                      <a:srgbClr val="000000"/>
                    </a:solidFill>
                    <a:latin typeface="+mj-lt"/>
                  </a:rPr>
                  <a:t>Schedule</a:t>
                </a:r>
                <a:endParaRPr kumimoji="1" lang="en-US" sz="2400">
                  <a:latin typeface="+mj-lt"/>
                </a:endParaRPr>
              </a:p>
            </p:txBody>
          </p:sp>
          <p:sp>
            <p:nvSpPr>
              <p:cNvPr id="5165" name="Rectangle 46"/>
              <p:cNvSpPr>
                <a:spLocks noChangeArrowheads="1"/>
              </p:cNvSpPr>
              <p:nvPr/>
            </p:nvSpPr>
            <p:spPr bwMode="auto">
              <a:xfrm>
                <a:off x="4404" y="1672"/>
                <a:ext cx="536" cy="1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kumimoji="1" lang="en-US" sz="1300">
                    <a:solidFill>
                      <a:srgbClr val="000000"/>
                    </a:solidFill>
                    <a:latin typeface="+mj-lt"/>
                  </a:rPr>
                  <a:t>Data View</a:t>
                </a:r>
                <a:endParaRPr kumimoji="1" lang="en-US" sz="2400">
                  <a:latin typeface="+mj-lt"/>
                </a:endParaRPr>
              </a:p>
            </p:txBody>
          </p:sp>
          <p:sp>
            <p:nvSpPr>
              <p:cNvPr id="5166" name="Line 47"/>
              <p:cNvSpPr>
                <a:spLocks noChangeShapeType="1"/>
              </p:cNvSpPr>
              <p:nvPr/>
            </p:nvSpPr>
            <p:spPr bwMode="auto">
              <a:xfrm>
                <a:off x="4629" y="1892"/>
                <a:ext cx="1" cy="927"/>
              </a:xfrm>
              <a:prstGeom prst="line">
                <a:avLst/>
              </a:prstGeom>
              <a:noFill/>
              <a:ln w="492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67" name="Freeform 48"/>
              <p:cNvSpPr>
                <a:spLocks/>
              </p:cNvSpPr>
              <p:nvPr/>
            </p:nvSpPr>
            <p:spPr bwMode="auto">
              <a:xfrm>
                <a:off x="4573" y="2805"/>
                <a:ext cx="113" cy="169"/>
              </a:xfrm>
              <a:custGeom>
                <a:avLst/>
                <a:gdLst>
                  <a:gd name="T0" fmla="*/ 113 w 113"/>
                  <a:gd name="T1" fmla="*/ 0 h 169"/>
                  <a:gd name="T2" fmla="*/ 56 w 113"/>
                  <a:gd name="T3" fmla="*/ 169 h 169"/>
                  <a:gd name="T4" fmla="*/ 0 w 113"/>
                  <a:gd name="T5" fmla="*/ 0 h 169"/>
                  <a:gd name="T6" fmla="*/ 113 w 113"/>
                  <a:gd name="T7" fmla="*/ 0 h 16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3"/>
                  <a:gd name="T13" fmla="*/ 0 h 169"/>
                  <a:gd name="T14" fmla="*/ 113 w 113"/>
                  <a:gd name="T15" fmla="*/ 169 h 16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3" h="169">
                    <a:moveTo>
                      <a:pt x="113" y="0"/>
                    </a:moveTo>
                    <a:lnTo>
                      <a:pt x="56" y="169"/>
                    </a:lnTo>
                    <a:lnTo>
                      <a:pt x="0" y="0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68" name="Rectangle 49"/>
              <p:cNvSpPr>
                <a:spLocks noChangeArrowheads="1"/>
              </p:cNvSpPr>
              <p:nvPr/>
            </p:nvSpPr>
            <p:spPr bwMode="auto">
              <a:xfrm>
                <a:off x="1342" y="3425"/>
                <a:ext cx="525" cy="1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kumimoji="1" lang="en-US" sz="1300" dirty="0">
                    <a:solidFill>
                      <a:srgbClr val="000000"/>
                    </a:solidFill>
                    <a:latin typeface="+mj-lt"/>
                  </a:rPr>
                  <a:t>Sequence</a:t>
                </a:r>
                <a:endParaRPr kumimoji="1" lang="en-US" sz="2400" dirty="0">
                  <a:latin typeface="+mj-lt"/>
                </a:endParaRPr>
              </a:p>
            </p:txBody>
          </p:sp>
          <p:sp>
            <p:nvSpPr>
              <p:cNvPr id="5169" name="Rectangle 50"/>
              <p:cNvSpPr>
                <a:spLocks noChangeArrowheads="1"/>
              </p:cNvSpPr>
              <p:nvPr/>
            </p:nvSpPr>
            <p:spPr bwMode="auto">
              <a:xfrm>
                <a:off x="1359" y="3546"/>
                <a:ext cx="478" cy="1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kumimoji="1" lang="en-US" sz="1300" dirty="0">
                    <a:solidFill>
                      <a:srgbClr val="000000"/>
                    </a:solidFill>
                    <a:latin typeface="+mj-lt"/>
                  </a:rPr>
                  <a:t>Schedule</a:t>
                </a:r>
                <a:endParaRPr kumimoji="1" lang="en-US" sz="2400" dirty="0">
                  <a:latin typeface="+mj-lt"/>
                </a:endParaRPr>
              </a:p>
            </p:txBody>
          </p:sp>
          <p:sp>
            <p:nvSpPr>
              <p:cNvPr id="5170" name="Rectangle 51"/>
              <p:cNvSpPr>
                <a:spLocks noChangeArrowheads="1"/>
              </p:cNvSpPr>
              <p:nvPr/>
            </p:nvSpPr>
            <p:spPr bwMode="auto">
              <a:xfrm>
                <a:off x="1341" y="3666"/>
                <a:ext cx="536" cy="1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kumimoji="1" lang="en-US" sz="1300" dirty="0">
                    <a:solidFill>
                      <a:srgbClr val="000000"/>
                    </a:solidFill>
                    <a:latin typeface="+mj-lt"/>
                  </a:rPr>
                  <a:t>Data View</a:t>
                </a:r>
                <a:endParaRPr kumimoji="1" lang="en-US" sz="2400" dirty="0">
                  <a:latin typeface="+mj-lt"/>
                </a:endParaRPr>
              </a:p>
            </p:txBody>
          </p:sp>
          <p:sp>
            <p:nvSpPr>
              <p:cNvPr id="5171" name="Line 52"/>
              <p:cNvSpPr>
                <a:spLocks noChangeShapeType="1"/>
              </p:cNvSpPr>
              <p:nvPr/>
            </p:nvSpPr>
            <p:spPr bwMode="auto">
              <a:xfrm>
                <a:off x="2172" y="3606"/>
                <a:ext cx="1716" cy="1"/>
              </a:xfrm>
              <a:prstGeom prst="line">
                <a:avLst/>
              </a:prstGeom>
              <a:noFill/>
              <a:ln w="492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72" name="Freeform 53"/>
              <p:cNvSpPr>
                <a:spLocks/>
              </p:cNvSpPr>
              <p:nvPr/>
            </p:nvSpPr>
            <p:spPr bwMode="auto">
              <a:xfrm>
                <a:off x="2017" y="3549"/>
                <a:ext cx="169" cy="113"/>
              </a:xfrm>
              <a:custGeom>
                <a:avLst/>
                <a:gdLst>
                  <a:gd name="T0" fmla="*/ 169 w 169"/>
                  <a:gd name="T1" fmla="*/ 113 h 113"/>
                  <a:gd name="T2" fmla="*/ 0 w 169"/>
                  <a:gd name="T3" fmla="*/ 57 h 113"/>
                  <a:gd name="T4" fmla="*/ 169 w 169"/>
                  <a:gd name="T5" fmla="*/ 0 h 113"/>
                  <a:gd name="T6" fmla="*/ 169 w 169"/>
                  <a:gd name="T7" fmla="*/ 113 h 1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69"/>
                  <a:gd name="T13" fmla="*/ 0 h 113"/>
                  <a:gd name="T14" fmla="*/ 169 w 169"/>
                  <a:gd name="T15" fmla="*/ 113 h 1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69" h="113">
                    <a:moveTo>
                      <a:pt x="169" y="113"/>
                    </a:moveTo>
                    <a:lnTo>
                      <a:pt x="0" y="57"/>
                    </a:lnTo>
                    <a:lnTo>
                      <a:pt x="169" y="0"/>
                    </a:lnTo>
                    <a:lnTo>
                      <a:pt x="169" y="11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73" name="Freeform 54"/>
              <p:cNvSpPr>
                <a:spLocks/>
              </p:cNvSpPr>
              <p:nvPr/>
            </p:nvSpPr>
            <p:spPr bwMode="auto">
              <a:xfrm>
                <a:off x="3875" y="3549"/>
                <a:ext cx="169" cy="113"/>
              </a:xfrm>
              <a:custGeom>
                <a:avLst/>
                <a:gdLst>
                  <a:gd name="T0" fmla="*/ 0 w 169"/>
                  <a:gd name="T1" fmla="*/ 0 h 113"/>
                  <a:gd name="T2" fmla="*/ 169 w 169"/>
                  <a:gd name="T3" fmla="*/ 57 h 113"/>
                  <a:gd name="T4" fmla="*/ 0 w 169"/>
                  <a:gd name="T5" fmla="*/ 113 h 113"/>
                  <a:gd name="T6" fmla="*/ 0 w 169"/>
                  <a:gd name="T7" fmla="*/ 0 h 1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69"/>
                  <a:gd name="T13" fmla="*/ 0 h 113"/>
                  <a:gd name="T14" fmla="*/ 169 w 169"/>
                  <a:gd name="T15" fmla="*/ 113 h 1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69" h="113">
                    <a:moveTo>
                      <a:pt x="0" y="0"/>
                    </a:moveTo>
                    <a:lnTo>
                      <a:pt x="169" y="57"/>
                    </a:lnTo>
                    <a:lnTo>
                      <a:pt x="0" y="1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74" name="Rectangle 55"/>
              <p:cNvSpPr>
                <a:spLocks noChangeArrowheads="1"/>
              </p:cNvSpPr>
              <p:nvPr/>
            </p:nvSpPr>
            <p:spPr bwMode="auto">
              <a:xfrm>
                <a:off x="2107" y="3110"/>
                <a:ext cx="136" cy="135"/>
              </a:xfrm>
              <a:prstGeom prst="rect">
                <a:avLst/>
              </a:prstGeom>
              <a:solidFill>
                <a:srgbClr val="FFFFFF"/>
              </a:solidFill>
              <a:ln w="1111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75" name="Rectangle 56"/>
              <p:cNvSpPr>
                <a:spLocks noChangeArrowheads="1"/>
              </p:cNvSpPr>
              <p:nvPr/>
            </p:nvSpPr>
            <p:spPr bwMode="auto">
              <a:xfrm>
                <a:off x="2063" y="3155"/>
                <a:ext cx="134" cy="136"/>
              </a:xfrm>
              <a:prstGeom prst="rect">
                <a:avLst/>
              </a:prstGeom>
              <a:solidFill>
                <a:srgbClr val="FFFFFF"/>
              </a:solidFill>
              <a:ln w="1111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76" name="Rectangle 57"/>
              <p:cNvSpPr>
                <a:spLocks noChangeArrowheads="1"/>
              </p:cNvSpPr>
              <p:nvPr/>
            </p:nvSpPr>
            <p:spPr bwMode="auto">
              <a:xfrm>
                <a:off x="2017" y="3200"/>
                <a:ext cx="136" cy="135"/>
              </a:xfrm>
              <a:prstGeom prst="rect">
                <a:avLst/>
              </a:prstGeom>
              <a:solidFill>
                <a:srgbClr val="FFFFFF"/>
              </a:solidFill>
              <a:ln w="1111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77" name="Rectangle 58"/>
              <p:cNvSpPr>
                <a:spLocks noChangeArrowheads="1"/>
              </p:cNvSpPr>
              <p:nvPr/>
            </p:nvSpPr>
            <p:spPr bwMode="auto">
              <a:xfrm>
                <a:off x="2558" y="3110"/>
                <a:ext cx="135" cy="135"/>
              </a:xfrm>
              <a:prstGeom prst="rect">
                <a:avLst/>
              </a:prstGeom>
              <a:solidFill>
                <a:srgbClr val="FFFFFF"/>
              </a:solidFill>
              <a:ln w="1111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78" name="Rectangle 59"/>
              <p:cNvSpPr>
                <a:spLocks noChangeArrowheads="1"/>
              </p:cNvSpPr>
              <p:nvPr/>
            </p:nvSpPr>
            <p:spPr bwMode="auto">
              <a:xfrm>
                <a:off x="2513" y="3155"/>
                <a:ext cx="135" cy="136"/>
              </a:xfrm>
              <a:prstGeom prst="rect">
                <a:avLst/>
              </a:prstGeom>
              <a:solidFill>
                <a:srgbClr val="FFFFFF"/>
              </a:solidFill>
              <a:ln w="1111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79" name="Rectangle 60"/>
              <p:cNvSpPr>
                <a:spLocks noChangeArrowheads="1"/>
              </p:cNvSpPr>
              <p:nvPr/>
            </p:nvSpPr>
            <p:spPr bwMode="auto">
              <a:xfrm>
                <a:off x="2468" y="3200"/>
                <a:ext cx="135" cy="135"/>
              </a:xfrm>
              <a:prstGeom prst="rect">
                <a:avLst/>
              </a:prstGeom>
              <a:solidFill>
                <a:srgbClr val="FFFFFF"/>
              </a:solidFill>
              <a:ln w="1111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80" name="Rectangle 61"/>
              <p:cNvSpPr>
                <a:spLocks noChangeArrowheads="1"/>
              </p:cNvSpPr>
              <p:nvPr/>
            </p:nvSpPr>
            <p:spPr bwMode="auto">
              <a:xfrm>
                <a:off x="3008" y="3110"/>
                <a:ext cx="136" cy="135"/>
              </a:xfrm>
              <a:prstGeom prst="rect">
                <a:avLst/>
              </a:prstGeom>
              <a:solidFill>
                <a:srgbClr val="FFFFFF"/>
              </a:solidFill>
              <a:ln w="1111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81" name="Rectangle 62"/>
              <p:cNvSpPr>
                <a:spLocks noChangeArrowheads="1"/>
              </p:cNvSpPr>
              <p:nvPr/>
            </p:nvSpPr>
            <p:spPr bwMode="auto">
              <a:xfrm>
                <a:off x="2964" y="3155"/>
                <a:ext cx="134" cy="136"/>
              </a:xfrm>
              <a:prstGeom prst="rect">
                <a:avLst/>
              </a:prstGeom>
              <a:solidFill>
                <a:srgbClr val="FFFFFF"/>
              </a:solidFill>
              <a:ln w="1111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82" name="Rectangle 63"/>
              <p:cNvSpPr>
                <a:spLocks noChangeArrowheads="1"/>
              </p:cNvSpPr>
              <p:nvPr/>
            </p:nvSpPr>
            <p:spPr bwMode="auto">
              <a:xfrm>
                <a:off x="2918" y="3200"/>
                <a:ext cx="136" cy="135"/>
              </a:xfrm>
              <a:prstGeom prst="rect">
                <a:avLst/>
              </a:prstGeom>
              <a:solidFill>
                <a:srgbClr val="FFFFFF"/>
              </a:solidFill>
              <a:ln w="1111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83" name="Rectangle 64"/>
              <p:cNvSpPr>
                <a:spLocks noChangeArrowheads="1"/>
              </p:cNvSpPr>
              <p:nvPr/>
            </p:nvSpPr>
            <p:spPr bwMode="auto">
              <a:xfrm>
                <a:off x="3819" y="3110"/>
                <a:ext cx="135" cy="135"/>
              </a:xfrm>
              <a:prstGeom prst="rect">
                <a:avLst/>
              </a:prstGeom>
              <a:solidFill>
                <a:srgbClr val="FFFFFF"/>
              </a:solidFill>
              <a:ln w="1111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84" name="Rectangle 65"/>
              <p:cNvSpPr>
                <a:spLocks noChangeArrowheads="1"/>
              </p:cNvSpPr>
              <p:nvPr/>
            </p:nvSpPr>
            <p:spPr bwMode="auto">
              <a:xfrm>
                <a:off x="3774" y="3155"/>
                <a:ext cx="135" cy="136"/>
              </a:xfrm>
              <a:prstGeom prst="rect">
                <a:avLst/>
              </a:prstGeom>
              <a:solidFill>
                <a:srgbClr val="FFFFFF"/>
              </a:solidFill>
              <a:ln w="1111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85" name="Rectangle 66"/>
              <p:cNvSpPr>
                <a:spLocks noChangeArrowheads="1"/>
              </p:cNvSpPr>
              <p:nvPr/>
            </p:nvSpPr>
            <p:spPr bwMode="auto">
              <a:xfrm>
                <a:off x="3729" y="3200"/>
                <a:ext cx="135" cy="135"/>
              </a:xfrm>
              <a:prstGeom prst="rect">
                <a:avLst/>
              </a:prstGeom>
              <a:solidFill>
                <a:srgbClr val="FFFFFF"/>
              </a:solidFill>
              <a:ln w="1111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86" name="Rectangle 67"/>
              <p:cNvSpPr>
                <a:spLocks noChangeArrowheads="1"/>
              </p:cNvSpPr>
              <p:nvPr/>
            </p:nvSpPr>
            <p:spPr bwMode="auto">
              <a:xfrm>
                <a:off x="1008" y="3168"/>
                <a:ext cx="955" cy="1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kumimoji="1" lang="en-US" sz="1600" b="1">
                    <a:solidFill>
                      <a:srgbClr val="000000"/>
                    </a:solidFill>
                    <a:latin typeface="+mj-lt"/>
                  </a:rPr>
                  <a:t>Date, Time, Qty</a:t>
                </a:r>
                <a:endParaRPr kumimoji="1" lang="en-US" sz="2400">
                  <a:latin typeface="+mj-lt"/>
                </a:endParaRPr>
              </a:p>
            </p:txBody>
          </p:sp>
          <p:sp>
            <p:nvSpPr>
              <p:cNvPr id="5187" name="Line 68"/>
              <p:cNvSpPr>
                <a:spLocks noChangeShapeType="1"/>
              </p:cNvSpPr>
              <p:nvPr/>
            </p:nvSpPr>
            <p:spPr bwMode="auto">
              <a:xfrm>
                <a:off x="2153" y="2930"/>
                <a:ext cx="1" cy="8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88" name="Freeform 69"/>
              <p:cNvSpPr>
                <a:spLocks/>
              </p:cNvSpPr>
              <p:nvPr/>
            </p:nvSpPr>
            <p:spPr bwMode="auto">
              <a:xfrm>
                <a:off x="2120" y="3000"/>
                <a:ext cx="65" cy="64"/>
              </a:xfrm>
              <a:custGeom>
                <a:avLst/>
                <a:gdLst>
                  <a:gd name="T0" fmla="*/ 33 w 65"/>
                  <a:gd name="T1" fmla="*/ 64 h 64"/>
                  <a:gd name="T2" fmla="*/ 0 w 65"/>
                  <a:gd name="T3" fmla="*/ 0 h 64"/>
                  <a:gd name="T4" fmla="*/ 16 w 65"/>
                  <a:gd name="T5" fmla="*/ 6 h 64"/>
                  <a:gd name="T6" fmla="*/ 33 w 65"/>
                  <a:gd name="T7" fmla="*/ 7 h 64"/>
                  <a:gd name="T8" fmla="*/ 48 w 65"/>
                  <a:gd name="T9" fmla="*/ 6 h 64"/>
                  <a:gd name="T10" fmla="*/ 65 w 65"/>
                  <a:gd name="T11" fmla="*/ 0 h 64"/>
                  <a:gd name="T12" fmla="*/ 33 w 65"/>
                  <a:gd name="T13" fmla="*/ 64 h 6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5"/>
                  <a:gd name="T22" fmla="*/ 0 h 64"/>
                  <a:gd name="T23" fmla="*/ 65 w 65"/>
                  <a:gd name="T24" fmla="*/ 64 h 6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5" h="64">
                    <a:moveTo>
                      <a:pt x="33" y="64"/>
                    </a:moveTo>
                    <a:lnTo>
                      <a:pt x="0" y="0"/>
                    </a:lnTo>
                    <a:lnTo>
                      <a:pt x="16" y="6"/>
                    </a:lnTo>
                    <a:lnTo>
                      <a:pt x="33" y="7"/>
                    </a:lnTo>
                    <a:lnTo>
                      <a:pt x="48" y="6"/>
                    </a:lnTo>
                    <a:lnTo>
                      <a:pt x="65" y="0"/>
                    </a:lnTo>
                    <a:lnTo>
                      <a:pt x="33" y="6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89" name="Line 70"/>
              <p:cNvSpPr>
                <a:spLocks noChangeShapeType="1"/>
              </p:cNvSpPr>
              <p:nvPr/>
            </p:nvSpPr>
            <p:spPr bwMode="auto">
              <a:xfrm>
                <a:off x="2603" y="2930"/>
                <a:ext cx="1" cy="8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90" name="Freeform 71"/>
              <p:cNvSpPr>
                <a:spLocks/>
              </p:cNvSpPr>
              <p:nvPr/>
            </p:nvSpPr>
            <p:spPr bwMode="auto">
              <a:xfrm>
                <a:off x="2571" y="3000"/>
                <a:ext cx="65" cy="64"/>
              </a:xfrm>
              <a:custGeom>
                <a:avLst/>
                <a:gdLst>
                  <a:gd name="T0" fmla="*/ 32 w 65"/>
                  <a:gd name="T1" fmla="*/ 64 h 64"/>
                  <a:gd name="T2" fmla="*/ 0 w 65"/>
                  <a:gd name="T3" fmla="*/ 0 h 64"/>
                  <a:gd name="T4" fmla="*/ 15 w 65"/>
                  <a:gd name="T5" fmla="*/ 6 h 64"/>
                  <a:gd name="T6" fmla="*/ 32 w 65"/>
                  <a:gd name="T7" fmla="*/ 7 h 64"/>
                  <a:gd name="T8" fmla="*/ 48 w 65"/>
                  <a:gd name="T9" fmla="*/ 6 h 64"/>
                  <a:gd name="T10" fmla="*/ 65 w 65"/>
                  <a:gd name="T11" fmla="*/ 0 h 64"/>
                  <a:gd name="T12" fmla="*/ 32 w 65"/>
                  <a:gd name="T13" fmla="*/ 64 h 6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5"/>
                  <a:gd name="T22" fmla="*/ 0 h 64"/>
                  <a:gd name="T23" fmla="*/ 65 w 65"/>
                  <a:gd name="T24" fmla="*/ 64 h 6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5" h="64">
                    <a:moveTo>
                      <a:pt x="32" y="64"/>
                    </a:moveTo>
                    <a:lnTo>
                      <a:pt x="0" y="0"/>
                    </a:lnTo>
                    <a:lnTo>
                      <a:pt x="15" y="6"/>
                    </a:lnTo>
                    <a:lnTo>
                      <a:pt x="32" y="7"/>
                    </a:lnTo>
                    <a:lnTo>
                      <a:pt x="48" y="6"/>
                    </a:lnTo>
                    <a:lnTo>
                      <a:pt x="65" y="0"/>
                    </a:lnTo>
                    <a:lnTo>
                      <a:pt x="32" y="6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91" name="Line 72"/>
              <p:cNvSpPr>
                <a:spLocks noChangeShapeType="1"/>
              </p:cNvSpPr>
              <p:nvPr/>
            </p:nvSpPr>
            <p:spPr bwMode="auto">
              <a:xfrm>
                <a:off x="3054" y="2930"/>
                <a:ext cx="1" cy="8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92" name="Freeform 73"/>
              <p:cNvSpPr>
                <a:spLocks/>
              </p:cNvSpPr>
              <p:nvPr/>
            </p:nvSpPr>
            <p:spPr bwMode="auto">
              <a:xfrm>
                <a:off x="3021" y="3000"/>
                <a:ext cx="65" cy="64"/>
              </a:xfrm>
              <a:custGeom>
                <a:avLst/>
                <a:gdLst>
                  <a:gd name="T0" fmla="*/ 33 w 65"/>
                  <a:gd name="T1" fmla="*/ 64 h 64"/>
                  <a:gd name="T2" fmla="*/ 0 w 65"/>
                  <a:gd name="T3" fmla="*/ 0 h 64"/>
                  <a:gd name="T4" fmla="*/ 16 w 65"/>
                  <a:gd name="T5" fmla="*/ 6 h 64"/>
                  <a:gd name="T6" fmla="*/ 33 w 65"/>
                  <a:gd name="T7" fmla="*/ 7 h 64"/>
                  <a:gd name="T8" fmla="*/ 48 w 65"/>
                  <a:gd name="T9" fmla="*/ 6 h 64"/>
                  <a:gd name="T10" fmla="*/ 65 w 65"/>
                  <a:gd name="T11" fmla="*/ 0 h 64"/>
                  <a:gd name="T12" fmla="*/ 33 w 65"/>
                  <a:gd name="T13" fmla="*/ 64 h 6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5"/>
                  <a:gd name="T22" fmla="*/ 0 h 64"/>
                  <a:gd name="T23" fmla="*/ 65 w 65"/>
                  <a:gd name="T24" fmla="*/ 64 h 6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5" h="64">
                    <a:moveTo>
                      <a:pt x="33" y="64"/>
                    </a:moveTo>
                    <a:lnTo>
                      <a:pt x="0" y="0"/>
                    </a:lnTo>
                    <a:lnTo>
                      <a:pt x="16" y="6"/>
                    </a:lnTo>
                    <a:lnTo>
                      <a:pt x="33" y="7"/>
                    </a:lnTo>
                    <a:lnTo>
                      <a:pt x="48" y="6"/>
                    </a:lnTo>
                    <a:lnTo>
                      <a:pt x="65" y="0"/>
                    </a:lnTo>
                    <a:lnTo>
                      <a:pt x="33" y="6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93" name="Line 74"/>
              <p:cNvSpPr>
                <a:spLocks noChangeShapeType="1"/>
              </p:cNvSpPr>
              <p:nvPr/>
            </p:nvSpPr>
            <p:spPr bwMode="auto">
              <a:xfrm>
                <a:off x="3864" y="2930"/>
                <a:ext cx="1" cy="85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94" name="Freeform 75"/>
              <p:cNvSpPr>
                <a:spLocks/>
              </p:cNvSpPr>
              <p:nvPr/>
            </p:nvSpPr>
            <p:spPr bwMode="auto">
              <a:xfrm>
                <a:off x="3832" y="3000"/>
                <a:ext cx="65" cy="64"/>
              </a:xfrm>
              <a:custGeom>
                <a:avLst/>
                <a:gdLst>
                  <a:gd name="T0" fmla="*/ 32 w 65"/>
                  <a:gd name="T1" fmla="*/ 64 h 64"/>
                  <a:gd name="T2" fmla="*/ 0 w 65"/>
                  <a:gd name="T3" fmla="*/ 0 h 64"/>
                  <a:gd name="T4" fmla="*/ 16 w 65"/>
                  <a:gd name="T5" fmla="*/ 6 h 64"/>
                  <a:gd name="T6" fmla="*/ 32 w 65"/>
                  <a:gd name="T7" fmla="*/ 7 h 64"/>
                  <a:gd name="T8" fmla="*/ 48 w 65"/>
                  <a:gd name="T9" fmla="*/ 6 h 64"/>
                  <a:gd name="T10" fmla="*/ 65 w 65"/>
                  <a:gd name="T11" fmla="*/ 0 h 64"/>
                  <a:gd name="T12" fmla="*/ 32 w 65"/>
                  <a:gd name="T13" fmla="*/ 64 h 6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5"/>
                  <a:gd name="T22" fmla="*/ 0 h 64"/>
                  <a:gd name="T23" fmla="*/ 65 w 65"/>
                  <a:gd name="T24" fmla="*/ 64 h 6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5" h="64">
                    <a:moveTo>
                      <a:pt x="32" y="64"/>
                    </a:moveTo>
                    <a:lnTo>
                      <a:pt x="0" y="0"/>
                    </a:lnTo>
                    <a:lnTo>
                      <a:pt x="16" y="6"/>
                    </a:lnTo>
                    <a:lnTo>
                      <a:pt x="32" y="7"/>
                    </a:lnTo>
                    <a:lnTo>
                      <a:pt x="48" y="6"/>
                    </a:lnTo>
                    <a:lnTo>
                      <a:pt x="65" y="0"/>
                    </a:lnTo>
                    <a:lnTo>
                      <a:pt x="32" y="6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Current Architecture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CSS-DE-030</a:t>
            </a:r>
          </a:p>
        </p:txBody>
      </p:sp>
      <p:grpSp>
        <p:nvGrpSpPr>
          <p:cNvPr id="111" name="Group 110"/>
          <p:cNvGrpSpPr/>
          <p:nvPr/>
        </p:nvGrpSpPr>
        <p:grpSpPr>
          <a:xfrm>
            <a:off x="1287463" y="910026"/>
            <a:ext cx="6556787" cy="5146675"/>
            <a:chOff x="1287463" y="839690"/>
            <a:chExt cx="6556787" cy="5146675"/>
          </a:xfrm>
        </p:grpSpPr>
        <p:sp>
          <p:nvSpPr>
            <p:cNvPr id="6148" name="Rectangle 5"/>
            <p:cNvSpPr>
              <a:spLocks noChangeArrowheads="1"/>
            </p:cNvSpPr>
            <p:nvPr/>
          </p:nvSpPr>
          <p:spPr bwMode="auto">
            <a:xfrm>
              <a:off x="3468688" y="839690"/>
              <a:ext cx="2332037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800" b="1">
                  <a:solidFill>
                    <a:srgbClr val="5A87C6"/>
                  </a:solidFill>
                  <a:latin typeface="+mj-lt"/>
                </a:rPr>
                <a:t>Customer Schedules</a:t>
              </a:r>
              <a:endParaRPr kumimoji="1" lang="en-US" sz="2400">
                <a:solidFill>
                  <a:srgbClr val="5A87C6"/>
                </a:solidFill>
                <a:latin typeface="+mj-lt"/>
              </a:endParaRPr>
            </a:p>
          </p:txBody>
        </p:sp>
        <p:sp>
          <p:nvSpPr>
            <p:cNvPr id="6149" name="Rectangle 6"/>
            <p:cNvSpPr>
              <a:spLocks noChangeArrowheads="1"/>
            </p:cNvSpPr>
            <p:nvPr/>
          </p:nvSpPr>
          <p:spPr bwMode="auto">
            <a:xfrm>
              <a:off x="3803650" y="1073053"/>
              <a:ext cx="1635063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300" b="1">
                  <a:solidFill>
                    <a:srgbClr val="5A87C6"/>
                  </a:solidFill>
                  <a:latin typeface="+mj-lt"/>
                </a:rPr>
                <a:t>Current</a:t>
              </a:r>
              <a:r>
                <a:rPr kumimoji="1" lang="en-US" sz="1300" b="1">
                  <a:solidFill>
                    <a:schemeClr val="accent2"/>
                  </a:solidFill>
                  <a:latin typeface="+mj-lt"/>
                </a:rPr>
                <a:t> </a:t>
              </a:r>
              <a:r>
                <a:rPr kumimoji="1" lang="en-US" sz="1300" b="1">
                  <a:solidFill>
                    <a:srgbClr val="5A87C6"/>
                  </a:solidFill>
                  <a:latin typeface="+mj-lt"/>
                </a:rPr>
                <a:t>Architecture</a:t>
              </a:r>
              <a:endParaRPr kumimoji="1" lang="en-US" sz="2400">
                <a:solidFill>
                  <a:srgbClr val="5A87C6"/>
                </a:solidFill>
                <a:latin typeface="+mj-lt"/>
              </a:endParaRPr>
            </a:p>
          </p:txBody>
        </p:sp>
        <p:sp>
          <p:nvSpPr>
            <p:cNvPr id="6150" name="AutoShape 7"/>
            <p:cNvSpPr>
              <a:spLocks noChangeArrowheads="1"/>
            </p:cNvSpPr>
            <p:nvPr/>
          </p:nvSpPr>
          <p:spPr bwMode="auto">
            <a:xfrm>
              <a:off x="1287463" y="1769965"/>
              <a:ext cx="715962" cy="620713"/>
            </a:xfrm>
            <a:prstGeom prst="roundRect">
              <a:avLst>
                <a:gd name="adj" fmla="val 16667"/>
              </a:avLst>
            </a:prstGeom>
            <a:solidFill>
              <a:srgbClr val="CCFFFF"/>
            </a:solidFill>
            <a:ln w="11113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51" name="Rectangle 8"/>
            <p:cNvSpPr>
              <a:spLocks noChangeArrowheads="1"/>
            </p:cNvSpPr>
            <p:nvPr/>
          </p:nvSpPr>
          <p:spPr bwMode="auto">
            <a:xfrm>
              <a:off x="1438275" y="1911253"/>
              <a:ext cx="418384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300" b="1">
                  <a:solidFill>
                    <a:srgbClr val="5A87C6"/>
                  </a:solidFill>
                  <a:latin typeface="+mj-lt"/>
                </a:rPr>
                <a:t>Sales</a:t>
              </a:r>
              <a:endParaRPr kumimoji="1" lang="en-US" sz="2400">
                <a:solidFill>
                  <a:srgbClr val="5A87C6"/>
                </a:solidFill>
                <a:latin typeface="+mj-lt"/>
              </a:endParaRPr>
            </a:p>
          </p:txBody>
        </p:sp>
        <p:sp>
          <p:nvSpPr>
            <p:cNvPr id="6152" name="Rectangle 9"/>
            <p:cNvSpPr>
              <a:spLocks noChangeArrowheads="1"/>
            </p:cNvSpPr>
            <p:nvPr/>
          </p:nvSpPr>
          <p:spPr bwMode="auto">
            <a:xfrm>
              <a:off x="1428750" y="2076353"/>
              <a:ext cx="471488" cy="198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300" b="1">
                  <a:solidFill>
                    <a:srgbClr val="5A87C6"/>
                  </a:solidFill>
                  <a:latin typeface="+mj-lt"/>
                </a:rPr>
                <a:t>Order</a:t>
              </a:r>
              <a:endParaRPr kumimoji="1" lang="en-US" sz="2400">
                <a:solidFill>
                  <a:srgbClr val="5A87C6"/>
                </a:solidFill>
                <a:latin typeface="+mj-lt"/>
              </a:endParaRPr>
            </a:p>
          </p:txBody>
        </p:sp>
        <p:sp>
          <p:nvSpPr>
            <p:cNvPr id="6153" name="Rectangle 10"/>
            <p:cNvSpPr>
              <a:spLocks noChangeArrowheads="1"/>
            </p:cNvSpPr>
            <p:nvPr/>
          </p:nvSpPr>
          <p:spPr bwMode="auto">
            <a:xfrm>
              <a:off x="2662238" y="3754340"/>
              <a:ext cx="344487" cy="298450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54" name="Rectangle 11"/>
            <p:cNvSpPr>
              <a:spLocks noChangeArrowheads="1"/>
            </p:cNvSpPr>
            <p:nvPr/>
          </p:nvSpPr>
          <p:spPr bwMode="auto">
            <a:xfrm>
              <a:off x="2547938" y="3852765"/>
              <a:ext cx="344487" cy="298450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55" name="Rectangle 12"/>
            <p:cNvSpPr>
              <a:spLocks noChangeArrowheads="1"/>
            </p:cNvSpPr>
            <p:nvPr/>
          </p:nvSpPr>
          <p:spPr bwMode="auto">
            <a:xfrm>
              <a:off x="2433638" y="3952778"/>
              <a:ext cx="342900" cy="296862"/>
            </a:xfrm>
            <a:prstGeom prst="rect">
              <a:avLst/>
            </a:prstGeom>
            <a:solidFill>
              <a:srgbClr val="00FF00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56" name="Rectangle 13"/>
            <p:cNvSpPr>
              <a:spLocks noChangeArrowheads="1"/>
            </p:cNvSpPr>
            <p:nvPr/>
          </p:nvSpPr>
          <p:spPr bwMode="auto">
            <a:xfrm>
              <a:off x="3808413" y="3754340"/>
              <a:ext cx="342900" cy="298450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57" name="Rectangle 14"/>
            <p:cNvSpPr>
              <a:spLocks noChangeArrowheads="1"/>
            </p:cNvSpPr>
            <p:nvPr/>
          </p:nvSpPr>
          <p:spPr bwMode="auto">
            <a:xfrm>
              <a:off x="3694113" y="3852765"/>
              <a:ext cx="342900" cy="298450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58" name="Rectangle 15"/>
            <p:cNvSpPr>
              <a:spLocks noChangeArrowheads="1"/>
            </p:cNvSpPr>
            <p:nvPr/>
          </p:nvSpPr>
          <p:spPr bwMode="auto">
            <a:xfrm>
              <a:off x="3579813" y="3952778"/>
              <a:ext cx="342900" cy="296862"/>
            </a:xfrm>
            <a:prstGeom prst="rect">
              <a:avLst/>
            </a:prstGeom>
            <a:solidFill>
              <a:srgbClr val="00FF00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59" name="Rectangle 16"/>
            <p:cNvSpPr>
              <a:spLocks noChangeArrowheads="1"/>
            </p:cNvSpPr>
            <p:nvPr/>
          </p:nvSpPr>
          <p:spPr bwMode="auto">
            <a:xfrm>
              <a:off x="4953000" y="3754340"/>
              <a:ext cx="344488" cy="298450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0" name="Rectangle 17"/>
            <p:cNvSpPr>
              <a:spLocks noChangeArrowheads="1"/>
            </p:cNvSpPr>
            <p:nvPr/>
          </p:nvSpPr>
          <p:spPr bwMode="auto">
            <a:xfrm>
              <a:off x="4838700" y="3852765"/>
              <a:ext cx="344488" cy="298450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1" name="Rectangle 18"/>
            <p:cNvSpPr>
              <a:spLocks noChangeArrowheads="1"/>
            </p:cNvSpPr>
            <p:nvPr/>
          </p:nvSpPr>
          <p:spPr bwMode="auto">
            <a:xfrm>
              <a:off x="4724400" y="3952778"/>
              <a:ext cx="344488" cy="296862"/>
            </a:xfrm>
            <a:prstGeom prst="rect">
              <a:avLst/>
            </a:prstGeom>
            <a:solidFill>
              <a:srgbClr val="00FF00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2" name="Rectangle 19"/>
            <p:cNvSpPr>
              <a:spLocks noChangeArrowheads="1"/>
            </p:cNvSpPr>
            <p:nvPr/>
          </p:nvSpPr>
          <p:spPr bwMode="auto">
            <a:xfrm>
              <a:off x="3722688" y="1769965"/>
              <a:ext cx="428625" cy="373063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3" name="Rectangle 20"/>
            <p:cNvSpPr>
              <a:spLocks noChangeArrowheads="1"/>
            </p:cNvSpPr>
            <p:nvPr/>
          </p:nvSpPr>
          <p:spPr bwMode="auto">
            <a:xfrm>
              <a:off x="3579813" y="1895378"/>
              <a:ext cx="428625" cy="371475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4" name="Rectangle 21"/>
            <p:cNvSpPr>
              <a:spLocks noChangeArrowheads="1"/>
            </p:cNvSpPr>
            <p:nvPr/>
          </p:nvSpPr>
          <p:spPr bwMode="auto">
            <a:xfrm>
              <a:off x="3435350" y="2019203"/>
              <a:ext cx="430213" cy="371475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5" name="Line 22"/>
            <p:cNvSpPr>
              <a:spLocks noChangeShapeType="1"/>
            </p:cNvSpPr>
            <p:nvPr/>
          </p:nvSpPr>
          <p:spPr bwMode="auto">
            <a:xfrm flipV="1">
              <a:off x="2147888" y="1916015"/>
              <a:ext cx="942975" cy="103188"/>
            </a:xfrm>
            <a:prstGeom prst="line">
              <a:avLst/>
            </a:prstGeom>
            <a:noFill/>
            <a:ln w="349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6" name="Freeform 23"/>
            <p:cNvSpPr>
              <a:spLocks/>
            </p:cNvSpPr>
            <p:nvPr/>
          </p:nvSpPr>
          <p:spPr bwMode="auto">
            <a:xfrm>
              <a:off x="3062288" y="1854103"/>
              <a:ext cx="230187" cy="127000"/>
            </a:xfrm>
            <a:custGeom>
              <a:avLst/>
              <a:gdLst>
                <a:gd name="T0" fmla="*/ 0 w 145"/>
                <a:gd name="T1" fmla="*/ 0 h 93"/>
                <a:gd name="T2" fmla="*/ 145 w 145"/>
                <a:gd name="T3" fmla="*/ 30 h 93"/>
                <a:gd name="T4" fmla="*/ 12 w 145"/>
                <a:gd name="T5" fmla="*/ 93 h 93"/>
                <a:gd name="T6" fmla="*/ 0 w 145"/>
                <a:gd name="T7" fmla="*/ 0 h 9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5"/>
                <a:gd name="T13" fmla="*/ 0 h 93"/>
                <a:gd name="T14" fmla="*/ 145 w 145"/>
                <a:gd name="T15" fmla="*/ 93 h 9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5" h="93">
                  <a:moveTo>
                    <a:pt x="0" y="0"/>
                  </a:moveTo>
                  <a:lnTo>
                    <a:pt x="145" y="30"/>
                  </a:lnTo>
                  <a:lnTo>
                    <a:pt x="12" y="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7" name="Line 24"/>
            <p:cNvSpPr>
              <a:spLocks noChangeShapeType="1"/>
            </p:cNvSpPr>
            <p:nvPr/>
          </p:nvSpPr>
          <p:spPr bwMode="auto">
            <a:xfrm>
              <a:off x="4151313" y="2266853"/>
              <a:ext cx="577850" cy="100012"/>
            </a:xfrm>
            <a:prstGeom prst="line">
              <a:avLst/>
            </a:prstGeom>
            <a:noFill/>
            <a:ln w="11113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8" name="Freeform 25"/>
            <p:cNvSpPr>
              <a:spLocks/>
            </p:cNvSpPr>
            <p:nvPr/>
          </p:nvSpPr>
          <p:spPr bwMode="auto">
            <a:xfrm>
              <a:off x="4705350" y="2319240"/>
              <a:ext cx="161925" cy="88900"/>
            </a:xfrm>
            <a:custGeom>
              <a:avLst/>
              <a:gdLst>
                <a:gd name="T0" fmla="*/ 13 w 102"/>
                <a:gd name="T1" fmla="*/ 0 h 64"/>
                <a:gd name="T2" fmla="*/ 102 w 102"/>
                <a:gd name="T3" fmla="*/ 52 h 64"/>
                <a:gd name="T4" fmla="*/ 0 w 102"/>
                <a:gd name="T5" fmla="*/ 64 h 64"/>
                <a:gd name="T6" fmla="*/ 13 w 102"/>
                <a:gd name="T7" fmla="*/ 0 h 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2"/>
                <a:gd name="T13" fmla="*/ 0 h 64"/>
                <a:gd name="T14" fmla="*/ 102 w 102"/>
                <a:gd name="T15" fmla="*/ 64 h 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2" h="64">
                  <a:moveTo>
                    <a:pt x="13" y="0"/>
                  </a:moveTo>
                  <a:lnTo>
                    <a:pt x="102" y="52"/>
                  </a:lnTo>
                  <a:lnTo>
                    <a:pt x="0" y="64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9" name="Line 26"/>
            <p:cNvSpPr>
              <a:spLocks noChangeShapeType="1"/>
            </p:cNvSpPr>
            <p:nvPr/>
          </p:nvSpPr>
          <p:spPr bwMode="auto">
            <a:xfrm>
              <a:off x="4151313" y="2266853"/>
              <a:ext cx="574675" cy="1587"/>
            </a:xfrm>
            <a:prstGeom prst="line">
              <a:avLst/>
            </a:prstGeom>
            <a:noFill/>
            <a:ln w="11113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0" name="Freeform 27"/>
            <p:cNvSpPr>
              <a:spLocks/>
            </p:cNvSpPr>
            <p:nvPr/>
          </p:nvSpPr>
          <p:spPr bwMode="auto">
            <a:xfrm>
              <a:off x="4713288" y="2222403"/>
              <a:ext cx="153987" cy="88900"/>
            </a:xfrm>
            <a:custGeom>
              <a:avLst/>
              <a:gdLst>
                <a:gd name="T0" fmla="*/ 0 w 97"/>
                <a:gd name="T1" fmla="*/ 0 h 65"/>
                <a:gd name="T2" fmla="*/ 97 w 97"/>
                <a:gd name="T3" fmla="*/ 33 h 65"/>
                <a:gd name="T4" fmla="*/ 0 w 97"/>
                <a:gd name="T5" fmla="*/ 65 h 65"/>
                <a:gd name="T6" fmla="*/ 0 w 97"/>
                <a:gd name="T7" fmla="*/ 0 h 6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7"/>
                <a:gd name="T13" fmla="*/ 0 h 65"/>
                <a:gd name="T14" fmla="*/ 97 w 97"/>
                <a:gd name="T15" fmla="*/ 65 h 6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7" h="65">
                  <a:moveTo>
                    <a:pt x="0" y="0"/>
                  </a:moveTo>
                  <a:lnTo>
                    <a:pt x="97" y="33"/>
                  </a:lnTo>
                  <a:lnTo>
                    <a:pt x="0" y="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1" name="Line 28"/>
            <p:cNvSpPr>
              <a:spLocks noChangeShapeType="1"/>
            </p:cNvSpPr>
            <p:nvPr/>
          </p:nvSpPr>
          <p:spPr bwMode="auto">
            <a:xfrm>
              <a:off x="4151313" y="2266853"/>
              <a:ext cx="584200" cy="201612"/>
            </a:xfrm>
            <a:prstGeom prst="line">
              <a:avLst/>
            </a:prstGeom>
            <a:noFill/>
            <a:ln w="11113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2" name="Freeform 29"/>
            <p:cNvSpPr>
              <a:spLocks/>
            </p:cNvSpPr>
            <p:nvPr/>
          </p:nvSpPr>
          <p:spPr bwMode="auto">
            <a:xfrm>
              <a:off x="4705350" y="2422428"/>
              <a:ext cx="161925" cy="92075"/>
            </a:xfrm>
            <a:custGeom>
              <a:avLst/>
              <a:gdLst>
                <a:gd name="T0" fmla="*/ 24 w 102"/>
                <a:gd name="T1" fmla="*/ 0 h 67"/>
                <a:gd name="T2" fmla="*/ 102 w 102"/>
                <a:gd name="T3" fmla="*/ 67 h 67"/>
                <a:gd name="T4" fmla="*/ 0 w 102"/>
                <a:gd name="T5" fmla="*/ 60 h 67"/>
                <a:gd name="T6" fmla="*/ 24 w 102"/>
                <a:gd name="T7" fmla="*/ 0 h 6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2"/>
                <a:gd name="T13" fmla="*/ 0 h 67"/>
                <a:gd name="T14" fmla="*/ 102 w 102"/>
                <a:gd name="T15" fmla="*/ 67 h 6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2" h="67">
                  <a:moveTo>
                    <a:pt x="24" y="0"/>
                  </a:moveTo>
                  <a:lnTo>
                    <a:pt x="102" y="67"/>
                  </a:lnTo>
                  <a:lnTo>
                    <a:pt x="0" y="6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3" name="Line 30"/>
            <p:cNvSpPr>
              <a:spLocks noChangeShapeType="1"/>
            </p:cNvSpPr>
            <p:nvPr/>
          </p:nvSpPr>
          <p:spPr bwMode="auto">
            <a:xfrm flipV="1">
              <a:off x="4295775" y="1692178"/>
              <a:ext cx="584200" cy="203200"/>
            </a:xfrm>
            <a:prstGeom prst="line">
              <a:avLst/>
            </a:prstGeom>
            <a:noFill/>
            <a:ln w="11113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4" name="Freeform 31"/>
            <p:cNvSpPr>
              <a:spLocks/>
            </p:cNvSpPr>
            <p:nvPr/>
          </p:nvSpPr>
          <p:spPr bwMode="auto">
            <a:xfrm>
              <a:off x="4848225" y="1646140"/>
              <a:ext cx="163513" cy="92075"/>
            </a:xfrm>
            <a:custGeom>
              <a:avLst/>
              <a:gdLst>
                <a:gd name="T0" fmla="*/ 0 w 103"/>
                <a:gd name="T1" fmla="*/ 6 h 66"/>
                <a:gd name="T2" fmla="*/ 103 w 103"/>
                <a:gd name="T3" fmla="*/ 0 h 66"/>
                <a:gd name="T4" fmla="*/ 24 w 103"/>
                <a:gd name="T5" fmla="*/ 66 h 66"/>
                <a:gd name="T6" fmla="*/ 0 w 103"/>
                <a:gd name="T7" fmla="*/ 6 h 6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3"/>
                <a:gd name="T13" fmla="*/ 0 h 66"/>
                <a:gd name="T14" fmla="*/ 103 w 103"/>
                <a:gd name="T15" fmla="*/ 66 h 6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3" h="66">
                  <a:moveTo>
                    <a:pt x="0" y="6"/>
                  </a:moveTo>
                  <a:lnTo>
                    <a:pt x="103" y="0"/>
                  </a:lnTo>
                  <a:lnTo>
                    <a:pt x="24" y="6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5" name="Line 32"/>
            <p:cNvSpPr>
              <a:spLocks noChangeShapeType="1"/>
            </p:cNvSpPr>
            <p:nvPr/>
          </p:nvSpPr>
          <p:spPr bwMode="auto">
            <a:xfrm flipV="1">
              <a:off x="4295775" y="1793778"/>
              <a:ext cx="576263" cy="101600"/>
            </a:xfrm>
            <a:prstGeom prst="line">
              <a:avLst/>
            </a:prstGeom>
            <a:noFill/>
            <a:ln w="11113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6" name="Freeform 33"/>
            <p:cNvSpPr>
              <a:spLocks/>
            </p:cNvSpPr>
            <p:nvPr/>
          </p:nvSpPr>
          <p:spPr bwMode="auto">
            <a:xfrm>
              <a:off x="4848225" y="1752503"/>
              <a:ext cx="163513" cy="87312"/>
            </a:xfrm>
            <a:custGeom>
              <a:avLst/>
              <a:gdLst>
                <a:gd name="T0" fmla="*/ 0 w 103"/>
                <a:gd name="T1" fmla="*/ 0 h 64"/>
                <a:gd name="T2" fmla="*/ 103 w 103"/>
                <a:gd name="T3" fmla="*/ 13 h 64"/>
                <a:gd name="T4" fmla="*/ 14 w 103"/>
                <a:gd name="T5" fmla="*/ 64 h 64"/>
                <a:gd name="T6" fmla="*/ 0 w 103"/>
                <a:gd name="T7" fmla="*/ 0 h 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3"/>
                <a:gd name="T13" fmla="*/ 0 h 64"/>
                <a:gd name="T14" fmla="*/ 103 w 103"/>
                <a:gd name="T15" fmla="*/ 64 h 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3" h="64">
                  <a:moveTo>
                    <a:pt x="0" y="0"/>
                  </a:moveTo>
                  <a:lnTo>
                    <a:pt x="103" y="13"/>
                  </a:lnTo>
                  <a:lnTo>
                    <a:pt x="14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7" name="Line 34"/>
            <p:cNvSpPr>
              <a:spLocks noChangeShapeType="1"/>
            </p:cNvSpPr>
            <p:nvPr/>
          </p:nvSpPr>
          <p:spPr bwMode="auto">
            <a:xfrm>
              <a:off x="4295775" y="1895378"/>
              <a:ext cx="574675" cy="1587"/>
            </a:xfrm>
            <a:prstGeom prst="line">
              <a:avLst/>
            </a:prstGeom>
            <a:noFill/>
            <a:ln w="11113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8" name="Freeform 35"/>
            <p:cNvSpPr>
              <a:spLocks/>
            </p:cNvSpPr>
            <p:nvPr/>
          </p:nvSpPr>
          <p:spPr bwMode="auto">
            <a:xfrm>
              <a:off x="4856163" y="1849340"/>
              <a:ext cx="155575" cy="90488"/>
            </a:xfrm>
            <a:custGeom>
              <a:avLst/>
              <a:gdLst>
                <a:gd name="T0" fmla="*/ 0 w 98"/>
                <a:gd name="T1" fmla="*/ 0 h 65"/>
                <a:gd name="T2" fmla="*/ 98 w 98"/>
                <a:gd name="T3" fmla="*/ 33 h 65"/>
                <a:gd name="T4" fmla="*/ 0 w 98"/>
                <a:gd name="T5" fmla="*/ 65 h 65"/>
                <a:gd name="T6" fmla="*/ 0 w 98"/>
                <a:gd name="T7" fmla="*/ 0 h 6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8"/>
                <a:gd name="T13" fmla="*/ 0 h 65"/>
                <a:gd name="T14" fmla="*/ 98 w 98"/>
                <a:gd name="T15" fmla="*/ 65 h 6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8" h="65">
                  <a:moveTo>
                    <a:pt x="0" y="0"/>
                  </a:moveTo>
                  <a:lnTo>
                    <a:pt x="98" y="33"/>
                  </a:lnTo>
                  <a:lnTo>
                    <a:pt x="0" y="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9" name="Rectangle 36"/>
            <p:cNvSpPr>
              <a:spLocks noChangeArrowheads="1"/>
            </p:cNvSpPr>
            <p:nvPr/>
          </p:nvSpPr>
          <p:spPr bwMode="auto">
            <a:xfrm>
              <a:off x="5526088" y="2266853"/>
              <a:ext cx="344487" cy="296862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0" name="Rectangle 37"/>
            <p:cNvSpPr>
              <a:spLocks noChangeArrowheads="1"/>
            </p:cNvSpPr>
            <p:nvPr/>
          </p:nvSpPr>
          <p:spPr bwMode="auto">
            <a:xfrm>
              <a:off x="5411788" y="2366865"/>
              <a:ext cx="344487" cy="295275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1" name="Rectangle 38"/>
            <p:cNvSpPr>
              <a:spLocks noChangeArrowheads="1"/>
            </p:cNvSpPr>
            <p:nvPr/>
          </p:nvSpPr>
          <p:spPr bwMode="auto">
            <a:xfrm>
              <a:off x="5297488" y="2465290"/>
              <a:ext cx="342900" cy="298450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2" name="Rectangle 39"/>
            <p:cNvSpPr>
              <a:spLocks noChangeArrowheads="1"/>
            </p:cNvSpPr>
            <p:nvPr/>
          </p:nvSpPr>
          <p:spPr bwMode="auto">
            <a:xfrm>
              <a:off x="6242050" y="2266853"/>
              <a:ext cx="344488" cy="296862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3" name="Rectangle 40"/>
            <p:cNvSpPr>
              <a:spLocks noChangeArrowheads="1"/>
            </p:cNvSpPr>
            <p:nvPr/>
          </p:nvSpPr>
          <p:spPr bwMode="auto">
            <a:xfrm>
              <a:off x="6127750" y="2366865"/>
              <a:ext cx="344488" cy="295275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4" name="Rectangle 41"/>
            <p:cNvSpPr>
              <a:spLocks noChangeArrowheads="1"/>
            </p:cNvSpPr>
            <p:nvPr/>
          </p:nvSpPr>
          <p:spPr bwMode="auto">
            <a:xfrm>
              <a:off x="6013450" y="2465290"/>
              <a:ext cx="342900" cy="298450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5" name="Rectangle 42"/>
            <p:cNvSpPr>
              <a:spLocks noChangeArrowheads="1"/>
            </p:cNvSpPr>
            <p:nvPr/>
          </p:nvSpPr>
          <p:spPr bwMode="auto">
            <a:xfrm>
              <a:off x="6958013" y="2266853"/>
              <a:ext cx="344487" cy="296862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6" name="Rectangle 43"/>
            <p:cNvSpPr>
              <a:spLocks noChangeArrowheads="1"/>
            </p:cNvSpPr>
            <p:nvPr/>
          </p:nvSpPr>
          <p:spPr bwMode="auto">
            <a:xfrm>
              <a:off x="6843713" y="2366865"/>
              <a:ext cx="344487" cy="295275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7" name="Rectangle 44"/>
            <p:cNvSpPr>
              <a:spLocks noChangeArrowheads="1"/>
            </p:cNvSpPr>
            <p:nvPr/>
          </p:nvSpPr>
          <p:spPr bwMode="auto">
            <a:xfrm>
              <a:off x="6729413" y="2465290"/>
              <a:ext cx="342900" cy="298450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8" name="Rectangle 45"/>
            <p:cNvSpPr>
              <a:spLocks noChangeArrowheads="1"/>
            </p:cNvSpPr>
            <p:nvPr/>
          </p:nvSpPr>
          <p:spPr bwMode="auto">
            <a:xfrm>
              <a:off x="5599113" y="1398490"/>
              <a:ext cx="342900" cy="298450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89" name="Rectangle 46"/>
            <p:cNvSpPr>
              <a:spLocks noChangeArrowheads="1"/>
            </p:cNvSpPr>
            <p:nvPr/>
          </p:nvSpPr>
          <p:spPr bwMode="auto">
            <a:xfrm>
              <a:off x="5484813" y="1498503"/>
              <a:ext cx="342900" cy="296862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0" name="Rectangle 47"/>
            <p:cNvSpPr>
              <a:spLocks noChangeArrowheads="1"/>
            </p:cNvSpPr>
            <p:nvPr/>
          </p:nvSpPr>
          <p:spPr bwMode="auto">
            <a:xfrm>
              <a:off x="5370513" y="1596928"/>
              <a:ext cx="342900" cy="298450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1" name="Rectangle 48"/>
            <p:cNvSpPr>
              <a:spLocks noChangeArrowheads="1"/>
            </p:cNvSpPr>
            <p:nvPr/>
          </p:nvSpPr>
          <p:spPr bwMode="auto">
            <a:xfrm>
              <a:off x="6315075" y="1398490"/>
              <a:ext cx="342900" cy="298450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2" name="Rectangle 49"/>
            <p:cNvSpPr>
              <a:spLocks noChangeArrowheads="1"/>
            </p:cNvSpPr>
            <p:nvPr/>
          </p:nvSpPr>
          <p:spPr bwMode="auto">
            <a:xfrm>
              <a:off x="6200775" y="1498503"/>
              <a:ext cx="342900" cy="296862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3" name="Rectangle 50"/>
            <p:cNvSpPr>
              <a:spLocks noChangeArrowheads="1"/>
            </p:cNvSpPr>
            <p:nvPr/>
          </p:nvSpPr>
          <p:spPr bwMode="auto">
            <a:xfrm>
              <a:off x="6086475" y="1596928"/>
              <a:ext cx="342900" cy="298450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4" name="Rectangle 51"/>
            <p:cNvSpPr>
              <a:spLocks noChangeArrowheads="1"/>
            </p:cNvSpPr>
            <p:nvPr/>
          </p:nvSpPr>
          <p:spPr bwMode="auto">
            <a:xfrm>
              <a:off x="7031038" y="1398490"/>
              <a:ext cx="342900" cy="298450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5" name="Rectangle 52"/>
            <p:cNvSpPr>
              <a:spLocks noChangeArrowheads="1"/>
            </p:cNvSpPr>
            <p:nvPr/>
          </p:nvSpPr>
          <p:spPr bwMode="auto">
            <a:xfrm>
              <a:off x="6916738" y="1498503"/>
              <a:ext cx="342900" cy="296862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6" name="Rectangle 53"/>
            <p:cNvSpPr>
              <a:spLocks noChangeArrowheads="1"/>
            </p:cNvSpPr>
            <p:nvPr/>
          </p:nvSpPr>
          <p:spPr bwMode="auto">
            <a:xfrm>
              <a:off x="6802438" y="1596928"/>
              <a:ext cx="342900" cy="298450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7" name="Rectangle 54"/>
            <p:cNvSpPr>
              <a:spLocks noChangeArrowheads="1"/>
            </p:cNvSpPr>
            <p:nvPr/>
          </p:nvSpPr>
          <p:spPr bwMode="auto">
            <a:xfrm>
              <a:off x="6184900" y="3754340"/>
              <a:ext cx="258763" cy="223838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8" name="Rectangle 55"/>
            <p:cNvSpPr>
              <a:spLocks noChangeArrowheads="1"/>
            </p:cNvSpPr>
            <p:nvPr/>
          </p:nvSpPr>
          <p:spPr bwMode="auto">
            <a:xfrm>
              <a:off x="6099175" y="3828953"/>
              <a:ext cx="257175" cy="223837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99" name="Rectangle 56"/>
            <p:cNvSpPr>
              <a:spLocks noChangeArrowheads="1"/>
            </p:cNvSpPr>
            <p:nvPr/>
          </p:nvSpPr>
          <p:spPr bwMode="auto">
            <a:xfrm>
              <a:off x="6013450" y="3901978"/>
              <a:ext cx="257175" cy="223837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0" name="Rectangle 57"/>
            <p:cNvSpPr>
              <a:spLocks noChangeArrowheads="1"/>
            </p:cNvSpPr>
            <p:nvPr/>
          </p:nvSpPr>
          <p:spPr bwMode="auto">
            <a:xfrm>
              <a:off x="5970588" y="4311553"/>
              <a:ext cx="258762" cy="222250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1" name="Rectangle 58"/>
            <p:cNvSpPr>
              <a:spLocks noChangeArrowheads="1"/>
            </p:cNvSpPr>
            <p:nvPr/>
          </p:nvSpPr>
          <p:spPr bwMode="auto">
            <a:xfrm>
              <a:off x="5884863" y="4386165"/>
              <a:ext cx="258762" cy="223838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2" name="Rectangle 59"/>
            <p:cNvSpPr>
              <a:spLocks noChangeArrowheads="1"/>
            </p:cNvSpPr>
            <p:nvPr/>
          </p:nvSpPr>
          <p:spPr bwMode="auto">
            <a:xfrm>
              <a:off x="5799138" y="4459190"/>
              <a:ext cx="258762" cy="223838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3" name="Rectangle 60"/>
            <p:cNvSpPr>
              <a:spLocks noChangeArrowheads="1"/>
            </p:cNvSpPr>
            <p:nvPr/>
          </p:nvSpPr>
          <p:spPr bwMode="auto">
            <a:xfrm>
              <a:off x="5468938" y="4806853"/>
              <a:ext cx="258762" cy="223837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4" name="Rectangle 61"/>
            <p:cNvSpPr>
              <a:spLocks noChangeArrowheads="1"/>
            </p:cNvSpPr>
            <p:nvPr/>
          </p:nvSpPr>
          <p:spPr bwMode="auto">
            <a:xfrm>
              <a:off x="5383213" y="4881465"/>
              <a:ext cx="257175" cy="223838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5" name="Rectangle 62"/>
            <p:cNvSpPr>
              <a:spLocks noChangeArrowheads="1"/>
            </p:cNvSpPr>
            <p:nvPr/>
          </p:nvSpPr>
          <p:spPr bwMode="auto">
            <a:xfrm>
              <a:off x="5297488" y="4956078"/>
              <a:ext cx="257175" cy="223837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6" name="Line 63"/>
            <p:cNvSpPr>
              <a:spLocks noChangeShapeType="1"/>
            </p:cNvSpPr>
            <p:nvPr/>
          </p:nvSpPr>
          <p:spPr bwMode="auto">
            <a:xfrm>
              <a:off x="3722688" y="2514503"/>
              <a:ext cx="1044575" cy="904875"/>
            </a:xfrm>
            <a:prstGeom prst="line">
              <a:avLst/>
            </a:prstGeom>
            <a:noFill/>
            <a:ln w="11113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7" name="Freeform 64"/>
            <p:cNvSpPr>
              <a:spLocks/>
            </p:cNvSpPr>
            <p:nvPr/>
          </p:nvSpPr>
          <p:spPr bwMode="auto">
            <a:xfrm>
              <a:off x="4722813" y="3379690"/>
              <a:ext cx="144462" cy="127000"/>
            </a:xfrm>
            <a:custGeom>
              <a:avLst/>
              <a:gdLst>
                <a:gd name="T0" fmla="*/ 46 w 91"/>
                <a:gd name="T1" fmla="*/ 0 h 93"/>
                <a:gd name="T2" fmla="*/ 91 w 91"/>
                <a:gd name="T3" fmla="*/ 93 h 93"/>
                <a:gd name="T4" fmla="*/ 0 w 91"/>
                <a:gd name="T5" fmla="*/ 46 h 93"/>
                <a:gd name="T6" fmla="*/ 46 w 91"/>
                <a:gd name="T7" fmla="*/ 0 h 9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1"/>
                <a:gd name="T13" fmla="*/ 0 h 93"/>
                <a:gd name="T14" fmla="*/ 91 w 91"/>
                <a:gd name="T15" fmla="*/ 93 h 9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1" h="93">
                  <a:moveTo>
                    <a:pt x="46" y="0"/>
                  </a:moveTo>
                  <a:lnTo>
                    <a:pt x="91" y="93"/>
                  </a:lnTo>
                  <a:lnTo>
                    <a:pt x="0" y="46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8" name="Line 65"/>
            <p:cNvSpPr>
              <a:spLocks noChangeShapeType="1"/>
            </p:cNvSpPr>
            <p:nvPr/>
          </p:nvSpPr>
          <p:spPr bwMode="auto">
            <a:xfrm>
              <a:off x="3722688" y="2514503"/>
              <a:ext cx="125412" cy="868362"/>
            </a:xfrm>
            <a:prstGeom prst="line">
              <a:avLst/>
            </a:prstGeom>
            <a:noFill/>
            <a:ln w="11113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09" name="Freeform 66"/>
            <p:cNvSpPr>
              <a:spLocks/>
            </p:cNvSpPr>
            <p:nvPr/>
          </p:nvSpPr>
          <p:spPr bwMode="auto">
            <a:xfrm>
              <a:off x="3794125" y="3366990"/>
              <a:ext cx="103188" cy="139700"/>
            </a:xfrm>
            <a:custGeom>
              <a:avLst/>
              <a:gdLst>
                <a:gd name="T0" fmla="*/ 65 w 65"/>
                <a:gd name="T1" fmla="*/ 0 h 102"/>
                <a:gd name="T2" fmla="*/ 45 w 65"/>
                <a:gd name="T3" fmla="*/ 102 h 102"/>
                <a:gd name="T4" fmla="*/ 0 w 65"/>
                <a:gd name="T5" fmla="*/ 8 h 102"/>
                <a:gd name="T6" fmla="*/ 65 w 65"/>
                <a:gd name="T7" fmla="*/ 0 h 1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"/>
                <a:gd name="T13" fmla="*/ 0 h 102"/>
                <a:gd name="T14" fmla="*/ 65 w 65"/>
                <a:gd name="T15" fmla="*/ 102 h 1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" h="102">
                  <a:moveTo>
                    <a:pt x="65" y="0"/>
                  </a:moveTo>
                  <a:lnTo>
                    <a:pt x="45" y="102"/>
                  </a:lnTo>
                  <a:lnTo>
                    <a:pt x="0" y="8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10" name="Line 67"/>
            <p:cNvSpPr>
              <a:spLocks noChangeShapeType="1"/>
            </p:cNvSpPr>
            <p:nvPr/>
          </p:nvSpPr>
          <p:spPr bwMode="auto">
            <a:xfrm flipH="1">
              <a:off x="2949575" y="2514503"/>
              <a:ext cx="773113" cy="892175"/>
            </a:xfrm>
            <a:prstGeom prst="line">
              <a:avLst/>
            </a:prstGeom>
            <a:noFill/>
            <a:ln w="11113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11" name="Freeform 68"/>
            <p:cNvSpPr>
              <a:spLocks/>
            </p:cNvSpPr>
            <p:nvPr/>
          </p:nvSpPr>
          <p:spPr bwMode="auto">
            <a:xfrm>
              <a:off x="2863850" y="3371753"/>
              <a:ext cx="133350" cy="134937"/>
            </a:xfrm>
            <a:custGeom>
              <a:avLst/>
              <a:gdLst>
                <a:gd name="T0" fmla="*/ 84 w 84"/>
                <a:gd name="T1" fmla="*/ 39 h 98"/>
                <a:gd name="T2" fmla="*/ 0 w 84"/>
                <a:gd name="T3" fmla="*/ 98 h 98"/>
                <a:gd name="T4" fmla="*/ 32 w 84"/>
                <a:gd name="T5" fmla="*/ 0 h 98"/>
                <a:gd name="T6" fmla="*/ 84 w 84"/>
                <a:gd name="T7" fmla="*/ 39 h 9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4"/>
                <a:gd name="T13" fmla="*/ 0 h 98"/>
                <a:gd name="T14" fmla="*/ 84 w 84"/>
                <a:gd name="T15" fmla="*/ 98 h 9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4" h="98">
                  <a:moveTo>
                    <a:pt x="84" y="39"/>
                  </a:moveTo>
                  <a:lnTo>
                    <a:pt x="0" y="98"/>
                  </a:lnTo>
                  <a:lnTo>
                    <a:pt x="32" y="0"/>
                  </a:lnTo>
                  <a:lnTo>
                    <a:pt x="84" y="39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12" name="Line 69"/>
            <p:cNvSpPr>
              <a:spLocks noChangeShapeType="1"/>
            </p:cNvSpPr>
            <p:nvPr/>
          </p:nvSpPr>
          <p:spPr bwMode="auto">
            <a:xfrm>
              <a:off x="5011738" y="4375053"/>
              <a:ext cx="207962" cy="268287"/>
            </a:xfrm>
            <a:prstGeom prst="line">
              <a:avLst/>
            </a:prstGeom>
            <a:noFill/>
            <a:ln w="11113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13" name="Freeform 70"/>
            <p:cNvSpPr>
              <a:spLocks/>
            </p:cNvSpPr>
            <p:nvPr/>
          </p:nvSpPr>
          <p:spPr bwMode="auto">
            <a:xfrm>
              <a:off x="5168900" y="4610003"/>
              <a:ext cx="128588" cy="136525"/>
            </a:xfrm>
            <a:custGeom>
              <a:avLst/>
              <a:gdLst>
                <a:gd name="T0" fmla="*/ 54 w 81"/>
                <a:gd name="T1" fmla="*/ 0 h 100"/>
                <a:gd name="T2" fmla="*/ 81 w 81"/>
                <a:gd name="T3" fmla="*/ 100 h 100"/>
                <a:gd name="T4" fmla="*/ 0 w 81"/>
                <a:gd name="T5" fmla="*/ 36 h 100"/>
                <a:gd name="T6" fmla="*/ 54 w 81"/>
                <a:gd name="T7" fmla="*/ 0 h 1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1"/>
                <a:gd name="T13" fmla="*/ 0 h 100"/>
                <a:gd name="T14" fmla="*/ 81 w 81"/>
                <a:gd name="T15" fmla="*/ 100 h 1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1" h="100">
                  <a:moveTo>
                    <a:pt x="54" y="0"/>
                  </a:moveTo>
                  <a:lnTo>
                    <a:pt x="81" y="100"/>
                  </a:lnTo>
                  <a:lnTo>
                    <a:pt x="0" y="36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14" name="Line 71"/>
            <p:cNvSpPr>
              <a:spLocks noChangeShapeType="1"/>
            </p:cNvSpPr>
            <p:nvPr/>
          </p:nvSpPr>
          <p:spPr bwMode="auto">
            <a:xfrm>
              <a:off x="5297488" y="4125815"/>
              <a:ext cx="311150" cy="179388"/>
            </a:xfrm>
            <a:prstGeom prst="line">
              <a:avLst/>
            </a:prstGeom>
            <a:noFill/>
            <a:ln w="11113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15" name="Freeform 72"/>
            <p:cNvSpPr>
              <a:spLocks/>
            </p:cNvSpPr>
            <p:nvPr/>
          </p:nvSpPr>
          <p:spPr bwMode="auto">
            <a:xfrm>
              <a:off x="5570538" y="4262340"/>
              <a:ext cx="157162" cy="112713"/>
            </a:xfrm>
            <a:custGeom>
              <a:avLst/>
              <a:gdLst>
                <a:gd name="T0" fmla="*/ 36 w 99"/>
                <a:gd name="T1" fmla="*/ 0 h 82"/>
                <a:gd name="T2" fmla="*/ 99 w 99"/>
                <a:gd name="T3" fmla="*/ 82 h 82"/>
                <a:gd name="T4" fmla="*/ 0 w 99"/>
                <a:gd name="T5" fmla="*/ 54 h 82"/>
                <a:gd name="T6" fmla="*/ 36 w 99"/>
                <a:gd name="T7" fmla="*/ 0 h 8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9"/>
                <a:gd name="T13" fmla="*/ 0 h 82"/>
                <a:gd name="T14" fmla="*/ 99 w 99"/>
                <a:gd name="T15" fmla="*/ 82 h 8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9" h="82">
                  <a:moveTo>
                    <a:pt x="36" y="0"/>
                  </a:moveTo>
                  <a:lnTo>
                    <a:pt x="99" y="82"/>
                  </a:lnTo>
                  <a:lnTo>
                    <a:pt x="0" y="54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16" name="Line 73"/>
            <p:cNvSpPr>
              <a:spLocks noChangeShapeType="1"/>
            </p:cNvSpPr>
            <p:nvPr/>
          </p:nvSpPr>
          <p:spPr bwMode="auto">
            <a:xfrm>
              <a:off x="5440363" y="3878165"/>
              <a:ext cx="288925" cy="1588"/>
            </a:xfrm>
            <a:prstGeom prst="line">
              <a:avLst/>
            </a:prstGeom>
            <a:noFill/>
            <a:ln w="11113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17" name="Freeform 74"/>
            <p:cNvSpPr>
              <a:spLocks/>
            </p:cNvSpPr>
            <p:nvPr/>
          </p:nvSpPr>
          <p:spPr bwMode="auto">
            <a:xfrm>
              <a:off x="5715000" y="3833715"/>
              <a:ext cx="155575" cy="88900"/>
            </a:xfrm>
            <a:custGeom>
              <a:avLst/>
              <a:gdLst>
                <a:gd name="T0" fmla="*/ 0 w 98"/>
                <a:gd name="T1" fmla="*/ 0 h 65"/>
                <a:gd name="T2" fmla="*/ 98 w 98"/>
                <a:gd name="T3" fmla="*/ 32 h 65"/>
                <a:gd name="T4" fmla="*/ 0 w 98"/>
                <a:gd name="T5" fmla="*/ 65 h 65"/>
                <a:gd name="T6" fmla="*/ 0 w 98"/>
                <a:gd name="T7" fmla="*/ 0 h 6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8"/>
                <a:gd name="T13" fmla="*/ 0 h 65"/>
                <a:gd name="T14" fmla="*/ 98 w 98"/>
                <a:gd name="T15" fmla="*/ 65 h 6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8" h="65">
                  <a:moveTo>
                    <a:pt x="0" y="0"/>
                  </a:moveTo>
                  <a:lnTo>
                    <a:pt x="98" y="32"/>
                  </a:lnTo>
                  <a:lnTo>
                    <a:pt x="0" y="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18" name="Rectangle 75"/>
            <p:cNvSpPr>
              <a:spLocks noChangeArrowheads="1"/>
            </p:cNvSpPr>
            <p:nvPr/>
          </p:nvSpPr>
          <p:spPr bwMode="auto">
            <a:xfrm>
              <a:off x="6127750" y="5614890"/>
              <a:ext cx="171450" cy="147638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19" name="Rectangle 76"/>
            <p:cNvSpPr>
              <a:spLocks noChangeArrowheads="1"/>
            </p:cNvSpPr>
            <p:nvPr/>
          </p:nvSpPr>
          <p:spPr bwMode="auto">
            <a:xfrm>
              <a:off x="6070600" y="5664103"/>
              <a:ext cx="171450" cy="147637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20" name="Rectangle 77"/>
            <p:cNvSpPr>
              <a:spLocks noChangeArrowheads="1"/>
            </p:cNvSpPr>
            <p:nvPr/>
          </p:nvSpPr>
          <p:spPr bwMode="auto">
            <a:xfrm>
              <a:off x="6013450" y="5713315"/>
              <a:ext cx="171450" cy="147638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21" name="Rectangle 78"/>
            <p:cNvSpPr>
              <a:spLocks noChangeArrowheads="1"/>
            </p:cNvSpPr>
            <p:nvPr/>
          </p:nvSpPr>
          <p:spPr bwMode="auto">
            <a:xfrm>
              <a:off x="6415088" y="5241828"/>
              <a:ext cx="171450" cy="149225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22" name="Rectangle 79"/>
            <p:cNvSpPr>
              <a:spLocks noChangeArrowheads="1"/>
            </p:cNvSpPr>
            <p:nvPr/>
          </p:nvSpPr>
          <p:spPr bwMode="auto">
            <a:xfrm>
              <a:off x="6356350" y="5291040"/>
              <a:ext cx="173038" cy="149225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23" name="Rectangle 80"/>
            <p:cNvSpPr>
              <a:spLocks noChangeArrowheads="1"/>
            </p:cNvSpPr>
            <p:nvPr/>
          </p:nvSpPr>
          <p:spPr bwMode="auto">
            <a:xfrm>
              <a:off x="6299200" y="5341840"/>
              <a:ext cx="173038" cy="147638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24" name="Line 81"/>
            <p:cNvSpPr>
              <a:spLocks noChangeShapeType="1"/>
            </p:cNvSpPr>
            <p:nvPr/>
          </p:nvSpPr>
          <p:spPr bwMode="auto">
            <a:xfrm>
              <a:off x="5727700" y="5118003"/>
              <a:ext cx="207963" cy="269875"/>
            </a:xfrm>
            <a:prstGeom prst="line">
              <a:avLst/>
            </a:prstGeom>
            <a:noFill/>
            <a:ln w="11113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25" name="Freeform 82"/>
            <p:cNvSpPr>
              <a:spLocks/>
            </p:cNvSpPr>
            <p:nvPr/>
          </p:nvSpPr>
          <p:spPr bwMode="auto">
            <a:xfrm>
              <a:off x="5884863" y="5351365"/>
              <a:ext cx="128587" cy="138113"/>
            </a:xfrm>
            <a:custGeom>
              <a:avLst/>
              <a:gdLst>
                <a:gd name="T0" fmla="*/ 54 w 81"/>
                <a:gd name="T1" fmla="*/ 0 h 100"/>
                <a:gd name="T2" fmla="*/ 81 w 81"/>
                <a:gd name="T3" fmla="*/ 100 h 100"/>
                <a:gd name="T4" fmla="*/ 0 w 81"/>
                <a:gd name="T5" fmla="*/ 37 h 100"/>
                <a:gd name="T6" fmla="*/ 54 w 81"/>
                <a:gd name="T7" fmla="*/ 0 h 1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1"/>
                <a:gd name="T13" fmla="*/ 0 h 100"/>
                <a:gd name="T14" fmla="*/ 81 w 81"/>
                <a:gd name="T15" fmla="*/ 100 h 1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1" h="100">
                  <a:moveTo>
                    <a:pt x="54" y="0"/>
                  </a:moveTo>
                  <a:lnTo>
                    <a:pt x="81" y="100"/>
                  </a:lnTo>
                  <a:lnTo>
                    <a:pt x="0" y="37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26" name="Line 83"/>
            <p:cNvSpPr>
              <a:spLocks noChangeShapeType="1"/>
            </p:cNvSpPr>
            <p:nvPr/>
          </p:nvSpPr>
          <p:spPr bwMode="auto">
            <a:xfrm>
              <a:off x="5870575" y="4994178"/>
              <a:ext cx="311150" cy="177800"/>
            </a:xfrm>
            <a:prstGeom prst="line">
              <a:avLst/>
            </a:prstGeom>
            <a:noFill/>
            <a:ln w="11113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27" name="Freeform 84"/>
            <p:cNvSpPr>
              <a:spLocks/>
            </p:cNvSpPr>
            <p:nvPr/>
          </p:nvSpPr>
          <p:spPr bwMode="auto">
            <a:xfrm>
              <a:off x="6143625" y="5129115"/>
              <a:ext cx="155575" cy="112713"/>
            </a:xfrm>
            <a:custGeom>
              <a:avLst/>
              <a:gdLst>
                <a:gd name="T0" fmla="*/ 36 w 98"/>
                <a:gd name="T1" fmla="*/ 0 h 82"/>
                <a:gd name="T2" fmla="*/ 98 w 98"/>
                <a:gd name="T3" fmla="*/ 82 h 82"/>
                <a:gd name="T4" fmla="*/ 0 w 98"/>
                <a:gd name="T5" fmla="*/ 54 h 82"/>
                <a:gd name="T6" fmla="*/ 36 w 98"/>
                <a:gd name="T7" fmla="*/ 0 h 8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8"/>
                <a:gd name="T13" fmla="*/ 0 h 82"/>
                <a:gd name="T14" fmla="*/ 98 w 98"/>
                <a:gd name="T15" fmla="*/ 82 h 8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8" h="82">
                  <a:moveTo>
                    <a:pt x="36" y="0"/>
                  </a:moveTo>
                  <a:lnTo>
                    <a:pt x="98" y="82"/>
                  </a:lnTo>
                  <a:lnTo>
                    <a:pt x="0" y="54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28" name="Rectangle 85"/>
            <p:cNvSpPr>
              <a:spLocks noChangeArrowheads="1"/>
            </p:cNvSpPr>
            <p:nvPr/>
          </p:nvSpPr>
          <p:spPr bwMode="auto">
            <a:xfrm>
              <a:off x="3552825" y="1533428"/>
              <a:ext cx="602729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500" b="1">
                  <a:solidFill>
                    <a:srgbClr val="FF0000"/>
                  </a:solidFill>
                  <a:latin typeface="+mj-lt"/>
                </a:rPr>
                <a:t>Line(s)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6229" name="Line 86"/>
            <p:cNvSpPr>
              <a:spLocks noChangeShapeType="1"/>
            </p:cNvSpPr>
            <p:nvPr/>
          </p:nvSpPr>
          <p:spPr bwMode="auto">
            <a:xfrm>
              <a:off x="2147888" y="2019203"/>
              <a:ext cx="939800" cy="1587"/>
            </a:xfrm>
            <a:prstGeom prst="line">
              <a:avLst/>
            </a:prstGeom>
            <a:noFill/>
            <a:ln w="349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30" name="Freeform 87"/>
            <p:cNvSpPr>
              <a:spLocks/>
            </p:cNvSpPr>
            <p:nvPr/>
          </p:nvSpPr>
          <p:spPr bwMode="auto">
            <a:xfrm>
              <a:off x="3068638" y="1954115"/>
              <a:ext cx="223837" cy="128588"/>
            </a:xfrm>
            <a:custGeom>
              <a:avLst/>
              <a:gdLst>
                <a:gd name="T0" fmla="*/ 0 w 141"/>
                <a:gd name="T1" fmla="*/ 0 h 94"/>
                <a:gd name="T2" fmla="*/ 141 w 141"/>
                <a:gd name="T3" fmla="*/ 47 h 94"/>
                <a:gd name="T4" fmla="*/ 0 w 141"/>
                <a:gd name="T5" fmla="*/ 94 h 94"/>
                <a:gd name="T6" fmla="*/ 0 w 141"/>
                <a:gd name="T7" fmla="*/ 0 h 9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1"/>
                <a:gd name="T13" fmla="*/ 0 h 94"/>
                <a:gd name="T14" fmla="*/ 141 w 141"/>
                <a:gd name="T15" fmla="*/ 94 h 9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1" h="94">
                  <a:moveTo>
                    <a:pt x="0" y="0"/>
                  </a:moveTo>
                  <a:lnTo>
                    <a:pt x="141" y="47"/>
                  </a:lnTo>
                  <a:lnTo>
                    <a:pt x="0" y="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31" name="Line 88"/>
            <p:cNvSpPr>
              <a:spLocks noChangeShapeType="1"/>
            </p:cNvSpPr>
            <p:nvPr/>
          </p:nvSpPr>
          <p:spPr bwMode="auto">
            <a:xfrm>
              <a:off x="2147888" y="2019203"/>
              <a:ext cx="942975" cy="100012"/>
            </a:xfrm>
            <a:prstGeom prst="line">
              <a:avLst/>
            </a:prstGeom>
            <a:noFill/>
            <a:ln w="349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32" name="Freeform 89"/>
            <p:cNvSpPr>
              <a:spLocks/>
            </p:cNvSpPr>
            <p:nvPr/>
          </p:nvSpPr>
          <p:spPr bwMode="auto">
            <a:xfrm>
              <a:off x="3062288" y="2052540"/>
              <a:ext cx="230187" cy="130175"/>
            </a:xfrm>
            <a:custGeom>
              <a:avLst/>
              <a:gdLst>
                <a:gd name="T0" fmla="*/ 12 w 145"/>
                <a:gd name="T1" fmla="*/ 0 h 94"/>
                <a:gd name="T2" fmla="*/ 145 w 145"/>
                <a:gd name="T3" fmla="*/ 65 h 94"/>
                <a:gd name="T4" fmla="*/ 0 w 145"/>
                <a:gd name="T5" fmla="*/ 94 h 94"/>
                <a:gd name="T6" fmla="*/ 12 w 145"/>
                <a:gd name="T7" fmla="*/ 0 h 9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5"/>
                <a:gd name="T13" fmla="*/ 0 h 94"/>
                <a:gd name="T14" fmla="*/ 145 w 145"/>
                <a:gd name="T15" fmla="*/ 94 h 9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5" h="94">
                  <a:moveTo>
                    <a:pt x="12" y="0"/>
                  </a:moveTo>
                  <a:lnTo>
                    <a:pt x="145" y="65"/>
                  </a:lnTo>
                  <a:lnTo>
                    <a:pt x="0" y="94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33" name="Rectangle 90"/>
            <p:cNvSpPr>
              <a:spLocks noChangeArrowheads="1"/>
            </p:cNvSpPr>
            <p:nvPr/>
          </p:nvSpPr>
          <p:spPr bwMode="auto">
            <a:xfrm>
              <a:off x="5399088" y="3020915"/>
              <a:ext cx="1138237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500" b="1">
                  <a:solidFill>
                    <a:srgbClr val="FF0000"/>
                  </a:solidFill>
                  <a:latin typeface="+mj-lt"/>
                </a:rPr>
                <a:t>Schedule(s)</a:t>
              </a:r>
              <a:endParaRPr kumimoji="1" lang="en-US" sz="240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6234" name="Rectangle 91"/>
            <p:cNvSpPr>
              <a:spLocks noChangeArrowheads="1"/>
            </p:cNvSpPr>
            <p:nvPr/>
          </p:nvSpPr>
          <p:spPr bwMode="auto">
            <a:xfrm>
              <a:off x="2563813" y="3528915"/>
              <a:ext cx="692497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300" b="1">
                  <a:solidFill>
                    <a:srgbClr val="FF0000"/>
                  </a:solidFill>
                  <a:latin typeface="+mj-lt"/>
                </a:rPr>
                <a:t>Planning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6235" name="Rectangle 92"/>
            <p:cNvSpPr>
              <a:spLocks noChangeArrowheads="1"/>
            </p:cNvSpPr>
            <p:nvPr/>
          </p:nvSpPr>
          <p:spPr bwMode="auto">
            <a:xfrm>
              <a:off x="3632200" y="3528915"/>
              <a:ext cx="697307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300" b="1">
                  <a:solidFill>
                    <a:srgbClr val="FF0000"/>
                  </a:solidFill>
                  <a:latin typeface="+mj-lt"/>
                </a:rPr>
                <a:t>Shipping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6236" name="Rectangle 93"/>
            <p:cNvSpPr>
              <a:spLocks noChangeArrowheads="1"/>
            </p:cNvSpPr>
            <p:nvPr/>
          </p:nvSpPr>
          <p:spPr bwMode="auto">
            <a:xfrm>
              <a:off x="4681538" y="3528915"/>
              <a:ext cx="743793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300" b="1">
                  <a:solidFill>
                    <a:srgbClr val="FF0000"/>
                  </a:solidFill>
                  <a:latin typeface="+mj-lt"/>
                </a:rPr>
                <a:t>Req. Ship</a:t>
              </a:r>
              <a:endParaRPr kumimoji="1" lang="en-US" sz="240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6237" name="Rectangle 94"/>
            <p:cNvSpPr>
              <a:spLocks noChangeArrowheads="1"/>
            </p:cNvSpPr>
            <p:nvPr/>
          </p:nvSpPr>
          <p:spPr bwMode="auto">
            <a:xfrm>
              <a:off x="4321175" y="4962428"/>
              <a:ext cx="883255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300" b="1">
                  <a:solidFill>
                    <a:srgbClr val="FF0000"/>
                  </a:solidFill>
                  <a:latin typeface="+mj-lt"/>
                </a:rPr>
                <a:t>Date/Time,</a:t>
              </a:r>
              <a:endParaRPr kumimoji="1" lang="en-US" sz="240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6238" name="Rectangle 95"/>
            <p:cNvSpPr>
              <a:spLocks noChangeArrowheads="1"/>
            </p:cNvSpPr>
            <p:nvPr/>
          </p:nvSpPr>
          <p:spPr bwMode="auto">
            <a:xfrm>
              <a:off x="4421188" y="5127528"/>
              <a:ext cx="628377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300" b="1">
                  <a:solidFill>
                    <a:srgbClr val="FF0000"/>
                  </a:solidFill>
                  <a:latin typeface="+mj-lt"/>
                </a:rPr>
                <a:t>Ref, Qty</a:t>
              </a:r>
              <a:endParaRPr kumimoji="1" lang="en-US" sz="240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6239" name="Rectangle 96"/>
            <p:cNvSpPr>
              <a:spLocks noChangeArrowheads="1"/>
            </p:cNvSpPr>
            <p:nvPr/>
          </p:nvSpPr>
          <p:spPr bwMode="auto">
            <a:xfrm>
              <a:off x="6816725" y="5362478"/>
              <a:ext cx="1027525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300" b="1">
                  <a:solidFill>
                    <a:srgbClr val="FF0000"/>
                  </a:solidFill>
                  <a:latin typeface="+mj-lt"/>
                </a:rPr>
                <a:t>Requirement</a:t>
              </a:r>
              <a:endParaRPr kumimoji="1" lang="en-US" sz="240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6240" name="Rectangle 97"/>
            <p:cNvSpPr>
              <a:spLocks noChangeArrowheads="1"/>
            </p:cNvSpPr>
            <p:nvPr/>
          </p:nvSpPr>
          <p:spPr bwMode="auto">
            <a:xfrm>
              <a:off x="6989763" y="5527578"/>
              <a:ext cx="671512" cy="198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300" b="1">
                  <a:solidFill>
                    <a:srgbClr val="FF0000"/>
                  </a:solidFill>
                  <a:latin typeface="+mj-lt"/>
                </a:rPr>
                <a:t>Pegging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6241" name="Rectangle 98"/>
            <p:cNvSpPr>
              <a:spLocks noChangeArrowheads="1"/>
            </p:cNvSpPr>
            <p:nvPr/>
          </p:nvSpPr>
          <p:spPr bwMode="auto">
            <a:xfrm>
              <a:off x="7080250" y="5692678"/>
              <a:ext cx="468077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300" b="1">
                  <a:solidFill>
                    <a:srgbClr val="FF0000"/>
                  </a:solidFill>
                  <a:latin typeface="+mj-lt"/>
                </a:rPr>
                <a:t>(CSN)</a:t>
              </a:r>
              <a:endParaRPr kumimoji="1" lang="en-US" sz="240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6242" name="Rectangle 99"/>
            <p:cNvSpPr>
              <a:spLocks noChangeArrowheads="1"/>
            </p:cNvSpPr>
            <p:nvPr/>
          </p:nvSpPr>
          <p:spPr bwMode="auto">
            <a:xfrm>
              <a:off x="2641600" y="4375053"/>
              <a:ext cx="1654175" cy="273050"/>
            </a:xfrm>
            <a:prstGeom prst="rect">
              <a:avLst/>
            </a:prstGeom>
            <a:solidFill>
              <a:srgbClr val="00FF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43" name="Rectangle 100"/>
            <p:cNvSpPr>
              <a:spLocks noChangeArrowheads="1"/>
            </p:cNvSpPr>
            <p:nvPr/>
          </p:nvSpPr>
          <p:spPr bwMode="auto">
            <a:xfrm>
              <a:off x="2855913" y="4427440"/>
              <a:ext cx="1325684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300" b="1" i="1">
                  <a:solidFill>
                    <a:srgbClr val="336600"/>
                  </a:solidFill>
                  <a:latin typeface="+mj-lt"/>
                </a:rPr>
                <a:t>Active Schedule</a:t>
              </a:r>
              <a:endParaRPr kumimoji="1" lang="en-US" sz="2400">
                <a:solidFill>
                  <a:srgbClr val="336600"/>
                </a:solidFill>
                <a:latin typeface="+mj-lt"/>
              </a:endParaRPr>
            </a:p>
          </p:txBody>
        </p:sp>
        <p:sp>
          <p:nvSpPr>
            <p:cNvPr id="6244" name="Rectangle 101"/>
            <p:cNvSpPr>
              <a:spLocks noChangeArrowheads="1"/>
            </p:cNvSpPr>
            <p:nvPr/>
          </p:nvSpPr>
          <p:spPr bwMode="auto">
            <a:xfrm>
              <a:off x="5554663" y="5737128"/>
              <a:ext cx="173037" cy="149225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45" name="Rectangle 102"/>
            <p:cNvSpPr>
              <a:spLocks noChangeArrowheads="1"/>
            </p:cNvSpPr>
            <p:nvPr/>
          </p:nvSpPr>
          <p:spPr bwMode="auto">
            <a:xfrm>
              <a:off x="5497513" y="5787928"/>
              <a:ext cx="171450" cy="147637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46" name="Rectangle 103"/>
            <p:cNvSpPr>
              <a:spLocks noChangeArrowheads="1"/>
            </p:cNvSpPr>
            <p:nvPr/>
          </p:nvSpPr>
          <p:spPr bwMode="auto">
            <a:xfrm>
              <a:off x="5440363" y="5837140"/>
              <a:ext cx="171450" cy="149225"/>
            </a:xfrm>
            <a:prstGeom prst="rect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47" name="Line 104"/>
            <p:cNvSpPr>
              <a:spLocks noChangeShapeType="1"/>
            </p:cNvSpPr>
            <p:nvPr/>
          </p:nvSpPr>
          <p:spPr bwMode="auto">
            <a:xfrm>
              <a:off x="5440363" y="5241828"/>
              <a:ext cx="100012" cy="254000"/>
            </a:xfrm>
            <a:prstGeom prst="line">
              <a:avLst/>
            </a:prstGeom>
            <a:noFill/>
            <a:ln w="11113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48" name="Freeform 105"/>
            <p:cNvSpPr>
              <a:spLocks/>
            </p:cNvSpPr>
            <p:nvPr/>
          </p:nvSpPr>
          <p:spPr bwMode="auto">
            <a:xfrm>
              <a:off x="5486400" y="5472015"/>
              <a:ext cx="96838" cy="142875"/>
            </a:xfrm>
            <a:custGeom>
              <a:avLst/>
              <a:gdLst>
                <a:gd name="T0" fmla="*/ 61 w 61"/>
                <a:gd name="T1" fmla="*/ 0 h 104"/>
                <a:gd name="T2" fmla="*/ 61 w 61"/>
                <a:gd name="T3" fmla="*/ 104 h 104"/>
                <a:gd name="T4" fmla="*/ 0 w 61"/>
                <a:gd name="T5" fmla="*/ 21 h 104"/>
                <a:gd name="T6" fmla="*/ 61 w 61"/>
                <a:gd name="T7" fmla="*/ 0 h 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1"/>
                <a:gd name="T13" fmla="*/ 0 h 104"/>
                <a:gd name="T14" fmla="*/ 61 w 61"/>
                <a:gd name="T15" fmla="*/ 104 h 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1" h="104">
                  <a:moveTo>
                    <a:pt x="61" y="0"/>
                  </a:moveTo>
                  <a:lnTo>
                    <a:pt x="61" y="104"/>
                  </a:lnTo>
                  <a:lnTo>
                    <a:pt x="0" y="21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249" name="Rectangle 106"/>
            <p:cNvSpPr>
              <a:spLocks noChangeArrowheads="1"/>
            </p:cNvSpPr>
            <p:nvPr/>
          </p:nvSpPr>
          <p:spPr bwMode="auto">
            <a:xfrm>
              <a:off x="5543550" y="1223865"/>
              <a:ext cx="423193" cy="123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800" b="1">
                  <a:solidFill>
                    <a:srgbClr val="FF0000"/>
                  </a:solidFill>
                  <a:latin typeface="+mj-lt"/>
                </a:rPr>
                <a:t>Planning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6250" name="Rectangle 107"/>
            <p:cNvSpPr>
              <a:spLocks noChangeArrowheads="1"/>
            </p:cNvSpPr>
            <p:nvPr/>
          </p:nvSpPr>
          <p:spPr bwMode="auto">
            <a:xfrm>
              <a:off x="6238875" y="1223865"/>
              <a:ext cx="424796" cy="123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800" b="1">
                  <a:solidFill>
                    <a:srgbClr val="FF0000"/>
                  </a:solidFill>
                  <a:latin typeface="+mj-lt"/>
                </a:rPr>
                <a:t>Shipping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6251" name="Rectangle 108"/>
            <p:cNvSpPr>
              <a:spLocks noChangeArrowheads="1"/>
            </p:cNvSpPr>
            <p:nvPr/>
          </p:nvSpPr>
          <p:spPr bwMode="auto">
            <a:xfrm>
              <a:off x="6921500" y="1223865"/>
              <a:ext cx="455253" cy="123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800" b="1">
                  <a:solidFill>
                    <a:srgbClr val="FF0000"/>
                  </a:solidFill>
                  <a:latin typeface="+mj-lt"/>
                </a:rPr>
                <a:t>Req. Ship</a:t>
              </a:r>
              <a:endParaRPr kumimoji="1" lang="en-US" sz="240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6252" name="Rectangle 109"/>
            <p:cNvSpPr>
              <a:spLocks noChangeArrowheads="1"/>
            </p:cNvSpPr>
            <p:nvPr/>
          </p:nvSpPr>
          <p:spPr bwMode="auto">
            <a:xfrm>
              <a:off x="5543550" y="2076353"/>
              <a:ext cx="423193" cy="123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800" b="1">
                  <a:solidFill>
                    <a:srgbClr val="FF0000"/>
                  </a:solidFill>
                  <a:latin typeface="+mj-lt"/>
                </a:rPr>
                <a:t>Planning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6253" name="Rectangle 110"/>
            <p:cNvSpPr>
              <a:spLocks noChangeArrowheads="1"/>
            </p:cNvSpPr>
            <p:nvPr/>
          </p:nvSpPr>
          <p:spPr bwMode="auto">
            <a:xfrm>
              <a:off x="6238875" y="2076353"/>
              <a:ext cx="424796" cy="123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800" b="1">
                  <a:solidFill>
                    <a:srgbClr val="FF0000"/>
                  </a:solidFill>
                  <a:latin typeface="+mj-lt"/>
                </a:rPr>
                <a:t>Shipping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6254" name="Rectangle 111"/>
            <p:cNvSpPr>
              <a:spLocks noChangeArrowheads="1"/>
            </p:cNvSpPr>
            <p:nvPr/>
          </p:nvSpPr>
          <p:spPr bwMode="auto">
            <a:xfrm>
              <a:off x="6921500" y="2076353"/>
              <a:ext cx="455253" cy="123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800" b="1">
                  <a:solidFill>
                    <a:srgbClr val="FF0000"/>
                  </a:solidFill>
                  <a:latin typeface="+mj-lt"/>
                </a:rPr>
                <a:t>Req. Ship</a:t>
              </a:r>
              <a:endParaRPr kumimoji="1" lang="en-US" sz="2400">
                <a:solidFill>
                  <a:srgbClr val="FF0000"/>
                </a:solidFill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Design Alternatives</a:t>
            </a:r>
          </a:p>
          <a:p>
            <a:pPr lvl="1" eaLnBrk="1" hangingPunct="1"/>
            <a:r>
              <a:rPr lang="en-US" smtClean="0"/>
              <a:t>Type 7 </a:t>
            </a:r>
          </a:p>
          <a:p>
            <a:pPr lvl="1" eaLnBrk="1" hangingPunct="1"/>
            <a:r>
              <a:rPr lang="en-US" smtClean="0"/>
              <a:t>Type 4 </a:t>
            </a:r>
          </a:p>
          <a:p>
            <a:pPr eaLnBrk="1" hangingPunct="1"/>
            <a:r>
              <a:rPr lang="en-US" smtClean="0"/>
              <a:t>Design Requirements</a:t>
            </a:r>
          </a:p>
          <a:p>
            <a:pPr lvl="1" eaLnBrk="1" hangingPunct="1"/>
            <a:r>
              <a:rPr lang="en-US" smtClean="0"/>
              <a:t>Physical Requirements</a:t>
            </a:r>
          </a:p>
          <a:p>
            <a:pPr lvl="2" eaLnBrk="1" hangingPunct="1"/>
            <a:r>
              <a:rPr lang="en-US" smtClean="0"/>
              <a:t>New Fields</a:t>
            </a:r>
          </a:p>
          <a:p>
            <a:pPr lvl="2" eaLnBrk="1" hangingPunct="1"/>
            <a:r>
              <a:rPr lang="en-US" smtClean="0"/>
              <a:t>New Indexes</a:t>
            </a:r>
          </a:p>
          <a:p>
            <a:pPr eaLnBrk="1" hangingPunct="1"/>
            <a:endParaRPr lang="en-US" smtClean="0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New Schedule Type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CSS-DE-040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Selected Architecture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CSS-DE-050</a:t>
            </a:r>
          </a:p>
        </p:txBody>
      </p:sp>
      <p:grpSp>
        <p:nvGrpSpPr>
          <p:cNvPr id="8196" name="Group 136"/>
          <p:cNvGrpSpPr>
            <a:grpSpLocks/>
          </p:cNvGrpSpPr>
          <p:nvPr/>
        </p:nvGrpSpPr>
        <p:grpSpPr bwMode="auto">
          <a:xfrm>
            <a:off x="2119799" y="1105738"/>
            <a:ext cx="4895850" cy="4938712"/>
            <a:chOff x="1255" y="1148"/>
            <a:chExt cx="3084" cy="2904"/>
          </a:xfrm>
        </p:grpSpPr>
        <p:sp>
          <p:nvSpPr>
            <p:cNvPr id="8197" name="Rectangle 5"/>
            <p:cNvSpPr>
              <a:spLocks noChangeArrowheads="1"/>
            </p:cNvSpPr>
            <p:nvPr/>
          </p:nvSpPr>
          <p:spPr bwMode="auto">
            <a:xfrm>
              <a:off x="2150" y="3474"/>
              <a:ext cx="144" cy="11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198" name="Rectangle 6"/>
            <p:cNvSpPr>
              <a:spLocks noChangeArrowheads="1"/>
            </p:cNvSpPr>
            <p:nvPr/>
          </p:nvSpPr>
          <p:spPr bwMode="auto">
            <a:xfrm>
              <a:off x="2079" y="3532"/>
              <a:ext cx="143" cy="11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199" name="Rectangle 7"/>
            <p:cNvSpPr>
              <a:spLocks noChangeArrowheads="1"/>
            </p:cNvSpPr>
            <p:nvPr/>
          </p:nvSpPr>
          <p:spPr bwMode="auto">
            <a:xfrm>
              <a:off x="2007" y="3590"/>
              <a:ext cx="143" cy="115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00" name="Rectangle 8"/>
            <p:cNvSpPr>
              <a:spLocks noChangeArrowheads="1"/>
            </p:cNvSpPr>
            <p:nvPr/>
          </p:nvSpPr>
          <p:spPr bwMode="auto">
            <a:xfrm>
              <a:off x="1935" y="3648"/>
              <a:ext cx="144" cy="115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01" name="Rectangle 9"/>
            <p:cNvSpPr>
              <a:spLocks noChangeArrowheads="1"/>
            </p:cNvSpPr>
            <p:nvPr/>
          </p:nvSpPr>
          <p:spPr bwMode="auto">
            <a:xfrm>
              <a:off x="1864" y="3705"/>
              <a:ext cx="143" cy="11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02" name="Rectangle 10"/>
            <p:cNvSpPr>
              <a:spLocks noChangeArrowheads="1"/>
            </p:cNvSpPr>
            <p:nvPr/>
          </p:nvSpPr>
          <p:spPr bwMode="auto">
            <a:xfrm>
              <a:off x="1792" y="3763"/>
              <a:ext cx="143" cy="11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03" name="Rectangle 11"/>
            <p:cNvSpPr>
              <a:spLocks noChangeArrowheads="1"/>
            </p:cNvSpPr>
            <p:nvPr/>
          </p:nvSpPr>
          <p:spPr bwMode="auto">
            <a:xfrm>
              <a:off x="1720" y="3821"/>
              <a:ext cx="144" cy="115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04" name="Rectangle 12"/>
            <p:cNvSpPr>
              <a:spLocks noChangeArrowheads="1"/>
            </p:cNvSpPr>
            <p:nvPr/>
          </p:nvSpPr>
          <p:spPr bwMode="auto">
            <a:xfrm>
              <a:off x="1649" y="3879"/>
              <a:ext cx="143" cy="115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05" name="Rectangle 13"/>
            <p:cNvSpPr>
              <a:spLocks noChangeArrowheads="1"/>
            </p:cNvSpPr>
            <p:nvPr/>
          </p:nvSpPr>
          <p:spPr bwMode="auto">
            <a:xfrm>
              <a:off x="2365" y="1148"/>
              <a:ext cx="1122" cy="1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400" b="1">
                  <a:solidFill>
                    <a:srgbClr val="5A87C6"/>
                  </a:solidFill>
                  <a:latin typeface="+mj-lt"/>
                </a:rPr>
                <a:t>Customer Schedules</a:t>
              </a:r>
              <a:endParaRPr kumimoji="1" lang="en-US" sz="2400">
                <a:solidFill>
                  <a:srgbClr val="5A87C6"/>
                </a:solidFill>
                <a:latin typeface="+mj-lt"/>
              </a:endParaRPr>
            </a:p>
          </p:txBody>
        </p:sp>
        <p:sp>
          <p:nvSpPr>
            <p:cNvPr id="8206" name="Rectangle 14"/>
            <p:cNvSpPr>
              <a:spLocks noChangeArrowheads="1"/>
            </p:cNvSpPr>
            <p:nvPr/>
          </p:nvSpPr>
          <p:spPr bwMode="auto">
            <a:xfrm>
              <a:off x="2455" y="1253"/>
              <a:ext cx="966" cy="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000" b="1">
                  <a:solidFill>
                    <a:srgbClr val="5A87C6"/>
                  </a:solidFill>
                  <a:latin typeface="+mj-lt"/>
                </a:rPr>
                <a:t>with Sequence Schedule</a:t>
              </a:r>
              <a:endParaRPr kumimoji="1" lang="en-US" sz="2400">
                <a:solidFill>
                  <a:srgbClr val="5A87C6"/>
                </a:solidFill>
                <a:latin typeface="+mj-lt"/>
              </a:endParaRPr>
            </a:p>
          </p:txBody>
        </p:sp>
        <p:sp>
          <p:nvSpPr>
            <p:cNvPr id="8207" name="Rectangle 15"/>
            <p:cNvSpPr>
              <a:spLocks noChangeArrowheads="1"/>
            </p:cNvSpPr>
            <p:nvPr/>
          </p:nvSpPr>
          <p:spPr bwMode="auto">
            <a:xfrm>
              <a:off x="2668" y="1331"/>
              <a:ext cx="504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l" eaLnBrk="0" hangingPunct="0"/>
              <a:r>
                <a:rPr kumimoji="1" lang="en-US" sz="1000" b="1">
                  <a:solidFill>
                    <a:srgbClr val="5A87C6"/>
                  </a:solidFill>
                  <a:latin typeface="+mj-lt"/>
                </a:rPr>
                <a:t>as New Table</a:t>
              </a:r>
              <a:endParaRPr kumimoji="1" lang="en-US" sz="2400">
                <a:solidFill>
                  <a:srgbClr val="5A87C6"/>
                </a:solidFill>
                <a:latin typeface="+mj-lt"/>
              </a:endParaRPr>
            </a:p>
          </p:txBody>
        </p:sp>
        <p:sp>
          <p:nvSpPr>
            <p:cNvPr id="8208" name="AutoShape 16"/>
            <p:cNvSpPr>
              <a:spLocks noChangeArrowheads="1"/>
            </p:cNvSpPr>
            <p:nvPr/>
          </p:nvSpPr>
          <p:spPr bwMode="auto">
            <a:xfrm>
              <a:off x="1290" y="1626"/>
              <a:ext cx="359" cy="288"/>
            </a:xfrm>
            <a:prstGeom prst="roundRect">
              <a:avLst>
                <a:gd name="adj" fmla="val 16667"/>
              </a:avLst>
            </a:prstGeom>
            <a:solidFill>
              <a:srgbClr val="CCECFF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09" name="Rectangle 17"/>
            <p:cNvSpPr>
              <a:spLocks noChangeArrowheads="1"/>
            </p:cNvSpPr>
            <p:nvPr/>
          </p:nvSpPr>
          <p:spPr bwMode="auto">
            <a:xfrm>
              <a:off x="1366" y="1692"/>
              <a:ext cx="202" cy="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000" b="1">
                  <a:solidFill>
                    <a:schemeClr val="accent2"/>
                  </a:solidFill>
                  <a:latin typeface="+mj-lt"/>
                </a:rPr>
                <a:t>Sales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8210" name="Rectangle 18"/>
            <p:cNvSpPr>
              <a:spLocks noChangeArrowheads="1"/>
            </p:cNvSpPr>
            <p:nvPr/>
          </p:nvSpPr>
          <p:spPr bwMode="auto">
            <a:xfrm>
              <a:off x="1361" y="1768"/>
              <a:ext cx="225" cy="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000" b="1">
                  <a:solidFill>
                    <a:schemeClr val="accent2"/>
                  </a:solidFill>
                  <a:latin typeface="+mj-lt"/>
                </a:rPr>
                <a:t>Order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8211" name="Rectangle 19"/>
            <p:cNvSpPr>
              <a:spLocks noChangeArrowheads="1"/>
            </p:cNvSpPr>
            <p:nvPr/>
          </p:nvSpPr>
          <p:spPr bwMode="auto">
            <a:xfrm>
              <a:off x="1978" y="2550"/>
              <a:ext cx="172" cy="13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12" name="Rectangle 20"/>
            <p:cNvSpPr>
              <a:spLocks noChangeArrowheads="1"/>
            </p:cNvSpPr>
            <p:nvPr/>
          </p:nvSpPr>
          <p:spPr bwMode="auto">
            <a:xfrm>
              <a:off x="1921" y="2596"/>
              <a:ext cx="172" cy="13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13" name="Rectangle 21"/>
            <p:cNvSpPr>
              <a:spLocks noChangeArrowheads="1"/>
            </p:cNvSpPr>
            <p:nvPr/>
          </p:nvSpPr>
          <p:spPr bwMode="auto">
            <a:xfrm>
              <a:off x="1864" y="2642"/>
              <a:ext cx="172" cy="138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14" name="Rectangle 22"/>
            <p:cNvSpPr>
              <a:spLocks noChangeArrowheads="1"/>
            </p:cNvSpPr>
            <p:nvPr/>
          </p:nvSpPr>
          <p:spPr bwMode="auto">
            <a:xfrm>
              <a:off x="2551" y="2550"/>
              <a:ext cx="172" cy="13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15" name="Rectangle 23"/>
            <p:cNvSpPr>
              <a:spLocks noChangeArrowheads="1"/>
            </p:cNvSpPr>
            <p:nvPr/>
          </p:nvSpPr>
          <p:spPr bwMode="auto">
            <a:xfrm>
              <a:off x="2494" y="2596"/>
              <a:ext cx="172" cy="13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16" name="Rectangle 24"/>
            <p:cNvSpPr>
              <a:spLocks noChangeArrowheads="1"/>
            </p:cNvSpPr>
            <p:nvPr/>
          </p:nvSpPr>
          <p:spPr bwMode="auto">
            <a:xfrm>
              <a:off x="2437" y="2642"/>
              <a:ext cx="172" cy="138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17" name="Rectangle 25"/>
            <p:cNvSpPr>
              <a:spLocks noChangeArrowheads="1"/>
            </p:cNvSpPr>
            <p:nvPr/>
          </p:nvSpPr>
          <p:spPr bwMode="auto">
            <a:xfrm>
              <a:off x="3125" y="2550"/>
              <a:ext cx="172" cy="13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18" name="Rectangle 26"/>
            <p:cNvSpPr>
              <a:spLocks noChangeArrowheads="1"/>
            </p:cNvSpPr>
            <p:nvPr/>
          </p:nvSpPr>
          <p:spPr bwMode="auto">
            <a:xfrm>
              <a:off x="3067" y="2596"/>
              <a:ext cx="172" cy="13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19" name="Rectangle 27"/>
            <p:cNvSpPr>
              <a:spLocks noChangeArrowheads="1"/>
            </p:cNvSpPr>
            <p:nvPr/>
          </p:nvSpPr>
          <p:spPr bwMode="auto">
            <a:xfrm>
              <a:off x="3010" y="2642"/>
              <a:ext cx="172" cy="138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20" name="Rectangle 28"/>
            <p:cNvSpPr>
              <a:spLocks noChangeArrowheads="1"/>
            </p:cNvSpPr>
            <p:nvPr/>
          </p:nvSpPr>
          <p:spPr bwMode="auto">
            <a:xfrm>
              <a:off x="2508" y="1626"/>
              <a:ext cx="215" cy="17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21" name="Rectangle 29"/>
            <p:cNvSpPr>
              <a:spLocks noChangeArrowheads="1"/>
            </p:cNvSpPr>
            <p:nvPr/>
          </p:nvSpPr>
          <p:spPr bwMode="auto">
            <a:xfrm>
              <a:off x="2437" y="1683"/>
              <a:ext cx="215" cy="17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22" name="Rectangle 30"/>
            <p:cNvSpPr>
              <a:spLocks noChangeArrowheads="1"/>
            </p:cNvSpPr>
            <p:nvPr/>
          </p:nvSpPr>
          <p:spPr bwMode="auto">
            <a:xfrm>
              <a:off x="2365" y="1741"/>
              <a:ext cx="215" cy="17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23" name="Line 31"/>
            <p:cNvSpPr>
              <a:spLocks noChangeShapeType="1"/>
            </p:cNvSpPr>
            <p:nvPr/>
          </p:nvSpPr>
          <p:spPr bwMode="auto">
            <a:xfrm flipV="1">
              <a:off x="1720" y="1693"/>
              <a:ext cx="472" cy="48"/>
            </a:xfrm>
            <a:prstGeom prst="line">
              <a:avLst/>
            </a:prstGeom>
            <a:noFill/>
            <a:ln w="26988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24" name="Freeform 32"/>
            <p:cNvSpPr>
              <a:spLocks/>
            </p:cNvSpPr>
            <p:nvPr/>
          </p:nvSpPr>
          <p:spPr bwMode="auto">
            <a:xfrm>
              <a:off x="2178" y="1664"/>
              <a:ext cx="116" cy="60"/>
            </a:xfrm>
            <a:custGeom>
              <a:avLst/>
              <a:gdLst>
                <a:gd name="T0" fmla="*/ 0 w 231"/>
                <a:gd name="T1" fmla="*/ 0 h 147"/>
                <a:gd name="T2" fmla="*/ 231 w 231"/>
                <a:gd name="T3" fmla="*/ 46 h 147"/>
                <a:gd name="T4" fmla="*/ 19 w 231"/>
                <a:gd name="T5" fmla="*/ 147 h 147"/>
                <a:gd name="T6" fmla="*/ 0 w 231"/>
                <a:gd name="T7" fmla="*/ 0 h 14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1"/>
                <a:gd name="T13" fmla="*/ 0 h 147"/>
                <a:gd name="T14" fmla="*/ 231 w 231"/>
                <a:gd name="T15" fmla="*/ 147 h 14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1" h="147">
                  <a:moveTo>
                    <a:pt x="0" y="0"/>
                  </a:moveTo>
                  <a:lnTo>
                    <a:pt x="231" y="46"/>
                  </a:lnTo>
                  <a:lnTo>
                    <a:pt x="19" y="1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25" name="Line 33"/>
            <p:cNvSpPr>
              <a:spLocks noChangeShapeType="1"/>
            </p:cNvSpPr>
            <p:nvPr/>
          </p:nvSpPr>
          <p:spPr bwMode="auto">
            <a:xfrm>
              <a:off x="2723" y="1857"/>
              <a:ext cx="289" cy="46"/>
            </a:xfrm>
            <a:prstGeom prst="line">
              <a:avLst/>
            </a:prstGeom>
            <a:noFill/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26" name="Freeform 34"/>
            <p:cNvSpPr>
              <a:spLocks/>
            </p:cNvSpPr>
            <p:nvPr/>
          </p:nvSpPr>
          <p:spPr bwMode="auto">
            <a:xfrm>
              <a:off x="3001" y="1882"/>
              <a:ext cx="81" cy="41"/>
            </a:xfrm>
            <a:custGeom>
              <a:avLst/>
              <a:gdLst>
                <a:gd name="T0" fmla="*/ 21 w 162"/>
                <a:gd name="T1" fmla="*/ 0 h 102"/>
                <a:gd name="T2" fmla="*/ 162 w 162"/>
                <a:gd name="T3" fmla="*/ 81 h 102"/>
                <a:gd name="T4" fmla="*/ 0 w 162"/>
                <a:gd name="T5" fmla="*/ 102 h 102"/>
                <a:gd name="T6" fmla="*/ 21 w 162"/>
                <a:gd name="T7" fmla="*/ 0 h 1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2"/>
                <a:gd name="T13" fmla="*/ 0 h 102"/>
                <a:gd name="T14" fmla="*/ 162 w 162"/>
                <a:gd name="T15" fmla="*/ 102 h 1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2" h="102">
                  <a:moveTo>
                    <a:pt x="21" y="0"/>
                  </a:moveTo>
                  <a:lnTo>
                    <a:pt x="162" y="81"/>
                  </a:lnTo>
                  <a:lnTo>
                    <a:pt x="0" y="10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27" name="Line 35"/>
            <p:cNvSpPr>
              <a:spLocks noChangeShapeType="1"/>
            </p:cNvSpPr>
            <p:nvPr/>
          </p:nvSpPr>
          <p:spPr bwMode="auto">
            <a:xfrm>
              <a:off x="2723" y="1857"/>
              <a:ext cx="288" cy="0"/>
            </a:xfrm>
            <a:prstGeom prst="line">
              <a:avLst/>
            </a:prstGeom>
            <a:noFill/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28" name="Freeform 36"/>
            <p:cNvSpPr>
              <a:spLocks/>
            </p:cNvSpPr>
            <p:nvPr/>
          </p:nvSpPr>
          <p:spPr bwMode="auto">
            <a:xfrm>
              <a:off x="3004" y="1836"/>
              <a:ext cx="78" cy="41"/>
            </a:xfrm>
            <a:custGeom>
              <a:avLst/>
              <a:gdLst>
                <a:gd name="T0" fmla="*/ 0 w 154"/>
                <a:gd name="T1" fmla="*/ 0 h 103"/>
                <a:gd name="T2" fmla="*/ 154 w 154"/>
                <a:gd name="T3" fmla="*/ 51 h 103"/>
                <a:gd name="T4" fmla="*/ 0 w 154"/>
                <a:gd name="T5" fmla="*/ 103 h 103"/>
                <a:gd name="T6" fmla="*/ 0 w 154"/>
                <a:gd name="T7" fmla="*/ 0 h 10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4"/>
                <a:gd name="T13" fmla="*/ 0 h 103"/>
                <a:gd name="T14" fmla="*/ 154 w 154"/>
                <a:gd name="T15" fmla="*/ 103 h 10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4" h="103">
                  <a:moveTo>
                    <a:pt x="0" y="0"/>
                  </a:moveTo>
                  <a:lnTo>
                    <a:pt x="154" y="51"/>
                  </a:lnTo>
                  <a:lnTo>
                    <a:pt x="0" y="1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29" name="Line 37"/>
            <p:cNvSpPr>
              <a:spLocks noChangeShapeType="1"/>
            </p:cNvSpPr>
            <p:nvPr/>
          </p:nvSpPr>
          <p:spPr bwMode="auto">
            <a:xfrm>
              <a:off x="2723" y="1857"/>
              <a:ext cx="293" cy="93"/>
            </a:xfrm>
            <a:prstGeom prst="line">
              <a:avLst/>
            </a:prstGeom>
            <a:noFill/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30" name="Freeform 38"/>
            <p:cNvSpPr>
              <a:spLocks/>
            </p:cNvSpPr>
            <p:nvPr/>
          </p:nvSpPr>
          <p:spPr bwMode="auto">
            <a:xfrm>
              <a:off x="3001" y="1929"/>
              <a:ext cx="81" cy="43"/>
            </a:xfrm>
            <a:custGeom>
              <a:avLst/>
              <a:gdLst>
                <a:gd name="T0" fmla="*/ 38 w 162"/>
                <a:gd name="T1" fmla="*/ 0 h 105"/>
                <a:gd name="T2" fmla="*/ 162 w 162"/>
                <a:gd name="T3" fmla="*/ 105 h 105"/>
                <a:gd name="T4" fmla="*/ 0 w 162"/>
                <a:gd name="T5" fmla="*/ 96 h 105"/>
                <a:gd name="T6" fmla="*/ 38 w 162"/>
                <a:gd name="T7" fmla="*/ 0 h 10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2"/>
                <a:gd name="T13" fmla="*/ 0 h 105"/>
                <a:gd name="T14" fmla="*/ 162 w 162"/>
                <a:gd name="T15" fmla="*/ 105 h 10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2" h="105">
                  <a:moveTo>
                    <a:pt x="38" y="0"/>
                  </a:moveTo>
                  <a:lnTo>
                    <a:pt x="162" y="105"/>
                  </a:lnTo>
                  <a:lnTo>
                    <a:pt x="0" y="96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31" name="Line 39"/>
            <p:cNvSpPr>
              <a:spLocks noChangeShapeType="1"/>
            </p:cNvSpPr>
            <p:nvPr/>
          </p:nvSpPr>
          <p:spPr bwMode="auto">
            <a:xfrm flipV="1">
              <a:off x="2795" y="1589"/>
              <a:ext cx="292" cy="94"/>
            </a:xfrm>
            <a:prstGeom prst="line">
              <a:avLst/>
            </a:prstGeom>
            <a:noFill/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32" name="Freeform 40"/>
            <p:cNvSpPr>
              <a:spLocks/>
            </p:cNvSpPr>
            <p:nvPr/>
          </p:nvSpPr>
          <p:spPr bwMode="auto">
            <a:xfrm>
              <a:off x="3072" y="1568"/>
              <a:ext cx="81" cy="41"/>
            </a:xfrm>
            <a:custGeom>
              <a:avLst/>
              <a:gdLst>
                <a:gd name="T0" fmla="*/ 0 w 163"/>
                <a:gd name="T1" fmla="*/ 9 h 105"/>
                <a:gd name="T2" fmla="*/ 163 w 163"/>
                <a:gd name="T3" fmla="*/ 0 h 105"/>
                <a:gd name="T4" fmla="*/ 39 w 163"/>
                <a:gd name="T5" fmla="*/ 105 h 105"/>
                <a:gd name="T6" fmla="*/ 0 w 163"/>
                <a:gd name="T7" fmla="*/ 9 h 10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3"/>
                <a:gd name="T13" fmla="*/ 0 h 105"/>
                <a:gd name="T14" fmla="*/ 163 w 163"/>
                <a:gd name="T15" fmla="*/ 105 h 10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3" h="105">
                  <a:moveTo>
                    <a:pt x="0" y="9"/>
                  </a:moveTo>
                  <a:lnTo>
                    <a:pt x="163" y="0"/>
                  </a:lnTo>
                  <a:lnTo>
                    <a:pt x="39" y="105"/>
                  </a:lnTo>
                  <a:lnTo>
                    <a:pt x="0" y="9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33" name="Line 41"/>
            <p:cNvSpPr>
              <a:spLocks noChangeShapeType="1"/>
            </p:cNvSpPr>
            <p:nvPr/>
          </p:nvSpPr>
          <p:spPr bwMode="auto">
            <a:xfrm flipV="1">
              <a:off x="2795" y="1637"/>
              <a:ext cx="289" cy="46"/>
            </a:xfrm>
            <a:prstGeom prst="line">
              <a:avLst/>
            </a:prstGeom>
            <a:noFill/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34" name="Freeform 42"/>
            <p:cNvSpPr>
              <a:spLocks/>
            </p:cNvSpPr>
            <p:nvPr/>
          </p:nvSpPr>
          <p:spPr bwMode="auto">
            <a:xfrm>
              <a:off x="3072" y="1617"/>
              <a:ext cx="81" cy="41"/>
            </a:xfrm>
            <a:custGeom>
              <a:avLst/>
              <a:gdLst>
                <a:gd name="T0" fmla="*/ 0 w 163"/>
                <a:gd name="T1" fmla="*/ 0 h 102"/>
                <a:gd name="T2" fmla="*/ 163 w 163"/>
                <a:gd name="T3" fmla="*/ 21 h 102"/>
                <a:gd name="T4" fmla="*/ 21 w 163"/>
                <a:gd name="T5" fmla="*/ 102 h 102"/>
                <a:gd name="T6" fmla="*/ 0 w 163"/>
                <a:gd name="T7" fmla="*/ 0 h 1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3"/>
                <a:gd name="T13" fmla="*/ 0 h 102"/>
                <a:gd name="T14" fmla="*/ 163 w 163"/>
                <a:gd name="T15" fmla="*/ 102 h 1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3" h="102">
                  <a:moveTo>
                    <a:pt x="0" y="0"/>
                  </a:moveTo>
                  <a:lnTo>
                    <a:pt x="163" y="21"/>
                  </a:lnTo>
                  <a:lnTo>
                    <a:pt x="21" y="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35" name="Line 43"/>
            <p:cNvSpPr>
              <a:spLocks noChangeShapeType="1"/>
            </p:cNvSpPr>
            <p:nvPr/>
          </p:nvSpPr>
          <p:spPr bwMode="auto">
            <a:xfrm>
              <a:off x="2795" y="1683"/>
              <a:ext cx="288" cy="1"/>
            </a:xfrm>
            <a:prstGeom prst="line">
              <a:avLst/>
            </a:prstGeom>
            <a:noFill/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36" name="Freeform 44"/>
            <p:cNvSpPr>
              <a:spLocks/>
            </p:cNvSpPr>
            <p:nvPr/>
          </p:nvSpPr>
          <p:spPr bwMode="auto">
            <a:xfrm>
              <a:off x="3076" y="1663"/>
              <a:ext cx="77" cy="41"/>
            </a:xfrm>
            <a:custGeom>
              <a:avLst/>
              <a:gdLst>
                <a:gd name="T0" fmla="*/ 0 w 155"/>
                <a:gd name="T1" fmla="*/ 0 h 103"/>
                <a:gd name="T2" fmla="*/ 155 w 155"/>
                <a:gd name="T3" fmla="*/ 52 h 103"/>
                <a:gd name="T4" fmla="*/ 0 w 155"/>
                <a:gd name="T5" fmla="*/ 103 h 103"/>
                <a:gd name="T6" fmla="*/ 0 w 155"/>
                <a:gd name="T7" fmla="*/ 0 h 10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5"/>
                <a:gd name="T13" fmla="*/ 0 h 103"/>
                <a:gd name="T14" fmla="*/ 155 w 155"/>
                <a:gd name="T15" fmla="*/ 103 h 10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5" h="103">
                  <a:moveTo>
                    <a:pt x="0" y="0"/>
                  </a:moveTo>
                  <a:lnTo>
                    <a:pt x="155" y="52"/>
                  </a:lnTo>
                  <a:lnTo>
                    <a:pt x="0" y="1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37" name="Rectangle 45"/>
            <p:cNvSpPr>
              <a:spLocks noChangeArrowheads="1"/>
            </p:cNvSpPr>
            <p:nvPr/>
          </p:nvSpPr>
          <p:spPr bwMode="auto">
            <a:xfrm>
              <a:off x="3741" y="2550"/>
              <a:ext cx="129" cy="10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38" name="Rectangle 46"/>
            <p:cNvSpPr>
              <a:spLocks noChangeArrowheads="1"/>
            </p:cNvSpPr>
            <p:nvPr/>
          </p:nvSpPr>
          <p:spPr bwMode="auto">
            <a:xfrm>
              <a:off x="3698" y="2585"/>
              <a:ext cx="129" cy="10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39" name="Rectangle 47"/>
            <p:cNvSpPr>
              <a:spLocks noChangeArrowheads="1"/>
            </p:cNvSpPr>
            <p:nvPr/>
          </p:nvSpPr>
          <p:spPr bwMode="auto">
            <a:xfrm>
              <a:off x="3655" y="2619"/>
              <a:ext cx="129" cy="10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40" name="Rectangle 48"/>
            <p:cNvSpPr>
              <a:spLocks noChangeArrowheads="1"/>
            </p:cNvSpPr>
            <p:nvPr/>
          </p:nvSpPr>
          <p:spPr bwMode="auto">
            <a:xfrm>
              <a:off x="3634" y="2810"/>
              <a:ext cx="129" cy="10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41" name="Rectangle 49"/>
            <p:cNvSpPr>
              <a:spLocks noChangeArrowheads="1"/>
            </p:cNvSpPr>
            <p:nvPr/>
          </p:nvSpPr>
          <p:spPr bwMode="auto">
            <a:xfrm>
              <a:off x="3591" y="2845"/>
              <a:ext cx="129" cy="10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42" name="Rectangle 50"/>
            <p:cNvSpPr>
              <a:spLocks noChangeArrowheads="1"/>
            </p:cNvSpPr>
            <p:nvPr/>
          </p:nvSpPr>
          <p:spPr bwMode="auto">
            <a:xfrm>
              <a:off x="3548" y="2879"/>
              <a:ext cx="129" cy="10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43" name="Rectangle 51"/>
            <p:cNvSpPr>
              <a:spLocks noChangeArrowheads="1"/>
            </p:cNvSpPr>
            <p:nvPr/>
          </p:nvSpPr>
          <p:spPr bwMode="auto">
            <a:xfrm>
              <a:off x="3383" y="3041"/>
              <a:ext cx="129" cy="10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44" name="Rectangle 52"/>
            <p:cNvSpPr>
              <a:spLocks noChangeArrowheads="1"/>
            </p:cNvSpPr>
            <p:nvPr/>
          </p:nvSpPr>
          <p:spPr bwMode="auto">
            <a:xfrm>
              <a:off x="3340" y="3076"/>
              <a:ext cx="129" cy="10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45" name="Rectangle 53"/>
            <p:cNvSpPr>
              <a:spLocks noChangeArrowheads="1"/>
            </p:cNvSpPr>
            <p:nvPr/>
          </p:nvSpPr>
          <p:spPr bwMode="auto">
            <a:xfrm>
              <a:off x="3297" y="3111"/>
              <a:ext cx="129" cy="10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46" name="Line 54"/>
            <p:cNvSpPr>
              <a:spLocks noChangeShapeType="1"/>
            </p:cNvSpPr>
            <p:nvPr/>
          </p:nvSpPr>
          <p:spPr bwMode="auto">
            <a:xfrm>
              <a:off x="2508" y="1972"/>
              <a:ext cx="523" cy="421"/>
            </a:xfrm>
            <a:prstGeom prst="line">
              <a:avLst/>
            </a:prstGeom>
            <a:noFill/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47" name="Freeform 55"/>
            <p:cNvSpPr>
              <a:spLocks/>
            </p:cNvSpPr>
            <p:nvPr/>
          </p:nvSpPr>
          <p:spPr bwMode="auto">
            <a:xfrm>
              <a:off x="3009" y="2375"/>
              <a:ext cx="73" cy="59"/>
            </a:xfrm>
            <a:custGeom>
              <a:avLst/>
              <a:gdLst>
                <a:gd name="T0" fmla="*/ 73 w 145"/>
                <a:gd name="T1" fmla="*/ 0 h 145"/>
                <a:gd name="T2" fmla="*/ 145 w 145"/>
                <a:gd name="T3" fmla="*/ 145 h 145"/>
                <a:gd name="T4" fmla="*/ 0 w 145"/>
                <a:gd name="T5" fmla="*/ 72 h 145"/>
                <a:gd name="T6" fmla="*/ 73 w 145"/>
                <a:gd name="T7" fmla="*/ 0 h 14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5"/>
                <a:gd name="T13" fmla="*/ 0 h 145"/>
                <a:gd name="T14" fmla="*/ 145 w 145"/>
                <a:gd name="T15" fmla="*/ 145 h 14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5" h="145">
                  <a:moveTo>
                    <a:pt x="73" y="0"/>
                  </a:moveTo>
                  <a:lnTo>
                    <a:pt x="145" y="145"/>
                  </a:lnTo>
                  <a:lnTo>
                    <a:pt x="0" y="72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48" name="Line 56"/>
            <p:cNvSpPr>
              <a:spLocks noChangeShapeType="1"/>
            </p:cNvSpPr>
            <p:nvPr/>
          </p:nvSpPr>
          <p:spPr bwMode="auto">
            <a:xfrm>
              <a:off x="2508" y="1972"/>
              <a:ext cx="64" cy="405"/>
            </a:xfrm>
            <a:prstGeom prst="line">
              <a:avLst/>
            </a:prstGeom>
            <a:noFill/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49" name="Freeform 57"/>
            <p:cNvSpPr>
              <a:spLocks/>
            </p:cNvSpPr>
            <p:nvPr/>
          </p:nvSpPr>
          <p:spPr bwMode="auto">
            <a:xfrm>
              <a:off x="2545" y="2370"/>
              <a:ext cx="51" cy="64"/>
            </a:xfrm>
            <a:custGeom>
              <a:avLst/>
              <a:gdLst>
                <a:gd name="T0" fmla="*/ 103 w 103"/>
                <a:gd name="T1" fmla="*/ 0 h 161"/>
                <a:gd name="T2" fmla="*/ 70 w 103"/>
                <a:gd name="T3" fmla="*/ 161 h 161"/>
                <a:gd name="T4" fmla="*/ 0 w 103"/>
                <a:gd name="T5" fmla="*/ 14 h 161"/>
                <a:gd name="T6" fmla="*/ 103 w 103"/>
                <a:gd name="T7" fmla="*/ 0 h 16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3"/>
                <a:gd name="T13" fmla="*/ 0 h 161"/>
                <a:gd name="T14" fmla="*/ 103 w 103"/>
                <a:gd name="T15" fmla="*/ 161 h 16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3" h="161">
                  <a:moveTo>
                    <a:pt x="103" y="0"/>
                  </a:moveTo>
                  <a:lnTo>
                    <a:pt x="70" y="161"/>
                  </a:lnTo>
                  <a:lnTo>
                    <a:pt x="0" y="14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50" name="Line 58"/>
            <p:cNvSpPr>
              <a:spLocks noChangeShapeType="1"/>
            </p:cNvSpPr>
            <p:nvPr/>
          </p:nvSpPr>
          <p:spPr bwMode="auto">
            <a:xfrm flipH="1">
              <a:off x="2122" y="1972"/>
              <a:ext cx="386" cy="417"/>
            </a:xfrm>
            <a:prstGeom prst="line">
              <a:avLst/>
            </a:prstGeom>
            <a:noFill/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51" name="Freeform 59"/>
            <p:cNvSpPr>
              <a:spLocks/>
            </p:cNvSpPr>
            <p:nvPr/>
          </p:nvSpPr>
          <p:spPr bwMode="auto">
            <a:xfrm>
              <a:off x="2079" y="2372"/>
              <a:ext cx="66" cy="62"/>
            </a:xfrm>
            <a:custGeom>
              <a:avLst/>
              <a:gdLst>
                <a:gd name="T0" fmla="*/ 134 w 134"/>
                <a:gd name="T1" fmla="*/ 61 h 155"/>
                <a:gd name="T2" fmla="*/ 0 w 134"/>
                <a:gd name="T3" fmla="*/ 155 h 155"/>
                <a:gd name="T4" fmla="*/ 52 w 134"/>
                <a:gd name="T5" fmla="*/ 0 h 155"/>
                <a:gd name="T6" fmla="*/ 134 w 134"/>
                <a:gd name="T7" fmla="*/ 61 h 15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4"/>
                <a:gd name="T13" fmla="*/ 0 h 155"/>
                <a:gd name="T14" fmla="*/ 134 w 134"/>
                <a:gd name="T15" fmla="*/ 155 h 15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4" h="155">
                  <a:moveTo>
                    <a:pt x="134" y="61"/>
                  </a:moveTo>
                  <a:lnTo>
                    <a:pt x="0" y="155"/>
                  </a:lnTo>
                  <a:lnTo>
                    <a:pt x="52" y="0"/>
                  </a:lnTo>
                  <a:lnTo>
                    <a:pt x="134" y="6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52" name="Line 60"/>
            <p:cNvSpPr>
              <a:spLocks noChangeShapeType="1"/>
            </p:cNvSpPr>
            <p:nvPr/>
          </p:nvSpPr>
          <p:spPr bwMode="auto">
            <a:xfrm>
              <a:off x="3153" y="2838"/>
              <a:ext cx="105" cy="126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53" name="Freeform 61"/>
            <p:cNvSpPr>
              <a:spLocks/>
            </p:cNvSpPr>
            <p:nvPr/>
          </p:nvSpPr>
          <p:spPr bwMode="auto">
            <a:xfrm>
              <a:off x="3233" y="2949"/>
              <a:ext cx="64" cy="63"/>
            </a:xfrm>
            <a:custGeom>
              <a:avLst/>
              <a:gdLst>
                <a:gd name="T0" fmla="*/ 86 w 128"/>
                <a:gd name="T1" fmla="*/ 0 h 157"/>
                <a:gd name="T2" fmla="*/ 128 w 128"/>
                <a:gd name="T3" fmla="*/ 157 h 157"/>
                <a:gd name="T4" fmla="*/ 0 w 128"/>
                <a:gd name="T5" fmla="*/ 57 h 157"/>
                <a:gd name="T6" fmla="*/ 86 w 128"/>
                <a:gd name="T7" fmla="*/ 0 h 15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8"/>
                <a:gd name="T13" fmla="*/ 0 h 157"/>
                <a:gd name="T14" fmla="*/ 128 w 128"/>
                <a:gd name="T15" fmla="*/ 157 h 15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8" h="157">
                  <a:moveTo>
                    <a:pt x="86" y="0"/>
                  </a:moveTo>
                  <a:lnTo>
                    <a:pt x="128" y="157"/>
                  </a:lnTo>
                  <a:lnTo>
                    <a:pt x="0" y="57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54" name="Line 62"/>
            <p:cNvSpPr>
              <a:spLocks noChangeShapeType="1"/>
            </p:cNvSpPr>
            <p:nvPr/>
          </p:nvSpPr>
          <p:spPr bwMode="auto">
            <a:xfrm>
              <a:off x="3297" y="2723"/>
              <a:ext cx="155" cy="84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55" name="Freeform 63"/>
            <p:cNvSpPr>
              <a:spLocks/>
            </p:cNvSpPr>
            <p:nvPr/>
          </p:nvSpPr>
          <p:spPr bwMode="auto">
            <a:xfrm>
              <a:off x="3433" y="2787"/>
              <a:ext cx="79" cy="51"/>
            </a:xfrm>
            <a:custGeom>
              <a:avLst/>
              <a:gdLst>
                <a:gd name="T0" fmla="*/ 57 w 156"/>
                <a:gd name="T1" fmla="*/ 0 h 128"/>
                <a:gd name="T2" fmla="*/ 156 w 156"/>
                <a:gd name="T3" fmla="*/ 128 h 128"/>
                <a:gd name="T4" fmla="*/ 0 w 156"/>
                <a:gd name="T5" fmla="*/ 86 h 128"/>
                <a:gd name="T6" fmla="*/ 57 w 156"/>
                <a:gd name="T7" fmla="*/ 0 h 1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6"/>
                <a:gd name="T13" fmla="*/ 0 h 128"/>
                <a:gd name="T14" fmla="*/ 156 w 156"/>
                <a:gd name="T15" fmla="*/ 128 h 1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6" h="128">
                  <a:moveTo>
                    <a:pt x="57" y="0"/>
                  </a:moveTo>
                  <a:lnTo>
                    <a:pt x="156" y="128"/>
                  </a:lnTo>
                  <a:lnTo>
                    <a:pt x="0" y="86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56" name="Line 64"/>
            <p:cNvSpPr>
              <a:spLocks noChangeShapeType="1"/>
            </p:cNvSpPr>
            <p:nvPr/>
          </p:nvSpPr>
          <p:spPr bwMode="auto">
            <a:xfrm>
              <a:off x="3368" y="2607"/>
              <a:ext cx="145" cy="1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57" name="Freeform 65"/>
            <p:cNvSpPr>
              <a:spLocks/>
            </p:cNvSpPr>
            <p:nvPr/>
          </p:nvSpPr>
          <p:spPr bwMode="auto">
            <a:xfrm>
              <a:off x="3506" y="2586"/>
              <a:ext cx="77" cy="42"/>
            </a:xfrm>
            <a:custGeom>
              <a:avLst/>
              <a:gdLst>
                <a:gd name="T0" fmla="*/ 0 w 155"/>
                <a:gd name="T1" fmla="*/ 0 h 103"/>
                <a:gd name="T2" fmla="*/ 155 w 155"/>
                <a:gd name="T3" fmla="*/ 52 h 103"/>
                <a:gd name="T4" fmla="*/ 0 w 155"/>
                <a:gd name="T5" fmla="*/ 103 h 103"/>
                <a:gd name="T6" fmla="*/ 0 w 155"/>
                <a:gd name="T7" fmla="*/ 0 h 10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5"/>
                <a:gd name="T13" fmla="*/ 0 h 103"/>
                <a:gd name="T14" fmla="*/ 155 w 155"/>
                <a:gd name="T15" fmla="*/ 103 h 10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5" h="103">
                  <a:moveTo>
                    <a:pt x="0" y="0"/>
                  </a:moveTo>
                  <a:lnTo>
                    <a:pt x="155" y="52"/>
                  </a:lnTo>
                  <a:lnTo>
                    <a:pt x="0" y="1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58" name="Rectangle 66"/>
            <p:cNvSpPr>
              <a:spLocks noChangeArrowheads="1"/>
            </p:cNvSpPr>
            <p:nvPr/>
          </p:nvSpPr>
          <p:spPr bwMode="auto">
            <a:xfrm>
              <a:off x="3712" y="3417"/>
              <a:ext cx="86" cy="6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59" name="Rectangle 67"/>
            <p:cNvSpPr>
              <a:spLocks noChangeArrowheads="1"/>
            </p:cNvSpPr>
            <p:nvPr/>
          </p:nvSpPr>
          <p:spPr bwMode="auto">
            <a:xfrm>
              <a:off x="3684" y="3439"/>
              <a:ext cx="86" cy="6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60" name="Rectangle 68"/>
            <p:cNvSpPr>
              <a:spLocks noChangeArrowheads="1"/>
            </p:cNvSpPr>
            <p:nvPr/>
          </p:nvSpPr>
          <p:spPr bwMode="auto">
            <a:xfrm>
              <a:off x="3655" y="3463"/>
              <a:ext cx="86" cy="6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61" name="Rectangle 69"/>
            <p:cNvSpPr>
              <a:spLocks noChangeArrowheads="1"/>
            </p:cNvSpPr>
            <p:nvPr/>
          </p:nvSpPr>
          <p:spPr bwMode="auto">
            <a:xfrm>
              <a:off x="3426" y="3474"/>
              <a:ext cx="86" cy="7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62" name="Rectangle 70"/>
            <p:cNvSpPr>
              <a:spLocks noChangeArrowheads="1"/>
            </p:cNvSpPr>
            <p:nvPr/>
          </p:nvSpPr>
          <p:spPr bwMode="auto">
            <a:xfrm>
              <a:off x="3397" y="3497"/>
              <a:ext cx="86" cy="6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63" name="Rectangle 71"/>
            <p:cNvSpPr>
              <a:spLocks noChangeArrowheads="1"/>
            </p:cNvSpPr>
            <p:nvPr/>
          </p:nvSpPr>
          <p:spPr bwMode="auto">
            <a:xfrm>
              <a:off x="3368" y="3520"/>
              <a:ext cx="86" cy="7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64" name="Rectangle 72"/>
            <p:cNvSpPr>
              <a:spLocks noChangeArrowheads="1"/>
            </p:cNvSpPr>
            <p:nvPr/>
          </p:nvSpPr>
          <p:spPr bwMode="auto">
            <a:xfrm>
              <a:off x="3927" y="3243"/>
              <a:ext cx="86" cy="7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65" name="Rectangle 73"/>
            <p:cNvSpPr>
              <a:spLocks noChangeArrowheads="1"/>
            </p:cNvSpPr>
            <p:nvPr/>
          </p:nvSpPr>
          <p:spPr bwMode="auto">
            <a:xfrm>
              <a:off x="3899" y="3266"/>
              <a:ext cx="86" cy="6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66" name="Rectangle 74"/>
            <p:cNvSpPr>
              <a:spLocks noChangeArrowheads="1"/>
            </p:cNvSpPr>
            <p:nvPr/>
          </p:nvSpPr>
          <p:spPr bwMode="auto">
            <a:xfrm>
              <a:off x="3870" y="3289"/>
              <a:ext cx="86" cy="7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67" name="Line 75"/>
            <p:cNvSpPr>
              <a:spLocks noChangeShapeType="1"/>
            </p:cNvSpPr>
            <p:nvPr/>
          </p:nvSpPr>
          <p:spPr bwMode="auto">
            <a:xfrm>
              <a:off x="3512" y="3185"/>
              <a:ext cx="104" cy="126"/>
            </a:xfrm>
            <a:prstGeom prst="line">
              <a:avLst/>
            </a:prstGeom>
            <a:noFill/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68" name="Freeform 76"/>
            <p:cNvSpPr>
              <a:spLocks/>
            </p:cNvSpPr>
            <p:nvPr/>
          </p:nvSpPr>
          <p:spPr bwMode="auto">
            <a:xfrm>
              <a:off x="3591" y="3295"/>
              <a:ext cx="64" cy="64"/>
            </a:xfrm>
            <a:custGeom>
              <a:avLst/>
              <a:gdLst>
                <a:gd name="T0" fmla="*/ 86 w 128"/>
                <a:gd name="T1" fmla="*/ 0 h 157"/>
                <a:gd name="T2" fmla="*/ 128 w 128"/>
                <a:gd name="T3" fmla="*/ 157 h 157"/>
                <a:gd name="T4" fmla="*/ 0 w 128"/>
                <a:gd name="T5" fmla="*/ 57 h 157"/>
                <a:gd name="T6" fmla="*/ 86 w 128"/>
                <a:gd name="T7" fmla="*/ 0 h 15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8"/>
                <a:gd name="T13" fmla="*/ 0 h 157"/>
                <a:gd name="T14" fmla="*/ 128 w 128"/>
                <a:gd name="T15" fmla="*/ 157 h 15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8" h="157">
                  <a:moveTo>
                    <a:pt x="86" y="0"/>
                  </a:moveTo>
                  <a:lnTo>
                    <a:pt x="128" y="157"/>
                  </a:lnTo>
                  <a:lnTo>
                    <a:pt x="0" y="57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69" name="Line 77"/>
            <p:cNvSpPr>
              <a:spLocks noChangeShapeType="1"/>
            </p:cNvSpPr>
            <p:nvPr/>
          </p:nvSpPr>
          <p:spPr bwMode="auto">
            <a:xfrm>
              <a:off x="3583" y="3127"/>
              <a:ext cx="156" cy="84"/>
            </a:xfrm>
            <a:prstGeom prst="line">
              <a:avLst/>
            </a:prstGeom>
            <a:noFill/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70" name="Freeform 78"/>
            <p:cNvSpPr>
              <a:spLocks/>
            </p:cNvSpPr>
            <p:nvPr/>
          </p:nvSpPr>
          <p:spPr bwMode="auto">
            <a:xfrm>
              <a:off x="3720" y="3191"/>
              <a:ext cx="78" cy="52"/>
            </a:xfrm>
            <a:custGeom>
              <a:avLst/>
              <a:gdLst>
                <a:gd name="T0" fmla="*/ 57 w 157"/>
                <a:gd name="T1" fmla="*/ 0 h 128"/>
                <a:gd name="T2" fmla="*/ 157 w 157"/>
                <a:gd name="T3" fmla="*/ 128 h 128"/>
                <a:gd name="T4" fmla="*/ 0 w 157"/>
                <a:gd name="T5" fmla="*/ 86 h 128"/>
                <a:gd name="T6" fmla="*/ 57 w 157"/>
                <a:gd name="T7" fmla="*/ 0 h 1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7"/>
                <a:gd name="T13" fmla="*/ 0 h 128"/>
                <a:gd name="T14" fmla="*/ 157 w 157"/>
                <a:gd name="T15" fmla="*/ 128 h 1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7" h="128">
                  <a:moveTo>
                    <a:pt x="57" y="0"/>
                  </a:moveTo>
                  <a:lnTo>
                    <a:pt x="157" y="128"/>
                  </a:lnTo>
                  <a:lnTo>
                    <a:pt x="0" y="86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71" name="Line 79"/>
            <p:cNvSpPr>
              <a:spLocks noChangeShapeType="1"/>
            </p:cNvSpPr>
            <p:nvPr/>
          </p:nvSpPr>
          <p:spPr bwMode="auto">
            <a:xfrm>
              <a:off x="3368" y="3243"/>
              <a:ext cx="50" cy="120"/>
            </a:xfrm>
            <a:prstGeom prst="line">
              <a:avLst/>
            </a:prstGeom>
            <a:noFill/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72" name="Freeform 80"/>
            <p:cNvSpPr>
              <a:spLocks/>
            </p:cNvSpPr>
            <p:nvPr/>
          </p:nvSpPr>
          <p:spPr bwMode="auto">
            <a:xfrm>
              <a:off x="3391" y="3351"/>
              <a:ext cx="49" cy="66"/>
            </a:xfrm>
            <a:custGeom>
              <a:avLst/>
              <a:gdLst>
                <a:gd name="T0" fmla="*/ 97 w 97"/>
                <a:gd name="T1" fmla="*/ 0 h 162"/>
                <a:gd name="T2" fmla="*/ 97 w 97"/>
                <a:gd name="T3" fmla="*/ 162 h 162"/>
                <a:gd name="T4" fmla="*/ 0 w 97"/>
                <a:gd name="T5" fmla="*/ 32 h 162"/>
                <a:gd name="T6" fmla="*/ 97 w 97"/>
                <a:gd name="T7" fmla="*/ 0 h 16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7"/>
                <a:gd name="T13" fmla="*/ 0 h 162"/>
                <a:gd name="T14" fmla="*/ 97 w 97"/>
                <a:gd name="T15" fmla="*/ 162 h 16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7" h="162">
                  <a:moveTo>
                    <a:pt x="97" y="0"/>
                  </a:moveTo>
                  <a:lnTo>
                    <a:pt x="97" y="162"/>
                  </a:lnTo>
                  <a:lnTo>
                    <a:pt x="0" y="32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73" name="Rectangle 81"/>
            <p:cNvSpPr>
              <a:spLocks noChangeArrowheads="1"/>
            </p:cNvSpPr>
            <p:nvPr/>
          </p:nvSpPr>
          <p:spPr bwMode="auto">
            <a:xfrm>
              <a:off x="2423" y="1513"/>
              <a:ext cx="301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200" b="1">
                  <a:solidFill>
                    <a:srgbClr val="FF0000"/>
                  </a:solidFill>
                  <a:latin typeface="+mj-lt"/>
                </a:rPr>
                <a:t>Line(s)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8274" name="Line 82"/>
            <p:cNvSpPr>
              <a:spLocks noChangeShapeType="1"/>
            </p:cNvSpPr>
            <p:nvPr/>
          </p:nvSpPr>
          <p:spPr bwMode="auto">
            <a:xfrm>
              <a:off x="1720" y="1741"/>
              <a:ext cx="471" cy="1"/>
            </a:xfrm>
            <a:prstGeom prst="line">
              <a:avLst/>
            </a:prstGeom>
            <a:noFill/>
            <a:ln w="26988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75" name="Freeform 83"/>
            <p:cNvSpPr>
              <a:spLocks/>
            </p:cNvSpPr>
            <p:nvPr/>
          </p:nvSpPr>
          <p:spPr bwMode="auto">
            <a:xfrm>
              <a:off x="2182" y="1711"/>
              <a:ext cx="112" cy="60"/>
            </a:xfrm>
            <a:custGeom>
              <a:avLst/>
              <a:gdLst>
                <a:gd name="T0" fmla="*/ 0 w 224"/>
                <a:gd name="T1" fmla="*/ 0 h 149"/>
                <a:gd name="T2" fmla="*/ 224 w 224"/>
                <a:gd name="T3" fmla="*/ 74 h 149"/>
                <a:gd name="T4" fmla="*/ 0 w 224"/>
                <a:gd name="T5" fmla="*/ 149 h 149"/>
                <a:gd name="T6" fmla="*/ 0 w 224"/>
                <a:gd name="T7" fmla="*/ 0 h 1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4"/>
                <a:gd name="T13" fmla="*/ 0 h 149"/>
                <a:gd name="T14" fmla="*/ 224 w 224"/>
                <a:gd name="T15" fmla="*/ 149 h 1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4" h="149">
                  <a:moveTo>
                    <a:pt x="0" y="0"/>
                  </a:moveTo>
                  <a:lnTo>
                    <a:pt x="224" y="74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76" name="Line 84"/>
            <p:cNvSpPr>
              <a:spLocks noChangeShapeType="1"/>
            </p:cNvSpPr>
            <p:nvPr/>
          </p:nvSpPr>
          <p:spPr bwMode="auto">
            <a:xfrm>
              <a:off x="1720" y="1741"/>
              <a:ext cx="472" cy="47"/>
            </a:xfrm>
            <a:prstGeom prst="line">
              <a:avLst/>
            </a:prstGeom>
            <a:noFill/>
            <a:ln w="26988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77" name="Freeform 85"/>
            <p:cNvSpPr>
              <a:spLocks/>
            </p:cNvSpPr>
            <p:nvPr/>
          </p:nvSpPr>
          <p:spPr bwMode="auto">
            <a:xfrm>
              <a:off x="2178" y="1758"/>
              <a:ext cx="116" cy="59"/>
            </a:xfrm>
            <a:custGeom>
              <a:avLst/>
              <a:gdLst>
                <a:gd name="T0" fmla="*/ 19 w 231"/>
                <a:gd name="T1" fmla="*/ 0 h 148"/>
                <a:gd name="T2" fmla="*/ 231 w 231"/>
                <a:gd name="T3" fmla="*/ 102 h 148"/>
                <a:gd name="T4" fmla="*/ 0 w 231"/>
                <a:gd name="T5" fmla="*/ 148 h 148"/>
                <a:gd name="T6" fmla="*/ 19 w 231"/>
                <a:gd name="T7" fmla="*/ 0 h 1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1"/>
                <a:gd name="T13" fmla="*/ 0 h 148"/>
                <a:gd name="T14" fmla="*/ 231 w 231"/>
                <a:gd name="T15" fmla="*/ 148 h 1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1" h="148">
                  <a:moveTo>
                    <a:pt x="19" y="0"/>
                  </a:moveTo>
                  <a:lnTo>
                    <a:pt x="231" y="102"/>
                  </a:lnTo>
                  <a:lnTo>
                    <a:pt x="0" y="148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78" name="Rectangle 86"/>
            <p:cNvSpPr>
              <a:spLocks noChangeArrowheads="1"/>
            </p:cNvSpPr>
            <p:nvPr/>
          </p:nvSpPr>
          <p:spPr bwMode="auto">
            <a:xfrm>
              <a:off x="3347" y="2212"/>
              <a:ext cx="554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200" b="1">
                  <a:solidFill>
                    <a:srgbClr val="FF0000"/>
                  </a:solidFill>
                  <a:latin typeface="+mj-lt"/>
                </a:rPr>
                <a:t>Schedule(s)</a:t>
              </a:r>
              <a:endParaRPr kumimoji="1" lang="en-US" sz="240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8279" name="Rectangle 87"/>
            <p:cNvSpPr>
              <a:spLocks noChangeArrowheads="1"/>
            </p:cNvSpPr>
            <p:nvPr/>
          </p:nvSpPr>
          <p:spPr bwMode="auto">
            <a:xfrm>
              <a:off x="1929" y="2445"/>
              <a:ext cx="336" cy="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000" b="1">
                  <a:solidFill>
                    <a:srgbClr val="FF0000"/>
                  </a:solidFill>
                  <a:latin typeface="+mj-lt"/>
                </a:rPr>
                <a:t>Planning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8280" name="Rectangle 88"/>
            <p:cNvSpPr>
              <a:spLocks noChangeArrowheads="1"/>
            </p:cNvSpPr>
            <p:nvPr/>
          </p:nvSpPr>
          <p:spPr bwMode="auto">
            <a:xfrm>
              <a:off x="2464" y="2445"/>
              <a:ext cx="338" cy="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000" b="1">
                  <a:solidFill>
                    <a:srgbClr val="FF0000"/>
                  </a:solidFill>
                  <a:latin typeface="+mj-lt"/>
                </a:rPr>
                <a:t>Shipping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8281" name="Rectangle 89"/>
            <p:cNvSpPr>
              <a:spLocks noChangeArrowheads="1"/>
            </p:cNvSpPr>
            <p:nvPr/>
          </p:nvSpPr>
          <p:spPr bwMode="auto">
            <a:xfrm>
              <a:off x="2988" y="2445"/>
              <a:ext cx="359" cy="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000" b="1">
                  <a:solidFill>
                    <a:srgbClr val="FF0000"/>
                  </a:solidFill>
                  <a:latin typeface="+mj-lt"/>
                </a:rPr>
                <a:t>Req. Ship</a:t>
              </a:r>
              <a:endParaRPr kumimoji="1" lang="en-US" sz="240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8282" name="Rectangle 90"/>
            <p:cNvSpPr>
              <a:spLocks noChangeArrowheads="1"/>
            </p:cNvSpPr>
            <p:nvPr/>
          </p:nvSpPr>
          <p:spPr bwMode="auto">
            <a:xfrm>
              <a:off x="3842" y="2946"/>
              <a:ext cx="497" cy="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000" b="1">
                  <a:solidFill>
                    <a:srgbClr val="FF0000"/>
                  </a:solidFill>
                  <a:latin typeface="+mj-lt"/>
                </a:rPr>
                <a:t>Requirement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8283" name="Rectangle 91"/>
            <p:cNvSpPr>
              <a:spLocks noChangeArrowheads="1"/>
            </p:cNvSpPr>
            <p:nvPr/>
          </p:nvSpPr>
          <p:spPr bwMode="auto">
            <a:xfrm>
              <a:off x="3928" y="3023"/>
              <a:ext cx="326" cy="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000" b="1">
                  <a:solidFill>
                    <a:srgbClr val="FF0000"/>
                  </a:solidFill>
                  <a:latin typeface="+mj-lt"/>
                </a:rPr>
                <a:t>Pegging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8284" name="Rectangle 92"/>
            <p:cNvSpPr>
              <a:spLocks noChangeArrowheads="1"/>
            </p:cNvSpPr>
            <p:nvPr/>
          </p:nvSpPr>
          <p:spPr bwMode="auto">
            <a:xfrm>
              <a:off x="3974" y="3100"/>
              <a:ext cx="225" cy="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000" b="1">
                  <a:solidFill>
                    <a:srgbClr val="FF0000"/>
                  </a:solidFill>
                  <a:latin typeface="+mj-lt"/>
                </a:rPr>
                <a:t>(CSN)</a:t>
              </a:r>
              <a:endParaRPr kumimoji="1" lang="en-US" sz="240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8285" name="AutoShape 93"/>
            <p:cNvSpPr>
              <a:spLocks noChangeArrowheads="1"/>
            </p:cNvSpPr>
            <p:nvPr/>
          </p:nvSpPr>
          <p:spPr bwMode="auto">
            <a:xfrm>
              <a:off x="1968" y="2838"/>
              <a:ext cx="827" cy="129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9525">
              <a:solidFill>
                <a:srgbClr val="33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86" name="Rectangle 94"/>
            <p:cNvSpPr>
              <a:spLocks noChangeArrowheads="1"/>
            </p:cNvSpPr>
            <p:nvPr/>
          </p:nvSpPr>
          <p:spPr bwMode="auto">
            <a:xfrm>
              <a:off x="2075" y="2864"/>
              <a:ext cx="643" cy="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000" i="1">
                  <a:solidFill>
                    <a:srgbClr val="336600"/>
                  </a:solidFill>
                  <a:latin typeface="+mj-lt"/>
                </a:rPr>
                <a:t>Active Schedule</a:t>
              </a:r>
              <a:endParaRPr kumimoji="1" lang="en-US" sz="2400">
                <a:solidFill>
                  <a:srgbClr val="336600"/>
                </a:solidFill>
                <a:latin typeface="+mj-lt"/>
              </a:endParaRPr>
            </a:p>
          </p:txBody>
        </p:sp>
        <p:sp>
          <p:nvSpPr>
            <p:cNvPr id="8287" name="Rectangle 95"/>
            <p:cNvSpPr>
              <a:spLocks noChangeArrowheads="1"/>
            </p:cNvSpPr>
            <p:nvPr/>
          </p:nvSpPr>
          <p:spPr bwMode="auto">
            <a:xfrm>
              <a:off x="3376" y="1452"/>
              <a:ext cx="172" cy="13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88" name="Rectangle 96"/>
            <p:cNvSpPr>
              <a:spLocks noChangeArrowheads="1"/>
            </p:cNvSpPr>
            <p:nvPr/>
          </p:nvSpPr>
          <p:spPr bwMode="auto">
            <a:xfrm>
              <a:off x="3319" y="1498"/>
              <a:ext cx="172" cy="13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89" name="Rectangle 97"/>
            <p:cNvSpPr>
              <a:spLocks noChangeArrowheads="1"/>
            </p:cNvSpPr>
            <p:nvPr/>
          </p:nvSpPr>
          <p:spPr bwMode="auto">
            <a:xfrm>
              <a:off x="3261" y="1544"/>
              <a:ext cx="172" cy="13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90" name="Rectangle 98"/>
            <p:cNvSpPr>
              <a:spLocks noChangeArrowheads="1"/>
            </p:cNvSpPr>
            <p:nvPr/>
          </p:nvSpPr>
          <p:spPr bwMode="auto">
            <a:xfrm>
              <a:off x="3698" y="1452"/>
              <a:ext cx="172" cy="13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91" name="Rectangle 99"/>
            <p:cNvSpPr>
              <a:spLocks noChangeArrowheads="1"/>
            </p:cNvSpPr>
            <p:nvPr/>
          </p:nvSpPr>
          <p:spPr bwMode="auto">
            <a:xfrm>
              <a:off x="3641" y="1498"/>
              <a:ext cx="172" cy="13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92" name="Rectangle 100"/>
            <p:cNvSpPr>
              <a:spLocks noChangeArrowheads="1"/>
            </p:cNvSpPr>
            <p:nvPr/>
          </p:nvSpPr>
          <p:spPr bwMode="auto">
            <a:xfrm>
              <a:off x="3583" y="1544"/>
              <a:ext cx="172" cy="13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93" name="Rectangle 101"/>
            <p:cNvSpPr>
              <a:spLocks noChangeArrowheads="1"/>
            </p:cNvSpPr>
            <p:nvPr/>
          </p:nvSpPr>
          <p:spPr bwMode="auto">
            <a:xfrm>
              <a:off x="4056" y="1452"/>
              <a:ext cx="172" cy="13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94" name="Rectangle 102"/>
            <p:cNvSpPr>
              <a:spLocks noChangeArrowheads="1"/>
            </p:cNvSpPr>
            <p:nvPr/>
          </p:nvSpPr>
          <p:spPr bwMode="auto">
            <a:xfrm>
              <a:off x="3999" y="1498"/>
              <a:ext cx="172" cy="13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95" name="Rectangle 103"/>
            <p:cNvSpPr>
              <a:spLocks noChangeArrowheads="1"/>
            </p:cNvSpPr>
            <p:nvPr/>
          </p:nvSpPr>
          <p:spPr bwMode="auto">
            <a:xfrm>
              <a:off x="3942" y="1544"/>
              <a:ext cx="172" cy="13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96" name="Rectangle 104"/>
            <p:cNvSpPr>
              <a:spLocks noChangeArrowheads="1"/>
            </p:cNvSpPr>
            <p:nvPr/>
          </p:nvSpPr>
          <p:spPr bwMode="auto">
            <a:xfrm>
              <a:off x="3340" y="1857"/>
              <a:ext cx="172" cy="13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97" name="Rectangle 105"/>
            <p:cNvSpPr>
              <a:spLocks noChangeArrowheads="1"/>
            </p:cNvSpPr>
            <p:nvPr/>
          </p:nvSpPr>
          <p:spPr bwMode="auto">
            <a:xfrm>
              <a:off x="3282" y="1903"/>
              <a:ext cx="172" cy="13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98" name="Rectangle 106"/>
            <p:cNvSpPr>
              <a:spLocks noChangeArrowheads="1"/>
            </p:cNvSpPr>
            <p:nvPr/>
          </p:nvSpPr>
          <p:spPr bwMode="auto">
            <a:xfrm>
              <a:off x="3225" y="1948"/>
              <a:ext cx="172" cy="1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99" name="Rectangle 107"/>
            <p:cNvSpPr>
              <a:spLocks noChangeArrowheads="1"/>
            </p:cNvSpPr>
            <p:nvPr/>
          </p:nvSpPr>
          <p:spPr bwMode="auto">
            <a:xfrm>
              <a:off x="3663" y="1857"/>
              <a:ext cx="172" cy="13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300" name="Rectangle 108"/>
            <p:cNvSpPr>
              <a:spLocks noChangeArrowheads="1"/>
            </p:cNvSpPr>
            <p:nvPr/>
          </p:nvSpPr>
          <p:spPr bwMode="auto">
            <a:xfrm>
              <a:off x="3605" y="1903"/>
              <a:ext cx="172" cy="13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301" name="Rectangle 109"/>
            <p:cNvSpPr>
              <a:spLocks noChangeArrowheads="1"/>
            </p:cNvSpPr>
            <p:nvPr/>
          </p:nvSpPr>
          <p:spPr bwMode="auto">
            <a:xfrm>
              <a:off x="3548" y="1948"/>
              <a:ext cx="172" cy="1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302" name="Rectangle 110"/>
            <p:cNvSpPr>
              <a:spLocks noChangeArrowheads="1"/>
            </p:cNvSpPr>
            <p:nvPr/>
          </p:nvSpPr>
          <p:spPr bwMode="auto">
            <a:xfrm>
              <a:off x="4021" y="1857"/>
              <a:ext cx="172" cy="13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303" name="Rectangle 111"/>
            <p:cNvSpPr>
              <a:spLocks noChangeArrowheads="1"/>
            </p:cNvSpPr>
            <p:nvPr/>
          </p:nvSpPr>
          <p:spPr bwMode="auto">
            <a:xfrm>
              <a:off x="3964" y="1903"/>
              <a:ext cx="172" cy="13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304" name="Rectangle 112"/>
            <p:cNvSpPr>
              <a:spLocks noChangeArrowheads="1"/>
            </p:cNvSpPr>
            <p:nvPr/>
          </p:nvSpPr>
          <p:spPr bwMode="auto">
            <a:xfrm>
              <a:off x="3906" y="1948"/>
              <a:ext cx="172" cy="1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305" name="AutoShape 113"/>
            <p:cNvSpPr>
              <a:spLocks noChangeArrowheads="1"/>
            </p:cNvSpPr>
            <p:nvPr/>
          </p:nvSpPr>
          <p:spPr bwMode="auto">
            <a:xfrm>
              <a:off x="2060" y="3763"/>
              <a:ext cx="1093" cy="129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306" name="Rectangle 114"/>
            <p:cNvSpPr>
              <a:spLocks noChangeArrowheads="1"/>
            </p:cNvSpPr>
            <p:nvPr/>
          </p:nvSpPr>
          <p:spPr bwMode="auto">
            <a:xfrm>
              <a:off x="2149" y="3786"/>
              <a:ext cx="948" cy="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000" b="1">
                  <a:solidFill>
                    <a:srgbClr val="000000"/>
                  </a:solidFill>
                  <a:latin typeface="+mj-lt"/>
                </a:rPr>
                <a:t>Date, Seq, Part, Qty, etc.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8307" name="Rectangle 115"/>
            <p:cNvSpPr>
              <a:spLocks noChangeArrowheads="1"/>
            </p:cNvSpPr>
            <p:nvPr/>
          </p:nvSpPr>
          <p:spPr bwMode="auto">
            <a:xfrm>
              <a:off x="2737" y="3055"/>
              <a:ext cx="426" cy="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000" b="1">
                  <a:solidFill>
                    <a:srgbClr val="FF0000"/>
                  </a:solidFill>
                  <a:latin typeface="+mj-lt"/>
                </a:rPr>
                <a:t>Date/Time,</a:t>
              </a:r>
              <a:endParaRPr kumimoji="1" lang="en-US" sz="240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8308" name="Rectangle 116"/>
            <p:cNvSpPr>
              <a:spLocks noChangeArrowheads="1"/>
            </p:cNvSpPr>
            <p:nvPr/>
          </p:nvSpPr>
          <p:spPr bwMode="auto">
            <a:xfrm>
              <a:off x="2786" y="3132"/>
              <a:ext cx="303" cy="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000" b="1">
                  <a:solidFill>
                    <a:srgbClr val="FF0000"/>
                  </a:solidFill>
                  <a:latin typeface="+mj-lt"/>
                </a:rPr>
                <a:t>Ref, Qty</a:t>
              </a:r>
              <a:endParaRPr kumimoji="1" lang="en-US" sz="240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8309" name="Rectangle 117"/>
            <p:cNvSpPr>
              <a:spLocks noChangeArrowheads="1"/>
            </p:cNvSpPr>
            <p:nvPr/>
          </p:nvSpPr>
          <p:spPr bwMode="auto">
            <a:xfrm>
              <a:off x="1505" y="3185"/>
              <a:ext cx="215" cy="17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310" name="Rectangle 118"/>
            <p:cNvSpPr>
              <a:spLocks noChangeArrowheads="1"/>
            </p:cNvSpPr>
            <p:nvPr/>
          </p:nvSpPr>
          <p:spPr bwMode="auto">
            <a:xfrm>
              <a:off x="1434" y="3243"/>
              <a:ext cx="215" cy="17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311" name="Rectangle 119"/>
            <p:cNvSpPr>
              <a:spLocks noChangeArrowheads="1"/>
            </p:cNvSpPr>
            <p:nvPr/>
          </p:nvSpPr>
          <p:spPr bwMode="auto">
            <a:xfrm>
              <a:off x="1362" y="3301"/>
              <a:ext cx="215" cy="173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312" name="AutoShape 120"/>
            <p:cNvSpPr>
              <a:spLocks noChangeArrowheads="1"/>
            </p:cNvSpPr>
            <p:nvPr/>
          </p:nvSpPr>
          <p:spPr bwMode="auto">
            <a:xfrm>
              <a:off x="1255" y="2925"/>
              <a:ext cx="645" cy="202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313" name="Rectangle 121"/>
            <p:cNvSpPr>
              <a:spLocks noChangeArrowheads="1"/>
            </p:cNvSpPr>
            <p:nvPr/>
          </p:nvSpPr>
          <p:spPr bwMode="auto">
            <a:xfrm>
              <a:off x="1351" y="2923"/>
              <a:ext cx="478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200" b="1">
                  <a:solidFill>
                    <a:srgbClr val="000000"/>
                  </a:solidFill>
                  <a:latin typeface="+mj-lt"/>
                </a:rPr>
                <a:t>Sequence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8314" name="Rectangle 122"/>
            <p:cNvSpPr>
              <a:spLocks noChangeArrowheads="1"/>
            </p:cNvSpPr>
            <p:nvPr/>
          </p:nvSpPr>
          <p:spPr bwMode="auto">
            <a:xfrm>
              <a:off x="1306" y="3016"/>
              <a:ext cx="554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1200" b="1">
                  <a:solidFill>
                    <a:srgbClr val="000000"/>
                  </a:solidFill>
                  <a:latin typeface="+mj-lt"/>
                </a:rPr>
                <a:t>Schedule(s)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8315" name="Line 123"/>
            <p:cNvSpPr>
              <a:spLocks noChangeShapeType="1"/>
            </p:cNvSpPr>
            <p:nvPr/>
          </p:nvSpPr>
          <p:spPr bwMode="auto">
            <a:xfrm>
              <a:off x="1577" y="3532"/>
              <a:ext cx="57" cy="232"/>
            </a:xfrm>
            <a:prstGeom prst="line">
              <a:avLst/>
            </a:prstGeom>
            <a:noFill/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316" name="Freeform 124"/>
            <p:cNvSpPr>
              <a:spLocks/>
            </p:cNvSpPr>
            <p:nvPr/>
          </p:nvSpPr>
          <p:spPr bwMode="auto">
            <a:xfrm>
              <a:off x="1608" y="3756"/>
              <a:ext cx="51" cy="65"/>
            </a:xfrm>
            <a:custGeom>
              <a:avLst/>
              <a:gdLst>
                <a:gd name="T0" fmla="*/ 101 w 101"/>
                <a:gd name="T1" fmla="*/ 0 h 163"/>
                <a:gd name="T2" fmla="*/ 80 w 101"/>
                <a:gd name="T3" fmla="*/ 163 h 163"/>
                <a:gd name="T4" fmla="*/ 0 w 101"/>
                <a:gd name="T5" fmla="*/ 21 h 163"/>
                <a:gd name="T6" fmla="*/ 101 w 101"/>
                <a:gd name="T7" fmla="*/ 0 h 16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1"/>
                <a:gd name="T13" fmla="*/ 0 h 163"/>
                <a:gd name="T14" fmla="*/ 101 w 101"/>
                <a:gd name="T15" fmla="*/ 163 h 16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1" h="163">
                  <a:moveTo>
                    <a:pt x="101" y="0"/>
                  </a:moveTo>
                  <a:lnTo>
                    <a:pt x="80" y="163"/>
                  </a:lnTo>
                  <a:lnTo>
                    <a:pt x="0" y="21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317" name="Line 125"/>
            <p:cNvSpPr>
              <a:spLocks noChangeShapeType="1"/>
            </p:cNvSpPr>
            <p:nvPr/>
          </p:nvSpPr>
          <p:spPr bwMode="auto">
            <a:xfrm>
              <a:off x="1577" y="3532"/>
              <a:ext cx="164" cy="133"/>
            </a:xfrm>
            <a:prstGeom prst="line">
              <a:avLst/>
            </a:prstGeom>
            <a:noFill/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318" name="Freeform 126"/>
            <p:cNvSpPr>
              <a:spLocks/>
            </p:cNvSpPr>
            <p:nvPr/>
          </p:nvSpPr>
          <p:spPr bwMode="auto">
            <a:xfrm>
              <a:off x="1719" y="3647"/>
              <a:ext cx="73" cy="58"/>
            </a:xfrm>
            <a:custGeom>
              <a:avLst/>
              <a:gdLst>
                <a:gd name="T0" fmla="*/ 72 w 145"/>
                <a:gd name="T1" fmla="*/ 0 h 146"/>
                <a:gd name="T2" fmla="*/ 145 w 145"/>
                <a:gd name="T3" fmla="*/ 146 h 146"/>
                <a:gd name="T4" fmla="*/ 0 w 145"/>
                <a:gd name="T5" fmla="*/ 73 h 146"/>
                <a:gd name="T6" fmla="*/ 72 w 145"/>
                <a:gd name="T7" fmla="*/ 0 h 14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5"/>
                <a:gd name="T13" fmla="*/ 0 h 146"/>
                <a:gd name="T14" fmla="*/ 145 w 145"/>
                <a:gd name="T15" fmla="*/ 146 h 14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5" h="146">
                  <a:moveTo>
                    <a:pt x="72" y="0"/>
                  </a:moveTo>
                  <a:lnTo>
                    <a:pt x="145" y="146"/>
                  </a:lnTo>
                  <a:lnTo>
                    <a:pt x="0" y="73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319" name="Line 127"/>
            <p:cNvSpPr>
              <a:spLocks noChangeShapeType="1"/>
            </p:cNvSpPr>
            <p:nvPr/>
          </p:nvSpPr>
          <p:spPr bwMode="auto">
            <a:xfrm>
              <a:off x="1577" y="3532"/>
              <a:ext cx="288" cy="46"/>
            </a:xfrm>
            <a:prstGeom prst="line">
              <a:avLst/>
            </a:prstGeom>
            <a:noFill/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320" name="Freeform 128"/>
            <p:cNvSpPr>
              <a:spLocks/>
            </p:cNvSpPr>
            <p:nvPr/>
          </p:nvSpPr>
          <p:spPr bwMode="auto">
            <a:xfrm>
              <a:off x="1854" y="3558"/>
              <a:ext cx="81" cy="40"/>
            </a:xfrm>
            <a:custGeom>
              <a:avLst/>
              <a:gdLst>
                <a:gd name="T0" fmla="*/ 21 w 162"/>
                <a:gd name="T1" fmla="*/ 0 h 102"/>
                <a:gd name="T2" fmla="*/ 162 w 162"/>
                <a:gd name="T3" fmla="*/ 81 h 102"/>
                <a:gd name="T4" fmla="*/ 0 w 162"/>
                <a:gd name="T5" fmla="*/ 102 h 102"/>
                <a:gd name="T6" fmla="*/ 21 w 162"/>
                <a:gd name="T7" fmla="*/ 0 h 1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2"/>
                <a:gd name="T13" fmla="*/ 0 h 102"/>
                <a:gd name="T14" fmla="*/ 162 w 162"/>
                <a:gd name="T15" fmla="*/ 102 h 1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2" h="102">
                  <a:moveTo>
                    <a:pt x="21" y="0"/>
                  </a:moveTo>
                  <a:lnTo>
                    <a:pt x="162" y="81"/>
                  </a:lnTo>
                  <a:lnTo>
                    <a:pt x="0" y="10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321" name="Rectangle 129"/>
            <p:cNvSpPr>
              <a:spLocks noChangeArrowheads="1"/>
            </p:cNvSpPr>
            <p:nvPr/>
          </p:nvSpPr>
          <p:spPr bwMode="auto">
            <a:xfrm>
              <a:off x="1577" y="3936"/>
              <a:ext cx="143" cy="11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322" name="Rectangle 130"/>
            <p:cNvSpPr>
              <a:spLocks noChangeArrowheads="1"/>
            </p:cNvSpPr>
            <p:nvPr/>
          </p:nvSpPr>
          <p:spPr bwMode="auto">
            <a:xfrm>
              <a:off x="3348" y="1750"/>
              <a:ext cx="212" cy="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600" b="1">
                  <a:solidFill>
                    <a:srgbClr val="FF0000"/>
                  </a:solidFill>
                  <a:latin typeface="+mj-lt"/>
                </a:rPr>
                <a:t>Planning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8323" name="Rectangle 131"/>
            <p:cNvSpPr>
              <a:spLocks noChangeArrowheads="1"/>
            </p:cNvSpPr>
            <p:nvPr/>
          </p:nvSpPr>
          <p:spPr bwMode="auto">
            <a:xfrm>
              <a:off x="3696" y="1750"/>
              <a:ext cx="210" cy="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600" b="1">
                  <a:solidFill>
                    <a:srgbClr val="FF0000"/>
                  </a:solidFill>
                  <a:latin typeface="+mj-lt"/>
                </a:rPr>
                <a:t>Shipping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8324" name="Rectangle 132"/>
            <p:cNvSpPr>
              <a:spLocks noChangeArrowheads="1"/>
            </p:cNvSpPr>
            <p:nvPr/>
          </p:nvSpPr>
          <p:spPr bwMode="auto">
            <a:xfrm>
              <a:off x="4038" y="1750"/>
              <a:ext cx="217" cy="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600" b="1">
                  <a:solidFill>
                    <a:srgbClr val="FF0000"/>
                  </a:solidFill>
                  <a:latin typeface="+mj-lt"/>
                </a:rPr>
                <a:t>Req. Ship</a:t>
              </a:r>
              <a:endParaRPr kumimoji="1" lang="en-US" sz="240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8325" name="Rectangle 133"/>
            <p:cNvSpPr>
              <a:spLocks noChangeArrowheads="1"/>
            </p:cNvSpPr>
            <p:nvPr/>
          </p:nvSpPr>
          <p:spPr bwMode="auto">
            <a:xfrm>
              <a:off x="3348" y="1345"/>
              <a:ext cx="212" cy="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600" b="1">
                  <a:solidFill>
                    <a:srgbClr val="FF0000"/>
                  </a:solidFill>
                  <a:latin typeface="+mj-lt"/>
                </a:rPr>
                <a:t>Planning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8326" name="Rectangle 134"/>
            <p:cNvSpPr>
              <a:spLocks noChangeArrowheads="1"/>
            </p:cNvSpPr>
            <p:nvPr/>
          </p:nvSpPr>
          <p:spPr bwMode="auto">
            <a:xfrm>
              <a:off x="3696" y="1345"/>
              <a:ext cx="210" cy="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600" b="1">
                  <a:solidFill>
                    <a:srgbClr val="FF0000"/>
                  </a:solidFill>
                  <a:latin typeface="+mj-lt"/>
                </a:rPr>
                <a:t>Shipping</a:t>
              </a:r>
              <a:endParaRPr kumimoji="1" lang="en-US" sz="2400">
                <a:latin typeface="+mj-lt"/>
              </a:endParaRPr>
            </a:p>
          </p:txBody>
        </p:sp>
        <p:sp>
          <p:nvSpPr>
            <p:cNvPr id="8327" name="Rectangle 135"/>
            <p:cNvSpPr>
              <a:spLocks noChangeArrowheads="1"/>
            </p:cNvSpPr>
            <p:nvPr/>
          </p:nvSpPr>
          <p:spPr bwMode="auto">
            <a:xfrm>
              <a:off x="4038" y="1345"/>
              <a:ext cx="217" cy="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kumimoji="1" lang="en-US" sz="600" b="1">
                  <a:solidFill>
                    <a:srgbClr val="FF0000"/>
                  </a:solidFill>
                  <a:latin typeface="+mj-lt"/>
                </a:rPr>
                <a:t>Req. Ship</a:t>
              </a:r>
              <a:endParaRPr kumimoji="1" lang="en-US" sz="2400">
                <a:solidFill>
                  <a:srgbClr val="FF0000"/>
                </a:solidFill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9572" name="Object 4"/>
          <p:cNvGraphicFramePr>
            <a:graphicFrameLocks noChangeAspect="1"/>
          </p:cNvGraphicFramePr>
          <p:nvPr>
            <p:ph idx="1"/>
          </p:nvPr>
        </p:nvGraphicFramePr>
        <p:xfrm>
          <a:off x="3286125" y="240495"/>
          <a:ext cx="5078413" cy="6069012"/>
        </p:xfrm>
        <a:graphic>
          <a:graphicData uri="http://schemas.openxmlformats.org/presentationml/2006/ole">
            <p:oleObj spid="_x0000_s1026" name="VISIO" r:id="rId3" imgW="5644440" imgH="6746760" progId="Visio.Drawing.5">
              <p:embed/>
            </p:oleObj>
          </a:graphicData>
        </a:graphic>
      </p:graphicFrame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E-R Diagram</a:t>
            </a:r>
          </a:p>
        </p:txBody>
      </p:sp>
      <p:sp>
        <p:nvSpPr>
          <p:cNvPr id="102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CSS-DE-060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9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Schema Diagram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CSS-DE-070</a:t>
            </a:r>
          </a:p>
        </p:txBody>
      </p:sp>
      <p:pic>
        <p:nvPicPr>
          <p:cNvPr id="111620" name="Picture 4" descr="D00001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67242" y="-13954"/>
            <a:ext cx="5748337" cy="640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1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Design Considerations</a:t>
            </a:r>
          </a:p>
          <a:p>
            <a:pPr eaLnBrk="1" hangingPunct="1"/>
            <a:r>
              <a:rPr lang="en-US" dirty="0" smtClean="0"/>
              <a:t>Programming Considerations</a:t>
            </a:r>
          </a:p>
          <a:p>
            <a:pPr lvl="1" eaLnBrk="1" hangingPunct="1"/>
            <a:r>
              <a:rPr lang="en-US" b="1" dirty="0" smtClean="0"/>
              <a:t>Required Ship Schedule Update</a:t>
            </a:r>
          </a:p>
          <a:p>
            <a:pPr lvl="1" eaLnBrk="1" hangingPunct="1"/>
            <a:r>
              <a:rPr lang="en-US" dirty="0" smtClean="0"/>
              <a:t>Picklist/Pre-Shipper - Automatic</a:t>
            </a:r>
          </a:p>
          <a:p>
            <a:pPr lvl="1" eaLnBrk="1" hangingPunct="1"/>
            <a:r>
              <a:rPr lang="en-US" dirty="0" smtClean="0"/>
              <a:t>ECommerce</a:t>
            </a:r>
          </a:p>
          <a:p>
            <a:pPr eaLnBrk="1" hangingPunct="1"/>
            <a:endParaRPr lang="en-US" dirty="0" smtClean="0"/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Design and Architecture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CSS-DE-080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Netting Logic</a:t>
            </a:r>
          </a:p>
          <a:p>
            <a:pPr eaLnBrk="1" hangingPunct="1"/>
            <a:r>
              <a:rPr lang="en-US" smtClean="0"/>
              <a:t> New Workfile Created</a:t>
            </a:r>
          </a:p>
          <a:p>
            <a:pPr eaLnBrk="1" hangingPunct="1"/>
            <a:r>
              <a:rPr lang="en-US" smtClean="0"/>
              <a:t> RSS Begins with Sequence Schedule</a:t>
            </a:r>
          </a:p>
          <a:p>
            <a:pPr eaLnBrk="1" hangingPunct="1"/>
            <a:r>
              <a:rPr lang="en-US" smtClean="0"/>
              <a:t> SDT Code vs Weekly Interval Problem</a:t>
            </a:r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Required Ship Schedule Update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CSS-DE-090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1702</TotalTime>
  <Words>265</Words>
  <Application>Microsoft Office PowerPoint</Application>
  <PresentationFormat>On-screen Show (4:3)</PresentationFormat>
  <Paragraphs>114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Tahoma</vt:lpstr>
      <vt:lpstr>Arial</vt:lpstr>
      <vt:lpstr>Webdings</vt:lpstr>
      <vt:lpstr>Times New Roman</vt:lpstr>
      <vt:lpstr>QAD 2010 Template</vt:lpstr>
      <vt:lpstr>VISIO 5 Drawing</vt:lpstr>
      <vt:lpstr>Design and Architecture</vt:lpstr>
      <vt:lpstr>Scheduled Order - Data View</vt:lpstr>
      <vt:lpstr>Current Architecture</vt:lpstr>
      <vt:lpstr>New Schedule Type</vt:lpstr>
      <vt:lpstr>Selected Architecture</vt:lpstr>
      <vt:lpstr>E-R Diagram</vt:lpstr>
      <vt:lpstr>Schema Diagram</vt:lpstr>
      <vt:lpstr>Design and Architecture</vt:lpstr>
      <vt:lpstr>Required Ship Schedule Update</vt:lpstr>
      <vt:lpstr>Picklist/Pre-Shipper - Automatic</vt:lpstr>
      <vt:lpstr>eCommerce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mdf</cp:lastModifiedBy>
  <cp:revision>527</cp:revision>
  <cp:lastPrinted>2001-02-12T19:56:12Z</cp:lastPrinted>
  <dcterms:created xsi:type="dcterms:W3CDTF">2000-12-08T00:37:54Z</dcterms:created>
  <dcterms:modified xsi:type="dcterms:W3CDTF">2010-12-07T22:41:55Z</dcterms:modified>
</cp:coreProperties>
</file>