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7"/>
  </p:notesMasterIdLst>
  <p:handoutMasterIdLst>
    <p:handoutMasterId r:id="rId38"/>
  </p:handoutMasterIdLst>
  <p:sldIdLst>
    <p:sldId id="256" r:id="rId2"/>
    <p:sldId id="259" r:id="rId3"/>
    <p:sldId id="260" r:id="rId4"/>
    <p:sldId id="261" r:id="rId5"/>
    <p:sldId id="262" r:id="rId6"/>
    <p:sldId id="263" r:id="rId7"/>
    <p:sldId id="264" r:id="rId8"/>
    <p:sldId id="265" r:id="rId9"/>
    <p:sldId id="266" r:id="rId10"/>
    <p:sldId id="267" r:id="rId11"/>
    <p:sldId id="292" r:id="rId12"/>
    <p:sldId id="268" r:id="rId13"/>
    <p:sldId id="269" r:id="rId14"/>
    <p:sldId id="270" r:id="rId15"/>
    <p:sldId id="271" r:id="rId16"/>
    <p:sldId id="272" r:id="rId17"/>
    <p:sldId id="273" r:id="rId18"/>
    <p:sldId id="274" r:id="rId19"/>
    <p:sldId id="275" r:id="rId20"/>
    <p:sldId id="276" r:id="rId21"/>
    <p:sldId id="291"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2500" autoAdjust="0"/>
    <p:restoredTop sz="94660"/>
  </p:normalViewPr>
  <p:slideViewPr>
    <p:cSldViewPr snapToGrid="0" snapToObjects="1">
      <p:cViewPr varScale="1">
        <p:scale>
          <a:sx n="82" d="100"/>
          <a:sy n="82" d="100"/>
        </p:scale>
        <p:origin x="-852" y="-96"/>
      </p:cViewPr>
      <p:guideLst>
        <p:guide orient="horz" pos="827"/>
        <p:guide pos="361"/>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155E162F-D13D-497D-8A4E-25201DC8D18C}" type="datetimeFigureOut">
              <a:rPr lang="en-US"/>
              <a:pPr>
                <a:defRPr/>
              </a:pPr>
              <a:t>9/21/2011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EC19C51D-077B-40EE-A16F-71730637D152}" type="slidenum">
              <a:rPr lang="en-US"/>
              <a:pPr>
                <a:def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7DA4A1E7-D3ED-4F24-8C0F-ED7752D3D8C9}" type="datetimeFigureOut">
              <a:rPr lang="en-US"/>
              <a:pPr>
                <a:defRPr/>
              </a:pPr>
              <a:t>9/21/2011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CD3B9146-7057-407E-84C9-85F38E5732BE}" type="slidenum">
              <a:rPr lang="en-US"/>
              <a:pPr>
                <a:defRPr/>
              </a:pPr>
              <a:t>‹#›</a:t>
            </a:fld>
            <a:endParaRPr 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CB796DC0-C5B3-4B96-BE48-94EBC7C46C88}" type="slidenum">
              <a:rPr lang="en-US" sz="1200"/>
              <a:pPr algn="r" defTabSz="914400"/>
              <a:t>2</a:t>
            </a:fld>
            <a:endParaRPr lang="en-US" sz="1200"/>
          </a:p>
        </p:txBody>
      </p:sp>
      <p:sp>
        <p:nvSpPr>
          <p:cNvPr id="2253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2531"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lnSpc>
                <a:spcPct val="80000"/>
              </a:lnSpc>
            </a:pPr>
            <a:endParaRPr lang="en-US" sz="90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F4686986-331A-44E5-A2CD-E8F14F08863A}" type="slidenum">
              <a:rPr lang="en-US" sz="1200"/>
              <a:pPr algn="r" defTabSz="914400"/>
              <a:t>11</a:t>
            </a:fld>
            <a:endParaRPr lang="en-US" sz="1200"/>
          </a:p>
        </p:txBody>
      </p:sp>
      <p:sp>
        <p:nvSpPr>
          <p:cNvPr id="4096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0963"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6B7B7C71-8EA5-4CE9-8159-AAE2B17B2B14}" type="slidenum">
              <a:rPr lang="en-US" sz="1200"/>
              <a:pPr algn="r" defTabSz="914400"/>
              <a:t>12</a:t>
            </a:fld>
            <a:endParaRPr lang="en-US" sz="1200"/>
          </a:p>
        </p:txBody>
      </p:sp>
      <p:sp>
        <p:nvSpPr>
          <p:cNvPr id="4301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011"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B98A79CA-90EE-4ACB-8E42-C1047F2C08C3}" type="slidenum">
              <a:rPr lang="en-US" sz="1200"/>
              <a:pPr algn="r" defTabSz="914400"/>
              <a:t>13</a:t>
            </a:fld>
            <a:endParaRPr lang="en-US" sz="1200"/>
          </a:p>
        </p:txBody>
      </p:sp>
      <p:sp>
        <p:nvSpPr>
          <p:cNvPr id="4505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5059"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D2337376-323C-422C-A2B3-B1FEB31C68F4}" type="slidenum">
              <a:rPr lang="en-US" sz="1200"/>
              <a:pPr algn="r" defTabSz="914400"/>
              <a:t>14</a:t>
            </a:fld>
            <a:endParaRPr lang="en-US" sz="1200"/>
          </a:p>
        </p:txBody>
      </p:sp>
      <p:sp>
        <p:nvSpPr>
          <p:cNvPr id="4710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7107"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FD8AD6B1-BC37-4261-88E3-2C897F25D14F}" type="slidenum">
              <a:rPr lang="en-US" sz="1200"/>
              <a:pPr algn="r" defTabSz="914400"/>
              <a:t>15</a:t>
            </a:fld>
            <a:endParaRPr lang="en-US" sz="1200"/>
          </a:p>
        </p:txBody>
      </p:sp>
      <p:sp>
        <p:nvSpPr>
          <p:cNvPr id="4915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9155"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019DCE7E-7ABA-4D82-B019-3B41BB1D032F}" type="slidenum">
              <a:rPr lang="en-US" sz="1200"/>
              <a:pPr algn="r" defTabSz="914400"/>
              <a:t>16</a:t>
            </a:fld>
            <a:endParaRPr lang="en-US" sz="1200"/>
          </a:p>
        </p:txBody>
      </p:sp>
      <p:sp>
        <p:nvSpPr>
          <p:cNvPr id="5120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3"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7D9026F3-300D-40C9-96F4-0D3210A7BC1C}" type="slidenum">
              <a:rPr lang="en-US" sz="1200"/>
              <a:pPr algn="r" defTabSz="914400"/>
              <a:t>35</a:t>
            </a:fld>
            <a:endParaRPr lang="en-US" sz="1200"/>
          </a:p>
        </p:txBody>
      </p:sp>
      <p:sp>
        <p:nvSpPr>
          <p:cNvPr id="7168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1683"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6EC1B376-5FEA-47DC-9C06-098A489B3FDA}" type="slidenum">
              <a:rPr lang="en-US" sz="1200"/>
              <a:pPr algn="r" defTabSz="914400"/>
              <a:t>3</a:t>
            </a:fld>
            <a:endParaRPr lang="en-US" sz="1200"/>
          </a:p>
        </p:txBody>
      </p:sp>
      <p:sp>
        <p:nvSpPr>
          <p:cNvPr id="2457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4579"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lnSpc>
                <a:spcPct val="80000"/>
              </a:lnSpc>
            </a:pPr>
            <a:endParaRPr lang="en-US" sz="90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D22A00ED-8128-467E-9466-E4319508744A}" type="slidenum">
              <a:rPr lang="en-US" sz="1200"/>
              <a:pPr algn="r" defTabSz="914400"/>
              <a:t>4</a:t>
            </a:fld>
            <a:endParaRPr lang="en-US" sz="1200"/>
          </a:p>
        </p:txBody>
      </p:sp>
      <p:sp>
        <p:nvSpPr>
          <p:cNvPr id="2662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6627"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lnSpc>
                <a:spcPct val="80000"/>
              </a:lnSpc>
            </a:pPr>
            <a:endParaRPr lang="en-US" sz="90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7AEB966D-3C66-4650-A29A-F9A8CC2EAA78}" type="slidenum">
              <a:rPr lang="en-US" sz="1200"/>
              <a:pPr algn="r" defTabSz="914400"/>
              <a:t>5</a:t>
            </a:fld>
            <a:endParaRPr lang="en-US" sz="1200"/>
          </a:p>
        </p:txBody>
      </p:sp>
      <p:sp>
        <p:nvSpPr>
          <p:cNvPr id="2867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8675"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lnSpc>
                <a:spcPct val="80000"/>
              </a:lnSpc>
            </a:pPr>
            <a:endParaRPr lang="en-US" sz="90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803872CA-8A79-4D41-A4DA-626A90D5B350}" type="slidenum">
              <a:rPr lang="en-US" sz="1200"/>
              <a:pPr algn="r" defTabSz="914400"/>
              <a:t>6</a:t>
            </a:fld>
            <a:endParaRPr lang="en-US" sz="1200"/>
          </a:p>
        </p:txBody>
      </p:sp>
      <p:sp>
        <p:nvSpPr>
          <p:cNvPr id="3072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3"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lnSpc>
                <a:spcPct val="80000"/>
              </a:lnSpc>
            </a:pPr>
            <a:endParaRPr lang="en-US" sz="90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3D26D871-A59F-4106-A716-B973FD1B74B5}" type="slidenum">
              <a:rPr lang="en-US" sz="1200"/>
              <a:pPr algn="r" defTabSz="914400"/>
              <a:t>7</a:t>
            </a:fld>
            <a:endParaRPr lang="en-US" sz="1200"/>
          </a:p>
        </p:txBody>
      </p:sp>
      <p:sp>
        <p:nvSpPr>
          <p:cNvPr id="3277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2771"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lnSpc>
                <a:spcPct val="80000"/>
              </a:lnSpc>
            </a:pPr>
            <a:endParaRPr lang="en-US" sz="90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8344E4F0-2961-4BFE-BBD7-25BA6D9547BC}" type="slidenum">
              <a:rPr lang="en-US" sz="1200"/>
              <a:pPr algn="r" defTabSz="914400"/>
              <a:t>8</a:t>
            </a:fld>
            <a:endParaRPr lang="en-US" sz="1200"/>
          </a:p>
        </p:txBody>
      </p:sp>
      <p:sp>
        <p:nvSpPr>
          <p:cNvPr id="3481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4819"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lnSpc>
                <a:spcPct val="80000"/>
              </a:lnSpc>
            </a:pPr>
            <a:endParaRPr lang="en-US" sz="90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9BFA29BE-7483-4FCA-A592-D4A914602B90}" type="slidenum">
              <a:rPr lang="en-US" sz="1200"/>
              <a:pPr algn="r" defTabSz="914400"/>
              <a:t>9</a:t>
            </a:fld>
            <a:endParaRPr lang="en-US" sz="1200"/>
          </a:p>
        </p:txBody>
      </p:sp>
      <p:sp>
        <p:nvSpPr>
          <p:cNvPr id="3686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6867"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E0A7BE7A-C0EC-425E-9006-DE13F54E15D5}" type="slidenum">
              <a:rPr lang="en-US" sz="1200"/>
              <a:pPr algn="r" defTabSz="914400"/>
              <a:t>10</a:t>
            </a:fld>
            <a:endParaRPr lang="en-US" sz="1200"/>
          </a:p>
        </p:txBody>
      </p:sp>
      <p:sp>
        <p:nvSpPr>
          <p:cNvPr id="3891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8915"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5" name="Picture 7"/>
          <p:cNvPicPr>
            <a:picLocks noChangeAspect="1" noChangeArrowheads="1"/>
          </p:cNvPicPr>
          <p:nvPr/>
        </p:nvPicPr>
        <p:blipFill>
          <a:blip r:embed="rId2"/>
          <a:srcRect b="12241"/>
          <a:stretch>
            <a:fillRect/>
          </a:stretch>
        </p:blipFill>
        <p:spPr bwMode="auto">
          <a:xfrm>
            <a:off x="0" y="3217863"/>
            <a:ext cx="9142413" cy="3209925"/>
          </a:xfrm>
          <a:prstGeom prst="rect">
            <a:avLst/>
          </a:prstGeom>
          <a:noFill/>
          <a:ln w="9525">
            <a:noFill/>
            <a:miter lim="800000"/>
            <a:headEnd/>
            <a:tailEnd/>
          </a:ln>
        </p:spPr>
      </p:pic>
      <p:pic>
        <p:nvPicPr>
          <p:cNvPr id="6" name="Picture 7"/>
          <p:cNvPicPr>
            <a:picLocks noChangeAspect="1" noChangeArrowheads="1"/>
          </p:cNvPicPr>
          <p:nvPr userDrawn="1"/>
        </p:nvPicPr>
        <p:blipFill>
          <a:blip r:embed="rId2"/>
          <a:srcRect/>
          <a:stretch>
            <a:fillRect/>
          </a:stretch>
        </p:blipFill>
        <p:spPr bwMode="auto">
          <a:xfrm>
            <a:off x="0" y="3227388"/>
            <a:ext cx="9142413" cy="3657600"/>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5" name="Picture 7"/>
          <p:cNvPicPr>
            <a:picLocks noChangeAspect="1" noChangeArrowheads="1"/>
          </p:cNvPicPr>
          <p:nvPr userDrawn="1"/>
        </p:nvPicPr>
        <p:blipFill>
          <a:blip r:embed="rId2"/>
          <a:srcRect/>
          <a:stretch>
            <a:fillRect/>
          </a:stretch>
        </p:blipFill>
        <p:spPr bwMode="auto">
          <a:xfrm>
            <a:off x="0" y="3227388"/>
            <a:ext cx="9142413" cy="3657600"/>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dirty="0"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a:xfrm>
            <a:off x="6923088" y="6459538"/>
            <a:ext cx="2133600" cy="365125"/>
          </a:xfrm>
          <a:prstGeom prst="rect">
            <a:avLst/>
          </a:prstGeom>
        </p:spPr>
        <p:txBody>
          <a:bodyPr/>
          <a:lstStyle>
            <a:lvl1pPr>
              <a:defRPr/>
            </a:lvl1pPr>
          </a:lstStyle>
          <a:p>
            <a:pPr>
              <a:defRPr/>
            </a:pPr>
            <a:fld id="{0E5E0E17-0910-4FC4-98EE-919C71A024C4}"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8" name="Text Placeholder 13"/>
          <p:cNvSpPr>
            <a:spLocks noGrp="1"/>
          </p:cNvSpPr>
          <p:nvPr>
            <p:ph type="body" sz="quarter" idx="10"/>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7" name="Title Placeholder 1"/>
          <p:cNvSpPr>
            <a:spLocks noGrp="1"/>
          </p:cNvSpPr>
          <p:nvPr>
            <p:ph type="title"/>
          </p:nvPr>
        </p:nvSpPr>
        <p:spPr>
          <a:xfrm>
            <a:off x="455243" y="2618222"/>
            <a:ext cx="8229600" cy="810186"/>
          </a:xfrm>
          <a:prstGeom prst="rect">
            <a:avLst/>
          </a:prstGeom>
        </p:spPr>
        <p:txBody>
          <a:bodyPr rtlCol="0">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a:xfrm>
            <a:off x="6923088" y="6459538"/>
            <a:ext cx="2133600" cy="365125"/>
          </a:xfrm>
          <a:prstGeom prst="rect">
            <a:avLst/>
          </a:prstGeom>
        </p:spPr>
        <p:txBody>
          <a:bodyPr/>
          <a:lstStyle>
            <a:lvl1pPr>
              <a:defRPr/>
            </a:lvl1pPr>
          </a:lstStyle>
          <a:p>
            <a:pPr>
              <a:defRPr/>
            </a:pPr>
            <a:fld id="{B503CE58-53C4-4121-B0AC-487ED31AE4B2}"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6"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1085E774-67F0-4DCE-B9FF-17AD80D0061D}"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8"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C7C71EE3-FD5E-4939-8198-4D1B407F83FE}" type="slidenum">
              <a:rPr lang="en-US"/>
              <a:pPr>
                <a:defRPr/>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8" name="Content Placeholder 3"/>
          <p:cNvSpPr>
            <a:spLocks noGrp="1"/>
          </p:cNvSpPr>
          <p:nvPr>
            <p:ph sz="half" idx="16"/>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9" name="Content Placeholder 3"/>
          <p:cNvSpPr>
            <a:spLocks noGrp="1"/>
          </p:cNvSpPr>
          <p:nvPr>
            <p:ph sz="half" idx="17"/>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7" name="Content Placeholder 3"/>
          <p:cNvSpPr>
            <a:spLocks noGrp="1"/>
          </p:cNvSpPr>
          <p:nvPr>
            <p:ph sz="half" idx="15"/>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10" name="Slide Number Placeholder 5"/>
          <p:cNvSpPr>
            <a:spLocks noGrp="1"/>
          </p:cNvSpPr>
          <p:nvPr>
            <p:ph type="sldNum" sz="quarter" idx="18"/>
          </p:nvPr>
        </p:nvSpPr>
        <p:spPr>
          <a:xfrm>
            <a:off x="6923088" y="6459538"/>
            <a:ext cx="2133600" cy="365125"/>
          </a:xfrm>
          <a:prstGeom prst="rect">
            <a:avLst/>
          </a:prstGeom>
        </p:spPr>
        <p:txBody>
          <a:bodyPr/>
          <a:lstStyle>
            <a:lvl1pPr>
              <a:defRPr/>
            </a:lvl1pPr>
          </a:lstStyle>
          <a:p>
            <a:pPr>
              <a:defRPr/>
            </a:pPr>
            <a:fld id="{05738139-4D50-4909-913C-A5B2FC891BEF}" type="slidenum">
              <a:rPr lang="en-US"/>
              <a:pPr>
                <a:defRPr/>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4"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Picture Placeholder 2"/>
          <p:cNvSpPr>
            <a:spLocks noGrp="1"/>
          </p:cNvSpPr>
          <p:nvPr>
            <p:ph type="pic" idx="1"/>
          </p:nvPr>
        </p:nvSpPr>
        <p:spPr>
          <a:xfrm>
            <a:off x="457200" y="1417637"/>
            <a:ext cx="8229600" cy="4864629"/>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6"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53D968FE-67D2-498C-8E0E-1227C97E2F22}"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3"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4"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18FEDC82-284D-45F3-8EA4-0829ACC37212}"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98488"/>
            <a:ext cx="8229600" cy="717550"/>
          </a:xfrm>
        </p:spPr>
        <p:txBody>
          <a:bodyPr/>
          <a:lstStyle/>
          <a:p>
            <a:r>
              <a:rPr lang="en-US"/>
              <a:t>Click to edit Master title style</a:t>
            </a:r>
          </a:p>
        </p:txBody>
      </p:sp>
      <p:sp>
        <p:nvSpPr>
          <p:cNvPr id="3" name="Content Placeholder 2"/>
          <p:cNvSpPr>
            <a:spLocks noGrp="1"/>
          </p:cNvSpPr>
          <p:nvPr>
            <p:ph idx="1"/>
          </p:nvPr>
        </p:nvSpPr>
        <p:spPr>
          <a:xfrm>
            <a:off x="457200" y="1316038"/>
            <a:ext cx="8229600" cy="4991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a:xfrm>
            <a:off x="6923088" y="6459538"/>
            <a:ext cx="2133600" cy="365125"/>
          </a:xfrm>
          <a:prstGeom prst="rect">
            <a:avLst/>
          </a:prstGeom>
        </p:spPr>
        <p:txBody>
          <a:bodyPr/>
          <a:lstStyle>
            <a:lvl1pPr>
              <a:defRPr/>
            </a:lvl1pPr>
          </a:lstStyle>
          <a:p>
            <a:pPr>
              <a:defRPr/>
            </a:pPr>
            <a:fld id="{ED22C29F-EE0E-41EB-BA2B-4CDC58AB086B}"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p:cNvPicPr>
            <a:picLocks noChangeAspect="1" noChangeArrowheads="1"/>
          </p:cNvPicPr>
          <p:nvPr/>
        </p:nvPicPr>
        <p:blipFill>
          <a:blip r:embed="rId18"/>
          <a:srcRect/>
          <a:stretch>
            <a:fillRect/>
          </a:stretch>
        </p:blipFill>
        <p:spPr bwMode="auto">
          <a:xfrm>
            <a:off x="0" y="6021388"/>
            <a:ext cx="9144000" cy="838200"/>
          </a:xfrm>
          <a:prstGeom prst="rect">
            <a:avLst/>
          </a:prstGeom>
          <a:noFill/>
          <a:ln w="9525">
            <a:noFill/>
            <a:miter lim="800000"/>
            <a:headEnd/>
            <a:tailEnd/>
          </a:ln>
        </p:spPr>
      </p:pic>
      <p:sp>
        <p:nvSpPr>
          <p:cNvPr id="1027" name="Title Placeholder 1"/>
          <p:cNvSpPr>
            <a:spLocks noGrp="1"/>
          </p:cNvSpPr>
          <p:nvPr>
            <p:ph type="title"/>
          </p:nvPr>
        </p:nvSpPr>
        <p:spPr bwMode="auto">
          <a:xfrm>
            <a:off x="457200" y="182563"/>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900113"/>
            <a:ext cx="8229600" cy="54070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 name="Footer Placeholder 7"/>
          <p:cNvSpPr>
            <a:spLocks noGrp="1"/>
          </p:cNvSpPr>
          <p:nvPr>
            <p:ph type="ftr" sz="quarter" idx="3"/>
          </p:nvPr>
        </p:nvSpPr>
        <p:spPr>
          <a:xfrm>
            <a:off x="8229600" y="6638925"/>
            <a:ext cx="914400" cy="219075"/>
          </a:xfrm>
          <a:prstGeom prst="rect">
            <a:avLst/>
          </a:prstGeom>
        </p:spPr>
        <p:txBody>
          <a:bodyPr vert="horz" lIns="91440" tIns="45720" rIns="91440" bIns="45720" rtlCol="0" anchor="b"/>
          <a:lstStyle>
            <a:lvl1pPr algn="r">
              <a:defRPr sz="800">
                <a:solidFill>
                  <a:schemeClr val="tx1"/>
                </a:solidFill>
              </a:defRPr>
            </a:lvl1pPr>
          </a:lstStyle>
          <a:p>
            <a:pPr>
              <a:defRPr/>
            </a:pPr>
            <a:endParaRPr lang="en-US"/>
          </a:p>
        </p:txBody>
      </p:sp>
      <p:pic>
        <p:nvPicPr>
          <p:cNvPr id="1030" name="Picture 3"/>
          <p:cNvPicPr>
            <a:picLocks noChangeAspect="1" noChangeArrowheads="1"/>
          </p:cNvPicPr>
          <p:nvPr userDrawn="1"/>
        </p:nvPicPr>
        <p:blipFill>
          <a:blip r:embed="rId18"/>
          <a:srcRect/>
          <a:stretch>
            <a:fillRect/>
          </a:stretch>
        </p:blipFill>
        <p:spPr bwMode="auto">
          <a:xfrm>
            <a:off x="0" y="6021388"/>
            <a:ext cx="9144000" cy="8382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7" r:id="rId1"/>
    <p:sldLayoutId id="2147483671" r:id="rId2"/>
    <p:sldLayoutId id="2147483672" r:id="rId3"/>
    <p:sldLayoutId id="2147483673" r:id="rId4"/>
    <p:sldLayoutId id="2147483674" r:id="rId5"/>
    <p:sldLayoutId id="2147483675" r:id="rId6"/>
    <p:sldLayoutId id="2147483676"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Lst>
  <p:timing>
    <p:tnLst>
      <p:par>
        <p:cTn id="1" dur="indefinite" restart="never" nodeType="tmRoot"/>
      </p:par>
    </p:tnLst>
  </p:timing>
  <p:hf hdr="0" ftr="0" dt="0"/>
  <p:txStyles>
    <p:titleStyle>
      <a:lvl1pPr algn="l" defTabSz="457200" rtl="0" eaLnBrk="0" fontAlgn="base" hangingPunct="0">
        <a:spcBef>
          <a:spcPct val="0"/>
        </a:spcBef>
        <a:spcAft>
          <a:spcPct val="0"/>
        </a:spcAft>
        <a:defRPr sz="3200" b="1" kern="1200">
          <a:solidFill>
            <a:srgbClr val="4F4F4F"/>
          </a:solidFill>
          <a:latin typeface="Century Gothic"/>
          <a:ea typeface="Century Gothic" pitchFamily="34" charset="0"/>
          <a:cs typeface="Century Gothic"/>
        </a:defRPr>
      </a:lvl1pPr>
      <a:lvl2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2pPr>
      <a:lvl3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3pPr>
      <a:lvl4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4pPr>
      <a:lvl5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5pPr>
      <a:lvl6pPr marL="4572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6pPr>
      <a:lvl7pPr marL="9144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7pPr>
      <a:lvl8pPr marL="13716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8pPr>
      <a:lvl9pPr marL="18288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9pPr>
    </p:titleStyle>
    <p:bodyStyle>
      <a:lvl1pPr marL="342900" indent="-342900" algn="l" defTabSz="457200" rtl="0" eaLnBrk="0" fontAlgn="base" hangingPunct="0">
        <a:spcBef>
          <a:spcPct val="20000"/>
        </a:spcBef>
        <a:spcAft>
          <a:spcPct val="0"/>
        </a:spcAft>
        <a:buClr>
          <a:srgbClr val="F79646"/>
        </a:buClr>
        <a:buFont typeface="Arial" charset="0"/>
        <a:buChar char="•"/>
        <a:defRPr sz="2800" kern="1200">
          <a:solidFill>
            <a:srgbClr val="4F4F4F"/>
          </a:solidFill>
          <a:latin typeface="Century Gothic"/>
          <a:ea typeface="Century Gothic" pitchFamily="34" charset="0"/>
          <a:cs typeface="Century Gothic"/>
        </a:defRPr>
      </a:lvl1pPr>
      <a:lvl2pPr marL="742950" indent="-285750" algn="l" defTabSz="457200" rtl="0" eaLnBrk="0" fontAlgn="base" hangingPunct="0">
        <a:spcBef>
          <a:spcPct val="20000"/>
        </a:spcBef>
        <a:spcAft>
          <a:spcPct val="0"/>
        </a:spcAft>
        <a:buClr>
          <a:srgbClr val="F79646"/>
        </a:buClr>
        <a:buFont typeface="Lucida Grande"/>
        <a:buChar char="-"/>
        <a:defRPr sz="2400" kern="1200">
          <a:solidFill>
            <a:srgbClr val="4F4F4F"/>
          </a:solidFill>
          <a:latin typeface="Century Gothic"/>
          <a:ea typeface="Century Gothic" pitchFamily="34" charset="0"/>
          <a:cs typeface="Century Gothic"/>
        </a:defRPr>
      </a:lvl2pPr>
      <a:lvl3pPr marL="1143000" indent="-228600" algn="l" defTabSz="457200" rtl="0" eaLnBrk="0" fontAlgn="base" hangingPunct="0">
        <a:spcBef>
          <a:spcPct val="20000"/>
        </a:spcBef>
        <a:spcAft>
          <a:spcPct val="0"/>
        </a:spcAft>
        <a:buClr>
          <a:srgbClr val="F79646"/>
        </a:buClr>
        <a:buFont typeface="Arial" charset="0"/>
        <a:buChar char="•"/>
        <a:defRPr sz="2000" kern="1200">
          <a:solidFill>
            <a:srgbClr val="4F4F4F"/>
          </a:solidFill>
          <a:latin typeface="Century Gothic"/>
          <a:ea typeface="Century Gothic" pitchFamily="34" charset="0"/>
          <a:cs typeface="Century Gothic"/>
        </a:defRPr>
      </a:lvl3pPr>
      <a:lvl4pPr marL="1600200" indent="-228600" algn="l" defTabSz="457200" rtl="0" eaLnBrk="0" fontAlgn="base" hangingPunct="0">
        <a:spcBef>
          <a:spcPct val="20000"/>
        </a:spcBef>
        <a:spcAft>
          <a:spcPct val="0"/>
        </a:spcAft>
        <a:buClr>
          <a:srgbClr val="F79646"/>
        </a:buClr>
        <a:buFont typeface="Lucida Grande"/>
        <a:buChar char="-"/>
        <a:defRPr kern="1200">
          <a:solidFill>
            <a:srgbClr val="4F4F4F"/>
          </a:solidFill>
          <a:latin typeface="Century Gothic"/>
          <a:ea typeface="Century Gothic" pitchFamily="34" charset="0"/>
          <a:cs typeface="Century Gothic"/>
        </a:defRPr>
      </a:lvl4pPr>
      <a:lvl5pPr marL="2057400" indent="-228600" algn="l" defTabSz="457200" rtl="0" eaLnBrk="0" fontAlgn="base" hangingPunct="0">
        <a:spcBef>
          <a:spcPct val="20000"/>
        </a:spcBef>
        <a:spcAft>
          <a:spcPct val="0"/>
        </a:spcAft>
        <a:buClr>
          <a:srgbClr val="F79646"/>
        </a:buClr>
        <a:buFont typeface="Arial" charset="0"/>
        <a:buChar char="•"/>
        <a:defRPr kern="1200">
          <a:solidFill>
            <a:srgbClr val="4F4F4F"/>
          </a:solidFill>
          <a:latin typeface="Century Gothic"/>
          <a:ea typeface="Century Gothic" pitchFamily="34" charset="0"/>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13.jpeg"/></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a:xfrm>
            <a:off x="457200" y="608013"/>
            <a:ext cx="8229600" cy="704850"/>
          </a:xfrm>
        </p:spPr>
        <p:txBody>
          <a:bodyPr/>
          <a:lstStyle/>
          <a:p>
            <a:pPr eaLnBrk="1" hangingPunct="1"/>
            <a:r>
              <a:rPr lang="en-US" smtClean="0">
                <a:latin typeface="Century Gothic" pitchFamily="34" charset="0"/>
                <a:cs typeface="Century Gothic" pitchFamily="34" charset="0"/>
              </a:rPr>
              <a:t>Part 3 – Conversion Execution</a:t>
            </a:r>
          </a:p>
        </p:txBody>
      </p:sp>
      <p:sp>
        <p:nvSpPr>
          <p:cNvPr id="20482" name="Text Placeholder 2"/>
          <p:cNvSpPr>
            <a:spLocks noGrp="1"/>
          </p:cNvSpPr>
          <p:nvPr>
            <p:ph type="body" sz="quarter" idx="10"/>
          </p:nvPr>
        </p:nvSpPr>
        <p:spPr/>
        <p:txBody>
          <a:bodyPr/>
          <a:lstStyle/>
          <a:p>
            <a:pPr eaLnBrk="1" hangingPunct="1"/>
            <a:r>
              <a:rPr lang="en-US" dirty="0" smtClean="0">
                <a:solidFill>
                  <a:srgbClr val="4F4F4F"/>
                </a:solidFill>
                <a:latin typeface="Century Gothic" pitchFamily="34" charset="0"/>
                <a:cs typeface="Century Gothic" pitchFamily="34" charset="0"/>
              </a:rPr>
              <a:t>Updated </a:t>
            </a:r>
            <a:r>
              <a:rPr lang="en-US" dirty="0" smtClean="0">
                <a:solidFill>
                  <a:srgbClr val="4F4F4F"/>
                </a:solidFill>
                <a:latin typeface="Century Gothic" pitchFamily="34" charset="0"/>
                <a:cs typeface="Century Gothic" pitchFamily="34" charset="0"/>
              </a:rPr>
              <a:t>September </a:t>
            </a:r>
            <a:r>
              <a:rPr lang="en-US" dirty="0" smtClean="0">
                <a:solidFill>
                  <a:srgbClr val="4F4F4F"/>
                </a:solidFill>
                <a:latin typeface="Century Gothic" pitchFamily="34" charset="0"/>
                <a:cs typeface="Century Gothic" pitchFamily="34" charset="0"/>
              </a:rPr>
              <a:t>2011</a:t>
            </a:r>
            <a:endParaRPr lang="en-US" dirty="0" smtClean="0">
              <a:solidFill>
                <a:srgbClr val="4F4F4F"/>
              </a:solidFill>
              <a:latin typeface="Century Gothic" pitchFamily="34" charset="0"/>
              <a:cs typeface="Century Gothic" pitchFamily="34" charset="0"/>
            </a:endParaRPr>
          </a:p>
        </p:txBody>
      </p:sp>
      <p:sp>
        <p:nvSpPr>
          <p:cNvPr id="20483" name="Text Placeholder 3"/>
          <p:cNvSpPr>
            <a:spLocks noGrp="1"/>
          </p:cNvSpPr>
          <p:nvPr>
            <p:ph type="body" sz="quarter" idx="11"/>
          </p:nvPr>
        </p:nvSpPr>
        <p:spPr/>
        <p:txBody>
          <a:bodyPr/>
          <a:lstStyle/>
          <a:p>
            <a:pPr eaLnBrk="1" hangingPunct="1"/>
            <a:r>
              <a:rPr lang="en-US" smtClean="0">
                <a:latin typeface="Century Gothic" pitchFamily="34" charset="0"/>
                <a:cs typeface="Century Gothic" pitchFamily="34" charset="0"/>
              </a:rPr>
              <a:t>QAD 2010.1 Enterprise Edition Database Conversion</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3"/>
          <p:cNvSpPr>
            <a:spLocks noGrp="1" noChangeArrowheads="1"/>
          </p:cNvSpPr>
          <p:nvPr>
            <p:ph idx="1"/>
          </p:nvPr>
        </p:nvSpPr>
        <p:spPr>
          <a:xfrm>
            <a:off x="457200" y="892175"/>
            <a:ext cx="8229600" cy="5424488"/>
          </a:xfrm>
        </p:spPr>
        <p:txBody>
          <a:bodyPr tIns="91440" bIns="91440"/>
          <a:lstStyle/>
          <a:p>
            <a:pPr eaLnBrk="1" hangingPunct="1">
              <a:lnSpc>
                <a:spcPct val="75000"/>
              </a:lnSpc>
            </a:pPr>
            <a:r>
              <a:rPr lang="en-US" sz="2000" dirty="0" smtClean="0">
                <a:solidFill>
                  <a:srgbClr val="4F4F4F"/>
                </a:solidFill>
                <a:latin typeface="Century Gothic" pitchFamily="34" charset="0"/>
                <a:cs typeface="Century Gothic" pitchFamily="34" charset="0"/>
              </a:rPr>
              <a:t>Edit server values in </a:t>
            </a:r>
            <a:r>
              <a:rPr lang="en-US" sz="2000" dirty="0" err="1" smtClean="0">
                <a:solidFill>
                  <a:srgbClr val="4F4F4F"/>
                </a:solidFill>
                <a:latin typeface="Century Gothic" pitchFamily="34" charset="0"/>
                <a:cs typeface="Century Gothic" pitchFamily="34" charset="0"/>
              </a:rPr>
              <a:t>parms</a:t>
            </a:r>
            <a:r>
              <a:rPr lang="en-US" sz="2000" dirty="0" smtClean="0">
                <a:solidFill>
                  <a:srgbClr val="4F4F4F"/>
                </a:solidFill>
                <a:latin typeface="Century Gothic" pitchFamily="34" charset="0"/>
                <a:cs typeface="Century Gothic" pitchFamily="34" charset="0"/>
              </a:rPr>
              <a:t> field as follows:</a:t>
            </a:r>
          </a:p>
          <a:p>
            <a:pPr eaLnBrk="1" hangingPunct="1">
              <a:lnSpc>
                <a:spcPct val="75000"/>
              </a:lnSpc>
            </a:pPr>
            <a:endParaRPr lang="en-US" sz="2000" dirty="0" smtClean="0">
              <a:solidFill>
                <a:srgbClr val="4F4F4F"/>
              </a:solidFill>
              <a:latin typeface="Century Gothic" pitchFamily="34" charset="0"/>
              <a:cs typeface="Century Gothic" pitchFamily="34" charset="0"/>
            </a:endParaRPr>
          </a:p>
          <a:p>
            <a:pPr eaLnBrk="1" hangingPunct="1">
              <a:lnSpc>
                <a:spcPct val="75000"/>
              </a:lnSpc>
            </a:pPr>
            <a:endParaRPr lang="en-US" sz="2000" dirty="0" smtClean="0">
              <a:solidFill>
                <a:srgbClr val="4F4F4F"/>
              </a:solidFill>
              <a:latin typeface="Century Gothic" pitchFamily="34" charset="0"/>
              <a:cs typeface="Century Gothic" pitchFamily="34" charset="0"/>
            </a:endParaRPr>
          </a:p>
          <a:p>
            <a:pPr eaLnBrk="1" hangingPunct="1">
              <a:lnSpc>
                <a:spcPct val="75000"/>
              </a:lnSpc>
            </a:pPr>
            <a:endParaRPr lang="en-US" sz="2000" dirty="0" smtClean="0">
              <a:solidFill>
                <a:srgbClr val="4F4F4F"/>
              </a:solidFill>
              <a:latin typeface="Century Gothic" pitchFamily="34" charset="0"/>
              <a:cs typeface="Century Gothic" pitchFamily="34" charset="0"/>
            </a:endParaRPr>
          </a:p>
          <a:p>
            <a:pPr eaLnBrk="1" hangingPunct="1">
              <a:lnSpc>
                <a:spcPct val="75000"/>
              </a:lnSpc>
            </a:pPr>
            <a:endParaRPr lang="en-US" sz="2000" dirty="0" smtClean="0">
              <a:solidFill>
                <a:srgbClr val="4F4F4F"/>
              </a:solidFill>
              <a:latin typeface="Century Gothic" pitchFamily="34" charset="0"/>
              <a:cs typeface="Century Gothic" pitchFamily="34" charset="0"/>
            </a:endParaRPr>
          </a:p>
          <a:p>
            <a:pPr eaLnBrk="1" hangingPunct="1">
              <a:lnSpc>
                <a:spcPct val="75000"/>
              </a:lnSpc>
            </a:pPr>
            <a:endParaRPr lang="en-US" sz="2000" dirty="0" smtClean="0">
              <a:solidFill>
                <a:srgbClr val="4F4F4F"/>
              </a:solidFill>
              <a:latin typeface="Century Gothic" pitchFamily="34" charset="0"/>
              <a:cs typeface="Century Gothic" pitchFamily="34" charset="0"/>
            </a:endParaRPr>
          </a:p>
          <a:p>
            <a:pPr eaLnBrk="1" hangingPunct="1">
              <a:lnSpc>
                <a:spcPct val="75000"/>
              </a:lnSpc>
            </a:pPr>
            <a:endParaRPr lang="en-US" sz="2000" dirty="0" smtClean="0">
              <a:solidFill>
                <a:srgbClr val="4F4F4F"/>
              </a:solidFill>
              <a:latin typeface="Century Gothic" pitchFamily="34" charset="0"/>
              <a:cs typeface="Century Gothic" pitchFamily="34" charset="0"/>
            </a:endParaRPr>
          </a:p>
          <a:p>
            <a:pPr eaLnBrk="1" hangingPunct="1">
              <a:lnSpc>
                <a:spcPct val="75000"/>
              </a:lnSpc>
            </a:pPr>
            <a:endParaRPr lang="en-US" sz="2000" dirty="0" smtClean="0">
              <a:solidFill>
                <a:srgbClr val="4F4F4F"/>
              </a:solidFill>
              <a:latin typeface="Century Gothic" pitchFamily="34" charset="0"/>
              <a:cs typeface="Century Gothic" pitchFamily="34" charset="0"/>
            </a:endParaRPr>
          </a:p>
          <a:p>
            <a:pPr eaLnBrk="1" hangingPunct="1">
              <a:lnSpc>
                <a:spcPct val="75000"/>
              </a:lnSpc>
            </a:pPr>
            <a:r>
              <a:rPr lang="en-US" sz="2000" dirty="0" smtClean="0">
                <a:solidFill>
                  <a:srgbClr val="4F4F4F"/>
                </a:solidFill>
                <a:latin typeface="Century Gothic" pitchFamily="34" charset="0"/>
                <a:cs typeface="Century Gothic" pitchFamily="34" charset="0"/>
              </a:rPr>
              <a:t>Select Live Main Database: Create Live Main Database </a:t>
            </a:r>
          </a:p>
          <a:p>
            <a:pPr lvl="1" eaLnBrk="1" hangingPunct="1">
              <a:lnSpc>
                <a:spcPct val="75000"/>
              </a:lnSpc>
            </a:pPr>
            <a:r>
              <a:rPr lang="en-US" sz="1800" dirty="0" smtClean="0">
                <a:solidFill>
                  <a:srgbClr val="4F4F4F"/>
                </a:solidFill>
                <a:latin typeface="Century Gothic" pitchFamily="34" charset="0"/>
                <a:cs typeface="Century Gothic" pitchFamily="34" charset="0"/>
              </a:rPr>
              <a:t>set –L: 32768</a:t>
            </a:r>
            <a:r>
              <a:rPr lang="en-US" sz="1800" u="sng" dirty="0" smtClean="0">
                <a:solidFill>
                  <a:srgbClr val="FF0000"/>
                </a:solidFill>
                <a:latin typeface="Century Gothic" pitchFamily="34" charset="0"/>
                <a:cs typeface="Century Gothic" pitchFamily="34" charset="0"/>
              </a:rPr>
              <a:t>0</a:t>
            </a:r>
            <a:r>
              <a:rPr lang="en-US" sz="1800" dirty="0" smtClean="0">
                <a:solidFill>
                  <a:srgbClr val="4F4F4F"/>
                </a:solidFill>
                <a:latin typeface="Century Gothic" pitchFamily="34" charset="0"/>
                <a:cs typeface="Century Gothic" pitchFamily="34" charset="0"/>
              </a:rPr>
              <a:t> </a:t>
            </a:r>
          </a:p>
          <a:p>
            <a:pPr lvl="1" eaLnBrk="1" hangingPunct="1">
              <a:lnSpc>
                <a:spcPct val="75000"/>
              </a:lnSpc>
            </a:pPr>
            <a:r>
              <a:rPr lang="en-US" sz="1800" dirty="0" smtClean="0">
                <a:solidFill>
                  <a:srgbClr val="4F4F4F"/>
                </a:solidFill>
                <a:latin typeface="Century Gothic" pitchFamily="34" charset="0"/>
                <a:cs typeface="Century Gothic" pitchFamily="34" charset="0"/>
              </a:rPr>
              <a:t>Include:  </a:t>
            </a:r>
            <a:r>
              <a:rPr lang="en-US" sz="1800" u="sng" dirty="0" smtClean="0">
                <a:solidFill>
                  <a:srgbClr val="FF0000"/>
                </a:solidFill>
                <a:latin typeface="Century Gothic" pitchFamily="34" charset="0"/>
                <a:cs typeface="Century Gothic" pitchFamily="34" charset="0"/>
              </a:rPr>
              <a:t>–</a:t>
            </a:r>
            <a:r>
              <a:rPr lang="en-US" sz="1800" u="sng" dirty="0" err="1" smtClean="0">
                <a:solidFill>
                  <a:srgbClr val="FF0000"/>
                </a:solidFill>
                <a:latin typeface="Century Gothic" pitchFamily="34" charset="0"/>
                <a:cs typeface="Century Gothic" pitchFamily="34" charset="0"/>
              </a:rPr>
              <a:t>i</a:t>
            </a:r>
            <a:endParaRPr lang="en-US" sz="1800" u="sng" dirty="0" smtClean="0">
              <a:solidFill>
                <a:srgbClr val="FF0000"/>
              </a:solidFill>
              <a:latin typeface="Century Gothic" pitchFamily="34" charset="0"/>
              <a:cs typeface="Century Gothic" pitchFamily="34" charset="0"/>
            </a:endParaRPr>
          </a:p>
          <a:p>
            <a:pPr lvl="1" eaLnBrk="1" hangingPunct="1">
              <a:lnSpc>
                <a:spcPct val="75000"/>
              </a:lnSpc>
            </a:pPr>
            <a:r>
              <a:rPr lang="en-US" sz="1800" dirty="0" smtClean="0">
                <a:solidFill>
                  <a:srgbClr val="4F4F4F"/>
                </a:solidFill>
                <a:latin typeface="Century Gothic" pitchFamily="34" charset="0"/>
                <a:cs typeface="Century Gothic" pitchFamily="34" charset="0"/>
              </a:rPr>
              <a:t>set –B:  </a:t>
            </a:r>
            <a:r>
              <a:rPr lang="en-US" sz="1800" u="sng" dirty="0" smtClean="0">
                <a:solidFill>
                  <a:srgbClr val="FF0000"/>
                </a:solidFill>
                <a:latin typeface="Century Gothic" pitchFamily="34" charset="0"/>
                <a:cs typeface="Century Gothic" pitchFamily="34" charset="0"/>
              </a:rPr>
              <a:t>50000</a:t>
            </a:r>
          </a:p>
          <a:p>
            <a:pPr eaLnBrk="1" hangingPunct="1"/>
            <a:endParaRPr lang="en-US" sz="2000" u="sng" dirty="0" smtClean="0">
              <a:solidFill>
                <a:srgbClr val="FF0000"/>
              </a:solidFill>
              <a:latin typeface="Century Gothic" pitchFamily="34" charset="0"/>
              <a:cs typeface="Century Gothic" pitchFamily="34" charset="0"/>
            </a:endParaRPr>
          </a:p>
          <a:p>
            <a:pPr eaLnBrk="1" hangingPunct="1"/>
            <a:endParaRPr lang="en-US" dirty="0" smtClean="0">
              <a:solidFill>
                <a:srgbClr val="4F4F4F"/>
              </a:solidFill>
              <a:latin typeface="Century Gothic" pitchFamily="34" charset="0"/>
              <a:cs typeface="Century Gothic" pitchFamily="34" charset="0"/>
            </a:endParaRPr>
          </a:p>
        </p:txBody>
      </p:sp>
      <p:sp>
        <p:nvSpPr>
          <p:cNvPr id="37890" name="Rectangle 2"/>
          <p:cNvSpPr>
            <a:spLocks noGrp="1" noChangeArrowheads="1"/>
          </p:cNvSpPr>
          <p:nvPr>
            <p:ph type="title"/>
          </p:nvPr>
        </p:nvSpPr>
        <p:spPr>
          <a:xfrm>
            <a:off x="457200" y="182563"/>
            <a:ext cx="8229600" cy="709612"/>
          </a:xfrm>
        </p:spPr>
        <p:txBody>
          <a:bodyPr anchor="b"/>
          <a:lstStyle/>
          <a:p>
            <a:pPr eaLnBrk="1" hangingPunct="1"/>
            <a:r>
              <a:rPr lang="en-IE" sz="2400" smtClean="0">
                <a:solidFill>
                  <a:srgbClr val="4F4F4F"/>
                </a:solidFill>
                <a:latin typeface="Century Gothic" pitchFamily="34" charset="0"/>
                <a:cs typeface="Century Gothic" pitchFamily="34" charset="0"/>
              </a:rPr>
              <a:t>Live Main Database: Create Live Main Database</a:t>
            </a:r>
            <a:endParaRPr lang="en-US" sz="2400" smtClean="0">
              <a:solidFill>
                <a:srgbClr val="4F4F4F"/>
              </a:solidFill>
              <a:latin typeface="Century Gothic" pitchFamily="34" charset="0"/>
              <a:cs typeface="Century Gothic" pitchFamily="34" charset="0"/>
            </a:endParaRPr>
          </a:p>
        </p:txBody>
      </p:sp>
      <p:pic>
        <p:nvPicPr>
          <p:cNvPr id="37891" name="Picture 11" descr="server_params"/>
          <p:cNvPicPr>
            <a:picLocks noChangeAspect="1" noChangeArrowheads="1"/>
          </p:cNvPicPr>
          <p:nvPr/>
        </p:nvPicPr>
        <p:blipFill>
          <a:blip r:embed="rId3"/>
          <a:srcRect/>
          <a:stretch>
            <a:fillRect/>
          </a:stretch>
        </p:blipFill>
        <p:spPr bwMode="auto">
          <a:xfrm>
            <a:off x="1004950" y="4635500"/>
            <a:ext cx="4343400" cy="1152525"/>
          </a:xfrm>
          <a:prstGeom prst="rect">
            <a:avLst/>
          </a:prstGeom>
          <a:noFill/>
          <a:ln w="9525">
            <a:noFill/>
            <a:miter lim="800000"/>
            <a:headEnd/>
            <a:tailEnd/>
          </a:ln>
        </p:spPr>
      </p:pic>
      <p:pic>
        <p:nvPicPr>
          <p:cNvPr id="37892" name="Picture 7" descr="slide10_1"/>
          <p:cNvPicPr>
            <a:picLocks noChangeAspect="1" noChangeArrowheads="1"/>
          </p:cNvPicPr>
          <p:nvPr/>
        </p:nvPicPr>
        <p:blipFill>
          <a:blip r:embed="rId4"/>
          <a:srcRect/>
          <a:stretch>
            <a:fillRect/>
          </a:stretch>
        </p:blipFill>
        <p:spPr bwMode="auto">
          <a:xfrm>
            <a:off x="939400" y="1313050"/>
            <a:ext cx="4467225" cy="1762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Content Placeholder 4"/>
          <p:cNvSpPr>
            <a:spLocks noGrp="1"/>
          </p:cNvSpPr>
          <p:nvPr>
            <p:ph idx="1"/>
          </p:nvPr>
        </p:nvSpPr>
        <p:spPr>
          <a:xfrm>
            <a:off x="457200" y="892175"/>
            <a:ext cx="8229600" cy="5424488"/>
          </a:xfrm>
        </p:spPr>
        <p:txBody>
          <a:bodyPr/>
          <a:lstStyle/>
          <a:p>
            <a:pPr eaLnBrk="1" hangingPunct="1">
              <a:lnSpc>
                <a:spcPct val="85000"/>
              </a:lnSpc>
              <a:buFont typeface="Arial" charset="0"/>
              <a:buNone/>
            </a:pPr>
            <a:r>
              <a:rPr lang="en-US" smtClean="0">
                <a:solidFill>
                  <a:srgbClr val="4F4F4F"/>
                </a:solidFill>
                <a:latin typeface="Century Gothic" pitchFamily="34" charset="0"/>
                <a:cs typeface="Century Gothic" pitchFamily="34" charset="0"/>
              </a:rPr>
              <a:t>Select Next until the following screen </a:t>
            </a:r>
          </a:p>
          <a:p>
            <a:pPr eaLnBrk="1" hangingPunct="1">
              <a:lnSpc>
                <a:spcPct val="85000"/>
              </a:lnSpc>
            </a:pPr>
            <a:r>
              <a:rPr lang="en-US" sz="2300" smtClean="0">
                <a:solidFill>
                  <a:srgbClr val="4F4F4F"/>
                </a:solidFill>
                <a:latin typeface="Century Gothic" pitchFamily="34" charset="0"/>
                <a:cs typeface="Century Gothic" pitchFamily="34" charset="0"/>
              </a:rPr>
              <a:t>Edit BI Truncation Parameter screen</a:t>
            </a:r>
          </a:p>
          <a:p>
            <a:pPr eaLnBrk="1" hangingPunct="1">
              <a:lnSpc>
                <a:spcPct val="85000"/>
              </a:lnSpc>
            </a:pPr>
            <a:r>
              <a:rPr lang="en-US" sz="2300" smtClean="0">
                <a:solidFill>
                  <a:srgbClr val="4F4F4F"/>
                </a:solidFill>
                <a:latin typeface="Century Gothic" pitchFamily="34" charset="0"/>
                <a:cs typeface="Century Gothic" pitchFamily="34" charset="0"/>
              </a:rPr>
              <a:t>Enable the Options checkbox and modify the following values:</a:t>
            </a:r>
          </a:p>
          <a:p>
            <a:pPr lvl="1" eaLnBrk="1" hangingPunct="1">
              <a:lnSpc>
                <a:spcPct val="85000"/>
              </a:lnSpc>
            </a:pPr>
            <a:r>
              <a:rPr lang="en-US" sz="1900" smtClean="0">
                <a:solidFill>
                  <a:srgbClr val="4F4F4F"/>
                </a:solidFill>
                <a:latin typeface="Century Gothic" pitchFamily="34" charset="0"/>
                <a:cs typeface="Century Gothic" pitchFamily="34" charset="0"/>
              </a:rPr>
              <a:t>Set BI Cluster (KB): 32768</a:t>
            </a:r>
          </a:p>
          <a:p>
            <a:pPr lvl="1" eaLnBrk="1" hangingPunct="1">
              <a:lnSpc>
                <a:spcPct val="85000"/>
              </a:lnSpc>
            </a:pPr>
            <a:r>
              <a:rPr lang="en-US" sz="1900" smtClean="0">
                <a:solidFill>
                  <a:srgbClr val="4F4F4F"/>
                </a:solidFill>
                <a:latin typeface="Century Gothic" pitchFamily="34" charset="0"/>
                <a:cs typeface="Century Gothic" pitchFamily="34" charset="0"/>
              </a:rPr>
              <a:t>BI Block Size: 16k</a:t>
            </a:r>
          </a:p>
          <a:p>
            <a:pPr lvl="1" eaLnBrk="1" hangingPunct="1">
              <a:lnSpc>
                <a:spcPct val="85000"/>
              </a:lnSpc>
            </a:pPr>
            <a:r>
              <a:rPr lang="en-US" sz="1900" smtClean="0">
                <a:solidFill>
                  <a:srgbClr val="4F4F4F"/>
                </a:solidFill>
                <a:latin typeface="Century Gothic" pitchFamily="34" charset="0"/>
                <a:cs typeface="Century Gothic" pitchFamily="34" charset="0"/>
              </a:rPr>
              <a:t>Number of BI Clusters: 6</a:t>
            </a:r>
          </a:p>
          <a:p>
            <a:pPr eaLnBrk="1" hangingPunct="1"/>
            <a:endParaRPr lang="en-US" sz="1900" smtClean="0">
              <a:solidFill>
                <a:srgbClr val="4F4F4F"/>
              </a:solidFill>
              <a:latin typeface="Century Gothic" pitchFamily="34" charset="0"/>
              <a:cs typeface="Century Gothic" pitchFamily="34" charset="0"/>
            </a:endParaRPr>
          </a:p>
        </p:txBody>
      </p:sp>
      <p:sp>
        <p:nvSpPr>
          <p:cNvPr id="39938" name="Rectangle 2"/>
          <p:cNvSpPr>
            <a:spLocks noGrp="1" noChangeArrowheads="1"/>
          </p:cNvSpPr>
          <p:nvPr>
            <p:ph type="title"/>
          </p:nvPr>
        </p:nvSpPr>
        <p:spPr>
          <a:xfrm>
            <a:off x="457200" y="182563"/>
            <a:ext cx="8229600" cy="709612"/>
          </a:xfrm>
        </p:spPr>
        <p:txBody>
          <a:bodyPr anchor="b"/>
          <a:lstStyle/>
          <a:p>
            <a:pPr eaLnBrk="1" hangingPunct="1"/>
            <a:r>
              <a:rPr lang="en-IE" sz="2400" smtClean="0">
                <a:solidFill>
                  <a:srgbClr val="4F4F4F"/>
                </a:solidFill>
                <a:latin typeface="Century Gothic" pitchFamily="34" charset="0"/>
                <a:cs typeface="Century Gothic" pitchFamily="34" charset="0"/>
              </a:rPr>
              <a:t>Live Main Database: Create Live Main Database</a:t>
            </a:r>
            <a:endParaRPr lang="en-US" sz="2400" smtClean="0">
              <a:solidFill>
                <a:srgbClr val="4F4F4F"/>
              </a:solidFill>
              <a:latin typeface="Century Gothic" pitchFamily="34" charset="0"/>
              <a:cs typeface="Century Gothic" pitchFamily="34" charset="0"/>
            </a:endParaRPr>
          </a:p>
        </p:txBody>
      </p:sp>
      <p:pic>
        <p:nvPicPr>
          <p:cNvPr id="39939" name="Picture 3"/>
          <p:cNvPicPr>
            <a:picLocks noChangeAspect="1" noChangeArrowheads="1"/>
          </p:cNvPicPr>
          <p:nvPr/>
        </p:nvPicPr>
        <p:blipFill>
          <a:blip r:embed="rId3"/>
          <a:srcRect/>
          <a:stretch>
            <a:fillRect/>
          </a:stretch>
        </p:blipFill>
        <p:spPr bwMode="auto">
          <a:xfrm>
            <a:off x="965200" y="3357563"/>
            <a:ext cx="4352925" cy="2762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ChangeArrowheads="1"/>
          </p:cNvSpPr>
          <p:nvPr>
            <p:ph type="title"/>
          </p:nvPr>
        </p:nvSpPr>
        <p:spPr/>
        <p:txBody>
          <a:bodyPr anchor="b"/>
          <a:lstStyle/>
          <a:p>
            <a:pPr eaLnBrk="1" hangingPunct="1"/>
            <a:r>
              <a:rPr lang="en-IE" sz="2800" smtClean="0">
                <a:solidFill>
                  <a:srgbClr val="4F4F4F"/>
                </a:solidFill>
                <a:latin typeface="Century Gothic" pitchFamily="34" charset="0"/>
                <a:cs typeface="Century Gothic" pitchFamily="34" charset="0"/>
              </a:rPr>
              <a:t>Character Client Code: Generate R-code</a:t>
            </a:r>
            <a:endParaRPr lang="en-US" sz="2800" smtClean="0">
              <a:solidFill>
                <a:srgbClr val="4F4F4F"/>
              </a:solidFill>
              <a:latin typeface="Century Gothic" pitchFamily="34" charset="0"/>
              <a:cs typeface="Century Gothic" pitchFamily="34" charset="0"/>
            </a:endParaRPr>
          </a:p>
        </p:txBody>
      </p:sp>
      <p:sp>
        <p:nvSpPr>
          <p:cNvPr id="41986" name="Rectangle 9"/>
          <p:cNvSpPr>
            <a:spLocks noGrp="1" noChangeArrowheads="1"/>
          </p:cNvSpPr>
          <p:nvPr>
            <p:ph type="body" idx="4294967295"/>
          </p:nvPr>
        </p:nvSpPr>
        <p:spPr>
          <a:xfrm>
            <a:off x="501650" y="3038475"/>
            <a:ext cx="7150100" cy="1038225"/>
          </a:xfrm>
        </p:spPr>
        <p:txBody>
          <a:bodyPr tIns="91440" bIns="91440"/>
          <a:lstStyle/>
          <a:p>
            <a:pPr eaLnBrk="1" hangingPunct="1">
              <a:lnSpc>
                <a:spcPct val="70000"/>
              </a:lnSpc>
            </a:pPr>
            <a:r>
              <a:rPr lang="en-IE" sz="1400" smtClean="0">
                <a:solidFill>
                  <a:schemeClr val="tx1"/>
                </a:solidFill>
                <a:latin typeface="Century Gothic" pitchFamily="34" charset="0"/>
                <a:cs typeface="Century Gothic" pitchFamily="34" charset="0"/>
              </a:rPr>
              <a:t>Change compiler settings:</a:t>
            </a:r>
          </a:p>
          <a:p>
            <a:pPr lvl="1" eaLnBrk="1" hangingPunct="1">
              <a:lnSpc>
                <a:spcPct val="70000"/>
              </a:lnSpc>
            </a:pPr>
            <a:r>
              <a:rPr lang="en-IE" sz="1200" smtClean="0">
                <a:solidFill>
                  <a:schemeClr val="tx1"/>
                </a:solidFill>
                <a:latin typeface="Century Gothic" pitchFamily="34" charset="0"/>
                <a:cs typeface="Century Gothic" pitchFamily="34" charset="0"/>
              </a:rPr>
              <a:t>Check Multi-thread</a:t>
            </a:r>
          </a:p>
          <a:p>
            <a:pPr lvl="1" eaLnBrk="1" hangingPunct="1">
              <a:lnSpc>
                <a:spcPct val="70000"/>
              </a:lnSpc>
            </a:pPr>
            <a:r>
              <a:rPr lang="en-IE" sz="1200" smtClean="0">
                <a:solidFill>
                  <a:schemeClr val="tx1"/>
                </a:solidFill>
                <a:latin typeface="Century Gothic" pitchFamily="34" charset="0"/>
                <a:cs typeface="Century Gothic" pitchFamily="34" charset="0"/>
              </a:rPr>
              <a:t>Set the number of Compile Threads to the number of CPU cores on the server</a:t>
            </a:r>
          </a:p>
          <a:p>
            <a:pPr lvl="1" eaLnBrk="1" hangingPunct="1">
              <a:lnSpc>
                <a:spcPct val="70000"/>
              </a:lnSpc>
            </a:pPr>
            <a:r>
              <a:rPr lang="en-IE" sz="1200" smtClean="0">
                <a:solidFill>
                  <a:schemeClr val="tx1"/>
                </a:solidFill>
                <a:latin typeface="Century Gothic" pitchFamily="34" charset="0"/>
                <a:cs typeface="Century Gothic" pitchFamily="34" charset="0"/>
              </a:rPr>
              <a:t>Check Ignore Compile Errors</a:t>
            </a:r>
            <a:endParaRPr lang="en-US" sz="1200" smtClean="0">
              <a:solidFill>
                <a:schemeClr val="tx1"/>
              </a:solidFill>
              <a:latin typeface="Century Gothic" pitchFamily="34" charset="0"/>
              <a:cs typeface="Century Gothic" pitchFamily="34" charset="0"/>
            </a:endParaRPr>
          </a:p>
        </p:txBody>
      </p:sp>
      <p:sp>
        <p:nvSpPr>
          <p:cNvPr id="41987" name="Rectangle 3"/>
          <p:cNvSpPr>
            <a:spLocks noChangeArrowheads="1"/>
          </p:cNvSpPr>
          <p:nvPr/>
        </p:nvSpPr>
        <p:spPr bwMode="auto">
          <a:xfrm>
            <a:off x="457200" y="930275"/>
            <a:ext cx="7399338" cy="469900"/>
          </a:xfrm>
          <a:prstGeom prst="rect">
            <a:avLst/>
          </a:prstGeom>
          <a:noFill/>
          <a:ln w="9525">
            <a:noFill/>
            <a:miter lim="800000"/>
            <a:headEnd/>
            <a:tailEnd/>
          </a:ln>
        </p:spPr>
        <p:txBody>
          <a:bodyPr tIns="91440" bIns="91440"/>
          <a:lstStyle/>
          <a:p>
            <a:pPr marL="342900" indent="-342900">
              <a:lnSpc>
                <a:spcPct val="75000"/>
              </a:lnSpc>
              <a:spcBef>
                <a:spcPct val="20000"/>
              </a:spcBef>
              <a:buClr>
                <a:srgbClr val="F79646"/>
              </a:buClr>
              <a:buFont typeface="Arial" charset="0"/>
              <a:buChar char="•"/>
            </a:pPr>
            <a:r>
              <a:rPr lang="en-IE" sz="2000">
                <a:latin typeface="Century Gothic" pitchFamily="34" charset="0"/>
              </a:rPr>
              <a:t>Select Character Client Code: Generate R-Code</a:t>
            </a:r>
            <a:endParaRPr lang="en-US" sz="2000">
              <a:solidFill>
                <a:srgbClr val="4F4F4F"/>
              </a:solidFill>
              <a:latin typeface="Century Gothic" pitchFamily="34" charset="0"/>
            </a:endParaRPr>
          </a:p>
        </p:txBody>
      </p:sp>
      <p:pic>
        <p:nvPicPr>
          <p:cNvPr id="41988" name="Picture 7" descr="slide11_1"/>
          <p:cNvPicPr>
            <a:picLocks noChangeAspect="1" noChangeArrowheads="1"/>
          </p:cNvPicPr>
          <p:nvPr/>
        </p:nvPicPr>
        <p:blipFill>
          <a:blip r:embed="rId3"/>
          <a:srcRect/>
          <a:stretch>
            <a:fillRect/>
          </a:stretch>
        </p:blipFill>
        <p:spPr bwMode="auto">
          <a:xfrm>
            <a:off x="881063" y="1338263"/>
            <a:ext cx="4351337" cy="1654175"/>
          </a:xfrm>
          <a:prstGeom prst="rect">
            <a:avLst/>
          </a:prstGeom>
          <a:noFill/>
          <a:ln w="9525">
            <a:noFill/>
            <a:miter lim="800000"/>
            <a:headEnd/>
            <a:tailEnd/>
          </a:ln>
        </p:spPr>
      </p:pic>
      <p:pic>
        <p:nvPicPr>
          <p:cNvPr id="41989" name="Picture 8" descr="slide11_2"/>
          <p:cNvPicPr>
            <a:picLocks noChangeAspect="1" noChangeArrowheads="1"/>
          </p:cNvPicPr>
          <p:nvPr/>
        </p:nvPicPr>
        <p:blipFill>
          <a:blip r:embed="rId4"/>
          <a:srcRect/>
          <a:stretch>
            <a:fillRect/>
          </a:stretch>
        </p:blipFill>
        <p:spPr bwMode="auto">
          <a:xfrm>
            <a:off x="904875" y="3922713"/>
            <a:ext cx="3665538" cy="22780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ChangeArrowheads="1"/>
          </p:cNvSpPr>
          <p:nvPr>
            <p:ph type="title"/>
          </p:nvPr>
        </p:nvSpPr>
        <p:spPr/>
        <p:txBody>
          <a:bodyPr anchor="b"/>
          <a:lstStyle/>
          <a:p>
            <a:pPr eaLnBrk="1" hangingPunct="1"/>
            <a:r>
              <a:rPr lang="en-IE" sz="2400" smtClean="0">
                <a:solidFill>
                  <a:srgbClr val="4F4F4F"/>
                </a:solidFill>
                <a:latin typeface="Century Gothic" pitchFamily="34" charset="0"/>
                <a:cs typeface="Century Gothic" pitchFamily="34" charset="0"/>
              </a:rPr>
              <a:t>UI Configuration: Update UI Configuration</a:t>
            </a:r>
            <a:endParaRPr lang="en-US" sz="2400" smtClean="0">
              <a:solidFill>
                <a:srgbClr val="4F4F4F"/>
              </a:solidFill>
              <a:latin typeface="Century Gothic" pitchFamily="34" charset="0"/>
              <a:cs typeface="Century Gothic" pitchFamily="34" charset="0"/>
            </a:endParaRPr>
          </a:p>
        </p:txBody>
      </p:sp>
      <p:sp>
        <p:nvSpPr>
          <p:cNvPr id="37890" name="Rectangle 6"/>
          <p:cNvSpPr>
            <a:spLocks noGrp="1" noChangeArrowheads="1"/>
          </p:cNvSpPr>
          <p:nvPr>
            <p:ph type="body" idx="4294967295"/>
          </p:nvPr>
        </p:nvSpPr>
        <p:spPr>
          <a:xfrm>
            <a:off x="552450" y="3108325"/>
            <a:ext cx="7102475" cy="917575"/>
          </a:xfrm>
        </p:spPr>
        <p:txBody>
          <a:bodyPr tIns="91440" bIns="91440" rtlCol="0">
            <a:normAutofit lnSpcReduction="10000"/>
          </a:bodyPr>
          <a:lstStyle/>
          <a:p>
            <a:pPr eaLnBrk="1" fontAlgn="auto" hangingPunct="1">
              <a:lnSpc>
                <a:spcPct val="70000"/>
              </a:lnSpc>
              <a:spcAft>
                <a:spcPts val="0"/>
              </a:spcAft>
              <a:buClr>
                <a:schemeClr val="accent6"/>
              </a:buClr>
              <a:buFont typeface="Arial"/>
              <a:buChar char="•"/>
              <a:defRPr/>
            </a:pPr>
            <a:r>
              <a:rPr lang="en-IE" sz="1600" dirty="0" smtClean="0">
                <a:solidFill>
                  <a:schemeClr val="tx1"/>
                </a:solidFill>
                <a:latin typeface="Century Gothic" pitchFamily="34" charset="0"/>
                <a:ea typeface="+mn-ea"/>
                <a:cs typeface="Century Gothic" pitchFamily="34" charset="0"/>
              </a:rPr>
              <a:t>Update the following:</a:t>
            </a:r>
          </a:p>
          <a:p>
            <a:pPr lvl="1" eaLnBrk="1" fontAlgn="auto" hangingPunct="1">
              <a:lnSpc>
                <a:spcPct val="70000"/>
              </a:lnSpc>
              <a:spcAft>
                <a:spcPts val="0"/>
              </a:spcAft>
              <a:buClr>
                <a:schemeClr val="accent6"/>
              </a:buClr>
              <a:defRPr/>
            </a:pPr>
            <a:r>
              <a:rPr lang="en-IE" sz="1400" dirty="0" smtClean="0">
                <a:solidFill>
                  <a:schemeClr val="tx1"/>
                </a:solidFill>
                <a:latin typeface="Century Gothic" pitchFamily="34" charset="0"/>
                <a:ea typeface="+mn-ea"/>
                <a:cs typeface="Century Gothic" pitchFamily="34" charset="0"/>
              </a:rPr>
              <a:t>Working Directory</a:t>
            </a:r>
          </a:p>
          <a:p>
            <a:pPr lvl="1" eaLnBrk="1" fontAlgn="auto" hangingPunct="1">
              <a:lnSpc>
                <a:spcPct val="70000"/>
              </a:lnSpc>
              <a:spcAft>
                <a:spcPts val="0"/>
              </a:spcAft>
              <a:buClr>
                <a:schemeClr val="accent6"/>
              </a:buClr>
              <a:defRPr/>
            </a:pPr>
            <a:r>
              <a:rPr lang="en-IE" sz="1400" dirty="0" smtClean="0">
                <a:solidFill>
                  <a:schemeClr val="tx1"/>
                </a:solidFill>
                <a:latin typeface="Century Gothic" pitchFamily="34" charset="0"/>
                <a:ea typeface="+mn-ea"/>
                <a:cs typeface="Century Gothic" pitchFamily="34" charset="0"/>
              </a:rPr>
              <a:t>Login</a:t>
            </a:r>
          </a:p>
          <a:p>
            <a:pPr lvl="1" eaLnBrk="1" fontAlgn="auto" hangingPunct="1">
              <a:lnSpc>
                <a:spcPct val="70000"/>
              </a:lnSpc>
              <a:spcAft>
                <a:spcPts val="0"/>
              </a:spcAft>
              <a:buClr>
                <a:schemeClr val="accent6"/>
              </a:buClr>
              <a:defRPr/>
            </a:pPr>
            <a:r>
              <a:rPr lang="en-IE" sz="1400" dirty="0" smtClean="0">
                <a:solidFill>
                  <a:schemeClr val="tx1"/>
                </a:solidFill>
                <a:latin typeface="Century Gothic" pitchFamily="34" charset="0"/>
                <a:ea typeface="+mn-ea"/>
                <a:cs typeface="Century Gothic" pitchFamily="34" charset="0"/>
              </a:rPr>
              <a:t>Password and Confirm Password</a:t>
            </a:r>
            <a:endParaRPr lang="en-US" sz="1400" dirty="0" smtClean="0">
              <a:solidFill>
                <a:schemeClr val="tx1"/>
              </a:solidFill>
              <a:latin typeface="Century Gothic" pitchFamily="34" charset="0"/>
              <a:ea typeface="+mn-ea"/>
              <a:cs typeface="Century Gothic" pitchFamily="34" charset="0"/>
            </a:endParaRPr>
          </a:p>
        </p:txBody>
      </p:sp>
      <p:pic>
        <p:nvPicPr>
          <p:cNvPr id="44035" name="Picture 6" descr="slide12_1"/>
          <p:cNvPicPr>
            <a:picLocks noChangeAspect="1" noChangeArrowheads="1"/>
          </p:cNvPicPr>
          <p:nvPr/>
        </p:nvPicPr>
        <p:blipFill>
          <a:blip r:embed="rId3"/>
          <a:srcRect/>
          <a:stretch>
            <a:fillRect/>
          </a:stretch>
        </p:blipFill>
        <p:spPr bwMode="auto">
          <a:xfrm>
            <a:off x="604838" y="1328738"/>
            <a:ext cx="4448175" cy="1685925"/>
          </a:xfrm>
          <a:prstGeom prst="rect">
            <a:avLst/>
          </a:prstGeom>
          <a:noFill/>
          <a:ln w="9525">
            <a:noFill/>
            <a:miter lim="800000"/>
            <a:headEnd/>
            <a:tailEnd/>
          </a:ln>
        </p:spPr>
      </p:pic>
      <p:pic>
        <p:nvPicPr>
          <p:cNvPr id="44036" name="Picture 8" descr="slide12_2"/>
          <p:cNvPicPr>
            <a:picLocks noChangeAspect="1" noChangeArrowheads="1"/>
          </p:cNvPicPr>
          <p:nvPr/>
        </p:nvPicPr>
        <p:blipFill>
          <a:blip r:embed="rId4"/>
          <a:srcRect/>
          <a:stretch>
            <a:fillRect/>
          </a:stretch>
        </p:blipFill>
        <p:spPr bwMode="auto">
          <a:xfrm>
            <a:off x="623888" y="4119563"/>
            <a:ext cx="4467225" cy="1704975"/>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title"/>
          </p:nvPr>
        </p:nvSpPr>
        <p:spPr/>
        <p:txBody>
          <a:bodyPr rtlCol="0" anchor="b">
            <a:normAutofit fontScale="90000"/>
          </a:bodyPr>
          <a:lstStyle/>
          <a:p>
            <a:pPr eaLnBrk="1" fontAlgn="auto" hangingPunct="1">
              <a:spcAft>
                <a:spcPts val="0"/>
              </a:spcAft>
              <a:defRPr/>
            </a:pPr>
            <a:r>
              <a:rPr lang="en-IE" sz="2400" smtClean="0">
                <a:latin typeface="Century Gothic" pitchFamily="34" charset="0"/>
                <a:ea typeface="+mj-ea"/>
                <a:cs typeface="Century Gothic" pitchFamily="34" charset="0"/>
              </a:rPr>
              <a:t>QAD EE Database Set: Convert QAD EE Database from Previous version</a:t>
            </a:r>
            <a:endParaRPr lang="en-US" sz="2400" smtClean="0">
              <a:latin typeface="Century Gothic" pitchFamily="34" charset="0"/>
              <a:ea typeface="+mj-ea"/>
              <a:cs typeface="Century Gothic" pitchFamily="34" charset="0"/>
            </a:endParaRPr>
          </a:p>
        </p:txBody>
      </p:sp>
      <p:sp>
        <p:nvSpPr>
          <p:cNvPr id="46082" name="Rectangle 6"/>
          <p:cNvSpPr>
            <a:spLocks noGrp="1" noChangeArrowheads="1"/>
          </p:cNvSpPr>
          <p:nvPr>
            <p:ph type="body" idx="4294967295"/>
          </p:nvPr>
        </p:nvSpPr>
        <p:spPr>
          <a:xfrm>
            <a:off x="482600" y="3194050"/>
            <a:ext cx="8189913" cy="2801938"/>
          </a:xfrm>
        </p:spPr>
        <p:txBody>
          <a:bodyPr tIns="91440" bIns="91440"/>
          <a:lstStyle/>
          <a:p>
            <a:pPr eaLnBrk="1" hangingPunct="1"/>
            <a:r>
              <a:rPr lang="en-IE" sz="2400" smtClean="0">
                <a:latin typeface="Century Gothic" pitchFamily="34" charset="0"/>
                <a:cs typeface="Century Gothic" pitchFamily="34" charset="0"/>
              </a:rPr>
              <a:t>Update the following:</a:t>
            </a:r>
          </a:p>
          <a:p>
            <a:pPr lvl="1" eaLnBrk="1" hangingPunct="1"/>
            <a:r>
              <a:rPr lang="en-IE" smtClean="0">
                <a:latin typeface="Century Gothic" pitchFamily="34" charset="0"/>
                <a:cs typeface="Century Gothic" pitchFamily="34" charset="0"/>
              </a:rPr>
              <a:t>Select Yes to all create prompts.</a:t>
            </a:r>
          </a:p>
          <a:p>
            <a:pPr lvl="1" eaLnBrk="1" hangingPunct="1"/>
            <a:r>
              <a:rPr lang="en-US" smtClean="0">
                <a:latin typeface="Century Gothic" pitchFamily="34" charset="0"/>
                <a:cs typeface="Century Gothic" pitchFamily="34" charset="0"/>
              </a:rPr>
              <a:t>Source qaddb database name is the full path of the source production database.</a:t>
            </a:r>
          </a:p>
          <a:p>
            <a:pPr lvl="1" eaLnBrk="1" hangingPunct="1"/>
            <a:r>
              <a:rPr lang="en-US" smtClean="0">
                <a:latin typeface="Century Gothic" pitchFamily="34" charset="0"/>
                <a:cs typeface="Century Gothic" pitchFamily="34" charset="0"/>
              </a:rPr>
              <a:t>Source adm database name is the full path of the source admin database.</a:t>
            </a:r>
            <a:endParaRPr lang="en-US" sz="3600" smtClean="0">
              <a:latin typeface="Century Gothic" pitchFamily="34" charset="0"/>
              <a:cs typeface="Century Gothic" pitchFamily="34" charset="0"/>
            </a:endParaRPr>
          </a:p>
        </p:txBody>
      </p:sp>
      <p:pic>
        <p:nvPicPr>
          <p:cNvPr id="46083" name="Picture 5" descr="slide13"/>
          <p:cNvPicPr>
            <a:picLocks noChangeAspect="1" noChangeArrowheads="1"/>
          </p:cNvPicPr>
          <p:nvPr/>
        </p:nvPicPr>
        <p:blipFill>
          <a:blip r:embed="rId3"/>
          <a:srcRect/>
          <a:stretch>
            <a:fillRect/>
          </a:stretch>
        </p:blipFill>
        <p:spPr bwMode="auto">
          <a:xfrm>
            <a:off x="871538" y="1130300"/>
            <a:ext cx="4505325" cy="1762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6"/>
          <p:cNvSpPr>
            <a:spLocks noGrp="1" noChangeArrowheads="1"/>
          </p:cNvSpPr>
          <p:nvPr>
            <p:ph idx="1"/>
          </p:nvPr>
        </p:nvSpPr>
        <p:spPr>
          <a:xfrm>
            <a:off x="457200" y="892175"/>
            <a:ext cx="8229600" cy="5424488"/>
          </a:xfrm>
        </p:spPr>
        <p:txBody>
          <a:bodyPr tIns="91440" bIns="91440"/>
          <a:lstStyle/>
          <a:p>
            <a:pPr eaLnBrk="1" hangingPunct="1"/>
            <a:r>
              <a:rPr lang="en-IE" smtClean="0">
                <a:solidFill>
                  <a:srgbClr val="4F4F4F"/>
                </a:solidFill>
                <a:latin typeface="Century Gothic" pitchFamily="34" charset="0"/>
                <a:cs typeface="Century Gothic" pitchFamily="34" charset="0"/>
              </a:rPr>
              <a:t>If the database being converted is before eB 2.1, the following information must be specified:</a:t>
            </a:r>
          </a:p>
          <a:p>
            <a:pPr lvl="1" eaLnBrk="1" hangingPunct="1"/>
            <a:r>
              <a:rPr lang="en-IE" smtClean="0">
                <a:solidFill>
                  <a:srgbClr val="4F4F4F"/>
                </a:solidFill>
                <a:latin typeface="Century Gothic" pitchFamily="34" charset="0"/>
                <a:cs typeface="Century Gothic" pitchFamily="34" charset="0"/>
              </a:rPr>
              <a:t>Domain information. Tab to Next and press Enter to provide the domain code, domain name, and</a:t>
            </a:r>
            <a:r>
              <a:rPr lang="en-US" smtClean="0">
                <a:solidFill>
                  <a:srgbClr val="4F4F4F"/>
                </a:solidFill>
                <a:latin typeface="Century Gothic" pitchFamily="34" charset="0"/>
                <a:cs typeface="Century Gothic" pitchFamily="34" charset="0"/>
              </a:rPr>
              <a:t> domain description for the predetermined domains.</a:t>
            </a:r>
          </a:p>
          <a:p>
            <a:pPr lvl="1" eaLnBrk="1" hangingPunct="1"/>
            <a:r>
              <a:rPr lang="en-US" smtClean="0">
                <a:solidFill>
                  <a:srgbClr val="4F4F4F"/>
                </a:solidFill>
                <a:latin typeface="Century Gothic" pitchFamily="34" charset="0"/>
                <a:cs typeface="Century Gothic" pitchFamily="34" charset="0"/>
              </a:rPr>
              <a:t>OID seed value</a:t>
            </a:r>
            <a:endParaRPr lang="en-US" sz="3200" smtClean="0">
              <a:solidFill>
                <a:srgbClr val="4F4F4F"/>
              </a:solidFill>
              <a:latin typeface="Century Gothic" pitchFamily="34" charset="0"/>
              <a:cs typeface="Century Gothic" pitchFamily="34" charset="0"/>
            </a:endParaRPr>
          </a:p>
        </p:txBody>
      </p:sp>
      <p:sp>
        <p:nvSpPr>
          <p:cNvPr id="41985" name="Rectangle 2"/>
          <p:cNvSpPr>
            <a:spLocks noGrp="1" noChangeArrowheads="1"/>
          </p:cNvSpPr>
          <p:nvPr>
            <p:ph type="title"/>
          </p:nvPr>
        </p:nvSpPr>
        <p:spPr>
          <a:xfrm>
            <a:off x="457200" y="182563"/>
            <a:ext cx="8229600" cy="709612"/>
          </a:xfrm>
        </p:spPr>
        <p:txBody>
          <a:bodyPr rtlCol="0" anchor="b">
            <a:normAutofit fontScale="90000"/>
          </a:bodyPr>
          <a:lstStyle/>
          <a:p>
            <a:pPr eaLnBrk="1" fontAlgn="auto" hangingPunct="1">
              <a:spcAft>
                <a:spcPts val="0"/>
              </a:spcAft>
              <a:defRPr/>
            </a:pPr>
            <a:r>
              <a:rPr lang="en-IE" sz="2400" smtClean="0">
                <a:latin typeface="Century Gothic" pitchFamily="34" charset="0"/>
                <a:ea typeface="+mj-ea"/>
                <a:cs typeface="Century Gothic" pitchFamily="34" charset="0"/>
              </a:rPr>
              <a:t>QAD EE Database Set: Convert QAD EE Database from Previous version</a:t>
            </a:r>
            <a:endParaRPr lang="en-US" sz="2400" smtClean="0">
              <a:latin typeface="Century Gothic" pitchFamily="34" charset="0"/>
              <a:ea typeface="+mj-ea"/>
              <a:cs typeface="Century Gothic"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6"/>
          <p:cNvSpPr>
            <a:spLocks noGrp="1" noChangeArrowheads="1"/>
          </p:cNvSpPr>
          <p:nvPr>
            <p:ph idx="1"/>
          </p:nvPr>
        </p:nvSpPr>
        <p:spPr>
          <a:xfrm>
            <a:off x="457200" y="892175"/>
            <a:ext cx="8229600" cy="5424488"/>
          </a:xfrm>
        </p:spPr>
        <p:txBody>
          <a:bodyPr tIns="91440" bIns="91440"/>
          <a:lstStyle/>
          <a:p>
            <a:pPr eaLnBrk="1" hangingPunct="1">
              <a:lnSpc>
                <a:spcPct val="70000"/>
              </a:lnSpc>
            </a:pPr>
            <a:r>
              <a:rPr lang="en-IE" sz="2400" smtClean="0">
                <a:solidFill>
                  <a:srgbClr val="4F4F4F"/>
                </a:solidFill>
                <a:latin typeface="Century Gothic" pitchFamily="34" charset="0"/>
                <a:cs typeface="Century Gothic" pitchFamily="34" charset="0"/>
              </a:rPr>
              <a:t>Once all the settings are completed, select Execute and press Enter to begin conversion execution.</a:t>
            </a:r>
          </a:p>
          <a:p>
            <a:pPr eaLnBrk="1" hangingPunct="1">
              <a:lnSpc>
                <a:spcPct val="70000"/>
              </a:lnSpc>
            </a:pPr>
            <a:endParaRPr lang="en-US" sz="2400" smtClean="0">
              <a:solidFill>
                <a:srgbClr val="4F4F4F"/>
              </a:solidFill>
              <a:latin typeface="Century Gothic" pitchFamily="34" charset="0"/>
              <a:cs typeface="Century Gothic" pitchFamily="34" charset="0"/>
            </a:endParaRPr>
          </a:p>
        </p:txBody>
      </p:sp>
      <p:sp>
        <p:nvSpPr>
          <p:cNvPr id="50178"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Conversion Execution</a:t>
            </a:r>
            <a:endParaRPr lang="en-US" smtClean="0">
              <a:solidFill>
                <a:srgbClr val="4F4F4F"/>
              </a:solidFill>
              <a:latin typeface="Century Gothic" pitchFamily="34" charset="0"/>
              <a:cs typeface="Century Gothic" pitchFamily="34" charset="0"/>
            </a:endParaRPr>
          </a:p>
        </p:txBody>
      </p:sp>
      <p:pic>
        <p:nvPicPr>
          <p:cNvPr id="50179" name="Picture 5" descr="slide15"/>
          <p:cNvPicPr>
            <a:picLocks noChangeAspect="1" noChangeArrowheads="1"/>
          </p:cNvPicPr>
          <p:nvPr/>
        </p:nvPicPr>
        <p:blipFill>
          <a:blip r:embed="rId3"/>
          <a:srcRect/>
          <a:stretch>
            <a:fillRect/>
          </a:stretch>
        </p:blipFill>
        <p:spPr bwMode="auto">
          <a:xfrm>
            <a:off x="1425575" y="1862138"/>
            <a:ext cx="6270625" cy="4030662"/>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3"/>
          <p:cNvSpPr>
            <a:spLocks noGrp="1" noChangeArrowheads="1"/>
          </p:cNvSpPr>
          <p:nvPr>
            <p:ph idx="1"/>
          </p:nvPr>
        </p:nvSpPr>
        <p:spPr>
          <a:xfrm>
            <a:off x="457200" y="892175"/>
            <a:ext cx="8229600" cy="5424488"/>
          </a:xfrm>
        </p:spPr>
        <p:txBody>
          <a:bodyPr tIns="91440" bIns="91440"/>
          <a:lstStyle/>
          <a:p>
            <a:pPr eaLnBrk="1" hangingPunct="1"/>
            <a:r>
              <a:rPr lang="en-US" sz="2400" smtClean="0">
                <a:solidFill>
                  <a:srgbClr val="4F4F4F"/>
                </a:solidFill>
                <a:latin typeface="Century Gothic" pitchFamily="34" charset="0"/>
                <a:cs typeface="Century Gothic" pitchFamily="34" charset="0"/>
              </a:rPr>
              <a:t>The conversion proceeds until finished or an error occurs. </a:t>
            </a:r>
          </a:p>
          <a:p>
            <a:pPr lvl="1" eaLnBrk="1" hangingPunct="1"/>
            <a:r>
              <a:rPr lang="en-IE" smtClean="0">
                <a:solidFill>
                  <a:srgbClr val="4F4F4F"/>
                </a:solidFill>
                <a:latin typeface="Century Gothic" pitchFamily="34" charset="0"/>
                <a:cs typeface="Century Gothic" pitchFamily="34" charset="0"/>
              </a:rPr>
              <a:t>The Pause Before Executing Each Action checkbox can be used to prompt the user before continuing to execute each step. </a:t>
            </a:r>
          </a:p>
          <a:p>
            <a:pPr lvl="2" eaLnBrk="1" hangingPunct="1"/>
            <a:r>
              <a:rPr lang="en-IE" sz="1800" smtClean="0">
                <a:solidFill>
                  <a:srgbClr val="4F4F4F"/>
                </a:solidFill>
                <a:latin typeface="Century Gothic" pitchFamily="34" charset="0"/>
                <a:cs typeface="Century Gothic" pitchFamily="34" charset="0"/>
              </a:rPr>
              <a:t>This should only be used for testing or debugging purposes.</a:t>
            </a:r>
          </a:p>
          <a:p>
            <a:pPr lvl="2" eaLnBrk="1" hangingPunct="1"/>
            <a:r>
              <a:rPr lang="en-IE" sz="1800" smtClean="0">
                <a:solidFill>
                  <a:srgbClr val="4F4F4F"/>
                </a:solidFill>
                <a:latin typeface="Century Gothic" pitchFamily="34" charset="0"/>
                <a:cs typeface="Century Gothic" pitchFamily="34" charset="0"/>
              </a:rPr>
              <a:t>We do not recommend using this option for a live production conversion.</a:t>
            </a:r>
            <a:endParaRPr lang="en-US" sz="1800" smtClean="0">
              <a:solidFill>
                <a:srgbClr val="4F4F4F"/>
              </a:solidFill>
              <a:latin typeface="Century Gothic" pitchFamily="34" charset="0"/>
              <a:cs typeface="Century Gothic" pitchFamily="34" charset="0"/>
            </a:endParaRPr>
          </a:p>
          <a:p>
            <a:pPr eaLnBrk="1" hangingPunct="1"/>
            <a:r>
              <a:rPr lang="en-US" sz="2400" smtClean="0">
                <a:solidFill>
                  <a:srgbClr val="4F4F4F"/>
                </a:solidFill>
                <a:latin typeface="Century Gothic" pitchFamily="34" charset="0"/>
                <a:cs typeface="Century Gothic" pitchFamily="34" charset="0"/>
              </a:rPr>
              <a:t>No further input is required until the conversion ends.</a:t>
            </a:r>
          </a:p>
          <a:p>
            <a:pPr eaLnBrk="1" hangingPunct="1"/>
            <a:r>
              <a:rPr lang="en-US" sz="2400" smtClean="0">
                <a:solidFill>
                  <a:srgbClr val="4F4F4F"/>
                </a:solidFill>
                <a:latin typeface="Century Gothic" pitchFamily="34" charset="0"/>
                <a:cs typeface="Century Gothic" pitchFamily="34" charset="0"/>
              </a:rPr>
              <a:t>Once the conversion finishes, quit QDT and e</a:t>
            </a:r>
            <a:r>
              <a:rPr lang="en-IE" sz="2400" smtClean="0">
                <a:solidFill>
                  <a:srgbClr val="4F4F4F"/>
                </a:solidFill>
                <a:latin typeface="Century Gothic" pitchFamily="34" charset="0"/>
                <a:cs typeface="Century Gothic" pitchFamily="34" charset="0"/>
              </a:rPr>
              <a:t>nter the license codes.</a:t>
            </a:r>
          </a:p>
        </p:txBody>
      </p:sp>
      <p:sp>
        <p:nvSpPr>
          <p:cNvPr id="52226"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Execute Conversion </a:t>
            </a:r>
            <a:endParaRPr lang="en-US" smtClean="0">
              <a:solidFill>
                <a:srgbClr val="4F4F4F"/>
              </a:solidFill>
              <a:latin typeface="Century Gothic" pitchFamily="34" charset="0"/>
              <a:cs typeface="Century Gothic"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3"/>
          <p:cNvSpPr>
            <a:spLocks noGrp="1"/>
          </p:cNvSpPr>
          <p:nvPr>
            <p:ph idx="1"/>
          </p:nvPr>
        </p:nvSpPr>
        <p:spPr>
          <a:xfrm>
            <a:off x="457200" y="892175"/>
            <a:ext cx="8229600" cy="5424488"/>
          </a:xfrm>
        </p:spPr>
        <p:txBody>
          <a:bodyPr/>
          <a:lstStyle/>
          <a:p>
            <a:pPr eaLnBrk="1" hangingPunct="1">
              <a:lnSpc>
                <a:spcPct val="80000"/>
              </a:lnSpc>
            </a:pPr>
            <a:r>
              <a:rPr lang="en-US" sz="2400" smtClean="0">
                <a:solidFill>
                  <a:srgbClr val="4F4F4F"/>
                </a:solidFill>
                <a:latin typeface="Century Gothic" pitchFamily="34" charset="0"/>
                <a:cs typeface="Century Gothic" pitchFamily="34" charset="0"/>
              </a:rPr>
              <a:t>The conversion process can be configured to pause at predefined points to allow you to make backups ("snapshots")</a:t>
            </a:r>
          </a:p>
          <a:p>
            <a:pPr lvl="1" eaLnBrk="1" hangingPunct="1">
              <a:lnSpc>
                <a:spcPct val="80000"/>
              </a:lnSpc>
            </a:pPr>
            <a:r>
              <a:rPr lang="en-US" smtClean="0">
                <a:solidFill>
                  <a:srgbClr val="4F4F4F"/>
                </a:solidFill>
                <a:latin typeface="Century Gothic" pitchFamily="34" charset="0"/>
                <a:cs typeface="Century Gothic" pitchFamily="34" charset="0"/>
              </a:rPr>
              <a:t>Snapshots allow you to restore and restart the conversion at the point where the snapshot was made.</a:t>
            </a:r>
          </a:p>
          <a:p>
            <a:pPr lvl="1" eaLnBrk="1" hangingPunct="1">
              <a:lnSpc>
                <a:spcPct val="80000"/>
              </a:lnSpc>
            </a:pPr>
            <a:r>
              <a:rPr lang="en-US" smtClean="0">
                <a:solidFill>
                  <a:srgbClr val="4F4F4F"/>
                </a:solidFill>
                <a:latin typeface="Century Gothic" pitchFamily="34" charset="0"/>
                <a:cs typeface="Century Gothic" pitchFamily="34" charset="0"/>
              </a:rPr>
              <a:t>The snapshot feature is only available for conversions (not upgrades).</a:t>
            </a:r>
          </a:p>
          <a:p>
            <a:pPr lvl="1" eaLnBrk="1" hangingPunct="1">
              <a:lnSpc>
                <a:spcPct val="80000"/>
              </a:lnSpc>
            </a:pPr>
            <a:r>
              <a:rPr lang="en-US" smtClean="0">
                <a:solidFill>
                  <a:srgbClr val="4F4F4F"/>
                </a:solidFill>
                <a:latin typeface="Century Gothic" pitchFamily="34" charset="0"/>
                <a:cs typeface="Century Gothic" pitchFamily="34" charset="0"/>
              </a:rPr>
              <a:t>Pause points are defined in the convprogpauselist.ini configuration file.</a:t>
            </a:r>
          </a:p>
          <a:p>
            <a:pPr lvl="1" eaLnBrk="1" hangingPunct="1">
              <a:lnSpc>
                <a:spcPct val="80000"/>
              </a:lnSpc>
            </a:pPr>
            <a:r>
              <a:rPr lang="en-US" smtClean="0">
                <a:solidFill>
                  <a:srgbClr val="4F4F4F"/>
                </a:solidFill>
                <a:latin typeface="Century Gothic" pitchFamily="34" charset="0"/>
                <a:cs typeface="Century Gothic" pitchFamily="34" charset="0"/>
              </a:rPr>
              <a:t>Snapshots are typically used during initial conversion testing.</a:t>
            </a:r>
          </a:p>
          <a:p>
            <a:pPr lvl="1" eaLnBrk="1" hangingPunct="1">
              <a:lnSpc>
                <a:spcPct val="80000"/>
              </a:lnSpc>
            </a:pPr>
            <a:r>
              <a:rPr lang="en-US" smtClean="0">
                <a:solidFill>
                  <a:srgbClr val="4F4F4F"/>
                </a:solidFill>
                <a:latin typeface="Century Gothic" pitchFamily="34" charset="0"/>
                <a:cs typeface="Century Gothic" pitchFamily="34" charset="0"/>
              </a:rPr>
              <a:t>QAD does not recommend using snapshots during a live production conversion.</a:t>
            </a:r>
          </a:p>
        </p:txBody>
      </p:sp>
      <p:sp>
        <p:nvSpPr>
          <p:cNvPr id="53250" name="Rectangle 2"/>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Snapshots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3"/>
          <p:cNvSpPr>
            <a:spLocks noGrp="1"/>
          </p:cNvSpPr>
          <p:nvPr>
            <p:ph idx="1"/>
          </p:nvPr>
        </p:nvSpPr>
        <p:spPr>
          <a:xfrm>
            <a:off x="457200" y="892175"/>
            <a:ext cx="8229600" cy="5424488"/>
          </a:xfrm>
        </p:spPr>
        <p:txBody>
          <a:bodyPr/>
          <a:lstStyle/>
          <a:p>
            <a:pPr eaLnBrk="1" hangingPunct="1"/>
            <a:r>
              <a:rPr lang="en-US" smtClean="0">
                <a:solidFill>
                  <a:srgbClr val="4F4F4F"/>
                </a:solidFill>
                <a:latin typeface="Century Gothic" pitchFamily="34" charset="0"/>
                <a:cs typeface="Century Gothic" pitchFamily="34" charset="0"/>
              </a:rPr>
              <a:t>Configure convprogpauselist.ini to specify where to pause during the conversion.</a:t>
            </a:r>
          </a:p>
          <a:p>
            <a:pPr eaLnBrk="1" hangingPunct="1"/>
            <a:r>
              <a:rPr lang="en-US" smtClean="0">
                <a:solidFill>
                  <a:srgbClr val="4F4F4F"/>
                </a:solidFill>
                <a:latin typeface="Century Gothic" pitchFamily="34" charset="0"/>
                <a:cs typeface="Century Gothic" pitchFamily="34" charset="0"/>
              </a:rPr>
              <a:t>Select Pause Before Executing Selected Actions before starting the conversion.</a:t>
            </a:r>
          </a:p>
          <a:p>
            <a:pPr eaLnBrk="1" hangingPunct="1"/>
            <a:endParaRPr lang="en-US" smtClean="0">
              <a:solidFill>
                <a:srgbClr val="4F4F4F"/>
              </a:solidFill>
              <a:latin typeface="Century Gothic" pitchFamily="34" charset="0"/>
              <a:cs typeface="Century Gothic" pitchFamily="34" charset="0"/>
            </a:endParaRPr>
          </a:p>
        </p:txBody>
      </p:sp>
      <p:sp>
        <p:nvSpPr>
          <p:cNvPr id="54274" name="Rectangle 2"/>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Making Snapshots</a:t>
            </a:r>
          </a:p>
        </p:txBody>
      </p:sp>
      <p:pic>
        <p:nvPicPr>
          <p:cNvPr id="54275" name="Picture 4" descr="snapshots02"/>
          <p:cNvPicPr>
            <a:picLocks noChangeAspect="1" noChangeArrowheads="1"/>
          </p:cNvPicPr>
          <p:nvPr/>
        </p:nvPicPr>
        <p:blipFill>
          <a:blip r:embed="rId2"/>
          <a:srcRect/>
          <a:stretch>
            <a:fillRect/>
          </a:stretch>
        </p:blipFill>
        <p:spPr bwMode="auto">
          <a:xfrm>
            <a:off x="2300288" y="3152775"/>
            <a:ext cx="4543425" cy="2371725"/>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nchor="b"/>
          <a:lstStyle/>
          <a:p>
            <a:pPr eaLnBrk="1" hangingPunct="1"/>
            <a:r>
              <a:rPr lang="en-IE" smtClean="0">
                <a:solidFill>
                  <a:srgbClr val="4F4F4F"/>
                </a:solidFill>
                <a:latin typeface="Century Gothic" pitchFamily="34" charset="0"/>
                <a:cs typeface="Century Gothic" pitchFamily="34" charset="0"/>
              </a:rPr>
              <a:t>Conversion Execution Process</a:t>
            </a:r>
            <a:endParaRPr lang="en-US" smtClean="0">
              <a:solidFill>
                <a:srgbClr val="4F4F4F"/>
              </a:solidFill>
              <a:latin typeface="Century Gothic" pitchFamily="34" charset="0"/>
              <a:cs typeface="Century Gothic" pitchFamily="34" charset="0"/>
            </a:endParaRPr>
          </a:p>
        </p:txBody>
      </p:sp>
      <p:pic>
        <p:nvPicPr>
          <p:cNvPr id="21506" name="Picture 8" descr="conversion_execution"/>
          <p:cNvPicPr>
            <a:picLocks noChangeAspect="1" noChangeArrowheads="1"/>
          </p:cNvPicPr>
          <p:nvPr/>
        </p:nvPicPr>
        <p:blipFill>
          <a:blip r:embed="rId3"/>
          <a:srcRect/>
          <a:stretch>
            <a:fillRect/>
          </a:stretch>
        </p:blipFill>
        <p:spPr bwMode="auto">
          <a:xfrm>
            <a:off x="1152525" y="2151063"/>
            <a:ext cx="6829425" cy="2447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3"/>
          <p:cNvSpPr>
            <a:spLocks noGrp="1"/>
          </p:cNvSpPr>
          <p:nvPr>
            <p:ph idx="1"/>
          </p:nvPr>
        </p:nvSpPr>
        <p:spPr>
          <a:xfrm>
            <a:off x="457200" y="892175"/>
            <a:ext cx="8229600" cy="5424488"/>
          </a:xfrm>
        </p:spPr>
        <p:txBody>
          <a:bodyPr/>
          <a:lstStyle/>
          <a:p>
            <a:pPr eaLnBrk="1" hangingPunct="1"/>
            <a:r>
              <a:rPr lang="en-US" smtClean="0">
                <a:solidFill>
                  <a:srgbClr val="4F4F4F"/>
                </a:solidFill>
                <a:latin typeface="Century Gothic" pitchFamily="34" charset="0"/>
                <a:cs typeface="Century Gothic" pitchFamily="34" charset="0"/>
              </a:rPr>
              <a:t>Select No when prompted to continue past the pause point.</a:t>
            </a:r>
          </a:p>
          <a:p>
            <a:pPr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55298" name="Rectangle 2"/>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Making Snapshots</a:t>
            </a:r>
          </a:p>
        </p:txBody>
      </p:sp>
      <p:pic>
        <p:nvPicPr>
          <p:cNvPr id="55299" name="Picture 5" descr="slide19"/>
          <p:cNvPicPr>
            <a:picLocks noChangeAspect="1" noChangeArrowheads="1"/>
          </p:cNvPicPr>
          <p:nvPr/>
        </p:nvPicPr>
        <p:blipFill>
          <a:blip r:embed="rId2"/>
          <a:srcRect/>
          <a:stretch>
            <a:fillRect/>
          </a:stretch>
        </p:blipFill>
        <p:spPr bwMode="auto">
          <a:xfrm>
            <a:off x="1614488" y="2054225"/>
            <a:ext cx="5905500" cy="381000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3"/>
          <p:cNvSpPr>
            <a:spLocks noGrp="1"/>
          </p:cNvSpPr>
          <p:nvPr>
            <p:ph idx="1"/>
          </p:nvPr>
        </p:nvSpPr>
        <p:spPr>
          <a:xfrm>
            <a:off x="457200" y="892175"/>
            <a:ext cx="8229600" cy="5424488"/>
          </a:xfrm>
        </p:spPr>
        <p:txBody>
          <a:bodyPr/>
          <a:lstStyle/>
          <a:p>
            <a:pPr eaLnBrk="1" hangingPunct="1"/>
            <a:r>
              <a:rPr lang="en-US" smtClean="0">
                <a:solidFill>
                  <a:srgbClr val="4F4F4F"/>
                </a:solidFill>
                <a:latin typeface="Century Gothic" pitchFamily="34" charset="0"/>
                <a:cs typeface="Century Gothic" pitchFamily="34" charset="0"/>
              </a:rPr>
              <a:t>Exit QDT.</a:t>
            </a:r>
          </a:p>
          <a:p>
            <a:pPr eaLnBrk="1" hangingPunct="1"/>
            <a:r>
              <a:rPr lang="en-US" smtClean="0">
                <a:solidFill>
                  <a:srgbClr val="4F4F4F"/>
                </a:solidFill>
                <a:latin typeface="Century Gothic" pitchFamily="34" charset="0"/>
                <a:cs typeface="Century Gothic" pitchFamily="34" charset="0"/>
              </a:rPr>
              <a:t>Stop the environment.</a:t>
            </a:r>
          </a:p>
          <a:p>
            <a:pPr eaLnBrk="1" hangingPunct="1"/>
            <a:r>
              <a:rPr lang="en-US" smtClean="0">
                <a:solidFill>
                  <a:srgbClr val="4F4F4F"/>
                </a:solidFill>
                <a:latin typeface="Century Gothic" pitchFamily="34" charset="0"/>
                <a:cs typeface="Century Gothic" pitchFamily="34" charset="0"/>
              </a:rPr>
              <a:t>Backup the required files and databases.</a:t>
            </a:r>
          </a:p>
          <a:p>
            <a:pPr eaLnBrk="1" hangingPunct="1"/>
            <a:r>
              <a:rPr lang="en-US" smtClean="0">
                <a:solidFill>
                  <a:srgbClr val="4F4F4F"/>
                </a:solidFill>
                <a:latin typeface="Century Gothic" pitchFamily="34" charset="0"/>
                <a:cs typeface="Century Gothic" pitchFamily="34" charset="0"/>
              </a:rPr>
              <a:t>Restart the environment.</a:t>
            </a:r>
          </a:p>
          <a:p>
            <a:pPr eaLnBrk="1" hangingPunct="1"/>
            <a:r>
              <a:rPr lang="en-US" smtClean="0">
                <a:solidFill>
                  <a:srgbClr val="4F4F4F"/>
                </a:solidFill>
                <a:latin typeface="Century Gothic" pitchFamily="34" charset="0"/>
                <a:cs typeface="Century Gothic" pitchFamily="34" charset="0"/>
              </a:rPr>
              <a:t>Restart QDT.</a:t>
            </a:r>
          </a:p>
        </p:txBody>
      </p:sp>
      <p:sp>
        <p:nvSpPr>
          <p:cNvPr id="56322" name="Rectangle 2"/>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Making Snapshots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3"/>
          <p:cNvSpPr>
            <a:spLocks noGrp="1"/>
          </p:cNvSpPr>
          <p:nvPr>
            <p:ph idx="1"/>
          </p:nvPr>
        </p:nvSpPr>
        <p:spPr>
          <a:xfrm>
            <a:off x="457200" y="892175"/>
            <a:ext cx="8229600" cy="5424488"/>
          </a:xfrm>
        </p:spPr>
        <p:txBody>
          <a:bodyPr/>
          <a:lstStyle/>
          <a:p>
            <a:pPr eaLnBrk="1" hangingPunct="1"/>
            <a:r>
              <a:rPr lang="en-US" smtClean="0">
                <a:solidFill>
                  <a:srgbClr val="4F4F4F"/>
                </a:solidFill>
                <a:latin typeface="Century Gothic" pitchFamily="34" charset="0"/>
                <a:cs typeface="Century Gothic" pitchFamily="34" charset="0"/>
              </a:rPr>
              <a:t>The following QDT screen should appear when the conversion finishes.</a:t>
            </a:r>
          </a:p>
          <a:p>
            <a:pPr eaLnBrk="1" hangingPunct="1"/>
            <a:endParaRPr lang="en-US" smtClean="0">
              <a:solidFill>
                <a:srgbClr val="4F4F4F"/>
              </a:solidFill>
              <a:latin typeface="Century Gothic" pitchFamily="34" charset="0"/>
              <a:cs typeface="Century Gothic" pitchFamily="34" charset="0"/>
            </a:endParaRPr>
          </a:p>
        </p:txBody>
      </p:sp>
      <p:sp>
        <p:nvSpPr>
          <p:cNvPr id="57346" name="Rectangle 2"/>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Conversion Validation</a:t>
            </a:r>
          </a:p>
        </p:txBody>
      </p:sp>
      <p:pic>
        <p:nvPicPr>
          <p:cNvPr id="57347" name="Picture 5" descr="slide20b"/>
          <p:cNvPicPr>
            <a:picLocks noChangeAspect="1" noChangeArrowheads="1"/>
          </p:cNvPicPr>
          <p:nvPr/>
        </p:nvPicPr>
        <p:blipFill>
          <a:blip r:embed="rId2"/>
          <a:srcRect/>
          <a:stretch>
            <a:fillRect/>
          </a:stretch>
        </p:blipFill>
        <p:spPr bwMode="auto">
          <a:xfrm>
            <a:off x="1944688" y="2292350"/>
            <a:ext cx="5603875" cy="3408363"/>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3"/>
          <p:cNvSpPr>
            <a:spLocks noGrp="1"/>
          </p:cNvSpPr>
          <p:nvPr>
            <p:ph idx="1"/>
          </p:nvPr>
        </p:nvSpPr>
        <p:spPr>
          <a:xfrm>
            <a:off x="457200" y="892175"/>
            <a:ext cx="8229600" cy="5424488"/>
          </a:xfrm>
        </p:spPr>
        <p:txBody>
          <a:bodyPr/>
          <a:lstStyle/>
          <a:p>
            <a:pPr eaLnBrk="1" hangingPunct="1"/>
            <a:r>
              <a:rPr lang="en-US" smtClean="0">
                <a:solidFill>
                  <a:srgbClr val="4F4F4F"/>
                </a:solidFill>
                <a:latin typeface="Century Gothic" pitchFamily="34" charset="0"/>
                <a:cs typeface="Century Gothic" pitchFamily="34" charset="0"/>
              </a:rPr>
              <a:t>Check the log files for errors:</a:t>
            </a:r>
          </a:p>
          <a:p>
            <a:pPr lvl="1" eaLnBrk="1" hangingPunct="1"/>
            <a:r>
              <a:rPr lang="en-US" smtClean="0">
                <a:solidFill>
                  <a:srgbClr val="4F4F4F"/>
                </a:solidFill>
                <a:latin typeface="Century Gothic" pitchFamily="34" charset="0"/>
                <a:cs typeface="Century Gothic" pitchFamily="34" charset="0"/>
              </a:rPr>
              <a:t>&lt;QDT install dir&gt;/logs/qdtadmin.log</a:t>
            </a:r>
          </a:p>
          <a:p>
            <a:pPr lvl="1" eaLnBrk="1" hangingPunct="1"/>
            <a:r>
              <a:rPr lang="en-US" smtClean="0">
                <a:solidFill>
                  <a:srgbClr val="4F4F4F"/>
                </a:solidFill>
                <a:latin typeface="Century Gothic" pitchFamily="34" charset="0"/>
                <a:cs typeface="Century Gothic" pitchFamily="34" charset="0"/>
              </a:rPr>
              <a:t>&lt;QDT install dir&gt;/logs/qdtadmin001.log</a:t>
            </a:r>
          </a:p>
          <a:p>
            <a:pPr lvl="1" eaLnBrk="1" hangingPunct="1"/>
            <a:r>
              <a:rPr lang="en-US" smtClean="0">
                <a:solidFill>
                  <a:srgbClr val="4F4F4F"/>
                </a:solidFill>
                <a:latin typeface="Century Gothic" pitchFamily="34" charset="0"/>
                <a:cs typeface="Century Gothic" pitchFamily="34" charset="0"/>
              </a:rPr>
              <a:t>...</a:t>
            </a:r>
          </a:p>
          <a:p>
            <a:pPr lvl="1" eaLnBrk="1" hangingPunct="1"/>
            <a:r>
              <a:rPr lang="en-US" smtClean="0">
                <a:solidFill>
                  <a:srgbClr val="4F4F4F"/>
                </a:solidFill>
                <a:latin typeface="Century Gothic" pitchFamily="34" charset="0"/>
                <a:cs typeface="Century Gothic" pitchFamily="34" charset="0"/>
              </a:rPr>
              <a:t>&lt;QDT install dir&gt;/logs/qdtadminxxx.log</a:t>
            </a:r>
          </a:p>
          <a:p>
            <a:pPr eaLnBrk="1" hangingPunct="1"/>
            <a:r>
              <a:rPr lang="en-US" smtClean="0">
                <a:solidFill>
                  <a:srgbClr val="4F4F4F"/>
                </a:solidFill>
                <a:latin typeface="Century Gothic" pitchFamily="34" charset="0"/>
                <a:cs typeface="Century Gothic" pitchFamily="34" charset="0"/>
              </a:rPr>
              <a:t>Refer to EE Conversion Guide, Appendix F – Log Files, for further information about conversion-related log files.</a:t>
            </a:r>
          </a:p>
        </p:txBody>
      </p:sp>
      <p:sp>
        <p:nvSpPr>
          <p:cNvPr id="58370" name="Rectangle 2"/>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Conversion Validation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3"/>
          <p:cNvSpPr>
            <a:spLocks noGrp="1" noChangeArrowheads="1"/>
          </p:cNvSpPr>
          <p:nvPr>
            <p:ph idx="1"/>
          </p:nvPr>
        </p:nvSpPr>
        <p:spPr>
          <a:xfrm>
            <a:off x="457200" y="892175"/>
            <a:ext cx="8229600" cy="5424488"/>
          </a:xfrm>
        </p:spPr>
        <p:txBody>
          <a:bodyPr tIns="91440" bIns="91440"/>
          <a:lstStyle/>
          <a:p>
            <a:pPr eaLnBrk="1" hangingPunct="1"/>
            <a:r>
              <a:rPr lang="en-IE" smtClean="0">
                <a:solidFill>
                  <a:srgbClr val="4F4F4F"/>
                </a:solidFill>
                <a:latin typeface="Century Gothic" pitchFamily="34" charset="0"/>
                <a:cs typeface="Century Gothic" pitchFamily="34" charset="0"/>
              </a:rPr>
              <a:t>The following are some issues which may prevent successful conversion execution:</a:t>
            </a:r>
          </a:p>
          <a:p>
            <a:pPr lvl="1" eaLnBrk="1" hangingPunct="1"/>
            <a:r>
              <a:rPr lang="en-IE" smtClean="0">
                <a:solidFill>
                  <a:srgbClr val="4F4F4F"/>
                </a:solidFill>
                <a:latin typeface="Century Gothic" pitchFamily="34" charset="0"/>
                <a:cs typeface="Century Gothic" pitchFamily="34" charset="0"/>
              </a:rPr>
              <a:t>Conversions are not enabled in QDT</a:t>
            </a:r>
          </a:p>
          <a:p>
            <a:pPr lvl="1" eaLnBrk="1" hangingPunct="1"/>
            <a:r>
              <a:rPr lang="en-IE" smtClean="0">
                <a:solidFill>
                  <a:srgbClr val="4F4F4F"/>
                </a:solidFill>
                <a:latin typeface="Century Gothic" pitchFamily="34" charset="0"/>
                <a:cs typeface="Century Gothic" pitchFamily="34" charset="0"/>
              </a:rPr>
              <a:t>Errors exist in the Data Preparation Report</a:t>
            </a:r>
          </a:p>
          <a:p>
            <a:pPr lvl="1" eaLnBrk="1" hangingPunct="1"/>
            <a:r>
              <a:rPr lang="en-IE" smtClean="0">
                <a:solidFill>
                  <a:srgbClr val="4F4F4F"/>
                </a:solidFill>
                <a:latin typeface="Century Gothic" pitchFamily="34" charset="0"/>
                <a:cs typeface="Century Gothic" pitchFamily="34" charset="0"/>
              </a:rPr>
              <a:t>Invalid characters exist in a database field</a:t>
            </a:r>
          </a:p>
          <a:p>
            <a:pPr lvl="1" eaLnBrk="1" hangingPunct="1"/>
            <a:r>
              <a:rPr lang="en-IE" smtClean="0">
                <a:solidFill>
                  <a:srgbClr val="4F4F4F"/>
                </a:solidFill>
                <a:latin typeface="Century Gothic" pitchFamily="34" charset="0"/>
                <a:cs typeface="Century Gothic" pitchFamily="34" charset="0"/>
              </a:rPr>
              <a:t>The number of characters in a database field exceeds the character limit for the field</a:t>
            </a:r>
          </a:p>
          <a:p>
            <a:pPr eaLnBrk="1" hangingPunct="1"/>
            <a:endParaRPr lang="en-IE" sz="2400" smtClean="0">
              <a:solidFill>
                <a:srgbClr val="4F4F4F"/>
              </a:solidFill>
              <a:latin typeface="Century Gothic" pitchFamily="34" charset="0"/>
              <a:cs typeface="Century Gothic" pitchFamily="34" charset="0"/>
            </a:endParaRPr>
          </a:p>
          <a:p>
            <a:pPr eaLnBrk="1" hangingPunct="1"/>
            <a:endParaRPr lang="en-IE" smtClean="0">
              <a:solidFill>
                <a:srgbClr val="4F4F4F"/>
              </a:solidFill>
              <a:latin typeface="Century Gothic" pitchFamily="34" charset="0"/>
              <a:cs typeface="Century Gothic" pitchFamily="34" charset="0"/>
            </a:endParaRPr>
          </a:p>
        </p:txBody>
      </p:sp>
      <p:sp>
        <p:nvSpPr>
          <p:cNvPr id="59394"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Troubleshooting</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3"/>
          <p:cNvSpPr>
            <a:spLocks noGrp="1" noChangeArrowheads="1"/>
          </p:cNvSpPr>
          <p:nvPr>
            <p:ph idx="1"/>
          </p:nvPr>
        </p:nvSpPr>
        <p:spPr>
          <a:xfrm>
            <a:off x="457200" y="892175"/>
            <a:ext cx="8229600" cy="5424488"/>
          </a:xfrm>
        </p:spPr>
        <p:txBody>
          <a:bodyPr tIns="91440" bIns="91440"/>
          <a:lstStyle/>
          <a:p>
            <a:pPr marL="533400" indent="-533400" defTabSz="914400" eaLnBrk="1" hangingPunct="1"/>
            <a:r>
              <a:rPr lang="en-IE" smtClean="0">
                <a:solidFill>
                  <a:srgbClr val="4F4F4F"/>
                </a:solidFill>
                <a:latin typeface="Century Gothic" pitchFamily="34" charset="0"/>
                <a:cs typeface="Century Gothic" pitchFamily="34" charset="0"/>
              </a:rPr>
              <a:t>QDT menu options do not contain Convert QAD EE from Previous Release</a:t>
            </a:r>
          </a:p>
          <a:p>
            <a:pPr marL="914400" lvl="1" indent="-457200" defTabSz="914400" eaLnBrk="1" hangingPunct="1">
              <a:buFont typeface="Times New Roman" pitchFamily="18" charset="0"/>
              <a:buAutoNum type="arabicPeriod"/>
            </a:pPr>
            <a:r>
              <a:rPr lang="en-IE" smtClean="0">
                <a:solidFill>
                  <a:srgbClr val="4F4F4F"/>
                </a:solidFill>
                <a:latin typeface="Century Gothic" pitchFamily="34" charset="0"/>
                <a:cs typeface="Century Gothic" pitchFamily="34" charset="0"/>
              </a:rPr>
              <a:t>Conversion routines are disabled and password protected by default. Therefore, this option must be enabled beforehand.</a:t>
            </a:r>
          </a:p>
          <a:p>
            <a:pPr marL="914400" lvl="1" indent="-457200" defTabSz="914400" eaLnBrk="1" hangingPunct="1">
              <a:buFont typeface="Times New Roman" pitchFamily="18" charset="0"/>
              <a:buAutoNum type="arabicPeriod"/>
            </a:pPr>
            <a:r>
              <a:rPr lang="en-IE" smtClean="0">
                <a:solidFill>
                  <a:srgbClr val="4F4F4F"/>
                </a:solidFill>
                <a:latin typeface="Century Gothic" pitchFamily="34" charset="0"/>
                <a:cs typeface="Century Gothic" pitchFamily="34" charset="0"/>
              </a:rPr>
              <a:t>Or conversion routines are not deployed on QAD EE media. Therefore, a separate download of QDT with conversions included is required.</a:t>
            </a:r>
          </a:p>
          <a:p>
            <a:pPr marL="914400" lvl="1" indent="-457200" defTabSz="914400" eaLnBrk="1" hangingPunct="1"/>
            <a:endParaRPr lang="en-IE" smtClean="0">
              <a:solidFill>
                <a:srgbClr val="4F4F4F"/>
              </a:solidFill>
              <a:latin typeface="Century Gothic" pitchFamily="34" charset="0"/>
              <a:cs typeface="Century Gothic" pitchFamily="34" charset="0"/>
            </a:endParaRPr>
          </a:p>
          <a:p>
            <a:pPr marL="533400" indent="-533400" defTabSz="914400" eaLnBrk="1" hangingPunct="1"/>
            <a:endParaRPr lang="en-IE" smtClean="0">
              <a:solidFill>
                <a:srgbClr val="4F4F4F"/>
              </a:solidFill>
              <a:latin typeface="Century Gothic" pitchFamily="34" charset="0"/>
              <a:cs typeface="Century Gothic" pitchFamily="34" charset="0"/>
            </a:endParaRPr>
          </a:p>
        </p:txBody>
      </p:sp>
      <p:sp>
        <p:nvSpPr>
          <p:cNvPr id="60418"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Troubleshooting</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3"/>
          <p:cNvSpPr>
            <a:spLocks noGrp="1" noChangeArrowheads="1"/>
          </p:cNvSpPr>
          <p:nvPr>
            <p:ph idx="1"/>
          </p:nvPr>
        </p:nvSpPr>
        <p:spPr>
          <a:xfrm>
            <a:off x="457200" y="892175"/>
            <a:ext cx="8229600" cy="5424488"/>
          </a:xfrm>
        </p:spPr>
        <p:txBody>
          <a:bodyPr tIns="91440" bIns="91440"/>
          <a:lstStyle/>
          <a:p>
            <a:pPr eaLnBrk="1" hangingPunct="1"/>
            <a:r>
              <a:rPr lang="en-IE" smtClean="0">
                <a:solidFill>
                  <a:srgbClr val="4F4F4F"/>
                </a:solidFill>
                <a:latin typeface="Century Gothic" pitchFamily="34" charset="0"/>
                <a:cs typeface="Century Gothic" pitchFamily="34" charset="0"/>
              </a:rPr>
              <a:t>QDT Admin gives an error message “Data Preparation Report is not clean" after you input the source database.</a:t>
            </a:r>
          </a:p>
          <a:p>
            <a:pPr lvl="1" eaLnBrk="1" hangingPunct="1"/>
            <a:r>
              <a:rPr lang="en-IE" smtClean="0">
                <a:solidFill>
                  <a:srgbClr val="4F4F4F"/>
                </a:solidFill>
                <a:latin typeface="Century Gothic" pitchFamily="34" charset="0"/>
                <a:cs typeface="Century Gothic" pitchFamily="34" charset="0"/>
              </a:rPr>
              <a:t>Before the conversion execution stage can be run, the Data Preparation Report must be run on source database and report zero errors.</a:t>
            </a:r>
          </a:p>
          <a:p>
            <a:pPr lvl="1" eaLnBrk="1" hangingPunct="1"/>
            <a:r>
              <a:rPr lang="en-IE" smtClean="0">
                <a:solidFill>
                  <a:srgbClr val="4F4F4F"/>
                </a:solidFill>
                <a:latin typeface="Century Gothic" pitchFamily="34" charset="0"/>
                <a:cs typeface="Century Gothic" pitchFamily="34" charset="0"/>
              </a:rPr>
              <a:t>To fix the problem, the Data Preparation Report should be run against the source database and any errors reported must be fixed.</a:t>
            </a:r>
          </a:p>
          <a:p>
            <a:pPr eaLnBrk="1" hangingPunct="1"/>
            <a:endParaRPr lang="en-IE" sz="2400" smtClean="0">
              <a:solidFill>
                <a:srgbClr val="4F4F4F"/>
              </a:solidFill>
              <a:latin typeface="Century Gothic" pitchFamily="34" charset="0"/>
              <a:cs typeface="Century Gothic" pitchFamily="34" charset="0"/>
            </a:endParaRPr>
          </a:p>
        </p:txBody>
      </p:sp>
      <p:sp>
        <p:nvSpPr>
          <p:cNvPr id="61442"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Troubleshooting</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3"/>
          <p:cNvSpPr>
            <a:spLocks noGrp="1" noChangeArrowheads="1"/>
          </p:cNvSpPr>
          <p:nvPr>
            <p:ph idx="1"/>
          </p:nvPr>
        </p:nvSpPr>
        <p:spPr>
          <a:xfrm>
            <a:off x="457200" y="892175"/>
            <a:ext cx="8229600" cy="5424488"/>
          </a:xfrm>
        </p:spPr>
        <p:txBody>
          <a:bodyPr tIns="91440" bIns="91440"/>
          <a:lstStyle/>
          <a:p>
            <a:pPr eaLnBrk="1" hangingPunct="1">
              <a:lnSpc>
                <a:spcPct val="80000"/>
              </a:lnSpc>
            </a:pPr>
            <a:r>
              <a:rPr lang="en-IE" sz="2400" smtClean="0">
                <a:solidFill>
                  <a:srgbClr val="4F4F4F"/>
                </a:solidFill>
                <a:latin typeface="Century Gothic" pitchFamily="34" charset="0"/>
                <a:cs typeface="Century Gothic" pitchFamily="34" charset="0"/>
              </a:rPr>
              <a:t>Errors in reindex.log</a:t>
            </a:r>
          </a:p>
          <a:p>
            <a:pPr lvl="1" eaLnBrk="1" hangingPunct="1">
              <a:lnSpc>
                <a:spcPct val="80000"/>
              </a:lnSpc>
            </a:pPr>
            <a:r>
              <a:rPr lang="en-IE" sz="2000" smtClean="0">
                <a:solidFill>
                  <a:srgbClr val="4F4F4F"/>
                </a:solidFill>
                <a:latin typeface="Century Gothic" pitchFamily="34" charset="0"/>
                <a:cs typeface="Century Gothic" pitchFamily="34" charset="0"/>
              </a:rPr>
              <a:t>reindex.log contains the output from rebuilding the indexes in the QAD EE database during the conversion execution stage.</a:t>
            </a:r>
          </a:p>
          <a:p>
            <a:pPr lvl="1" eaLnBrk="1" hangingPunct="1">
              <a:lnSpc>
                <a:spcPct val="80000"/>
              </a:lnSpc>
            </a:pPr>
            <a:r>
              <a:rPr lang="en-IE" sz="2000" smtClean="0">
                <a:solidFill>
                  <a:srgbClr val="4F4F4F"/>
                </a:solidFill>
                <a:latin typeface="Century Gothic" pitchFamily="34" charset="0"/>
                <a:cs typeface="Century Gothic" pitchFamily="34" charset="0"/>
              </a:rPr>
              <a:t>These errors can be caused by the new unique index oid_&lt;table name&gt;.</a:t>
            </a:r>
          </a:p>
          <a:p>
            <a:pPr lvl="2" eaLnBrk="1" hangingPunct="1">
              <a:lnSpc>
                <a:spcPct val="80000"/>
              </a:lnSpc>
            </a:pPr>
            <a:r>
              <a:rPr lang="en-IE" sz="1800" smtClean="0">
                <a:solidFill>
                  <a:srgbClr val="4F4F4F"/>
                </a:solidFill>
                <a:latin typeface="Century Gothic" pitchFamily="34" charset="0"/>
                <a:cs typeface="Century Gothic" pitchFamily="34" charset="0"/>
              </a:rPr>
              <a:t>This new index is used to enforce uniqueness on the OID fields.</a:t>
            </a:r>
          </a:p>
          <a:p>
            <a:pPr lvl="2" eaLnBrk="1" hangingPunct="1">
              <a:lnSpc>
                <a:spcPct val="80000"/>
              </a:lnSpc>
            </a:pPr>
            <a:r>
              <a:rPr lang="en-IE" sz="1800" smtClean="0">
                <a:solidFill>
                  <a:srgbClr val="4F4F4F"/>
                </a:solidFill>
                <a:latin typeface="Century Gothic" pitchFamily="34" charset="0"/>
                <a:cs typeface="Century Gothic" pitchFamily="34" charset="0"/>
              </a:rPr>
              <a:t>OID fields were available in some pre-QAD EE versions, but uniqueness was not enforced.</a:t>
            </a:r>
          </a:p>
          <a:p>
            <a:pPr lvl="1" eaLnBrk="1" hangingPunct="1">
              <a:lnSpc>
                <a:spcPct val="80000"/>
              </a:lnSpc>
            </a:pPr>
            <a:r>
              <a:rPr lang="en-IE" sz="2000" smtClean="0">
                <a:solidFill>
                  <a:srgbClr val="4F4F4F"/>
                </a:solidFill>
                <a:latin typeface="Century Gothic" pitchFamily="34" charset="0"/>
                <a:cs typeface="Century Gothic" pitchFamily="34" charset="0"/>
              </a:rPr>
              <a:t>These errors should be analyzed and corrected before proceeding with the conversion.</a:t>
            </a:r>
          </a:p>
          <a:p>
            <a:pPr lvl="2" eaLnBrk="1" hangingPunct="1">
              <a:lnSpc>
                <a:spcPct val="80000"/>
              </a:lnSpc>
            </a:pPr>
            <a:r>
              <a:rPr lang="en-IE" sz="1800" smtClean="0">
                <a:solidFill>
                  <a:srgbClr val="4F4F4F"/>
                </a:solidFill>
                <a:latin typeface="Century Gothic" pitchFamily="34" charset="0"/>
                <a:cs typeface="Century Gothic" pitchFamily="34" charset="0"/>
              </a:rPr>
              <a:t>For OID fields, these can be reset to zero and the conversion will regenerate them.</a:t>
            </a:r>
          </a:p>
          <a:p>
            <a:pPr lvl="2" eaLnBrk="1" hangingPunct="1">
              <a:lnSpc>
                <a:spcPct val="80000"/>
              </a:lnSpc>
            </a:pPr>
            <a:r>
              <a:rPr lang="en-IE" sz="1800" smtClean="0">
                <a:solidFill>
                  <a:srgbClr val="4F4F4F"/>
                </a:solidFill>
                <a:latin typeface="Century Gothic" pitchFamily="34" charset="0"/>
                <a:cs typeface="Century Gothic" pitchFamily="34" charset="0"/>
              </a:rPr>
              <a:t>Note: Some OID fields are used as foreign fields and these should be manually corrected.</a:t>
            </a:r>
          </a:p>
          <a:p>
            <a:pPr lvl="1" eaLnBrk="1" hangingPunct="1">
              <a:lnSpc>
                <a:spcPct val="80000"/>
              </a:lnSpc>
            </a:pPr>
            <a:r>
              <a:rPr lang="en-IE" sz="2000" smtClean="0">
                <a:solidFill>
                  <a:srgbClr val="4F4F4F"/>
                </a:solidFill>
                <a:latin typeface="Century Gothic" pitchFamily="34" charset="0"/>
                <a:cs typeface="Century Gothic" pitchFamily="34" charset="0"/>
              </a:rPr>
              <a:t>The conversion execution must be restarted from beginning.</a:t>
            </a:r>
            <a:endParaRPr lang="en-US" smtClean="0">
              <a:solidFill>
                <a:srgbClr val="4F4F4F"/>
              </a:solidFill>
              <a:latin typeface="Century Gothic" pitchFamily="34" charset="0"/>
              <a:cs typeface="Century Gothic" pitchFamily="34" charset="0"/>
            </a:endParaRPr>
          </a:p>
        </p:txBody>
      </p:sp>
      <p:sp>
        <p:nvSpPr>
          <p:cNvPr id="62466"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Troubleshooting</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3"/>
          <p:cNvSpPr>
            <a:spLocks noGrp="1" noChangeArrowheads="1"/>
          </p:cNvSpPr>
          <p:nvPr>
            <p:ph idx="1"/>
          </p:nvPr>
        </p:nvSpPr>
        <p:spPr>
          <a:xfrm>
            <a:off x="457200" y="892175"/>
            <a:ext cx="8229600" cy="5424488"/>
          </a:xfrm>
        </p:spPr>
        <p:txBody>
          <a:bodyPr tIns="91440" bIns="91440"/>
          <a:lstStyle/>
          <a:p>
            <a:pPr eaLnBrk="1" hangingPunct="1"/>
            <a:r>
              <a:rPr lang="en-IE" smtClean="0">
                <a:solidFill>
                  <a:srgbClr val="4F4F4F"/>
                </a:solidFill>
                <a:latin typeface="Century Gothic" pitchFamily="34" charset="0"/>
                <a:cs typeface="Century Gothic" pitchFamily="34" charset="0"/>
              </a:rPr>
              <a:t>Errors in qdtadmin.log: "field cannot contain a comma, a pipe or any unprintable character"</a:t>
            </a:r>
          </a:p>
          <a:p>
            <a:pPr lvl="1" eaLnBrk="1" hangingPunct="1"/>
            <a:r>
              <a:rPr lang="en-IE" smtClean="0">
                <a:solidFill>
                  <a:srgbClr val="4F4F4F"/>
                </a:solidFill>
                <a:latin typeface="Century Gothic" pitchFamily="34" charset="0"/>
                <a:cs typeface="Century Gothic" pitchFamily="34" charset="0"/>
              </a:rPr>
              <a:t>QAD EE does not support commas, pipes, or unprintable characters in some fields.</a:t>
            </a:r>
          </a:p>
          <a:p>
            <a:pPr lvl="1" eaLnBrk="1" hangingPunct="1"/>
            <a:r>
              <a:rPr lang="en-IE" smtClean="0">
                <a:solidFill>
                  <a:srgbClr val="4F4F4F"/>
                </a:solidFill>
                <a:latin typeface="Century Gothic" pitchFamily="34" charset="0"/>
                <a:cs typeface="Century Gothic" pitchFamily="34" charset="0"/>
              </a:rPr>
              <a:t>These characters must be removed from the source database or replaced with supported characters (such as semi-colons).</a:t>
            </a:r>
          </a:p>
          <a:p>
            <a:pPr lvl="1" eaLnBrk="1" hangingPunct="1"/>
            <a:r>
              <a:rPr lang="en-IE" smtClean="0">
                <a:solidFill>
                  <a:srgbClr val="4F4F4F"/>
                </a:solidFill>
                <a:latin typeface="Century Gothic" pitchFamily="34" charset="0"/>
                <a:cs typeface="Century Gothic" pitchFamily="34" charset="0"/>
              </a:rPr>
              <a:t>The conversion execution stage must be restarted from beginning.</a:t>
            </a:r>
            <a:endParaRPr lang="en-US" smtClean="0">
              <a:solidFill>
                <a:srgbClr val="4F4F4F"/>
              </a:solidFill>
              <a:latin typeface="Century Gothic" pitchFamily="34" charset="0"/>
              <a:cs typeface="Century Gothic" pitchFamily="34" charset="0"/>
            </a:endParaRPr>
          </a:p>
        </p:txBody>
      </p:sp>
      <p:sp>
        <p:nvSpPr>
          <p:cNvPr id="63490"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Troubleshooting</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3"/>
          <p:cNvSpPr>
            <a:spLocks noGrp="1" noChangeArrowheads="1"/>
          </p:cNvSpPr>
          <p:nvPr>
            <p:ph idx="1"/>
          </p:nvPr>
        </p:nvSpPr>
        <p:spPr>
          <a:xfrm>
            <a:off x="457200" y="892175"/>
            <a:ext cx="8229600" cy="5424488"/>
          </a:xfrm>
        </p:spPr>
        <p:txBody>
          <a:bodyPr tIns="91440" bIns="91440"/>
          <a:lstStyle/>
          <a:p>
            <a:pPr eaLnBrk="1" hangingPunct="1"/>
            <a:r>
              <a:rPr lang="en-IE" smtClean="0">
                <a:solidFill>
                  <a:srgbClr val="4F4F4F"/>
                </a:solidFill>
                <a:latin typeface="Century Gothic" pitchFamily="34" charset="0"/>
                <a:cs typeface="Century Gothic" pitchFamily="34" charset="0"/>
              </a:rPr>
              <a:t>Errors in qdtadmin.log: "value is too long“</a:t>
            </a:r>
          </a:p>
          <a:p>
            <a:pPr lvl="1" eaLnBrk="1" hangingPunct="1"/>
            <a:r>
              <a:rPr lang="en-IE" smtClean="0">
                <a:solidFill>
                  <a:srgbClr val="4F4F4F"/>
                </a:solidFill>
                <a:latin typeface="Century Gothic" pitchFamily="34" charset="0"/>
                <a:cs typeface="Century Gothic" pitchFamily="34" charset="0"/>
              </a:rPr>
              <a:t>QAD EE validates field length based on data definitions. If the value being entered in the field is longer than the length defined in the database, QAD EE raises an error during conversion. </a:t>
            </a:r>
          </a:p>
          <a:p>
            <a:pPr lvl="1" eaLnBrk="1" hangingPunct="1"/>
            <a:r>
              <a:rPr lang="en-IE" smtClean="0">
                <a:solidFill>
                  <a:srgbClr val="4F4F4F"/>
                </a:solidFill>
                <a:latin typeface="Century Gothic" pitchFamily="34" charset="0"/>
                <a:cs typeface="Century Gothic" pitchFamily="34" charset="0"/>
              </a:rPr>
              <a:t>These errors can be corrected by shortening or truncating some characters from the original value to make the length less than, or equal to, the length defined in database.</a:t>
            </a:r>
          </a:p>
          <a:p>
            <a:pPr lvl="1" eaLnBrk="1" hangingPunct="1"/>
            <a:r>
              <a:rPr lang="en-IE" smtClean="0">
                <a:solidFill>
                  <a:srgbClr val="4F4F4F"/>
                </a:solidFill>
                <a:latin typeface="Century Gothic" pitchFamily="34" charset="0"/>
                <a:cs typeface="Century Gothic" pitchFamily="34" charset="0"/>
              </a:rPr>
              <a:t>Conversion execution must be restarted from beginning.</a:t>
            </a:r>
            <a:endParaRPr lang="en-US" smtClean="0">
              <a:solidFill>
                <a:srgbClr val="4F4F4F"/>
              </a:solidFill>
              <a:latin typeface="Century Gothic" pitchFamily="34" charset="0"/>
              <a:cs typeface="Century Gothic" pitchFamily="34" charset="0"/>
            </a:endParaRPr>
          </a:p>
        </p:txBody>
      </p:sp>
      <p:sp>
        <p:nvSpPr>
          <p:cNvPr id="64514"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Troubleshooting</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3"/>
          <p:cNvSpPr>
            <a:spLocks noGrp="1" noChangeArrowheads="1"/>
          </p:cNvSpPr>
          <p:nvPr>
            <p:ph idx="1"/>
          </p:nvPr>
        </p:nvSpPr>
        <p:spPr>
          <a:xfrm>
            <a:off x="457200" y="892175"/>
            <a:ext cx="8229600" cy="5424488"/>
          </a:xfrm>
        </p:spPr>
        <p:txBody>
          <a:bodyPr tIns="91440" bIns="91440"/>
          <a:lstStyle/>
          <a:p>
            <a:pPr eaLnBrk="1" hangingPunct="1"/>
            <a:r>
              <a:rPr lang="en-US" smtClean="0">
                <a:solidFill>
                  <a:srgbClr val="4F4F4F"/>
                </a:solidFill>
                <a:latin typeface="Century Gothic" pitchFamily="34" charset="0"/>
                <a:cs typeface="Century Gothic" pitchFamily="34" charset="0"/>
              </a:rPr>
              <a:t>Prepare the environment.</a:t>
            </a:r>
          </a:p>
          <a:p>
            <a:pPr lvl="1" eaLnBrk="1" hangingPunct="1"/>
            <a:r>
              <a:rPr lang="en-IE" smtClean="0">
                <a:solidFill>
                  <a:srgbClr val="4F4F4F"/>
                </a:solidFill>
                <a:latin typeface="Century Gothic" pitchFamily="34" charset="0"/>
                <a:cs typeface="Century Gothic" pitchFamily="34" charset="0"/>
              </a:rPr>
              <a:t>Define values for the following environment variables:</a:t>
            </a:r>
          </a:p>
          <a:p>
            <a:pPr lvl="2" eaLnBrk="1" hangingPunct="1"/>
            <a:r>
              <a:rPr lang="en-IE" smtClean="0">
                <a:solidFill>
                  <a:srgbClr val="4F4F4F"/>
                </a:solidFill>
                <a:latin typeface="Century Gothic" pitchFamily="34" charset="0"/>
                <a:cs typeface="Century Gothic" pitchFamily="34" charset="0"/>
              </a:rPr>
              <a:t>DLC: Progress install directory</a:t>
            </a:r>
          </a:p>
          <a:p>
            <a:pPr lvl="2" eaLnBrk="1" hangingPunct="1"/>
            <a:r>
              <a:rPr lang="en-IE" smtClean="0">
                <a:solidFill>
                  <a:srgbClr val="4F4F4F"/>
                </a:solidFill>
                <a:latin typeface="Century Gothic" pitchFamily="34" charset="0"/>
                <a:cs typeface="Century Gothic" pitchFamily="34" charset="0"/>
              </a:rPr>
              <a:t>CATALINA_HOME: Tomcat install directory</a:t>
            </a:r>
          </a:p>
          <a:p>
            <a:pPr lvl="2" eaLnBrk="1" hangingPunct="1"/>
            <a:r>
              <a:rPr lang="en-IE" smtClean="0">
                <a:solidFill>
                  <a:srgbClr val="4F4F4F"/>
                </a:solidFill>
                <a:latin typeface="Century Gothic" pitchFamily="34" charset="0"/>
                <a:cs typeface="Century Gothic" pitchFamily="34" charset="0"/>
              </a:rPr>
              <a:t>JAVA_HOME: Java install directory</a:t>
            </a:r>
          </a:p>
          <a:p>
            <a:pPr eaLnBrk="1" hangingPunct="1"/>
            <a:r>
              <a:rPr lang="en-IE" smtClean="0">
                <a:solidFill>
                  <a:srgbClr val="4F4F4F"/>
                </a:solidFill>
                <a:latin typeface="Century Gothic" pitchFamily="34" charset="0"/>
                <a:cs typeface="Century Gothic" pitchFamily="34" charset="0"/>
              </a:rPr>
              <a:t>Note: We recommended placing these settings in a shell script to avoid having to set them each time.</a:t>
            </a:r>
          </a:p>
          <a:p>
            <a:pPr lvl="1" eaLnBrk="1" hangingPunct="1"/>
            <a:endParaRPr lang="en-US" smtClean="0">
              <a:solidFill>
                <a:srgbClr val="4F4F4F"/>
              </a:solidFill>
              <a:latin typeface="Century Gothic" pitchFamily="34" charset="0"/>
              <a:cs typeface="Century Gothic" pitchFamily="34" charset="0"/>
            </a:endParaRPr>
          </a:p>
        </p:txBody>
      </p:sp>
      <p:sp>
        <p:nvSpPr>
          <p:cNvPr id="23554"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Conversion Execution Process</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3"/>
          <p:cNvSpPr>
            <a:spLocks noGrp="1" noChangeArrowheads="1"/>
          </p:cNvSpPr>
          <p:nvPr>
            <p:ph idx="1"/>
          </p:nvPr>
        </p:nvSpPr>
        <p:spPr>
          <a:xfrm>
            <a:off x="457200" y="892175"/>
            <a:ext cx="8229600" cy="5424488"/>
          </a:xfrm>
        </p:spPr>
        <p:txBody>
          <a:bodyPr tIns="91440" bIns="91440"/>
          <a:lstStyle/>
          <a:p>
            <a:pPr eaLnBrk="1" hangingPunct="1"/>
            <a:r>
              <a:rPr lang="en-IE" smtClean="0">
                <a:solidFill>
                  <a:srgbClr val="4F4F4F"/>
                </a:solidFill>
                <a:latin typeface="Century Gothic" pitchFamily="34" charset="0"/>
                <a:cs typeface="Century Gothic" pitchFamily="34" charset="0"/>
              </a:rPr>
              <a:t>Errors in qdtadmin.log: "The role name may contain the following characters: '*', ',' or '!'"</a:t>
            </a:r>
          </a:p>
          <a:p>
            <a:pPr lvl="1" eaLnBrk="1" hangingPunct="1"/>
            <a:r>
              <a:rPr lang="en-IE" smtClean="0">
                <a:solidFill>
                  <a:srgbClr val="4F4F4F"/>
                </a:solidFill>
                <a:latin typeface="Century Gothic" pitchFamily="34" charset="0"/>
                <a:cs typeface="Century Gothic" pitchFamily="34" charset="0"/>
              </a:rPr>
              <a:t>QAD EE 's role name does not support the above characters.</a:t>
            </a:r>
          </a:p>
          <a:p>
            <a:pPr lvl="1" eaLnBrk="1" hangingPunct="1"/>
            <a:r>
              <a:rPr lang="en-IE" smtClean="0">
                <a:solidFill>
                  <a:srgbClr val="4F4F4F"/>
                </a:solidFill>
                <a:latin typeface="Century Gothic" pitchFamily="34" charset="0"/>
                <a:cs typeface="Century Gothic" pitchFamily="34" charset="0"/>
              </a:rPr>
              <a:t>These characters must be replaced in usrg_group_name of the source database with supported characters.</a:t>
            </a:r>
          </a:p>
          <a:p>
            <a:pPr lvl="1" eaLnBrk="1" hangingPunct="1"/>
            <a:r>
              <a:rPr lang="en-IE" smtClean="0">
                <a:solidFill>
                  <a:srgbClr val="4F4F4F"/>
                </a:solidFill>
                <a:latin typeface="Century Gothic" pitchFamily="34" charset="0"/>
                <a:cs typeface="Century Gothic" pitchFamily="34" charset="0"/>
              </a:rPr>
              <a:t>Conversion execution must be restarted from beginning.</a:t>
            </a:r>
            <a:endParaRPr lang="en-US" smtClean="0">
              <a:solidFill>
                <a:srgbClr val="4F4F4F"/>
              </a:solidFill>
              <a:latin typeface="Century Gothic" pitchFamily="34" charset="0"/>
              <a:cs typeface="Century Gothic" pitchFamily="34" charset="0"/>
            </a:endParaRPr>
          </a:p>
        </p:txBody>
      </p:sp>
      <p:sp>
        <p:nvSpPr>
          <p:cNvPr id="65538"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Troubleshooting</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3"/>
          <p:cNvSpPr>
            <a:spLocks noGrp="1" noChangeArrowheads="1"/>
          </p:cNvSpPr>
          <p:nvPr>
            <p:ph idx="1"/>
          </p:nvPr>
        </p:nvSpPr>
        <p:spPr>
          <a:xfrm>
            <a:off x="457200" y="892175"/>
            <a:ext cx="8229600" cy="5424488"/>
          </a:xfrm>
        </p:spPr>
        <p:txBody>
          <a:bodyPr tIns="91440" bIns="91440"/>
          <a:lstStyle/>
          <a:p>
            <a:pPr marL="533400" indent="-533400" defTabSz="914400" eaLnBrk="1" hangingPunct="1"/>
            <a:r>
              <a:rPr lang="en-IE" smtClean="0">
                <a:solidFill>
                  <a:srgbClr val="4F4F4F"/>
                </a:solidFill>
                <a:latin typeface="Century Gothic" pitchFamily="34" charset="0"/>
                <a:cs typeface="Century Gothic" pitchFamily="34" charset="0"/>
              </a:rPr>
              <a:t>Errors in qdtdmin.log: “***** </a:t>
            </a:r>
            <a:r>
              <a:rPr lang="en-US" altLang="zh-CN" smtClean="0">
                <a:solidFill>
                  <a:srgbClr val="4F4F4F"/>
                </a:solidFill>
                <a:latin typeface="Century Gothic" pitchFamily="34" charset="0"/>
                <a:ea typeface="SimSun" pitchFamily="2" charset="-122"/>
              </a:rPr>
              <a:t>Error: Cannot find Pay Format Directory “</a:t>
            </a:r>
          </a:p>
          <a:p>
            <a:pPr marL="914400" lvl="1" indent="-457200" defTabSz="914400" eaLnBrk="1" hangingPunct="1"/>
            <a:r>
              <a:rPr lang="en-US" altLang="zh-CN" smtClean="0">
                <a:solidFill>
                  <a:srgbClr val="4F4F4F"/>
                </a:solidFill>
                <a:latin typeface="Century Gothic" pitchFamily="34" charset="0"/>
                <a:ea typeface="SimSun" pitchFamily="2" charset="-122"/>
              </a:rPr>
              <a:t>The payformats xml directory was entered incorrectly using the Conversion Parameters Utility or the directory does not contain any of the required xml files. </a:t>
            </a:r>
            <a:endParaRPr lang="en-US" altLang="zh-CN" b="1" smtClean="0">
              <a:solidFill>
                <a:srgbClr val="4F4F4F"/>
              </a:solidFill>
              <a:latin typeface="Century Gothic" pitchFamily="34" charset="0"/>
              <a:ea typeface="SimSun" pitchFamily="2" charset="-122"/>
            </a:endParaRPr>
          </a:p>
          <a:p>
            <a:pPr marL="914400" lvl="1" indent="-457200" defTabSz="914400" eaLnBrk="1" hangingPunct="1"/>
            <a:r>
              <a:rPr lang="en-US" altLang="zh-CN" smtClean="0">
                <a:solidFill>
                  <a:srgbClr val="4F4F4F"/>
                </a:solidFill>
                <a:latin typeface="Century Gothic" pitchFamily="34" charset="0"/>
                <a:ea typeface="SimSun" pitchFamily="2" charset="-122"/>
              </a:rPr>
              <a:t>Fix: Confirm that the directory entered is valid and contains the correct xml files. </a:t>
            </a:r>
            <a:r>
              <a:rPr lang="en-IE" altLang="zh-CN" smtClean="0">
                <a:solidFill>
                  <a:srgbClr val="4F4F4F"/>
                </a:solidFill>
                <a:latin typeface="Century Gothic" pitchFamily="34" charset="0"/>
                <a:ea typeface="SimSun" pitchFamily="2" charset="-122"/>
              </a:rPr>
              <a:t>C</a:t>
            </a:r>
            <a:r>
              <a:rPr lang="en-IE" smtClean="0">
                <a:solidFill>
                  <a:srgbClr val="4F4F4F"/>
                </a:solidFill>
                <a:latin typeface="Century Gothic" pitchFamily="34" charset="0"/>
                <a:cs typeface="Century Gothic" pitchFamily="34" charset="0"/>
              </a:rPr>
              <a:t>onversion execution must be restarted from beginning.</a:t>
            </a:r>
            <a:endParaRPr lang="en-US" smtClean="0">
              <a:solidFill>
                <a:srgbClr val="4F4F4F"/>
              </a:solidFill>
              <a:latin typeface="Century Gothic" pitchFamily="34" charset="0"/>
              <a:cs typeface="Century Gothic" pitchFamily="34" charset="0"/>
            </a:endParaRPr>
          </a:p>
        </p:txBody>
      </p:sp>
      <p:sp>
        <p:nvSpPr>
          <p:cNvPr id="66562"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Troubleshooting</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3"/>
          <p:cNvSpPr>
            <a:spLocks noGrp="1" noChangeArrowheads="1"/>
          </p:cNvSpPr>
          <p:nvPr>
            <p:ph idx="1"/>
          </p:nvPr>
        </p:nvSpPr>
        <p:spPr>
          <a:xfrm>
            <a:off x="457200" y="892175"/>
            <a:ext cx="8229600" cy="5424488"/>
          </a:xfrm>
        </p:spPr>
        <p:txBody>
          <a:bodyPr tIns="91440" bIns="91440"/>
          <a:lstStyle/>
          <a:p>
            <a:pPr eaLnBrk="1" hangingPunct="1"/>
            <a:r>
              <a:rPr lang="en-IE" sz="2400" smtClean="0">
                <a:solidFill>
                  <a:srgbClr val="4F4F4F"/>
                </a:solidFill>
                <a:latin typeface="Century Gothic" pitchFamily="34" charset="0"/>
                <a:cs typeface="Century Gothic" pitchFamily="34" charset="0"/>
              </a:rPr>
              <a:t>Progress errors during conversion execution such as </a:t>
            </a:r>
            <a:r>
              <a:rPr lang="en-US" altLang="zh-CN" sz="2400" smtClean="0">
                <a:solidFill>
                  <a:srgbClr val="4F4F4F"/>
                </a:solidFill>
                <a:latin typeface="Century Gothic" pitchFamily="34" charset="0"/>
                <a:ea typeface="SimSun" pitchFamily="2" charset="-122"/>
              </a:rPr>
              <a:t>“Record Already exists with Daybook Code = 0.”</a:t>
            </a:r>
            <a:r>
              <a:rPr lang="en-US" altLang="zh-CN" sz="3600" smtClean="0">
                <a:solidFill>
                  <a:srgbClr val="4F4F4F"/>
                </a:solidFill>
                <a:latin typeface="Century Gothic" pitchFamily="34" charset="0"/>
                <a:ea typeface="SimSun" pitchFamily="2" charset="-122"/>
              </a:rPr>
              <a:t> </a:t>
            </a:r>
            <a:endParaRPr lang="en-IE" sz="3200" smtClean="0">
              <a:solidFill>
                <a:srgbClr val="4F4F4F"/>
              </a:solidFill>
              <a:latin typeface="Century Gothic" pitchFamily="34" charset="0"/>
              <a:cs typeface="Century Gothic" pitchFamily="34" charset="0"/>
            </a:endParaRPr>
          </a:p>
          <a:p>
            <a:pPr lvl="1" eaLnBrk="1" hangingPunct="1"/>
            <a:r>
              <a:rPr lang="en-US" altLang="zh-CN" smtClean="0">
                <a:solidFill>
                  <a:srgbClr val="4F4F4F"/>
                </a:solidFill>
                <a:latin typeface="Century Gothic" pitchFamily="34" charset="0"/>
                <a:ea typeface="SimSun" pitchFamily="2" charset="-122"/>
              </a:rPr>
              <a:t>The conversion could not find the default daybook codes because they were not entered or there was an earlier error that caused the conversion to not write these values to the xml file.</a:t>
            </a:r>
          </a:p>
          <a:p>
            <a:pPr lvl="1" eaLnBrk="1" hangingPunct="1"/>
            <a:r>
              <a:rPr lang="en-US" altLang="zh-CN" smtClean="0">
                <a:solidFill>
                  <a:srgbClr val="4F4F4F"/>
                </a:solidFill>
                <a:latin typeface="Century Gothic" pitchFamily="34" charset="0"/>
                <a:ea typeface="SimSun" pitchFamily="2" charset="-122"/>
              </a:rPr>
              <a:t>Update the values using the Conversion Parameters Utility.</a:t>
            </a:r>
          </a:p>
          <a:p>
            <a:pPr lvl="1" eaLnBrk="1" hangingPunct="1"/>
            <a:r>
              <a:rPr lang="en-IE" smtClean="0">
                <a:solidFill>
                  <a:srgbClr val="4F4F4F"/>
                </a:solidFill>
                <a:latin typeface="Century Gothic" pitchFamily="34" charset="0"/>
                <a:cs typeface="Century Gothic" pitchFamily="34" charset="0"/>
              </a:rPr>
              <a:t>Conversion execution must be restarted from beginning.</a:t>
            </a:r>
            <a:endParaRPr lang="en-US" smtClean="0">
              <a:solidFill>
                <a:srgbClr val="4F4F4F"/>
              </a:solidFill>
              <a:latin typeface="Century Gothic" pitchFamily="34" charset="0"/>
              <a:cs typeface="Century Gothic" pitchFamily="34" charset="0"/>
            </a:endParaRPr>
          </a:p>
        </p:txBody>
      </p:sp>
      <p:sp>
        <p:nvSpPr>
          <p:cNvPr id="67586"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Troubleshooting</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3"/>
          <p:cNvSpPr>
            <a:spLocks noGrp="1" noChangeArrowheads="1"/>
          </p:cNvSpPr>
          <p:nvPr>
            <p:ph idx="1"/>
          </p:nvPr>
        </p:nvSpPr>
        <p:spPr>
          <a:xfrm>
            <a:off x="457200" y="892175"/>
            <a:ext cx="8229600" cy="5424488"/>
          </a:xfrm>
        </p:spPr>
        <p:txBody>
          <a:bodyPr tIns="91440" bIns="91440"/>
          <a:lstStyle/>
          <a:p>
            <a:pPr marL="533400" indent="-533400" defTabSz="914400" eaLnBrk="1" hangingPunct="1"/>
            <a:r>
              <a:rPr lang="en-IE" smtClean="0">
                <a:solidFill>
                  <a:srgbClr val="4F4F4F"/>
                </a:solidFill>
                <a:latin typeface="Century Gothic" pitchFamily="34" charset="0"/>
                <a:cs typeface="Century Gothic" pitchFamily="34" charset="0"/>
              </a:rPr>
              <a:t>Progress errors during conversion execution such as </a:t>
            </a:r>
            <a:r>
              <a:rPr lang="en-US" altLang="zh-CN" smtClean="0">
                <a:solidFill>
                  <a:srgbClr val="4F4F4F"/>
                </a:solidFill>
                <a:latin typeface="Century Gothic" pitchFamily="34" charset="0"/>
                <a:ea typeface="SimSun" pitchFamily="2" charset="-122"/>
              </a:rPr>
              <a:t>“Could not start financial session. -5”.</a:t>
            </a:r>
            <a:endParaRPr lang="en-IE" altLang="zh-CN" smtClean="0">
              <a:solidFill>
                <a:srgbClr val="4F4F4F"/>
              </a:solidFill>
              <a:latin typeface="Century Gothic" pitchFamily="34" charset="0"/>
              <a:ea typeface="SimSun" pitchFamily="2" charset="-122"/>
            </a:endParaRPr>
          </a:p>
          <a:p>
            <a:pPr marL="533400" indent="-533400" defTabSz="914400" eaLnBrk="1" hangingPunct="1"/>
            <a:r>
              <a:rPr lang="en-IE" smtClean="0">
                <a:solidFill>
                  <a:srgbClr val="4F4F4F"/>
                </a:solidFill>
                <a:latin typeface="Century Gothic" pitchFamily="34" charset="0"/>
                <a:cs typeface="Century Gothic" pitchFamily="34" charset="0"/>
              </a:rPr>
              <a:t>Potential Cause: The financial application server is not running.</a:t>
            </a:r>
          </a:p>
          <a:p>
            <a:pPr marL="533400" indent="-533400" defTabSz="914400" eaLnBrk="1" hangingPunct="1"/>
            <a:r>
              <a:rPr lang="en-IE" smtClean="0">
                <a:solidFill>
                  <a:srgbClr val="4F4F4F"/>
                </a:solidFill>
                <a:latin typeface="Century Gothic" pitchFamily="34" charset="0"/>
                <a:cs typeface="Century Gothic" pitchFamily="34" charset="0"/>
              </a:rPr>
              <a:t>Fix: Start the financial application server.</a:t>
            </a:r>
            <a:endParaRPr lang="en-US" smtClean="0">
              <a:solidFill>
                <a:srgbClr val="4F4F4F"/>
              </a:solidFill>
              <a:latin typeface="Century Gothic" pitchFamily="34" charset="0"/>
              <a:cs typeface="Century Gothic" pitchFamily="34" charset="0"/>
            </a:endParaRPr>
          </a:p>
        </p:txBody>
      </p:sp>
      <p:sp>
        <p:nvSpPr>
          <p:cNvPr id="68610"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Troubleshooting</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3"/>
          <p:cNvSpPr>
            <a:spLocks noChangeArrowheads="1"/>
          </p:cNvSpPr>
          <p:nvPr/>
        </p:nvSpPr>
        <p:spPr bwMode="auto">
          <a:xfrm>
            <a:off x="487363" y="665163"/>
            <a:ext cx="8153400" cy="5053012"/>
          </a:xfrm>
          <a:prstGeom prst="rect">
            <a:avLst/>
          </a:prstGeom>
          <a:noFill/>
          <a:ln w="9525">
            <a:noFill/>
            <a:miter lim="800000"/>
            <a:headEnd/>
            <a:tailEnd/>
          </a:ln>
        </p:spPr>
        <p:txBody>
          <a:bodyPr tIns="91440" bIns="91440"/>
          <a:lstStyle/>
          <a:p>
            <a:pPr marL="342900" indent="-342900" algn="ctr">
              <a:spcBef>
                <a:spcPct val="20000"/>
              </a:spcBef>
              <a:buClr>
                <a:srgbClr val="F79646"/>
              </a:buClr>
              <a:buFont typeface="Arial" charset="0"/>
              <a:buNone/>
            </a:pPr>
            <a:endParaRPr lang="en-US" sz="4000" b="1">
              <a:solidFill>
                <a:srgbClr val="4F4F4F"/>
              </a:solidFill>
              <a:latin typeface="Century Gothic" pitchFamily="34" charset="0"/>
            </a:endParaRPr>
          </a:p>
          <a:p>
            <a:pPr marL="342900" indent="-342900" algn="ctr">
              <a:spcBef>
                <a:spcPct val="20000"/>
              </a:spcBef>
              <a:buClr>
                <a:srgbClr val="F79646"/>
              </a:buClr>
              <a:buFont typeface="Arial" charset="0"/>
              <a:buNone/>
            </a:pPr>
            <a:endParaRPr lang="en-US" sz="4000" b="1">
              <a:solidFill>
                <a:srgbClr val="4F4F4F"/>
              </a:solidFill>
              <a:latin typeface="Century Gothic" pitchFamily="34" charset="0"/>
            </a:endParaRPr>
          </a:p>
          <a:p>
            <a:pPr marL="342900" indent="-342900" algn="ctr">
              <a:spcBef>
                <a:spcPct val="20000"/>
              </a:spcBef>
              <a:buClr>
                <a:srgbClr val="F79646"/>
              </a:buClr>
              <a:buFont typeface="Arial" charset="0"/>
              <a:buNone/>
            </a:pPr>
            <a:endParaRPr lang="en-US" sz="4000" b="1">
              <a:solidFill>
                <a:srgbClr val="4F4F4F"/>
              </a:solidFill>
              <a:latin typeface="Century Gothic" pitchFamily="34" charset="0"/>
            </a:endParaRPr>
          </a:p>
          <a:p>
            <a:pPr marL="342900" indent="-342900" algn="ctr">
              <a:spcBef>
                <a:spcPct val="20000"/>
              </a:spcBef>
              <a:buClr>
                <a:srgbClr val="F79646"/>
              </a:buClr>
              <a:buFont typeface="Arial" charset="0"/>
              <a:buNone/>
            </a:pPr>
            <a:r>
              <a:rPr lang="en-US" sz="4000" b="1">
                <a:solidFill>
                  <a:srgbClr val="4F4F4F"/>
                </a:solidFill>
                <a:latin typeface="Century Gothic" pitchFamily="34" charset="0"/>
              </a:rPr>
              <a:t>Questions?</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3"/>
          <p:cNvSpPr>
            <a:spLocks noChangeArrowheads="1"/>
          </p:cNvSpPr>
          <p:nvPr/>
        </p:nvSpPr>
        <p:spPr bwMode="auto">
          <a:xfrm>
            <a:off x="828675" y="2716213"/>
            <a:ext cx="7467600" cy="609600"/>
          </a:xfrm>
          <a:prstGeom prst="rect">
            <a:avLst/>
          </a:prstGeom>
          <a:noFill/>
          <a:ln w="9525">
            <a:noFill/>
            <a:miter lim="800000"/>
            <a:headEnd/>
            <a:tailEnd/>
          </a:ln>
        </p:spPr>
        <p:txBody>
          <a:bodyPr anchor="b"/>
          <a:lstStyle/>
          <a:p>
            <a:pPr algn="ctr" defTabSz="914400">
              <a:lnSpc>
                <a:spcPct val="90000"/>
              </a:lnSpc>
            </a:pPr>
            <a:r>
              <a:rPr lang="en-US" sz="3200" b="1">
                <a:solidFill>
                  <a:srgbClr val="4F4F4F"/>
                </a:solidFill>
                <a:latin typeface="Century Gothic" pitchFamily="34" charset="0"/>
              </a:rPr>
              <a:t>EE Conversion Exercise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3"/>
          <p:cNvSpPr>
            <a:spLocks noGrp="1" noChangeArrowheads="1"/>
          </p:cNvSpPr>
          <p:nvPr>
            <p:ph idx="1"/>
          </p:nvPr>
        </p:nvSpPr>
        <p:spPr>
          <a:xfrm>
            <a:off x="457200" y="892175"/>
            <a:ext cx="8229600" cy="5424488"/>
          </a:xfrm>
        </p:spPr>
        <p:txBody>
          <a:bodyPr tIns="91440" bIns="91440"/>
          <a:lstStyle/>
          <a:p>
            <a:pPr eaLnBrk="1" hangingPunct="1"/>
            <a:r>
              <a:rPr lang="en-US" smtClean="0">
                <a:solidFill>
                  <a:srgbClr val="4F4F4F"/>
                </a:solidFill>
                <a:latin typeface="Century Gothic" pitchFamily="34" charset="0"/>
                <a:cs typeface="Century Gothic" pitchFamily="34" charset="0"/>
              </a:rPr>
              <a:t>Prepare the source databases</a:t>
            </a:r>
          </a:p>
          <a:p>
            <a:pPr lvl="1" eaLnBrk="1" hangingPunct="1"/>
            <a:r>
              <a:rPr lang="en-US" smtClean="0">
                <a:solidFill>
                  <a:srgbClr val="4F4F4F"/>
                </a:solidFill>
                <a:latin typeface="Century Gothic" pitchFamily="34" charset="0"/>
                <a:cs typeface="Century Gothic" pitchFamily="34" charset="0"/>
              </a:rPr>
              <a:t>Migrate database to latest Progress version</a:t>
            </a:r>
          </a:p>
          <a:p>
            <a:pPr lvl="1" eaLnBrk="1" hangingPunct="1"/>
            <a:endParaRPr lang="en-IE" smtClean="0">
              <a:solidFill>
                <a:srgbClr val="4F4F4F"/>
              </a:solidFill>
              <a:latin typeface="Century Gothic" pitchFamily="34" charset="0"/>
              <a:cs typeface="Century Gothic" pitchFamily="34" charset="0"/>
            </a:endParaRPr>
          </a:p>
          <a:p>
            <a:pPr eaLnBrk="1" hangingPunct="1"/>
            <a:r>
              <a:rPr lang="en-IE" smtClean="0">
                <a:solidFill>
                  <a:srgbClr val="4F4F4F"/>
                </a:solidFill>
                <a:latin typeface="Century Gothic" pitchFamily="34" charset="0"/>
                <a:cs typeface="Century Gothic" pitchFamily="34" charset="0"/>
              </a:rPr>
              <a:t>Note: Conversion execution will not start if there are errors in the Data Preparation Report</a:t>
            </a:r>
          </a:p>
          <a:p>
            <a:pPr lvl="1" eaLnBrk="1" hangingPunct="1"/>
            <a:r>
              <a:rPr lang="en-IE" smtClean="0">
                <a:solidFill>
                  <a:srgbClr val="4F4F4F"/>
                </a:solidFill>
                <a:latin typeface="Century Gothic" pitchFamily="34" charset="0"/>
                <a:cs typeface="Century Gothic" pitchFamily="34" charset="0"/>
              </a:rPr>
              <a:t>Therefore, it is mandatory to resolve all pre-conversion errors before beginning this stage</a:t>
            </a:r>
            <a:endParaRPr lang="en-US" smtClean="0">
              <a:solidFill>
                <a:srgbClr val="4F4F4F"/>
              </a:solidFill>
              <a:latin typeface="Century Gothic" pitchFamily="34" charset="0"/>
              <a:cs typeface="Century Gothic" pitchFamily="34" charset="0"/>
            </a:endParaRPr>
          </a:p>
          <a:p>
            <a:pPr lvl="1" eaLnBrk="1" hangingPunct="1"/>
            <a:endParaRPr lang="en-US" smtClean="0">
              <a:solidFill>
                <a:srgbClr val="4F4F4F"/>
              </a:solidFill>
              <a:latin typeface="Century Gothic" pitchFamily="34" charset="0"/>
              <a:cs typeface="Century Gothic" pitchFamily="34" charset="0"/>
            </a:endParaRPr>
          </a:p>
        </p:txBody>
      </p:sp>
      <p:sp>
        <p:nvSpPr>
          <p:cNvPr id="25602"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Conversion Execution Process</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3"/>
          <p:cNvSpPr>
            <a:spLocks noGrp="1" noChangeArrowheads="1"/>
          </p:cNvSpPr>
          <p:nvPr>
            <p:ph idx="1"/>
          </p:nvPr>
        </p:nvSpPr>
        <p:spPr>
          <a:xfrm>
            <a:off x="457200" y="892175"/>
            <a:ext cx="8229600" cy="5424488"/>
          </a:xfrm>
        </p:spPr>
        <p:txBody>
          <a:bodyPr tIns="91440" bIns="91440"/>
          <a:lstStyle/>
          <a:p>
            <a:pPr eaLnBrk="1" hangingPunct="1"/>
            <a:r>
              <a:rPr lang="en-US" smtClean="0">
                <a:solidFill>
                  <a:srgbClr val="4F4F4F"/>
                </a:solidFill>
                <a:latin typeface="Century Gothic" pitchFamily="34" charset="0"/>
                <a:cs typeface="Century Gothic" pitchFamily="34" charset="0"/>
              </a:rPr>
              <a:t>Install and configure software</a:t>
            </a:r>
          </a:p>
          <a:p>
            <a:pPr lvl="1" eaLnBrk="1" hangingPunct="1"/>
            <a:r>
              <a:rPr lang="en-IE" smtClean="0">
                <a:solidFill>
                  <a:srgbClr val="4F4F4F"/>
                </a:solidFill>
                <a:latin typeface="Century Gothic" pitchFamily="34" charset="0"/>
                <a:cs typeface="Century Gothic" pitchFamily="34" charset="0"/>
              </a:rPr>
              <a:t>Install the latest version of QDT that includes conversions</a:t>
            </a:r>
          </a:p>
          <a:p>
            <a:pPr lvl="2" eaLnBrk="1" hangingPunct="1"/>
            <a:r>
              <a:rPr lang="en-IE" smtClean="0">
                <a:solidFill>
                  <a:srgbClr val="4F4F4F"/>
                </a:solidFill>
                <a:latin typeface="Century Gothic" pitchFamily="34" charset="0"/>
                <a:cs typeface="Century Gothic" pitchFamily="34" charset="0"/>
              </a:rPr>
              <a:t>Note: Conversion software is not deployed on QAD EE media; therefore, a separate download of QDT with conversions included is required</a:t>
            </a:r>
          </a:p>
          <a:p>
            <a:pPr lvl="1" eaLnBrk="1" hangingPunct="1"/>
            <a:r>
              <a:rPr lang="en-IE" smtClean="0">
                <a:solidFill>
                  <a:srgbClr val="4F4F4F"/>
                </a:solidFill>
                <a:latin typeface="Century Gothic" pitchFamily="34" charset="0"/>
                <a:cs typeface="Century Gothic" pitchFamily="34" charset="0"/>
              </a:rPr>
              <a:t>Use latest version of QDT </a:t>
            </a:r>
          </a:p>
          <a:p>
            <a:pPr lvl="2" eaLnBrk="1" hangingPunct="1"/>
            <a:r>
              <a:rPr lang="en-IE" smtClean="0">
                <a:solidFill>
                  <a:srgbClr val="4F4F4F"/>
                </a:solidFill>
                <a:latin typeface="Century Gothic" pitchFamily="34" charset="0"/>
                <a:cs typeface="Century Gothic" pitchFamily="34" charset="0"/>
              </a:rPr>
              <a:t>Install QAD Enterprise Edition</a:t>
            </a:r>
          </a:p>
          <a:p>
            <a:pPr eaLnBrk="1" hangingPunct="1"/>
            <a:r>
              <a:rPr lang="en-IE" smtClean="0">
                <a:solidFill>
                  <a:srgbClr val="4F4F4F"/>
                </a:solidFill>
                <a:latin typeface="Century Gothic" pitchFamily="34" charset="0"/>
                <a:cs typeface="Century Gothic" pitchFamily="34" charset="0"/>
              </a:rPr>
              <a:t>Note: The QAD EE patch level may need to be updated</a:t>
            </a:r>
          </a:p>
          <a:p>
            <a:pPr lvl="1" eaLnBrk="1" hangingPunct="1"/>
            <a:endParaRPr lang="en-US" smtClean="0">
              <a:solidFill>
                <a:srgbClr val="4F4F4F"/>
              </a:solidFill>
              <a:latin typeface="Century Gothic" pitchFamily="34" charset="0"/>
              <a:cs typeface="Century Gothic" pitchFamily="34" charset="0"/>
            </a:endParaRPr>
          </a:p>
        </p:txBody>
      </p:sp>
      <p:sp>
        <p:nvSpPr>
          <p:cNvPr id="27650"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Conversion Execution Process</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3"/>
          <p:cNvSpPr>
            <a:spLocks noGrp="1" noChangeArrowheads="1"/>
          </p:cNvSpPr>
          <p:nvPr>
            <p:ph idx="1"/>
          </p:nvPr>
        </p:nvSpPr>
        <p:spPr>
          <a:xfrm>
            <a:off x="457200" y="892175"/>
            <a:ext cx="8229600" cy="5424488"/>
          </a:xfrm>
        </p:spPr>
        <p:txBody>
          <a:bodyPr tIns="91440" bIns="91440"/>
          <a:lstStyle/>
          <a:p>
            <a:pPr eaLnBrk="1" hangingPunct="1">
              <a:lnSpc>
                <a:spcPct val="90000"/>
              </a:lnSpc>
            </a:pPr>
            <a:r>
              <a:rPr lang="en-US" sz="1800" smtClean="0">
                <a:solidFill>
                  <a:srgbClr val="4F4F4F"/>
                </a:solidFill>
                <a:latin typeface="Century Gothic" pitchFamily="34" charset="0"/>
                <a:cs typeface="Century Gothic" pitchFamily="34" charset="0"/>
              </a:rPr>
              <a:t>Note: The Configure QAD 2009 EE option should not be run during a conversion. It is only required when doing a clean install with no conversion planned.</a:t>
            </a:r>
          </a:p>
        </p:txBody>
      </p:sp>
      <p:sp>
        <p:nvSpPr>
          <p:cNvPr id="29698"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Conversion Execution Process</a:t>
            </a:r>
            <a:endParaRPr lang="en-US" smtClean="0">
              <a:solidFill>
                <a:srgbClr val="4F4F4F"/>
              </a:solidFill>
              <a:latin typeface="Century Gothic" pitchFamily="34" charset="0"/>
              <a:cs typeface="Century Gothic" pitchFamily="34" charset="0"/>
            </a:endParaRPr>
          </a:p>
        </p:txBody>
      </p:sp>
      <p:pic>
        <p:nvPicPr>
          <p:cNvPr id="29699" name="Picture 6" descr="slide06"/>
          <p:cNvPicPr>
            <a:picLocks noChangeAspect="1" noChangeArrowheads="1"/>
          </p:cNvPicPr>
          <p:nvPr/>
        </p:nvPicPr>
        <p:blipFill>
          <a:blip r:embed="rId3"/>
          <a:srcRect/>
          <a:stretch>
            <a:fillRect/>
          </a:stretch>
        </p:blipFill>
        <p:spPr bwMode="auto">
          <a:xfrm>
            <a:off x="1614488" y="1920875"/>
            <a:ext cx="5915025" cy="3822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3"/>
          <p:cNvSpPr>
            <a:spLocks noGrp="1" noChangeArrowheads="1"/>
          </p:cNvSpPr>
          <p:nvPr>
            <p:ph idx="1"/>
          </p:nvPr>
        </p:nvSpPr>
        <p:spPr>
          <a:xfrm>
            <a:off x="457200" y="892175"/>
            <a:ext cx="8229600" cy="5424488"/>
          </a:xfrm>
        </p:spPr>
        <p:txBody>
          <a:bodyPr tIns="91440" bIns="91440"/>
          <a:lstStyle/>
          <a:p>
            <a:pPr eaLnBrk="1" hangingPunct="1"/>
            <a:r>
              <a:rPr lang="en-US" smtClean="0">
                <a:solidFill>
                  <a:srgbClr val="4F4F4F"/>
                </a:solidFill>
                <a:latin typeface="Century Gothic" pitchFamily="34" charset="0"/>
                <a:cs typeface="Century Gothic" pitchFamily="34" charset="0"/>
              </a:rPr>
              <a:t>Conversion Set Up</a:t>
            </a:r>
          </a:p>
          <a:p>
            <a:pPr lvl="1" eaLnBrk="1" hangingPunct="1"/>
            <a:r>
              <a:rPr lang="en-IE" smtClean="0">
                <a:solidFill>
                  <a:srgbClr val="4F4F4F"/>
                </a:solidFill>
                <a:latin typeface="Century Gothic" pitchFamily="34" charset="0"/>
                <a:cs typeface="Century Gothic" pitchFamily="34" charset="0"/>
              </a:rPr>
              <a:t>Enable large files for the target production database (if required).</a:t>
            </a:r>
          </a:p>
          <a:p>
            <a:pPr lvl="1" eaLnBrk="1" hangingPunct="1"/>
            <a:r>
              <a:rPr lang="en-IE" smtClean="0">
                <a:solidFill>
                  <a:srgbClr val="4F4F4F"/>
                </a:solidFill>
                <a:latin typeface="Century Gothic" pitchFamily="34" charset="0"/>
                <a:cs typeface="Century Gothic" pitchFamily="34" charset="0"/>
              </a:rPr>
              <a:t>Enable conversions.</a:t>
            </a:r>
          </a:p>
          <a:p>
            <a:pPr lvl="1" eaLnBrk="1" hangingPunct="1"/>
            <a:endParaRPr lang="en-US" smtClean="0">
              <a:solidFill>
                <a:srgbClr val="4F4F4F"/>
              </a:solidFill>
              <a:latin typeface="Century Gothic" pitchFamily="34" charset="0"/>
              <a:cs typeface="Century Gothic" pitchFamily="34" charset="0"/>
            </a:endParaRPr>
          </a:p>
          <a:p>
            <a:pPr lvl="1" eaLnBrk="1" hangingPunct="1"/>
            <a:endParaRPr lang="en-US" smtClean="0">
              <a:solidFill>
                <a:srgbClr val="4F4F4F"/>
              </a:solidFill>
              <a:latin typeface="Century Gothic" pitchFamily="34" charset="0"/>
              <a:cs typeface="Century Gothic" pitchFamily="34" charset="0"/>
            </a:endParaRPr>
          </a:p>
        </p:txBody>
      </p:sp>
      <p:sp>
        <p:nvSpPr>
          <p:cNvPr id="31746"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Conversion Execution Process</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3"/>
          <p:cNvSpPr>
            <a:spLocks noGrp="1" noChangeArrowheads="1"/>
          </p:cNvSpPr>
          <p:nvPr>
            <p:ph idx="1"/>
          </p:nvPr>
        </p:nvSpPr>
        <p:spPr>
          <a:xfrm>
            <a:off x="457200" y="892175"/>
            <a:ext cx="8229600" cy="5424488"/>
          </a:xfrm>
        </p:spPr>
        <p:txBody>
          <a:bodyPr tIns="91440" bIns="91440"/>
          <a:lstStyle/>
          <a:p>
            <a:pPr eaLnBrk="1" hangingPunct="1">
              <a:lnSpc>
                <a:spcPct val="70000"/>
              </a:lnSpc>
              <a:buFont typeface="Arial" charset="0"/>
              <a:buNone/>
            </a:pPr>
            <a:endParaRPr lang="en-IE" sz="2000" smtClean="0">
              <a:solidFill>
                <a:srgbClr val="4F4F4F"/>
              </a:solidFill>
              <a:latin typeface="Century Gothic" pitchFamily="34" charset="0"/>
              <a:cs typeface="Century Gothic" pitchFamily="34" charset="0"/>
            </a:endParaRPr>
          </a:p>
          <a:p>
            <a:pPr eaLnBrk="1" hangingPunct="1">
              <a:lnSpc>
                <a:spcPct val="70000"/>
              </a:lnSpc>
            </a:pPr>
            <a:r>
              <a:rPr lang="en-IE" sz="2000" smtClean="0">
                <a:solidFill>
                  <a:srgbClr val="4F4F4F"/>
                </a:solidFill>
                <a:latin typeface="Century Gothic" pitchFamily="34" charset="0"/>
                <a:cs typeface="Century Gothic" pitchFamily="34" charset="0"/>
              </a:rPr>
              <a:t>Enable Conversions</a:t>
            </a:r>
          </a:p>
          <a:p>
            <a:pPr lvl="1" eaLnBrk="1" hangingPunct="1">
              <a:lnSpc>
                <a:spcPct val="70000"/>
              </a:lnSpc>
            </a:pPr>
            <a:r>
              <a:rPr lang="en-IE" sz="1800" smtClean="0">
                <a:solidFill>
                  <a:srgbClr val="4F4F4F"/>
                </a:solidFill>
                <a:latin typeface="Century Gothic" pitchFamily="34" charset="0"/>
                <a:cs typeface="Century Gothic" pitchFamily="34" charset="0"/>
              </a:rPr>
              <a:t>Conversion menus are password protected and must be enabled before conversion execution.</a:t>
            </a:r>
          </a:p>
          <a:p>
            <a:pPr lvl="1" eaLnBrk="1" hangingPunct="1">
              <a:lnSpc>
                <a:spcPct val="70000"/>
              </a:lnSpc>
            </a:pPr>
            <a:r>
              <a:rPr lang="en-IE" sz="1800" smtClean="0">
                <a:solidFill>
                  <a:srgbClr val="4F4F4F"/>
                </a:solidFill>
                <a:latin typeface="Century Gothic" pitchFamily="34" charset="0"/>
                <a:cs typeface="Century Gothic" pitchFamily="34" charset="0"/>
              </a:rPr>
              <a:t>The password to enable the conversions is provided as part of the  QAD Services engagement.</a:t>
            </a:r>
          </a:p>
          <a:p>
            <a:pPr lvl="1" eaLnBrk="1" hangingPunct="1">
              <a:lnSpc>
                <a:spcPct val="70000"/>
              </a:lnSpc>
            </a:pPr>
            <a:endParaRPr lang="en-IE" sz="1800" smtClean="0">
              <a:solidFill>
                <a:srgbClr val="4F4F4F"/>
              </a:solidFill>
              <a:latin typeface="Century Gothic" pitchFamily="34" charset="0"/>
              <a:cs typeface="Century Gothic" pitchFamily="34" charset="0"/>
            </a:endParaRPr>
          </a:p>
          <a:p>
            <a:pPr eaLnBrk="1" hangingPunct="1">
              <a:lnSpc>
                <a:spcPct val="70000"/>
              </a:lnSpc>
            </a:pPr>
            <a:endParaRPr lang="en-US" sz="2000" smtClean="0">
              <a:solidFill>
                <a:srgbClr val="4F4F4F"/>
              </a:solidFill>
              <a:latin typeface="Century Gothic" pitchFamily="34" charset="0"/>
              <a:cs typeface="Century Gothic" pitchFamily="34" charset="0"/>
            </a:endParaRPr>
          </a:p>
          <a:p>
            <a:pPr lvl="1" eaLnBrk="1" hangingPunct="1">
              <a:lnSpc>
                <a:spcPct val="70000"/>
              </a:lnSpc>
            </a:pPr>
            <a:endParaRPr lang="en-US" sz="1800" smtClean="0">
              <a:solidFill>
                <a:srgbClr val="4F4F4F"/>
              </a:solidFill>
              <a:latin typeface="Century Gothic" pitchFamily="34" charset="0"/>
              <a:cs typeface="Century Gothic" pitchFamily="34" charset="0"/>
            </a:endParaRPr>
          </a:p>
        </p:txBody>
      </p:sp>
      <p:sp>
        <p:nvSpPr>
          <p:cNvPr id="33794" name="Rectangle 10"/>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Enable/Disable Conversions</a:t>
            </a:r>
            <a:endParaRPr lang="en-US" smtClean="0">
              <a:solidFill>
                <a:srgbClr val="4F4F4F"/>
              </a:solidFill>
              <a:latin typeface="Century Gothic" pitchFamily="34" charset="0"/>
              <a:cs typeface="Century Gothic" pitchFamily="34" charset="0"/>
            </a:endParaRPr>
          </a:p>
        </p:txBody>
      </p:sp>
      <p:pic>
        <p:nvPicPr>
          <p:cNvPr id="33795" name="Picture 5" descr="slide08"/>
          <p:cNvPicPr>
            <a:picLocks noChangeAspect="1" noChangeArrowheads="1"/>
          </p:cNvPicPr>
          <p:nvPr/>
        </p:nvPicPr>
        <p:blipFill>
          <a:blip r:embed="rId3"/>
          <a:srcRect/>
          <a:stretch>
            <a:fillRect/>
          </a:stretch>
        </p:blipFill>
        <p:spPr bwMode="auto">
          <a:xfrm>
            <a:off x="1801813" y="2543175"/>
            <a:ext cx="5538787" cy="35734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3"/>
          <p:cNvSpPr>
            <a:spLocks noGrp="1" noChangeArrowheads="1"/>
          </p:cNvSpPr>
          <p:nvPr>
            <p:ph idx="1"/>
          </p:nvPr>
        </p:nvSpPr>
        <p:spPr>
          <a:xfrm>
            <a:off x="457200" y="892175"/>
            <a:ext cx="8229600" cy="5424488"/>
          </a:xfrm>
        </p:spPr>
        <p:txBody>
          <a:bodyPr tIns="91440" bIns="91440"/>
          <a:lstStyle/>
          <a:p>
            <a:pPr eaLnBrk="1" hangingPunct="1">
              <a:lnSpc>
                <a:spcPct val="70000"/>
              </a:lnSpc>
            </a:pPr>
            <a:r>
              <a:rPr lang="en-US" sz="2000" smtClean="0">
                <a:solidFill>
                  <a:srgbClr val="4F4F4F"/>
                </a:solidFill>
                <a:latin typeface="Century Gothic" pitchFamily="34" charset="0"/>
                <a:cs typeface="Century Gothic" pitchFamily="34" charset="0"/>
              </a:rPr>
              <a:t>Select the following menu item to configure the conversion execution settings.</a:t>
            </a:r>
          </a:p>
          <a:p>
            <a:pPr lvl="1" eaLnBrk="1" hangingPunct="1">
              <a:lnSpc>
                <a:spcPct val="70000"/>
              </a:lnSpc>
              <a:buFont typeface="Lucida Grande"/>
              <a:buNone/>
            </a:pPr>
            <a:endParaRPr lang="en-US" sz="1800" smtClean="0">
              <a:solidFill>
                <a:srgbClr val="4F4F4F"/>
              </a:solidFill>
              <a:latin typeface="Century Gothic" pitchFamily="34" charset="0"/>
              <a:cs typeface="Century Gothic" pitchFamily="34" charset="0"/>
            </a:endParaRPr>
          </a:p>
          <a:p>
            <a:pPr eaLnBrk="1" hangingPunct="1">
              <a:lnSpc>
                <a:spcPct val="70000"/>
              </a:lnSpc>
            </a:pPr>
            <a:endParaRPr lang="en-US" sz="2000" smtClean="0">
              <a:solidFill>
                <a:srgbClr val="4F4F4F"/>
              </a:solidFill>
              <a:latin typeface="Century Gothic" pitchFamily="34" charset="0"/>
              <a:cs typeface="Century Gothic" pitchFamily="34" charset="0"/>
            </a:endParaRPr>
          </a:p>
        </p:txBody>
      </p:sp>
      <p:sp>
        <p:nvSpPr>
          <p:cNvPr id="35842" name="Rectangle 15"/>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Convert QAD EE From Previous Release</a:t>
            </a:r>
            <a:endParaRPr lang="en-US" smtClean="0">
              <a:solidFill>
                <a:srgbClr val="4F4F4F"/>
              </a:solidFill>
              <a:latin typeface="Century Gothic" pitchFamily="34" charset="0"/>
              <a:cs typeface="Century Gothic" pitchFamily="34" charset="0"/>
            </a:endParaRPr>
          </a:p>
        </p:txBody>
      </p:sp>
      <p:pic>
        <p:nvPicPr>
          <p:cNvPr id="35843" name="Picture 5" descr="slide09"/>
          <p:cNvPicPr>
            <a:picLocks noChangeAspect="1" noChangeArrowheads="1"/>
          </p:cNvPicPr>
          <p:nvPr/>
        </p:nvPicPr>
        <p:blipFill>
          <a:blip r:embed="rId3"/>
          <a:srcRect/>
          <a:stretch>
            <a:fillRect/>
          </a:stretch>
        </p:blipFill>
        <p:spPr bwMode="auto">
          <a:xfrm>
            <a:off x="1489075" y="1820863"/>
            <a:ext cx="6143625" cy="3959225"/>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1095</TotalTime>
  <Words>1522</Words>
  <Application>Microsoft Office PowerPoint</Application>
  <PresentationFormat>On-screen Show (4:3)</PresentationFormat>
  <Paragraphs>187</Paragraphs>
  <Slides>35</Slides>
  <Notes>16</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QAD 2010 Template</vt:lpstr>
      <vt:lpstr>Part 3 – Conversion Execution</vt:lpstr>
      <vt:lpstr>Conversion Execution Process</vt:lpstr>
      <vt:lpstr>Conversion Execution Process</vt:lpstr>
      <vt:lpstr>Conversion Execution Process</vt:lpstr>
      <vt:lpstr>Conversion Execution Process</vt:lpstr>
      <vt:lpstr>Conversion Execution Process</vt:lpstr>
      <vt:lpstr>Conversion Execution Process</vt:lpstr>
      <vt:lpstr>Enable/Disable Conversions</vt:lpstr>
      <vt:lpstr>Convert QAD EE From Previous Release</vt:lpstr>
      <vt:lpstr>Live Main Database: Create Live Main Database</vt:lpstr>
      <vt:lpstr>Live Main Database: Create Live Main Database</vt:lpstr>
      <vt:lpstr>Character Client Code: Generate R-code</vt:lpstr>
      <vt:lpstr>UI Configuration: Update UI Configuration</vt:lpstr>
      <vt:lpstr>QAD EE Database Set: Convert QAD EE Database from Previous version</vt:lpstr>
      <vt:lpstr>QAD EE Database Set: Convert QAD EE Database from Previous version</vt:lpstr>
      <vt:lpstr>Conversion Execution</vt:lpstr>
      <vt:lpstr>Execute Conversion </vt:lpstr>
      <vt:lpstr>Snapshots</vt:lpstr>
      <vt:lpstr>Making Snapshots</vt:lpstr>
      <vt:lpstr>Making Snapshots</vt:lpstr>
      <vt:lpstr>Making Snapshots</vt:lpstr>
      <vt:lpstr>Conversion Validation</vt:lpstr>
      <vt:lpstr>Conversion Validation</vt:lpstr>
      <vt:lpstr>Troubleshooting</vt:lpstr>
      <vt:lpstr>Troubleshooting</vt:lpstr>
      <vt:lpstr>Troubleshooting</vt:lpstr>
      <vt:lpstr>Troubleshooting</vt:lpstr>
      <vt:lpstr>Troubleshooting</vt:lpstr>
      <vt:lpstr>Troubleshooting</vt:lpstr>
      <vt:lpstr>Troubleshooting</vt:lpstr>
      <vt:lpstr>Troubleshooting</vt:lpstr>
      <vt:lpstr>Troubleshooting</vt:lpstr>
      <vt:lpstr>Troubleshooting</vt:lpstr>
      <vt:lpstr>Slide 34</vt:lpstr>
      <vt:lpstr>Slide 35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qad</cp:lastModifiedBy>
  <cp:revision>105</cp:revision>
  <dcterms:created xsi:type="dcterms:W3CDTF">2010-10-05T00:44:07Z</dcterms:created>
  <dcterms:modified xsi:type="dcterms:W3CDTF">2011-09-21T16:18:45Z</dcterms:modified>
</cp:coreProperties>
</file>