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32" r:id="rId3"/>
  </p:sldMasterIdLst>
  <p:notesMasterIdLst>
    <p:notesMasterId r:id="rId31"/>
  </p:notesMasterIdLst>
  <p:handoutMasterIdLst>
    <p:handoutMasterId r:id="rId32"/>
  </p:handoutMasterIdLst>
  <p:sldIdLst>
    <p:sldId id="383" r:id="rId4"/>
    <p:sldId id="385" r:id="rId5"/>
    <p:sldId id="424" r:id="rId6"/>
    <p:sldId id="425" r:id="rId7"/>
    <p:sldId id="426" r:id="rId8"/>
    <p:sldId id="427" r:id="rId9"/>
    <p:sldId id="428" r:id="rId10"/>
    <p:sldId id="429" r:id="rId11"/>
    <p:sldId id="431" r:id="rId12"/>
    <p:sldId id="432" r:id="rId13"/>
    <p:sldId id="433" r:id="rId14"/>
    <p:sldId id="434" r:id="rId15"/>
    <p:sldId id="444" r:id="rId16"/>
    <p:sldId id="445" r:id="rId17"/>
    <p:sldId id="446" r:id="rId18"/>
    <p:sldId id="389" r:id="rId19"/>
    <p:sldId id="405" r:id="rId20"/>
    <p:sldId id="435" r:id="rId21"/>
    <p:sldId id="411" r:id="rId22"/>
    <p:sldId id="440" r:id="rId23"/>
    <p:sldId id="423" r:id="rId24"/>
    <p:sldId id="436" r:id="rId25"/>
    <p:sldId id="442" r:id="rId26"/>
    <p:sldId id="443" r:id="rId27"/>
    <p:sldId id="437" r:id="rId28"/>
    <p:sldId id="438" r:id="rId29"/>
    <p:sldId id="439" r:id="rId30"/>
  </p:sldIdLst>
  <p:sldSz cx="9144000" cy="6858000" type="screen4x3"/>
  <p:notesSz cx="6794500" cy="9931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F5F5F5"/>
    <a:srgbClr val="333399"/>
    <a:srgbClr val="0033CC"/>
    <a:srgbClr val="F2F2F2"/>
    <a:srgbClr val="EEEEEE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30" autoAdjust="0"/>
    <p:restoredTop sz="99499" autoAdjust="0"/>
  </p:normalViewPr>
  <p:slideViewPr>
    <p:cSldViewPr snapToGrid="0">
      <p:cViewPr>
        <p:scale>
          <a:sx n="100" d="100"/>
          <a:sy n="100" d="100"/>
        </p:scale>
        <p:origin x="-2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3128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76FDB5D3-EFFF-4720-9F7C-030B3090F0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3560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CE7F52F-76C3-43A6-9CCE-F31AFCB61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3DCF18-122B-4AE1-8B59-FDAB490B5AEE}" type="slidenum">
              <a:rPr lang="en-US"/>
              <a:pPr/>
              <a:t>19</a:t>
            </a:fld>
            <a:endParaRPr 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19F1FB-D8AC-4BB3-99D1-8FDAA574D398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Any column with arrows in the title bar can be sorted. Click the heading to sort in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ascending order; click again to sort in descending order. Columns that cannot be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sorted are generally non-indexed fields. Sorting by such fields would degrade system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performance.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Blue underlined text indicates values where you can drill-down for additional details.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Right-click any value to display a list of associated links: either a more detailed browse,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 related program, or an external Web page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You can save a browse search by adding it to your favorites: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1. Click the Save button.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2. The browse is saved to your Favorites pane and named based on the name of the browse.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Browses in QAD .NET UI </a:t>
            </a:r>
            <a:r>
              <a:rPr lang="en-US" sz="800" b="1" dirty="0" smtClean="0"/>
              <a:t>73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If it is the first instance you have saved, the browse name in the Favorites area is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name of the browse. If you save the same browse again, the name in the Favorites area 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the browse name with a (2) at the end. If you save again, the name includes a (3) at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end, and so on.</a:t>
            </a:r>
          </a:p>
          <a:p>
            <a:pPr eaLnBrk="1" hangingPunct="1">
              <a:lnSpc>
                <a:spcPct val="80000"/>
              </a:lnSpc>
            </a:pPr>
            <a:endParaRPr lang="en-US" sz="800" dirty="0" smtClean="0"/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With the column options, you can: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Use Auto size Columns to resize browse columns based on the size of the displayed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data. By default, the browse displays with columns already auto sized. If you turn this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option off and manually adjust column sizes, your settings for each browse are retained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between sessions. If a cell’s data exceeds the column width, three dots (...) are displayed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on the right.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Use Summary to get a summary of the data in the browse column. If the data in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column is numerical, you can get a summary based on the following: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Count. </a:t>
            </a:r>
            <a:r>
              <a:rPr lang="en-US" sz="800" dirty="0" smtClean="0"/>
              <a:t>Displays the number of items in an x-axis group. (This is the only summary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option available for non-numerical data.)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Sum. </a:t>
            </a:r>
            <a:r>
              <a:rPr lang="en-US" sz="800" dirty="0" smtClean="0"/>
              <a:t>Displays the sum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Average. </a:t>
            </a:r>
            <a:r>
              <a:rPr lang="en-US" sz="800" dirty="0" smtClean="0"/>
              <a:t>Displays the average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Minimum. </a:t>
            </a:r>
            <a:r>
              <a:rPr lang="en-US" sz="800" dirty="0" smtClean="0"/>
              <a:t>Displays the minimum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i="1" dirty="0" smtClean="0"/>
              <a:t>Maximum. </a:t>
            </a:r>
            <a:r>
              <a:rPr lang="en-US" sz="800" dirty="0" smtClean="0"/>
              <a:t>Displays the maximum of the values in the column.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The summaries are displayed below the column in a Summaries area.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Use Hide Column to remove a column from display.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• Use Reset to Factory Settings to return to the default column display settings.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search conditions, auto sizing, page sizing, and chart definition are all reset.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• Use Columns to display a list of all columns defined for the browse and toggle the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show/hide settings. You can use this to restore a column that was previously hidden.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• Use Properties to display technical information about the data in the column. This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includes the name of the current program and the database table and field where the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for the column is stored.</a:t>
            </a:r>
          </a:p>
          <a:p>
            <a:pPr eaLnBrk="1" hangingPunct="1">
              <a:lnSpc>
                <a:spcPct val="80000"/>
              </a:lnSpc>
            </a:pPr>
            <a:endParaRPr lang="en-US" sz="800" dirty="0" smtClean="0"/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Filtering Browse Column Data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1. In a browse column header, click the funnel icon.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A pull-down list displays the items displayed for the column along with options for</a:t>
            </a:r>
          </a:p>
          <a:p>
            <a:pPr eaLnBrk="1" hangingPunct="1">
              <a:lnSpc>
                <a:spcPct val="80000"/>
              </a:lnSpc>
            </a:pPr>
            <a:r>
              <a:rPr lang="en-US" sz="800" dirty="0" smtClean="0"/>
              <a:t>(All), (Custom), (Blanks), and (</a:t>
            </a:r>
            <a:r>
              <a:rPr lang="en-US" sz="800" dirty="0" err="1" smtClean="0"/>
              <a:t>NonBlanks</a:t>
            </a:r>
            <a:r>
              <a:rPr lang="en-US" sz="800" smtClean="0"/>
              <a:t>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2. To filter the column to display all data, choose (All). This is the default.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3. To filter the column according to some custom criteria, choose (Custom).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4. To filter the column to include only blank items, choose (Blanks).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5. To filter the column to display everything except blank items, choose (NonBlanks).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6. To filter the column for a particular item, select the item from the list.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Grouping Data in Browses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You can group data in a browse by one or multiple column headings. This gives you a quick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way of building custom views of your data, which can then be exported to Excel. The groups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are maintained in the Excel workbook as pivot tables.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76 </a:t>
            </a:r>
            <a:r>
              <a:rPr lang="en-US" sz="800" smtClean="0"/>
              <a:t>QAD 2008 User Interfaces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Tip</a:t>
            </a:r>
            <a:r>
              <a:rPr lang="en-US" sz="800" smtClean="0"/>
              <a:t>. You must be displaying all available records in order to use the group by functions;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otherwise, the results could be misleading.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You begin this process in two ways: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• Right-click a column heading and choose Show Group By Box. This creates an area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at the top of the browse where you can drag column headings to use as groups and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subgroups. This area gives a clear visual indicator of the organization of the data.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• Right-click a column heading and choose Group By </a:t>
            </a:r>
            <a:r>
              <a:rPr lang="en-US" sz="800" i="1" smtClean="0"/>
              <a:t>Column Name</a:t>
            </a:r>
            <a:r>
              <a:rPr lang="en-US" sz="800" smtClean="0"/>
              <a:t>. Column Name will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reflect the name of the current column. This creates an immediate single-level grouping.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You can create as many groupings below this one as you want.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After you have created groups, you can use the plus (+) or minus (–) icons to open or close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the group data for viewing. You can also use the Expand All Groups or Collapse All Groups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options on the right-click menu to quickly open and close all groups of data.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b="1" smtClean="0"/>
              <a:t>Using Browse Chart Designer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With the browse chart designer feature, you can quickly generate graphical representations of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browse data. You can toggle between the standard browse display (called the grid view) and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the new chart view. Using the chart view editor, you can select data in a browse and have it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displayed as a pie chart or bar graph, for example.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To create charts from browses: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1. Start a browse and click on the Chart Designer icon.</a:t>
            </a:r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2. Design a chart using the Browse Chart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Text Box 6"/>
          <p:cNvSpPr txBox="1">
            <a:spLocks noChangeArrowheads="1"/>
          </p:cNvSpPr>
          <p:nvPr userDrawn="1"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sp>
        <p:nvSpPr>
          <p:cNvPr id="2846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103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103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>
                <a:latin typeface="Verdana" pitchFamily="34" charset="0"/>
              </a:rPr>
              <a:t>  </a:t>
            </a:r>
            <a:br>
              <a:rPr lang="en-US" sz="2400" dirty="0" smtClean="0">
                <a:latin typeface="Verdana" pitchFamily="34" charset="0"/>
              </a:rPr>
            </a:br>
            <a:r>
              <a:rPr lang="en-US" sz="2400" dirty="0" smtClean="0">
                <a:latin typeface="Verdana" pitchFamily="34" charset="0"/>
              </a:rPr>
              <a:t>UI Navigation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Direct Menu Access: GoTo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EF-UI-110</a:t>
            </a:r>
          </a:p>
        </p:txBody>
      </p:sp>
      <p:pic>
        <p:nvPicPr>
          <p:cNvPr id="14343" name="Picture 7" descr="Goto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490663"/>
            <a:ext cx="7477125" cy="4029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Direct Menu Access: Context Menu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EF-UI-120</a:t>
            </a:r>
          </a:p>
        </p:txBody>
      </p:sp>
      <p:pic>
        <p:nvPicPr>
          <p:cNvPr id="15367" name="Picture 7" descr="DirectAccess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025525"/>
            <a:ext cx="5762625" cy="498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 Linking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217613" y="995363"/>
            <a:ext cx="6700837" cy="5043487"/>
            <a:chOff x="588963" y="1471613"/>
            <a:chExt cx="6700837" cy="5043487"/>
          </a:xfrm>
        </p:grpSpPr>
        <p:pic>
          <p:nvPicPr>
            <p:cNvPr id="16388" name="Picture 5" descr="Doc_Linki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8963" y="1557338"/>
              <a:ext cx="6700837" cy="4957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Rectangle 6"/>
            <p:cNvSpPr>
              <a:spLocks noChangeArrowheads="1"/>
            </p:cNvSpPr>
            <p:nvPr/>
          </p:nvSpPr>
          <p:spPr bwMode="auto">
            <a:xfrm>
              <a:off x="3819525" y="1863725"/>
              <a:ext cx="682625" cy="242888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grpSp>
          <p:nvGrpSpPr>
            <p:cNvPr id="16390" name="Group 7"/>
            <p:cNvGrpSpPr>
              <a:grpSpLocks/>
            </p:cNvGrpSpPr>
            <p:nvPr/>
          </p:nvGrpSpPr>
          <p:grpSpPr bwMode="auto">
            <a:xfrm>
              <a:off x="5426075" y="1471613"/>
              <a:ext cx="838200" cy="552450"/>
              <a:chOff x="3981" y="1189"/>
              <a:chExt cx="528" cy="348"/>
            </a:xfrm>
          </p:grpSpPr>
          <p:pic>
            <p:nvPicPr>
              <p:cNvPr id="16392" name="Picture 8" descr="AdobeDoc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981" y="1189"/>
                <a:ext cx="282" cy="27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16393" name="Picture 9" descr="ExcelDo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151" y="1254"/>
                <a:ext cx="234" cy="23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16394" name="Picture 10" descr="WordDo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275" y="1303"/>
                <a:ext cx="234" cy="23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</p:grpSp>
        <p:cxnSp>
          <p:nvCxnSpPr>
            <p:cNvPr id="16391" name="AutoShape 11"/>
            <p:cNvCxnSpPr>
              <a:cxnSpLocks noChangeShapeType="1"/>
            </p:cNvCxnSpPr>
            <p:nvPr/>
          </p:nvCxnSpPr>
          <p:spPr bwMode="auto">
            <a:xfrm flipH="1">
              <a:off x="4532313" y="1690688"/>
              <a:ext cx="893762" cy="288925"/>
            </a:xfrm>
            <a:prstGeom prst="straightConnector1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Maps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EF-UI-132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61950" y="884238"/>
            <a:ext cx="8413750" cy="5316537"/>
            <a:chOff x="533400" y="1541463"/>
            <a:chExt cx="8413750" cy="5316537"/>
          </a:xfrm>
        </p:grpSpPr>
        <p:pic>
          <p:nvPicPr>
            <p:cNvPr id="17412" name="Picture 6" descr="SwimLan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641475"/>
              <a:ext cx="7138988" cy="4637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3" name="Rectangle 7"/>
            <p:cNvSpPr>
              <a:spLocks noChangeArrowheads="1"/>
            </p:cNvSpPr>
            <p:nvPr/>
          </p:nvSpPr>
          <p:spPr bwMode="auto">
            <a:xfrm>
              <a:off x="565150" y="1844675"/>
              <a:ext cx="6977063" cy="623888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14" name="Rectangle 8"/>
            <p:cNvSpPr>
              <a:spLocks noChangeArrowheads="1"/>
            </p:cNvSpPr>
            <p:nvPr/>
          </p:nvSpPr>
          <p:spPr bwMode="auto">
            <a:xfrm>
              <a:off x="579438" y="5578475"/>
              <a:ext cx="5453062" cy="563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7415" name="Text Box 9"/>
            <p:cNvSpPr txBox="1">
              <a:spLocks noChangeArrowheads="1"/>
            </p:cNvSpPr>
            <p:nvPr/>
          </p:nvSpPr>
          <p:spPr bwMode="auto">
            <a:xfrm>
              <a:off x="6751638" y="3398838"/>
              <a:ext cx="2133600" cy="1117600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Enterprise Financials Process Maps</a:t>
              </a:r>
            </a:p>
          </p:txBody>
        </p:sp>
        <p:cxnSp>
          <p:nvCxnSpPr>
            <p:cNvPr id="17416" name="AutoShape 10"/>
            <p:cNvCxnSpPr>
              <a:cxnSpLocks noChangeShapeType="1"/>
              <a:stCxn id="17415" idx="2"/>
              <a:endCxn id="17414" idx="3"/>
            </p:cNvCxnSpPr>
            <p:nvPr/>
          </p:nvCxnSpPr>
          <p:spPr bwMode="auto">
            <a:xfrm rot="5400000">
              <a:off x="6264275" y="4306888"/>
              <a:ext cx="1335087" cy="1773238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17" name="AutoShape 11"/>
            <p:cNvCxnSpPr>
              <a:cxnSpLocks noChangeShapeType="1"/>
              <a:stCxn id="17415" idx="0"/>
              <a:endCxn id="17413" idx="3"/>
            </p:cNvCxnSpPr>
            <p:nvPr/>
          </p:nvCxnSpPr>
          <p:spPr bwMode="auto">
            <a:xfrm rot="5400000" flipH="1">
              <a:off x="7070726" y="2641600"/>
              <a:ext cx="1231900" cy="263525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7418" name="Text Box 12"/>
            <p:cNvSpPr txBox="1">
              <a:spLocks noChangeArrowheads="1"/>
            </p:cNvSpPr>
            <p:nvPr/>
          </p:nvSpPr>
          <p:spPr bwMode="auto">
            <a:xfrm>
              <a:off x="7313613" y="1541463"/>
              <a:ext cx="1633537" cy="508000"/>
            </a:xfrm>
            <a:prstGeom prst="rect">
              <a:avLst/>
            </a:prstGeom>
            <a:solidFill>
              <a:srgbClr val="ADDCF9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rIns="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Set Up Maps</a:t>
              </a:r>
            </a:p>
          </p:txBody>
        </p:sp>
        <p:sp>
          <p:nvSpPr>
            <p:cNvPr id="17419" name="Text Box 13"/>
            <p:cNvSpPr txBox="1">
              <a:spLocks noChangeArrowheads="1"/>
            </p:cNvSpPr>
            <p:nvPr/>
          </p:nvSpPr>
          <p:spPr bwMode="auto">
            <a:xfrm>
              <a:off x="5805488" y="5981700"/>
              <a:ext cx="1936750" cy="812800"/>
            </a:xfrm>
            <a:prstGeom prst="rect">
              <a:avLst/>
            </a:prstGeom>
            <a:solidFill>
              <a:srgbClr val="FFCC99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 dirty="0">
                  <a:latin typeface="+mj-lt"/>
                </a:rPr>
                <a:t>Transaction-Related Maps</a:t>
              </a:r>
            </a:p>
          </p:txBody>
        </p:sp>
        <p:sp>
          <p:nvSpPr>
            <p:cNvPr id="17420" name="Text Box 14"/>
            <p:cNvSpPr txBox="1">
              <a:spLocks noChangeArrowheads="1"/>
            </p:cNvSpPr>
            <p:nvPr/>
          </p:nvSpPr>
          <p:spPr bwMode="auto">
            <a:xfrm>
              <a:off x="1050925" y="6246813"/>
              <a:ext cx="3322638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dirty="0">
                <a:latin typeface="+mj-lt"/>
              </a:endParaRPr>
            </a:p>
          </p:txBody>
        </p:sp>
        <p:sp>
          <p:nvSpPr>
            <p:cNvPr id="17421" name="Text Box 15"/>
            <p:cNvSpPr txBox="1">
              <a:spLocks noChangeArrowheads="1"/>
            </p:cNvSpPr>
            <p:nvPr/>
          </p:nvSpPr>
          <p:spPr bwMode="auto">
            <a:xfrm>
              <a:off x="1174750" y="6246813"/>
              <a:ext cx="3748088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Supply Chain View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Maps - Continued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EF-UI-134</a:t>
            </a:r>
          </a:p>
        </p:txBody>
      </p:sp>
      <p:pic>
        <p:nvPicPr>
          <p:cNvPr id="18436" name="Picture 5" descr="Vertical-Industry-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897063"/>
            <a:ext cx="8378825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2687638" y="4899025"/>
            <a:ext cx="3748087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chemeClr val="accent1">
                    <a:lumMod val="50000"/>
                  </a:schemeClr>
                </a:solidFill>
              </a:rPr>
              <a:t>Vertical Industry 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Lower-Level Process Maps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EF-UI-136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68388" y="1204913"/>
            <a:ext cx="7005637" cy="4622800"/>
            <a:chOff x="1544638" y="1185863"/>
            <a:chExt cx="7005637" cy="4622800"/>
          </a:xfrm>
        </p:grpSpPr>
        <p:pic>
          <p:nvPicPr>
            <p:cNvPr id="19460" name="Picture 5" descr="FinanceEF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4638" y="1185863"/>
              <a:ext cx="3924300" cy="462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1" name="Text Box 6"/>
            <p:cNvSpPr txBox="1">
              <a:spLocks noChangeArrowheads="1"/>
            </p:cNvSpPr>
            <p:nvPr/>
          </p:nvSpPr>
          <p:spPr bwMode="auto">
            <a:xfrm>
              <a:off x="6080125" y="2620963"/>
              <a:ext cx="2470150" cy="917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b="1" i="1" dirty="0">
                  <a:solidFill>
                    <a:schemeClr val="accent1">
                      <a:lumMod val="50000"/>
                    </a:schemeClr>
                  </a:solidFill>
                </a:rPr>
                <a:t>Accounts Receivable, Collect Receivables Process Map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XML</a:t>
            </a:r>
          </a:p>
          <a:p>
            <a:pPr eaLnBrk="1" hangingPunct="1"/>
            <a:r>
              <a:rPr lang="en-US" dirty="0" smtClean="0"/>
              <a:t>Advanced Excel integration</a:t>
            </a:r>
          </a:p>
          <a:p>
            <a:pPr lvl="1" eaLnBrk="1" hangingPunct="1"/>
            <a:r>
              <a:rPr lang="en-US" dirty="0" smtClean="0"/>
              <a:t>Two way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Application Integration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XML Integration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EF-UI-150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9600" y="1462088"/>
            <a:ext cx="1247775" cy="4937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</a:rPr>
              <a:t>Before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44549" y="3659188"/>
            <a:ext cx="898525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After</a:t>
            </a:r>
          </a:p>
        </p:txBody>
      </p:sp>
      <p:pic>
        <p:nvPicPr>
          <p:cNvPr id="21510" name="Picture 7" descr="ExchangeRateBrowse_Befo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5775" y="1428750"/>
            <a:ext cx="669766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8" descr="ExchangeRateBrowse_Af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6725" y="3630613"/>
            <a:ext cx="6705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Advanced Excel Integration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7650" y="1303338"/>
            <a:ext cx="8634413" cy="4656137"/>
            <a:chOff x="266700" y="1550988"/>
            <a:chExt cx="8634413" cy="4656137"/>
          </a:xfrm>
        </p:grpSpPr>
        <p:pic>
          <p:nvPicPr>
            <p:cNvPr id="22532" name="Picture 7" descr="GL_Acc_XL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7513" y="1644650"/>
              <a:ext cx="5324475" cy="4562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6" descr="GL_Acc_XLS_Col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08438" y="2301875"/>
              <a:ext cx="4892675" cy="282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Line 8"/>
            <p:cNvSpPr>
              <a:spLocks noChangeShapeType="1"/>
            </p:cNvSpPr>
            <p:nvPr/>
          </p:nvSpPr>
          <p:spPr bwMode="auto">
            <a:xfrm flipV="1">
              <a:off x="1550988" y="3808413"/>
              <a:ext cx="2349500" cy="936625"/>
            </a:xfrm>
            <a:prstGeom prst="line">
              <a:avLst/>
            </a:prstGeom>
            <a:noFill/>
            <a:ln w="28575">
              <a:solidFill>
                <a:schemeClr val="accent6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 dirty="0"/>
            </a:p>
          </p:txBody>
        </p:sp>
        <p:sp>
          <p:nvSpPr>
            <p:cNvPr id="22535" name="Oval 9"/>
            <p:cNvSpPr>
              <a:spLocks noChangeArrowheads="1"/>
            </p:cNvSpPr>
            <p:nvPr/>
          </p:nvSpPr>
          <p:spPr bwMode="auto">
            <a:xfrm>
              <a:off x="266700" y="1550988"/>
              <a:ext cx="2106613" cy="474662"/>
            </a:xfrm>
            <a:prstGeom prst="ellipse">
              <a:avLst/>
            </a:prstGeom>
            <a:noFill/>
            <a:ln w="22225" algn="ctr">
              <a:solidFill>
                <a:schemeClr val="accent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Advanced Excel Integration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04813" y="1000125"/>
            <a:ext cx="8326437" cy="5095875"/>
            <a:chOff x="623888" y="1533525"/>
            <a:chExt cx="8326437" cy="5095875"/>
          </a:xfrm>
        </p:grpSpPr>
        <p:pic>
          <p:nvPicPr>
            <p:cNvPr id="23562" name="Picture 10" descr="GL-Acc-Excel_Int-Loaded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3888" y="1885950"/>
              <a:ext cx="7145337" cy="3448050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</p:pic>
        <p:sp>
          <p:nvSpPr>
            <p:cNvPr id="23563" name="Rectangle 11"/>
            <p:cNvSpPr>
              <a:spLocks noChangeArrowheads="1"/>
            </p:cNvSpPr>
            <p:nvPr/>
          </p:nvSpPr>
          <p:spPr bwMode="auto">
            <a:xfrm>
              <a:off x="6411913" y="1704975"/>
              <a:ext cx="2538412" cy="6778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2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564" name="Line 12"/>
            <p:cNvSpPr>
              <a:spLocks noChangeShapeType="1"/>
            </p:cNvSpPr>
            <p:nvPr/>
          </p:nvSpPr>
          <p:spPr bwMode="auto">
            <a:xfrm flipH="1">
              <a:off x="4227513" y="2386013"/>
              <a:ext cx="2505075" cy="733425"/>
            </a:xfrm>
            <a:prstGeom prst="line">
              <a:avLst/>
            </a:prstGeom>
            <a:noFill/>
            <a:ln w="28575">
              <a:solidFill>
                <a:schemeClr val="accent2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565" name="Rectangle 13"/>
            <p:cNvSpPr>
              <a:spLocks noChangeArrowheads="1"/>
            </p:cNvSpPr>
            <p:nvPr/>
          </p:nvSpPr>
          <p:spPr bwMode="auto">
            <a:xfrm>
              <a:off x="6654800" y="1533525"/>
              <a:ext cx="2043113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l" eaLnBrk="0" hangingPunct="0">
                <a:lnSpc>
                  <a:spcPct val="90000"/>
                </a:lnSpc>
              </a:pPr>
              <a:r>
                <a:rPr lang="en-US" sz="1600" b="1" dirty="0">
                  <a:solidFill>
                    <a:srgbClr val="5A87C6"/>
                  </a:solidFill>
                  <a:latin typeface="+mj-lt"/>
                </a:rPr>
                <a:t>Dump/load data</a:t>
              </a:r>
            </a:p>
          </p:txBody>
        </p:sp>
        <p:pic>
          <p:nvPicPr>
            <p:cNvPr id="23566" name="Picture 14" descr="Export-To-Excel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4713" y="3562350"/>
              <a:ext cx="4125912" cy="3067050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</p:pic>
        <p:sp>
          <p:nvSpPr>
            <p:cNvPr id="23567" name="Line 15"/>
            <p:cNvSpPr>
              <a:spLocks noChangeShapeType="1"/>
            </p:cNvSpPr>
            <p:nvPr/>
          </p:nvSpPr>
          <p:spPr bwMode="auto">
            <a:xfrm flipH="1">
              <a:off x="6961188" y="2374900"/>
              <a:ext cx="604837" cy="1392238"/>
            </a:xfrm>
            <a:prstGeom prst="line">
              <a:avLst/>
            </a:prstGeom>
            <a:noFill/>
            <a:ln w="28575">
              <a:solidFill>
                <a:schemeClr val="accent2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Login and welcome screens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Menu navigation and tools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Search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Menu properties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Workflow - Inbox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Favorites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Alternative menu access (</a:t>
            </a:r>
            <a:r>
              <a:rPr lang="en-US" dirty="0" err="1" smtClean="0"/>
              <a:t>GoTo</a:t>
            </a:r>
            <a:r>
              <a:rPr lang="en-US" smtClean="0"/>
              <a:t>, context menu)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Document linking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Application integration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Excel and XML integration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Browsing features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Advanced Excel Integration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EF-UI-190</a:t>
            </a:r>
          </a:p>
        </p:txBody>
      </p:sp>
      <p:pic>
        <p:nvPicPr>
          <p:cNvPr id="25609" name="Picture 9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6138863" y="2074863"/>
            <a:ext cx="2541587" cy="700087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6176963" y="1858963"/>
            <a:ext cx="3613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lnSpc>
                <a:spcPct val="90000"/>
              </a:lnSpc>
            </a:pPr>
            <a:r>
              <a:rPr lang="en-US" sz="1600" b="1" dirty="0">
                <a:solidFill>
                  <a:srgbClr val="5A87C6"/>
                </a:solidFill>
              </a:rPr>
              <a:t>Export Browse Results</a:t>
            </a:r>
          </a:p>
        </p:txBody>
      </p:sp>
      <p:pic>
        <p:nvPicPr>
          <p:cNvPr id="25612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25613" name="Line 13"/>
          <p:cNvSpPr>
            <a:spLocks noChangeShapeType="1"/>
          </p:cNvSpPr>
          <p:nvPr/>
        </p:nvSpPr>
        <p:spPr bwMode="auto">
          <a:xfrm flipH="1">
            <a:off x="5508625" y="2774950"/>
            <a:ext cx="1914525" cy="127952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Sort (click heading)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Drill-down (blue underlined values)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Filter (funnel)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Group data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Rearrange display (drag and drop, columns auto size)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Graph designer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Export (Excel, Word, PDF, or report)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Print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Save to Favorites</a:t>
            </a:r>
          </a:p>
          <a:p>
            <a:pPr eaLnBrk="1" hangingPunct="1">
              <a:lnSpc>
                <a:spcPct val="80000"/>
              </a:lnSpc>
            </a:pPr>
            <a:r>
              <a:rPr lang="en-US" sz="2600" dirty="0" smtClean="0"/>
              <a:t>Automatic refresh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 Highlights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EF-BRO-160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EF-BRO-170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78829" y="1190625"/>
            <a:ext cx="8379409" cy="4581525"/>
            <a:chOff x="140704" y="1581150"/>
            <a:chExt cx="8379409" cy="4581525"/>
          </a:xfrm>
        </p:grpSpPr>
        <p:sp>
          <p:nvSpPr>
            <p:cNvPr id="27660" name="Text Box 12"/>
            <p:cNvSpPr txBox="1">
              <a:spLocks noChangeArrowheads="1"/>
            </p:cNvSpPr>
            <p:nvPr/>
          </p:nvSpPr>
          <p:spPr bwMode="auto">
            <a:xfrm>
              <a:off x="3527425" y="1611313"/>
              <a:ext cx="823913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Sort</a:t>
              </a:r>
            </a:p>
          </p:txBody>
        </p:sp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158750" y="1947863"/>
              <a:ext cx="1776413" cy="530225"/>
            </a:xfrm>
            <a:prstGeom prst="rect">
              <a:avLst/>
            </a:prstGeom>
            <a:solidFill>
              <a:schemeClr val="bg1"/>
            </a:soli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140704" y="1652588"/>
              <a:ext cx="1893468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Drill-down</a:t>
              </a:r>
            </a:p>
          </p:txBody>
        </p:sp>
        <p:sp>
          <p:nvSpPr>
            <p:cNvPr id="27663" name="Text Box 15"/>
            <p:cNvSpPr txBox="1">
              <a:spLocks noChangeArrowheads="1"/>
            </p:cNvSpPr>
            <p:nvPr/>
          </p:nvSpPr>
          <p:spPr bwMode="auto">
            <a:xfrm>
              <a:off x="5348884" y="1581150"/>
              <a:ext cx="2141933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Filter funnel</a:t>
              </a:r>
            </a:p>
          </p:txBody>
        </p:sp>
        <p:pic>
          <p:nvPicPr>
            <p:cNvPr id="27664" name="Picture 16" descr="SalesOrderBrowse-With-Drill-Dow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66838" y="2284413"/>
              <a:ext cx="7153275" cy="3878262"/>
            </a:xfrm>
            <a:prstGeom prst="rect">
              <a:avLst/>
            </a:prstGeom>
            <a:noFill/>
          </p:spPr>
        </p:pic>
        <p:sp>
          <p:nvSpPr>
            <p:cNvPr id="27665" name="Line 17"/>
            <p:cNvSpPr>
              <a:spLocks noChangeShapeType="1"/>
            </p:cNvSpPr>
            <p:nvPr/>
          </p:nvSpPr>
          <p:spPr bwMode="auto">
            <a:xfrm flipH="1">
              <a:off x="3963988" y="2193925"/>
              <a:ext cx="2371725" cy="12938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6" name="Line 18"/>
            <p:cNvSpPr>
              <a:spLocks noChangeShapeType="1"/>
            </p:cNvSpPr>
            <p:nvPr/>
          </p:nvSpPr>
          <p:spPr bwMode="auto">
            <a:xfrm flipH="1">
              <a:off x="1944688" y="2143125"/>
              <a:ext cx="1908175" cy="124777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667" name="Line 19"/>
            <p:cNvSpPr>
              <a:spLocks noChangeShapeType="1"/>
            </p:cNvSpPr>
            <p:nvPr/>
          </p:nvSpPr>
          <p:spPr bwMode="auto">
            <a:xfrm>
              <a:off x="711200" y="2540000"/>
              <a:ext cx="1057275" cy="17002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Rearrange Display 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EF-BRO-180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3838" y="1177925"/>
            <a:ext cx="8686800" cy="4825603"/>
            <a:chOff x="300038" y="1758950"/>
            <a:chExt cx="8686800" cy="4825603"/>
          </a:xfrm>
        </p:grpSpPr>
        <p:pic>
          <p:nvPicPr>
            <p:cNvPr id="28681" name="Picture 9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28682" name="Picture 10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28683" name="Text Box 7"/>
            <p:cNvSpPr txBox="1">
              <a:spLocks noChangeArrowheads="1"/>
            </p:cNvSpPr>
            <p:nvPr/>
          </p:nvSpPr>
          <p:spPr bwMode="auto">
            <a:xfrm>
              <a:off x="6699084" y="1758950"/>
              <a:ext cx="1314784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Before</a:t>
              </a:r>
            </a:p>
          </p:txBody>
        </p:sp>
        <p:sp>
          <p:nvSpPr>
            <p:cNvPr id="28684" name="Text Box 8"/>
            <p:cNvSpPr txBox="1">
              <a:spLocks noChangeArrowheads="1"/>
            </p:cNvSpPr>
            <p:nvPr/>
          </p:nvSpPr>
          <p:spPr bwMode="auto">
            <a:xfrm>
              <a:off x="1672073" y="5969000"/>
              <a:ext cx="1026243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After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Rearrange Display 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EF-BRO-190</a:t>
            </a: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 eaLnBrk="0" hangingPunct="0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23838" y="847725"/>
            <a:ext cx="8686800" cy="5272088"/>
            <a:chOff x="300038" y="1162050"/>
            <a:chExt cx="8686800" cy="5272088"/>
          </a:xfrm>
        </p:grpSpPr>
        <p:pic>
          <p:nvPicPr>
            <p:cNvPr id="29714" name="Picture 18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29715" name="Picture 19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29716" name="Text Box 20"/>
            <p:cNvSpPr txBox="1">
              <a:spLocks noChangeArrowheads="1"/>
            </p:cNvSpPr>
            <p:nvPr/>
          </p:nvSpPr>
          <p:spPr bwMode="auto">
            <a:xfrm>
              <a:off x="4300505" y="1162050"/>
              <a:ext cx="3421129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Column auto sized</a:t>
              </a:r>
            </a:p>
          </p:txBody>
        </p:sp>
        <p:sp>
          <p:nvSpPr>
            <p:cNvPr id="29717" name="Line 21"/>
            <p:cNvSpPr>
              <a:spLocks noChangeShapeType="1"/>
            </p:cNvSpPr>
            <p:nvPr/>
          </p:nvSpPr>
          <p:spPr bwMode="auto">
            <a:xfrm flipH="1">
              <a:off x="3128963" y="2120900"/>
              <a:ext cx="1389062" cy="20828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18" name="Line 22"/>
            <p:cNvSpPr>
              <a:spLocks noChangeShapeType="1"/>
            </p:cNvSpPr>
            <p:nvPr/>
          </p:nvSpPr>
          <p:spPr bwMode="auto">
            <a:xfrm flipH="1">
              <a:off x="3802063" y="1722438"/>
              <a:ext cx="838200" cy="259238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19" name="Text Box 23"/>
            <p:cNvSpPr txBox="1">
              <a:spLocks noChangeArrowheads="1"/>
            </p:cNvSpPr>
            <p:nvPr/>
          </p:nvSpPr>
          <p:spPr bwMode="auto">
            <a:xfrm>
              <a:off x="306558" y="5730875"/>
              <a:ext cx="2230098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Sort by item</a:t>
              </a:r>
            </a:p>
          </p:txBody>
        </p:sp>
        <p:sp>
          <p:nvSpPr>
            <p:cNvPr id="29720" name="Line 24"/>
            <p:cNvSpPr>
              <a:spLocks noChangeShapeType="1"/>
            </p:cNvSpPr>
            <p:nvPr/>
          </p:nvSpPr>
          <p:spPr bwMode="auto">
            <a:xfrm flipV="1">
              <a:off x="1981200" y="4381500"/>
              <a:ext cx="3143250" cy="132397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21" name="Text Box 25"/>
            <p:cNvSpPr txBox="1">
              <a:spLocks noChangeArrowheads="1"/>
            </p:cNvSpPr>
            <p:nvPr/>
          </p:nvSpPr>
          <p:spPr bwMode="auto">
            <a:xfrm>
              <a:off x="6521450" y="1909763"/>
              <a:ext cx="2368550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Rearranged columns</a:t>
              </a:r>
            </a:p>
          </p:txBody>
        </p:sp>
        <p:sp>
          <p:nvSpPr>
            <p:cNvPr id="29722" name="Line 26"/>
            <p:cNvSpPr>
              <a:spLocks noChangeShapeType="1"/>
            </p:cNvSpPr>
            <p:nvPr/>
          </p:nvSpPr>
          <p:spPr bwMode="auto">
            <a:xfrm flipH="1">
              <a:off x="7112000" y="2892425"/>
              <a:ext cx="371475" cy="12319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23" name="Line 27"/>
            <p:cNvSpPr>
              <a:spLocks noChangeShapeType="1"/>
            </p:cNvSpPr>
            <p:nvPr/>
          </p:nvSpPr>
          <p:spPr bwMode="auto">
            <a:xfrm>
              <a:off x="7483475" y="2892425"/>
              <a:ext cx="523875" cy="121285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9724" name="Line 28"/>
            <p:cNvSpPr>
              <a:spLocks noChangeShapeType="1"/>
            </p:cNvSpPr>
            <p:nvPr/>
          </p:nvSpPr>
          <p:spPr bwMode="auto">
            <a:xfrm>
              <a:off x="7473950" y="2901950"/>
              <a:ext cx="1000125" cy="121285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EF-BRO-200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38150" y="1084263"/>
            <a:ext cx="8398696" cy="4905375"/>
            <a:chOff x="676275" y="1236663"/>
            <a:chExt cx="8398696" cy="4905375"/>
          </a:xfrm>
        </p:grpSpPr>
        <p:pic>
          <p:nvPicPr>
            <p:cNvPr id="30733" name="Picture 13" descr="SalesOrderBrowse-GroupBy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6275" y="2068513"/>
              <a:ext cx="6457950" cy="3427412"/>
            </a:xfrm>
            <a:prstGeom prst="rect">
              <a:avLst/>
            </a:prstGeom>
            <a:noFill/>
          </p:spPr>
        </p:pic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1709738" y="3749675"/>
              <a:ext cx="1470025" cy="73025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30735" name="Picture 15" descr="BrowseSummar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5813" y="2408238"/>
              <a:ext cx="3057525" cy="3733800"/>
            </a:xfrm>
            <a:prstGeom prst="rect">
              <a:avLst/>
            </a:prstGeom>
            <a:noFill/>
          </p:spPr>
        </p:pic>
        <p:sp>
          <p:nvSpPr>
            <p:cNvPr id="30736" name="Text Box 16"/>
            <p:cNvSpPr txBox="1">
              <a:spLocks noChangeArrowheads="1"/>
            </p:cNvSpPr>
            <p:nvPr/>
          </p:nvSpPr>
          <p:spPr bwMode="auto">
            <a:xfrm>
              <a:off x="1681845" y="3808413"/>
              <a:ext cx="130356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Group</a:t>
              </a:r>
            </a:p>
          </p:txBody>
        </p:sp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 flipH="1" flipV="1">
              <a:off x="1552575" y="3336925"/>
              <a:ext cx="249238" cy="5588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8" name="Text Box 18"/>
            <p:cNvSpPr txBox="1">
              <a:spLocks noChangeArrowheads="1"/>
            </p:cNvSpPr>
            <p:nvPr/>
          </p:nvSpPr>
          <p:spPr bwMode="auto">
            <a:xfrm>
              <a:off x="6147567" y="1236663"/>
              <a:ext cx="2927404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Column options</a:t>
              </a:r>
            </a:p>
          </p:txBody>
        </p:sp>
        <p:sp>
          <p:nvSpPr>
            <p:cNvPr id="30739" name="Line 19"/>
            <p:cNvSpPr>
              <a:spLocks noChangeShapeType="1"/>
            </p:cNvSpPr>
            <p:nvPr/>
          </p:nvSpPr>
          <p:spPr bwMode="auto">
            <a:xfrm flipH="1">
              <a:off x="7334250" y="1809750"/>
              <a:ext cx="384175" cy="103346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40" name="Text Box 20"/>
            <p:cNvSpPr txBox="1">
              <a:spLocks noChangeArrowheads="1"/>
            </p:cNvSpPr>
            <p:nvPr/>
          </p:nvSpPr>
          <p:spPr bwMode="auto">
            <a:xfrm>
              <a:off x="2709863" y="5530850"/>
              <a:ext cx="2940050" cy="6111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41" name="Text Box 21"/>
            <p:cNvSpPr txBox="1">
              <a:spLocks noChangeArrowheads="1"/>
            </p:cNvSpPr>
            <p:nvPr/>
          </p:nvSpPr>
          <p:spPr bwMode="auto">
            <a:xfrm>
              <a:off x="2150659" y="5445125"/>
              <a:ext cx="3169457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Summary options</a:t>
              </a:r>
            </a:p>
          </p:txBody>
        </p:sp>
        <p:sp>
          <p:nvSpPr>
            <p:cNvPr id="30742" name="Line 22"/>
            <p:cNvSpPr>
              <a:spLocks noChangeShapeType="1"/>
            </p:cNvSpPr>
            <p:nvPr/>
          </p:nvSpPr>
          <p:spPr bwMode="auto">
            <a:xfrm flipV="1">
              <a:off x="5175250" y="4643438"/>
              <a:ext cx="2705100" cy="108743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Features: Chart Designer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EF-BRO-210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9563" y="911225"/>
            <a:ext cx="8520112" cy="5303838"/>
            <a:chOff x="280988" y="1416050"/>
            <a:chExt cx="8520112" cy="5303838"/>
          </a:xfrm>
        </p:grpSpPr>
        <p:pic>
          <p:nvPicPr>
            <p:cNvPr id="31748" name="Picture 7" descr="Chart-Design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988" y="2224088"/>
              <a:ext cx="6221412" cy="449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49" name="Picture 6" descr="Chart-Designe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56063" y="1416050"/>
              <a:ext cx="4745037" cy="282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Browses Features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EF-BRO-220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08854" y="1198563"/>
            <a:ext cx="8725596" cy="4587875"/>
            <a:chOff x="418404" y="1646238"/>
            <a:chExt cx="8725596" cy="4587875"/>
          </a:xfrm>
        </p:grpSpPr>
        <p:sp>
          <p:nvSpPr>
            <p:cNvPr id="32782" name="Text Box 14"/>
            <p:cNvSpPr txBox="1">
              <a:spLocks noChangeArrowheads="1"/>
            </p:cNvSpPr>
            <p:nvPr/>
          </p:nvSpPr>
          <p:spPr bwMode="auto">
            <a:xfrm>
              <a:off x="418404" y="1971675"/>
              <a:ext cx="1260281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Export</a:t>
              </a:r>
            </a:p>
          </p:txBody>
        </p:sp>
        <p:sp>
          <p:nvSpPr>
            <p:cNvPr id="32783" name="Text Box 15"/>
            <p:cNvSpPr txBox="1">
              <a:spLocks noChangeArrowheads="1"/>
            </p:cNvSpPr>
            <p:nvPr/>
          </p:nvSpPr>
          <p:spPr bwMode="auto">
            <a:xfrm>
              <a:off x="2317911" y="1978025"/>
              <a:ext cx="91884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Print</a:t>
              </a:r>
            </a:p>
          </p:txBody>
        </p:sp>
        <p:sp>
          <p:nvSpPr>
            <p:cNvPr id="32784" name="Text Box 16"/>
            <p:cNvSpPr txBox="1">
              <a:spLocks noChangeArrowheads="1"/>
            </p:cNvSpPr>
            <p:nvPr/>
          </p:nvSpPr>
          <p:spPr bwMode="auto">
            <a:xfrm>
              <a:off x="3362611" y="1646238"/>
              <a:ext cx="3026791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Add to Favorites</a:t>
              </a:r>
            </a:p>
          </p:txBody>
        </p:sp>
        <p:sp>
          <p:nvSpPr>
            <p:cNvPr id="32785" name="Text Box 17"/>
            <p:cNvSpPr txBox="1">
              <a:spLocks noChangeArrowheads="1"/>
            </p:cNvSpPr>
            <p:nvPr/>
          </p:nvSpPr>
          <p:spPr bwMode="auto">
            <a:xfrm>
              <a:off x="5833245" y="2255838"/>
              <a:ext cx="1449436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Refresh</a:t>
              </a:r>
            </a:p>
          </p:txBody>
        </p:sp>
        <p:pic>
          <p:nvPicPr>
            <p:cNvPr id="32786" name="Picture 18" descr="SalesOrderBrowse-Action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5" y="3119438"/>
              <a:ext cx="8486775" cy="3114675"/>
            </a:xfrm>
            <a:prstGeom prst="rect">
              <a:avLst/>
            </a:prstGeom>
            <a:noFill/>
          </p:spPr>
        </p:pic>
        <p:sp>
          <p:nvSpPr>
            <p:cNvPr id="32787" name="Line 19"/>
            <p:cNvSpPr>
              <a:spLocks noChangeShapeType="1"/>
            </p:cNvSpPr>
            <p:nvPr/>
          </p:nvSpPr>
          <p:spPr bwMode="auto">
            <a:xfrm>
              <a:off x="1206500" y="2557463"/>
              <a:ext cx="173038" cy="900112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88" name="Line 20"/>
            <p:cNvSpPr>
              <a:spLocks noChangeShapeType="1"/>
            </p:cNvSpPr>
            <p:nvPr/>
          </p:nvSpPr>
          <p:spPr bwMode="auto">
            <a:xfrm flipH="1">
              <a:off x="2074863" y="2576513"/>
              <a:ext cx="768350" cy="8604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89" name="Line 21"/>
            <p:cNvSpPr>
              <a:spLocks noChangeShapeType="1"/>
            </p:cNvSpPr>
            <p:nvPr/>
          </p:nvSpPr>
          <p:spPr bwMode="auto">
            <a:xfrm flipH="1">
              <a:off x="3227388" y="2259013"/>
              <a:ext cx="1576387" cy="111283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790" name="Line 22"/>
            <p:cNvSpPr>
              <a:spLocks noChangeShapeType="1"/>
            </p:cNvSpPr>
            <p:nvPr/>
          </p:nvSpPr>
          <p:spPr bwMode="auto">
            <a:xfrm flipH="1">
              <a:off x="5481638" y="2843213"/>
              <a:ext cx="954087" cy="554037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Login and Welcome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EF-UI-030</a:t>
            </a:r>
          </a:p>
        </p:txBody>
      </p:sp>
      <p:pic>
        <p:nvPicPr>
          <p:cNvPr id="7181" name="Picture 13" descr="Full-Appl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1239838"/>
            <a:ext cx="7772400" cy="4579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</p:pic>
      <p:sp>
        <p:nvSpPr>
          <p:cNvPr id="7182" name="AutoShape 14"/>
          <p:cNvSpPr>
            <a:spLocks/>
          </p:cNvSpPr>
          <p:nvPr/>
        </p:nvSpPr>
        <p:spPr bwMode="auto">
          <a:xfrm>
            <a:off x="2859088" y="171132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Application pane</a:t>
            </a:r>
          </a:p>
        </p:txBody>
      </p:sp>
      <p:sp>
        <p:nvSpPr>
          <p:cNvPr id="7183" name="AutoShape 15"/>
          <p:cNvSpPr>
            <a:spLocks/>
          </p:cNvSpPr>
          <p:nvPr/>
        </p:nvSpPr>
        <p:spPr bwMode="auto">
          <a:xfrm>
            <a:off x="3011488" y="318770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Favorites pane</a:t>
            </a:r>
          </a:p>
        </p:txBody>
      </p:sp>
      <p:sp>
        <p:nvSpPr>
          <p:cNvPr id="7184" name="AutoShape 16"/>
          <p:cNvSpPr>
            <a:spLocks/>
          </p:cNvSpPr>
          <p:nvPr/>
        </p:nvSpPr>
        <p:spPr bwMode="auto">
          <a:xfrm>
            <a:off x="4540250" y="179070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3542"/>
              <a:gd name="adj4" fmla="val 205731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Inbox</a:t>
            </a:r>
          </a:p>
        </p:txBody>
      </p:sp>
      <p:sp>
        <p:nvSpPr>
          <p:cNvPr id="7185" name="AutoShape 17"/>
          <p:cNvSpPr>
            <a:spLocks/>
          </p:cNvSpPr>
          <p:nvPr/>
        </p:nvSpPr>
        <p:spPr bwMode="auto">
          <a:xfrm>
            <a:off x="881063" y="461010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40366"/>
              <a:gd name="adj4" fmla="val 208333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Workspace selector</a:t>
            </a:r>
          </a:p>
        </p:txBody>
      </p:sp>
      <p:sp>
        <p:nvSpPr>
          <p:cNvPr id="7186" name="AutoShape 18"/>
          <p:cNvSpPr>
            <a:spLocks/>
          </p:cNvSpPr>
          <p:nvPr/>
        </p:nvSpPr>
        <p:spPr bwMode="auto">
          <a:xfrm>
            <a:off x="3035300" y="4189413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246356"/>
              <a:gd name="adj4" fmla="val 173093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Status bar</a:t>
            </a:r>
          </a:p>
        </p:txBody>
      </p:sp>
      <p:pic>
        <p:nvPicPr>
          <p:cNvPr id="7187" name="Picture 19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025" y="2635250"/>
            <a:ext cx="2867025" cy="198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</p:pic>
      <p:sp>
        <p:nvSpPr>
          <p:cNvPr id="7188" name="AutoShape 20"/>
          <p:cNvSpPr>
            <a:spLocks/>
          </p:cNvSpPr>
          <p:nvPr/>
        </p:nvSpPr>
        <p:spPr bwMode="auto">
          <a:xfrm>
            <a:off x="7877175" y="308292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8958"/>
              <a:gd name="adj4" fmla="val -70833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Login screen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0038" y="1025525"/>
            <a:ext cx="5334000" cy="2808288"/>
            <a:chOff x="128588" y="635000"/>
            <a:chExt cx="5334000" cy="2808288"/>
          </a:xfrm>
        </p:grpSpPr>
        <p:pic>
          <p:nvPicPr>
            <p:cNvPr id="8204" name="Picture 12" descr="Menu-Search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8588" y="635000"/>
              <a:ext cx="5334000" cy="2808288"/>
            </a:xfrm>
            <a:prstGeom prst="rect">
              <a:avLst/>
            </a:prstGeom>
            <a:noFill/>
          </p:spPr>
        </p:pic>
        <p:sp>
          <p:nvSpPr>
            <p:cNvPr id="8210" name="Rectangle 18"/>
            <p:cNvSpPr>
              <a:spLocks noChangeArrowheads="1"/>
            </p:cNvSpPr>
            <p:nvPr/>
          </p:nvSpPr>
          <p:spPr bwMode="auto">
            <a:xfrm>
              <a:off x="466725" y="857250"/>
              <a:ext cx="1562100" cy="933450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Toolbar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EF-UI-040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205038" y="1671638"/>
            <a:ext cx="6232525" cy="3371850"/>
            <a:chOff x="2033588" y="1281113"/>
            <a:chExt cx="6232525" cy="3371850"/>
          </a:xfrm>
        </p:grpSpPr>
        <p:pic>
          <p:nvPicPr>
            <p:cNvPr id="8205" name="Picture 13" descr="ManageWorkSpac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33588" y="1281113"/>
              <a:ext cx="6232525" cy="3371850"/>
            </a:xfrm>
            <a:prstGeom prst="rect">
              <a:avLst/>
            </a:prstGeom>
            <a:noFill/>
          </p:spPr>
        </p:pic>
        <p:pic>
          <p:nvPicPr>
            <p:cNvPr id="8206" name="Picture 14" descr="ManageWorkSpac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81400" y="1911350"/>
              <a:ext cx="3487738" cy="2017713"/>
            </a:xfrm>
            <a:prstGeom prst="rect">
              <a:avLst/>
            </a:prstGeom>
            <a:noFill/>
          </p:spPr>
        </p:pic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>
              <a:off x="2524125" y="1476375"/>
              <a:ext cx="1047750" cy="742950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90875" y="2874963"/>
            <a:ext cx="5724525" cy="3206750"/>
            <a:chOff x="2886075" y="3246438"/>
            <a:chExt cx="5724525" cy="3206750"/>
          </a:xfrm>
        </p:grpSpPr>
        <p:pic>
          <p:nvPicPr>
            <p:cNvPr id="8207" name="Picture 15" descr="WorkSpaceLis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86075" y="3246438"/>
              <a:ext cx="5724525" cy="3206750"/>
            </a:xfrm>
            <a:prstGeom prst="rect">
              <a:avLst/>
            </a:prstGeom>
            <a:noFill/>
          </p:spPr>
        </p:pic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>
              <a:off x="3829050" y="3467100"/>
              <a:ext cx="3781425" cy="2505075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Menu Search: Three Options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952500" y="1381125"/>
            <a:ext cx="7234238" cy="4281488"/>
            <a:chOff x="781050" y="1657350"/>
            <a:chExt cx="7234238" cy="4281488"/>
          </a:xfrm>
        </p:grpSpPr>
        <p:pic>
          <p:nvPicPr>
            <p:cNvPr id="9225" name="Picture 9" descr="MenuSearch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1050" y="1657350"/>
              <a:ext cx="2687638" cy="3448050"/>
            </a:xfrm>
            <a:prstGeom prst="rect">
              <a:avLst/>
            </a:prstGeom>
            <a:noFill/>
          </p:spPr>
        </p:pic>
        <p:pic>
          <p:nvPicPr>
            <p:cNvPr id="9226" name="Picture 10" descr="MenuSearch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3738" y="2120900"/>
              <a:ext cx="2771775" cy="3579813"/>
            </a:xfrm>
            <a:prstGeom prst="rect">
              <a:avLst/>
            </a:prstGeom>
            <a:noFill/>
          </p:spPr>
        </p:pic>
        <p:pic>
          <p:nvPicPr>
            <p:cNvPr id="9227" name="Picture 11" descr="MenuSearch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57813" y="2624138"/>
              <a:ext cx="2657475" cy="33147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Menu Properties</a:t>
            </a:r>
            <a:endParaRPr lang="en-US" dirty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EF-UI-060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06450" y="1046163"/>
            <a:ext cx="7523163" cy="5130800"/>
            <a:chOff x="539750" y="1208088"/>
            <a:chExt cx="7523163" cy="5130800"/>
          </a:xfrm>
        </p:grpSpPr>
        <p:pic>
          <p:nvPicPr>
            <p:cNvPr id="10250" name="Picture 10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10251" name="Picture 11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10252" name="Line 12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Messaging and Workflow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9888" y="1327150"/>
            <a:ext cx="8391525" cy="4397375"/>
            <a:chOff x="207963" y="1793875"/>
            <a:chExt cx="8391525" cy="4397375"/>
          </a:xfrm>
        </p:grpSpPr>
        <p:pic>
          <p:nvPicPr>
            <p:cNvPr id="11268" name="Picture 5" descr="Inbo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8775" y="1909763"/>
              <a:ext cx="2933700" cy="321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9" name="Picture 6" descr="Cust_Inv_worlflow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25675" y="2000250"/>
              <a:ext cx="6373813" cy="419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0" name="Oval 7"/>
            <p:cNvSpPr>
              <a:spLocks noChangeArrowheads="1"/>
            </p:cNvSpPr>
            <p:nvPr/>
          </p:nvSpPr>
          <p:spPr bwMode="auto">
            <a:xfrm>
              <a:off x="207963" y="1793875"/>
              <a:ext cx="1157287" cy="625475"/>
            </a:xfrm>
            <a:prstGeom prst="ellips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1271" name="Oval 8"/>
            <p:cNvSpPr>
              <a:spLocks noChangeArrowheads="1"/>
            </p:cNvSpPr>
            <p:nvPr/>
          </p:nvSpPr>
          <p:spPr bwMode="auto">
            <a:xfrm>
              <a:off x="3355975" y="2198688"/>
              <a:ext cx="1366838" cy="787400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Create Workflow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EF-UI-080</a:t>
            </a:r>
          </a:p>
        </p:txBody>
      </p:sp>
      <p:pic>
        <p:nvPicPr>
          <p:cNvPr id="12294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446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Favorites</a:t>
            </a:r>
            <a:endParaRPr lang="en-US" dirty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EF-UI-090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09550" y="830263"/>
            <a:ext cx="8710614" cy="5407025"/>
            <a:chOff x="238125" y="1144588"/>
            <a:chExt cx="8710614" cy="5407025"/>
          </a:xfrm>
        </p:grpSpPr>
        <p:pic>
          <p:nvPicPr>
            <p:cNvPr id="13325" name="Picture 13" descr="Favorites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89350" y="1147763"/>
              <a:ext cx="3038475" cy="4752975"/>
            </a:xfrm>
            <a:prstGeom prst="rect">
              <a:avLst/>
            </a:prstGeom>
            <a:noFill/>
          </p:spPr>
        </p:pic>
        <p:pic>
          <p:nvPicPr>
            <p:cNvPr id="13326" name="Picture 14" descr="Favorites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3225" y="1144588"/>
              <a:ext cx="2697163" cy="5253037"/>
            </a:xfrm>
            <a:prstGeom prst="rect">
              <a:avLst/>
            </a:prstGeom>
            <a:noFill/>
          </p:spPr>
        </p:pic>
        <p:sp>
          <p:nvSpPr>
            <p:cNvPr id="13327" name="Rectangle 15"/>
            <p:cNvSpPr>
              <a:spLocks noChangeArrowheads="1"/>
            </p:cNvSpPr>
            <p:nvPr/>
          </p:nvSpPr>
          <p:spPr bwMode="auto">
            <a:xfrm>
              <a:off x="238125" y="3168650"/>
              <a:ext cx="3000375" cy="3382963"/>
            </a:xfrm>
            <a:prstGeom prst="rect">
              <a:avLst/>
            </a:prstGeom>
            <a:noFill/>
            <a:ln w="2857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8" name="Text Box 16"/>
            <p:cNvSpPr txBox="1">
              <a:spLocks noChangeArrowheads="1"/>
            </p:cNvSpPr>
            <p:nvPr/>
          </p:nvSpPr>
          <p:spPr bwMode="auto">
            <a:xfrm>
              <a:off x="7239001" y="1549400"/>
              <a:ext cx="1709738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dirty="0">
                  <a:latin typeface="+mj-lt"/>
                </a:rPr>
                <a:t>Add to </a:t>
              </a:r>
            </a:p>
            <a:p>
              <a:r>
                <a:rPr lang="en-US" dirty="0">
                  <a:latin typeface="+mj-lt"/>
                </a:rPr>
                <a:t>Favorites</a:t>
              </a:r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 flipH="1">
              <a:off x="5819775" y="2314575"/>
              <a:ext cx="1562100" cy="257175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3330" name="Picture 18" descr="AddtoFav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05213" y="4168775"/>
              <a:ext cx="4743450" cy="2146300"/>
            </a:xfrm>
            <a:prstGeom prst="rect">
              <a:avLst/>
            </a:prstGeom>
            <a:noFill/>
          </p:spPr>
        </p:pic>
        <p:sp>
          <p:nvSpPr>
            <p:cNvPr id="13331" name="Line 19"/>
            <p:cNvSpPr>
              <a:spLocks noChangeShapeType="1"/>
            </p:cNvSpPr>
            <p:nvPr/>
          </p:nvSpPr>
          <p:spPr bwMode="auto">
            <a:xfrm flipH="1">
              <a:off x="7113588" y="2571750"/>
              <a:ext cx="1017587" cy="18542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14293</TotalTime>
  <Words>1240</Words>
  <Application>Microsoft Office PowerPoint</Application>
  <PresentationFormat>On-screen Show (4:3)</PresentationFormat>
  <Paragraphs>189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1_EX06PP_template</vt:lpstr>
      <vt:lpstr>2_EX06PP_template</vt:lpstr>
      <vt:lpstr>QAD 2010 Template</vt:lpstr>
      <vt:lpstr>   UI Navigation</vt:lpstr>
      <vt:lpstr>Overview</vt:lpstr>
      <vt:lpstr>Login and Welcome</vt:lpstr>
      <vt:lpstr>Toolbar</vt:lpstr>
      <vt:lpstr>Menu Search: Three Options</vt:lpstr>
      <vt:lpstr>Menu Properties</vt:lpstr>
      <vt:lpstr>Messaging and Workflow</vt:lpstr>
      <vt:lpstr>Create Workflow</vt:lpstr>
      <vt:lpstr>Favorites</vt:lpstr>
      <vt:lpstr>Direct Menu Access: GoTo</vt:lpstr>
      <vt:lpstr>Direct Menu Access: Context Menu</vt:lpstr>
      <vt:lpstr>Document Linking</vt:lpstr>
      <vt:lpstr>Process Maps</vt:lpstr>
      <vt:lpstr>Process Maps - Continued</vt:lpstr>
      <vt:lpstr>Lower-Level Process Maps</vt:lpstr>
      <vt:lpstr>Application Integration</vt:lpstr>
      <vt:lpstr>XML Integration</vt:lpstr>
      <vt:lpstr>Advanced Excel Integration</vt:lpstr>
      <vt:lpstr>Advanced Excel Integration</vt:lpstr>
      <vt:lpstr>Advanced Excel Integration</vt:lpstr>
      <vt:lpstr>Browses Highlights</vt:lpstr>
      <vt:lpstr>Browses Features</vt:lpstr>
      <vt:lpstr>Rearrange Display </vt:lpstr>
      <vt:lpstr>Rearrange Display </vt:lpstr>
      <vt:lpstr>Browses Features</vt:lpstr>
      <vt:lpstr>Browses Features: Chart Designer</vt:lpstr>
      <vt:lpstr>Browses Features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mdf</cp:lastModifiedBy>
  <cp:revision>267</cp:revision>
  <dcterms:created xsi:type="dcterms:W3CDTF">2002-08-30T20:17:01Z</dcterms:created>
  <dcterms:modified xsi:type="dcterms:W3CDTF">2011-02-17T22:17:01Z</dcterms:modified>
</cp:coreProperties>
</file>