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handoutMasterIdLst>
    <p:handoutMasterId r:id="rId24"/>
  </p:handoutMasterIdLst>
  <p:sldIdLst>
    <p:sldId id="383" r:id="rId2"/>
    <p:sldId id="385" r:id="rId3"/>
    <p:sldId id="427" r:id="rId4"/>
    <p:sldId id="411" r:id="rId5"/>
    <p:sldId id="426" r:id="rId6"/>
    <p:sldId id="406" r:id="rId7"/>
    <p:sldId id="428" r:id="rId8"/>
    <p:sldId id="413" r:id="rId9"/>
    <p:sldId id="407" r:id="rId10"/>
    <p:sldId id="409" r:id="rId11"/>
    <p:sldId id="425" r:id="rId12"/>
    <p:sldId id="414" r:id="rId13"/>
    <p:sldId id="429" r:id="rId14"/>
    <p:sldId id="417" r:id="rId15"/>
    <p:sldId id="415" r:id="rId16"/>
    <p:sldId id="421" r:id="rId17"/>
    <p:sldId id="430" r:id="rId18"/>
    <p:sldId id="424" r:id="rId19"/>
    <p:sldId id="420" r:id="rId20"/>
    <p:sldId id="422" r:id="rId21"/>
    <p:sldId id="423" r:id="rId22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0066"/>
    <a:srgbClr val="000066"/>
    <a:srgbClr val="CC3300"/>
    <a:srgbClr val="003399"/>
    <a:srgbClr val="0033CC"/>
    <a:srgbClr val="EEEEEE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6" autoAdjust="0"/>
    <p:restoredTop sz="98261" autoAdjust="0"/>
  </p:normalViewPr>
  <p:slideViewPr>
    <p:cSldViewPr snapToGrid="0">
      <p:cViewPr>
        <p:scale>
          <a:sx n="100" d="100"/>
          <a:sy n="100" d="100"/>
        </p:scale>
        <p:origin x="-2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390EF4F-3101-483B-9806-601DC7743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1D158EC-00A3-494D-88A0-0DCA7B6FC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8FD1AB-6AD2-4845-846A-5E30C274868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Permission: User must be assigned permission (by role or by user) to be able to access design mode</a:t>
            </a:r>
          </a:p>
          <a:p>
            <a:pPr eaLnBrk="1" hangingPunct="1"/>
            <a:r>
              <a:rPr lang="en-US" smtClean="0"/>
              <a:t>System and user settings: Checking for the existence of a screen customization before displaying</a:t>
            </a:r>
          </a:p>
          <a:p>
            <a:pPr eaLnBrk="1" hangingPunct="1"/>
            <a:r>
              <a:rPr lang="en-US" smtClean="0"/>
              <a:t>each screen requires additional system resources and processing time. If</a:t>
            </a:r>
          </a:p>
          <a:p>
            <a:pPr eaLnBrk="1" hangingPunct="1"/>
            <a:r>
              <a:rPr lang="en-US" smtClean="0"/>
              <a:t>you are not using customizations or some users are not using them, this</a:t>
            </a:r>
          </a:p>
          <a:p>
            <a:pPr eaLnBrk="1" hangingPunct="1"/>
            <a:r>
              <a:rPr lang="en-US" smtClean="0"/>
              <a:t>check can be disabled using a setting that can be defined at both the</a:t>
            </a:r>
          </a:p>
          <a:p>
            <a:pPr eaLnBrk="1" hangingPunct="1"/>
            <a:r>
              <a:rPr lang="en-US" smtClean="0"/>
              <a:t>system and user level.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Rearrange views: Ref to reports and browse. But also Maintenance programs can be modified with the design mode. See demo.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0404C8-8EAB-4334-88E8-254083C529A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When activated, a UDF can be designated as a filter field in the Search</a:t>
            </a:r>
          </a:p>
          <a:p>
            <a:pPr eaLnBrk="1" hangingPunct="1"/>
            <a:r>
              <a:rPr lang="en-US" smtClean="0"/>
              <a:t>Criteria and can be added to the Search Criteria Result Grid. UDFs are</a:t>
            </a:r>
          </a:p>
          <a:p>
            <a:pPr eaLnBrk="1" hangingPunct="1"/>
            <a:r>
              <a:rPr lang="en-US" smtClean="0"/>
              <a:t>also available for Excel integration, if this functionality is available for</a:t>
            </a:r>
          </a:p>
          <a:p>
            <a:pPr eaLnBrk="1" hangingPunct="1"/>
            <a:r>
              <a:rPr lang="en-US" smtClean="0"/>
              <a:t>the component you have customized.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Associate value list with drop-down list UDF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820025" y="6638544"/>
            <a:ext cx="13239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EF-SCR-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Screen Customization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Add UDF to UI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EF-SCR-100</a:t>
            </a:r>
            <a:endParaRPr lang="en-US" smtClean="0"/>
          </a:p>
        </p:txBody>
      </p:sp>
      <p:grpSp>
        <p:nvGrpSpPr>
          <p:cNvPr id="15" name="Group 14"/>
          <p:cNvGrpSpPr/>
          <p:nvPr/>
        </p:nvGrpSpPr>
        <p:grpSpPr>
          <a:xfrm>
            <a:off x="333375" y="242888"/>
            <a:ext cx="8467725" cy="6191250"/>
            <a:chOff x="142875" y="509588"/>
            <a:chExt cx="8467725" cy="6191250"/>
          </a:xfrm>
        </p:grpSpPr>
        <p:pic>
          <p:nvPicPr>
            <p:cNvPr id="14339" name="Picture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03800" y="509588"/>
              <a:ext cx="3362325" cy="2247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340" name="Line 15"/>
            <p:cNvSpPr>
              <a:spLocks noChangeShapeType="1"/>
            </p:cNvSpPr>
            <p:nvPr/>
          </p:nvSpPr>
          <p:spPr bwMode="auto">
            <a:xfrm flipV="1">
              <a:off x="5499100" y="1257300"/>
              <a:ext cx="603250" cy="496888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4341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75" y="2794000"/>
              <a:ext cx="8467725" cy="38290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4342" name="Picture 1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0513" y="1049338"/>
              <a:ext cx="2692400" cy="15319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343" name="Line 18"/>
            <p:cNvSpPr>
              <a:spLocks noChangeShapeType="1"/>
            </p:cNvSpPr>
            <p:nvPr/>
          </p:nvSpPr>
          <p:spPr bwMode="auto">
            <a:xfrm flipH="1" flipV="1">
              <a:off x="1941513" y="1390650"/>
              <a:ext cx="415925" cy="4763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4" name="Text Box 19"/>
            <p:cNvSpPr txBox="1">
              <a:spLocks noChangeArrowheads="1"/>
            </p:cNvSpPr>
            <p:nvPr/>
          </p:nvSpPr>
          <p:spPr bwMode="auto">
            <a:xfrm>
              <a:off x="4575175" y="1787525"/>
              <a:ext cx="2101850" cy="74136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Make field available to all, or limit availability to user or role</a:t>
              </a:r>
            </a:p>
          </p:txBody>
        </p:sp>
        <p:sp>
          <p:nvSpPr>
            <p:cNvPr id="14345" name="Oval 20"/>
            <p:cNvSpPr>
              <a:spLocks noChangeArrowheads="1"/>
            </p:cNvSpPr>
            <p:nvPr/>
          </p:nvSpPr>
          <p:spPr bwMode="auto">
            <a:xfrm>
              <a:off x="928688" y="1158875"/>
              <a:ext cx="1001712" cy="512763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6" name="Oval 21"/>
            <p:cNvSpPr>
              <a:spLocks noChangeArrowheads="1"/>
            </p:cNvSpPr>
            <p:nvPr/>
          </p:nvSpPr>
          <p:spPr bwMode="auto">
            <a:xfrm>
              <a:off x="144463" y="5876925"/>
              <a:ext cx="3327400" cy="766763"/>
            </a:xfrm>
            <a:prstGeom prst="ellipse">
              <a:avLst/>
            </a:prstGeom>
            <a:noFill/>
            <a:ln w="28575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8" name="Text Box 23"/>
            <p:cNvSpPr txBox="1">
              <a:spLocks noChangeArrowheads="1"/>
            </p:cNvSpPr>
            <p:nvPr/>
          </p:nvSpPr>
          <p:spPr bwMode="auto">
            <a:xfrm>
              <a:off x="2352675" y="1185863"/>
              <a:ext cx="2101850" cy="741362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From within the target menu, access design mode</a:t>
              </a:r>
            </a:p>
          </p:txBody>
        </p:sp>
        <p:sp>
          <p:nvSpPr>
            <p:cNvPr id="14349" name="Text Box 24"/>
            <p:cNvSpPr txBox="1">
              <a:spLocks noChangeArrowheads="1"/>
            </p:cNvSpPr>
            <p:nvPr/>
          </p:nvSpPr>
          <p:spPr bwMode="auto">
            <a:xfrm>
              <a:off x="3959225" y="6142038"/>
              <a:ext cx="2101850" cy="5588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Drag &amp; drop UDF to the desired area on the UI</a:t>
              </a:r>
            </a:p>
          </p:txBody>
        </p:sp>
        <p:sp>
          <p:nvSpPr>
            <p:cNvPr id="14350" name="AutoShape 25"/>
            <p:cNvSpPr>
              <a:spLocks noChangeArrowheads="1"/>
            </p:cNvSpPr>
            <p:nvPr/>
          </p:nvSpPr>
          <p:spPr bwMode="auto">
            <a:xfrm rot="19559658">
              <a:off x="2709863" y="5145088"/>
              <a:ext cx="1090612" cy="693737"/>
            </a:xfrm>
            <a:custGeom>
              <a:avLst/>
              <a:gdLst>
                <a:gd name="T0" fmla="*/ 41299808 w 21600"/>
                <a:gd name="T1" fmla="*/ 0 h 21600"/>
                <a:gd name="T2" fmla="*/ 0 w 21600"/>
                <a:gd name="T3" fmla="*/ 11140549 h 21600"/>
                <a:gd name="T4" fmla="*/ 41299808 w 21600"/>
                <a:gd name="T5" fmla="*/ 22281066 h 21600"/>
                <a:gd name="T6" fmla="*/ 55066419 w 21600"/>
                <a:gd name="T7" fmla="*/ 1114054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Manage Filter Fields</a:t>
            </a:r>
          </a:p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to Report/View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EF-SCR-110</a:t>
            </a:r>
            <a:endParaRPr lang="en-US" smtClean="0"/>
          </a:p>
        </p:txBody>
      </p:sp>
      <p:grpSp>
        <p:nvGrpSpPr>
          <p:cNvPr id="14" name="Group 13"/>
          <p:cNvGrpSpPr/>
          <p:nvPr/>
        </p:nvGrpSpPr>
        <p:grpSpPr>
          <a:xfrm>
            <a:off x="319088" y="1646238"/>
            <a:ext cx="8496300" cy="4244975"/>
            <a:chOff x="414338" y="2379663"/>
            <a:chExt cx="8496300" cy="4244975"/>
          </a:xfrm>
        </p:grpSpPr>
        <p:pic>
          <p:nvPicPr>
            <p:cNvPr id="15365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1200" y="2379663"/>
              <a:ext cx="7315200" cy="1609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5366" name="Oval 7"/>
            <p:cNvSpPr>
              <a:spLocks noChangeArrowheads="1"/>
            </p:cNvSpPr>
            <p:nvPr/>
          </p:nvSpPr>
          <p:spPr bwMode="auto">
            <a:xfrm>
              <a:off x="5548313" y="2540000"/>
              <a:ext cx="2346325" cy="1563688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5367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338" y="4191000"/>
              <a:ext cx="4876800" cy="1990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5368" name="Oval 9"/>
            <p:cNvSpPr>
              <a:spLocks noChangeArrowheads="1"/>
            </p:cNvSpPr>
            <p:nvPr/>
          </p:nvSpPr>
          <p:spPr bwMode="auto">
            <a:xfrm>
              <a:off x="1076325" y="4468813"/>
              <a:ext cx="700088" cy="1390650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9" name="Text Box 10"/>
            <p:cNvSpPr txBox="1">
              <a:spLocks noChangeArrowheads="1"/>
            </p:cNvSpPr>
            <p:nvPr/>
          </p:nvSpPr>
          <p:spPr bwMode="auto">
            <a:xfrm>
              <a:off x="5448300" y="4329113"/>
              <a:ext cx="3462338" cy="10587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r>
                <a:rPr lang="en-US" sz="2000">
                  <a:latin typeface="+mj-lt"/>
                </a:rPr>
                <a:t>Add to report results grid</a:t>
              </a:r>
            </a:p>
            <a:p>
              <a:pPr marL="742950" lvl="1" indent="-28575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400">
                  <a:latin typeface="+mj-lt"/>
                </a:rPr>
                <a:t>(right-mouse click – Columns)</a:t>
              </a:r>
            </a:p>
          </p:txBody>
        </p:sp>
        <p:pic>
          <p:nvPicPr>
            <p:cNvPr id="15370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84838" y="5291138"/>
              <a:ext cx="1857375" cy="1333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5371" name="Line 12"/>
            <p:cNvSpPr>
              <a:spLocks noChangeShapeType="1"/>
            </p:cNvSpPr>
            <p:nvPr/>
          </p:nvSpPr>
          <p:spPr bwMode="auto">
            <a:xfrm flipH="1">
              <a:off x="6818313" y="5068888"/>
              <a:ext cx="1017587" cy="904875"/>
            </a:xfrm>
            <a:prstGeom prst="line">
              <a:avLst/>
            </a:prstGeom>
            <a:noFill/>
            <a:ln w="19050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5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18418"/>
            <a:ext cx="8229600" cy="3105302"/>
          </a:xfrm>
          <a:noFill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Defined Fields hands-on exercise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EF-SCR-120</a:t>
            </a:r>
            <a:endParaRPr 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User-Defined Field Create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EF-SCR-130</a:t>
            </a:r>
            <a:endParaRPr lang="en-US" smtClean="0"/>
          </a:p>
        </p:txBody>
      </p:sp>
      <p:grpSp>
        <p:nvGrpSpPr>
          <p:cNvPr id="25" name="Group 24"/>
          <p:cNvGrpSpPr/>
          <p:nvPr/>
        </p:nvGrpSpPr>
        <p:grpSpPr>
          <a:xfrm>
            <a:off x="123825" y="1095375"/>
            <a:ext cx="8894763" cy="4857750"/>
            <a:chOff x="123825" y="1676400"/>
            <a:chExt cx="8894763" cy="4857750"/>
          </a:xfrm>
        </p:grpSpPr>
        <p:pic>
          <p:nvPicPr>
            <p:cNvPr id="17426" name="Picture 1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3825" y="1676400"/>
              <a:ext cx="8894763" cy="4857750"/>
            </a:xfrm>
            <a:prstGeom prst="rect">
              <a:avLst/>
            </a:prstGeom>
            <a:noFill/>
          </p:spPr>
        </p:pic>
        <p:sp>
          <p:nvSpPr>
            <p:cNvPr id="488455" name="Text Box 7"/>
            <p:cNvSpPr txBox="1">
              <a:spLocks noChangeArrowheads="1"/>
            </p:cNvSpPr>
            <p:nvPr/>
          </p:nvSpPr>
          <p:spPr bwMode="auto">
            <a:xfrm>
              <a:off x="5273675" y="1765300"/>
              <a:ext cx="2884488" cy="56197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1. Select the GL Account business component.</a:t>
              </a:r>
            </a:p>
          </p:txBody>
        </p:sp>
        <p:sp>
          <p:nvSpPr>
            <p:cNvPr id="488457" name="Text Box 9"/>
            <p:cNvSpPr txBox="1">
              <a:spLocks noChangeArrowheads="1"/>
            </p:cNvSpPr>
            <p:nvPr/>
          </p:nvSpPr>
          <p:spPr bwMode="auto">
            <a:xfrm>
              <a:off x="5275263" y="2422525"/>
              <a:ext cx="2884487" cy="72707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2. Select the type of field to activate. Choose the first available field of type Combo.</a:t>
              </a:r>
            </a:p>
          </p:txBody>
        </p:sp>
        <p:sp>
          <p:nvSpPr>
            <p:cNvPr id="488459" name="Text Box 11"/>
            <p:cNvSpPr txBox="1">
              <a:spLocks noChangeArrowheads="1"/>
            </p:cNvSpPr>
            <p:nvPr/>
          </p:nvSpPr>
          <p:spPr bwMode="auto">
            <a:xfrm>
              <a:off x="5275263" y="3251200"/>
              <a:ext cx="2884487" cy="33972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3. Name the field for reference</a:t>
              </a:r>
            </a:p>
          </p:txBody>
        </p:sp>
        <p:sp>
          <p:nvSpPr>
            <p:cNvPr id="488461" name="Text Box 13"/>
            <p:cNvSpPr txBox="1">
              <a:spLocks noChangeArrowheads="1"/>
            </p:cNvSpPr>
            <p:nvPr/>
          </p:nvSpPr>
          <p:spPr bwMode="auto">
            <a:xfrm>
              <a:off x="5259388" y="3697288"/>
              <a:ext cx="2884487" cy="76517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4. Side label defines how the field is named on maintenance/ transaction screens.</a:t>
              </a:r>
            </a:p>
          </p:txBody>
        </p:sp>
        <p:sp>
          <p:nvSpPr>
            <p:cNvPr id="488463" name="Text Box 15"/>
            <p:cNvSpPr txBox="1">
              <a:spLocks noChangeArrowheads="1"/>
            </p:cNvSpPr>
            <p:nvPr/>
          </p:nvSpPr>
          <p:spPr bwMode="auto">
            <a:xfrm>
              <a:off x="5259388" y="4546600"/>
              <a:ext cx="2884487" cy="1200150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5. Column label defines how the field is named in browses. In order to conserve space in browser columns, specify an abbreviated name.</a:t>
              </a:r>
            </a:p>
          </p:txBody>
        </p:sp>
        <p:sp>
          <p:nvSpPr>
            <p:cNvPr id="488468" name="Text Box 20"/>
            <p:cNvSpPr txBox="1">
              <a:spLocks noChangeArrowheads="1"/>
            </p:cNvSpPr>
            <p:nvPr/>
          </p:nvSpPr>
          <p:spPr bwMode="auto">
            <a:xfrm>
              <a:off x="5275263" y="5829300"/>
              <a:ext cx="2884487" cy="54292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6. We have the option to make the field mandatory.</a:t>
              </a:r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2062163" y="2536825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386013" y="2794000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2290763" y="3051175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0" name="Rectangle 22"/>
            <p:cNvSpPr>
              <a:spLocks noChangeArrowheads="1"/>
            </p:cNvSpPr>
            <p:nvPr/>
          </p:nvSpPr>
          <p:spPr bwMode="auto">
            <a:xfrm>
              <a:off x="2443163" y="3698875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1" name="Rectangle 23"/>
            <p:cNvSpPr>
              <a:spLocks noChangeArrowheads="1"/>
            </p:cNvSpPr>
            <p:nvPr/>
          </p:nvSpPr>
          <p:spPr bwMode="auto">
            <a:xfrm>
              <a:off x="2100263" y="3956050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2" name="Rectangle 24"/>
            <p:cNvSpPr>
              <a:spLocks noChangeArrowheads="1"/>
            </p:cNvSpPr>
            <p:nvPr/>
          </p:nvSpPr>
          <p:spPr bwMode="auto">
            <a:xfrm>
              <a:off x="2005013" y="4213225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7433" name="AutoShape 25"/>
            <p:cNvCxnSpPr>
              <a:cxnSpLocks noChangeShapeType="1"/>
              <a:stCxn id="488455" idx="1"/>
              <a:endCxn id="17427" idx="3"/>
            </p:cNvCxnSpPr>
            <p:nvPr/>
          </p:nvCxnSpPr>
          <p:spPr bwMode="auto">
            <a:xfrm rot="10800000" flipV="1">
              <a:off x="2276475" y="2046288"/>
              <a:ext cx="2982913" cy="581025"/>
            </a:xfrm>
            <a:prstGeom prst="bentConnector3">
              <a:avLst>
                <a:gd name="adj1" fmla="val 49759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434" name="AutoShape 26"/>
            <p:cNvCxnSpPr>
              <a:cxnSpLocks noChangeShapeType="1"/>
              <a:stCxn id="488457" idx="1"/>
              <a:endCxn id="17428" idx="3"/>
            </p:cNvCxnSpPr>
            <p:nvPr/>
          </p:nvCxnSpPr>
          <p:spPr bwMode="auto">
            <a:xfrm rot="10800000" flipV="1">
              <a:off x="2600325" y="2786063"/>
              <a:ext cx="2660650" cy="98425"/>
            </a:xfrm>
            <a:prstGeom prst="bentConnector3">
              <a:avLst>
                <a:gd name="adj1" fmla="val 49759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435" name="AutoShape 27"/>
            <p:cNvCxnSpPr>
              <a:cxnSpLocks noChangeShapeType="1"/>
              <a:stCxn id="488459" idx="1"/>
              <a:endCxn id="17429" idx="3"/>
            </p:cNvCxnSpPr>
            <p:nvPr/>
          </p:nvCxnSpPr>
          <p:spPr bwMode="auto">
            <a:xfrm rot="10800000">
              <a:off x="2505075" y="3141663"/>
              <a:ext cx="2755900" cy="279400"/>
            </a:xfrm>
            <a:prstGeom prst="bentConnector3">
              <a:avLst>
                <a:gd name="adj1" fmla="val 49769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436" name="AutoShape 28"/>
            <p:cNvCxnSpPr>
              <a:cxnSpLocks noChangeShapeType="1"/>
              <a:stCxn id="488461" idx="1"/>
              <a:endCxn id="17430" idx="3"/>
            </p:cNvCxnSpPr>
            <p:nvPr/>
          </p:nvCxnSpPr>
          <p:spPr bwMode="auto">
            <a:xfrm rot="10800000">
              <a:off x="2657475" y="3789363"/>
              <a:ext cx="2587625" cy="290512"/>
            </a:xfrm>
            <a:prstGeom prst="bentConnector3">
              <a:avLst>
                <a:gd name="adj1" fmla="val 49755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437" name="AutoShape 29"/>
            <p:cNvCxnSpPr>
              <a:cxnSpLocks noChangeShapeType="1"/>
              <a:stCxn id="488463" idx="1"/>
              <a:endCxn id="17431" idx="3"/>
            </p:cNvCxnSpPr>
            <p:nvPr/>
          </p:nvCxnSpPr>
          <p:spPr bwMode="auto">
            <a:xfrm rot="10800000">
              <a:off x="2314575" y="4046538"/>
              <a:ext cx="2930525" cy="1100137"/>
            </a:xfrm>
            <a:prstGeom prst="bentConnector3">
              <a:avLst>
                <a:gd name="adj1" fmla="val 49782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17439" name="Rectangle 31"/>
            <p:cNvSpPr>
              <a:spLocks noChangeArrowheads="1"/>
            </p:cNvSpPr>
            <p:nvPr/>
          </p:nvSpPr>
          <p:spPr bwMode="auto">
            <a:xfrm>
              <a:off x="1890713" y="5003800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7440" name="AutoShape 32"/>
            <p:cNvCxnSpPr>
              <a:cxnSpLocks noChangeShapeType="1"/>
              <a:stCxn id="488468" idx="1"/>
              <a:endCxn id="17439" idx="3"/>
            </p:cNvCxnSpPr>
            <p:nvPr/>
          </p:nvCxnSpPr>
          <p:spPr bwMode="auto">
            <a:xfrm rot="10800000">
              <a:off x="2105025" y="5094288"/>
              <a:ext cx="3155950" cy="1006475"/>
            </a:xfrm>
            <a:prstGeom prst="bentConnector3">
              <a:avLst>
                <a:gd name="adj1" fmla="val 49801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User-Defined Field Create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EF-SCR-140</a:t>
            </a:r>
            <a:endParaRPr lang="en-US" smtClean="0"/>
          </a:p>
        </p:txBody>
      </p:sp>
      <p:pic>
        <p:nvPicPr>
          <p:cNvPr id="18439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1600200"/>
            <a:ext cx="7437437" cy="3752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Account Create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EF-SCR-150</a:t>
            </a:r>
            <a:endParaRPr lang="en-US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388" y="1196975"/>
            <a:ext cx="7239000" cy="4619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Account Create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smtClean="0"/>
              <a:t>EF-SCR-160</a:t>
            </a:r>
            <a:endParaRPr lang="en-US" smtClean="0"/>
          </a:p>
        </p:txBody>
      </p:sp>
      <p:grpSp>
        <p:nvGrpSpPr>
          <p:cNvPr id="6" name="Group 5"/>
          <p:cNvGrpSpPr/>
          <p:nvPr/>
        </p:nvGrpSpPr>
        <p:grpSpPr>
          <a:xfrm>
            <a:off x="950913" y="1225550"/>
            <a:ext cx="7239000" cy="4619625"/>
            <a:chOff x="979488" y="1587500"/>
            <a:chExt cx="7239000" cy="4619625"/>
          </a:xfrm>
        </p:grpSpPr>
        <p:pic>
          <p:nvPicPr>
            <p:cNvPr id="2048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9488" y="1587500"/>
              <a:ext cx="7239000" cy="4619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7925" y="1885950"/>
              <a:ext cx="1466850" cy="781050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Account Create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EF-SCR-170</a:t>
            </a:r>
            <a:endParaRPr lang="en-US" smtClean="0"/>
          </a:p>
        </p:txBody>
      </p:sp>
      <p:grpSp>
        <p:nvGrpSpPr>
          <p:cNvPr id="8" name="Group 7"/>
          <p:cNvGrpSpPr/>
          <p:nvPr/>
        </p:nvGrpSpPr>
        <p:grpSpPr>
          <a:xfrm>
            <a:off x="309563" y="1065213"/>
            <a:ext cx="8524875" cy="4895850"/>
            <a:chOff x="309563" y="1665288"/>
            <a:chExt cx="8524875" cy="4895850"/>
          </a:xfrm>
        </p:grpSpPr>
        <p:pic>
          <p:nvPicPr>
            <p:cNvPr id="21508" name="Picture 5" descr="GL_Account_DesignMod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9563" y="1665288"/>
              <a:ext cx="8524875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9" name="Line 6"/>
            <p:cNvSpPr>
              <a:spLocks noChangeShapeType="1"/>
            </p:cNvSpPr>
            <p:nvPr/>
          </p:nvSpPr>
          <p:spPr bwMode="auto">
            <a:xfrm flipV="1">
              <a:off x="3825875" y="5772150"/>
              <a:ext cx="288925" cy="66675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21510" name="Text Box 7"/>
            <p:cNvSpPr txBox="1">
              <a:spLocks noChangeArrowheads="1"/>
            </p:cNvSpPr>
            <p:nvPr/>
          </p:nvSpPr>
          <p:spPr bwMode="auto">
            <a:xfrm>
              <a:off x="514350" y="5457825"/>
              <a:ext cx="3303588" cy="790575"/>
            </a:xfrm>
            <a:prstGeom prst="rect">
              <a:avLst/>
            </a:prstGeom>
            <a:solidFill>
              <a:schemeClr val="bg1"/>
            </a:solidFill>
            <a:ln w="15875" algn="ctr">
              <a:solidFill>
                <a:srgbClr val="0033CC"/>
              </a:solidFill>
              <a:miter lim="800000"/>
              <a:headEnd/>
              <a:tailEnd/>
            </a:ln>
          </p:spPr>
          <p:txBody>
            <a:bodyPr tIns="91440" bIns="91440"/>
            <a:lstStyle/>
            <a:p>
              <a:pPr algn="l">
                <a:spcBef>
                  <a:spcPct val="50000"/>
                </a:spcBef>
              </a:pPr>
              <a:r>
                <a:rPr lang="en-US" sz="1400"/>
                <a:t>1. Select any field on the screen. When the focus is on a field, it will get a red boundary.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Field List/Properties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dirty="0" smtClean="0"/>
              <a:t>EF-SCR-180</a:t>
            </a: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2024063" y="1439863"/>
            <a:ext cx="5091112" cy="4248150"/>
            <a:chOff x="1976438" y="1639888"/>
            <a:chExt cx="5091112" cy="4248150"/>
          </a:xfrm>
        </p:grpSpPr>
        <p:sp>
          <p:nvSpPr>
            <p:cNvPr id="22532" name="Text Box 6"/>
            <p:cNvSpPr txBox="1">
              <a:spLocks noChangeArrowheads="1"/>
            </p:cNvSpPr>
            <p:nvPr/>
          </p:nvSpPr>
          <p:spPr bwMode="auto">
            <a:xfrm>
              <a:off x="5478463" y="3419475"/>
              <a:ext cx="1589087" cy="1047750"/>
            </a:xfrm>
            <a:prstGeom prst="rect">
              <a:avLst/>
            </a:prstGeom>
            <a:solidFill>
              <a:schemeClr val="bg1"/>
            </a:solidFill>
            <a:ln w="15875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/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2. The panel to the left shows you your newly created field.</a:t>
              </a:r>
            </a:p>
          </p:txBody>
        </p:sp>
        <p:pic>
          <p:nvPicPr>
            <p:cNvPr id="22533" name="Picture 8" descr="DesignMode_Prop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76438" y="1639888"/>
              <a:ext cx="3209925" cy="424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Line 5"/>
            <p:cNvSpPr>
              <a:spLocks noChangeShapeType="1"/>
            </p:cNvSpPr>
            <p:nvPr/>
          </p:nvSpPr>
          <p:spPr bwMode="auto">
            <a:xfrm flipV="1">
              <a:off x="3756025" y="3930650"/>
              <a:ext cx="1727200" cy="1243013"/>
            </a:xfrm>
            <a:prstGeom prst="line">
              <a:avLst/>
            </a:prstGeom>
            <a:noFill/>
            <a:ln w="15875">
              <a:solidFill>
                <a:schemeClr val="accent1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Account Create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smtClean="0"/>
              <a:t>EF-SCR-190</a:t>
            </a:r>
            <a:endParaRPr lang="en-US" smtClean="0"/>
          </a:p>
        </p:txBody>
      </p:sp>
      <p:pic>
        <p:nvPicPr>
          <p:cNvPr id="23555" name="Picture 8" descr="GL_Acc_New_Fie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000125"/>
            <a:ext cx="85629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Line 7"/>
          <p:cNvSpPr>
            <a:spLocks noChangeShapeType="1"/>
          </p:cNvSpPr>
          <p:nvPr/>
        </p:nvSpPr>
        <p:spPr bwMode="auto">
          <a:xfrm flipV="1">
            <a:off x="6972300" y="2114550"/>
            <a:ext cx="19050" cy="1266825"/>
          </a:xfrm>
          <a:prstGeom prst="line">
            <a:avLst/>
          </a:prstGeom>
          <a:noFill/>
          <a:ln w="15875">
            <a:solidFill>
              <a:srgbClr val="0033CC"/>
            </a:solidFill>
            <a:round/>
            <a:headEnd/>
            <a:tailEnd/>
          </a:ln>
        </p:spPr>
        <p:txBody>
          <a:bodyPr tIns="91440" bIns="91440" anchor="ctr"/>
          <a:lstStyle/>
          <a:p>
            <a:endParaRPr 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126163" y="3114675"/>
            <a:ext cx="2570162" cy="836613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/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Here is a good place to put the user-defined field. Drag the field here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Understand the benefits of screen customization</a:t>
            </a:r>
          </a:p>
          <a:p>
            <a:pPr eaLnBrk="1" hangingPunct="1"/>
            <a:r>
              <a:rPr lang="en-US" smtClean="0"/>
              <a:t>Learn how to customize screens for your own business case</a:t>
            </a:r>
          </a:p>
          <a:p>
            <a:pPr eaLnBrk="1" hangingPunct="1"/>
            <a:r>
              <a:rPr lang="en-US" smtClean="0"/>
              <a:t>Learn how to create and use user-defined fields in QAD Enterprise Applications</a:t>
            </a:r>
          </a:p>
          <a:p>
            <a:pPr eaLnBrk="1" hangingPunct="1"/>
            <a:endParaRPr lang="en-US" smtClean="0"/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EF-SCR-020</a:t>
            </a:r>
            <a:endParaRPr 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Save Customization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smtClean="0"/>
              <a:t>EF-SCR-200</a:t>
            </a:r>
            <a:endParaRPr lang="en-US" dirty="0" smtClean="0"/>
          </a:p>
        </p:txBody>
      </p:sp>
      <p:pic>
        <p:nvPicPr>
          <p:cNvPr id="24580" name="Picture 5" descr="SaveCustomiz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3925" y="1535113"/>
            <a:ext cx="47434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Account Create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dirty="0" smtClean="0"/>
              <a:t>EF-SCR-210</a:t>
            </a:r>
            <a:endParaRPr lang="en-US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398463" y="1252538"/>
            <a:ext cx="8334375" cy="4486275"/>
            <a:chOff x="541338" y="1643063"/>
            <a:chExt cx="8334375" cy="4486275"/>
          </a:xfrm>
        </p:grpSpPr>
        <p:pic>
          <p:nvPicPr>
            <p:cNvPr id="25604" name="Picture 5" descr="GL_Acc_New_Field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1338" y="1643063"/>
              <a:ext cx="8334375" cy="448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5" name="Rectangle 6"/>
            <p:cNvSpPr>
              <a:spLocks noChangeArrowheads="1"/>
            </p:cNvSpPr>
            <p:nvPr/>
          </p:nvSpPr>
          <p:spPr bwMode="auto">
            <a:xfrm>
              <a:off x="5470525" y="2606675"/>
              <a:ext cx="3094038" cy="66992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UI customization using Design Mode feature</a:t>
            </a:r>
          </a:p>
          <a:p>
            <a:r>
              <a:rPr lang="en-US" dirty="0" smtClean="0"/>
              <a:t>User-defined fields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Scope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EF-SCR-030</a:t>
            </a:r>
            <a:endParaRPr 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Design mode access restrictions</a:t>
            </a:r>
          </a:p>
          <a:p>
            <a:pPr lvl="1" eaLnBrk="1" hangingPunct="1"/>
            <a:r>
              <a:rPr lang="en-US" sz="2000" smtClean="0"/>
              <a:t>Permission and settings</a:t>
            </a:r>
          </a:p>
          <a:p>
            <a:pPr eaLnBrk="1" hangingPunct="1"/>
            <a:r>
              <a:rPr lang="en-US" sz="2400" smtClean="0"/>
              <a:t>Customization level</a:t>
            </a:r>
          </a:p>
          <a:p>
            <a:pPr lvl="1" eaLnBrk="1" hangingPunct="1">
              <a:spcAft>
                <a:spcPct val="25000"/>
              </a:spcAft>
            </a:pPr>
            <a:r>
              <a:rPr lang="en-US" sz="2000" smtClean="0"/>
              <a:t>General, Role, User</a:t>
            </a:r>
          </a:p>
          <a:p>
            <a:pPr eaLnBrk="1" hangingPunct="1"/>
            <a:r>
              <a:rPr lang="en-US" sz="2400" smtClean="0"/>
              <a:t>Modify field properties</a:t>
            </a:r>
          </a:p>
          <a:p>
            <a:pPr lvl="1" eaLnBrk="1" hangingPunct="1">
              <a:spcAft>
                <a:spcPct val="25000"/>
              </a:spcAft>
            </a:pPr>
            <a:r>
              <a:rPr lang="en-US" sz="2000" smtClean="0"/>
              <a:t>Position, appearance, description, initial value, enable (Y/N), visible (Y/N)</a:t>
            </a:r>
          </a:p>
          <a:p>
            <a:pPr eaLnBrk="1" hangingPunct="1"/>
            <a:r>
              <a:rPr lang="en-US" sz="2400" smtClean="0"/>
              <a:t>Customized views</a:t>
            </a:r>
          </a:p>
          <a:p>
            <a:pPr lvl="1" eaLnBrk="1" hangingPunct="1">
              <a:spcAft>
                <a:spcPct val="25000"/>
              </a:spcAft>
            </a:pPr>
            <a:r>
              <a:rPr lang="en-US" sz="2000" smtClean="0"/>
              <a:t>Rearrange entire screens for faster data entry</a:t>
            </a:r>
          </a:p>
          <a:p>
            <a:pPr eaLnBrk="1" hangingPunct="1"/>
            <a:r>
              <a:rPr lang="en-US" sz="2400" smtClean="0"/>
              <a:t>Review/Delete customizations</a:t>
            </a:r>
          </a:p>
          <a:p>
            <a:pPr lvl="1" eaLnBrk="1" hangingPunct="1"/>
            <a:r>
              <a:rPr lang="en-US" sz="2000" smtClean="0"/>
              <a:t>Customization Delete (36.4.19)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Screen Customization Highlights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EF-SCR-040</a:t>
            </a:r>
            <a:endParaRPr 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Setup</a:t>
            </a:r>
          </a:p>
          <a:p>
            <a:pPr lvl="1"/>
            <a:r>
              <a:rPr lang="en-US" dirty="0" smtClean="0"/>
              <a:t>Security settings</a:t>
            </a:r>
          </a:p>
          <a:p>
            <a:pPr lvl="2"/>
            <a:r>
              <a:rPr lang="en-US" dirty="0" smtClean="0"/>
              <a:t>Change System Settings (36.24.5.1)</a:t>
            </a:r>
          </a:p>
          <a:p>
            <a:pPr lvl="2"/>
            <a:r>
              <a:rPr lang="en-US" dirty="0" smtClean="0"/>
              <a:t>Change User Settings (36.24.5.2)</a:t>
            </a:r>
          </a:p>
          <a:p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Screen Customization Prerequisites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EF-SCR-050</a:t>
            </a:r>
            <a:endParaRPr lang="en-US" smtClean="0"/>
          </a:p>
        </p:txBody>
      </p:sp>
      <p:grpSp>
        <p:nvGrpSpPr>
          <p:cNvPr id="12" name="Group 11"/>
          <p:cNvGrpSpPr/>
          <p:nvPr/>
        </p:nvGrpSpPr>
        <p:grpSpPr>
          <a:xfrm>
            <a:off x="606425" y="2849563"/>
            <a:ext cx="7918450" cy="3028950"/>
            <a:chOff x="749300" y="3001963"/>
            <a:chExt cx="7918450" cy="3028950"/>
          </a:xfrm>
        </p:grpSpPr>
        <p:pic>
          <p:nvPicPr>
            <p:cNvPr id="9221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67300" y="3001963"/>
              <a:ext cx="3600450" cy="3028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9222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9300" y="3705225"/>
              <a:ext cx="3581400" cy="188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9223" name="Rectangle 8"/>
            <p:cNvSpPr>
              <a:spLocks noChangeArrowheads="1"/>
            </p:cNvSpPr>
            <p:nvPr/>
          </p:nvSpPr>
          <p:spPr bwMode="auto">
            <a:xfrm>
              <a:off x="5730875" y="5089525"/>
              <a:ext cx="1625600" cy="233363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4" name="Rectangle 9"/>
            <p:cNvSpPr>
              <a:spLocks noChangeArrowheads="1"/>
            </p:cNvSpPr>
            <p:nvPr/>
          </p:nvSpPr>
          <p:spPr bwMode="auto">
            <a:xfrm>
              <a:off x="1198563" y="4722813"/>
              <a:ext cx="2528887" cy="233362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5" name="Rectangle 10"/>
            <p:cNvSpPr>
              <a:spLocks noChangeArrowheads="1"/>
            </p:cNvSpPr>
            <p:nvPr/>
          </p:nvSpPr>
          <p:spPr bwMode="auto">
            <a:xfrm>
              <a:off x="5730875" y="5465763"/>
              <a:ext cx="2001838" cy="233362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20663" y="1420813"/>
            <a:ext cx="2633662" cy="4713287"/>
            <a:chOff x="220663" y="1773238"/>
            <a:chExt cx="2633662" cy="4713287"/>
          </a:xfrm>
        </p:grpSpPr>
        <p:pic>
          <p:nvPicPr>
            <p:cNvPr id="10248" name="Picture 17" descr="Field_Properti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0663" y="1773238"/>
              <a:ext cx="2633662" cy="4713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9" name="Rectangle 13"/>
            <p:cNvSpPr>
              <a:spLocks noChangeArrowheads="1"/>
            </p:cNvSpPr>
            <p:nvPr/>
          </p:nvSpPr>
          <p:spPr bwMode="auto">
            <a:xfrm>
              <a:off x="371475" y="5176838"/>
              <a:ext cx="2222500" cy="538162"/>
            </a:xfrm>
            <a:prstGeom prst="rect">
              <a:avLst/>
            </a:prstGeom>
            <a:solidFill>
              <a:srgbClr val="FFFFFF"/>
            </a:solidFill>
            <a:ln w="28575" algn="ctr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sz="2000">
                  <a:latin typeface="+mj-lt"/>
                </a:rPr>
                <a:t>Field Properties</a:t>
              </a:r>
            </a:p>
          </p:txBody>
        </p:sp>
        <p:sp>
          <p:nvSpPr>
            <p:cNvPr id="10250" name="Line 14"/>
            <p:cNvSpPr>
              <a:spLocks noChangeShapeType="1"/>
            </p:cNvSpPr>
            <p:nvPr/>
          </p:nvSpPr>
          <p:spPr bwMode="auto">
            <a:xfrm flipH="1" flipV="1">
              <a:off x="638175" y="3794125"/>
              <a:ext cx="746125" cy="1281113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/>
            </a:p>
          </p:txBody>
        </p:sp>
      </p:grp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Screen Customization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05750" y="6638544"/>
            <a:ext cx="1238250" cy="219456"/>
          </a:xfrm>
          <a:noFill/>
        </p:spPr>
        <p:txBody>
          <a:bodyPr/>
          <a:lstStyle/>
          <a:p>
            <a:r>
              <a:rPr lang="en-US" smtClean="0"/>
              <a:t>EF-SCR-060</a:t>
            </a:r>
            <a:endParaRPr lang="en-US" dirty="0" smtClean="0"/>
          </a:p>
        </p:txBody>
      </p:sp>
      <p:pic>
        <p:nvPicPr>
          <p:cNvPr id="10244" name="Picture 10" descr="Designmode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75" y="909638"/>
            <a:ext cx="4391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Oval 12"/>
          <p:cNvSpPr>
            <a:spLocks noChangeArrowheads="1"/>
          </p:cNvSpPr>
          <p:nvPr/>
        </p:nvSpPr>
        <p:spPr bwMode="auto">
          <a:xfrm>
            <a:off x="1955800" y="800100"/>
            <a:ext cx="1739900" cy="896938"/>
          </a:xfrm>
          <a:prstGeom prst="ellipse">
            <a:avLst/>
          </a:prstGeom>
          <a:noFill/>
          <a:ln w="28575" algn="ctr">
            <a:solidFill>
              <a:srgbClr val="CC33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0247" name="Picture 18" descr="GL_Account_DesignMo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0975" y="2862263"/>
            <a:ext cx="6423025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5" descr="Custom-Leve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1119188"/>
            <a:ext cx="34671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Predefined fields in the database tables</a:t>
            </a:r>
          </a:p>
          <a:p>
            <a:r>
              <a:rPr lang="en-US" dirty="0" smtClean="0"/>
              <a:t>Not used in the business logic</a:t>
            </a:r>
          </a:p>
          <a:p>
            <a:r>
              <a:rPr lang="en-US" dirty="0" smtClean="0"/>
              <a:t>Can be customized to store additional information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User-Defined Fields: Definition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EF-SCR-070</a:t>
            </a:r>
            <a:endParaRPr 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smtClean="0"/>
              <a:t>UDF activities (36.4.12)</a:t>
            </a:r>
          </a:p>
          <a:p>
            <a:pPr marL="533400" indent="-533400" eaLnBrk="1" hangingPunct="1"/>
            <a:r>
              <a:rPr lang="en-US" smtClean="0"/>
              <a:t>Activate UDF</a:t>
            </a:r>
          </a:p>
          <a:p>
            <a:pPr marL="914400" lvl="1" indent="-457200" eaLnBrk="1" hangingPunct="1"/>
            <a:r>
              <a:rPr lang="en-US" smtClean="0"/>
              <a:t>Format</a:t>
            </a:r>
          </a:p>
          <a:p>
            <a:pPr marL="914400" lvl="1" indent="-457200" eaLnBrk="1" hangingPunct="1"/>
            <a:r>
              <a:rPr lang="en-US" smtClean="0"/>
              <a:t>Associate look-up</a:t>
            </a:r>
          </a:p>
          <a:p>
            <a:pPr marL="914400" lvl="1" indent="-457200" eaLnBrk="1" hangingPunct="1"/>
            <a:r>
              <a:rPr lang="en-US" smtClean="0"/>
              <a:t>Drop-down list UDF</a:t>
            </a:r>
          </a:p>
          <a:p>
            <a:pPr marL="533400" indent="-533400" eaLnBrk="1" hangingPunct="1"/>
            <a:r>
              <a:rPr lang="en-US" smtClean="0"/>
              <a:t>Use Design Mode to add to UI</a:t>
            </a:r>
          </a:p>
          <a:p>
            <a:pPr marL="533400" indent="-533400" eaLnBrk="1" hangingPunct="1"/>
            <a:r>
              <a:rPr lang="en-US" smtClean="0"/>
              <a:t>Use UDF in searches, export to Excel, etc…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Defined Fields (UDF)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EF-SCR-080</a:t>
            </a:r>
            <a:endParaRPr 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Create User-Defined Field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  <a:noFill/>
        </p:spPr>
        <p:txBody>
          <a:bodyPr/>
          <a:lstStyle/>
          <a:p>
            <a:r>
              <a:rPr lang="en-US" smtClean="0"/>
              <a:t>EF-SCR-090</a:t>
            </a:r>
            <a:endParaRPr lang="en-US" dirty="0" smtClean="0"/>
          </a:p>
        </p:txBody>
      </p:sp>
      <p:sp>
        <p:nvSpPr>
          <p:cNvPr id="13316" name="Rectangle 17"/>
          <p:cNvSpPr>
            <a:spLocks noChangeArrowheads="1"/>
          </p:cNvSpPr>
          <p:nvPr/>
        </p:nvSpPr>
        <p:spPr bwMode="auto">
          <a:xfrm>
            <a:off x="273050" y="2373313"/>
            <a:ext cx="3138488" cy="19082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/>
            <a:r>
              <a:rPr lang="en-US" sz="1400" b="1">
                <a:latin typeface="+mj-lt"/>
              </a:rPr>
              <a:t>Field Name: Type and Validation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Combo:</a:t>
            </a:r>
            <a:r>
              <a:rPr lang="en-US" sz="1400">
                <a:latin typeface="+mj-lt"/>
              </a:rPr>
              <a:t> user-defined value list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Date:</a:t>
            </a:r>
            <a:r>
              <a:rPr lang="en-US" sz="1400">
                <a:latin typeface="+mj-lt"/>
              </a:rPr>
              <a:t> valid date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Decimal:</a:t>
            </a:r>
            <a:r>
              <a:rPr lang="en-US" sz="1400">
                <a:latin typeface="+mj-lt"/>
              </a:rPr>
              <a:t> valid decimal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Integer:</a:t>
            </a:r>
            <a:r>
              <a:rPr lang="en-US" sz="1400">
                <a:latin typeface="+mj-lt"/>
              </a:rPr>
              <a:t> valid integer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Short:</a:t>
            </a:r>
            <a:r>
              <a:rPr lang="en-US" sz="1400">
                <a:latin typeface="+mj-lt"/>
              </a:rPr>
              <a:t> free text (max 20 char)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Long:</a:t>
            </a:r>
            <a:r>
              <a:rPr lang="en-US" sz="1400">
                <a:latin typeface="+mj-lt"/>
              </a:rPr>
              <a:t> free text (max 255 char) </a:t>
            </a:r>
          </a:p>
          <a:p>
            <a:pPr algn="l"/>
            <a:r>
              <a:rPr lang="en-US" sz="1400">
                <a:solidFill>
                  <a:srgbClr val="003399"/>
                </a:solidFill>
                <a:latin typeface="+mj-lt"/>
              </a:rPr>
              <a:t>Note:</a:t>
            </a:r>
            <a:r>
              <a:rPr lang="en-US" sz="1400">
                <a:latin typeface="+mj-lt"/>
              </a:rPr>
              <a:t> free text (max 2000 char)</a:t>
            </a:r>
          </a:p>
        </p:txBody>
      </p:sp>
      <p:sp>
        <p:nvSpPr>
          <p:cNvPr id="13317" name="Text Box 21"/>
          <p:cNvSpPr txBox="1">
            <a:spLocks noChangeArrowheads="1"/>
          </p:cNvSpPr>
          <p:nvPr/>
        </p:nvSpPr>
        <p:spPr bwMode="auto">
          <a:xfrm>
            <a:off x="6415088" y="203200"/>
            <a:ext cx="236696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buClr>
                <a:srgbClr val="003399"/>
              </a:buClr>
            </a:pPr>
            <a:r>
              <a:rPr lang="en-US" sz="1400" b="1">
                <a:latin typeface="+mj-lt"/>
              </a:rPr>
              <a:t>Value List</a:t>
            </a:r>
          </a:p>
          <a:p>
            <a:pPr algn="l">
              <a:buClr>
                <a:srgbClr val="003399"/>
              </a:buClr>
              <a:buFontTx/>
              <a:buChar char="•"/>
            </a:pPr>
            <a:r>
              <a:rPr lang="en-US" sz="1400">
                <a:latin typeface="+mj-lt"/>
              </a:rPr>
              <a:t> Only for type combo</a:t>
            </a:r>
          </a:p>
          <a:p>
            <a:pPr algn="l">
              <a:buClr>
                <a:srgbClr val="003399"/>
              </a:buClr>
              <a:buFontTx/>
              <a:buChar char="•"/>
            </a:pPr>
            <a:r>
              <a:rPr lang="en-US" sz="1400">
                <a:latin typeface="+mj-lt"/>
              </a:rPr>
              <a:t> Create your own list</a:t>
            </a:r>
            <a:endParaRPr lang="en-US" sz="3200">
              <a:latin typeface="+mj-lt"/>
            </a:endParaRPr>
          </a:p>
        </p:txBody>
      </p:sp>
      <p:pic>
        <p:nvPicPr>
          <p:cNvPr id="13318" name="Picture 24" descr="User-Defined_Fie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4888" y="1136650"/>
            <a:ext cx="54102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Line 18"/>
          <p:cNvSpPr>
            <a:spLocks noChangeShapeType="1"/>
          </p:cNvSpPr>
          <p:nvPr/>
        </p:nvSpPr>
        <p:spPr bwMode="auto">
          <a:xfrm>
            <a:off x="3300413" y="2557463"/>
            <a:ext cx="1733550" cy="3175"/>
          </a:xfrm>
          <a:prstGeom prst="line">
            <a:avLst/>
          </a:prstGeom>
          <a:noFill/>
          <a:ln w="22225">
            <a:solidFill>
              <a:srgbClr val="003399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0" name="Rectangle 19"/>
          <p:cNvSpPr>
            <a:spLocks noChangeArrowheads="1"/>
          </p:cNvSpPr>
          <p:nvPr/>
        </p:nvSpPr>
        <p:spPr bwMode="auto">
          <a:xfrm>
            <a:off x="315913" y="4692650"/>
            <a:ext cx="2722562" cy="10895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marL="122238" indent="-122238" algn="l"/>
            <a:r>
              <a:rPr lang="en-US" sz="1400" b="1">
                <a:latin typeface="+mj-lt"/>
              </a:rPr>
              <a:t>Lookup Reference</a:t>
            </a:r>
            <a:r>
              <a:rPr lang="en-US" sz="1400">
                <a:latin typeface="+mj-lt"/>
              </a:rPr>
              <a:t> </a:t>
            </a:r>
          </a:p>
          <a:p>
            <a:pPr marL="122238" indent="-122238" algn="l">
              <a:buClr>
                <a:srgbClr val="003399"/>
              </a:buClr>
              <a:buFontTx/>
              <a:buChar char="•"/>
            </a:pPr>
            <a:r>
              <a:rPr lang="en-US" sz="1400">
                <a:latin typeface="+mj-lt"/>
              </a:rPr>
              <a:t>Only for type short or long</a:t>
            </a:r>
          </a:p>
          <a:p>
            <a:pPr marL="122238" indent="-122238" algn="l">
              <a:spcBef>
                <a:spcPct val="20000"/>
              </a:spcBef>
              <a:buClr>
                <a:srgbClr val="003399"/>
              </a:buClr>
              <a:buFontTx/>
              <a:buChar char="•"/>
            </a:pPr>
            <a:r>
              <a:rPr lang="en-US" sz="1400">
                <a:latin typeface="+mj-lt"/>
              </a:rPr>
              <a:t>Select a query from drop   down list</a:t>
            </a:r>
          </a:p>
        </p:txBody>
      </p:sp>
      <p:sp>
        <p:nvSpPr>
          <p:cNvPr id="13321" name="Line 20"/>
          <p:cNvSpPr>
            <a:spLocks noChangeShapeType="1"/>
          </p:cNvSpPr>
          <p:nvPr/>
        </p:nvSpPr>
        <p:spPr bwMode="auto">
          <a:xfrm>
            <a:off x="3189288" y="5138738"/>
            <a:ext cx="712787" cy="1587"/>
          </a:xfrm>
          <a:prstGeom prst="line">
            <a:avLst/>
          </a:prstGeom>
          <a:noFill/>
          <a:ln w="22225">
            <a:solidFill>
              <a:srgbClr val="003399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2" name="Rectangle 25"/>
          <p:cNvSpPr>
            <a:spLocks noChangeArrowheads="1"/>
          </p:cNvSpPr>
          <p:nvPr/>
        </p:nvSpPr>
        <p:spPr bwMode="auto">
          <a:xfrm>
            <a:off x="4206875" y="2855913"/>
            <a:ext cx="762000" cy="319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23" name="AutoShape 26"/>
          <p:cNvCxnSpPr>
            <a:cxnSpLocks noChangeShapeType="1"/>
            <a:stCxn id="13317" idx="2"/>
            <a:endCxn id="13322" idx="3"/>
          </p:cNvCxnSpPr>
          <p:nvPr/>
        </p:nvCxnSpPr>
        <p:spPr bwMode="auto">
          <a:xfrm rot="5400000">
            <a:off x="5293092" y="709980"/>
            <a:ext cx="1981260" cy="2629694"/>
          </a:xfrm>
          <a:prstGeom prst="bentConnector2">
            <a:avLst/>
          </a:prstGeom>
          <a:noFill/>
          <a:ln w="22225">
            <a:solidFill>
              <a:srgbClr val="003399"/>
            </a:solidFill>
            <a:miter lim="800000"/>
            <a:headEnd/>
            <a:tailEnd type="triangle" w="med" len="med"/>
          </a:ln>
        </p:spPr>
      </p:cxnSp>
      <p:sp>
        <p:nvSpPr>
          <p:cNvPr id="13324" name="Rectangle 27"/>
          <p:cNvSpPr>
            <a:spLocks noChangeArrowheads="1"/>
          </p:cNvSpPr>
          <p:nvPr/>
        </p:nvSpPr>
        <p:spPr bwMode="auto">
          <a:xfrm>
            <a:off x="3535363" y="1117600"/>
            <a:ext cx="5395912" cy="498475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11238</TotalTime>
  <Words>663</Words>
  <Application>Microsoft Office PowerPoint</Application>
  <PresentationFormat>On-screen Show (4:3)</PresentationFormat>
  <Paragraphs>117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Screen Customization</vt:lpstr>
      <vt:lpstr>Overview</vt:lpstr>
      <vt:lpstr>Scope</vt:lpstr>
      <vt:lpstr>Screen Customization Highlights</vt:lpstr>
      <vt:lpstr>Screen Customization Prerequisites</vt:lpstr>
      <vt:lpstr>Screen Customization</vt:lpstr>
      <vt:lpstr>User-Defined Fields: Definition</vt:lpstr>
      <vt:lpstr>User Defined Fields (UDF)</vt:lpstr>
      <vt:lpstr>Create User-Defined Field</vt:lpstr>
      <vt:lpstr>Add UDF to UI</vt:lpstr>
      <vt:lpstr>Add to Report/View</vt:lpstr>
      <vt:lpstr>User Defined Fields hands-on exercise</vt:lpstr>
      <vt:lpstr>User-Defined Field Create</vt:lpstr>
      <vt:lpstr>User-Defined Field Create</vt:lpstr>
      <vt:lpstr>GL Account Create</vt:lpstr>
      <vt:lpstr>GL Account Create</vt:lpstr>
      <vt:lpstr>GL Account Create</vt:lpstr>
      <vt:lpstr>Field List/Properties</vt:lpstr>
      <vt:lpstr>GL Account Create</vt:lpstr>
      <vt:lpstr>Save Customization</vt:lpstr>
      <vt:lpstr>GL Account Create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mdf</cp:lastModifiedBy>
  <cp:revision>225</cp:revision>
  <dcterms:created xsi:type="dcterms:W3CDTF">2002-08-30T20:17:01Z</dcterms:created>
  <dcterms:modified xsi:type="dcterms:W3CDTF">2011-02-17T23:10:16Z</dcterms:modified>
</cp:coreProperties>
</file>