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3"/>
  </p:notesMasterIdLst>
  <p:handoutMasterIdLst>
    <p:handoutMasterId r:id="rId14"/>
  </p:handoutMasterIdLst>
  <p:sldIdLst>
    <p:sldId id="264" r:id="rId2"/>
    <p:sldId id="301" r:id="rId3"/>
    <p:sldId id="289" r:id="rId4"/>
    <p:sldId id="311" r:id="rId5"/>
    <p:sldId id="312" r:id="rId6"/>
    <p:sldId id="287" r:id="rId7"/>
    <p:sldId id="310" r:id="rId8"/>
    <p:sldId id="313" r:id="rId9"/>
    <p:sldId id="314" r:id="rId10"/>
    <p:sldId id="302" r:id="rId11"/>
    <p:sldId id="309" r:id="rId12"/>
  </p:sldIdLst>
  <p:sldSz cx="9144000" cy="6858000" type="screen4x3"/>
  <p:notesSz cx="7315200" cy="9601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000066"/>
    <a:srgbClr val="E7F7FF"/>
    <a:srgbClr val="C9EDFF"/>
    <a:srgbClr val="0033CC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5" autoAdjust="0"/>
    <p:restoredTop sz="92461" autoAdjust="0"/>
  </p:normalViewPr>
  <p:slideViewPr>
    <p:cSldViewPr snapToGrid="0">
      <p:cViewPr varScale="1">
        <p:scale>
          <a:sx n="93" d="100"/>
          <a:sy n="93" d="100"/>
        </p:scale>
        <p:origin x="-3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fld id="{BBE3A0EC-BFEB-4D20-A0BA-E238884080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fld id="{8724E284-EB97-48E5-B012-50F44992C1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D75272-A9D6-4045-A71B-921BBD8F62A7}" type="slidenum">
              <a:rPr lang="en-US"/>
              <a:pPr/>
              <a:t>1</a:t>
            </a:fld>
            <a:endParaRPr lang="en-US"/>
          </a:p>
        </p:txBody>
      </p:sp>
      <p:sp>
        <p:nvSpPr>
          <p:cNvPr id="153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400" smtClean="0"/>
              <a:t>	AP Processing</a:t>
            </a:r>
            <a:br>
              <a:rPr lang="en-US" sz="2400" smtClean="0"/>
            </a:br>
            <a:endParaRPr lang="en-US" sz="180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z="180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517525" y="3644900"/>
            <a:ext cx="8316913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b="1"/>
              <a:t>Introduction to  QAD Enterprise 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Use Payment Selection Execute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Uses EDI for Payment format transformation</a:t>
            </a:r>
          </a:p>
          <a:p>
            <a:pPr lvl="1" eaLnBrk="1" hangingPunct="1">
              <a:lnSpc>
                <a:spcPct val="80000"/>
              </a:lnSpc>
            </a:pPr>
            <a:endParaRPr 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Check Payment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Use Supplier Check Print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With or without PIP account (with PIP is recommended)</a:t>
            </a:r>
          </a:p>
          <a:p>
            <a:pPr lvl="1" eaLnBrk="1" hangingPunct="1">
              <a:lnSpc>
                <a:spcPct val="80000"/>
              </a:lnSpc>
            </a:pPr>
            <a:endParaRPr 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Other Payment Instruments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Drafts,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Paper transfers, similar to 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Promissory notes/Summary statements,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Cash, processed directly in Bank/Cash entry</a:t>
            </a:r>
            <a:endParaRPr lang="en-US" sz="1800" smtClean="0"/>
          </a:p>
        </p:txBody>
      </p:sp>
      <p:sp>
        <p:nvSpPr>
          <p:cNvPr id="12292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AP Payment Instruments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4875" y="2097290"/>
            <a:ext cx="7315200" cy="2760663"/>
          </a:xfrm>
          <a:noFill/>
          <a:ln w="3175">
            <a:solidFill>
              <a:srgbClr val="000000"/>
            </a:solidFill>
          </a:ln>
        </p:spPr>
      </p:pic>
      <p:sp>
        <p:nvSpPr>
          <p:cNvPr id="13316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Hands-On Exercises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EF-AP-160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Quick process demo</a:t>
            </a:r>
          </a:p>
          <a:p>
            <a:pPr eaLnBrk="1" hangingPunct="1"/>
            <a:r>
              <a:rPr lang="en-US" smtClean="0"/>
              <a:t>Functional overview</a:t>
            </a:r>
          </a:p>
          <a:p>
            <a:pPr lvl="1" eaLnBrk="1" hangingPunct="1"/>
            <a:r>
              <a:rPr lang="en-US" smtClean="0"/>
              <a:t>From Purchase Order to Payment – Process Flows</a:t>
            </a:r>
          </a:p>
          <a:p>
            <a:pPr lvl="1" eaLnBrk="1" hangingPunct="1"/>
            <a:r>
              <a:rPr lang="en-US" smtClean="0"/>
              <a:t>AP Payment Instruments and Process Flows</a:t>
            </a:r>
          </a:p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4100" name="Rectangle 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Operational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Purchase Order Maintenance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Purchase Order Receipt</a:t>
            </a:r>
          </a:p>
          <a:p>
            <a:pPr lvl="1" eaLnBrk="1" hangingPunct="1">
              <a:lnSpc>
                <a:spcPct val="90000"/>
              </a:lnSpc>
            </a:pPr>
            <a:endParaRPr lang="en-US" sz="2000" smtClean="0"/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Financial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AP Invoicing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Supplier Invoice Create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Receiver Matching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AP Payment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Supplier Payment Selection</a:t>
            </a:r>
          </a:p>
          <a:p>
            <a:pPr lvl="3" eaLnBrk="1" hangingPunct="1">
              <a:lnSpc>
                <a:spcPct val="90000"/>
              </a:lnSpc>
            </a:pPr>
            <a:r>
              <a:rPr lang="en-US" sz="1600" smtClean="0"/>
              <a:t>Create</a:t>
            </a:r>
          </a:p>
          <a:p>
            <a:pPr lvl="3" eaLnBrk="1" hangingPunct="1">
              <a:lnSpc>
                <a:spcPct val="90000"/>
              </a:lnSpc>
            </a:pPr>
            <a:r>
              <a:rPr lang="en-US" sz="1600" smtClean="0"/>
              <a:t>Register</a:t>
            </a:r>
          </a:p>
          <a:p>
            <a:pPr lvl="3" eaLnBrk="1" hangingPunct="1">
              <a:lnSpc>
                <a:spcPct val="90000"/>
              </a:lnSpc>
            </a:pPr>
            <a:r>
              <a:rPr lang="en-US" sz="1600" smtClean="0"/>
              <a:t>Execute or Supplier Check Print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smtClean="0"/>
              <a:t>Banking Entry Create or Supplier Payment Status Change</a:t>
            </a:r>
            <a:endParaRPr lang="en-US" sz="1600" smtClean="0"/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AP Processing Functional Overview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Order </a:t>
            </a:r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EF-AP-060</a:t>
            </a:r>
          </a:p>
        </p:txBody>
      </p:sp>
      <p:pic>
        <p:nvPicPr>
          <p:cNvPr id="6147" name="Picture 5" descr="PO_Pro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8624" y="716735"/>
            <a:ext cx="5781675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Order Receipt </a:t>
            </a:r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EF-AP-065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76079" y="1009942"/>
            <a:ext cx="7381875" cy="4905375"/>
            <a:chOff x="1554163" y="1441450"/>
            <a:chExt cx="7381875" cy="4905375"/>
          </a:xfrm>
        </p:grpSpPr>
        <p:pic>
          <p:nvPicPr>
            <p:cNvPr id="7171" name="Picture 4" descr="PO_Receipt Proces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54163" y="1441450"/>
              <a:ext cx="5572125" cy="4905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" name="AutoShape 6"/>
            <p:cNvSpPr>
              <a:spLocks noChangeArrowheads="1"/>
            </p:cNvSpPr>
            <p:nvPr/>
          </p:nvSpPr>
          <p:spPr bwMode="auto">
            <a:xfrm>
              <a:off x="6650038" y="4256088"/>
              <a:ext cx="2286000" cy="1371600"/>
            </a:xfrm>
            <a:prstGeom prst="flowChartAlternateProcess">
              <a:avLst/>
            </a:prstGeom>
            <a:solidFill>
              <a:srgbClr val="E7F7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en-US" sz="2000" b="1">
                  <a:solidFill>
                    <a:srgbClr val="000066"/>
                  </a:solidFill>
                  <a:latin typeface="+mj-lt"/>
                </a:rPr>
                <a:t>Operational Transaction Post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6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2400" smtClean="0"/>
              <a:t>Purchase Order Invoice (inventory or memo)</a:t>
            </a:r>
          </a:p>
          <a:p>
            <a:pPr lvl="1" eaLnBrk="1" hangingPunct="1"/>
            <a:r>
              <a:rPr lang="en-US" sz="2000" smtClean="0"/>
              <a:t>PO Receipt</a:t>
            </a:r>
          </a:p>
          <a:p>
            <a:pPr lvl="1" eaLnBrk="1" hangingPunct="1"/>
            <a:r>
              <a:rPr lang="en-US" sz="2000" smtClean="0"/>
              <a:t>Receiver Matching</a:t>
            </a:r>
          </a:p>
          <a:p>
            <a:pPr lvl="1" eaLnBrk="1" hangingPunct="1"/>
            <a:endParaRPr lang="en-US" sz="2000" smtClean="0"/>
          </a:p>
          <a:p>
            <a:pPr eaLnBrk="1" hangingPunct="1"/>
            <a:r>
              <a:rPr lang="en-US" sz="2400" smtClean="0"/>
              <a:t>Expense Invoice (without PO)</a:t>
            </a:r>
          </a:p>
          <a:p>
            <a:pPr lvl="1" eaLnBrk="1" hangingPunct="1"/>
            <a:r>
              <a:rPr lang="en-US" sz="2000" smtClean="0"/>
              <a:t>No PO Receipt</a:t>
            </a:r>
          </a:p>
          <a:p>
            <a:pPr lvl="1" eaLnBrk="1" hangingPunct="1"/>
            <a:r>
              <a:rPr lang="en-US" sz="2000" smtClean="0"/>
              <a:t>Manual Allocation</a:t>
            </a:r>
          </a:p>
          <a:p>
            <a:pPr lvl="1" eaLnBrk="1" hangingPunct="1"/>
            <a:r>
              <a:rPr lang="en-US" sz="2000" smtClean="0"/>
              <a:t>Templates (optional)</a:t>
            </a:r>
          </a:p>
          <a:p>
            <a:pPr lvl="1" eaLnBrk="1" hangingPunct="1"/>
            <a:endParaRPr lang="en-US" sz="2000" smtClean="0"/>
          </a:p>
          <a:p>
            <a:pPr eaLnBrk="1" hangingPunct="1"/>
            <a:r>
              <a:rPr lang="en-US" sz="2400" smtClean="0"/>
              <a:t>Evaluated Receipts Settlement</a:t>
            </a:r>
          </a:p>
          <a:p>
            <a:pPr lvl="1" eaLnBrk="1" hangingPunct="1"/>
            <a:r>
              <a:rPr lang="en-US" sz="2000" smtClean="0"/>
              <a:t>Generate supplier invoices and corresponding receiver matching</a:t>
            </a:r>
          </a:p>
          <a:p>
            <a:pPr lvl="1" eaLnBrk="1" hangingPunct="1"/>
            <a:r>
              <a:rPr lang="en-US" sz="2000" smtClean="0"/>
              <a:t>Based on completed PO receipts</a:t>
            </a: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Invoicing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Invoice Process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EF-AP-080</a:t>
            </a:r>
          </a:p>
        </p:txBody>
      </p:sp>
      <p:pic>
        <p:nvPicPr>
          <p:cNvPr id="9220" name="Picture 8" descr="AP_Pro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999" y="1023302"/>
            <a:ext cx="66579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Optional functionality</a:t>
            </a:r>
          </a:p>
          <a:p>
            <a:pPr eaLnBrk="1" hangingPunct="1"/>
            <a:r>
              <a:rPr lang="en-US" smtClean="0"/>
              <a:t>Generates</a:t>
            </a:r>
          </a:p>
          <a:p>
            <a:pPr lvl="1" eaLnBrk="1" hangingPunct="1"/>
            <a:r>
              <a:rPr lang="en-US" smtClean="0"/>
              <a:t>Supplier invoices/credit notes</a:t>
            </a:r>
          </a:p>
          <a:p>
            <a:pPr lvl="1" eaLnBrk="1" hangingPunct="1"/>
            <a:r>
              <a:rPr lang="en-US" smtClean="0"/>
              <a:t>Receiver matching records</a:t>
            </a:r>
          </a:p>
          <a:p>
            <a:pPr eaLnBrk="1" hangingPunct="1"/>
            <a:r>
              <a:rPr lang="en-US" smtClean="0"/>
              <a:t>Based on completed purchase order receipts</a:t>
            </a:r>
          </a:p>
          <a:p>
            <a:pPr eaLnBrk="1" hangingPunct="1"/>
            <a:r>
              <a:rPr lang="en-US" smtClean="0"/>
              <a:t>Supplier invoices can be:</a:t>
            </a:r>
          </a:p>
          <a:p>
            <a:pPr lvl="1" eaLnBrk="1" hangingPunct="1"/>
            <a:r>
              <a:rPr lang="en-US" smtClean="0"/>
              <a:t>Initial</a:t>
            </a:r>
          </a:p>
          <a:p>
            <a:pPr lvl="1" eaLnBrk="1" hangingPunct="1"/>
            <a:r>
              <a:rPr lang="en-US" smtClean="0"/>
              <a:t>Confirmed</a:t>
            </a:r>
          </a:p>
          <a:p>
            <a:pPr eaLnBrk="1" hangingPunct="1"/>
            <a:r>
              <a:rPr lang="en-US" smtClean="0"/>
              <a:t>Receipts can be across multiple entities and sites within a domain 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Evaluated Receipts Settlement (ERS) 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EF-AP-082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ERS Process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EF-AP-084</a:t>
            </a:r>
          </a:p>
        </p:txBody>
      </p:sp>
      <p:pic>
        <p:nvPicPr>
          <p:cNvPr id="11268" name="Picture 4" descr="ERS_Pro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6525" y="939522"/>
            <a:ext cx="370522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Content Placeholder 2"/>
          <p:cNvSpPr>
            <a:spLocks/>
          </p:cNvSpPr>
          <p:nvPr/>
        </p:nvSpPr>
        <p:spPr bwMode="auto">
          <a:xfrm>
            <a:off x="313364" y="924844"/>
            <a:ext cx="4510088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Streamline business processes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000" dirty="0"/>
              <a:t>Reduced costs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000" dirty="0"/>
              <a:t>Reduced errors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000" dirty="0"/>
              <a:t>Eliminate non-value added activities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Improve supplier relationships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000" dirty="0"/>
              <a:t>More timely payments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000" dirty="0"/>
              <a:t>Maximized discounts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000" dirty="0"/>
              <a:t>Lower prices from suppliers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Must for automotive industry, beneficial to other verticals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2469</TotalTime>
  <Words>270</Words>
  <Application>Microsoft Office PowerPoint</Application>
  <PresentationFormat>On-screen Show (4:3)</PresentationFormat>
  <Paragraphs>86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Tahoma</vt:lpstr>
      <vt:lpstr>Arial</vt:lpstr>
      <vt:lpstr>Webdings</vt:lpstr>
      <vt:lpstr>Times New Roman</vt:lpstr>
      <vt:lpstr>QAD 2010 Template</vt:lpstr>
      <vt:lpstr> AP Processing </vt:lpstr>
      <vt:lpstr>Overview</vt:lpstr>
      <vt:lpstr>AP Processing Functional Overview</vt:lpstr>
      <vt:lpstr>Purchase Order Process</vt:lpstr>
      <vt:lpstr>Purchase Order Receipt Process</vt:lpstr>
      <vt:lpstr>Supplier Invoicing</vt:lpstr>
      <vt:lpstr>Supplier Invoice Process</vt:lpstr>
      <vt:lpstr>Evaluated Receipts Settlement (ERS) </vt:lpstr>
      <vt:lpstr>ERS Process</vt:lpstr>
      <vt:lpstr>AP Payment Instruments</vt:lpstr>
      <vt:lpstr>Hands-On Exercises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mdf</cp:lastModifiedBy>
  <cp:revision>123</cp:revision>
  <dcterms:created xsi:type="dcterms:W3CDTF">2006-05-18T22:11:08Z</dcterms:created>
  <dcterms:modified xsi:type="dcterms:W3CDTF">2010-12-14T15:49:26Z</dcterms:modified>
</cp:coreProperties>
</file>