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00" autoAdjust="0"/>
    <p:restoredTop sz="94660"/>
  </p:normalViewPr>
  <p:slideViewPr>
    <p:cSldViewPr snapToGrid="0" snapToObjects="1">
      <p:cViewPr varScale="1">
        <p:scale>
          <a:sx n="95" d="100"/>
          <a:sy n="95" d="100"/>
        </p:scale>
        <p:origin x="-552" y="-108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665D8-C10E-9C46-8783-A12B3CD6100C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FA14F0-1295-094D-9000-E461C7564E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909497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4BC101-12CB-45ED-A75F-B426B780A662}" type="datetimeFigureOut">
              <a:rPr lang="en-US" smtClean="0"/>
              <a:pPr/>
              <a:t>12/13/2010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F40EC-4A45-4BA0-88E8-AEAD7F9080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260324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 userDrawn="1"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60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Components and </a:t>
            </a:r>
            <a:r>
              <a:rPr lang="en-US" dirty="0" smtClean="0"/>
              <a:t>Concepts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5633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Allocations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EF-QAD-100</a:t>
            </a:r>
            <a:endParaRPr lang="en-US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36144" y="927452"/>
            <a:ext cx="8153400" cy="50530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ebdings" pitchFamily="18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Tahoma" pitchFamily="34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Tahoma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17094" y="1081439"/>
            <a:ext cx="4052888" cy="358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1600" b="0" dirty="0">
                <a:latin typeface="Arial" charset="0"/>
              </a:rPr>
              <a:t>Distribute costs and revenues to appropriate accounts, sub-accounts, cost centers and projects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1600" b="0" dirty="0">
                <a:latin typeface="+mj-lt"/>
              </a:rPr>
              <a:t>Supports</a:t>
            </a:r>
            <a:r>
              <a:rPr lang="en-US" sz="1600" b="0" dirty="0">
                <a:latin typeface="Arial" charset="0"/>
              </a:rPr>
              <a:t> recursive </a:t>
            </a:r>
            <a:r>
              <a:rPr lang="en-US" sz="1600" b="0" dirty="0" smtClean="0">
                <a:latin typeface="Arial" charset="0"/>
              </a:rPr>
              <a:t>allocations</a:t>
            </a:r>
          </a:p>
          <a:p>
            <a:pPr marL="800100" lvl="1" indent="-342900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1400" b="0" dirty="0" smtClean="0">
                <a:latin typeface="Arial" charset="0"/>
              </a:rPr>
              <a:t>Reuse </a:t>
            </a:r>
            <a:r>
              <a:rPr lang="en-US" sz="1400" b="0" dirty="0">
                <a:latin typeface="Arial" charset="0"/>
              </a:rPr>
              <a:t>result of previous allocation run as input for the next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1600" b="0" dirty="0">
                <a:latin typeface="Arial" charset="0"/>
              </a:rPr>
              <a:t>Validate results of allocation run before final posting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1600" b="0" dirty="0">
                <a:latin typeface="Arial" charset="0"/>
              </a:rPr>
              <a:t>Supports different allocation methods, including proportional based on usage/activity</a:t>
            </a:r>
          </a:p>
          <a:p>
            <a:pPr marL="742950" lvl="1" indent="-28575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1400" b="0" dirty="0">
                <a:latin typeface="Arial" charset="0"/>
              </a:rPr>
              <a:t>For instance distribute electricity costs to production cells based </a:t>
            </a:r>
            <a:br>
              <a:rPr lang="en-US" sz="1400" b="0" dirty="0">
                <a:latin typeface="Arial" charset="0"/>
              </a:rPr>
            </a:br>
            <a:r>
              <a:rPr lang="en-US" sz="1400" b="0" dirty="0">
                <a:latin typeface="Arial" charset="0"/>
              </a:rPr>
              <a:t>on kWh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692257" y="1032227"/>
            <a:ext cx="4032250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2000" dirty="0">
                <a:solidFill>
                  <a:srgbClr val="5A87C6"/>
                </a:solidFill>
                <a:latin typeface="+mj-lt"/>
              </a:rPr>
              <a:t>The power of control</a:t>
            </a:r>
          </a:p>
        </p:txBody>
      </p:sp>
      <p:grpSp>
        <p:nvGrpSpPr>
          <p:cNvPr id="7" name="Group 24"/>
          <p:cNvGrpSpPr>
            <a:grpSpLocks/>
          </p:cNvGrpSpPr>
          <p:nvPr/>
        </p:nvGrpSpPr>
        <p:grpSpPr bwMode="auto">
          <a:xfrm>
            <a:off x="217094" y="5118452"/>
            <a:ext cx="8447088" cy="860425"/>
            <a:chOff x="438150" y="5758498"/>
            <a:chExt cx="8447088" cy="859790"/>
          </a:xfrm>
        </p:grpSpPr>
        <p:sp>
          <p:nvSpPr>
            <p:cNvPr id="8" name="Rectangle 100"/>
            <p:cNvSpPr>
              <a:spLocks noChangeArrowheads="1"/>
            </p:cNvSpPr>
            <p:nvPr/>
          </p:nvSpPr>
          <p:spPr bwMode="auto">
            <a:xfrm>
              <a:off x="438150" y="5758498"/>
              <a:ext cx="8447088" cy="859790"/>
            </a:xfrm>
            <a:prstGeom prst="rect">
              <a:avLst/>
            </a:prstGeom>
            <a:solidFill>
              <a:srgbClr val="BCCEE8"/>
            </a:solidFill>
            <a:ln w="158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>
                <a:lnSpc>
                  <a:spcPct val="90000"/>
                </a:lnSpc>
              </a:pPr>
              <a:r>
                <a:rPr lang="en-US" sz="800">
                  <a:latin typeface="+mj-lt"/>
                </a:rPr>
                <a:t>Enterprise</a:t>
              </a:r>
            </a:p>
            <a:p>
              <a:pPr algn="l">
                <a:lnSpc>
                  <a:spcPct val="90000"/>
                </a:lnSpc>
              </a:pPr>
              <a:r>
                <a:rPr lang="en-US" sz="800">
                  <a:latin typeface="+mj-lt"/>
                </a:rPr>
                <a:t>Financials</a:t>
              </a:r>
            </a:p>
          </p:txBody>
        </p:sp>
        <p:sp>
          <p:nvSpPr>
            <p:cNvPr id="9" name="Text Box 156"/>
            <p:cNvSpPr txBox="1">
              <a:spLocks noChangeArrowheads="1"/>
            </p:cNvSpPr>
            <p:nvPr/>
          </p:nvSpPr>
          <p:spPr bwMode="auto">
            <a:xfrm>
              <a:off x="3795591" y="6309359"/>
              <a:ext cx="1252538" cy="24225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Accounts Receivable</a:t>
              </a:r>
            </a:p>
          </p:txBody>
        </p:sp>
        <p:sp>
          <p:nvSpPr>
            <p:cNvPr id="10" name="Text Box 103"/>
            <p:cNvSpPr txBox="1">
              <a:spLocks noChangeArrowheads="1"/>
            </p:cNvSpPr>
            <p:nvPr/>
          </p:nvSpPr>
          <p:spPr bwMode="auto">
            <a:xfrm>
              <a:off x="1290516" y="6304597"/>
              <a:ext cx="1252538" cy="247016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General Ledger</a:t>
              </a:r>
            </a:p>
          </p:txBody>
        </p:sp>
        <p:sp>
          <p:nvSpPr>
            <p:cNvPr id="11" name="Text Box 104"/>
            <p:cNvSpPr txBox="1">
              <a:spLocks noChangeArrowheads="1"/>
            </p:cNvSpPr>
            <p:nvPr/>
          </p:nvSpPr>
          <p:spPr bwMode="auto">
            <a:xfrm>
              <a:off x="5048129" y="6304597"/>
              <a:ext cx="1252537" cy="247016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Accounts Payable</a:t>
              </a:r>
            </a:p>
          </p:txBody>
        </p:sp>
        <p:sp>
          <p:nvSpPr>
            <p:cNvPr id="12" name="Text Box 105"/>
            <p:cNvSpPr txBox="1">
              <a:spLocks noChangeArrowheads="1"/>
            </p:cNvSpPr>
            <p:nvPr/>
          </p:nvSpPr>
          <p:spPr bwMode="auto">
            <a:xfrm>
              <a:off x="2543054" y="6304597"/>
              <a:ext cx="1254125" cy="247016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Multi Currency</a:t>
              </a:r>
            </a:p>
          </p:txBody>
        </p:sp>
        <p:sp>
          <p:nvSpPr>
            <p:cNvPr id="13" name="Text Box 106"/>
            <p:cNvSpPr txBox="1">
              <a:spLocks noChangeArrowheads="1"/>
            </p:cNvSpPr>
            <p:nvPr/>
          </p:nvSpPr>
          <p:spPr bwMode="auto">
            <a:xfrm>
              <a:off x="6300666" y="6304597"/>
              <a:ext cx="1254125" cy="247016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Banking / Cash Management</a:t>
              </a:r>
            </a:p>
          </p:txBody>
        </p:sp>
        <p:sp>
          <p:nvSpPr>
            <p:cNvPr id="14" name="Text Box 107"/>
            <p:cNvSpPr txBox="1">
              <a:spLocks noChangeArrowheads="1"/>
            </p:cNvSpPr>
            <p:nvPr/>
          </p:nvSpPr>
          <p:spPr bwMode="auto">
            <a:xfrm>
              <a:off x="7553204" y="6304597"/>
              <a:ext cx="1252537" cy="247016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Cost Management</a:t>
              </a:r>
            </a:p>
          </p:txBody>
        </p:sp>
        <p:sp>
          <p:nvSpPr>
            <p:cNvPr id="15" name="Text Box 140"/>
            <p:cNvSpPr txBox="1">
              <a:spLocks noChangeArrowheads="1"/>
            </p:cNvSpPr>
            <p:nvPr/>
          </p:nvSpPr>
          <p:spPr bwMode="auto">
            <a:xfrm>
              <a:off x="1290516" y="6064885"/>
              <a:ext cx="1508125" cy="247650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Consolidations</a:t>
              </a:r>
            </a:p>
          </p:txBody>
        </p:sp>
        <p:sp>
          <p:nvSpPr>
            <p:cNvPr id="16" name="Text Box 141"/>
            <p:cNvSpPr txBox="1">
              <a:spLocks noChangeArrowheads="1"/>
            </p:cNvSpPr>
            <p:nvPr/>
          </p:nvSpPr>
          <p:spPr bwMode="auto">
            <a:xfrm>
              <a:off x="4300416" y="6064885"/>
              <a:ext cx="1498600" cy="247650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Financial Shared Services</a:t>
              </a:r>
            </a:p>
          </p:txBody>
        </p:sp>
        <p:sp>
          <p:nvSpPr>
            <p:cNvPr id="17" name="Text Box 142"/>
            <p:cNvSpPr txBox="1">
              <a:spLocks noChangeArrowheads="1"/>
            </p:cNvSpPr>
            <p:nvPr/>
          </p:nvSpPr>
          <p:spPr bwMode="auto">
            <a:xfrm>
              <a:off x="2798641" y="6064885"/>
              <a:ext cx="1500188" cy="247650"/>
            </a:xfrm>
            <a:prstGeom prst="rect">
              <a:avLst/>
            </a:prstGeom>
            <a:solidFill>
              <a:srgbClr val="FF9900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Allocations</a:t>
              </a:r>
            </a:p>
          </p:txBody>
        </p:sp>
        <p:sp>
          <p:nvSpPr>
            <p:cNvPr id="18" name="Text Box 144"/>
            <p:cNvSpPr txBox="1">
              <a:spLocks noChangeArrowheads="1"/>
            </p:cNvSpPr>
            <p:nvPr/>
          </p:nvSpPr>
          <p:spPr bwMode="auto">
            <a:xfrm>
              <a:off x="5797429" y="6064885"/>
              <a:ext cx="1500187" cy="247650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Credit Management</a:t>
              </a:r>
            </a:p>
          </p:txBody>
        </p:sp>
        <p:sp>
          <p:nvSpPr>
            <p:cNvPr id="19" name="Text Box 145"/>
            <p:cNvSpPr txBox="1">
              <a:spLocks noChangeArrowheads="1"/>
            </p:cNvSpPr>
            <p:nvPr/>
          </p:nvSpPr>
          <p:spPr bwMode="auto">
            <a:xfrm>
              <a:off x="7297616" y="6064885"/>
              <a:ext cx="1508125" cy="247650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Tax Management</a:t>
              </a:r>
            </a:p>
          </p:txBody>
        </p:sp>
        <p:sp>
          <p:nvSpPr>
            <p:cNvPr id="20" name="Text Box 140"/>
            <p:cNvSpPr txBox="1">
              <a:spLocks noChangeArrowheads="1"/>
            </p:cNvSpPr>
            <p:nvPr/>
          </p:nvSpPr>
          <p:spPr bwMode="auto">
            <a:xfrm>
              <a:off x="1290516" y="5823585"/>
              <a:ext cx="1508125" cy="247650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Financial Analytics</a:t>
              </a:r>
            </a:p>
          </p:txBody>
        </p:sp>
        <p:sp>
          <p:nvSpPr>
            <p:cNvPr id="21" name="Text Box 141"/>
            <p:cNvSpPr txBox="1">
              <a:spLocks noChangeArrowheads="1"/>
            </p:cNvSpPr>
            <p:nvPr/>
          </p:nvSpPr>
          <p:spPr bwMode="auto">
            <a:xfrm>
              <a:off x="4300416" y="5823585"/>
              <a:ext cx="1498600" cy="247650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Multi-GAAP</a:t>
              </a:r>
            </a:p>
          </p:txBody>
        </p:sp>
        <p:sp>
          <p:nvSpPr>
            <p:cNvPr id="22" name="Text Box 142"/>
            <p:cNvSpPr txBox="1">
              <a:spLocks noChangeArrowheads="1"/>
            </p:cNvSpPr>
            <p:nvPr/>
          </p:nvSpPr>
          <p:spPr bwMode="auto">
            <a:xfrm>
              <a:off x="2800229" y="5823585"/>
              <a:ext cx="1501775" cy="247650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Management Reporting</a:t>
              </a:r>
            </a:p>
          </p:txBody>
        </p:sp>
        <p:sp>
          <p:nvSpPr>
            <p:cNvPr id="23" name="Text Box 144"/>
            <p:cNvSpPr txBox="1">
              <a:spLocks noChangeArrowheads="1"/>
            </p:cNvSpPr>
            <p:nvPr/>
          </p:nvSpPr>
          <p:spPr bwMode="auto">
            <a:xfrm>
              <a:off x="5797429" y="5823585"/>
              <a:ext cx="1500187" cy="247650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Budgeting</a:t>
              </a:r>
            </a:p>
          </p:txBody>
        </p:sp>
        <p:sp>
          <p:nvSpPr>
            <p:cNvPr id="24" name="Text Box 145"/>
            <p:cNvSpPr txBox="1">
              <a:spLocks noChangeArrowheads="1"/>
            </p:cNvSpPr>
            <p:nvPr/>
          </p:nvSpPr>
          <p:spPr bwMode="auto">
            <a:xfrm>
              <a:off x="7297616" y="5823585"/>
              <a:ext cx="1508125" cy="247650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Governance, Risk and Compliance</a:t>
              </a:r>
            </a:p>
          </p:txBody>
        </p:sp>
      </p:grpSp>
      <p:pic>
        <p:nvPicPr>
          <p:cNvPr id="25" name="Picture 25" descr="GL_Alloc_cre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4119" y="1440214"/>
            <a:ext cx="4568825" cy="205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Financial Shared Services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EF-QAD-110</a:t>
            </a:r>
            <a:endParaRPr lang="en-US" dirty="0"/>
          </a:p>
        </p:txBody>
      </p:sp>
      <p:grpSp>
        <p:nvGrpSpPr>
          <p:cNvPr id="27" name="Group 26"/>
          <p:cNvGrpSpPr/>
          <p:nvPr/>
        </p:nvGrpSpPr>
        <p:grpSpPr>
          <a:xfrm>
            <a:off x="347718" y="911743"/>
            <a:ext cx="8447088" cy="4946558"/>
            <a:chOff x="438150" y="1605055"/>
            <a:chExt cx="8447088" cy="4946558"/>
          </a:xfrm>
        </p:grpSpPr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438150" y="1755775"/>
              <a:ext cx="3802063" cy="3744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600" b="0" dirty="0">
                  <a:latin typeface="+mj-lt"/>
                </a:rPr>
                <a:t>Sharing of chart of accounts and other key master data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600" b="0" dirty="0">
                  <a:latin typeface="+mj-lt"/>
                </a:rPr>
                <a:t>Sharing of customers and supplier across business units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600" b="0" dirty="0">
                  <a:latin typeface="+mj-lt"/>
                </a:rPr>
                <a:t>Workflow to move documents between business entities 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600" b="0" dirty="0">
                  <a:latin typeface="+mj-lt"/>
                </a:rPr>
                <a:t>Link to document management to store electronic versions of paper documents such as invoices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600" b="0" dirty="0">
                  <a:latin typeface="+mj-lt"/>
                </a:rPr>
                <a:t>Cross-company AR and AP payments</a:t>
              </a:r>
              <a:endParaRPr lang="en-US" sz="1600" b="0" dirty="0">
                <a:latin typeface="+mj-lt"/>
              </a:endParaRPr>
            </a:p>
          </p:txBody>
        </p:sp>
        <p:sp>
          <p:nvSpPr>
            <p:cNvPr id="5" name="Text Box 4"/>
            <p:cNvSpPr txBox="1">
              <a:spLocks noChangeArrowheads="1"/>
            </p:cNvSpPr>
            <p:nvPr/>
          </p:nvSpPr>
          <p:spPr bwMode="auto">
            <a:xfrm>
              <a:off x="4567238" y="1605055"/>
              <a:ext cx="4318000" cy="9325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800" dirty="0">
                  <a:solidFill>
                    <a:srgbClr val="5A87C6"/>
                  </a:solidFill>
                  <a:latin typeface="+mj-lt"/>
                </a:rPr>
                <a:t>Have economies of scale to save back-office costs and support growth</a:t>
              </a:r>
              <a:endParaRPr lang="en-US" sz="2000" dirty="0">
                <a:solidFill>
                  <a:srgbClr val="5A87C6"/>
                </a:solidFill>
                <a:latin typeface="+mj-lt"/>
              </a:endParaRPr>
            </a:p>
          </p:txBody>
        </p:sp>
        <p:pic>
          <p:nvPicPr>
            <p:cNvPr id="6" name="Picture 28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543550" y="2971800"/>
              <a:ext cx="3341688" cy="1760538"/>
            </a:xfrm>
            <a:prstGeom prst="rect">
              <a:avLst/>
            </a:prstGeom>
            <a:noFill/>
            <a:ln w="9525" algn="ctr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</p:pic>
        <p:pic>
          <p:nvPicPr>
            <p:cNvPr id="7" name="Picture 2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657725" y="2530475"/>
              <a:ext cx="1987550" cy="857250"/>
            </a:xfrm>
            <a:prstGeom prst="rect">
              <a:avLst/>
            </a:prstGeom>
            <a:noFill/>
            <a:ln w="9525" algn="ctr">
              <a:solidFill>
                <a:schemeClr val="tx2"/>
              </a:solidFill>
              <a:miter lim="800000"/>
              <a:headEnd/>
              <a:tailEnd/>
            </a:ln>
          </p:spPr>
        </p:pic>
        <p:sp>
          <p:nvSpPr>
            <p:cNvPr id="8" name="Line 26"/>
            <p:cNvSpPr>
              <a:spLocks noChangeShapeType="1"/>
            </p:cNvSpPr>
            <p:nvPr/>
          </p:nvSpPr>
          <p:spPr bwMode="auto">
            <a:xfrm>
              <a:off x="5157788" y="3208338"/>
              <a:ext cx="469900" cy="519112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9" name="Group 25"/>
            <p:cNvGrpSpPr>
              <a:grpSpLocks/>
            </p:cNvGrpSpPr>
            <p:nvPr/>
          </p:nvGrpSpPr>
          <p:grpSpPr bwMode="auto">
            <a:xfrm>
              <a:off x="438150" y="5691188"/>
              <a:ext cx="8447088" cy="860425"/>
              <a:chOff x="438150" y="5758498"/>
              <a:chExt cx="8447088" cy="859790"/>
            </a:xfrm>
          </p:grpSpPr>
          <p:sp>
            <p:nvSpPr>
              <p:cNvPr id="10" name="Rectangle 100"/>
              <p:cNvSpPr>
                <a:spLocks noChangeArrowheads="1"/>
              </p:cNvSpPr>
              <p:nvPr/>
            </p:nvSpPr>
            <p:spPr bwMode="auto">
              <a:xfrm>
                <a:off x="438150" y="5758498"/>
                <a:ext cx="8447088" cy="859790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Financials</a:t>
                </a:r>
              </a:p>
            </p:txBody>
          </p:sp>
          <p:sp>
            <p:nvSpPr>
              <p:cNvPr id="11" name="Text Box 156"/>
              <p:cNvSpPr txBox="1">
                <a:spLocks noChangeArrowheads="1"/>
              </p:cNvSpPr>
              <p:nvPr/>
            </p:nvSpPr>
            <p:spPr bwMode="auto">
              <a:xfrm>
                <a:off x="3795591" y="6309359"/>
                <a:ext cx="1252538" cy="242253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Receivable</a:t>
                </a:r>
              </a:p>
            </p:txBody>
          </p:sp>
          <p:sp>
            <p:nvSpPr>
              <p:cNvPr id="12" name="Text Box 103"/>
              <p:cNvSpPr txBox="1">
                <a:spLocks noChangeArrowheads="1"/>
              </p:cNvSpPr>
              <p:nvPr/>
            </p:nvSpPr>
            <p:spPr bwMode="auto">
              <a:xfrm>
                <a:off x="1290516" y="6304597"/>
                <a:ext cx="1252538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General Ledger</a:t>
                </a:r>
              </a:p>
            </p:txBody>
          </p:sp>
          <p:sp>
            <p:nvSpPr>
              <p:cNvPr id="13" name="Text Box 104"/>
              <p:cNvSpPr txBox="1">
                <a:spLocks noChangeArrowheads="1"/>
              </p:cNvSpPr>
              <p:nvPr/>
            </p:nvSpPr>
            <p:spPr bwMode="auto">
              <a:xfrm>
                <a:off x="5048129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Payable</a:t>
                </a:r>
              </a:p>
            </p:txBody>
          </p:sp>
          <p:sp>
            <p:nvSpPr>
              <p:cNvPr id="14" name="Text Box 105"/>
              <p:cNvSpPr txBox="1">
                <a:spLocks noChangeArrowheads="1"/>
              </p:cNvSpPr>
              <p:nvPr/>
            </p:nvSpPr>
            <p:spPr bwMode="auto">
              <a:xfrm>
                <a:off x="2543054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 Currency</a:t>
                </a:r>
              </a:p>
            </p:txBody>
          </p:sp>
          <p:sp>
            <p:nvSpPr>
              <p:cNvPr id="15" name="Text Box 106"/>
              <p:cNvSpPr txBox="1">
                <a:spLocks noChangeArrowheads="1"/>
              </p:cNvSpPr>
              <p:nvPr/>
            </p:nvSpPr>
            <p:spPr bwMode="auto">
              <a:xfrm>
                <a:off x="6300666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Banking / Cash Management</a:t>
                </a:r>
              </a:p>
            </p:txBody>
          </p:sp>
          <p:sp>
            <p:nvSpPr>
              <p:cNvPr id="16" name="Text Box 107"/>
              <p:cNvSpPr txBox="1">
                <a:spLocks noChangeArrowheads="1"/>
              </p:cNvSpPr>
              <p:nvPr/>
            </p:nvSpPr>
            <p:spPr bwMode="auto">
              <a:xfrm>
                <a:off x="7553204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Cost Management</a:t>
                </a:r>
              </a:p>
            </p:txBody>
          </p:sp>
          <p:sp>
            <p:nvSpPr>
              <p:cNvPr id="17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Consolidations</a:t>
                </a:r>
              </a:p>
            </p:txBody>
          </p:sp>
          <p:sp>
            <p:nvSpPr>
              <p:cNvPr id="18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6064885"/>
                <a:ext cx="1495303" cy="247650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Shared Services</a:t>
                </a:r>
              </a:p>
            </p:txBody>
          </p:sp>
          <p:sp>
            <p:nvSpPr>
              <p:cNvPr id="19" name="Text Box 142"/>
              <p:cNvSpPr txBox="1">
                <a:spLocks noChangeArrowheads="1"/>
              </p:cNvSpPr>
              <p:nvPr/>
            </p:nvSpPr>
            <p:spPr bwMode="auto">
              <a:xfrm>
                <a:off x="2798641" y="6064885"/>
                <a:ext cx="1505072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Allocations</a:t>
                </a:r>
              </a:p>
            </p:txBody>
          </p:sp>
          <p:sp>
            <p:nvSpPr>
              <p:cNvPr id="20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60648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Credit Management</a:t>
                </a:r>
              </a:p>
            </p:txBody>
          </p:sp>
          <p:sp>
            <p:nvSpPr>
              <p:cNvPr id="21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Tax Management</a:t>
                </a:r>
              </a:p>
            </p:txBody>
          </p:sp>
          <p:sp>
            <p:nvSpPr>
              <p:cNvPr id="22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Analytics</a:t>
                </a:r>
              </a:p>
            </p:txBody>
          </p:sp>
          <p:sp>
            <p:nvSpPr>
              <p:cNvPr id="23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58235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Multi-GAAP</a:t>
                </a:r>
              </a:p>
            </p:txBody>
          </p:sp>
          <p:sp>
            <p:nvSpPr>
              <p:cNvPr id="24" name="Text Box 142"/>
              <p:cNvSpPr txBox="1">
                <a:spLocks noChangeArrowheads="1"/>
              </p:cNvSpPr>
              <p:nvPr/>
            </p:nvSpPr>
            <p:spPr bwMode="auto">
              <a:xfrm>
                <a:off x="2800229" y="5823585"/>
                <a:ext cx="1503484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Management Reporting</a:t>
                </a:r>
              </a:p>
            </p:txBody>
          </p:sp>
          <p:sp>
            <p:nvSpPr>
              <p:cNvPr id="25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58235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Budgeting</a:t>
                </a:r>
              </a:p>
            </p:txBody>
          </p:sp>
          <p:sp>
            <p:nvSpPr>
              <p:cNvPr id="26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Governance, Risk and Compliance</a:t>
                </a:r>
              </a:p>
            </p:txBody>
          </p:sp>
        </p:grp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Credit Management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EF-QAD-120</a:t>
            </a:r>
            <a:endParaRPr lang="en-US" dirty="0"/>
          </a:p>
        </p:txBody>
      </p:sp>
      <p:grpSp>
        <p:nvGrpSpPr>
          <p:cNvPr id="26" name="Group 25"/>
          <p:cNvGrpSpPr/>
          <p:nvPr/>
        </p:nvGrpSpPr>
        <p:grpSpPr>
          <a:xfrm>
            <a:off x="247238" y="907356"/>
            <a:ext cx="8629650" cy="5053012"/>
            <a:chOff x="438150" y="1500188"/>
            <a:chExt cx="8629650" cy="5053012"/>
          </a:xfrm>
        </p:grpSpPr>
        <p:sp>
          <p:nvSpPr>
            <p:cNvPr id="4" name="Rectangle 3"/>
            <p:cNvSpPr txBox="1">
              <a:spLocks noChangeArrowheads="1"/>
            </p:cNvSpPr>
            <p:nvPr/>
          </p:nvSpPr>
          <p:spPr>
            <a:xfrm>
              <a:off x="457200" y="1500188"/>
              <a:ext cx="8153400" cy="505301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Webdings" pitchFamily="18" charset="2"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Arial"/>
                <a:buChar char="•"/>
                <a:tabLst/>
                <a:defRPr/>
              </a:pPr>
              <a:endPara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</p:txBody>
        </p:sp>
        <p:sp>
          <p:nvSpPr>
            <p:cNvPr id="5" name="Text Box 4"/>
            <p:cNvSpPr txBox="1">
              <a:spLocks noChangeArrowheads="1"/>
            </p:cNvSpPr>
            <p:nvPr/>
          </p:nvSpPr>
          <p:spPr bwMode="auto">
            <a:xfrm>
              <a:off x="4252913" y="1593850"/>
              <a:ext cx="4814887" cy="7334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2000">
                  <a:solidFill>
                    <a:srgbClr val="5A87C6"/>
                  </a:solidFill>
                  <a:latin typeface="+mj-lt"/>
                </a:rPr>
                <a:t>Ensures visibility of customers with credit issues for the Finance Manager </a:t>
              </a:r>
              <a:endParaRPr lang="en-US" sz="1800">
                <a:latin typeface="+mj-lt"/>
              </a:endParaRPr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438150" y="1593850"/>
              <a:ext cx="3865563" cy="4044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800" b="0" dirty="0">
                  <a:latin typeface="+mj-lt"/>
                </a:rPr>
                <a:t>Extensive and flexible credit check</a:t>
              </a:r>
            </a:p>
            <a:p>
              <a:pPr marL="742950" lvl="1" indent="-28575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>
                  <a:latin typeface="+mj-lt"/>
                </a:rPr>
                <a:t>Based on percentage of turnover</a:t>
              </a:r>
            </a:p>
            <a:p>
              <a:pPr marL="742950" lvl="1" indent="-28575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>
                  <a:latin typeface="+mj-lt"/>
                </a:rPr>
                <a:t>Fixed credit limit</a:t>
              </a:r>
            </a:p>
            <a:p>
              <a:pPr marL="742950" lvl="1" indent="-28575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>
                  <a:latin typeface="+mj-lt"/>
                </a:rPr>
                <a:t>Maximum days of overdue</a:t>
              </a:r>
            </a:p>
            <a:p>
              <a:pPr marL="742950" lvl="1" indent="-28575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>
                  <a:latin typeface="+mj-lt"/>
                </a:rPr>
                <a:t>Option to overrule</a:t>
              </a:r>
            </a:p>
            <a:p>
              <a:pPr marL="742950" lvl="1" indent="-28575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>
                  <a:latin typeface="+mj-lt"/>
                </a:rPr>
                <a:t>Share credit limit of shared customers across companies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800" b="0" dirty="0">
                  <a:latin typeface="+mj-lt"/>
                </a:rPr>
                <a:t>Configurable warning level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800" b="0" dirty="0">
                  <a:latin typeface="+mj-lt"/>
                </a:rPr>
                <a:t>Dashboard for customer activity and credit information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800" b="0" dirty="0">
                  <a:latin typeface="+mj-lt"/>
                </a:rPr>
                <a:t>Multi-level reminder letters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endParaRPr lang="en-US" sz="1800" b="0" dirty="0">
                <a:latin typeface="+mj-lt"/>
              </a:endParaRPr>
            </a:p>
          </p:txBody>
        </p:sp>
        <p:grpSp>
          <p:nvGrpSpPr>
            <p:cNvPr id="7" name="Group 24"/>
            <p:cNvGrpSpPr>
              <a:grpSpLocks/>
            </p:cNvGrpSpPr>
            <p:nvPr/>
          </p:nvGrpSpPr>
          <p:grpSpPr bwMode="auto">
            <a:xfrm>
              <a:off x="438150" y="5691188"/>
              <a:ext cx="8447088" cy="860425"/>
              <a:chOff x="438150" y="5758498"/>
              <a:chExt cx="8447088" cy="859790"/>
            </a:xfrm>
          </p:grpSpPr>
          <p:sp>
            <p:nvSpPr>
              <p:cNvPr id="8" name="Rectangle 100"/>
              <p:cNvSpPr>
                <a:spLocks noChangeArrowheads="1"/>
              </p:cNvSpPr>
              <p:nvPr/>
            </p:nvSpPr>
            <p:spPr bwMode="auto">
              <a:xfrm>
                <a:off x="438150" y="5758498"/>
                <a:ext cx="8447088" cy="859790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Financials</a:t>
                </a:r>
              </a:p>
            </p:txBody>
          </p:sp>
          <p:sp>
            <p:nvSpPr>
              <p:cNvPr id="9" name="Text Box 156"/>
              <p:cNvSpPr txBox="1">
                <a:spLocks noChangeArrowheads="1"/>
              </p:cNvSpPr>
              <p:nvPr/>
            </p:nvSpPr>
            <p:spPr bwMode="auto">
              <a:xfrm>
                <a:off x="3795591" y="6309359"/>
                <a:ext cx="1252538" cy="242253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Receivable</a:t>
                </a:r>
              </a:p>
            </p:txBody>
          </p:sp>
          <p:sp>
            <p:nvSpPr>
              <p:cNvPr id="10" name="Text Box 103"/>
              <p:cNvSpPr txBox="1">
                <a:spLocks noChangeArrowheads="1"/>
              </p:cNvSpPr>
              <p:nvPr/>
            </p:nvSpPr>
            <p:spPr bwMode="auto">
              <a:xfrm>
                <a:off x="1290516" y="6304597"/>
                <a:ext cx="1252538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General Ledger</a:t>
                </a:r>
              </a:p>
            </p:txBody>
          </p:sp>
          <p:sp>
            <p:nvSpPr>
              <p:cNvPr id="11" name="Text Box 104"/>
              <p:cNvSpPr txBox="1">
                <a:spLocks noChangeArrowheads="1"/>
              </p:cNvSpPr>
              <p:nvPr/>
            </p:nvSpPr>
            <p:spPr bwMode="auto">
              <a:xfrm>
                <a:off x="5048129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Payable</a:t>
                </a:r>
              </a:p>
            </p:txBody>
          </p:sp>
          <p:sp>
            <p:nvSpPr>
              <p:cNvPr id="12" name="Text Box 105"/>
              <p:cNvSpPr txBox="1">
                <a:spLocks noChangeArrowheads="1"/>
              </p:cNvSpPr>
              <p:nvPr/>
            </p:nvSpPr>
            <p:spPr bwMode="auto">
              <a:xfrm>
                <a:off x="2543054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 Currency</a:t>
                </a:r>
              </a:p>
            </p:txBody>
          </p:sp>
          <p:sp>
            <p:nvSpPr>
              <p:cNvPr id="13" name="Text Box 106"/>
              <p:cNvSpPr txBox="1">
                <a:spLocks noChangeArrowheads="1"/>
              </p:cNvSpPr>
              <p:nvPr/>
            </p:nvSpPr>
            <p:spPr bwMode="auto">
              <a:xfrm>
                <a:off x="6300666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Banking / Cash Management</a:t>
                </a:r>
              </a:p>
            </p:txBody>
          </p:sp>
          <p:sp>
            <p:nvSpPr>
              <p:cNvPr id="14" name="Text Box 107"/>
              <p:cNvSpPr txBox="1">
                <a:spLocks noChangeArrowheads="1"/>
              </p:cNvSpPr>
              <p:nvPr/>
            </p:nvSpPr>
            <p:spPr bwMode="auto">
              <a:xfrm>
                <a:off x="7553204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Cost Management</a:t>
                </a:r>
              </a:p>
            </p:txBody>
          </p:sp>
          <p:sp>
            <p:nvSpPr>
              <p:cNvPr id="15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Consolidations</a:t>
                </a:r>
              </a:p>
            </p:txBody>
          </p:sp>
          <p:sp>
            <p:nvSpPr>
              <p:cNvPr id="16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60648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Shared Services</a:t>
                </a:r>
              </a:p>
            </p:txBody>
          </p:sp>
          <p:sp>
            <p:nvSpPr>
              <p:cNvPr id="17" name="Text Box 142"/>
              <p:cNvSpPr txBox="1">
                <a:spLocks noChangeArrowheads="1"/>
              </p:cNvSpPr>
              <p:nvPr/>
            </p:nvSpPr>
            <p:spPr bwMode="auto">
              <a:xfrm>
                <a:off x="2798641" y="6064885"/>
                <a:ext cx="1505072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Allocations</a:t>
                </a:r>
              </a:p>
            </p:txBody>
          </p:sp>
          <p:sp>
            <p:nvSpPr>
              <p:cNvPr id="18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6064885"/>
                <a:ext cx="1500187" cy="247650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Credit Management</a:t>
                </a:r>
              </a:p>
            </p:txBody>
          </p:sp>
          <p:sp>
            <p:nvSpPr>
              <p:cNvPr id="19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Tax Management</a:t>
                </a:r>
              </a:p>
            </p:txBody>
          </p:sp>
          <p:sp>
            <p:nvSpPr>
              <p:cNvPr id="20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Analytics</a:t>
                </a:r>
              </a:p>
            </p:txBody>
          </p:sp>
          <p:sp>
            <p:nvSpPr>
              <p:cNvPr id="21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58235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Multi-GAAP</a:t>
                </a:r>
              </a:p>
            </p:txBody>
          </p:sp>
          <p:sp>
            <p:nvSpPr>
              <p:cNvPr id="22" name="Text Box 142"/>
              <p:cNvSpPr txBox="1">
                <a:spLocks noChangeArrowheads="1"/>
              </p:cNvSpPr>
              <p:nvPr/>
            </p:nvSpPr>
            <p:spPr bwMode="auto">
              <a:xfrm>
                <a:off x="2800229" y="5823585"/>
                <a:ext cx="1503484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Management Reporting</a:t>
                </a:r>
              </a:p>
            </p:txBody>
          </p:sp>
          <p:sp>
            <p:nvSpPr>
              <p:cNvPr id="23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58235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Budgeting</a:t>
                </a:r>
              </a:p>
            </p:txBody>
          </p:sp>
          <p:sp>
            <p:nvSpPr>
              <p:cNvPr id="24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Governance, Risk and Compliance</a:t>
                </a:r>
              </a:p>
            </p:txBody>
          </p:sp>
        </p:grpSp>
        <p:pic>
          <p:nvPicPr>
            <p:cNvPr id="25" name="Picture 25" descr="Cust_Act_Dash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359275" y="2333625"/>
              <a:ext cx="4298950" cy="3160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Tax Management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EF-QAD-130</a:t>
            </a:r>
            <a:endParaRPr lang="en-US" dirty="0"/>
          </a:p>
        </p:txBody>
      </p:sp>
      <p:grpSp>
        <p:nvGrpSpPr>
          <p:cNvPr id="30" name="Group 29"/>
          <p:cNvGrpSpPr/>
          <p:nvPr/>
        </p:nvGrpSpPr>
        <p:grpSpPr>
          <a:xfrm>
            <a:off x="337670" y="936435"/>
            <a:ext cx="8458200" cy="5064125"/>
            <a:chOff x="438150" y="1489075"/>
            <a:chExt cx="8458200" cy="5064125"/>
          </a:xfrm>
        </p:grpSpPr>
        <p:sp>
          <p:nvSpPr>
            <p:cNvPr id="4" name="Rectangle 3"/>
            <p:cNvSpPr txBox="1">
              <a:spLocks noChangeArrowheads="1"/>
            </p:cNvSpPr>
            <p:nvPr/>
          </p:nvSpPr>
          <p:spPr>
            <a:xfrm>
              <a:off x="457200" y="1500188"/>
              <a:ext cx="8153400" cy="505301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Webdings" pitchFamily="18" charset="2"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Arial"/>
                <a:buChar char="•"/>
                <a:tabLst/>
                <a:defRPr/>
              </a:pPr>
              <a:endPara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</p:txBody>
        </p:sp>
        <p:sp>
          <p:nvSpPr>
            <p:cNvPr id="5" name="Text Box 24"/>
            <p:cNvSpPr txBox="1">
              <a:spLocks noChangeArrowheads="1"/>
            </p:cNvSpPr>
            <p:nvPr/>
          </p:nvSpPr>
          <p:spPr bwMode="auto">
            <a:xfrm>
              <a:off x="4567238" y="1755775"/>
              <a:ext cx="4329112" cy="12652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800">
                  <a:solidFill>
                    <a:srgbClr val="5A87C6"/>
                  </a:solidFill>
                  <a:latin typeface="+mj-lt"/>
                </a:rPr>
                <a:t>Serves the different sales, use and VAT taxes globally</a:t>
              </a:r>
            </a:p>
            <a:p>
              <a:pPr algn="l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800">
                  <a:solidFill>
                    <a:srgbClr val="5A87C6"/>
                  </a:solidFill>
                  <a:latin typeface="+mj-lt"/>
                </a:rPr>
                <a:t>Ensures correct tax registrations and smooth tax reporting</a:t>
              </a:r>
            </a:p>
          </p:txBody>
        </p:sp>
        <p:sp>
          <p:nvSpPr>
            <p:cNvPr id="6" name="Rectangle 25"/>
            <p:cNvSpPr>
              <a:spLocks noChangeArrowheads="1"/>
            </p:cNvSpPr>
            <p:nvPr/>
          </p:nvSpPr>
          <p:spPr bwMode="auto">
            <a:xfrm>
              <a:off x="590550" y="1489075"/>
              <a:ext cx="3970338" cy="431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800" b="0" dirty="0">
                  <a:latin typeface="+mj-lt"/>
                </a:rPr>
                <a:t>Allows global tax treatment for multiple tax environments in the same database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800" b="0" dirty="0">
                  <a:latin typeface="+mj-lt"/>
                </a:rPr>
                <a:t>Unlimited number of tax types and </a:t>
              </a:r>
              <a:r>
                <a:rPr lang="en-US" sz="1800" b="0" dirty="0" smtClean="0">
                  <a:latin typeface="+mj-lt"/>
                </a:rPr>
                <a:t>rates</a:t>
              </a:r>
            </a:p>
            <a:p>
              <a:pPr marL="800100" lvl="1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 smtClean="0">
                  <a:latin typeface="+mj-lt"/>
                </a:rPr>
                <a:t>VAT</a:t>
              </a:r>
              <a:r>
                <a:rPr lang="en-US" sz="1600" b="0" dirty="0">
                  <a:latin typeface="+mj-lt"/>
                </a:rPr>
                <a:t>, luxury, capped, non-recoverable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800" b="0" dirty="0">
                  <a:latin typeface="+mj-lt"/>
                </a:rPr>
                <a:t>Considers</a:t>
              </a:r>
            </a:p>
            <a:p>
              <a:pPr marL="742950" lvl="1" indent="-28575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>
                  <a:latin typeface="+mj-lt"/>
                </a:rPr>
                <a:t>Geography</a:t>
              </a:r>
            </a:p>
            <a:p>
              <a:pPr marL="742950" lvl="1" indent="-28575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>
                  <a:latin typeface="+mj-lt"/>
                </a:rPr>
                <a:t>Item status (taxable, non-taxable)</a:t>
              </a:r>
            </a:p>
            <a:p>
              <a:pPr marL="742950" lvl="1" indent="-28575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>
                  <a:latin typeface="+mj-lt"/>
                </a:rPr>
                <a:t>Customer / Supplier status</a:t>
              </a:r>
            </a:p>
            <a:p>
              <a:pPr marL="742950" lvl="1" indent="-28575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>
                  <a:latin typeface="+mj-lt"/>
                </a:rPr>
                <a:t>Effective date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800" b="0" dirty="0">
                  <a:latin typeface="+mj-lt"/>
                </a:rPr>
                <a:t>Includes flexible reporting</a:t>
              </a:r>
            </a:p>
          </p:txBody>
        </p:sp>
        <p:grpSp>
          <p:nvGrpSpPr>
            <p:cNvPr id="7" name="Group 26"/>
            <p:cNvGrpSpPr>
              <a:grpSpLocks/>
            </p:cNvGrpSpPr>
            <p:nvPr/>
          </p:nvGrpSpPr>
          <p:grpSpPr bwMode="auto">
            <a:xfrm>
              <a:off x="4648200" y="3170238"/>
              <a:ext cx="4060825" cy="2087562"/>
              <a:chOff x="2995" y="2684"/>
              <a:chExt cx="2717" cy="1396"/>
            </a:xfrm>
          </p:grpSpPr>
          <p:pic>
            <p:nvPicPr>
              <p:cNvPr id="8" name="Picture 27" descr="istockphoto_705924_chinese_currency_3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812" y="3422"/>
                <a:ext cx="988" cy="6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" name="Picture 28" descr="DD200_4_I004i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995" y="3424"/>
                <a:ext cx="941" cy="656"/>
              </a:xfrm>
              <a:prstGeom prst="rect">
                <a:avLst/>
              </a:prstGeom>
              <a:noFill/>
              <a:ln w="28575" algn="ctr">
                <a:solidFill>
                  <a:schemeClr val="bg1"/>
                </a:solidFill>
                <a:miter lim="800000"/>
                <a:headEnd/>
                <a:tailEnd/>
              </a:ln>
            </p:spPr>
          </p:pic>
          <p:pic>
            <p:nvPicPr>
              <p:cNvPr id="10" name="Singleimageplaceholdercontrol1_PresentationModeControlsContainer_PresentationImage" descr="Photograph of U.S. currency.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4800" y="3428"/>
                <a:ext cx="912" cy="652"/>
              </a:xfrm>
              <a:prstGeom prst="rect">
                <a:avLst/>
              </a:prstGeom>
              <a:noFill/>
              <a:ln w="28575" algn="ctr">
                <a:solidFill>
                  <a:schemeClr val="bg1"/>
                </a:solidFill>
                <a:miter lim="800000"/>
                <a:headEnd/>
                <a:tailEnd/>
              </a:ln>
            </p:spPr>
          </p:pic>
          <p:graphicFrame>
            <p:nvGraphicFramePr>
              <p:cNvPr id="11" name="Object 30"/>
              <p:cNvGraphicFramePr>
                <a:graphicFrameLocks noChangeAspect="1"/>
              </p:cNvGraphicFramePr>
              <p:nvPr/>
            </p:nvGraphicFramePr>
            <p:xfrm>
              <a:off x="3583" y="2684"/>
              <a:ext cx="1536" cy="873"/>
            </p:xfrm>
            <a:graphic>
              <a:graphicData uri="http://schemas.openxmlformats.org/presentationml/2006/ole">
                <p:oleObj spid="_x0000_s1026" name="Image" r:id="rId6" imgW="4787302" imgH="3365079" progId="Photoshop.Image.9">
                  <p:embed/>
                </p:oleObj>
              </a:graphicData>
            </a:graphic>
          </p:graphicFrame>
        </p:grpSp>
        <p:grpSp>
          <p:nvGrpSpPr>
            <p:cNvPr id="12" name="Group 50"/>
            <p:cNvGrpSpPr>
              <a:grpSpLocks/>
            </p:cNvGrpSpPr>
            <p:nvPr/>
          </p:nvGrpSpPr>
          <p:grpSpPr bwMode="auto">
            <a:xfrm>
              <a:off x="438150" y="5691188"/>
              <a:ext cx="8447088" cy="860425"/>
              <a:chOff x="438150" y="5758498"/>
              <a:chExt cx="8447088" cy="859790"/>
            </a:xfrm>
          </p:grpSpPr>
          <p:sp>
            <p:nvSpPr>
              <p:cNvPr id="13" name="Rectangle 100"/>
              <p:cNvSpPr>
                <a:spLocks noChangeArrowheads="1"/>
              </p:cNvSpPr>
              <p:nvPr/>
            </p:nvSpPr>
            <p:spPr bwMode="auto">
              <a:xfrm>
                <a:off x="438150" y="5758498"/>
                <a:ext cx="8447088" cy="859790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Financials</a:t>
                </a:r>
              </a:p>
            </p:txBody>
          </p:sp>
          <p:sp>
            <p:nvSpPr>
              <p:cNvPr id="14" name="Text Box 156"/>
              <p:cNvSpPr txBox="1">
                <a:spLocks noChangeArrowheads="1"/>
              </p:cNvSpPr>
              <p:nvPr/>
            </p:nvSpPr>
            <p:spPr bwMode="auto">
              <a:xfrm>
                <a:off x="3795591" y="6309359"/>
                <a:ext cx="1252538" cy="242253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Receivable</a:t>
                </a:r>
              </a:p>
            </p:txBody>
          </p:sp>
          <p:sp>
            <p:nvSpPr>
              <p:cNvPr id="15" name="Text Box 103"/>
              <p:cNvSpPr txBox="1">
                <a:spLocks noChangeArrowheads="1"/>
              </p:cNvSpPr>
              <p:nvPr/>
            </p:nvSpPr>
            <p:spPr bwMode="auto">
              <a:xfrm>
                <a:off x="1290516" y="6304597"/>
                <a:ext cx="1252538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General Ledger</a:t>
                </a:r>
              </a:p>
            </p:txBody>
          </p:sp>
          <p:sp>
            <p:nvSpPr>
              <p:cNvPr id="16" name="Text Box 104"/>
              <p:cNvSpPr txBox="1">
                <a:spLocks noChangeArrowheads="1"/>
              </p:cNvSpPr>
              <p:nvPr/>
            </p:nvSpPr>
            <p:spPr bwMode="auto">
              <a:xfrm>
                <a:off x="5048129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Payable</a:t>
                </a:r>
              </a:p>
            </p:txBody>
          </p:sp>
          <p:sp>
            <p:nvSpPr>
              <p:cNvPr id="17" name="Text Box 105"/>
              <p:cNvSpPr txBox="1">
                <a:spLocks noChangeArrowheads="1"/>
              </p:cNvSpPr>
              <p:nvPr/>
            </p:nvSpPr>
            <p:spPr bwMode="auto">
              <a:xfrm>
                <a:off x="2543054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 Currency</a:t>
                </a:r>
              </a:p>
            </p:txBody>
          </p:sp>
          <p:sp>
            <p:nvSpPr>
              <p:cNvPr id="18" name="Text Box 106"/>
              <p:cNvSpPr txBox="1">
                <a:spLocks noChangeArrowheads="1"/>
              </p:cNvSpPr>
              <p:nvPr/>
            </p:nvSpPr>
            <p:spPr bwMode="auto">
              <a:xfrm>
                <a:off x="6300666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Banking / Cash Management</a:t>
                </a:r>
              </a:p>
            </p:txBody>
          </p:sp>
          <p:sp>
            <p:nvSpPr>
              <p:cNvPr id="19" name="Text Box 107"/>
              <p:cNvSpPr txBox="1">
                <a:spLocks noChangeArrowheads="1"/>
              </p:cNvSpPr>
              <p:nvPr/>
            </p:nvSpPr>
            <p:spPr bwMode="auto">
              <a:xfrm>
                <a:off x="7553204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Cost Management</a:t>
                </a:r>
              </a:p>
            </p:txBody>
          </p:sp>
          <p:sp>
            <p:nvSpPr>
              <p:cNvPr id="20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Consolidations</a:t>
                </a:r>
              </a:p>
            </p:txBody>
          </p:sp>
          <p:sp>
            <p:nvSpPr>
              <p:cNvPr id="21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60648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Shared Services</a:t>
                </a:r>
              </a:p>
            </p:txBody>
          </p:sp>
          <p:sp>
            <p:nvSpPr>
              <p:cNvPr id="22" name="Text Box 142"/>
              <p:cNvSpPr txBox="1">
                <a:spLocks noChangeArrowheads="1"/>
              </p:cNvSpPr>
              <p:nvPr/>
            </p:nvSpPr>
            <p:spPr bwMode="auto">
              <a:xfrm>
                <a:off x="2798641" y="6064885"/>
                <a:ext cx="1505072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Allocations</a:t>
                </a:r>
              </a:p>
            </p:txBody>
          </p:sp>
          <p:sp>
            <p:nvSpPr>
              <p:cNvPr id="23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60648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Credit Management</a:t>
                </a:r>
              </a:p>
            </p:txBody>
          </p:sp>
          <p:sp>
            <p:nvSpPr>
              <p:cNvPr id="24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6064885"/>
                <a:ext cx="1508125" cy="247650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Tax Management</a:t>
                </a:r>
              </a:p>
            </p:txBody>
          </p:sp>
          <p:sp>
            <p:nvSpPr>
              <p:cNvPr id="25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Analytics</a:t>
                </a:r>
              </a:p>
            </p:txBody>
          </p:sp>
          <p:sp>
            <p:nvSpPr>
              <p:cNvPr id="26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58235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Multi-GAAP</a:t>
                </a:r>
              </a:p>
            </p:txBody>
          </p:sp>
          <p:sp>
            <p:nvSpPr>
              <p:cNvPr id="27" name="Text Box 142"/>
              <p:cNvSpPr txBox="1">
                <a:spLocks noChangeArrowheads="1"/>
              </p:cNvSpPr>
              <p:nvPr/>
            </p:nvSpPr>
            <p:spPr bwMode="auto">
              <a:xfrm>
                <a:off x="2800229" y="5823585"/>
                <a:ext cx="1503484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 dirty="0">
                    <a:solidFill>
                      <a:schemeClr val="bg1"/>
                    </a:solidFill>
                    <a:latin typeface="+mj-lt"/>
                  </a:rPr>
                  <a:t>Management Reporting</a:t>
                </a:r>
              </a:p>
            </p:txBody>
          </p:sp>
          <p:sp>
            <p:nvSpPr>
              <p:cNvPr id="28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58235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Budgeting</a:t>
                </a:r>
              </a:p>
            </p:txBody>
          </p:sp>
          <p:sp>
            <p:nvSpPr>
              <p:cNvPr id="29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Governance, Risk and Compliance</a:t>
                </a:r>
              </a:p>
            </p:txBody>
          </p:sp>
        </p:grp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General Ledger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EF-QAD-140</a:t>
            </a:r>
            <a:endParaRPr lang="en-US" dirty="0"/>
          </a:p>
        </p:txBody>
      </p:sp>
      <p:grpSp>
        <p:nvGrpSpPr>
          <p:cNvPr id="26" name="Group 25"/>
          <p:cNvGrpSpPr/>
          <p:nvPr/>
        </p:nvGrpSpPr>
        <p:grpSpPr>
          <a:xfrm>
            <a:off x="280520" y="937500"/>
            <a:ext cx="8574088" cy="5053012"/>
            <a:chOff x="381000" y="1500188"/>
            <a:chExt cx="8574088" cy="5053012"/>
          </a:xfrm>
        </p:grpSpPr>
        <p:sp>
          <p:nvSpPr>
            <p:cNvPr id="4" name="Rectangle 3"/>
            <p:cNvSpPr txBox="1">
              <a:spLocks noChangeArrowheads="1"/>
            </p:cNvSpPr>
            <p:nvPr/>
          </p:nvSpPr>
          <p:spPr>
            <a:xfrm>
              <a:off x="457200" y="1500188"/>
              <a:ext cx="8153400" cy="505301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Webdings" pitchFamily="18" charset="2"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Arial"/>
                <a:buChar char="•"/>
                <a:tabLst/>
                <a:defRPr/>
              </a:pPr>
              <a:endPara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381000" y="1670050"/>
              <a:ext cx="4219575" cy="3578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Multi-Entity, Multi-Currency, Multi-Layer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500" b="0" dirty="0">
                  <a:latin typeface="+mj-lt"/>
                </a:rPr>
                <a:t>Support for recurring/reversing entries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Extensive drill-down capabilities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Flexible account structure with up to 5 optional Supplementary Analysis Fields per account combination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Posting templates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Multi-stage period closing process including period marks, closing validations and reporting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Separate period for year-end corrections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Bi-directional Microsoft Excel</a:t>
              </a:r>
              <a:r>
                <a:rPr lang="en-US" sz="1500" b="0" baseline="30000" dirty="0">
                  <a:latin typeface="+mj-lt"/>
                  <a:cs typeface="Tahoma" pitchFamily="34" charset="0"/>
                </a:rPr>
                <a:t>®</a:t>
              </a:r>
              <a:r>
                <a:rPr lang="en-US" sz="1500" b="0" dirty="0">
                  <a:latin typeface="+mj-lt"/>
                </a:rPr>
                <a:t> integration for journal entries as well as for account setup</a:t>
              </a:r>
            </a:p>
          </p:txBody>
        </p:sp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4567238" y="1574800"/>
              <a:ext cx="4318000" cy="9271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800">
                  <a:solidFill>
                    <a:srgbClr val="5A87C6"/>
                  </a:solidFill>
                  <a:latin typeface="+mj-lt"/>
                </a:rPr>
                <a:t>Ensures all financial data is quickly accessible for drill down and corporate reporting </a:t>
              </a:r>
            </a:p>
          </p:txBody>
        </p:sp>
        <p:grpSp>
          <p:nvGrpSpPr>
            <p:cNvPr id="7" name="Group 24"/>
            <p:cNvGrpSpPr>
              <a:grpSpLocks/>
            </p:cNvGrpSpPr>
            <p:nvPr/>
          </p:nvGrpSpPr>
          <p:grpSpPr bwMode="auto">
            <a:xfrm>
              <a:off x="438150" y="5691188"/>
              <a:ext cx="8447088" cy="860425"/>
              <a:chOff x="438150" y="5758498"/>
              <a:chExt cx="8447088" cy="859790"/>
            </a:xfrm>
          </p:grpSpPr>
          <p:sp>
            <p:nvSpPr>
              <p:cNvPr id="8" name="Rectangle 100"/>
              <p:cNvSpPr>
                <a:spLocks noChangeArrowheads="1"/>
              </p:cNvSpPr>
              <p:nvPr/>
            </p:nvSpPr>
            <p:spPr bwMode="auto">
              <a:xfrm>
                <a:off x="438150" y="5758498"/>
                <a:ext cx="8447088" cy="859790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Financials</a:t>
                </a:r>
              </a:p>
            </p:txBody>
          </p:sp>
          <p:sp>
            <p:nvSpPr>
              <p:cNvPr id="9" name="Text Box 156"/>
              <p:cNvSpPr txBox="1">
                <a:spLocks noChangeArrowheads="1"/>
              </p:cNvSpPr>
              <p:nvPr/>
            </p:nvSpPr>
            <p:spPr bwMode="auto">
              <a:xfrm>
                <a:off x="3795591" y="6309359"/>
                <a:ext cx="1252538" cy="242253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Receivable</a:t>
                </a:r>
              </a:p>
            </p:txBody>
          </p:sp>
          <p:sp>
            <p:nvSpPr>
              <p:cNvPr id="10" name="Text Box 103"/>
              <p:cNvSpPr txBox="1">
                <a:spLocks noChangeArrowheads="1"/>
              </p:cNvSpPr>
              <p:nvPr/>
            </p:nvSpPr>
            <p:spPr bwMode="auto">
              <a:xfrm>
                <a:off x="1290516" y="6304597"/>
                <a:ext cx="1252538" cy="247016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General Ledger</a:t>
                </a:r>
              </a:p>
            </p:txBody>
          </p:sp>
          <p:sp>
            <p:nvSpPr>
              <p:cNvPr id="11" name="Text Box 104"/>
              <p:cNvSpPr txBox="1">
                <a:spLocks noChangeArrowheads="1"/>
              </p:cNvSpPr>
              <p:nvPr/>
            </p:nvSpPr>
            <p:spPr bwMode="auto">
              <a:xfrm>
                <a:off x="5048129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Payable</a:t>
                </a:r>
              </a:p>
            </p:txBody>
          </p:sp>
          <p:sp>
            <p:nvSpPr>
              <p:cNvPr id="12" name="Text Box 105"/>
              <p:cNvSpPr txBox="1">
                <a:spLocks noChangeArrowheads="1"/>
              </p:cNvSpPr>
              <p:nvPr/>
            </p:nvSpPr>
            <p:spPr bwMode="auto">
              <a:xfrm>
                <a:off x="2543054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 Currency</a:t>
                </a:r>
              </a:p>
            </p:txBody>
          </p:sp>
          <p:sp>
            <p:nvSpPr>
              <p:cNvPr id="13" name="Text Box 106"/>
              <p:cNvSpPr txBox="1">
                <a:spLocks noChangeArrowheads="1"/>
              </p:cNvSpPr>
              <p:nvPr/>
            </p:nvSpPr>
            <p:spPr bwMode="auto">
              <a:xfrm>
                <a:off x="6300666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Banking / Cash Management</a:t>
                </a:r>
              </a:p>
            </p:txBody>
          </p:sp>
          <p:sp>
            <p:nvSpPr>
              <p:cNvPr id="14" name="Text Box 107"/>
              <p:cNvSpPr txBox="1">
                <a:spLocks noChangeArrowheads="1"/>
              </p:cNvSpPr>
              <p:nvPr/>
            </p:nvSpPr>
            <p:spPr bwMode="auto">
              <a:xfrm>
                <a:off x="7553204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Cost Management</a:t>
                </a:r>
              </a:p>
            </p:txBody>
          </p:sp>
          <p:sp>
            <p:nvSpPr>
              <p:cNvPr id="15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Consolidations</a:t>
                </a:r>
              </a:p>
            </p:txBody>
          </p:sp>
          <p:sp>
            <p:nvSpPr>
              <p:cNvPr id="16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60648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Shared Services</a:t>
                </a:r>
              </a:p>
            </p:txBody>
          </p:sp>
          <p:sp>
            <p:nvSpPr>
              <p:cNvPr id="17" name="Text Box 142"/>
              <p:cNvSpPr txBox="1">
                <a:spLocks noChangeArrowheads="1"/>
              </p:cNvSpPr>
              <p:nvPr/>
            </p:nvSpPr>
            <p:spPr bwMode="auto">
              <a:xfrm>
                <a:off x="2798641" y="6064885"/>
                <a:ext cx="1505072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Allocations</a:t>
                </a:r>
              </a:p>
            </p:txBody>
          </p:sp>
          <p:sp>
            <p:nvSpPr>
              <p:cNvPr id="18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60648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Credit Management</a:t>
                </a:r>
              </a:p>
            </p:txBody>
          </p:sp>
          <p:sp>
            <p:nvSpPr>
              <p:cNvPr id="19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Tax Management</a:t>
                </a:r>
              </a:p>
            </p:txBody>
          </p:sp>
          <p:sp>
            <p:nvSpPr>
              <p:cNvPr id="20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Analytics</a:t>
                </a:r>
              </a:p>
            </p:txBody>
          </p:sp>
          <p:sp>
            <p:nvSpPr>
              <p:cNvPr id="21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58235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Multi-GAAP</a:t>
                </a:r>
              </a:p>
            </p:txBody>
          </p:sp>
          <p:sp>
            <p:nvSpPr>
              <p:cNvPr id="22" name="Text Box 142"/>
              <p:cNvSpPr txBox="1">
                <a:spLocks noChangeArrowheads="1"/>
              </p:cNvSpPr>
              <p:nvPr/>
            </p:nvSpPr>
            <p:spPr bwMode="auto">
              <a:xfrm>
                <a:off x="2800229" y="5823585"/>
                <a:ext cx="1503484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Management Reporting</a:t>
                </a:r>
              </a:p>
            </p:txBody>
          </p:sp>
          <p:sp>
            <p:nvSpPr>
              <p:cNvPr id="23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58235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Budgeting</a:t>
                </a:r>
              </a:p>
            </p:txBody>
          </p:sp>
          <p:sp>
            <p:nvSpPr>
              <p:cNvPr id="24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Governance, Risk and Compliance</a:t>
                </a:r>
              </a:p>
            </p:txBody>
          </p:sp>
        </p:grpSp>
        <p:pic>
          <p:nvPicPr>
            <p:cNvPr id="25" name="Picture 25" descr="GL_Trans_Browse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611688" y="2490788"/>
              <a:ext cx="4343400" cy="2360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Multiple Currency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EF-QAD-150</a:t>
            </a:r>
            <a:endParaRPr lang="en-US" dirty="0"/>
          </a:p>
        </p:txBody>
      </p:sp>
      <p:grpSp>
        <p:nvGrpSpPr>
          <p:cNvPr id="26" name="Group 25"/>
          <p:cNvGrpSpPr/>
          <p:nvPr/>
        </p:nvGrpSpPr>
        <p:grpSpPr>
          <a:xfrm>
            <a:off x="279474" y="977692"/>
            <a:ext cx="8564563" cy="5053012"/>
            <a:chOff x="400050" y="1500188"/>
            <a:chExt cx="8564563" cy="5053012"/>
          </a:xfrm>
        </p:grpSpPr>
        <p:sp>
          <p:nvSpPr>
            <p:cNvPr id="4" name="Rectangle 3"/>
            <p:cNvSpPr txBox="1">
              <a:spLocks noChangeArrowheads="1"/>
            </p:cNvSpPr>
            <p:nvPr/>
          </p:nvSpPr>
          <p:spPr>
            <a:xfrm>
              <a:off x="457200" y="1500188"/>
              <a:ext cx="8153400" cy="505301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Webdings" pitchFamily="18" charset="2"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Arial"/>
                <a:buChar char="•"/>
                <a:tabLst/>
                <a:defRPr/>
              </a:pPr>
              <a:endPara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</p:txBody>
        </p:sp>
        <p:sp>
          <p:nvSpPr>
            <p:cNvPr id="5" name="Text Box 4"/>
            <p:cNvSpPr txBox="1">
              <a:spLocks noChangeArrowheads="1"/>
            </p:cNvSpPr>
            <p:nvPr/>
          </p:nvSpPr>
          <p:spPr bwMode="auto">
            <a:xfrm>
              <a:off x="4567238" y="1974850"/>
              <a:ext cx="4032250" cy="4587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2000">
                  <a:solidFill>
                    <a:srgbClr val="5A87C6"/>
                  </a:solidFill>
                  <a:latin typeface="+mj-lt"/>
                </a:rPr>
                <a:t>Do business in any currency</a:t>
              </a:r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400050" y="1670050"/>
              <a:ext cx="4122738" cy="3349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500" b="0" dirty="0">
                  <a:latin typeface="+mj-lt"/>
                </a:rPr>
                <a:t>Process, pay and receive money in any currency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500" b="0" dirty="0">
                  <a:latin typeface="+mj-lt"/>
                </a:rPr>
                <a:t>Set up functional currencies by business unit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500" b="0" dirty="0">
                  <a:latin typeface="+mj-lt"/>
                </a:rPr>
                <a:t>Dual Base Currency</a:t>
              </a:r>
            </a:p>
            <a:p>
              <a:pPr marL="742950" lvl="1" indent="-28575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500" b="0" dirty="0">
                  <a:latin typeface="+mj-lt"/>
                </a:rPr>
                <a:t>Transaction amounts always stored in transaction currency, base currency and </a:t>
              </a:r>
              <a:r>
                <a:rPr lang="en-AU" sz="1500" dirty="0">
                  <a:solidFill>
                    <a:schemeClr val="hlink"/>
                  </a:solidFill>
                  <a:latin typeface="+mj-lt"/>
                </a:rPr>
                <a:t>statutory currency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500" b="0" dirty="0">
                  <a:latin typeface="+mj-lt"/>
                </a:rPr>
                <a:t>Extensive revaluation options, both for functional and management currency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Allows the global organization to conduct business in the required currency, and generate consolidated and management reporting in the mandated currency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endParaRPr lang="en-US" sz="1500" b="0" dirty="0">
                <a:latin typeface="+mj-lt"/>
              </a:endParaRPr>
            </a:p>
          </p:txBody>
        </p:sp>
        <p:grpSp>
          <p:nvGrpSpPr>
            <p:cNvPr id="7" name="Group 24"/>
            <p:cNvGrpSpPr>
              <a:grpSpLocks/>
            </p:cNvGrpSpPr>
            <p:nvPr/>
          </p:nvGrpSpPr>
          <p:grpSpPr bwMode="auto">
            <a:xfrm>
              <a:off x="438150" y="5691188"/>
              <a:ext cx="8447088" cy="860425"/>
              <a:chOff x="438150" y="5758498"/>
              <a:chExt cx="8447088" cy="859790"/>
            </a:xfrm>
          </p:grpSpPr>
          <p:sp>
            <p:nvSpPr>
              <p:cNvPr id="8" name="Rectangle 100"/>
              <p:cNvSpPr>
                <a:spLocks noChangeArrowheads="1"/>
              </p:cNvSpPr>
              <p:nvPr/>
            </p:nvSpPr>
            <p:spPr bwMode="auto">
              <a:xfrm>
                <a:off x="438150" y="5758498"/>
                <a:ext cx="8447088" cy="859790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Financials</a:t>
                </a:r>
              </a:p>
            </p:txBody>
          </p:sp>
          <p:sp>
            <p:nvSpPr>
              <p:cNvPr id="9" name="Text Box 156"/>
              <p:cNvSpPr txBox="1">
                <a:spLocks noChangeArrowheads="1"/>
              </p:cNvSpPr>
              <p:nvPr/>
            </p:nvSpPr>
            <p:spPr bwMode="auto">
              <a:xfrm>
                <a:off x="3795591" y="6309359"/>
                <a:ext cx="1252538" cy="242253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Receivable</a:t>
                </a:r>
              </a:p>
            </p:txBody>
          </p:sp>
          <p:sp>
            <p:nvSpPr>
              <p:cNvPr id="10" name="Text Box 103"/>
              <p:cNvSpPr txBox="1">
                <a:spLocks noChangeArrowheads="1"/>
              </p:cNvSpPr>
              <p:nvPr/>
            </p:nvSpPr>
            <p:spPr bwMode="auto">
              <a:xfrm>
                <a:off x="1290516" y="6304597"/>
                <a:ext cx="1252538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General Ledger</a:t>
                </a:r>
              </a:p>
            </p:txBody>
          </p:sp>
          <p:sp>
            <p:nvSpPr>
              <p:cNvPr id="11" name="Text Box 104"/>
              <p:cNvSpPr txBox="1">
                <a:spLocks noChangeArrowheads="1"/>
              </p:cNvSpPr>
              <p:nvPr/>
            </p:nvSpPr>
            <p:spPr bwMode="auto">
              <a:xfrm>
                <a:off x="5048129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Payable</a:t>
                </a:r>
              </a:p>
            </p:txBody>
          </p:sp>
          <p:sp>
            <p:nvSpPr>
              <p:cNvPr id="12" name="Text Box 105"/>
              <p:cNvSpPr txBox="1">
                <a:spLocks noChangeArrowheads="1"/>
              </p:cNvSpPr>
              <p:nvPr/>
            </p:nvSpPr>
            <p:spPr bwMode="auto">
              <a:xfrm>
                <a:off x="2543054" y="6304597"/>
                <a:ext cx="1254125" cy="247016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 Currency</a:t>
                </a:r>
              </a:p>
            </p:txBody>
          </p:sp>
          <p:sp>
            <p:nvSpPr>
              <p:cNvPr id="13" name="Text Box 106"/>
              <p:cNvSpPr txBox="1">
                <a:spLocks noChangeArrowheads="1"/>
              </p:cNvSpPr>
              <p:nvPr/>
            </p:nvSpPr>
            <p:spPr bwMode="auto">
              <a:xfrm>
                <a:off x="6300666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Banking / Cash Management</a:t>
                </a:r>
              </a:p>
            </p:txBody>
          </p:sp>
          <p:sp>
            <p:nvSpPr>
              <p:cNvPr id="14" name="Text Box 107"/>
              <p:cNvSpPr txBox="1">
                <a:spLocks noChangeArrowheads="1"/>
              </p:cNvSpPr>
              <p:nvPr/>
            </p:nvSpPr>
            <p:spPr bwMode="auto">
              <a:xfrm>
                <a:off x="7553204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Cost Management</a:t>
                </a:r>
              </a:p>
            </p:txBody>
          </p:sp>
          <p:sp>
            <p:nvSpPr>
              <p:cNvPr id="15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Consolidations</a:t>
                </a:r>
              </a:p>
            </p:txBody>
          </p:sp>
          <p:sp>
            <p:nvSpPr>
              <p:cNvPr id="16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60648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Shared Services</a:t>
                </a:r>
              </a:p>
            </p:txBody>
          </p:sp>
          <p:sp>
            <p:nvSpPr>
              <p:cNvPr id="17" name="Text Box 142"/>
              <p:cNvSpPr txBox="1">
                <a:spLocks noChangeArrowheads="1"/>
              </p:cNvSpPr>
              <p:nvPr/>
            </p:nvSpPr>
            <p:spPr bwMode="auto">
              <a:xfrm>
                <a:off x="2798641" y="6064885"/>
                <a:ext cx="1505072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Allocations</a:t>
                </a:r>
              </a:p>
            </p:txBody>
          </p:sp>
          <p:sp>
            <p:nvSpPr>
              <p:cNvPr id="18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60648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Credit Management</a:t>
                </a:r>
              </a:p>
            </p:txBody>
          </p:sp>
          <p:sp>
            <p:nvSpPr>
              <p:cNvPr id="19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Tax Management</a:t>
                </a:r>
              </a:p>
            </p:txBody>
          </p:sp>
          <p:sp>
            <p:nvSpPr>
              <p:cNvPr id="20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Analytics</a:t>
                </a:r>
              </a:p>
            </p:txBody>
          </p:sp>
          <p:sp>
            <p:nvSpPr>
              <p:cNvPr id="21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58235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Multi-GAAP</a:t>
                </a:r>
              </a:p>
            </p:txBody>
          </p:sp>
          <p:sp>
            <p:nvSpPr>
              <p:cNvPr id="22" name="Text Box 142"/>
              <p:cNvSpPr txBox="1">
                <a:spLocks noChangeArrowheads="1"/>
              </p:cNvSpPr>
              <p:nvPr/>
            </p:nvSpPr>
            <p:spPr bwMode="auto">
              <a:xfrm>
                <a:off x="2800229" y="5823585"/>
                <a:ext cx="1503484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Management Reporting</a:t>
                </a:r>
              </a:p>
            </p:txBody>
          </p:sp>
          <p:sp>
            <p:nvSpPr>
              <p:cNvPr id="23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58235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Budgeting</a:t>
                </a:r>
              </a:p>
            </p:txBody>
          </p:sp>
          <p:sp>
            <p:nvSpPr>
              <p:cNvPr id="24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Governance, Risk and Compliance</a:t>
                </a:r>
              </a:p>
            </p:txBody>
          </p:sp>
        </p:grpSp>
        <p:pic>
          <p:nvPicPr>
            <p:cNvPr id="25" name="Picture 25" descr="Revaluations_Rep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637088" y="2420938"/>
              <a:ext cx="4327525" cy="2192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Accounts Receivable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EF-QAD-160</a:t>
            </a:r>
            <a:endParaRPr lang="en-US" dirty="0"/>
          </a:p>
        </p:txBody>
      </p:sp>
      <p:grpSp>
        <p:nvGrpSpPr>
          <p:cNvPr id="26" name="Group 25"/>
          <p:cNvGrpSpPr/>
          <p:nvPr/>
        </p:nvGrpSpPr>
        <p:grpSpPr>
          <a:xfrm>
            <a:off x="328668" y="997788"/>
            <a:ext cx="8466138" cy="5053012"/>
            <a:chOff x="419100" y="1500188"/>
            <a:chExt cx="8466138" cy="5053012"/>
          </a:xfrm>
        </p:grpSpPr>
        <p:sp>
          <p:nvSpPr>
            <p:cNvPr id="4" name="Rectangle 3"/>
            <p:cNvSpPr txBox="1">
              <a:spLocks noChangeArrowheads="1"/>
            </p:cNvSpPr>
            <p:nvPr/>
          </p:nvSpPr>
          <p:spPr>
            <a:xfrm>
              <a:off x="457200" y="1500188"/>
              <a:ext cx="8153400" cy="505301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Webdings" pitchFamily="18" charset="2"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Arial"/>
                <a:buChar char="•"/>
                <a:tabLst/>
                <a:defRPr/>
              </a:pPr>
              <a:endPara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419100" y="1670050"/>
              <a:ext cx="4129088" cy="4025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Flexible aging reports 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Supports Self Billing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Retro Billing allows price changes on items after items shipped and invoiced (Automotive)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Sharing of customers and credit limits between business units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Automatic netting of invoices and credit notes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Netting between customers and suppliers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Write-offs and open item adjustments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Automatic reminder letters generated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Customer Activity Dash</a:t>
              </a:r>
              <a:r>
                <a:rPr lang="en-US" sz="1600" b="0" dirty="0">
                  <a:latin typeface="+mj-lt"/>
                </a:rPr>
                <a:t>board</a:t>
              </a:r>
            </a:p>
          </p:txBody>
        </p:sp>
        <p:sp>
          <p:nvSpPr>
            <p:cNvPr id="6" name="Rectangle 26"/>
            <p:cNvSpPr>
              <a:spLocks noChangeArrowheads="1"/>
            </p:cNvSpPr>
            <p:nvPr/>
          </p:nvSpPr>
          <p:spPr bwMode="auto">
            <a:xfrm>
              <a:off x="4567238" y="1755775"/>
              <a:ext cx="4038600" cy="682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>
                <a:lnSpc>
                  <a:spcPct val="90000"/>
                </a:lnSpc>
              </a:pPr>
              <a:r>
                <a:rPr lang="en-US" sz="1800">
                  <a:solidFill>
                    <a:srgbClr val="5A87C6"/>
                  </a:solidFill>
                  <a:latin typeface="+mj-lt"/>
                </a:rPr>
                <a:t>Full control on the total process between billing and collecting</a:t>
              </a:r>
            </a:p>
          </p:txBody>
        </p:sp>
        <p:grpSp>
          <p:nvGrpSpPr>
            <p:cNvPr id="7" name="Group 24"/>
            <p:cNvGrpSpPr>
              <a:grpSpLocks/>
            </p:cNvGrpSpPr>
            <p:nvPr/>
          </p:nvGrpSpPr>
          <p:grpSpPr bwMode="auto">
            <a:xfrm>
              <a:off x="438150" y="5691188"/>
              <a:ext cx="8447088" cy="860425"/>
              <a:chOff x="438150" y="5758498"/>
              <a:chExt cx="8447088" cy="859790"/>
            </a:xfrm>
          </p:grpSpPr>
          <p:sp>
            <p:nvSpPr>
              <p:cNvPr id="8" name="Rectangle 100"/>
              <p:cNvSpPr>
                <a:spLocks noChangeArrowheads="1"/>
              </p:cNvSpPr>
              <p:nvPr/>
            </p:nvSpPr>
            <p:spPr bwMode="auto">
              <a:xfrm>
                <a:off x="438150" y="5758498"/>
                <a:ext cx="8447088" cy="859790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Financials</a:t>
                </a:r>
              </a:p>
            </p:txBody>
          </p:sp>
          <p:sp>
            <p:nvSpPr>
              <p:cNvPr id="9" name="Text Box 156"/>
              <p:cNvSpPr txBox="1">
                <a:spLocks noChangeArrowheads="1"/>
              </p:cNvSpPr>
              <p:nvPr/>
            </p:nvSpPr>
            <p:spPr bwMode="auto">
              <a:xfrm>
                <a:off x="3795591" y="6309359"/>
                <a:ext cx="1252538" cy="242253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Receivable</a:t>
                </a:r>
              </a:p>
            </p:txBody>
          </p:sp>
          <p:sp>
            <p:nvSpPr>
              <p:cNvPr id="10" name="Text Box 103"/>
              <p:cNvSpPr txBox="1">
                <a:spLocks noChangeArrowheads="1"/>
              </p:cNvSpPr>
              <p:nvPr/>
            </p:nvSpPr>
            <p:spPr bwMode="auto">
              <a:xfrm>
                <a:off x="1290516" y="6304597"/>
                <a:ext cx="1252538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General Ledger</a:t>
                </a:r>
              </a:p>
            </p:txBody>
          </p:sp>
          <p:sp>
            <p:nvSpPr>
              <p:cNvPr id="11" name="Text Box 104"/>
              <p:cNvSpPr txBox="1">
                <a:spLocks noChangeArrowheads="1"/>
              </p:cNvSpPr>
              <p:nvPr/>
            </p:nvSpPr>
            <p:spPr bwMode="auto">
              <a:xfrm>
                <a:off x="5048129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Payable</a:t>
                </a:r>
              </a:p>
            </p:txBody>
          </p:sp>
          <p:sp>
            <p:nvSpPr>
              <p:cNvPr id="12" name="Text Box 105"/>
              <p:cNvSpPr txBox="1">
                <a:spLocks noChangeArrowheads="1"/>
              </p:cNvSpPr>
              <p:nvPr/>
            </p:nvSpPr>
            <p:spPr bwMode="auto">
              <a:xfrm>
                <a:off x="2543054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 Currency</a:t>
                </a:r>
              </a:p>
            </p:txBody>
          </p:sp>
          <p:sp>
            <p:nvSpPr>
              <p:cNvPr id="13" name="Text Box 106"/>
              <p:cNvSpPr txBox="1">
                <a:spLocks noChangeArrowheads="1"/>
              </p:cNvSpPr>
              <p:nvPr/>
            </p:nvSpPr>
            <p:spPr bwMode="auto">
              <a:xfrm>
                <a:off x="6300666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Banking / Cash Management</a:t>
                </a:r>
              </a:p>
            </p:txBody>
          </p:sp>
          <p:sp>
            <p:nvSpPr>
              <p:cNvPr id="14" name="Text Box 107"/>
              <p:cNvSpPr txBox="1">
                <a:spLocks noChangeArrowheads="1"/>
              </p:cNvSpPr>
              <p:nvPr/>
            </p:nvSpPr>
            <p:spPr bwMode="auto">
              <a:xfrm>
                <a:off x="7553204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Cost Management</a:t>
                </a:r>
              </a:p>
            </p:txBody>
          </p:sp>
          <p:sp>
            <p:nvSpPr>
              <p:cNvPr id="15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Consolidations</a:t>
                </a:r>
              </a:p>
            </p:txBody>
          </p:sp>
          <p:sp>
            <p:nvSpPr>
              <p:cNvPr id="16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60648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Shared Services</a:t>
                </a:r>
              </a:p>
            </p:txBody>
          </p:sp>
          <p:sp>
            <p:nvSpPr>
              <p:cNvPr id="17" name="Text Box 142"/>
              <p:cNvSpPr txBox="1">
                <a:spLocks noChangeArrowheads="1"/>
              </p:cNvSpPr>
              <p:nvPr/>
            </p:nvSpPr>
            <p:spPr bwMode="auto">
              <a:xfrm>
                <a:off x="2798641" y="6064885"/>
                <a:ext cx="1505072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Allocations</a:t>
                </a:r>
              </a:p>
            </p:txBody>
          </p:sp>
          <p:sp>
            <p:nvSpPr>
              <p:cNvPr id="18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60648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Credit Management</a:t>
                </a:r>
              </a:p>
            </p:txBody>
          </p:sp>
          <p:sp>
            <p:nvSpPr>
              <p:cNvPr id="19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Tax Management</a:t>
                </a:r>
              </a:p>
            </p:txBody>
          </p:sp>
          <p:sp>
            <p:nvSpPr>
              <p:cNvPr id="20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Analytics</a:t>
                </a:r>
              </a:p>
            </p:txBody>
          </p:sp>
          <p:sp>
            <p:nvSpPr>
              <p:cNvPr id="21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58235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Multi-GAAP</a:t>
                </a:r>
              </a:p>
            </p:txBody>
          </p:sp>
          <p:sp>
            <p:nvSpPr>
              <p:cNvPr id="22" name="Text Box 142"/>
              <p:cNvSpPr txBox="1">
                <a:spLocks noChangeArrowheads="1"/>
              </p:cNvSpPr>
              <p:nvPr/>
            </p:nvSpPr>
            <p:spPr bwMode="auto">
              <a:xfrm>
                <a:off x="2800229" y="5823585"/>
                <a:ext cx="1503484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Management Reporting</a:t>
                </a:r>
              </a:p>
            </p:txBody>
          </p:sp>
          <p:sp>
            <p:nvSpPr>
              <p:cNvPr id="23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58235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Budgeting</a:t>
                </a:r>
              </a:p>
            </p:txBody>
          </p:sp>
          <p:sp>
            <p:nvSpPr>
              <p:cNvPr id="24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Governance, Risk and Compliance</a:t>
                </a:r>
              </a:p>
            </p:txBody>
          </p:sp>
        </p:grpSp>
        <p:pic>
          <p:nvPicPr>
            <p:cNvPr id="25" name="Picture 25" descr="Customer_Agi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556125" y="2436813"/>
              <a:ext cx="4213225" cy="2668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Accounts Payable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EF-QAD-170</a:t>
            </a:r>
            <a:endParaRPr lang="en-US" dirty="0"/>
          </a:p>
        </p:txBody>
      </p:sp>
      <p:grpSp>
        <p:nvGrpSpPr>
          <p:cNvPr id="27" name="Group 26"/>
          <p:cNvGrpSpPr/>
          <p:nvPr/>
        </p:nvGrpSpPr>
        <p:grpSpPr>
          <a:xfrm>
            <a:off x="337670" y="977692"/>
            <a:ext cx="8447088" cy="5053012"/>
            <a:chOff x="438150" y="1500188"/>
            <a:chExt cx="8447088" cy="5053012"/>
          </a:xfrm>
        </p:grpSpPr>
        <p:sp>
          <p:nvSpPr>
            <p:cNvPr id="4" name="Rectangle 3"/>
            <p:cNvSpPr txBox="1">
              <a:spLocks noChangeArrowheads="1"/>
            </p:cNvSpPr>
            <p:nvPr/>
          </p:nvSpPr>
          <p:spPr>
            <a:xfrm>
              <a:off x="457200" y="1500188"/>
              <a:ext cx="8153400" cy="505301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Webdings" pitchFamily="18" charset="2"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Arial"/>
                <a:buChar char="•"/>
                <a:tabLst/>
                <a:defRPr/>
              </a:pPr>
              <a:endPara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438150" y="1755775"/>
              <a:ext cx="4129088" cy="3730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Variances are generated based on 3-way match of PO, receipt and invoice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Flexible matching and approval process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Automate process of entering and approving supplier invoices with Scan daemon, document management and workflow routing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Evaluated Receipts Settlement (ERS) eliminates the need to enter supplier invoices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Netting between customers and suppliers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Write-offs and open item adjustments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Supplier Activity Dashboard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endParaRPr lang="en-US" sz="1500" b="0" dirty="0">
                <a:latin typeface="+mj-lt"/>
              </a:endParaRPr>
            </a:p>
          </p:txBody>
        </p:sp>
        <p:sp>
          <p:nvSpPr>
            <p:cNvPr id="6" name="Rectangle 26"/>
            <p:cNvSpPr>
              <a:spLocks noChangeArrowheads="1"/>
            </p:cNvSpPr>
            <p:nvPr/>
          </p:nvSpPr>
          <p:spPr bwMode="auto">
            <a:xfrm>
              <a:off x="4567238" y="1755775"/>
              <a:ext cx="4318000" cy="7334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/>
              <a:r>
                <a:rPr lang="en-US" sz="1800">
                  <a:solidFill>
                    <a:srgbClr val="5A87C6"/>
                  </a:solidFill>
                  <a:latin typeface="+mj-lt"/>
                </a:rPr>
                <a:t>Streamline the process from </a:t>
              </a:r>
            </a:p>
            <a:p>
              <a:pPr algn="l"/>
              <a:r>
                <a:rPr lang="en-US" sz="1800">
                  <a:solidFill>
                    <a:srgbClr val="5A87C6"/>
                  </a:solidFill>
                  <a:latin typeface="+mj-lt"/>
                </a:rPr>
                <a:t>purchase order to supplier payments</a:t>
              </a:r>
            </a:p>
          </p:txBody>
        </p:sp>
        <p:grpSp>
          <p:nvGrpSpPr>
            <p:cNvPr id="7" name="Group 25"/>
            <p:cNvGrpSpPr>
              <a:grpSpLocks/>
            </p:cNvGrpSpPr>
            <p:nvPr/>
          </p:nvGrpSpPr>
          <p:grpSpPr bwMode="auto">
            <a:xfrm>
              <a:off x="438150" y="5691188"/>
              <a:ext cx="8447088" cy="860425"/>
              <a:chOff x="438150" y="5758498"/>
              <a:chExt cx="8447088" cy="859790"/>
            </a:xfrm>
          </p:grpSpPr>
          <p:sp>
            <p:nvSpPr>
              <p:cNvPr id="8" name="Rectangle 100"/>
              <p:cNvSpPr>
                <a:spLocks noChangeArrowheads="1"/>
              </p:cNvSpPr>
              <p:nvPr/>
            </p:nvSpPr>
            <p:spPr bwMode="auto">
              <a:xfrm>
                <a:off x="438150" y="5758498"/>
                <a:ext cx="8447088" cy="859790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Financials</a:t>
                </a:r>
              </a:p>
            </p:txBody>
          </p:sp>
          <p:sp>
            <p:nvSpPr>
              <p:cNvPr id="9" name="Text Box 156"/>
              <p:cNvSpPr txBox="1">
                <a:spLocks noChangeArrowheads="1"/>
              </p:cNvSpPr>
              <p:nvPr/>
            </p:nvSpPr>
            <p:spPr bwMode="auto">
              <a:xfrm>
                <a:off x="3795591" y="6309359"/>
                <a:ext cx="1252538" cy="242253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Receivable</a:t>
                </a:r>
              </a:p>
            </p:txBody>
          </p:sp>
          <p:sp>
            <p:nvSpPr>
              <p:cNvPr id="10" name="Text Box 103"/>
              <p:cNvSpPr txBox="1">
                <a:spLocks noChangeArrowheads="1"/>
              </p:cNvSpPr>
              <p:nvPr/>
            </p:nvSpPr>
            <p:spPr bwMode="auto">
              <a:xfrm>
                <a:off x="1290516" y="6304597"/>
                <a:ext cx="1252538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General Ledger</a:t>
                </a:r>
              </a:p>
            </p:txBody>
          </p:sp>
          <p:sp>
            <p:nvSpPr>
              <p:cNvPr id="11" name="Text Box 104"/>
              <p:cNvSpPr txBox="1">
                <a:spLocks noChangeArrowheads="1"/>
              </p:cNvSpPr>
              <p:nvPr/>
            </p:nvSpPr>
            <p:spPr bwMode="auto">
              <a:xfrm>
                <a:off x="5048129" y="6304597"/>
                <a:ext cx="1252537" cy="247016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Payable</a:t>
                </a:r>
              </a:p>
            </p:txBody>
          </p:sp>
          <p:sp>
            <p:nvSpPr>
              <p:cNvPr id="12" name="Text Box 105"/>
              <p:cNvSpPr txBox="1">
                <a:spLocks noChangeArrowheads="1"/>
              </p:cNvSpPr>
              <p:nvPr/>
            </p:nvSpPr>
            <p:spPr bwMode="auto">
              <a:xfrm>
                <a:off x="2543054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 Currency</a:t>
                </a:r>
              </a:p>
            </p:txBody>
          </p:sp>
          <p:sp>
            <p:nvSpPr>
              <p:cNvPr id="13" name="Text Box 106"/>
              <p:cNvSpPr txBox="1">
                <a:spLocks noChangeArrowheads="1"/>
              </p:cNvSpPr>
              <p:nvPr/>
            </p:nvSpPr>
            <p:spPr bwMode="auto">
              <a:xfrm>
                <a:off x="6300666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Banking / Cash Management</a:t>
                </a:r>
              </a:p>
            </p:txBody>
          </p:sp>
          <p:sp>
            <p:nvSpPr>
              <p:cNvPr id="14" name="Text Box 107"/>
              <p:cNvSpPr txBox="1">
                <a:spLocks noChangeArrowheads="1"/>
              </p:cNvSpPr>
              <p:nvPr/>
            </p:nvSpPr>
            <p:spPr bwMode="auto">
              <a:xfrm>
                <a:off x="7553204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Cost Management</a:t>
                </a:r>
              </a:p>
            </p:txBody>
          </p:sp>
          <p:sp>
            <p:nvSpPr>
              <p:cNvPr id="15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Consolidations</a:t>
                </a:r>
              </a:p>
            </p:txBody>
          </p:sp>
          <p:sp>
            <p:nvSpPr>
              <p:cNvPr id="16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60648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Shared Services</a:t>
                </a:r>
              </a:p>
            </p:txBody>
          </p:sp>
          <p:sp>
            <p:nvSpPr>
              <p:cNvPr id="17" name="Text Box 142"/>
              <p:cNvSpPr txBox="1">
                <a:spLocks noChangeArrowheads="1"/>
              </p:cNvSpPr>
              <p:nvPr/>
            </p:nvSpPr>
            <p:spPr bwMode="auto">
              <a:xfrm>
                <a:off x="2798641" y="6064885"/>
                <a:ext cx="1505072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Allocations</a:t>
                </a:r>
              </a:p>
            </p:txBody>
          </p:sp>
          <p:sp>
            <p:nvSpPr>
              <p:cNvPr id="18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60648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Credit Management</a:t>
                </a:r>
              </a:p>
            </p:txBody>
          </p:sp>
          <p:sp>
            <p:nvSpPr>
              <p:cNvPr id="19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Tax Management</a:t>
                </a:r>
              </a:p>
            </p:txBody>
          </p:sp>
          <p:sp>
            <p:nvSpPr>
              <p:cNvPr id="20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Analytics</a:t>
                </a:r>
              </a:p>
            </p:txBody>
          </p:sp>
          <p:sp>
            <p:nvSpPr>
              <p:cNvPr id="21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58235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Multi-GAAP</a:t>
                </a:r>
              </a:p>
            </p:txBody>
          </p:sp>
          <p:sp>
            <p:nvSpPr>
              <p:cNvPr id="22" name="Text Box 142"/>
              <p:cNvSpPr txBox="1">
                <a:spLocks noChangeArrowheads="1"/>
              </p:cNvSpPr>
              <p:nvPr/>
            </p:nvSpPr>
            <p:spPr bwMode="auto">
              <a:xfrm>
                <a:off x="2800229" y="5823585"/>
                <a:ext cx="1503484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Management Reporting</a:t>
                </a:r>
              </a:p>
            </p:txBody>
          </p:sp>
          <p:sp>
            <p:nvSpPr>
              <p:cNvPr id="23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58235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Budgeting</a:t>
                </a:r>
              </a:p>
            </p:txBody>
          </p:sp>
          <p:sp>
            <p:nvSpPr>
              <p:cNvPr id="24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Governance, Risk and Compliance</a:t>
                </a:r>
              </a:p>
            </p:txBody>
          </p:sp>
        </p:grpSp>
        <p:pic>
          <p:nvPicPr>
            <p:cNvPr id="25" name="Picture 26" descr="Suppl_Inv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730750" y="2619375"/>
              <a:ext cx="3990975" cy="2719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27" descr="Invoice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016625" y="3295650"/>
              <a:ext cx="2828925" cy="23129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Banking/Cash Management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EF-QAD-180</a:t>
            </a:r>
            <a:endParaRPr lang="en-US" dirty="0"/>
          </a:p>
        </p:txBody>
      </p:sp>
      <p:grpSp>
        <p:nvGrpSpPr>
          <p:cNvPr id="25" name="Group 24"/>
          <p:cNvGrpSpPr/>
          <p:nvPr/>
        </p:nvGrpSpPr>
        <p:grpSpPr>
          <a:xfrm>
            <a:off x="337670" y="1183039"/>
            <a:ext cx="8462963" cy="4795838"/>
            <a:chOff x="438150" y="1755775"/>
            <a:chExt cx="8462963" cy="4795838"/>
          </a:xfrm>
        </p:grpSpPr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438150" y="1755775"/>
              <a:ext cx="4129088" cy="3578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Powerful cash flow projection reporting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Electronic import of bank files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Supports US Lockbox processing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Extensive support for automated payments, including drafts and direct debit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Support for local payment and file formats using QAD Internationalization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Flexible mapping of payment formats using EDI eCommerce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Petty cash handling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500" b="0" dirty="0">
                  <a:latin typeface="+mj-lt"/>
                </a:rPr>
                <a:t>Bank account validation according to local formats including IBAN</a:t>
              </a:r>
            </a:p>
          </p:txBody>
        </p:sp>
        <p:sp>
          <p:nvSpPr>
            <p:cNvPr id="5" name="Rectangle 25"/>
            <p:cNvSpPr>
              <a:spLocks noChangeArrowheads="1"/>
            </p:cNvSpPr>
            <p:nvPr/>
          </p:nvSpPr>
          <p:spPr bwMode="auto">
            <a:xfrm>
              <a:off x="4557713" y="1755775"/>
              <a:ext cx="4343400" cy="9271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800">
                  <a:solidFill>
                    <a:srgbClr val="5A87C6"/>
                  </a:solidFill>
                  <a:latin typeface="+mj-lt"/>
                </a:rPr>
                <a:t>Automatic monitoring of cash flows to quickly make key decisions based on the cash position of the business </a:t>
              </a:r>
            </a:p>
          </p:txBody>
        </p:sp>
        <p:grpSp>
          <p:nvGrpSpPr>
            <p:cNvPr id="6" name="Group 24"/>
            <p:cNvGrpSpPr>
              <a:grpSpLocks/>
            </p:cNvGrpSpPr>
            <p:nvPr/>
          </p:nvGrpSpPr>
          <p:grpSpPr bwMode="auto">
            <a:xfrm>
              <a:off x="438150" y="5691188"/>
              <a:ext cx="8447088" cy="860425"/>
              <a:chOff x="438150" y="5758498"/>
              <a:chExt cx="8447088" cy="859790"/>
            </a:xfrm>
          </p:grpSpPr>
          <p:sp>
            <p:nvSpPr>
              <p:cNvPr id="7" name="Rectangle 100"/>
              <p:cNvSpPr>
                <a:spLocks noChangeArrowheads="1"/>
              </p:cNvSpPr>
              <p:nvPr/>
            </p:nvSpPr>
            <p:spPr bwMode="auto">
              <a:xfrm>
                <a:off x="438150" y="5758498"/>
                <a:ext cx="8447088" cy="859790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Financials</a:t>
                </a:r>
              </a:p>
            </p:txBody>
          </p:sp>
          <p:sp>
            <p:nvSpPr>
              <p:cNvPr id="8" name="Text Box 156"/>
              <p:cNvSpPr txBox="1">
                <a:spLocks noChangeArrowheads="1"/>
              </p:cNvSpPr>
              <p:nvPr/>
            </p:nvSpPr>
            <p:spPr bwMode="auto">
              <a:xfrm>
                <a:off x="3795591" y="6309359"/>
                <a:ext cx="1252538" cy="242253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Receivable</a:t>
                </a:r>
              </a:p>
            </p:txBody>
          </p:sp>
          <p:sp>
            <p:nvSpPr>
              <p:cNvPr id="9" name="Text Box 103"/>
              <p:cNvSpPr txBox="1">
                <a:spLocks noChangeArrowheads="1"/>
              </p:cNvSpPr>
              <p:nvPr/>
            </p:nvSpPr>
            <p:spPr bwMode="auto">
              <a:xfrm>
                <a:off x="1290516" y="6304597"/>
                <a:ext cx="1252538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General Ledger</a:t>
                </a:r>
              </a:p>
            </p:txBody>
          </p:sp>
          <p:sp>
            <p:nvSpPr>
              <p:cNvPr id="10" name="Text Box 104"/>
              <p:cNvSpPr txBox="1">
                <a:spLocks noChangeArrowheads="1"/>
              </p:cNvSpPr>
              <p:nvPr/>
            </p:nvSpPr>
            <p:spPr bwMode="auto">
              <a:xfrm>
                <a:off x="5048129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Payable</a:t>
                </a:r>
              </a:p>
            </p:txBody>
          </p:sp>
          <p:sp>
            <p:nvSpPr>
              <p:cNvPr id="11" name="Text Box 105"/>
              <p:cNvSpPr txBox="1">
                <a:spLocks noChangeArrowheads="1"/>
              </p:cNvSpPr>
              <p:nvPr/>
            </p:nvSpPr>
            <p:spPr bwMode="auto">
              <a:xfrm>
                <a:off x="2543054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 Currency</a:t>
                </a:r>
              </a:p>
            </p:txBody>
          </p:sp>
          <p:sp>
            <p:nvSpPr>
              <p:cNvPr id="12" name="Text Box 106"/>
              <p:cNvSpPr txBox="1">
                <a:spLocks noChangeArrowheads="1"/>
              </p:cNvSpPr>
              <p:nvPr/>
            </p:nvSpPr>
            <p:spPr bwMode="auto">
              <a:xfrm>
                <a:off x="6300666" y="6304597"/>
                <a:ext cx="1254125" cy="247016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Banking / Cash Management</a:t>
                </a:r>
              </a:p>
            </p:txBody>
          </p:sp>
          <p:sp>
            <p:nvSpPr>
              <p:cNvPr id="13" name="Text Box 107"/>
              <p:cNvSpPr txBox="1">
                <a:spLocks noChangeArrowheads="1"/>
              </p:cNvSpPr>
              <p:nvPr/>
            </p:nvSpPr>
            <p:spPr bwMode="auto">
              <a:xfrm>
                <a:off x="7553204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Cost Management</a:t>
                </a:r>
              </a:p>
            </p:txBody>
          </p:sp>
          <p:sp>
            <p:nvSpPr>
              <p:cNvPr id="14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Consolidations</a:t>
                </a:r>
              </a:p>
            </p:txBody>
          </p:sp>
          <p:sp>
            <p:nvSpPr>
              <p:cNvPr id="15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60648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Shared Services</a:t>
                </a:r>
              </a:p>
            </p:txBody>
          </p:sp>
          <p:sp>
            <p:nvSpPr>
              <p:cNvPr id="16" name="Text Box 142"/>
              <p:cNvSpPr txBox="1">
                <a:spLocks noChangeArrowheads="1"/>
              </p:cNvSpPr>
              <p:nvPr/>
            </p:nvSpPr>
            <p:spPr bwMode="auto">
              <a:xfrm>
                <a:off x="2798641" y="6064885"/>
                <a:ext cx="1505072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Allocations</a:t>
                </a:r>
              </a:p>
            </p:txBody>
          </p:sp>
          <p:sp>
            <p:nvSpPr>
              <p:cNvPr id="17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60648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Credit Management</a:t>
                </a:r>
              </a:p>
            </p:txBody>
          </p:sp>
          <p:sp>
            <p:nvSpPr>
              <p:cNvPr id="18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Tax Management</a:t>
                </a:r>
              </a:p>
            </p:txBody>
          </p:sp>
          <p:sp>
            <p:nvSpPr>
              <p:cNvPr id="19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Analytics</a:t>
                </a:r>
              </a:p>
            </p:txBody>
          </p:sp>
          <p:sp>
            <p:nvSpPr>
              <p:cNvPr id="20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58235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Multi-GAAP</a:t>
                </a:r>
              </a:p>
            </p:txBody>
          </p:sp>
          <p:sp>
            <p:nvSpPr>
              <p:cNvPr id="21" name="Text Box 142"/>
              <p:cNvSpPr txBox="1">
                <a:spLocks noChangeArrowheads="1"/>
              </p:cNvSpPr>
              <p:nvPr/>
            </p:nvSpPr>
            <p:spPr bwMode="auto">
              <a:xfrm>
                <a:off x="2800229" y="5823585"/>
                <a:ext cx="1503484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Management Reporting</a:t>
                </a:r>
              </a:p>
            </p:txBody>
          </p:sp>
          <p:sp>
            <p:nvSpPr>
              <p:cNvPr id="22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58235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Budgeting</a:t>
                </a:r>
              </a:p>
            </p:txBody>
          </p:sp>
          <p:sp>
            <p:nvSpPr>
              <p:cNvPr id="23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Governance, Risk and Compliance</a:t>
                </a:r>
              </a:p>
            </p:txBody>
          </p:sp>
        </p:grpSp>
        <p:pic>
          <p:nvPicPr>
            <p:cNvPr id="24" name="Picture 24" descr="Process_Incomi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594225" y="2767013"/>
              <a:ext cx="4303713" cy="157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Cost Management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EF-QAD-190</a:t>
            </a:r>
            <a:endParaRPr lang="en-US" dirty="0"/>
          </a:p>
        </p:txBody>
      </p:sp>
      <p:grpSp>
        <p:nvGrpSpPr>
          <p:cNvPr id="26" name="Group 25"/>
          <p:cNvGrpSpPr/>
          <p:nvPr/>
        </p:nvGrpSpPr>
        <p:grpSpPr>
          <a:xfrm>
            <a:off x="277382" y="1007836"/>
            <a:ext cx="8580438" cy="5053012"/>
            <a:chOff x="438150" y="1500188"/>
            <a:chExt cx="8580438" cy="5053012"/>
          </a:xfrm>
        </p:grpSpPr>
        <p:sp>
          <p:nvSpPr>
            <p:cNvPr id="4" name="Rectangle 3"/>
            <p:cNvSpPr txBox="1">
              <a:spLocks noChangeArrowheads="1"/>
            </p:cNvSpPr>
            <p:nvPr/>
          </p:nvSpPr>
          <p:spPr>
            <a:xfrm>
              <a:off x="457200" y="1500188"/>
              <a:ext cx="8153400" cy="505301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Webdings" pitchFamily="18" charset="2"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Arial"/>
                <a:buChar char="•"/>
                <a:tabLst/>
                <a:defRPr/>
              </a:pPr>
              <a:endPara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</p:txBody>
        </p:sp>
        <p:sp>
          <p:nvSpPr>
            <p:cNvPr id="5" name="Text Box 4"/>
            <p:cNvSpPr txBox="1">
              <a:spLocks noChangeArrowheads="1"/>
            </p:cNvSpPr>
            <p:nvPr/>
          </p:nvSpPr>
          <p:spPr bwMode="auto">
            <a:xfrm>
              <a:off x="4538663" y="1755775"/>
              <a:ext cx="4233862" cy="10080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2000">
                  <a:solidFill>
                    <a:srgbClr val="5A87C6"/>
                  </a:solidFill>
                  <a:latin typeface="+mj-lt"/>
                </a:rPr>
                <a:t>Accurately costs parts and track variances to standards based on flexible cost components </a:t>
              </a:r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438150" y="1755775"/>
              <a:ext cx="3979863" cy="3295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>
                  <a:latin typeface="+mj-lt"/>
                </a:rPr>
                <a:t>Supplements standard costing model to allow actual cost analysis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>
                  <a:latin typeface="+mj-lt"/>
                </a:rPr>
                <a:t>Powerful tools to model and implement cost changes to standard costs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>
                  <a:latin typeface="+mj-lt"/>
                </a:rPr>
                <a:t>Set up cost structures as required for the corporation or make them unique by plant by utilizing unlimited cost sets, multiple costing methods and cost elements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>
                  <a:latin typeface="+mj-lt"/>
                </a:rPr>
                <a:t>Support for periodic valuation using average or FIFO</a:t>
              </a:r>
            </a:p>
          </p:txBody>
        </p:sp>
        <p:pic>
          <p:nvPicPr>
            <p:cNvPr id="7" name="Picture 26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324350" y="2881313"/>
              <a:ext cx="4694238" cy="21796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grpSp>
          <p:nvGrpSpPr>
            <p:cNvPr id="8" name="Group 24"/>
            <p:cNvGrpSpPr>
              <a:grpSpLocks/>
            </p:cNvGrpSpPr>
            <p:nvPr/>
          </p:nvGrpSpPr>
          <p:grpSpPr bwMode="auto">
            <a:xfrm>
              <a:off x="438150" y="5691188"/>
              <a:ext cx="8447088" cy="860425"/>
              <a:chOff x="438150" y="5758498"/>
              <a:chExt cx="8447088" cy="859790"/>
            </a:xfrm>
          </p:grpSpPr>
          <p:sp>
            <p:nvSpPr>
              <p:cNvPr id="9" name="Rectangle 100"/>
              <p:cNvSpPr>
                <a:spLocks noChangeArrowheads="1"/>
              </p:cNvSpPr>
              <p:nvPr/>
            </p:nvSpPr>
            <p:spPr bwMode="auto">
              <a:xfrm>
                <a:off x="438150" y="5758498"/>
                <a:ext cx="8447088" cy="859790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Financials</a:t>
                </a:r>
              </a:p>
            </p:txBody>
          </p:sp>
          <p:sp>
            <p:nvSpPr>
              <p:cNvPr id="10" name="Text Box 156"/>
              <p:cNvSpPr txBox="1">
                <a:spLocks noChangeArrowheads="1"/>
              </p:cNvSpPr>
              <p:nvPr/>
            </p:nvSpPr>
            <p:spPr bwMode="auto">
              <a:xfrm>
                <a:off x="3795591" y="6309359"/>
                <a:ext cx="1252538" cy="242253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Receivable</a:t>
                </a:r>
              </a:p>
            </p:txBody>
          </p:sp>
          <p:sp>
            <p:nvSpPr>
              <p:cNvPr id="11" name="Text Box 103"/>
              <p:cNvSpPr txBox="1">
                <a:spLocks noChangeArrowheads="1"/>
              </p:cNvSpPr>
              <p:nvPr/>
            </p:nvSpPr>
            <p:spPr bwMode="auto">
              <a:xfrm>
                <a:off x="1290516" y="6304597"/>
                <a:ext cx="1252538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General Ledger</a:t>
                </a:r>
              </a:p>
            </p:txBody>
          </p:sp>
          <p:sp>
            <p:nvSpPr>
              <p:cNvPr id="12" name="Text Box 104"/>
              <p:cNvSpPr txBox="1">
                <a:spLocks noChangeArrowheads="1"/>
              </p:cNvSpPr>
              <p:nvPr/>
            </p:nvSpPr>
            <p:spPr bwMode="auto">
              <a:xfrm>
                <a:off x="5048129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Payable</a:t>
                </a:r>
              </a:p>
            </p:txBody>
          </p:sp>
          <p:sp>
            <p:nvSpPr>
              <p:cNvPr id="13" name="Text Box 105"/>
              <p:cNvSpPr txBox="1">
                <a:spLocks noChangeArrowheads="1"/>
              </p:cNvSpPr>
              <p:nvPr/>
            </p:nvSpPr>
            <p:spPr bwMode="auto">
              <a:xfrm>
                <a:off x="2543054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 Currency</a:t>
                </a:r>
              </a:p>
            </p:txBody>
          </p:sp>
          <p:sp>
            <p:nvSpPr>
              <p:cNvPr id="14" name="Text Box 106"/>
              <p:cNvSpPr txBox="1">
                <a:spLocks noChangeArrowheads="1"/>
              </p:cNvSpPr>
              <p:nvPr/>
            </p:nvSpPr>
            <p:spPr bwMode="auto">
              <a:xfrm>
                <a:off x="6300666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Banking / Cash Management</a:t>
                </a:r>
              </a:p>
            </p:txBody>
          </p:sp>
          <p:sp>
            <p:nvSpPr>
              <p:cNvPr id="15" name="Text Box 107"/>
              <p:cNvSpPr txBox="1">
                <a:spLocks noChangeArrowheads="1"/>
              </p:cNvSpPr>
              <p:nvPr/>
            </p:nvSpPr>
            <p:spPr bwMode="auto">
              <a:xfrm>
                <a:off x="7553204" y="6304597"/>
                <a:ext cx="1252537" cy="247016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Cost Management</a:t>
                </a:r>
              </a:p>
            </p:txBody>
          </p:sp>
          <p:sp>
            <p:nvSpPr>
              <p:cNvPr id="16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Consolidations</a:t>
                </a:r>
              </a:p>
            </p:txBody>
          </p:sp>
          <p:sp>
            <p:nvSpPr>
              <p:cNvPr id="17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60648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Shared Services</a:t>
                </a:r>
              </a:p>
            </p:txBody>
          </p:sp>
          <p:sp>
            <p:nvSpPr>
              <p:cNvPr id="18" name="Text Box 142"/>
              <p:cNvSpPr txBox="1">
                <a:spLocks noChangeArrowheads="1"/>
              </p:cNvSpPr>
              <p:nvPr/>
            </p:nvSpPr>
            <p:spPr bwMode="auto">
              <a:xfrm>
                <a:off x="2798641" y="6064885"/>
                <a:ext cx="1505072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Allocations</a:t>
                </a:r>
              </a:p>
            </p:txBody>
          </p:sp>
          <p:sp>
            <p:nvSpPr>
              <p:cNvPr id="19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60648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Credit Management</a:t>
                </a:r>
              </a:p>
            </p:txBody>
          </p:sp>
          <p:sp>
            <p:nvSpPr>
              <p:cNvPr id="20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Tax Management</a:t>
                </a:r>
              </a:p>
            </p:txBody>
          </p:sp>
          <p:sp>
            <p:nvSpPr>
              <p:cNvPr id="21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Analytics</a:t>
                </a:r>
              </a:p>
            </p:txBody>
          </p:sp>
          <p:sp>
            <p:nvSpPr>
              <p:cNvPr id="22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58235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Multi-GAAP</a:t>
                </a:r>
              </a:p>
            </p:txBody>
          </p:sp>
          <p:sp>
            <p:nvSpPr>
              <p:cNvPr id="23" name="Text Box 142"/>
              <p:cNvSpPr txBox="1">
                <a:spLocks noChangeArrowheads="1"/>
              </p:cNvSpPr>
              <p:nvPr/>
            </p:nvSpPr>
            <p:spPr bwMode="auto">
              <a:xfrm>
                <a:off x="2800229" y="5823585"/>
                <a:ext cx="1503484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Management Reporting</a:t>
                </a:r>
              </a:p>
            </p:txBody>
          </p:sp>
          <p:sp>
            <p:nvSpPr>
              <p:cNvPr id="24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58235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Budgeting</a:t>
                </a:r>
              </a:p>
            </p:txBody>
          </p:sp>
          <p:sp>
            <p:nvSpPr>
              <p:cNvPr id="25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Governance, Risk and Compliance</a:t>
                </a:r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Components</a:t>
            </a:r>
          </a:p>
          <a:p>
            <a:pPr lvl="1"/>
            <a:r>
              <a:rPr lang="en-US" dirty="0" smtClean="0"/>
              <a:t>From Financial Analytics to Logistic Accounting</a:t>
            </a:r>
          </a:p>
          <a:p>
            <a:r>
              <a:rPr lang="en-US" dirty="0" smtClean="0"/>
              <a:t>Concepts</a:t>
            </a:r>
          </a:p>
          <a:p>
            <a:pPr lvl="1"/>
            <a:r>
              <a:rPr lang="en-US" dirty="0" smtClean="0"/>
              <a:t>Business Data Model</a:t>
            </a:r>
          </a:p>
          <a:p>
            <a:pPr lvl="1"/>
            <a:r>
              <a:rPr lang="en-US" dirty="0" smtClean="0"/>
              <a:t>From Shared Sets</a:t>
            </a:r>
          </a:p>
          <a:p>
            <a:pPr lvl="1"/>
            <a:r>
              <a:rPr lang="en-US" dirty="0" smtClean="0"/>
              <a:t>Profiles</a:t>
            </a:r>
          </a:p>
          <a:p>
            <a:pPr lvl="1"/>
            <a:r>
              <a:rPr lang="en-US" dirty="0" smtClean="0"/>
              <a:t>Business Relations</a:t>
            </a:r>
          </a:p>
          <a:p>
            <a:pPr lvl="1"/>
            <a:r>
              <a:rPr lang="en-US" dirty="0" smtClean="0"/>
              <a:t>Accounting Layers </a:t>
            </a:r>
          </a:p>
          <a:p>
            <a:pPr lvl="1"/>
            <a:r>
              <a:rPr lang="en-US" dirty="0" smtClean="0"/>
              <a:t>Daybooks</a:t>
            </a:r>
          </a:p>
          <a:p>
            <a:pPr lvl="1"/>
            <a:r>
              <a:rPr lang="en-US" dirty="0" smtClean="0"/>
              <a:t>GL Analytical Coding Segments (incl. SAF)</a:t>
            </a:r>
          </a:p>
          <a:p>
            <a:pPr lvl="1"/>
            <a:r>
              <a:rPr lang="en-US" dirty="0" smtClean="0"/>
              <a:t>Alternate Chart of Account</a:t>
            </a:r>
          </a:p>
          <a:p>
            <a:pPr lvl="1"/>
            <a:r>
              <a:rPr lang="en-US" dirty="0" smtClean="0"/>
              <a:t>Double Base Currency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EF-QAD-020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Multiple and user defined depreciation methods</a:t>
            </a:r>
          </a:p>
          <a:p>
            <a:r>
              <a:rPr lang="en-US" sz="2000" dirty="0" smtClean="0"/>
              <a:t>Ability to split and combine assets</a:t>
            </a:r>
          </a:p>
          <a:p>
            <a:r>
              <a:rPr lang="en-US" sz="2000" dirty="0" smtClean="0"/>
              <a:t>Support transfers and retirements</a:t>
            </a:r>
          </a:p>
          <a:p>
            <a:r>
              <a:rPr lang="en-US" sz="2000" dirty="0" smtClean="0"/>
              <a:t>Multiple concurrent depreciations to support different GAAP requirements</a:t>
            </a:r>
          </a:p>
          <a:p>
            <a:r>
              <a:rPr lang="en-US" sz="2000" dirty="0" smtClean="0"/>
              <a:t>Helps in supporting regulations such as Sarbanes-Oxley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Fixed Assets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EF-QAD-200</a:t>
            </a:r>
            <a:endParaRPr lang="en-US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348500" y="3082111"/>
            <a:ext cx="4443412" cy="8494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>
                <a:solidFill>
                  <a:srgbClr val="5A87C6"/>
                </a:solidFill>
                <a:latin typeface="+mj-lt"/>
              </a:rPr>
              <a:t>Accurately manage and track fixed assets throughout their lifecycle: from asset acquisition to disposal </a:t>
            </a:r>
          </a:p>
        </p:txBody>
      </p:sp>
      <p:pic>
        <p:nvPicPr>
          <p:cNvPr id="6" name="Picture 8" descr="Frye%20Phase%202%20Pics%20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34475" y="3879184"/>
            <a:ext cx="2201862" cy="18002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" name="Picture 9" descr="FANUC_Mennies_LR100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5662" y="3879184"/>
            <a:ext cx="1789113" cy="18002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grpSp>
        <p:nvGrpSpPr>
          <p:cNvPr id="8" name="Group 61"/>
          <p:cNvGrpSpPr>
            <a:grpSpLocks/>
          </p:cNvGrpSpPr>
          <p:nvPr/>
        </p:nvGrpSpPr>
        <p:grpSpPr bwMode="auto">
          <a:xfrm>
            <a:off x="337670" y="5747028"/>
            <a:ext cx="8447088" cy="352425"/>
            <a:chOff x="438150" y="6266473"/>
            <a:chExt cx="8447088" cy="351815"/>
          </a:xfrm>
        </p:grpSpPr>
        <p:sp>
          <p:nvSpPr>
            <p:cNvPr id="9" name="Rectangle 100"/>
            <p:cNvSpPr>
              <a:spLocks noChangeArrowheads="1"/>
            </p:cNvSpPr>
            <p:nvPr/>
          </p:nvSpPr>
          <p:spPr bwMode="auto">
            <a:xfrm>
              <a:off x="438150" y="6266473"/>
              <a:ext cx="8447088" cy="351815"/>
            </a:xfrm>
            <a:prstGeom prst="rect">
              <a:avLst/>
            </a:prstGeom>
            <a:solidFill>
              <a:srgbClr val="BCCEE8"/>
            </a:solidFill>
            <a:ln w="158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>
                <a:lnSpc>
                  <a:spcPct val="90000"/>
                </a:lnSpc>
              </a:pPr>
              <a:r>
                <a:rPr lang="en-US" sz="800">
                  <a:latin typeface="Arial" charset="0"/>
                </a:rPr>
                <a:t>Enterprise</a:t>
              </a:r>
            </a:p>
            <a:p>
              <a:pPr algn="l">
                <a:lnSpc>
                  <a:spcPct val="90000"/>
                </a:lnSpc>
              </a:pPr>
              <a:r>
                <a:rPr lang="en-US" sz="800">
                  <a:latin typeface="Arial" charset="0"/>
                </a:rPr>
                <a:t>Financials</a:t>
              </a:r>
            </a:p>
          </p:txBody>
        </p:sp>
        <p:sp>
          <p:nvSpPr>
            <p:cNvPr id="10" name="Text Box 102"/>
            <p:cNvSpPr txBox="1">
              <a:spLocks noChangeArrowheads="1"/>
            </p:cNvSpPr>
            <p:nvPr/>
          </p:nvSpPr>
          <p:spPr bwMode="auto">
            <a:xfrm>
              <a:off x="4299268" y="6319520"/>
              <a:ext cx="1492250" cy="247650"/>
            </a:xfrm>
            <a:prstGeom prst="rect">
              <a:avLst/>
            </a:prstGeom>
            <a:solidFill>
              <a:srgbClr val="5A87C5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Enhanced Controls</a:t>
              </a:r>
            </a:p>
          </p:txBody>
        </p:sp>
        <p:sp>
          <p:nvSpPr>
            <p:cNvPr id="11" name="Text Box 148"/>
            <p:cNvSpPr txBox="1">
              <a:spLocks noChangeArrowheads="1"/>
            </p:cNvSpPr>
            <p:nvPr/>
          </p:nvSpPr>
          <p:spPr bwMode="auto">
            <a:xfrm>
              <a:off x="7285355" y="6319520"/>
              <a:ext cx="1508125" cy="247650"/>
            </a:xfrm>
            <a:prstGeom prst="rect">
              <a:avLst/>
            </a:prstGeom>
            <a:solidFill>
              <a:srgbClr val="5A87C5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Logistics Accounting</a:t>
              </a:r>
            </a:p>
          </p:txBody>
        </p:sp>
        <p:sp>
          <p:nvSpPr>
            <p:cNvPr id="12" name="Text Box 147"/>
            <p:cNvSpPr txBox="1">
              <a:spLocks noChangeArrowheads="1"/>
            </p:cNvSpPr>
            <p:nvPr/>
          </p:nvSpPr>
          <p:spPr bwMode="auto">
            <a:xfrm>
              <a:off x="5789930" y="6319520"/>
              <a:ext cx="1501775" cy="247650"/>
            </a:xfrm>
            <a:prstGeom prst="rect">
              <a:avLst/>
            </a:prstGeom>
            <a:solidFill>
              <a:srgbClr val="5A87C5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Vertex Sales </a:t>
              </a:r>
            </a:p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and Use Tax Interface</a:t>
              </a:r>
            </a:p>
          </p:txBody>
        </p:sp>
        <p:sp>
          <p:nvSpPr>
            <p:cNvPr id="13" name="Text Box 101"/>
            <p:cNvSpPr txBox="1">
              <a:spLocks noChangeArrowheads="1"/>
            </p:cNvSpPr>
            <p:nvPr/>
          </p:nvSpPr>
          <p:spPr bwMode="auto">
            <a:xfrm>
              <a:off x="1281430" y="6319520"/>
              <a:ext cx="1512888" cy="247650"/>
            </a:xfrm>
            <a:prstGeom prst="rect">
              <a:avLst/>
            </a:prstGeom>
            <a:solidFill>
              <a:srgbClr val="FF9900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Fixed Assets</a:t>
              </a:r>
            </a:p>
          </p:txBody>
        </p:sp>
        <p:sp>
          <p:nvSpPr>
            <p:cNvPr id="14" name="Text Box 101"/>
            <p:cNvSpPr txBox="1">
              <a:spLocks noChangeArrowheads="1"/>
            </p:cNvSpPr>
            <p:nvPr/>
          </p:nvSpPr>
          <p:spPr bwMode="auto">
            <a:xfrm>
              <a:off x="2794318" y="6319520"/>
              <a:ext cx="1504950" cy="247650"/>
            </a:xfrm>
            <a:prstGeom prst="rect">
              <a:avLst/>
            </a:prstGeom>
            <a:solidFill>
              <a:srgbClr val="5A87C5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Internationalization</a:t>
              </a:r>
              <a:endParaRPr lang="en-US" sz="80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smtClean="0"/>
              <a:t>Support common local legal business practices across the world</a:t>
            </a:r>
          </a:p>
          <a:p>
            <a:r>
              <a:rPr lang="en-US" sz="1800" dirty="0" smtClean="0"/>
              <a:t>Support local languages</a:t>
            </a:r>
          </a:p>
          <a:p>
            <a:r>
              <a:rPr lang="en-US" sz="1800" dirty="0" smtClean="0"/>
              <a:t>Standardized solution as opposed to unique solution for each country</a:t>
            </a:r>
          </a:p>
          <a:p>
            <a:pPr lvl="1"/>
            <a:r>
              <a:rPr lang="en-US" sz="1400" dirty="0" smtClean="0"/>
              <a:t>Single code base: easier development of core model</a:t>
            </a:r>
          </a:p>
          <a:p>
            <a:pPr lvl="1"/>
            <a:r>
              <a:rPr lang="en-US" sz="1400" dirty="0" smtClean="0"/>
              <a:t>Support Shared Services from a single system</a:t>
            </a:r>
          </a:p>
          <a:p>
            <a:r>
              <a:rPr lang="en-US" sz="1800" dirty="0" smtClean="0"/>
              <a:t>Keep up to date with new and changing local requirements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Internationalization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EF-QAD-210</a:t>
            </a:r>
            <a:endParaRPr lang="en-US" dirty="0"/>
          </a:p>
        </p:txBody>
      </p:sp>
      <p:pic>
        <p:nvPicPr>
          <p:cNvPr id="5" name="Picture 17" descr="FLAGS%20AROUND%20GLOB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33739" y="3118003"/>
            <a:ext cx="3660775" cy="251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2738502" y="2800767"/>
            <a:ext cx="3648075" cy="4587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/>
            <a:r>
              <a:rPr lang="en-US" sz="1800" dirty="0">
                <a:solidFill>
                  <a:srgbClr val="5A87C6"/>
                </a:solidFill>
                <a:latin typeface="+mj-lt"/>
              </a:rPr>
              <a:t>Run QAD across the globe</a:t>
            </a:r>
          </a:p>
        </p:txBody>
      </p:sp>
      <p:grpSp>
        <p:nvGrpSpPr>
          <p:cNvPr id="7" name="Group 18"/>
          <p:cNvGrpSpPr>
            <a:grpSpLocks/>
          </p:cNvGrpSpPr>
          <p:nvPr/>
        </p:nvGrpSpPr>
        <p:grpSpPr bwMode="auto">
          <a:xfrm>
            <a:off x="347718" y="5706836"/>
            <a:ext cx="8447088" cy="352425"/>
            <a:chOff x="438150" y="6266473"/>
            <a:chExt cx="8447088" cy="351815"/>
          </a:xfrm>
        </p:grpSpPr>
        <p:sp>
          <p:nvSpPr>
            <p:cNvPr id="8" name="Rectangle 100"/>
            <p:cNvSpPr>
              <a:spLocks noChangeArrowheads="1"/>
            </p:cNvSpPr>
            <p:nvPr/>
          </p:nvSpPr>
          <p:spPr bwMode="auto">
            <a:xfrm>
              <a:off x="438150" y="6266473"/>
              <a:ext cx="8447088" cy="351815"/>
            </a:xfrm>
            <a:prstGeom prst="rect">
              <a:avLst/>
            </a:prstGeom>
            <a:solidFill>
              <a:srgbClr val="BCCEE8"/>
            </a:solidFill>
            <a:ln w="158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>
                <a:lnSpc>
                  <a:spcPct val="90000"/>
                </a:lnSpc>
              </a:pPr>
              <a:r>
                <a:rPr lang="en-US" sz="800">
                  <a:latin typeface="Arial" charset="0"/>
                </a:rPr>
                <a:t>Enterprise</a:t>
              </a:r>
            </a:p>
            <a:p>
              <a:pPr algn="l">
                <a:lnSpc>
                  <a:spcPct val="90000"/>
                </a:lnSpc>
              </a:pPr>
              <a:r>
                <a:rPr lang="en-US" sz="800">
                  <a:latin typeface="Arial" charset="0"/>
                </a:rPr>
                <a:t>Financials</a:t>
              </a:r>
            </a:p>
          </p:txBody>
        </p:sp>
        <p:sp>
          <p:nvSpPr>
            <p:cNvPr id="9" name="Text Box 102"/>
            <p:cNvSpPr txBox="1">
              <a:spLocks noChangeArrowheads="1"/>
            </p:cNvSpPr>
            <p:nvPr/>
          </p:nvSpPr>
          <p:spPr bwMode="auto">
            <a:xfrm>
              <a:off x="4299268" y="6319520"/>
              <a:ext cx="1492250" cy="247650"/>
            </a:xfrm>
            <a:prstGeom prst="rect">
              <a:avLst/>
            </a:prstGeom>
            <a:solidFill>
              <a:srgbClr val="5A87C5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Enhanced Controls</a:t>
              </a:r>
            </a:p>
          </p:txBody>
        </p:sp>
        <p:sp>
          <p:nvSpPr>
            <p:cNvPr id="10" name="Text Box 148"/>
            <p:cNvSpPr txBox="1">
              <a:spLocks noChangeArrowheads="1"/>
            </p:cNvSpPr>
            <p:nvPr/>
          </p:nvSpPr>
          <p:spPr bwMode="auto">
            <a:xfrm>
              <a:off x="7285355" y="6319520"/>
              <a:ext cx="1508125" cy="247650"/>
            </a:xfrm>
            <a:prstGeom prst="rect">
              <a:avLst/>
            </a:prstGeom>
            <a:solidFill>
              <a:srgbClr val="5A87C5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Logistics Accounting</a:t>
              </a:r>
            </a:p>
          </p:txBody>
        </p:sp>
        <p:sp>
          <p:nvSpPr>
            <p:cNvPr id="11" name="Text Box 147"/>
            <p:cNvSpPr txBox="1">
              <a:spLocks noChangeArrowheads="1"/>
            </p:cNvSpPr>
            <p:nvPr/>
          </p:nvSpPr>
          <p:spPr bwMode="auto">
            <a:xfrm>
              <a:off x="5789930" y="6319520"/>
              <a:ext cx="1501775" cy="247650"/>
            </a:xfrm>
            <a:prstGeom prst="rect">
              <a:avLst/>
            </a:prstGeom>
            <a:solidFill>
              <a:srgbClr val="5A87C5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Vertex Sales </a:t>
              </a:r>
            </a:p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and Use Tax Interface</a:t>
              </a:r>
            </a:p>
          </p:txBody>
        </p:sp>
        <p:sp>
          <p:nvSpPr>
            <p:cNvPr id="12" name="Text Box 101"/>
            <p:cNvSpPr txBox="1">
              <a:spLocks noChangeArrowheads="1"/>
            </p:cNvSpPr>
            <p:nvPr/>
          </p:nvSpPr>
          <p:spPr bwMode="auto">
            <a:xfrm>
              <a:off x="1281430" y="6319520"/>
              <a:ext cx="1512888" cy="247650"/>
            </a:xfrm>
            <a:prstGeom prst="rect">
              <a:avLst/>
            </a:prstGeom>
            <a:solidFill>
              <a:srgbClr val="5A87C5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Fixed Assets</a:t>
              </a:r>
            </a:p>
          </p:txBody>
        </p:sp>
        <p:sp>
          <p:nvSpPr>
            <p:cNvPr id="13" name="Text Box 101"/>
            <p:cNvSpPr txBox="1">
              <a:spLocks noChangeArrowheads="1"/>
            </p:cNvSpPr>
            <p:nvPr/>
          </p:nvSpPr>
          <p:spPr bwMode="auto">
            <a:xfrm>
              <a:off x="2794318" y="6319520"/>
              <a:ext cx="1504950" cy="247650"/>
            </a:xfrm>
            <a:prstGeom prst="rect">
              <a:avLst/>
            </a:prstGeom>
            <a:solidFill>
              <a:srgbClr val="FF9900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GB" sz="800">
                  <a:solidFill>
                    <a:schemeClr val="bg1"/>
                  </a:solidFill>
                  <a:latin typeface="Arial" charset="0"/>
                  <a:cs typeface="Arial" charset="0"/>
                </a:rPr>
                <a:t>Internationalization</a:t>
              </a:r>
              <a:endParaRPr lang="en-US" sz="80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Enhanced Controls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EF-QAD-220</a:t>
            </a:r>
            <a:endParaRPr lang="en-US" dirty="0"/>
          </a:p>
        </p:txBody>
      </p:sp>
      <p:grpSp>
        <p:nvGrpSpPr>
          <p:cNvPr id="19" name="Group 18"/>
          <p:cNvGrpSpPr/>
          <p:nvPr/>
        </p:nvGrpSpPr>
        <p:grpSpPr>
          <a:xfrm>
            <a:off x="110528" y="927452"/>
            <a:ext cx="8910638" cy="5053012"/>
            <a:chOff x="0" y="1500188"/>
            <a:chExt cx="8910638" cy="5053012"/>
          </a:xfrm>
        </p:grpSpPr>
        <p:sp>
          <p:nvSpPr>
            <p:cNvPr id="5" name="Rectangle 3"/>
            <p:cNvSpPr txBox="1">
              <a:spLocks noChangeArrowheads="1"/>
            </p:cNvSpPr>
            <p:nvPr/>
          </p:nvSpPr>
          <p:spPr>
            <a:xfrm>
              <a:off x="457200" y="1500188"/>
              <a:ext cx="8153400" cy="505301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Webdings" pitchFamily="18" charset="2"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Arial"/>
                <a:buChar char="•"/>
                <a:tabLst/>
                <a:defRPr/>
              </a:pPr>
              <a:endPara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457200" y="1752600"/>
              <a:ext cx="4114800" cy="3276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 algn="l">
                <a:spcBef>
                  <a:spcPct val="20000"/>
                </a:spcBef>
                <a:buClr>
                  <a:srgbClr val="890C4C"/>
                </a:buClr>
                <a:buFont typeface="Webdings" pitchFamily="18" charset="2"/>
                <a:buChar char="5"/>
              </a:pPr>
              <a:endParaRPr lang="nl-NL" sz="1800" b="0">
                <a:latin typeface="+mj-lt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0" y="2245668"/>
              <a:ext cx="184731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>
              <a:spAutoFit/>
            </a:bodyPr>
            <a:lstStyle/>
            <a:p>
              <a:endParaRPr lang="nl-NL" b="0">
                <a:latin typeface="+mj-lt"/>
              </a:endParaRPr>
            </a:p>
          </p:txBody>
        </p:sp>
        <p:sp>
          <p:nvSpPr>
            <p:cNvPr id="9" name="Rectangle 18"/>
            <p:cNvSpPr>
              <a:spLocks noChangeArrowheads="1"/>
            </p:cNvSpPr>
            <p:nvPr/>
          </p:nvSpPr>
          <p:spPr bwMode="auto">
            <a:xfrm>
              <a:off x="438150" y="1755775"/>
              <a:ext cx="3722688" cy="3425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b="0" dirty="0">
                  <a:latin typeface="+mj-lt"/>
                </a:rPr>
                <a:t>Enhanced Audit Trails</a:t>
              </a:r>
            </a:p>
            <a:p>
              <a:pPr marL="742950" lvl="1" indent="-28575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b="0" dirty="0">
                  <a:latin typeface="+mj-lt"/>
                </a:rPr>
                <a:t>Have full audit trail capability for data changes</a:t>
              </a:r>
            </a:p>
            <a:p>
              <a:pPr marL="742950" lvl="1" indent="-28575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b="0" dirty="0">
                  <a:latin typeface="+mj-lt"/>
                </a:rPr>
                <a:t>Tracks who made a change, when the change was made what are the prior and new value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b="0" dirty="0">
                  <a:latin typeface="+mj-lt"/>
                </a:rPr>
                <a:t>Supports the requirements of the FDA’s 21 CFR pt 11 regulations for the Medical Vertical</a:t>
              </a:r>
            </a:p>
          </p:txBody>
        </p:sp>
        <p:sp>
          <p:nvSpPr>
            <p:cNvPr id="10" name="Rectangle 34"/>
            <p:cNvSpPr>
              <a:spLocks noChangeArrowheads="1"/>
            </p:cNvSpPr>
            <p:nvPr/>
          </p:nvSpPr>
          <p:spPr bwMode="auto">
            <a:xfrm>
              <a:off x="4567238" y="1593850"/>
              <a:ext cx="4343400" cy="10080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/>
              <a:r>
                <a:rPr lang="en-US" sz="1800">
                  <a:solidFill>
                    <a:srgbClr val="5A87C6"/>
                  </a:solidFill>
                  <a:latin typeface="+mj-lt"/>
                </a:rPr>
                <a:t>Track changes and help with </a:t>
              </a:r>
              <a:br>
                <a:rPr lang="en-US" sz="1800">
                  <a:solidFill>
                    <a:srgbClr val="5A87C6"/>
                  </a:solidFill>
                  <a:latin typeface="+mj-lt"/>
                </a:rPr>
              </a:br>
              <a:r>
                <a:rPr lang="en-US" sz="1800">
                  <a:solidFill>
                    <a:srgbClr val="5A87C6"/>
                  </a:solidFill>
                  <a:latin typeface="+mj-lt"/>
                </a:rPr>
                <a:t>FDA Part 11 and Sarbanes-Oxley compliance</a:t>
              </a:r>
            </a:p>
          </p:txBody>
        </p:sp>
        <p:pic>
          <p:nvPicPr>
            <p:cNvPr id="11" name="Picture 35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657725" y="2605088"/>
              <a:ext cx="3675063" cy="34559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grpSp>
          <p:nvGrpSpPr>
            <p:cNvPr id="12" name="Group 38"/>
            <p:cNvGrpSpPr>
              <a:grpSpLocks/>
            </p:cNvGrpSpPr>
            <p:nvPr/>
          </p:nvGrpSpPr>
          <p:grpSpPr bwMode="auto">
            <a:xfrm>
              <a:off x="438150" y="6199188"/>
              <a:ext cx="8447088" cy="352425"/>
              <a:chOff x="438150" y="6266473"/>
              <a:chExt cx="8447088" cy="351815"/>
            </a:xfrm>
          </p:grpSpPr>
          <p:sp>
            <p:nvSpPr>
              <p:cNvPr id="13" name="Rectangle 100"/>
              <p:cNvSpPr>
                <a:spLocks noChangeArrowheads="1"/>
              </p:cNvSpPr>
              <p:nvPr/>
            </p:nvSpPr>
            <p:spPr bwMode="auto">
              <a:xfrm>
                <a:off x="438150" y="6266473"/>
                <a:ext cx="8447088" cy="351815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Financials</a:t>
                </a:r>
              </a:p>
            </p:txBody>
          </p:sp>
          <p:sp>
            <p:nvSpPr>
              <p:cNvPr id="14" name="Text Box 102"/>
              <p:cNvSpPr txBox="1">
                <a:spLocks noChangeArrowheads="1"/>
              </p:cNvSpPr>
              <p:nvPr/>
            </p:nvSpPr>
            <p:spPr bwMode="auto">
              <a:xfrm>
                <a:off x="4299268" y="6319520"/>
                <a:ext cx="1492250" cy="247650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  <a:cs typeface="Arial" charset="0"/>
                  </a:rPr>
                  <a:t>Enhanced Controls</a:t>
                </a:r>
              </a:p>
            </p:txBody>
          </p:sp>
          <p:sp>
            <p:nvSpPr>
              <p:cNvPr id="15" name="Text Box 148"/>
              <p:cNvSpPr txBox="1">
                <a:spLocks noChangeArrowheads="1"/>
              </p:cNvSpPr>
              <p:nvPr/>
            </p:nvSpPr>
            <p:spPr bwMode="auto">
              <a:xfrm>
                <a:off x="7285355" y="6319520"/>
                <a:ext cx="1508125" cy="247650"/>
              </a:xfrm>
              <a:prstGeom prst="rect">
                <a:avLst/>
              </a:prstGeom>
              <a:solidFill>
                <a:srgbClr val="5A87C5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  <a:cs typeface="Arial" charset="0"/>
                  </a:rPr>
                  <a:t>Logistics Accounting</a:t>
                </a:r>
              </a:p>
            </p:txBody>
          </p:sp>
          <p:sp>
            <p:nvSpPr>
              <p:cNvPr id="16" name="Text Box 147"/>
              <p:cNvSpPr txBox="1">
                <a:spLocks noChangeArrowheads="1"/>
              </p:cNvSpPr>
              <p:nvPr/>
            </p:nvSpPr>
            <p:spPr bwMode="auto">
              <a:xfrm>
                <a:off x="5789930" y="6319520"/>
                <a:ext cx="1501775" cy="247650"/>
              </a:xfrm>
              <a:prstGeom prst="rect">
                <a:avLst/>
              </a:prstGeom>
              <a:solidFill>
                <a:srgbClr val="5A87C5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  <a:cs typeface="Arial" charset="0"/>
                  </a:rPr>
                  <a:t>Vertex Sales </a:t>
                </a:r>
              </a:p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  <a:cs typeface="Arial" charset="0"/>
                  </a:rPr>
                  <a:t>and Use Tax Interface</a:t>
                </a:r>
              </a:p>
            </p:txBody>
          </p:sp>
          <p:sp>
            <p:nvSpPr>
              <p:cNvPr id="17" name="Text Box 101"/>
              <p:cNvSpPr txBox="1">
                <a:spLocks noChangeArrowheads="1"/>
              </p:cNvSpPr>
              <p:nvPr/>
            </p:nvSpPr>
            <p:spPr bwMode="auto">
              <a:xfrm>
                <a:off x="1281430" y="6319520"/>
                <a:ext cx="1512888" cy="247650"/>
              </a:xfrm>
              <a:prstGeom prst="rect">
                <a:avLst/>
              </a:prstGeom>
              <a:solidFill>
                <a:srgbClr val="5A87C6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  <a:cs typeface="Arial" charset="0"/>
                  </a:rPr>
                  <a:t>Fixed Assets</a:t>
                </a:r>
              </a:p>
            </p:txBody>
          </p:sp>
          <p:sp>
            <p:nvSpPr>
              <p:cNvPr id="18" name="Text Box 101"/>
              <p:cNvSpPr txBox="1">
                <a:spLocks noChangeArrowheads="1"/>
              </p:cNvSpPr>
              <p:nvPr/>
            </p:nvSpPr>
            <p:spPr bwMode="auto">
              <a:xfrm>
                <a:off x="2794318" y="6319520"/>
                <a:ext cx="1504950" cy="247650"/>
              </a:xfrm>
              <a:prstGeom prst="rect">
                <a:avLst/>
              </a:prstGeom>
              <a:solidFill>
                <a:srgbClr val="5A87C5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GB" sz="800">
                    <a:solidFill>
                      <a:schemeClr val="bg1"/>
                    </a:solidFill>
                    <a:latin typeface="+mj-lt"/>
                    <a:cs typeface="Arial" charset="0"/>
                  </a:rPr>
                  <a:t>Internationalization</a:t>
                </a:r>
                <a:endParaRPr lang="en-US" sz="800">
                  <a:solidFill>
                    <a:schemeClr val="bg1"/>
                  </a:solidFill>
                  <a:latin typeface="+mj-lt"/>
                  <a:cs typeface="Arial" charset="0"/>
                </a:endParaRPr>
              </a:p>
            </p:txBody>
          </p:sp>
        </p:grp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Vertex Sales and Use Tax Interface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EF-QAD-230</a:t>
            </a:r>
            <a:endParaRPr lang="en-US" dirty="0"/>
          </a:p>
        </p:txBody>
      </p:sp>
      <p:grpSp>
        <p:nvGrpSpPr>
          <p:cNvPr id="14" name="Group 13"/>
          <p:cNvGrpSpPr/>
          <p:nvPr/>
        </p:nvGrpSpPr>
        <p:grpSpPr>
          <a:xfrm>
            <a:off x="347718" y="1031162"/>
            <a:ext cx="8447088" cy="4957763"/>
            <a:chOff x="438150" y="1593850"/>
            <a:chExt cx="8447088" cy="4957763"/>
          </a:xfrm>
        </p:grpSpPr>
        <p:sp>
          <p:nvSpPr>
            <p:cNvPr id="4" name="Text Box 4"/>
            <p:cNvSpPr txBox="1">
              <a:spLocks noChangeArrowheads="1"/>
            </p:cNvSpPr>
            <p:nvPr/>
          </p:nvSpPr>
          <p:spPr bwMode="auto">
            <a:xfrm>
              <a:off x="5127625" y="1841500"/>
              <a:ext cx="3652838" cy="15049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800">
                  <a:solidFill>
                    <a:srgbClr val="5A87C6"/>
                  </a:solidFill>
                  <a:latin typeface="+mj-lt"/>
                </a:rPr>
                <a:t>Reduce sales and use tax audit exposure and liability</a:t>
              </a:r>
            </a:p>
            <a:p>
              <a:pPr algn="l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800">
                  <a:solidFill>
                    <a:srgbClr val="5A87C6"/>
                  </a:solidFill>
                  <a:latin typeface="+mj-lt"/>
                </a:rPr>
                <a:t>Eliminate unproductive and repetitive sales and use tax rate and regulatory research </a:t>
              </a:r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466725" y="1593850"/>
              <a:ext cx="4570413" cy="431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>
                  <a:latin typeface="+mj-lt"/>
                </a:rPr>
                <a:t>API between Vertex Sales Tax Q Series</a:t>
              </a:r>
              <a:r>
                <a:rPr lang="en-US" sz="1600" b="0" baseline="30000" dirty="0">
                  <a:latin typeface="+mj-lt"/>
                </a:rPr>
                <a:t>®</a:t>
              </a:r>
              <a:r>
                <a:rPr lang="en-US" sz="1600" b="0" dirty="0">
                  <a:latin typeface="+mj-lt"/>
                </a:rPr>
                <a:t> and QAD Enterprise Applications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>
                  <a:latin typeface="+mj-lt"/>
                </a:rPr>
                <a:t>Allows Vertex to calculate US and Canadian Sales taxes for QAD Enterprise Applications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>
                  <a:latin typeface="+mj-lt"/>
                </a:rPr>
                <a:t>Vertex Sales Tax Q Series</a:t>
              </a:r>
              <a:r>
                <a:rPr lang="en-US" sz="1600" b="0" baseline="30000" dirty="0">
                  <a:latin typeface="+mj-lt"/>
                </a:rPr>
                <a:t>®</a:t>
              </a:r>
              <a:r>
                <a:rPr lang="en-US" sz="1600" b="0" dirty="0">
                  <a:latin typeface="+mj-lt"/>
                </a:rPr>
                <a:t> contains sales and use tax rates for every taxing jurisdiction in the US and Canada (over 7,000 locations), plus placeholders for more than 60,000 potential taxing jurisdictions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>
                  <a:latin typeface="+mj-lt"/>
                </a:rPr>
                <a:t>Prevent inaccurate customer billings and supplier purchases and related issues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>
                  <a:latin typeface="+mj-lt"/>
                </a:rPr>
                <a:t>Significantly reduce time spent on preparing tax returns</a:t>
              </a:r>
            </a:p>
          </p:txBody>
        </p:sp>
        <p:pic>
          <p:nvPicPr>
            <p:cNvPr id="6" name="Picture 18" descr="http://emj.icbdr.com/ProfileImages/GF/I8B3CS6KSQZF5LTJVGF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995988" y="3378200"/>
              <a:ext cx="1905000" cy="819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7" name="Group 13"/>
            <p:cNvGrpSpPr>
              <a:grpSpLocks/>
            </p:cNvGrpSpPr>
            <p:nvPr/>
          </p:nvGrpSpPr>
          <p:grpSpPr bwMode="auto">
            <a:xfrm>
              <a:off x="438150" y="6199188"/>
              <a:ext cx="8447088" cy="352425"/>
              <a:chOff x="438150" y="6266473"/>
              <a:chExt cx="8447088" cy="351815"/>
            </a:xfrm>
          </p:grpSpPr>
          <p:sp>
            <p:nvSpPr>
              <p:cNvPr id="8" name="Rectangle 100"/>
              <p:cNvSpPr>
                <a:spLocks noChangeArrowheads="1"/>
              </p:cNvSpPr>
              <p:nvPr/>
            </p:nvSpPr>
            <p:spPr bwMode="auto">
              <a:xfrm>
                <a:off x="438150" y="6266473"/>
                <a:ext cx="8447088" cy="351815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Financials</a:t>
                </a:r>
              </a:p>
            </p:txBody>
          </p:sp>
          <p:sp>
            <p:nvSpPr>
              <p:cNvPr id="9" name="Text Box 102"/>
              <p:cNvSpPr txBox="1">
                <a:spLocks noChangeArrowheads="1"/>
              </p:cNvSpPr>
              <p:nvPr/>
            </p:nvSpPr>
            <p:spPr bwMode="auto">
              <a:xfrm>
                <a:off x="4299268" y="6319520"/>
                <a:ext cx="1492250" cy="247650"/>
              </a:xfrm>
              <a:prstGeom prst="rect">
                <a:avLst/>
              </a:prstGeom>
              <a:solidFill>
                <a:srgbClr val="5A87C5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  <a:cs typeface="Arial" charset="0"/>
                  </a:rPr>
                  <a:t>Enhanced Controls</a:t>
                </a:r>
              </a:p>
            </p:txBody>
          </p:sp>
          <p:sp>
            <p:nvSpPr>
              <p:cNvPr id="10" name="Text Box 148"/>
              <p:cNvSpPr txBox="1">
                <a:spLocks noChangeArrowheads="1"/>
              </p:cNvSpPr>
              <p:nvPr/>
            </p:nvSpPr>
            <p:spPr bwMode="auto">
              <a:xfrm>
                <a:off x="7285355" y="6319520"/>
                <a:ext cx="1508125" cy="247650"/>
              </a:xfrm>
              <a:prstGeom prst="rect">
                <a:avLst/>
              </a:prstGeom>
              <a:solidFill>
                <a:srgbClr val="5A87C5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  <a:cs typeface="Arial" charset="0"/>
                  </a:rPr>
                  <a:t>Logistics Accounting</a:t>
                </a:r>
              </a:p>
            </p:txBody>
          </p:sp>
          <p:sp>
            <p:nvSpPr>
              <p:cNvPr id="11" name="Text Box 147"/>
              <p:cNvSpPr txBox="1">
                <a:spLocks noChangeArrowheads="1"/>
              </p:cNvSpPr>
              <p:nvPr/>
            </p:nvSpPr>
            <p:spPr bwMode="auto">
              <a:xfrm>
                <a:off x="5789930" y="6319520"/>
                <a:ext cx="1501775" cy="247650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  <a:cs typeface="Arial" charset="0"/>
                  </a:rPr>
                  <a:t>Vertex Sales </a:t>
                </a:r>
              </a:p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  <a:cs typeface="Arial" charset="0"/>
                  </a:rPr>
                  <a:t>and Use Tax Interface</a:t>
                </a:r>
              </a:p>
            </p:txBody>
          </p:sp>
          <p:sp>
            <p:nvSpPr>
              <p:cNvPr id="12" name="Text Box 101"/>
              <p:cNvSpPr txBox="1">
                <a:spLocks noChangeArrowheads="1"/>
              </p:cNvSpPr>
              <p:nvPr/>
            </p:nvSpPr>
            <p:spPr bwMode="auto">
              <a:xfrm>
                <a:off x="1281430" y="6319520"/>
                <a:ext cx="1512888" cy="247650"/>
              </a:xfrm>
              <a:prstGeom prst="rect">
                <a:avLst/>
              </a:prstGeom>
              <a:solidFill>
                <a:srgbClr val="5A87C6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  <a:cs typeface="Arial" charset="0"/>
                  </a:rPr>
                  <a:t>Fixed Assets</a:t>
                </a:r>
              </a:p>
            </p:txBody>
          </p:sp>
          <p:sp>
            <p:nvSpPr>
              <p:cNvPr id="13" name="Text Box 101"/>
              <p:cNvSpPr txBox="1">
                <a:spLocks noChangeArrowheads="1"/>
              </p:cNvSpPr>
              <p:nvPr/>
            </p:nvSpPr>
            <p:spPr bwMode="auto">
              <a:xfrm>
                <a:off x="2794318" y="6319520"/>
                <a:ext cx="1504950" cy="247650"/>
              </a:xfrm>
              <a:prstGeom prst="rect">
                <a:avLst/>
              </a:prstGeom>
              <a:solidFill>
                <a:srgbClr val="5A87C5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GB" sz="800">
                    <a:solidFill>
                      <a:schemeClr val="bg1"/>
                    </a:solidFill>
                    <a:latin typeface="+mj-lt"/>
                    <a:cs typeface="Arial" charset="0"/>
                  </a:rPr>
                  <a:t>Internationalization</a:t>
                </a:r>
                <a:endParaRPr lang="en-US" sz="800">
                  <a:solidFill>
                    <a:schemeClr val="bg1"/>
                  </a:solidFill>
                  <a:latin typeface="+mj-lt"/>
                  <a:cs typeface="Arial" charset="0"/>
                </a:endParaRPr>
              </a:p>
            </p:txBody>
          </p:sp>
        </p:grp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Ensure accurate payments to carriers by matching freight accruals with invoices</a:t>
            </a:r>
          </a:p>
          <a:p>
            <a:r>
              <a:rPr lang="en-US" sz="2000" dirty="0" smtClean="0"/>
              <a:t>Allows deferred costs such as freight and shipping charges to be accommodated in standard costs and variances to be tracked</a:t>
            </a:r>
          </a:p>
          <a:p>
            <a:r>
              <a:rPr lang="en-US" sz="2000" dirty="0" smtClean="0"/>
              <a:t>Freight charges interfaced from QAD Transportation Management System (TMS)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Logistics Accounting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EF-QAD-240</a:t>
            </a:r>
            <a:endParaRPr lang="en-US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547590" y="3222783"/>
            <a:ext cx="4032250" cy="1016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2000">
                <a:solidFill>
                  <a:srgbClr val="5A87C6"/>
                </a:solidFill>
                <a:latin typeface="Arial" charset="0"/>
              </a:rPr>
              <a:t>Improves visibility and control of costs and payments for transportation  </a:t>
            </a: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47165" y="4179037"/>
            <a:ext cx="4227513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13"/>
          <p:cNvGrpSpPr>
            <a:grpSpLocks/>
          </p:cNvGrpSpPr>
          <p:nvPr/>
        </p:nvGrpSpPr>
        <p:grpSpPr bwMode="auto">
          <a:xfrm>
            <a:off x="337670" y="5907796"/>
            <a:ext cx="8447088" cy="352425"/>
            <a:chOff x="438150" y="6266473"/>
            <a:chExt cx="8447088" cy="351815"/>
          </a:xfrm>
        </p:grpSpPr>
        <p:sp>
          <p:nvSpPr>
            <p:cNvPr id="8" name="Rectangle 100"/>
            <p:cNvSpPr>
              <a:spLocks noChangeArrowheads="1"/>
            </p:cNvSpPr>
            <p:nvPr/>
          </p:nvSpPr>
          <p:spPr bwMode="auto">
            <a:xfrm>
              <a:off x="438150" y="6266473"/>
              <a:ext cx="8447088" cy="351815"/>
            </a:xfrm>
            <a:prstGeom prst="rect">
              <a:avLst/>
            </a:prstGeom>
            <a:solidFill>
              <a:srgbClr val="BCCEE8"/>
            </a:solidFill>
            <a:ln w="158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>
                <a:lnSpc>
                  <a:spcPct val="90000"/>
                </a:lnSpc>
              </a:pPr>
              <a:r>
                <a:rPr lang="en-US" sz="800">
                  <a:latin typeface="+mj-lt"/>
                </a:rPr>
                <a:t>Enterprise</a:t>
              </a:r>
            </a:p>
            <a:p>
              <a:pPr algn="l">
                <a:lnSpc>
                  <a:spcPct val="90000"/>
                </a:lnSpc>
              </a:pPr>
              <a:r>
                <a:rPr lang="en-US" sz="800">
                  <a:latin typeface="+mj-lt"/>
                </a:rPr>
                <a:t>Financials</a:t>
              </a:r>
            </a:p>
          </p:txBody>
        </p:sp>
        <p:sp>
          <p:nvSpPr>
            <p:cNvPr id="9" name="Text Box 102"/>
            <p:cNvSpPr txBox="1">
              <a:spLocks noChangeArrowheads="1"/>
            </p:cNvSpPr>
            <p:nvPr/>
          </p:nvSpPr>
          <p:spPr bwMode="auto">
            <a:xfrm>
              <a:off x="4299268" y="6319520"/>
              <a:ext cx="1492250" cy="247650"/>
            </a:xfrm>
            <a:prstGeom prst="rect">
              <a:avLst/>
            </a:prstGeom>
            <a:solidFill>
              <a:srgbClr val="5A87C5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  <a:cs typeface="Arial" charset="0"/>
                </a:rPr>
                <a:t>Enhanced Controls</a:t>
              </a:r>
            </a:p>
          </p:txBody>
        </p:sp>
        <p:sp>
          <p:nvSpPr>
            <p:cNvPr id="10" name="Text Box 148"/>
            <p:cNvSpPr txBox="1">
              <a:spLocks noChangeArrowheads="1"/>
            </p:cNvSpPr>
            <p:nvPr/>
          </p:nvSpPr>
          <p:spPr bwMode="auto">
            <a:xfrm>
              <a:off x="7285355" y="6319520"/>
              <a:ext cx="1508125" cy="247650"/>
            </a:xfrm>
            <a:prstGeom prst="rect">
              <a:avLst/>
            </a:prstGeom>
            <a:solidFill>
              <a:srgbClr val="FF9900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  <a:cs typeface="Arial" charset="0"/>
                </a:rPr>
                <a:t>Logistics Accounting</a:t>
              </a:r>
            </a:p>
          </p:txBody>
        </p:sp>
        <p:sp>
          <p:nvSpPr>
            <p:cNvPr id="11" name="Text Box 147"/>
            <p:cNvSpPr txBox="1">
              <a:spLocks noChangeArrowheads="1"/>
            </p:cNvSpPr>
            <p:nvPr/>
          </p:nvSpPr>
          <p:spPr bwMode="auto">
            <a:xfrm>
              <a:off x="5789930" y="6319520"/>
              <a:ext cx="1501775" cy="247650"/>
            </a:xfrm>
            <a:prstGeom prst="rect">
              <a:avLst/>
            </a:prstGeom>
            <a:solidFill>
              <a:srgbClr val="5A87C5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  <a:cs typeface="Arial" charset="0"/>
                </a:rPr>
                <a:t>Vertex Sales </a:t>
              </a:r>
            </a:p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  <a:cs typeface="Arial" charset="0"/>
                </a:rPr>
                <a:t>and Use Tax Interface</a:t>
              </a:r>
            </a:p>
          </p:txBody>
        </p:sp>
        <p:sp>
          <p:nvSpPr>
            <p:cNvPr id="12" name="Text Box 101"/>
            <p:cNvSpPr txBox="1">
              <a:spLocks noChangeArrowheads="1"/>
            </p:cNvSpPr>
            <p:nvPr/>
          </p:nvSpPr>
          <p:spPr bwMode="auto">
            <a:xfrm>
              <a:off x="1281430" y="6319520"/>
              <a:ext cx="1512888" cy="247650"/>
            </a:xfrm>
            <a:prstGeom prst="rect">
              <a:avLst/>
            </a:prstGeom>
            <a:solidFill>
              <a:srgbClr val="5A87C6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  <a:cs typeface="Arial" charset="0"/>
                </a:rPr>
                <a:t>Fixed Assets</a:t>
              </a:r>
            </a:p>
          </p:txBody>
        </p:sp>
        <p:sp>
          <p:nvSpPr>
            <p:cNvPr id="13" name="Text Box 101"/>
            <p:cNvSpPr txBox="1">
              <a:spLocks noChangeArrowheads="1"/>
            </p:cNvSpPr>
            <p:nvPr/>
          </p:nvSpPr>
          <p:spPr bwMode="auto">
            <a:xfrm>
              <a:off x="2794318" y="6319520"/>
              <a:ext cx="1504950" cy="247650"/>
            </a:xfrm>
            <a:prstGeom prst="rect">
              <a:avLst/>
            </a:prstGeom>
            <a:solidFill>
              <a:srgbClr val="5A87C5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GB" sz="800">
                  <a:solidFill>
                    <a:schemeClr val="bg1"/>
                  </a:solidFill>
                  <a:latin typeface="+mj-lt"/>
                  <a:cs typeface="Arial" charset="0"/>
                </a:rPr>
                <a:t>Internationalization</a:t>
              </a:r>
              <a:endParaRPr lang="en-US" sz="800">
                <a:solidFill>
                  <a:schemeClr val="bg1"/>
                </a:solidFill>
                <a:latin typeface="+mj-lt"/>
                <a:cs typeface="Arial" charset="0"/>
              </a:endParaRP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Model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EF-QAD-250</a:t>
            </a:r>
            <a:endParaRPr lang="en-US" dirty="0"/>
          </a:p>
        </p:txBody>
      </p:sp>
      <p:grpSp>
        <p:nvGrpSpPr>
          <p:cNvPr id="33" name="Group 32"/>
          <p:cNvGrpSpPr/>
          <p:nvPr/>
        </p:nvGrpSpPr>
        <p:grpSpPr>
          <a:xfrm>
            <a:off x="1327076" y="817354"/>
            <a:ext cx="6477000" cy="5159375"/>
            <a:chOff x="1206500" y="1339850"/>
            <a:chExt cx="6477000" cy="5159375"/>
          </a:xfrm>
        </p:grpSpPr>
        <p:sp>
          <p:nvSpPr>
            <p:cNvPr id="4" name="AutoShape 58"/>
            <p:cNvSpPr>
              <a:spLocks noChangeArrowheads="1"/>
            </p:cNvSpPr>
            <p:nvPr/>
          </p:nvSpPr>
          <p:spPr bwMode="auto">
            <a:xfrm>
              <a:off x="1206500" y="1339850"/>
              <a:ext cx="6477000" cy="5159375"/>
            </a:xfrm>
            <a:prstGeom prst="can">
              <a:avLst>
                <a:gd name="adj" fmla="val 14856"/>
              </a:avLst>
            </a:prstGeom>
            <a:solidFill>
              <a:srgbClr val="E5E1DA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228600" tIns="228600" rIns="228600" bIns="228600" anchor="ctr" anchorCtr="1"/>
            <a:lstStyle/>
            <a:p>
              <a:pPr eaLnBrk="0" hangingPunct="0">
                <a:defRPr/>
              </a:pPr>
              <a:endParaRPr lang="en-GB" sz="1100" b="0">
                <a:latin typeface="+mj-lt"/>
              </a:endParaRPr>
            </a:p>
          </p:txBody>
        </p:sp>
        <p:sp>
          <p:nvSpPr>
            <p:cNvPr id="5" name="Text Box 59"/>
            <p:cNvSpPr txBox="1">
              <a:spLocks noChangeArrowheads="1"/>
            </p:cNvSpPr>
            <p:nvPr/>
          </p:nvSpPr>
          <p:spPr bwMode="auto">
            <a:xfrm>
              <a:off x="3098800" y="2070100"/>
              <a:ext cx="3010761" cy="33855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600">
                  <a:latin typeface="+mj-lt"/>
                </a:rPr>
                <a:t>QAD Applications Database</a:t>
              </a:r>
            </a:p>
          </p:txBody>
        </p:sp>
        <p:sp>
          <p:nvSpPr>
            <p:cNvPr id="6" name="Rectangle 60"/>
            <p:cNvSpPr>
              <a:spLocks noChangeArrowheads="1"/>
            </p:cNvSpPr>
            <p:nvPr/>
          </p:nvSpPr>
          <p:spPr bwMode="auto">
            <a:xfrm>
              <a:off x="3733800" y="3619500"/>
              <a:ext cx="1409700" cy="1712913"/>
            </a:xfrm>
            <a:prstGeom prst="rect">
              <a:avLst/>
            </a:prstGeom>
            <a:solidFill>
              <a:srgbClr val="B5C5CF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tIns="91440" bIns="91440" anchor="b" anchorCtr="1"/>
            <a:lstStyle/>
            <a:p>
              <a:pPr algn="l" eaLnBrk="0" hangingPunct="0"/>
              <a:r>
                <a:rPr lang="en-US" sz="1100" b="0">
                  <a:latin typeface="+mj-lt"/>
                </a:rPr>
                <a:t>Domain 2</a:t>
              </a:r>
            </a:p>
          </p:txBody>
        </p:sp>
        <p:sp>
          <p:nvSpPr>
            <p:cNvPr id="7" name="Rectangle 61"/>
            <p:cNvSpPr>
              <a:spLocks noChangeArrowheads="1"/>
            </p:cNvSpPr>
            <p:nvPr/>
          </p:nvSpPr>
          <p:spPr bwMode="auto">
            <a:xfrm>
              <a:off x="5410200" y="3644900"/>
              <a:ext cx="876300" cy="1719263"/>
            </a:xfrm>
            <a:prstGeom prst="rect">
              <a:avLst/>
            </a:prstGeom>
            <a:solidFill>
              <a:srgbClr val="B5C5CF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tIns="91440" bIns="91440" anchor="b" anchorCtr="1"/>
            <a:lstStyle/>
            <a:p>
              <a:pPr algn="l" eaLnBrk="0" hangingPunct="0"/>
              <a:r>
                <a:rPr lang="en-US" sz="1100" b="0">
                  <a:latin typeface="+mj-lt"/>
                </a:rPr>
                <a:t>Domain 3</a:t>
              </a:r>
            </a:p>
          </p:txBody>
        </p:sp>
        <p:sp>
          <p:nvSpPr>
            <p:cNvPr id="8" name="Rectangle 62"/>
            <p:cNvSpPr>
              <a:spLocks noChangeArrowheads="1"/>
            </p:cNvSpPr>
            <p:nvPr/>
          </p:nvSpPr>
          <p:spPr bwMode="auto">
            <a:xfrm>
              <a:off x="6502400" y="3644900"/>
              <a:ext cx="876300" cy="1693863"/>
            </a:xfrm>
            <a:prstGeom prst="rect">
              <a:avLst/>
            </a:prstGeom>
            <a:solidFill>
              <a:srgbClr val="B5C5CF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tIns="91440" bIns="91440" anchor="b" anchorCtr="1"/>
            <a:lstStyle/>
            <a:p>
              <a:pPr algn="l" eaLnBrk="0" hangingPunct="0"/>
              <a:r>
                <a:rPr lang="en-US" sz="1100" b="0">
                  <a:latin typeface="+mj-lt"/>
                </a:rPr>
                <a:t>Domain 4</a:t>
              </a:r>
            </a:p>
          </p:txBody>
        </p:sp>
        <p:sp>
          <p:nvSpPr>
            <p:cNvPr id="9" name="Line 63"/>
            <p:cNvSpPr>
              <a:spLocks noChangeShapeType="1"/>
            </p:cNvSpPr>
            <p:nvPr/>
          </p:nvSpPr>
          <p:spPr bwMode="auto">
            <a:xfrm>
              <a:off x="4502150" y="2925763"/>
              <a:ext cx="0" cy="6302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" name="Line 64"/>
            <p:cNvSpPr>
              <a:spLocks noChangeShapeType="1"/>
            </p:cNvSpPr>
            <p:nvPr/>
          </p:nvSpPr>
          <p:spPr bwMode="auto">
            <a:xfrm>
              <a:off x="5848350" y="2951163"/>
              <a:ext cx="0" cy="5699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" name="Line 65"/>
            <p:cNvSpPr>
              <a:spLocks noChangeShapeType="1"/>
            </p:cNvSpPr>
            <p:nvPr/>
          </p:nvSpPr>
          <p:spPr bwMode="auto">
            <a:xfrm>
              <a:off x="6877050" y="2941638"/>
              <a:ext cx="0" cy="5445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" name="Rectangle 66"/>
            <p:cNvSpPr>
              <a:spLocks noChangeArrowheads="1"/>
            </p:cNvSpPr>
            <p:nvPr/>
          </p:nvSpPr>
          <p:spPr bwMode="auto">
            <a:xfrm>
              <a:off x="1371600" y="3619500"/>
              <a:ext cx="2082800" cy="1712913"/>
            </a:xfrm>
            <a:prstGeom prst="rect">
              <a:avLst/>
            </a:prstGeom>
            <a:solidFill>
              <a:srgbClr val="B5C5CF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tIns="91440" bIns="91440" anchor="b" anchorCtr="1"/>
            <a:lstStyle/>
            <a:p>
              <a:pPr algn="l" eaLnBrk="0" hangingPunct="0"/>
              <a:r>
                <a:rPr lang="en-US" sz="1100" b="0">
                  <a:latin typeface="+mj-lt"/>
                </a:rPr>
                <a:t>Domain 1</a:t>
              </a:r>
            </a:p>
          </p:txBody>
        </p:sp>
        <p:sp>
          <p:nvSpPr>
            <p:cNvPr id="13" name="Line 67"/>
            <p:cNvSpPr>
              <a:spLocks noChangeShapeType="1"/>
            </p:cNvSpPr>
            <p:nvPr/>
          </p:nvSpPr>
          <p:spPr bwMode="auto">
            <a:xfrm>
              <a:off x="2419350" y="2925763"/>
              <a:ext cx="0" cy="6302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" name="Rectangle 68"/>
            <p:cNvSpPr>
              <a:spLocks noChangeArrowheads="1"/>
            </p:cNvSpPr>
            <p:nvPr/>
          </p:nvSpPr>
          <p:spPr bwMode="auto">
            <a:xfrm>
              <a:off x="1401763" y="2816225"/>
              <a:ext cx="5957887" cy="306388"/>
            </a:xfrm>
            <a:prstGeom prst="rect">
              <a:avLst/>
            </a:prstGeom>
            <a:solidFill>
              <a:srgbClr val="EAF1E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tIns="91440" bIns="91440" anchor="ctr" anchorCtr="1"/>
            <a:lstStyle/>
            <a:p>
              <a:pPr eaLnBrk="0" hangingPunct="0"/>
              <a:r>
                <a:rPr lang="en-US" sz="1100" b="0">
                  <a:latin typeface="+mj-lt"/>
                </a:rPr>
                <a:t>System-Wide Data</a:t>
              </a:r>
            </a:p>
          </p:txBody>
        </p:sp>
        <p:sp>
          <p:nvSpPr>
            <p:cNvPr id="15" name="Rectangle 69"/>
            <p:cNvSpPr>
              <a:spLocks noChangeArrowheads="1"/>
            </p:cNvSpPr>
            <p:nvPr/>
          </p:nvSpPr>
          <p:spPr bwMode="auto">
            <a:xfrm>
              <a:off x="1668463" y="3692525"/>
              <a:ext cx="1550987" cy="306388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tIns="91440" bIns="91440" anchor="ctr" anchorCtr="1"/>
            <a:lstStyle/>
            <a:p>
              <a:pPr eaLnBrk="0" hangingPunct="0"/>
              <a:r>
                <a:rPr lang="en-US" sz="900" b="0">
                  <a:latin typeface="+mj-lt"/>
                </a:rPr>
                <a:t>Domain-Wide Data</a:t>
              </a:r>
            </a:p>
          </p:txBody>
        </p:sp>
        <p:sp>
          <p:nvSpPr>
            <p:cNvPr id="16" name="Rectangle 70"/>
            <p:cNvSpPr>
              <a:spLocks noChangeArrowheads="1"/>
            </p:cNvSpPr>
            <p:nvPr/>
          </p:nvSpPr>
          <p:spPr bwMode="auto">
            <a:xfrm>
              <a:off x="3852863" y="3692525"/>
              <a:ext cx="1220787" cy="306388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tIns="91440" bIns="91440" anchor="ctr" anchorCtr="1"/>
            <a:lstStyle/>
            <a:p>
              <a:pPr eaLnBrk="0" hangingPunct="0"/>
              <a:r>
                <a:rPr lang="en-US" sz="900" b="0">
                  <a:latin typeface="+mj-lt"/>
                </a:rPr>
                <a:t>Domain-Wide Data</a:t>
              </a:r>
            </a:p>
          </p:txBody>
        </p:sp>
        <p:sp>
          <p:nvSpPr>
            <p:cNvPr id="17" name="Rectangle 71"/>
            <p:cNvSpPr>
              <a:spLocks noChangeArrowheads="1"/>
            </p:cNvSpPr>
            <p:nvPr/>
          </p:nvSpPr>
          <p:spPr bwMode="auto">
            <a:xfrm>
              <a:off x="6557963" y="3705225"/>
              <a:ext cx="788987" cy="319088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tIns="91440" bIns="91440" anchor="ctr" anchorCtr="1"/>
            <a:lstStyle/>
            <a:p>
              <a:pPr eaLnBrk="0" hangingPunct="0"/>
              <a:r>
                <a:rPr lang="en-US" sz="900" b="0">
                  <a:latin typeface="+mj-lt"/>
                </a:rPr>
                <a:t>Domain-Wide Data</a:t>
              </a:r>
            </a:p>
          </p:txBody>
        </p:sp>
        <p:sp>
          <p:nvSpPr>
            <p:cNvPr id="18" name="Rectangle 72"/>
            <p:cNvSpPr>
              <a:spLocks noChangeArrowheads="1"/>
            </p:cNvSpPr>
            <p:nvPr/>
          </p:nvSpPr>
          <p:spPr bwMode="auto">
            <a:xfrm>
              <a:off x="5465763" y="3730625"/>
              <a:ext cx="788987" cy="319088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tIns="91440" bIns="91440" anchor="ctr" anchorCtr="1"/>
            <a:lstStyle/>
            <a:p>
              <a:pPr eaLnBrk="0" hangingPunct="0"/>
              <a:r>
                <a:rPr lang="en-US" sz="900" b="0">
                  <a:latin typeface="+mj-lt"/>
                </a:rPr>
                <a:t>Domain-Wide Data</a:t>
              </a:r>
            </a:p>
          </p:txBody>
        </p:sp>
        <p:sp>
          <p:nvSpPr>
            <p:cNvPr id="19" name="Rectangle 73"/>
            <p:cNvSpPr>
              <a:spLocks noChangeArrowheads="1"/>
            </p:cNvSpPr>
            <p:nvPr/>
          </p:nvSpPr>
          <p:spPr bwMode="auto">
            <a:xfrm>
              <a:off x="1579563" y="5330825"/>
              <a:ext cx="5719762" cy="290513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228600" tIns="228600" rIns="228600" bIns="228600" anchor="ctr" anchorCtr="1"/>
            <a:lstStyle/>
            <a:p>
              <a:pPr eaLnBrk="0" hangingPunct="0">
                <a:defRPr/>
              </a:pPr>
              <a:r>
                <a:rPr lang="en-US" sz="1100" b="0">
                  <a:latin typeface="+mj-lt"/>
                </a:rPr>
                <a:t>Profiles</a:t>
              </a:r>
            </a:p>
          </p:txBody>
        </p:sp>
        <p:sp>
          <p:nvSpPr>
            <p:cNvPr id="20" name="AutoShape 74"/>
            <p:cNvSpPr>
              <a:spLocks noChangeArrowheads="1"/>
            </p:cNvSpPr>
            <p:nvPr/>
          </p:nvSpPr>
          <p:spPr bwMode="auto">
            <a:xfrm>
              <a:off x="3886200" y="424180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 b="0">
                  <a:latin typeface="+mj-lt"/>
                </a:rPr>
                <a:t>EntityD</a:t>
              </a:r>
            </a:p>
            <a:p>
              <a:pPr eaLnBrk="0" hangingPunct="0"/>
              <a:r>
                <a:rPr lang="en-US" sz="1100" b="0">
                  <a:latin typeface="+mj-lt"/>
                </a:rPr>
                <a:t>Data</a:t>
              </a:r>
            </a:p>
          </p:txBody>
        </p:sp>
        <p:sp>
          <p:nvSpPr>
            <p:cNvPr id="21" name="AutoShape 75"/>
            <p:cNvSpPr>
              <a:spLocks noChangeArrowheads="1"/>
            </p:cNvSpPr>
            <p:nvPr/>
          </p:nvSpPr>
          <p:spPr bwMode="auto">
            <a:xfrm>
              <a:off x="4533900" y="424180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 b="0">
                  <a:latin typeface="+mj-lt"/>
                </a:rPr>
                <a:t>EntityE</a:t>
              </a:r>
            </a:p>
            <a:p>
              <a:pPr eaLnBrk="0" hangingPunct="0"/>
              <a:r>
                <a:rPr lang="en-US" sz="1100" b="0">
                  <a:latin typeface="+mj-lt"/>
                </a:rPr>
                <a:t>Data</a:t>
              </a:r>
            </a:p>
          </p:txBody>
        </p:sp>
        <p:sp>
          <p:nvSpPr>
            <p:cNvPr id="22" name="AutoShape 76"/>
            <p:cNvSpPr>
              <a:spLocks noChangeArrowheads="1"/>
            </p:cNvSpPr>
            <p:nvPr/>
          </p:nvSpPr>
          <p:spPr bwMode="auto">
            <a:xfrm>
              <a:off x="2197100" y="424180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 b="0">
                  <a:latin typeface="+mj-lt"/>
                </a:rPr>
                <a:t>EntityB</a:t>
              </a:r>
            </a:p>
            <a:p>
              <a:pPr eaLnBrk="0" hangingPunct="0"/>
              <a:r>
                <a:rPr lang="en-US" sz="1100" b="0">
                  <a:latin typeface="+mj-lt"/>
                </a:rPr>
                <a:t>Data</a:t>
              </a:r>
            </a:p>
          </p:txBody>
        </p:sp>
        <p:sp>
          <p:nvSpPr>
            <p:cNvPr id="23" name="AutoShape 77"/>
            <p:cNvSpPr>
              <a:spLocks noChangeArrowheads="1"/>
            </p:cNvSpPr>
            <p:nvPr/>
          </p:nvSpPr>
          <p:spPr bwMode="auto">
            <a:xfrm>
              <a:off x="2844800" y="424180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 b="0">
                  <a:latin typeface="+mj-lt"/>
                </a:rPr>
                <a:t>EntityC</a:t>
              </a:r>
            </a:p>
            <a:p>
              <a:pPr eaLnBrk="0" hangingPunct="0"/>
              <a:r>
                <a:rPr lang="en-US" sz="1100" b="0">
                  <a:latin typeface="+mj-lt"/>
                </a:rPr>
                <a:t>Data</a:t>
              </a:r>
            </a:p>
          </p:txBody>
        </p:sp>
        <p:sp>
          <p:nvSpPr>
            <p:cNvPr id="24" name="AutoShape 78"/>
            <p:cNvSpPr>
              <a:spLocks noChangeArrowheads="1"/>
            </p:cNvSpPr>
            <p:nvPr/>
          </p:nvSpPr>
          <p:spPr bwMode="auto">
            <a:xfrm>
              <a:off x="1536700" y="424180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 b="0">
                  <a:latin typeface="+mj-lt"/>
                </a:rPr>
                <a:t>EntityA</a:t>
              </a:r>
            </a:p>
            <a:p>
              <a:pPr eaLnBrk="0" hangingPunct="0"/>
              <a:r>
                <a:rPr lang="en-US" sz="1100" b="0">
                  <a:latin typeface="+mj-lt"/>
                </a:rPr>
                <a:t>Data</a:t>
              </a:r>
            </a:p>
          </p:txBody>
        </p:sp>
        <p:sp>
          <p:nvSpPr>
            <p:cNvPr id="25" name="AutoShape 79"/>
            <p:cNvSpPr>
              <a:spLocks noChangeArrowheads="1"/>
            </p:cNvSpPr>
            <p:nvPr/>
          </p:nvSpPr>
          <p:spPr bwMode="auto">
            <a:xfrm>
              <a:off x="5600700" y="424180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 b="0">
                  <a:latin typeface="+mj-lt"/>
                </a:rPr>
                <a:t>EntityF</a:t>
              </a:r>
              <a:br>
                <a:rPr lang="en-US" sz="1100" b="0">
                  <a:latin typeface="+mj-lt"/>
                </a:rPr>
              </a:br>
              <a:r>
                <a:rPr lang="en-US" sz="1100" b="0">
                  <a:latin typeface="+mj-lt"/>
                </a:rPr>
                <a:t>Data</a:t>
              </a:r>
            </a:p>
          </p:txBody>
        </p:sp>
        <p:sp>
          <p:nvSpPr>
            <p:cNvPr id="26" name="AutoShape 80"/>
            <p:cNvSpPr>
              <a:spLocks noChangeArrowheads="1"/>
            </p:cNvSpPr>
            <p:nvPr/>
          </p:nvSpPr>
          <p:spPr bwMode="auto">
            <a:xfrm>
              <a:off x="6692900" y="424180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 b="0">
                  <a:latin typeface="+mj-lt"/>
                </a:rPr>
                <a:t>EntityG</a:t>
              </a:r>
            </a:p>
            <a:p>
              <a:pPr eaLnBrk="0" hangingPunct="0"/>
              <a:r>
                <a:rPr lang="en-US" sz="1100" b="0">
                  <a:latin typeface="+mj-lt"/>
                </a:rPr>
                <a:t>Data</a:t>
              </a:r>
            </a:p>
          </p:txBody>
        </p:sp>
        <p:sp>
          <p:nvSpPr>
            <p:cNvPr id="27" name="Rectangle 81"/>
            <p:cNvSpPr>
              <a:spLocks noChangeArrowheads="1"/>
            </p:cNvSpPr>
            <p:nvPr/>
          </p:nvSpPr>
          <p:spPr bwMode="auto">
            <a:xfrm>
              <a:off x="1579563" y="5607050"/>
              <a:ext cx="3471862" cy="290513"/>
            </a:xfrm>
            <a:prstGeom prst="rect">
              <a:avLst/>
            </a:prstGeom>
            <a:solidFill>
              <a:srgbClr val="DFAE9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228600" tIns="228600" rIns="228600" bIns="228600" anchor="ctr" anchorCtr="1"/>
            <a:lstStyle/>
            <a:p>
              <a:pPr eaLnBrk="0" hangingPunct="0">
                <a:defRPr/>
              </a:pPr>
              <a:r>
                <a:rPr lang="en-US" sz="1100" b="0">
                  <a:latin typeface="+mj-lt"/>
                </a:rPr>
                <a:t>Shared Set Data</a:t>
              </a:r>
            </a:p>
          </p:txBody>
        </p:sp>
        <p:sp>
          <p:nvSpPr>
            <p:cNvPr id="28" name="Rectangle 82"/>
            <p:cNvSpPr>
              <a:spLocks noChangeArrowheads="1"/>
            </p:cNvSpPr>
            <p:nvPr/>
          </p:nvSpPr>
          <p:spPr bwMode="auto">
            <a:xfrm>
              <a:off x="5541963" y="5607050"/>
              <a:ext cx="1782762" cy="290513"/>
            </a:xfrm>
            <a:prstGeom prst="rect">
              <a:avLst/>
            </a:prstGeom>
            <a:solidFill>
              <a:srgbClr val="DFAE9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228600" tIns="228600" rIns="228600" bIns="228600" anchor="ctr" anchorCtr="1"/>
            <a:lstStyle/>
            <a:p>
              <a:pPr eaLnBrk="0" hangingPunct="0">
                <a:defRPr/>
              </a:pPr>
              <a:r>
                <a:rPr lang="en-US" sz="1100" b="0">
                  <a:latin typeface="+mj-lt"/>
                </a:rPr>
                <a:t>Shared Set Data</a:t>
              </a:r>
            </a:p>
          </p:txBody>
        </p:sp>
        <p:sp>
          <p:nvSpPr>
            <p:cNvPr id="29" name="Line 83"/>
            <p:cNvSpPr>
              <a:spLocks noChangeShapeType="1"/>
            </p:cNvSpPr>
            <p:nvPr/>
          </p:nvSpPr>
          <p:spPr bwMode="auto">
            <a:xfrm>
              <a:off x="2609850" y="5326063"/>
              <a:ext cx="0" cy="4016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" name="Line 84"/>
            <p:cNvSpPr>
              <a:spLocks noChangeShapeType="1"/>
            </p:cNvSpPr>
            <p:nvPr/>
          </p:nvSpPr>
          <p:spPr bwMode="auto">
            <a:xfrm>
              <a:off x="5759450" y="5338763"/>
              <a:ext cx="0" cy="4016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1" name="Line 85"/>
            <p:cNvSpPr>
              <a:spLocks noChangeShapeType="1"/>
            </p:cNvSpPr>
            <p:nvPr/>
          </p:nvSpPr>
          <p:spPr bwMode="auto">
            <a:xfrm>
              <a:off x="7131050" y="5338763"/>
              <a:ext cx="0" cy="4016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2" name="Line 86"/>
            <p:cNvSpPr>
              <a:spLocks noChangeShapeType="1"/>
            </p:cNvSpPr>
            <p:nvPr/>
          </p:nvSpPr>
          <p:spPr bwMode="auto">
            <a:xfrm>
              <a:off x="4819650" y="5326063"/>
              <a:ext cx="0" cy="4016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System wide</a:t>
            </a:r>
          </a:p>
          <a:p>
            <a:pPr lvl="1"/>
            <a:r>
              <a:rPr lang="en-US" dirty="0" smtClean="0"/>
              <a:t> Country codes, currencies, tax zones, alternate COA.</a:t>
            </a:r>
          </a:p>
          <a:p>
            <a:r>
              <a:rPr lang="en-US" dirty="0" smtClean="0"/>
              <a:t>Shared sets </a:t>
            </a:r>
          </a:p>
          <a:p>
            <a:pPr lvl="1"/>
            <a:r>
              <a:rPr lang="en-US" dirty="0" smtClean="0"/>
              <a:t>GL accounts, sub-accounts, sub-account mask, cost centers, cost center mask, projects, project mask, suppliers, customers, daybooks, exchange rates.</a:t>
            </a:r>
          </a:p>
          <a:p>
            <a:r>
              <a:rPr lang="en-US" dirty="0" smtClean="0"/>
              <a:t>Domain </a:t>
            </a:r>
          </a:p>
          <a:p>
            <a:pPr lvl="1"/>
            <a:r>
              <a:rPr lang="en-US" dirty="0" smtClean="0"/>
              <a:t>Base currency, statutory currency, GL calendar, combination of shared sets.</a:t>
            </a:r>
          </a:p>
          <a:p>
            <a:r>
              <a:rPr lang="en-US" dirty="0" smtClean="0"/>
              <a:t>Entity </a:t>
            </a:r>
          </a:p>
          <a:p>
            <a:pPr lvl="1"/>
            <a:r>
              <a:rPr lang="en-US" dirty="0" smtClean="0"/>
              <a:t>Transactions, own bank account number.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Four Levels of Data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EF-QAD-260</a:t>
            </a: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domain points to one shared set by type.</a:t>
            </a:r>
          </a:p>
          <a:p>
            <a:r>
              <a:rPr lang="en-US" dirty="0" smtClean="0"/>
              <a:t>Multiple domains can use the same shared set.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Shared Sets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EF-QAD-270</a:t>
            </a:r>
            <a:endParaRPr lang="en-US" dirty="0"/>
          </a:p>
        </p:txBody>
      </p:sp>
      <p:grpSp>
        <p:nvGrpSpPr>
          <p:cNvPr id="18" name="Group 17"/>
          <p:cNvGrpSpPr/>
          <p:nvPr/>
        </p:nvGrpSpPr>
        <p:grpSpPr>
          <a:xfrm>
            <a:off x="726330" y="2400129"/>
            <a:ext cx="7678738" cy="3490912"/>
            <a:chOff x="374650" y="2982913"/>
            <a:chExt cx="7678738" cy="3490912"/>
          </a:xfrm>
        </p:grpSpPr>
        <p:sp>
          <p:nvSpPr>
            <p:cNvPr id="5" name="Rectangle 26"/>
            <p:cNvSpPr>
              <a:spLocks noChangeArrowheads="1"/>
            </p:cNvSpPr>
            <p:nvPr/>
          </p:nvSpPr>
          <p:spPr bwMode="auto">
            <a:xfrm>
              <a:off x="5227638" y="5918200"/>
              <a:ext cx="1296987" cy="555625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91440" rIns="90000" bIns="91440" anchor="ctr"/>
            <a:lstStyle/>
            <a:p>
              <a:pPr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2000" b="0" dirty="0">
                  <a:solidFill>
                    <a:srgbClr val="000000"/>
                  </a:solidFill>
                </a:rPr>
                <a:t>Domain 4</a:t>
              </a:r>
            </a:p>
          </p:txBody>
        </p:sp>
        <p:sp>
          <p:nvSpPr>
            <p:cNvPr id="6" name="Rectangle 27"/>
            <p:cNvSpPr>
              <a:spLocks noChangeArrowheads="1"/>
            </p:cNvSpPr>
            <p:nvPr/>
          </p:nvSpPr>
          <p:spPr bwMode="auto">
            <a:xfrm>
              <a:off x="6662738" y="5916613"/>
              <a:ext cx="1296987" cy="555625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91440" rIns="90000" bIns="91440" anchor="ctr"/>
            <a:lstStyle/>
            <a:p>
              <a:pPr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2000" b="0">
                  <a:solidFill>
                    <a:srgbClr val="000000"/>
                  </a:solidFill>
                </a:rPr>
                <a:t>Domain 5</a:t>
              </a:r>
            </a:p>
          </p:txBody>
        </p:sp>
        <p:sp>
          <p:nvSpPr>
            <p:cNvPr id="7" name="Text Box 28"/>
            <p:cNvSpPr txBox="1">
              <a:spLocks noChangeArrowheads="1"/>
            </p:cNvSpPr>
            <p:nvPr/>
          </p:nvSpPr>
          <p:spPr bwMode="auto">
            <a:xfrm>
              <a:off x="5048250" y="3017838"/>
              <a:ext cx="3005138" cy="1901825"/>
            </a:xfrm>
            <a:prstGeom prst="rect">
              <a:avLst/>
            </a:prstGeom>
            <a:solidFill>
              <a:srgbClr val="3F6FB5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91440" rIns="90000" bIns="91440">
              <a:spAutoFit/>
            </a:bodyPr>
            <a:lstStyle/>
            <a:p>
              <a:pPr algn="l" defTabSz="449263">
                <a:buClr>
                  <a:srgbClr val="FFFFFF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b="0" dirty="0">
                  <a:solidFill>
                    <a:srgbClr val="FFFFFF"/>
                  </a:solidFill>
                </a:rPr>
                <a:t>GL Accounts set 2</a:t>
              </a:r>
            </a:p>
            <a:p>
              <a:pPr algn="l" defTabSz="449263">
                <a:buClr>
                  <a:srgbClr val="FFFFFF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b="0" dirty="0">
                  <a:solidFill>
                    <a:srgbClr val="FFFFFF"/>
                  </a:solidFill>
                </a:rPr>
                <a:t>1100 Assets</a:t>
              </a:r>
            </a:p>
            <a:p>
              <a:pPr algn="l" defTabSz="449263">
                <a:buClr>
                  <a:srgbClr val="FFFFFF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b="0" dirty="0">
                  <a:solidFill>
                    <a:srgbClr val="FFFFFF"/>
                  </a:solidFill>
                </a:rPr>
                <a:t>1200 Liabilities</a:t>
              </a:r>
            </a:p>
            <a:p>
              <a:pPr algn="l" defTabSz="449263">
                <a:buClr>
                  <a:srgbClr val="FFFFFF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b="0" dirty="0">
                  <a:solidFill>
                    <a:srgbClr val="FFFFFF"/>
                  </a:solidFill>
                </a:rPr>
                <a:t>2000 Revenues</a:t>
              </a:r>
            </a:p>
          </p:txBody>
        </p:sp>
        <p:grpSp>
          <p:nvGrpSpPr>
            <p:cNvPr id="8" name="Group 29"/>
            <p:cNvGrpSpPr>
              <a:grpSpLocks/>
            </p:cNvGrpSpPr>
            <p:nvPr/>
          </p:nvGrpSpPr>
          <p:grpSpPr bwMode="auto">
            <a:xfrm>
              <a:off x="374650" y="2982913"/>
              <a:ext cx="4165600" cy="3454400"/>
              <a:chOff x="583" y="1902"/>
              <a:chExt cx="2624" cy="2176"/>
            </a:xfrm>
          </p:grpSpPr>
          <p:sp>
            <p:nvSpPr>
              <p:cNvPr id="9" name="Rectangle 30"/>
              <p:cNvSpPr>
                <a:spLocks noChangeArrowheads="1"/>
              </p:cNvSpPr>
              <p:nvPr/>
            </p:nvSpPr>
            <p:spPr bwMode="auto">
              <a:xfrm>
                <a:off x="583" y="3727"/>
                <a:ext cx="817" cy="350"/>
              </a:xfrm>
              <a:prstGeom prst="rect">
                <a:avLst/>
              </a:prstGeom>
              <a:solidFill>
                <a:srgbClr val="BCCEE8"/>
              </a:solidFill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lIns="90000" tIns="91440" rIns="90000" bIns="91440" anchor="ctr"/>
              <a:lstStyle/>
              <a:p>
                <a:pPr defTabSz="449263">
                  <a:buClr>
                    <a:srgbClr val="000000"/>
                  </a:buClr>
                  <a:buSzPct val="100000"/>
                  <a:buFont typeface="Tahoma" pitchFamily="34" charset="0"/>
                  <a:buNone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</a:pPr>
                <a:r>
                  <a:rPr lang="en-GB" sz="2000" b="0">
                    <a:solidFill>
                      <a:srgbClr val="000000"/>
                    </a:solidFill>
                  </a:rPr>
                  <a:t>Domain 1</a:t>
                </a:r>
              </a:p>
            </p:txBody>
          </p:sp>
          <p:sp>
            <p:nvSpPr>
              <p:cNvPr id="10" name="Rectangle 31"/>
              <p:cNvSpPr>
                <a:spLocks noChangeArrowheads="1"/>
              </p:cNvSpPr>
              <p:nvPr/>
            </p:nvSpPr>
            <p:spPr bwMode="auto">
              <a:xfrm>
                <a:off x="1486" y="3728"/>
                <a:ext cx="817" cy="350"/>
              </a:xfrm>
              <a:prstGeom prst="rect">
                <a:avLst/>
              </a:prstGeom>
              <a:solidFill>
                <a:srgbClr val="BCCEE8"/>
              </a:solidFill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lIns="90000" tIns="91440" rIns="90000" bIns="91440" anchor="ctr"/>
              <a:lstStyle/>
              <a:p>
                <a:pPr defTabSz="449263">
                  <a:buClr>
                    <a:srgbClr val="000000"/>
                  </a:buClr>
                  <a:buSzPct val="100000"/>
                  <a:buFont typeface="Tahoma" pitchFamily="34" charset="0"/>
                  <a:buNone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</a:pPr>
                <a:r>
                  <a:rPr lang="en-GB" sz="2000" b="0">
                    <a:solidFill>
                      <a:srgbClr val="000000"/>
                    </a:solidFill>
                  </a:rPr>
                  <a:t>Domain 2</a:t>
                </a:r>
              </a:p>
            </p:txBody>
          </p:sp>
          <p:sp>
            <p:nvSpPr>
              <p:cNvPr id="11" name="Rectangle 32"/>
              <p:cNvSpPr>
                <a:spLocks noChangeArrowheads="1"/>
              </p:cNvSpPr>
              <p:nvPr/>
            </p:nvSpPr>
            <p:spPr bwMode="auto">
              <a:xfrm>
                <a:off x="2390" y="3728"/>
                <a:ext cx="817" cy="350"/>
              </a:xfrm>
              <a:prstGeom prst="rect">
                <a:avLst/>
              </a:prstGeom>
              <a:solidFill>
                <a:srgbClr val="BCCEE8"/>
              </a:solidFill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lIns="90000" tIns="91440" rIns="90000" bIns="91440" anchor="ctr"/>
              <a:lstStyle/>
              <a:p>
                <a:pPr defTabSz="449263">
                  <a:buClr>
                    <a:srgbClr val="000000"/>
                  </a:buClr>
                  <a:buSzPct val="100000"/>
                  <a:buFont typeface="Tahoma" pitchFamily="34" charset="0"/>
                  <a:buNone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</a:pPr>
                <a:r>
                  <a:rPr lang="en-GB" sz="2000" b="0">
                    <a:solidFill>
                      <a:srgbClr val="000000"/>
                    </a:solidFill>
                  </a:rPr>
                  <a:t>Domain 3</a:t>
                </a:r>
              </a:p>
            </p:txBody>
          </p:sp>
          <p:sp>
            <p:nvSpPr>
              <p:cNvPr id="12" name="Text Box 33"/>
              <p:cNvSpPr txBox="1">
                <a:spLocks noChangeArrowheads="1"/>
              </p:cNvSpPr>
              <p:nvPr/>
            </p:nvSpPr>
            <p:spPr bwMode="auto">
              <a:xfrm>
                <a:off x="937" y="1902"/>
                <a:ext cx="1893" cy="1198"/>
              </a:xfrm>
              <a:prstGeom prst="rect">
                <a:avLst/>
              </a:prstGeom>
              <a:solidFill>
                <a:srgbClr val="3F6FB5"/>
              </a:solidFill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lIns="90000" tIns="91440" rIns="90000" bIns="91440">
                <a:spAutoFit/>
              </a:bodyPr>
              <a:lstStyle/>
              <a:p>
                <a:pPr algn="l" defTabSz="449263">
                  <a:buClr>
                    <a:srgbClr val="FFFFFF"/>
                  </a:buClr>
                  <a:buSzPct val="100000"/>
                  <a:buFont typeface="Tahoma" pitchFamily="34" charset="0"/>
                  <a:buNone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</a:pPr>
                <a:r>
                  <a:rPr lang="en-GB" b="0">
                    <a:solidFill>
                      <a:srgbClr val="FFFFFF"/>
                    </a:solidFill>
                  </a:rPr>
                  <a:t>GL Accounts set 1</a:t>
                </a:r>
              </a:p>
              <a:p>
                <a:pPr algn="l" defTabSz="449263">
                  <a:buClr>
                    <a:srgbClr val="FFFFFF"/>
                  </a:buClr>
                  <a:buSzPct val="100000"/>
                  <a:buFont typeface="Tahoma" pitchFamily="34" charset="0"/>
                  <a:buNone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</a:pPr>
                <a:r>
                  <a:rPr lang="en-GB" b="0">
                    <a:solidFill>
                      <a:srgbClr val="FFFFFF"/>
                    </a:solidFill>
                  </a:rPr>
                  <a:t>100 Assets</a:t>
                </a:r>
              </a:p>
              <a:p>
                <a:pPr algn="l" defTabSz="449263">
                  <a:buClr>
                    <a:srgbClr val="FFFFFF"/>
                  </a:buClr>
                  <a:buSzPct val="100000"/>
                  <a:buFont typeface="Tahoma" pitchFamily="34" charset="0"/>
                  <a:buNone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</a:pPr>
                <a:r>
                  <a:rPr lang="en-GB" b="0">
                    <a:solidFill>
                      <a:srgbClr val="FFFFFF"/>
                    </a:solidFill>
                  </a:rPr>
                  <a:t>200 Liabilities</a:t>
                </a:r>
              </a:p>
              <a:p>
                <a:pPr algn="l" defTabSz="449263">
                  <a:buClr>
                    <a:srgbClr val="FFFFFF"/>
                  </a:buClr>
                  <a:buSzPct val="100000"/>
                  <a:buFont typeface="Tahoma" pitchFamily="34" charset="0"/>
                  <a:buNone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</a:pPr>
                <a:r>
                  <a:rPr lang="en-GB" b="0">
                    <a:solidFill>
                      <a:srgbClr val="FFFFFF"/>
                    </a:solidFill>
                  </a:rPr>
                  <a:t>300 Revenues</a:t>
                </a:r>
              </a:p>
            </p:txBody>
          </p:sp>
          <p:sp>
            <p:nvSpPr>
              <p:cNvPr id="13" name="Line 34"/>
              <p:cNvSpPr>
                <a:spLocks noChangeShapeType="1"/>
              </p:cNvSpPr>
              <p:nvPr/>
            </p:nvSpPr>
            <p:spPr bwMode="auto">
              <a:xfrm flipV="1">
                <a:off x="977" y="3118"/>
                <a:ext cx="605" cy="604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" name="Line 35"/>
              <p:cNvSpPr>
                <a:spLocks noChangeShapeType="1"/>
              </p:cNvSpPr>
              <p:nvPr/>
            </p:nvSpPr>
            <p:spPr bwMode="auto">
              <a:xfrm flipV="1">
                <a:off x="1896" y="3096"/>
                <a:ext cx="1" cy="641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" name="Line 36"/>
              <p:cNvSpPr>
                <a:spLocks noChangeShapeType="1"/>
              </p:cNvSpPr>
              <p:nvPr/>
            </p:nvSpPr>
            <p:spPr bwMode="auto">
              <a:xfrm flipH="1" flipV="1">
                <a:off x="2330" y="3096"/>
                <a:ext cx="436" cy="633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6" name="Line 37"/>
            <p:cNvSpPr>
              <a:spLocks noChangeShapeType="1"/>
            </p:cNvSpPr>
            <p:nvPr/>
          </p:nvSpPr>
          <p:spPr bwMode="auto">
            <a:xfrm flipV="1">
              <a:off x="5891213" y="4903788"/>
              <a:ext cx="312737" cy="1004887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Line 38"/>
            <p:cNvSpPr>
              <a:spLocks noChangeShapeType="1"/>
            </p:cNvSpPr>
            <p:nvPr/>
          </p:nvSpPr>
          <p:spPr bwMode="auto">
            <a:xfrm flipH="1" flipV="1">
              <a:off x="6951663" y="4903788"/>
              <a:ext cx="333375" cy="1004887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200" dirty="0" smtClean="0"/>
              <a:t>Example: a customer refers to an AR account</a:t>
            </a:r>
          </a:p>
          <a:p>
            <a:r>
              <a:rPr lang="en-US" sz="2200" dirty="0" smtClean="0"/>
              <a:t>What if the same customer set is used by domains that point to different GL account sets?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Shared Sets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EF-QAD-280</a:t>
            </a:r>
            <a:endParaRPr lang="en-US" dirty="0"/>
          </a:p>
        </p:txBody>
      </p:sp>
      <p:grpSp>
        <p:nvGrpSpPr>
          <p:cNvPr id="25" name="Group 24"/>
          <p:cNvGrpSpPr/>
          <p:nvPr/>
        </p:nvGrpSpPr>
        <p:grpSpPr>
          <a:xfrm>
            <a:off x="1994257" y="2176870"/>
            <a:ext cx="5151437" cy="3875087"/>
            <a:chOff x="1712913" y="2498406"/>
            <a:chExt cx="5151437" cy="3875087"/>
          </a:xfrm>
        </p:grpSpPr>
        <p:sp>
          <p:nvSpPr>
            <p:cNvPr id="5" name="AutoShape 28"/>
            <p:cNvSpPr>
              <a:spLocks noChangeArrowheads="1"/>
            </p:cNvSpPr>
            <p:nvPr/>
          </p:nvSpPr>
          <p:spPr bwMode="auto">
            <a:xfrm>
              <a:off x="1712913" y="2498406"/>
              <a:ext cx="5151437" cy="3875087"/>
            </a:xfrm>
            <a:prstGeom prst="can">
              <a:avLst>
                <a:gd name="adj" fmla="val 20486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Rectangle 29"/>
            <p:cNvSpPr>
              <a:spLocks noChangeArrowheads="1"/>
            </p:cNvSpPr>
            <p:nvPr/>
          </p:nvSpPr>
          <p:spPr bwMode="auto">
            <a:xfrm>
              <a:off x="1810328" y="4322443"/>
              <a:ext cx="979487" cy="950913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lIns="90000" tIns="91440" rIns="90000" bIns="91440" anchor="ctr"/>
            <a:lstStyle/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b="0" dirty="0"/>
                <a:t>Domain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b="0" dirty="0"/>
                <a:t>1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b="0" dirty="0"/>
                <a:t>EUR</a:t>
              </a:r>
            </a:p>
          </p:txBody>
        </p:sp>
        <p:sp>
          <p:nvSpPr>
            <p:cNvPr id="7" name="Rectangle 30"/>
            <p:cNvSpPr>
              <a:spLocks noChangeArrowheads="1"/>
            </p:cNvSpPr>
            <p:nvPr/>
          </p:nvSpPr>
          <p:spPr bwMode="auto">
            <a:xfrm>
              <a:off x="2789816" y="4320856"/>
              <a:ext cx="979488" cy="950912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lIns="90000" tIns="91440" rIns="90000" bIns="91440" anchor="ctr"/>
            <a:lstStyle/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b="0" dirty="0"/>
                <a:t>Domain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b="0" dirty="0"/>
                <a:t>2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b="0" dirty="0"/>
                <a:t>GBP</a:t>
              </a:r>
            </a:p>
          </p:txBody>
        </p:sp>
        <p:sp>
          <p:nvSpPr>
            <p:cNvPr id="8" name="Rectangle 31"/>
            <p:cNvSpPr>
              <a:spLocks noChangeArrowheads="1"/>
            </p:cNvSpPr>
            <p:nvPr/>
          </p:nvSpPr>
          <p:spPr bwMode="auto">
            <a:xfrm>
              <a:off x="3769303" y="4322443"/>
              <a:ext cx="979487" cy="950913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lIns="90000" tIns="91440" rIns="90000" bIns="91440" anchor="ctr"/>
            <a:lstStyle/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b="0" dirty="0"/>
                <a:t>Domain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b="0" dirty="0"/>
                <a:t>3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b="0" dirty="0"/>
                <a:t>USD</a:t>
              </a:r>
            </a:p>
          </p:txBody>
        </p:sp>
        <p:sp>
          <p:nvSpPr>
            <p:cNvPr id="9" name="Rectangle 32"/>
            <p:cNvSpPr>
              <a:spLocks noChangeArrowheads="1"/>
            </p:cNvSpPr>
            <p:nvPr/>
          </p:nvSpPr>
          <p:spPr bwMode="auto">
            <a:xfrm>
              <a:off x="4748791" y="4320856"/>
              <a:ext cx="979488" cy="950912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lIns="90000" tIns="91440" rIns="90000" bIns="91440" anchor="ctr"/>
            <a:lstStyle/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b="0" dirty="0"/>
                <a:t>Domain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b="0" dirty="0"/>
                <a:t>4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b="0" dirty="0"/>
                <a:t>USD</a:t>
              </a:r>
            </a:p>
          </p:txBody>
        </p:sp>
        <p:sp>
          <p:nvSpPr>
            <p:cNvPr id="10" name="Rectangle 33"/>
            <p:cNvSpPr>
              <a:spLocks noChangeArrowheads="1"/>
            </p:cNvSpPr>
            <p:nvPr/>
          </p:nvSpPr>
          <p:spPr bwMode="auto">
            <a:xfrm>
              <a:off x="5728278" y="4320856"/>
              <a:ext cx="933781" cy="950912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lIns="90000" tIns="91440" rIns="90000" bIns="91440" anchor="ctr"/>
            <a:lstStyle/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b="0" dirty="0"/>
                <a:t>Domain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b="0" dirty="0"/>
                <a:t>5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b="0" dirty="0"/>
                <a:t>CHF</a:t>
              </a:r>
            </a:p>
          </p:txBody>
        </p:sp>
        <p:sp>
          <p:nvSpPr>
            <p:cNvPr id="11" name="Text Box 34"/>
            <p:cNvSpPr txBox="1">
              <a:spLocks noChangeArrowheads="1"/>
            </p:cNvSpPr>
            <p:nvPr/>
          </p:nvSpPr>
          <p:spPr bwMode="auto">
            <a:xfrm>
              <a:off x="2754313" y="2666681"/>
              <a:ext cx="2959100" cy="48895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91440" rIns="90000" bIns="91440">
              <a:spAutoFit/>
            </a:bodyPr>
            <a:lstStyle/>
            <a:p>
              <a:pPr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2000">
                  <a:solidFill>
                    <a:schemeClr val="bg1"/>
                  </a:solidFill>
                </a:rPr>
                <a:t>QAD Financials -  USD</a:t>
              </a:r>
            </a:p>
          </p:txBody>
        </p:sp>
        <p:sp>
          <p:nvSpPr>
            <p:cNvPr id="12" name="Rectangle 35"/>
            <p:cNvSpPr>
              <a:spLocks noChangeArrowheads="1"/>
            </p:cNvSpPr>
            <p:nvPr/>
          </p:nvSpPr>
          <p:spPr bwMode="auto">
            <a:xfrm>
              <a:off x="1870075" y="3542981"/>
              <a:ext cx="2490910" cy="550862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91440" rIns="90000" bIns="91440" anchor="ctr"/>
            <a:lstStyle/>
            <a:p>
              <a:pPr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b="0"/>
                <a:t>GL Account Set 1</a:t>
              </a:r>
            </a:p>
          </p:txBody>
        </p:sp>
        <p:sp>
          <p:nvSpPr>
            <p:cNvPr id="13" name="Rectangle 36"/>
            <p:cNvSpPr>
              <a:spLocks noChangeArrowheads="1"/>
            </p:cNvSpPr>
            <p:nvPr/>
          </p:nvSpPr>
          <p:spPr bwMode="auto">
            <a:xfrm>
              <a:off x="4574276" y="3552506"/>
              <a:ext cx="2044011" cy="533400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91440" rIns="90000" bIns="91440" anchor="ctr"/>
            <a:lstStyle/>
            <a:p>
              <a:pPr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b="0" dirty="0"/>
                <a:t>GL Account Set 2</a:t>
              </a:r>
            </a:p>
          </p:txBody>
        </p:sp>
        <p:sp>
          <p:nvSpPr>
            <p:cNvPr id="14" name="Rectangle 37"/>
            <p:cNvSpPr>
              <a:spLocks noChangeArrowheads="1"/>
            </p:cNvSpPr>
            <p:nvPr/>
          </p:nvSpPr>
          <p:spPr bwMode="auto">
            <a:xfrm>
              <a:off x="1890713" y="5533706"/>
              <a:ext cx="4727575" cy="509587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91440" rIns="90000" bIns="91440" anchor="ctr"/>
            <a:lstStyle/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b="0"/>
                <a:t>Customer Set 1</a:t>
              </a:r>
            </a:p>
          </p:txBody>
        </p:sp>
        <p:sp>
          <p:nvSpPr>
            <p:cNvPr id="15" name="Line 38"/>
            <p:cNvSpPr>
              <a:spLocks noChangeShapeType="1"/>
            </p:cNvSpPr>
            <p:nvPr/>
          </p:nvSpPr>
          <p:spPr bwMode="auto">
            <a:xfrm flipH="1" flipV="1">
              <a:off x="2274888" y="4070031"/>
              <a:ext cx="12700" cy="258762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Line 39"/>
            <p:cNvSpPr>
              <a:spLocks noChangeShapeType="1"/>
            </p:cNvSpPr>
            <p:nvPr/>
          </p:nvSpPr>
          <p:spPr bwMode="auto">
            <a:xfrm flipV="1">
              <a:off x="3268663" y="4081143"/>
              <a:ext cx="1587" cy="239713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Line 40"/>
            <p:cNvSpPr>
              <a:spLocks noChangeShapeType="1"/>
            </p:cNvSpPr>
            <p:nvPr/>
          </p:nvSpPr>
          <p:spPr bwMode="auto">
            <a:xfrm flipV="1">
              <a:off x="4235450" y="4087492"/>
              <a:ext cx="0" cy="241300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Line 41"/>
            <p:cNvSpPr>
              <a:spLocks noChangeShapeType="1"/>
            </p:cNvSpPr>
            <p:nvPr/>
          </p:nvSpPr>
          <p:spPr bwMode="auto">
            <a:xfrm flipV="1">
              <a:off x="5230813" y="4081143"/>
              <a:ext cx="1587" cy="246063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Line 42"/>
            <p:cNvSpPr>
              <a:spLocks noChangeShapeType="1"/>
            </p:cNvSpPr>
            <p:nvPr/>
          </p:nvSpPr>
          <p:spPr bwMode="auto">
            <a:xfrm flipV="1">
              <a:off x="6189663" y="4081143"/>
              <a:ext cx="1587" cy="246063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Line 43"/>
            <p:cNvSpPr>
              <a:spLocks noChangeShapeType="1"/>
            </p:cNvSpPr>
            <p:nvPr/>
          </p:nvSpPr>
          <p:spPr bwMode="auto">
            <a:xfrm>
              <a:off x="2303463" y="5273356"/>
              <a:ext cx="1587" cy="255587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Line 44"/>
            <p:cNvSpPr>
              <a:spLocks noChangeShapeType="1"/>
            </p:cNvSpPr>
            <p:nvPr/>
          </p:nvSpPr>
          <p:spPr bwMode="auto">
            <a:xfrm>
              <a:off x="3275013" y="5268593"/>
              <a:ext cx="1587" cy="260350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Line 45"/>
            <p:cNvSpPr>
              <a:spLocks noChangeShapeType="1"/>
            </p:cNvSpPr>
            <p:nvPr/>
          </p:nvSpPr>
          <p:spPr bwMode="auto">
            <a:xfrm>
              <a:off x="4233863" y="5268593"/>
              <a:ext cx="1587" cy="260350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Line 46"/>
            <p:cNvSpPr>
              <a:spLocks noChangeShapeType="1"/>
            </p:cNvSpPr>
            <p:nvPr/>
          </p:nvSpPr>
          <p:spPr bwMode="auto">
            <a:xfrm>
              <a:off x="5230813" y="5262243"/>
              <a:ext cx="1587" cy="273050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Line 47"/>
            <p:cNvSpPr>
              <a:spLocks noChangeShapeType="1"/>
            </p:cNvSpPr>
            <p:nvPr/>
          </p:nvSpPr>
          <p:spPr bwMode="auto">
            <a:xfrm>
              <a:off x="6183313" y="5273356"/>
              <a:ext cx="1587" cy="261937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Profiles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EF-QAD-290</a:t>
            </a:r>
            <a:endParaRPr lang="en-US" dirty="0"/>
          </a:p>
        </p:txBody>
      </p:sp>
      <p:grpSp>
        <p:nvGrpSpPr>
          <p:cNvPr id="28" name="Group 27"/>
          <p:cNvGrpSpPr/>
          <p:nvPr/>
        </p:nvGrpSpPr>
        <p:grpSpPr>
          <a:xfrm>
            <a:off x="1503432" y="867895"/>
            <a:ext cx="6119812" cy="5251450"/>
            <a:chOff x="2478088" y="968375"/>
            <a:chExt cx="6119812" cy="5251450"/>
          </a:xfrm>
        </p:grpSpPr>
        <p:sp>
          <p:nvSpPr>
            <p:cNvPr id="4" name="Rectangle 20"/>
            <p:cNvSpPr>
              <a:spLocks noChangeArrowheads="1"/>
            </p:cNvSpPr>
            <p:nvPr/>
          </p:nvSpPr>
          <p:spPr bwMode="auto">
            <a:xfrm>
              <a:off x="2478088" y="968375"/>
              <a:ext cx="3252787" cy="1909763"/>
            </a:xfrm>
            <a:prstGeom prst="rect">
              <a:avLst/>
            </a:prstGeom>
            <a:solidFill>
              <a:srgbClr val="C0D3CE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82550" tIns="41275" rIns="82550" bIns="41275" anchor="ctr"/>
            <a:lstStyle/>
            <a:p>
              <a:pPr defTabSz="739775" eaLnBrk="0" hangingPunct="0"/>
              <a:endParaRPr lang="en-US" sz="1200" b="0">
                <a:latin typeface="+mj-lt"/>
              </a:endParaRPr>
            </a:p>
          </p:txBody>
        </p:sp>
        <p:sp>
          <p:nvSpPr>
            <p:cNvPr id="5" name="Text Box 21"/>
            <p:cNvSpPr txBox="1">
              <a:spLocks noChangeArrowheads="1"/>
            </p:cNvSpPr>
            <p:nvPr/>
          </p:nvSpPr>
          <p:spPr bwMode="auto">
            <a:xfrm>
              <a:off x="2547938" y="1035050"/>
              <a:ext cx="931665" cy="27699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200" b="0">
                  <a:latin typeface="+mj-lt"/>
                </a:rPr>
                <a:t>Domain A</a:t>
              </a:r>
            </a:p>
          </p:txBody>
        </p:sp>
        <p:sp>
          <p:nvSpPr>
            <p:cNvPr id="6" name="Rectangle 22"/>
            <p:cNvSpPr>
              <a:spLocks noChangeArrowheads="1"/>
            </p:cNvSpPr>
            <p:nvPr/>
          </p:nvSpPr>
          <p:spPr bwMode="auto">
            <a:xfrm>
              <a:off x="5992813" y="977900"/>
              <a:ext cx="2605087" cy="1890713"/>
            </a:xfrm>
            <a:prstGeom prst="rect">
              <a:avLst/>
            </a:prstGeom>
            <a:solidFill>
              <a:srgbClr val="C0D3CE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82550" tIns="41275" rIns="82550" bIns="41275" anchor="ctr"/>
            <a:lstStyle/>
            <a:p>
              <a:pPr defTabSz="739775" eaLnBrk="0" hangingPunct="0"/>
              <a:endParaRPr lang="en-US" sz="1200" b="0">
                <a:latin typeface="+mj-lt"/>
              </a:endParaRPr>
            </a:p>
          </p:txBody>
        </p:sp>
        <p:sp>
          <p:nvSpPr>
            <p:cNvPr id="7" name="Text Box 23"/>
            <p:cNvSpPr txBox="1">
              <a:spLocks noChangeArrowheads="1"/>
            </p:cNvSpPr>
            <p:nvPr/>
          </p:nvSpPr>
          <p:spPr bwMode="auto">
            <a:xfrm>
              <a:off x="7672388" y="1044575"/>
              <a:ext cx="906017" cy="27699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200" b="0">
                  <a:latin typeface="+mj-lt"/>
                </a:rPr>
                <a:t>Domain B</a:t>
              </a:r>
            </a:p>
          </p:txBody>
        </p:sp>
        <p:sp>
          <p:nvSpPr>
            <p:cNvPr id="8" name="Rectangle 24"/>
            <p:cNvSpPr>
              <a:spLocks noChangeArrowheads="1"/>
            </p:cNvSpPr>
            <p:nvPr/>
          </p:nvSpPr>
          <p:spPr bwMode="auto">
            <a:xfrm>
              <a:off x="3971925" y="5541963"/>
              <a:ext cx="1652588" cy="677862"/>
            </a:xfrm>
            <a:prstGeom prst="rect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endParaRPr lang="en-US" sz="1200">
                <a:latin typeface="+mj-lt"/>
              </a:endParaRPr>
            </a:p>
            <a:p>
              <a:pPr algn="ctr" defTabSz="739775" eaLnBrk="0" hangingPunct="0">
                <a:defRPr/>
              </a:pPr>
              <a:endParaRPr lang="en-US" sz="1200">
                <a:latin typeface="+mj-lt"/>
              </a:endParaRPr>
            </a:p>
            <a:p>
              <a:pPr algn="ctr" defTabSz="739775" eaLnBrk="0" hangingPunct="0">
                <a:defRPr/>
              </a:pPr>
              <a:r>
                <a:rPr lang="en-US" sz="1200" b="0">
                  <a:latin typeface="+mj-lt"/>
                </a:rPr>
                <a:t>Account Shared Set 1</a:t>
              </a:r>
            </a:p>
          </p:txBody>
        </p:sp>
        <p:sp>
          <p:nvSpPr>
            <p:cNvPr id="9" name="Rectangle 25"/>
            <p:cNvSpPr>
              <a:spLocks noChangeArrowheads="1"/>
            </p:cNvSpPr>
            <p:nvPr/>
          </p:nvSpPr>
          <p:spPr bwMode="auto">
            <a:xfrm>
              <a:off x="3989406" y="5618163"/>
              <a:ext cx="1606532" cy="306387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>
                <a:defRPr/>
              </a:pPr>
              <a:r>
                <a:rPr lang="en-US" sz="1000" b="0">
                  <a:latin typeface="+mj-lt"/>
                </a:rPr>
                <a:t>Control Account 407100</a:t>
              </a:r>
            </a:p>
          </p:txBody>
        </p:sp>
        <p:sp>
          <p:nvSpPr>
            <p:cNvPr id="10" name="Rectangle 26"/>
            <p:cNvSpPr>
              <a:spLocks noChangeArrowheads="1"/>
            </p:cNvSpPr>
            <p:nvPr/>
          </p:nvSpPr>
          <p:spPr bwMode="auto">
            <a:xfrm>
              <a:off x="4564063" y="4473575"/>
              <a:ext cx="2109787" cy="576263"/>
            </a:xfrm>
            <a:prstGeom prst="rect">
              <a:avLst/>
            </a:prstGeom>
            <a:solidFill>
              <a:srgbClr val="EDD1C5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b="0">
                  <a:latin typeface="+mj-lt"/>
                </a:rPr>
                <a:t>Customer Control</a:t>
              </a:r>
            </a:p>
            <a:p>
              <a:pPr algn="ctr" defTabSz="739775" eaLnBrk="0" hangingPunct="0">
                <a:defRPr/>
              </a:pPr>
              <a:r>
                <a:rPr lang="en-US" sz="1200" b="0">
                  <a:latin typeface="+mj-lt"/>
                </a:rPr>
                <a:t>Account Profile</a:t>
              </a:r>
            </a:p>
          </p:txBody>
        </p:sp>
        <p:sp>
          <p:nvSpPr>
            <p:cNvPr id="11" name="Rectangle 27"/>
            <p:cNvSpPr>
              <a:spLocks noChangeArrowheads="1"/>
            </p:cNvSpPr>
            <p:nvPr/>
          </p:nvSpPr>
          <p:spPr bwMode="auto">
            <a:xfrm>
              <a:off x="6010274" y="5541963"/>
              <a:ext cx="1662113" cy="677862"/>
            </a:xfrm>
            <a:prstGeom prst="rect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endParaRPr lang="en-US" sz="1200">
                <a:latin typeface="+mj-lt"/>
              </a:endParaRPr>
            </a:p>
            <a:p>
              <a:pPr algn="ctr" defTabSz="739775" eaLnBrk="0" hangingPunct="0">
                <a:defRPr/>
              </a:pPr>
              <a:endParaRPr lang="en-US" sz="1200">
                <a:latin typeface="+mj-lt"/>
              </a:endParaRPr>
            </a:p>
            <a:p>
              <a:pPr algn="ctr" defTabSz="739775" eaLnBrk="0" hangingPunct="0">
                <a:defRPr/>
              </a:pPr>
              <a:r>
                <a:rPr lang="en-US" sz="1200" b="0">
                  <a:latin typeface="+mj-lt"/>
                </a:rPr>
                <a:t>Account Shared Set 2</a:t>
              </a:r>
            </a:p>
          </p:txBody>
        </p:sp>
        <p:sp>
          <p:nvSpPr>
            <p:cNvPr id="12" name="Rectangle 28"/>
            <p:cNvSpPr>
              <a:spLocks noChangeArrowheads="1"/>
            </p:cNvSpPr>
            <p:nvPr/>
          </p:nvSpPr>
          <p:spPr bwMode="auto">
            <a:xfrm>
              <a:off x="6027756" y="5618163"/>
              <a:ext cx="1612882" cy="306387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>
                <a:defRPr/>
              </a:pPr>
              <a:r>
                <a:rPr lang="en-US" sz="1000" b="0">
                  <a:latin typeface="+mj-lt"/>
                </a:rPr>
                <a:t>Control Account 407120</a:t>
              </a:r>
            </a:p>
          </p:txBody>
        </p:sp>
        <p:sp>
          <p:nvSpPr>
            <p:cNvPr id="13" name="Rectangle 29"/>
            <p:cNvSpPr>
              <a:spLocks noChangeArrowheads="1"/>
            </p:cNvSpPr>
            <p:nvPr/>
          </p:nvSpPr>
          <p:spPr bwMode="auto">
            <a:xfrm>
              <a:off x="3914775" y="3313113"/>
              <a:ext cx="3309938" cy="677862"/>
            </a:xfrm>
            <a:prstGeom prst="rect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b="0">
                  <a:latin typeface="+mj-lt"/>
                </a:rPr>
                <a:t>Customer Shared Set </a:t>
              </a:r>
            </a:p>
          </p:txBody>
        </p:sp>
        <p:sp>
          <p:nvSpPr>
            <p:cNvPr id="14" name="Rectangle 30"/>
            <p:cNvSpPr>
              <a:spLocks noChangeArrowheads="1"/>
            </p:cNvSpPr>
            <p:nvPr/>
          </p:nvSpPr>
          <p:spPr bwMode="auto">
            <a:xfrm>
              <a:off x="2590800" y="1377950"/>
              <a:ext cx="1109663" cy="5921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>
                <a:defRPr/>
              </a:pPr>
              <a:r>
                <a:rPr lang="en-US" sz="1200" b="0">
                  <a:latin typeface="+mj-lt"/>
                </a:rPr>
                <a:t>Entity 1 - US</a:t>
              </a:r>
            </a:p>
          </p:txBody>
        </p:sp>
        <p:sp>
          <p:nvSpPr>
            <p:cNvPr id="15" name="Rectangle 31"/>
            <p:cNvSpPr>
              <a:spLocks noChangeArrowheads="1"/>
            </p:cNvSpPr>
            <p:nvPr/>
          </p:nvSpPr>
          <p:spPr bwMode="auto">
            <a:xfrm>
              <a:off x="3543300" y="1787525"/>
              <a:ext cx="1109663" cy="5921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>
                <a:defRPr/>
              </a:pPr>
              <a:r>
                <a:rPr lang="en-US" sz="1200" b="0">
                  <a:latin typeface="+mj-lt"/>
                </a:rPr>
                <a:t>Entity 2 - UK</a:t>
              </a:r>
            </a:p>
          </p:txBody>
        </p:sp>
        <p:sp>
          <p:nvSpPr>
            <p:cNvPr id="16" name="Rectangle 32"/>
            <p:cNvSpPr>
              <a:spLocks noChangeArrowheads="1"/>
            </p:cNvSpPr>
            <p:nvPr/>
          </p:nvSpPr>
          <p:spPr bwMode="auto">
            <a:xfrm>
              <a:off x="4486275" y="2192338"/>
              <a:ext cx="1109663" cy="5921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>
                <a:defRPr/>
              </a:pPr>
              <a:r>
                <a:rPr lang="en-US" sz="1200" b="0">
                  <a:latin typeface="+mj-lt"/>
                </a:rPr>
                <a:t>Entity 3 - JPN</a:t>
              </a:r>
            </a:p>
          </p:txBody>
        </p:sp>
        <p:sp>
          <p:nvSpPr>
            <p:cNvPr id="17" name="Rectangle 33"/>
            <p:cNvSpPr>
              <a:spLocks noChangeArrowheads="1"/>
            </p:cNvSpPr>
            <p:nvPr/>
          </p:nvSpPr>
          <p:spPr bwMode="auto">
            <a:xfrm>
              <a:off x="6143625" y="1787525"/>
              <a:ext cx="1109663" cy="5921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>
                <a:defRPr/>
              </a:pPr>
              <a:r>
                <a:rPr lang="en-US" sz="1200" b="0">
                  <a:latin typeface="+mj-lt"/>
                </a:rPr>
                <a:t>Entity 4 - DE</a:t>
              </a:r>
            </a:p>
          </p:txBody>
        </p:sp>
        <p:sp>
          <p:nvSpPr>
            <p:cNvPr id="18" name="Rectangle 34"/>
            <p:cNvSpPr>
              <a:spLocks noChangeArrowheads="1"/>
            </p:cNvSpPr>
            <p:nvPr/>
          </p:nvSpPr>
          <p:spPr bwMode="auto">
            <a:xfrm>
              <a:off x="7086600" y="1377950"/>
              <a:ext cx="1109663" cy="5921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>
                <a:defRPr/>
              </a:pPr>
              <a:r>
                <a:rPr lang="en-US" sz="1200" b="0">
                  <a:latin typeface="+mj-lt"/>
                </a:rPr>
                <a:t>Entity 5 - FR</a:t>
              </a:r>
            </a:p>
          </p:txBody>
        </p:sp>
        <p:sp>
          <p:nvSpPr>
            <p:cNvPr id="19" name="Line 35"/>
            <p:cNvSpPr>
              <a:spLocks noChangeShapeType="1"/>
            </p:cNvSpPr>
            <p:nvPr/>
          </p:nvSpPr>
          <p:spPr bwMode="auto">
            <a:xfrm>
              <a:off x="6016625" y="5048250"/>
              <a:ext cx="793750" cy="4857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0" name="Line 36"/>
            <p:cNvSpPr>
              <a:spLocks noChangeShapeType="1"/>
            </p:cNvSpPr>
            <p:nvPr/>
          </p:nvSpPr>
          <p:spPr bwMode="auto">
            <a:xfrm flipH="1">
              <a:off x="4759325" y="5053013"/>
              <a:ext cx="546100" cy="4826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1" name="Line 37"/>
            <p:cNvSpPr>
              <a:spLocks noChangeShapeType="1"/>
            </p:cNvSpPr>
            <p:nvPr/>
          </p:nvSpPr>
          <p:spPr bwMode="auto">
            <a:xfrm>
              <a:off x="3148013" y="1965325"/>
              <a:ext cx="949325" cy="133985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auto">
            <a:xfrm>
              <a:off x="4113213" y="2384425"/>
              <a:ext cx="274637" cy="9191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" name="Line 39"/>
            <p:cNvSpPr>
              <a:spLocks noChangeShapeType="1"/>
            </p:cNvSpPr>
            <p:nvPr/>
          </p:nvSpPr>
          <p:spPr bwMode="auto">
            <a:xfrm flipH="1">
              <a:off x="4792663" y="2781300"/>
              <a:ext cx="174625" cy="5207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4" name="Line 40"/>
            <p:cNvSpPr>
              <a:spLocks noChangeShapeType="1"/>
            </p:cNvSpPr>
            <p:nvPr/>
          </p:nvSpPr>
          <p:spPr bwMode="auto">
            <a:xfrm flipH="1">
              <a:off x="6456363" y="2381250"/>
              <a:ext cx="250825" cy="9159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5" name="Line 41"/>
            <p:cNvSpPr>
              <a:spLocks noChangeShapeType="1"/>
            </p:cNvSpPr>
            <p:nvPr/>
          </p:nvSpPr>
          <p:spPr bwMode="auto">
            <a:xfrm flipH="1">
              <a:off x="7005638" y="1971675"/>
              <a:ext cx="635000" cy="1336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6" name="Line 42"/>
            <p:cNvSpPr>
              <a:spLocks noChangeShapeType="1"/>
            </p:cNvSpPr>
            <p:nvPr/>
          </p:nvSpPr>
          <p:spPr bwMode="auto">
            <a:xfrm flipH="1" flipV="1">
              <a:off x="4459288" y="3995738"/>
              <a:ext cx="650875" cy="4699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" name="Line 43"/>
            <p:cNvSpPr>
              <a:spLocks noChangeShapeType="1"/>
            </p:cNvSpPr>
            <p:nvPr/>
          </p:nvSpPr>
          <p:spPr bwMode="auto">
            <a:xfrm flipV="1">
              <a:off x="5962650" y="3987800"/>
              <a:ext cx="765175" cy="47625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med" len="med"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Components of Enterprise Financials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EF-QAD-030</a:t>
            </a:r>
            <a:endParaRPr lang="en-US" dirty="0"/>
          </a:p>
        </p:txBody>
      </p:sp>
      <p:grpSp>
        <p:nvGrpSpPr>
          <p:cNvPr id="4" name="Group 43"/>
          <p:cNvGrpSpPr>
            <a:grpSpLocks/>
          </p:cNvGrpSpPr>
          <p:nvPr/>
        </p:nvGrpSpPr>
        <p:grpSpPr bwMode="auto">
          <a:xfrm>
            <a:off x="661988" y="2282432"/>
            <a:ext cx="7805737" cy="2362200"/>
            <a:chOff x="96" y="1584"/>
            <a:chExt cx="4917" cy="1488"/>
          </a:xfrm>
        </p:grpSpPr>
        <p:sp>
          <p:nvSpPr>
            <p:cNvPr id="5" name="Rectangle 19"/>
            <p:cNvSpPr>
              <a:spLocks noChangeAspect="1" noChangeArrowheads="1"/>
            </p:cNvSpPr>
            <p:nvPr/>
          </p:nvSpPr>
          <p:spPr bwMode="auto">
            <a:xfrm>
              <a:off x="96" y="1584"/>
              <a:ext cx="4917" cy="1488"/>
            </a:xfrm>
            <a:prstGeom prst="rect">
              <a:avLst/>
            </a:prstGeom>
            <a:solidFill>
              <a:schemeClr val="accent1"/>
            </a:solidFill>
            <a:ln w="285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/>
              <a:r>
                <a:rPr lang="en-US" sz="1600" dirty="0">
                  <a:latin typeface="+mj-lt"/>
                </a:rPr>
                <a:t>Enterprise</a:t>
              </a:r>
            </a:p>
            <a:p>
              <a:pPr algn="l"/>
              <a:r>
                <a:rPr lang="en-US" sz="1600" dirty="0">
                  <a:latin typeface="+mj-lt"/>
                </a:rPr>
                <a:t>Financials</a:t>
              </a:r>
            </a:p>
          </p:txBody>
        </p:sp>
        <p:sp>
          <p:nvSpPr>
            <p:cNvPr id="6" name="Text Box 20"/>
            <p:cNvSpPr txBox="1">
              <a:spLocks noChangeAspect="1" noChangeArrowheads="1"/>
            </p:cNvSpPr>
            <p:nvPr/>
          </p:nvSpPr>
          <p:spPr bwMode="auto">
            <a:xfrm>
              <a:off x="816" y="2688"/>
              <a:ext cx="758" cy="336"/>
            </a:xfrm>
            <a:prstGeom prst="rect">
              <a:avLst/>
            </a:prstGeom>
            <a:solidFill>
              <a:srgbClr val="85A5D5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Fixed</a:t>
              </a:r>
              <a:br>
                <a:rPr lang="en-US" sz="1200">
                  <a:solidFill>
                    <a:schemeClr val="bg1"/>
                  </a:solidFill>
                  <a:latin typeface="+mj-lt"/>
                </a:rPr>
              </a:br>
              <a:r>
                <a:rPr lang="en-US" sz="1200">
                  <a:solidFill>
                    <a:schemeClr val="bg1"/>
                  </a:solidFill>
                  <a:latin typeface="+mj-lt"/>
                </a:rPr>
                <a:t>Assets</a:t>
              </a:r>
            </a:p>
          </p:txBody>
        </p:sp>
        <p:sp>
          <p:nvSpPr>
            <p:cNvPr id="7" name="Text Box 21"/>
            <p:cNvSpPr txBox="1">
              <a:spLocks noChangeAspect="1" noChangeArrowheads="1"/>
            </p:cNvSpPr>
            <p:nvPr/>
          </p:nvSpPr>
          <p:spPr bwMode="auto">
            <a:xfrm>
              <a:off x="4224" y="2688"/>
              <a:ext cx="748" cy="336"/>
            </a:xfrm>
            <a:prstGeom prst="rect">
              <a:avLst/>
            </a:prstGeom>
            <a:solidFill>
              <a:srgbClr val="85A5D5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Logistics Accounting</a:t>
              </a:r>
            </a:p>
          </p:txBody>
        </p:sp>
        <p:sp>
          <p:nvSpPr>
            <p:cNvPr id="8" name="Text Box 22"/>
            <p:cNvSpPr txBox="1">
              <a:spLocks noChangeAspect="1" noChangeArrowheads="1"/>
            </p:cNvSpPr>
            <p:nvPr/>
          </p:nvSpPr>
          <p:spPr bwMode="auto">
            <a:xfrm>
              <a:off x="3209" y="2688"/>
              <a:ext cx="1015" cy="336"/>
            </a:xfrm>
            <a:prstGeom prst="rect">
              <a:avLst/>
            </a:prstGeom>
            <a:solidFill>
              <a:srgbClr val="85A5D5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Vertex Sales and</a:t>
              </a:r>
              <a:br>
                <a:rPr lang="en-US" sz="1200">
                  <a:solidFill>
                    <a:schemeClr val="bg1"/>
                  </a:solidFill>
                  <a:latin typeface="+mj-lt"/>
                </a:rPr>
              </a:br>
              <a:r>
                <a:rPr lang="en-US" sz="1200">
                  <a:solidFill>
                    <a:schemeClr val="bg1"/>
                  </a:solidFill>
                  <a:latin typeface="+mj-lt"/>
                </a:rPr>
                <a:t>Use Tax Interface</a:t>
              </a:r>
            </a:p>
          </p:txBody>
        </p:sp>
        <p:sp>
          <p:nvSpPr>
            <p:cNvPr id="9" name="Text Box 23"/>
            <p:cNvSpPr txBox="1">
              <a:spLocks noChangeAspect="1" noChangeArrowheads="1"/>
            </p:cNvSpPr>
            <p:nvPr/>
          </p:nvSpPr>
          <p:spPr bwMode="auto">
            <a:xfrm>
              <a:off x="2592" y="2688"/>
              <a:ext cx="624" cy="336"/>
            </a:xfrm>
            <a:prstGeom prst="rect">
              <a:avLst/>
            </a:prstGeom>
            <a:solidFill>
              <a:srgbClr val="85A5D5"/>
            </a:solidFill>
            <a:ln w="285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Enhanced</a:t>
              </a:r>
              <a:br>
                <a:rPr lang="en-US" sz="1200">
                  <a:solidFill>
                    <a:schemeClr val="bg1"/>
                  </a:solidFill>
                  <a:latin typeface="+mj-lt"/>
                </a:rPr>
              </a:br>
              <a:r>
                <a:rPr lang="en-US" sz="1200">
                  <a:solidFill>
                    <a:schemeClr val="bg1"/>
                  </a:solidFill>
                  <a:latin typeface="+mj-lt"/>
                </a:rPr>
                <a:t>Controls</a:t>
              </a:r>
            </a:p>
          </p:txBody>
        </p:sp>
        <p:sp>
          <p:nvSpPr>
            <p:cNvPr id="10" name="Text Box 24"/>
            <p:cNvSpPr txBox="1">
              <a:spLocks noChangeAspect="1" noChangeArrowheads="1"/>
            </p:cNvSpPr>
            <p:nvPr/>
          </p:nvSpPr>
          <p:spPr bwMode="auto">
            <a:xfrm>
              <a:off x="3868" y="1632"/>
              <a:ext cx="1104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Governance, </a:t>
              </a:r>
              <a:br>
                <a:rPr lang="en-US" sz="1200">
                  <a:solidFill>
                    <a:schemeClr val="bg1"/>
                  </a:solidFill>
                  <a:latin typeface="+mj-lt"/>
                </a:rPr>
              </a:br>
              <a:r>
                <a:rPr lang="en-US" sz="1200">
                  <a:solidFill>
                    <a:schemeClr val="bg1"/>
                  </a:solidFill>
                  <a:latin typeface="+mj-lt"/>
                </a:rPr>
                <a:t>Risk &amp; Compliance</a:t>
              </a:r>
            </a:p>
          </p:txBody>
        </p:sp>
        <p:sp>
          <p:nvSpPr>
            <p:cNvPr id="11" name="Text Box 25"/>
            <p:cNvSpPr txBox="1">
              <a:spLocks noChangeAspect="1" noChangeArrowheads="1"/>
            </p:cNvSpPr>
            <p:nvPr/>
          </p:nvSpPr>
          <p:spPr bwMode="auto">
            <a:xfrm>
              <a:off x="1680" y="1968"/>
              <a:ext cx="685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Allocations</a:t>
              </a:r>
            </a:p>
          </p:txBody>
        </p:sp>
        <p:sp>
          <p:nvSpPr>
            <p:cNvPr id="12" name="Text Box 26"/>
            <p:cNvSpPr txBox="1">
              <a:spLocks noChangeAspect="1" noChangeArrowheads="1"/>
            </p:cNvSpPr>
            <p:nvPr/>
          </p:nvSpPr>
          <p:spPr bwMode="auto">
            <a:xfrm>
              <a:off x="3168" y="1632"/>
              <a:ext cx="720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Budgeting</a:t>
              </a:r>
            </a:p>
          </p:txBody>
        </p:sp>
        <p:sp>
          <p:nvSpPr>
            <p:cNvPr id="13" name="Text Box 27"/>
            <p:cNvSpPr txBox="1">
              <a:spLocks noChangeAspect="1" noChangeArrowheads="1"/>
            </p:cNvSpPr>
            <p:nvPr/>
          </p:nvSpPr>
          <p:spPr bwMode="auto">
            <a:xfrm>
              <a:off x="2496" y="1632"/>
              <a:ext cx="661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Multi-GAAP</a:t>
              </a:r>
            </a:p>
          </p:txBody>
        </p:sp>
        <p:sp>
          <p:nvSpPr>
            <p:cNvPr id="14" name="Text Box 28"/>
            <p:cNvSpPr txBox="1">
              <a:spLocks noChangeAspect="1" noChangeArrowheads="1"/>
            </p:cNvSpPr>
            <p:nvPr/>
          </p:nvSpPr>
          <p:spPr bwMode="auto">
            <a:xfrm>
              <a:off x="4197" y="1968"/>
              <a:ext cx="775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Tax Management</a:t>
              </a:r>
            </a:p>
          </p:txBody>
        </p:sp>
        <p:sp>
          <p:nvSpPr>
            <p:cNvPr id="15" name="Text Box 31"/>
            <p:cNvSpPr txBox="1">
              <a:spLocks noChangeAspect="1" noChangeArrowheads="1"/>
            </p:cNvSpPr>
            <p:nvPr/>
          </p:nvSpPr>
          <p:spPr bwMode="auto">
            <a:xfrm>
              <a:off x="817" y="2304"/>
              <a:ext cx="575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General</a:t>
              </a:r>
              <a:br>
                <a:rPr lang="en-US" sz="1200">
                  <a:solidFill>
                    <a:schemeClr val="bg1"/>
                  </a:solidFill>
                  <a:latin typeface="+mj-lt"/>
                </a:rPr>
              </a:br>
              <a:r>
                <a:rPr lang="en-US" sz="1200">
                  <a:solidFill>
                    <a:schemeClr val="bg1"/>
                  </a:solidFill>
                  <a:latin typeface="+mj-lt"/>
                </a:rPr>
                <a:t>Ledger</a:t>
              </a:r>
            </a:p>
          </p:txBody>
        </p:sp>
        <p:sp>
          <p:nvSpPr>
            <p:cNvPr id="16" name="Text Box 32"/>
            <p:cNvSpPr txBox="1">
              <a:spLocks noChangeAspect="1" noChangeArrowheads="1"/>
            </p:cNvSpPr>
            <p:nvPr/>
          </p:nvSpPr>
          <p:spPr bwMode="auto">
            <a:xfrm>
              <a:off x="2690" y="2304"/>
              <a:ext cx="685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Accounts Payable</a:t>
              </a:r>
            </a:p>
          </p:txBody>
        </p:sp>
        <p:sp>
          <p:nvSpPr>
            <p:cNvPr id="17" name="Text Box 33"/>
            <p:cNvSpPr txBox="1">
              <a:spLocks noChangeAspect="1" noChangeArrowheads="1"/>
            </p:cNvSpPr>
            <p:nvPr/>
          </p:nvSpPr>
          <p:spPr bwMode="auto">
            <a:xfrm>
              <a:off x="2016" y="2304"/>
              <a:ext cx="661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Accounts Receivable</a:t>
              </a:r>
            </a:p>
          </p:txBody>
        </p:sp>
        <p:sp>
          <p:nvSpPr>
            <p:cNvPr id="18" name="Text Box 34"/>
            <p:cNvSpPr txBox="1">
              <a:spLocks noChangeAspect="1" noChangeArrowheads="1"/>
            </p:cNvSpPr>
            <p:nvPr/>
          </p:nvSpPr>
          <p:spPr bwMode="auto">
            <a:xfrm>
              <a:off x="1392" y="2304"/>
              <a:ext cx="612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Multi</a:t>
              </a:r>
              <a:br>
                <a:rPr lang="en-US" sz="1200">
                  <a:solidFill>
                    <a:schemeClr val="bg1"/>
                  </a:solidFill>
                  <a:latin typeface="+mj-lt"/>
                </a:rPr>
              </a:br>
              <a:r>
                <a:rPr lang="en-US" sz="1200">
                  <a:solidFill>
                    <a:schemeClr val="bg1"/>
                  </a:solidFill>
                  <a:latin typeface="+mj-lt"/>
                </a:rPr>
                <a:t>Currency</a:t>
              </a:r>
            </a:p>
          </p:txBody>
        </p:sp>
        <p:sp>
          <p:nvSpPr>
            <p:cNvPr id="19" name="Text Box 35"/>
            <p:cNvSpPr txBox="1">
              <a:spLocks noChangeAspect="1" noChangeArrowheads="1"/>
            </p:cNvSpPr>
            <p:nvPr/>
          </p:nvSpPr>
          <p:spPr bwMode="auto">
            <a:xfrm>
              <a:off x="3360" y="2304"/>
              <a:ext cx="912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Banking/Cash</a:t>
              </a:r>
              <a:br>
                <a:rPr lang="en-US" sz="1200">
                  <a:solidFill>
                    <a:schemeClr val="bg1"/>
                  </a:solidFill>
                  <a:latin typeface="+mj-lt"/>
                </a:rPr>
              </a:br>
              <a:r>
                <a:rPr lang="en-US" sz="1200">
                  <a:solidFill>
                    <a:schemeClr val="bg1"/>
                  </a:solidFill>
                  <a:latin typeface="+mj-lt"/>
                </a:rPr>
                <a:t>Management</a:t>
              </a:r>
            </a:p>
          </p:txBody>
        </p:sp>
        <p:sp>
          <p:nvSpPr>
            <p:cNvPr id="20" name="Text Box 36"/>
            <p:cNvSpPr txBox="1">
              <a:spLocks noChangeAspect="1" noChangeArrowheads="1"/>
            </p:cNvSpPr>
            <p:nvPr/>
          </p:nvSpPr>
          <p:spPr bwMode="auto">
            <a:xfrm>
              <a:off x="4224" y="2304"/>
              <a:ext cx="748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Cost</a:t>
              </a:r>
              <a:br>
                <a:rPr lang="en-US" sz="1200">
                  <a:solidFill>
                    <a:schemeClr val="bg1"/>
                  </a:solidFill>
                  <a:latin typeface="+mj-lt"/>
                </a:rPr>
              </a:br>
              <a:r>
                <a:rPr lang="en-US" sz="1200">
                  <a:solidFill>
                    <a:schemeClr val="bg1"/>
                  </a:solidFill>
                  <a:latin typeface="+mj-lt"/>
                </a:rPr>
                <a:t>Management</a:t>
              </a:r>
            </a:p>
          </p:txBody>
        </p:sp>
        <p:sp>
          <p:nvSpPr>
            <p:cNvPr id="21" name="Text Box 37"/>
            <p:cNvSpPr txBox="1">
              <a:spLocks noChangeAspect="1" noChangeArrowheads="1"/>
            </p:cNvSpPr>
            <p:nvPr/>
          </p:nvSpPr>
          <p:spPr bwMode="auto">
            <a:xfrm>
              <a:off x="2365" y="1968"/>
              <a:ext cx="960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Financial Shared Services</a:t>
              </a:r>
            </a:p>
          </p:txBody>
        </p:sp>
        <p:sp>
          <p:nvSpPr>
            <p:cNvPr id="22" name="Text Box 38"/>
            <p:cNvSpPr txBox="1">
              <a:spLocks noChangeAspect="1" noChangeArrowheads="1"/>
            </p:cNvSpPr>
            <p:nvPr/>
          </p:nvSpPr>
          <p:spPr bwMode="auto">
            <a:xfrm>
              <a:off x="1632" y="1632"/>
              <a:ext cx="864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Management Reporting</a:t>
              </a:r>
            </a:p>
          </p:txBody>
        </p:sp>
        <p:sp>
          <p:nvSpPr>
            <p:cNvPr id="23" name="Text Box 39"/>
            <p:cNvSpPr txBox="1">
              <a:spLocks noChangeAspect="1" noChangeArrowheads="1"/>
            </p:cNvSpPr>
            <p:nvPr/>
          </p:nvSpPr>
          <p:spPr bwMode="auto">
            <a:xfrm>
              <a:off x="816" y="1632"/>
              <a:ext cx="816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Financial Analytics</a:t>
              </a:r>
            </a:p>
          </p:txBody>
        </p:sp>
        <p:sp>
          <p:nvSpPr>
            <p:cNvPr id="24" name="Text Box 40"/>
            <p:cNvSpPr txBox="1">
              <a:spLocks noChangeAspect="1" noChangeArrowheads="1"/>
            </p:cNvSpPr>
            <p:nvPr/>
          </p:nvSpPr>
          <p:spPr bwMode="auto">
            <a:xfrm>
              <a:off x="816" y="1968"/>
              <a:ext cx="864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Consolidations</a:t>
              </a:r>
            </a:p>
          </p:txBody>
        </p:sp>
        <p:sp>
          <p:nvSpPr>
            <p:cNvPr id="25" name="Text Box 41"/>
            <p:cNvSpPr txBox="1">
              <a:spLocks noChangeAspect="1" noChangeArrowheads="1"/>
            </p:cNvSpPr>
            <p:nvPr/>
          </p:nvSpPr>
          <p:spPr bwMode="auto">
            <a:xfrm>
              <a:off x="3333" y="1968"/>
              <a:ext cx="856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Credit Management</a:t>
              </a:r>
            </a:p>
          </p:txBody>
        </p:sp>
        <p:sp>
          <p:nvSpPr>
            <p:cNvPr id="26" name="Text Box 42"/>
            <p:cNvSpPr txBox="1">
              <a:spLocks noChangeAspect="1" noChangeArrowheads="1"/>
            </p:cNvSpPr>
            <p:nvPr/>
          </p:nvSpPr>
          <p:spPr bwMode="auto">
            <a:xfrm>
              <a:off x="1536" y="2688"/>
              <a:ext cx="1056" cy="336"/>
            </a:xfrm>
            <a:prstGeom prst="rect">
              <a:avLst/>
            </a:prstGeom>
            <a:solidFill>
              <a:srgbClr val="85A5D5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Internationalization</a:t>
              </a:r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600" dirty="0" smtClean="0"/>
              <a:t>Each customer / supplier / entity / employee is linked to a business relation code</a:t>
            </a:r>
          </a:p>
          <a:p>
            <a:r>
              <a:rPr lang="en-US" sz="2600" dirty="0" smtClean="0"/>
              <a:t>Defined at database or domain level</a:t>
            </a:r>
          </a:p>
          <a:p>
            <a:r>
              <a:rPr lang="en-US" sz="2600" dirty="0" smtClean="0"/>
              <a:t>Can be created on-the-fly when creating a new customer/supplier</a:t>
            </a:r>
          </a:p>
          <a:p>
            <a:r>
              <a:rPr lang="en-US" sz="2600" dirty="0" smtClean="0"/>
              <a:t>Business Relations have different address types</a:t>
            </a:r>
            <a:r>
              <a:rPr lang="en-US" sz="2600" dirty="0" smtClean="0"/>
              <a:t>:</a:t>
            </a:r>
          </a:p>
          <a:p>
            <a:endParaRPr lang="en-US" sz="2600" dirty="0" smtClean="0"/>
          </a:p>
          <a:p>
            <a:endParaRPr lang="en-US" sz="2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Relation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EF-QAD-300</a:t>
            </a:r>
            <a:endParaRPr lang="en-US" dirty="0"/>
          </a:p>
        </p:txBody>
      </p:sp>
      <p:graphicFrame>
        <p:nvGraphicFramePr>
          <p:cNvPr id="5" name="Group 21"/>
          <p:cNvGraphicFramePr>
            <a:graphicFrameLocks/>
          </p:cNvGraphicFramePr>
          <p:nvPr/>
        </p:nvGraphicFramePr>
        <p:xfrm>
          <a:off x="1825070" y="4114800"/>
          <a:ext cx="5470525" cy="1257300"/>
        </p:xfrm>
        <a:graphic>
          <a:graphicData uri="http://schemas.openxmlformats.org/drawingml/2006/table">
            <a:tbl>
              <a:tblPr/>
              <a:tblGrid>
                <a:gridCol w="2735263"/>
                <a:gridCol w="2735262"/>
              </a:tblGrid>
              <a:tr h="1257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 Head office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 Ship-to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Tx/>
                        <a:buChar char="-"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Reminder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 Remittance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 Dock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 End User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Business Relation </a:t>
            </a:r>
            <a:r>
              <a:rPr lang="en-US" dirty="0" smtClean="0"/>
              <a:t>Hierarchy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EF-QAD-310</a:t>
            </a:r>
            <a:endParaRPr lang="en-US" dirty="0"/>
          </a:p>
        </p:txBody>
      </p:sp>
      <p:grpSp>
        <p:nvGrpSpPr>
          <p:cNvPr id="28" name="Group 27"/>
          <p:cNvGrpSpPr/>
          <p:nvPr/>
        </p:nvGrpSpPr>
        <p:grpSpPr>
          <a:xfrm>
            <a:off x="1128676" y="957670"/>
            <a:ext cx="6886575" cy="4920745"/>
            <a:chOff x="1068388" y="1228966"/>
            <a:chExt cx="6886575" cy="4920745"/>
          </a:xfrm>
        </p:grpSpPr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1095375" y="2878378"/>
              <a:ext cx="944563" cy="606425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/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</a:rPr>
                <a:t>Customer</a:t>
              </a:r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1089025" y="3570528"/>
              <a:ext cx="958850" cy="596900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/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</a:rPr>
                <a:t>Supplier</a:t>
              </a: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3473450" y="3221278"/>
              <a:ext cx="1524000" cy="55399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 algn="ctr">
              <a:solidFill>
                <a:schemeClr val="folHlink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Business</a:t>
              </a:r>
            </a:p>
            <a:p>
              <a:pPr>
                <a:defRPr/>
              </a:pPr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Relation</a:t>
              </a:r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3473450" y="4821478"/>
              <a:ext cx="1524000" cy="55399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 algn="ctr">
              <a:solidFill>
                <a:schemeClr val="folHlink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Business</a:t>
              </a:r>
            </a:p>
            <a:p>
              <a:pPr>
                <a:defRPr/>
              </a:pPr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Relation</a:t>
              </a:r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3473450" y="5583478"/>
              <a:ext cx="1524000" cy="55399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 algn="ctr">
              <a:solidFill>
                <a:schemeClr val="folHlink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Business</a:t>
              </a:r>
            </a:p>
            <a:p>
              <a:pPr>
                <a:defRPr/>
              </a:pPr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Relation</a:t>
              </a:r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3473450" y="1582978"/>
              <a:ext cx="1524000" cy="55399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 algn="ctr">
              <a:solidFill>
                <a:schemeClr val="folHlink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Business</a:t>
              </a:r>
            </a:p>
            <a:p>
              <a:pPr>
                <a:defRPr/>
              </a:pPr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Relation</a:t>
              </a:r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3473450" y="2344978"/>
              <a:ext cx="1524000" cy="55399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 algn="ctr">
              <a:solidFill>
                <a:schemeClr val="folHlink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Business</a:t>
              </a:r>
            </a:p>
            <a:p>
              <a:pPr>
                <a:defRPr/>
              </a:pPr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Relation</a:t>
              </a:r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3473450" y="3907078"/>
              <a:ext cx="1524000" cy="55399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 algn="ctr">
              <a:solidFill>
                <a:schemeClr val="folHlink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Business</a:t>
              </a:r>
            </a:p>
            <a:p>
              <a:pPr>
                <a:defRPr/>
              </a:pPr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Relation</a:t>
              </a:r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6554788" y="2124334"/>
              <a:ext cx="1400175" cy="996950"/>
            </a:xfrm>
            <a:prstGeom prst="rect">
              <a:avLst/>
            </a:prstGeom>
            <a:solidFill>
              <a:schemeClr val="folHlink"/>
            </a:solidFill>
            <a:ln w="57150" algn="ctr">
              <a:solidFill>
                <a:schemeClr val="tx2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tIns="91440" bIns="91440" anchor="ctr" anchorCtr="1"/>
            <a:lstStyle/>
            <a:p>
              <a:pPr>
                <a:defRPr/>
              </a:pPr>
              <a:r>
                <a:rPr lang="en-US" sz="1200" b="1">
                  <a:solidFill>
                    <a:schemeClr val="bg1"/>
                  </a:solidFill>
                </a:rPr>
                <a:t>Corporate </a:t>
              </a:r>
            </a:p>
            <a:p>
              <a:pPr>
                <a:defRPr/>
              </a:pPr>
              <a:r>
                <a:rPr lang="en-US" sz="1200" b="1">
                  <a:solidFill>
                    <a:schemeClr val="bg1"/>
                  </a:solidFill>
                </a:rPr>
                <a:t>Group</a:t>
              </a:r>
            </a:p>
          </p:txBody>
        </p:sp>
        <p:sp>
          <p:nvSpPr>
            <p:cNvPr id="13" name="Rectangle 21"/>
            <p:cNvSpPr>
              <a:spLocks noChangeArrowheads="1"/>
            </p:cNvSpPr>
            <p:nvPr/>
          </p:nvSpPr>
          <p:spPr bwMode="auto">
            <a:xfrm>
              <a:off x="1095375" y="1925878"/>
              <a:ext cx="944563" cy="606425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/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</a:rPr>
                <a:t>Customer</a:t>
              </a:r>
              <a:br>
                <a:rPr lang="en-US" sz="1200">
                  <a:solidFill>
                    <a:schemeClr val="bg1"/>
                  </a:solidFill>
                </a:rPr>
              </a:br>
              <a:endParaRPr lang="en-US" sz="1200">
                <a:solidFill>
                  <a:schemeClr val="bg1"/>
                </a:solidFill>
              </a:endParaRPr>
            </a:p>
          </p:txBody>
        </p:sp>
        <p:sp>
          <p:nvSpPr>
            <p:cNvPr id="14" name="Rectangle 23"/>
            <p:cNvSpPr>
              <a:spLocks noChangeArrowheads="1"/>
            </p:cNvSpPr>
            <p:nvPr/>
          </p:nvSpPr>
          <p:spPr bwMode="auto">
            <a:xfrm>
              <a:off x="1068388" y="4791334"/>
              <a:ext cx="1000125" cy="606425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/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</a:rPr>
                <a:t>Inter</a:t>
              </a:r>
              <a:br>
                <a:rPr lang="en-US" sz="1200">
                  <a:solidFill>
                    <a:schemeClr val="bg1"/>
                  </a:solidFill>
                </a:rPr>
              </a:br>
              <a:r>
                <a:rPr lang="en-US" sz="1200">
                  <a:solidFill>
                    <a:schemeClr val="bg1"/>
                  </a:solidFill>
                </a:rPr>
                <a:t>Company 1</a:t>
              </a:r>
            </a:p>
          </p:txBody>
        </p:sp>
        <p:sp>
          <p:nvSpPr>
            <p:cNvPr id="15" name="Rectangle 24"/>
            <p:cNvSpPr>
              <a:spLocks noChangeArrowheads="1"/>
            </p:cNvSpPr>
            <p:nvPr/>
          </p:nvSpPr>
          <p:spPr bwMode="auto">
            <a:xfrm>
              <a:off x="1068388" y="5543286"/>
              <a:ext cx="1000125" cy="606425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/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</a:rPr>
                <a:t>Inter</a:t>
              </a:r>
            </a:p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</a:rPr>
                <a:t>Company 2</a:t>
              </a:r>
            </a:p>
          </p:txBody>
        </p:sp>
        <p:sp>
          <p:nvSpPr>
            <p:cNvPr id="16" name="Rectangle 26"/>
            <p:cNvSpPr>
              <a:spLocks noChangeArrowheads="1"/>
            </p:cNvSpPr>
            <p:nvPr/>
          </p:nvSpPr>
          <p:spPr bwMode="auto">
            <a:xfrm>
              <a:off x="1092200" y="1228966"/>
              <a:ext cx="944563" cy="606425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/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</a:rPr>
                <a:t>Customer</a:t>
              </a:r>
              <a:br>
                <a:rPr lang="en-US" sz="1200">
                  <a:solidFill>
                    <a:schemeClr val="bg1"/>
                  </a:solidFill>
                </a:rPr>
              </a:br>
              <a:endParaRPr lang="en-US" sz="1200">
                <a:solidFill>
                  <a:schemeClr val="bg1"/>
                </a:solidFill>
              </a:endParaRPr>
            </a:p>
          </p:txBody>
        </p:sp>
        <p:sp>
          <p:nvSpPr>
            <p:cNvPr id="17" name="Rectangle 27"/>
            <p:cNvSpPr>
              <a:spLocks noChangeArrowheads="1"/>
            </p:cNvSpPr>
            <p:nvPr/>
          </p:nvSpPr>
          <p:spPr bwMode="auto">
            <a:xfrm>
              <a:off x="6554788" y="4126153"/>
              <a:ext cx="1400175" cy="996950"/>
            </a:xfrm>
            <a:prstGeom prst="rect">
              <a:avLst/>
            </a:prstGeom>
            <a:solidFill>
              <a:schemeClr val="folHlink"/>
            </a:solidFill>
            <a:ln w="57150" algn="ctr">
              <a:solidFill>
                <a:schemeClr val="tx2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tIns="91440" bIns="91440" anchor="ctr" anchorCtr="1"/>
            <a:lstStyle/>
            <a:p>
              <a:pPr>
                <a:defRPr/>
              </a:pPr>
              <a:r>
                <a:rPr lang="en-US" sz="1200" b="1">
                  <a:solidFill>
                    <a:schemeClr val="bg1"/>
                  </a:solidFill>
                </a:rPr>
                <a:t>Corporate </a:t>
              </a:r>
            </a:p>
            <a:p>
              <a:pPr>
                <a:defRPr/>
              </a:pPr>
              <a:r>
                <a:rPr lang="en-US" sz="1200" b="1">
                  <a:solidFill>
                    <a:schemeClr val="bg1"/>
                  </a:solidFill>
                </a:rPr>
                <a:t>Group</a:t>
              </a:r>
            </a:p>
          </p:txBody>
        </p:sp>
        <p:cxnSp>
          <p:nvCxnSpPr>
            <p:cNvPr id="18" name="AutoShape 60"/>
            <p:cNvCxnSpPr>
              <a:cxnSpLocks noChangeShapeType="1"/>
              <a:stCxn id="13" idx="3"/>
              <a:endCxn id="9" idx="1"/>
            </p:cNvCxnSpPr>
            <p:nvPr/>
          </p:nvCxnSpPr>
          <p:spPr bwMode="auto">
            <a:xfrm flipV="1">
              <a:off x="2039938" y="1859977"/>
              <a:ext cx="1433512" cy="369114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hlink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9" name="AutoShape 61"/>
            <p:cNvCxnSpPr>
              <a:cxnSpLocks noChangeShapeType="1"/>
              <a:stCxn id="16" idx="3"/>
              <a:endCxn id="9" idx="1"/>
            </p:cNvCxnSpPr>
            <p:nvPr/>
          </p:nvCxnSpPr>
          <p:spPr bwMode="auto">
            <a:xfrm>
              <a:off x="2036763" y="1532179"/>
              <a:ext cx="1436687" cy="327798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hlink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20" name="AutoShape 62"/>
            <p:cNvCxnSpPr>
              <a:cxnSpLocks noChangeShapeType="1"/>
              <a:stCxn id="4" idx="3"/>
              <a:endCxn id="6" idx="1"/>
            </p:cNvCxnSpPr>
            <p:nvPr/>
          </p:nvCxnSpPr>
          <p:spPr bwMode="auto">
            <a:xfrm>
              <a:off x="2039938" y="3181591"/>
              <a:ext cx="1433512" cy="316686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hlink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21" name="AutoShape 63"/>
            <p:cNvCxnSpPr>
              <a:cxnSpLocks noChangeShapeType="1"/>
              <a:stCxn id="5" idx="3"/>
              <a:endCxn id="6" idx="1"/>
            </p:cNvCxnSpPr>
            <p:nvPr/>
          </p:nvCxnSpPr>
          <p:spPr bwMode="auto">
            <a:xfrm flipV="1">
              <a:off x="2047875" y="3498277"/>
              <a:ext cx="1425575" cy="370701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hlink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22" name="AutoShape 64"/>
            <p:cNvCxnSpPr>
              <a:cxnSpLocks noChangeShapeType="1"/>
              <a:stCxn id="14" idx="3"/>
              <a:endCxn id="7" idx="1"/>
            </p:cNvCxnSpPr>
            <p:nvPr/>
          </p:nvCxnSpPr>
          <p:spPr bwMode="auto">
            <a:xfrm>
              <a:off x="2068513" y="5094547"/>
              <a:ext cx="1404937" cy="3930"/>
            </a:xfrm>
            <a:prstGeom prst="straightConnector1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 type="triangle" w="med" len="med"/>
            </a:ln>
          </p:spPr>
        </p:cxnSp>
        <p:cxnSp>
          <p:nvCxnSpPr>
            <p:cNvPr id="23" name="AutoShape 65"/>
            <p:cNvCxnSpPr>
              <a:cxnSpLocks noChangeShapeType="1"/>
              <a:stCxn id="15" idx="3"/>
              <a:endCxn id="8" idx="1"/>
            </p:cNvCxnSpPr>
            <p:nvPr/>
          </p:nvCxnSpPr>
          <p:spPr bwMode="auto">
            <a:xfrm>
              <a:off x="2068513" y="5846499"/>
              <a:ext cx="1404937" cy="13978"/>
            </a:xfrm>
            <a:prstGeom prst="straightConnector1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 type="triangle" w="med" len="med"/>
            </a:ln>
          </p:spPr>
        </p:cxnSp>
        <p:cxnSp>
          <p:nvCxnSpPr>
            <p:cNvPr id="24" name="AutoShape 66"/>
            <p:cNvCxnSpPr>
              <a:cxnSpLocks noChangeShapeType="1"/>
              <a:stCxn id="10" idx="3"/>
              <a:endCxn id="12" idx="1"/>
            </p:cNvCxnSpPr>
            <p:nvPr/>
          </p:nvCxnSpPr>
          <p:spPr bwMode="auto">
            <a:xfrm>
              <a:off x="4997450" y="2621977"/>
              <a:ext cx="1557338" cy="832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hlink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25" name="AutoShape 67"/>
            <p:cNvCxnSpPr>
              <a:cxnSpLocks noChangeShapeType="1"/>
              <a:stCxn id="6" idx="3"/>
              <a:endCxn id="12" idx="1"/>
            </p:cNvCxnSpPr>
            <p:nvPr/>
          </p:nvCxnSpPr>
          <p:spPr bwMode="auto">
            <a:xfrm flipV="1">
              <a:off x="4997450" y="2622809"/>
              <a:ext cx="1557338" cy="875468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hlink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26" name="AutoShape 68"/>
            <p:cNvCxnSpPr>
              <a:cxnSpLocks noChangeShapeType="1"/>
              <a:stCxn id="7" idx="3"/>
              <a:endCxn id="17" idx="1"/>
            </p:cNvCxnSpPr>
            <p:nvPr/>
          </p:nvCxnSpPr>
          <p:spPr bwMode="auto">
            <a:xfrm flipV="1">
              <a:off x="4997450" y="4624628"/>
              <a:ext cx="1557338" cy="473849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hlink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27" name="AutoShape 69"/>
            <p:cNvCxnSpPr>
              <a:cxnSpLocks noChangeShapeType="1"/>
              <a:stCxn id="8" idx="3"/>
              <a:endCxn id="17" idx="1"/>
            </p:cNvCxnSpPr>
            <p:nvPr/>
          </p:nvCxnSpPr>
          <p:spPr bwMode="auto">
            <a:xfrm flipV="1">
              <a:off x="4997450" y="4624628"/>
              <a:ext cx="1557338" cy="1235849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hlink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Combine multiple debtor/creditor positions</a:t>
            </a:r>
          </a:p>
          <a:p>
            <a:r>
              <a:rPr lang="en-US" dirty="0" smtClean="0"/>
              <a:t>Allows for AR/AP netting and inter-company transactions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Relation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EF-QAD-320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635542" y="2478254"/>
            <a:ext cx="7854950" cy="3617913"/>
            <a:chOff x="655638" y="2749550"/>
            <a:chExt cx="7854950" cy="3617913"/>
          </a:xfrm>
        </p:grpSpPr>
        <p:pic>
          <p:nvPicPr>
            <p:cNvPr id="5" name="Picture 7" descr="Business Relation Create-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55638" y="2749550"/>
              <a:ext cx="7854950" cy="3617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8"/>
            <p:cNvSpPr>
              <a:spLocks noChangeArrowheads="1"/>
            </p:cNvSpPr>
            <p:nvPr/>
          </p:nvSpPr>
          <p:spPr bwMode="auto">
            <a:xfrm>
              <a:off x="2314575" y="4486275"/>
              <a:ext cx="295275" cy="571500"/>
            </a:xfrm>
            <a:prstGeom prst="rect">
              <a:avLst/>
            </a:prstGeom>
            <a:noFill/>
            <a:ln w="381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Three + accounting layers:</a:t>
            </a:r>
          </a:p>
          <a:p>
            <a:pPr lvl="1"/>
            <a:r>
              <a:rPr lang="en-US" dirty="0" smtClean="0"/>
              <a:t>Primary layer </a:t>
            </a:r>
          </a:p>
          <a:p>
            <a:pPr lvl="2"/>
            <a:r>
              <a:rPr lang="en-US" dirty="0" smtClean="0"/>
              <a:t>For daily transaction posting</a:t>
            </a:r>
          </a:p>
          <a:p>
            <a:pPr lvl="1"/>
            <a:r>
              <a:rPr lang="en-US" dirty="0" smtClean="0"/>
              <a:t>Secondary layer(s)</a:t>
            </a:r>
          </a:p>
          <a:p>
            <a:pPr lvl="2"/>
            <a:r>
              <a:rPr lang="en-US" dirty="0" smtClean="0"/>
              <a:t>For adjustments (GAAP/IFRS compliance, or management reporting adjustments)</a:t>
            </a:r>
          </a:p>
          <a:p>
            <a:pPr lvl="1"/>
            <a:r>
              <a:rPr lang="en-US" dirty="0" smtClean="0"/>
              <a:t>Transient layer(s)</a:t>
            </a:r>
          </a:p>
          <a:p>
            <a:pPr lvl="2"/>
            <a:r>
              <a:rPr lang="en-US" dirty="0" smtClean="0"/>
              <a:t>for temporary postings e.g. for what-if simulations, or before approval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Accounting Layers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EF-QAD-330</a:t>
            </a:r>
            <a:endParaRPr 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Daybooks refer to layers</a:t>
            </a:r>
          </a:p>
          <a:p>
            <a:r>
              <a:rPr lang="en-US" dirty="0" smtClean="0"/>
              <a:t>GL entries can be moved from layers by changing the daybook</a:t>
            </a:r>
          </a:p>
          <a:p>
            <a:r>
              <a:rPr lang="en-US" dirty="0" smtClean="0"/>
              <a:t>Use Mass Layer Transfer modify transactions in batch</a:t>
            </a:r>
          </a:p>
          <a:p>
            <a:r>
              <a:rPr lang="en-US" dirty="0" smtClean="0"/>
              <a:t>In reporting, multiple layers can be selected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Accounting Layers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EF-QAD-340</a:t>
            </a:r>
            <a:endParaRPr lang="en-US" dirty="0"/>
          </a:p>
        </p:txBody>
      </p:sp>
      <p:pic>
        <p:nvPicPr>
          <p:cNvPr id="5" name="Picture 6" descr="Accounting Layer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0923" y="4155367"/>
            <a:ext cx="4799013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Accounting Layers and Reporting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EF-QAD-350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94" y="1200391"/>
            <a:ext cx="5502275" cy="45656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5691655" y="1031630"/>
            <a:ext cx="3389313" cy="50530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91440" rIns="90000" bIns="91440"/>
          <a:lstStyle/>
          <a:p>
            <a:pPr marL="908050" lvl="1" indent="-284163" algn="l" defTabSz="449263">
              <a:lnSpc>
                <a:spcPct val="90000"/>
              </a:lnSpc>
              <a:spcBef>
                <a:spcPts val="750"/>
              </a:spcBef>
              <a:buClr>
                <a:srgbClr val="2461AA"/>
              </a:buClr>
              <a:buSzPct val="100000"/>
              <a:buFont typeface="Times New Roman" pitchFamily="18" charset="0"/>
              <a:buNone/>
              <a:tabLst>
                <a:tab pos="908050" algn="l"/>
                <a:tab pos="1355725" algn="l"/>
                <a:tab pos="1804988" algn="l"/>
                <a:tab pos="2254250" algn="l"/>
                <a:tab pos="2703513" algn="l"/>
                <a:tab pos="3152775" algn="l"/>
                <a:tab pos="3602038" algn="l"/>
                <a:tab pos="4051300" algn="l"/>
                <a:tab pos="4500563" algn="l"/>
                <a:tab pos="4949825" algn="l"/>
                <a:tab pos="5399088" algn="l"/>
                <a:tab pos="5848350" algn="l"/>
                <a:tab pos="6297613" algn="l"/>
                <a:tab pos="6746875" algn="l"/>
                <a:tab pos="7196138" algn="l"/>
                <a:tab pos="7645400" algn="l"/>
                <a:tab pos="8094663" algn="l"/>
                <a:tab pos="8543925" algn="l"/>
                <a:tab pos="8993188" algn="l"/>
                <a:tab pos="9442450" algn="l"/>
                <a:tab pos="9891713" algn="l"/>
              </a:tabLst>
            </a:pPr>
            <a:endParaRPr lang="en-GB" sz="2400" b="0" dirty="0">
              <a:solidFill>
                <a:srgbClr val="000000"/>
              </a:solidFill>
            </a:endParaRPr>
          </a:p>
          <a:p>
            <a:pPr marL="442913" indent="-442913" algn="l" defTabSz="449263">
              <a:lnSpc>
                <a:spcPct val="90000"/>
              </a:lnSpc>
              <a:spcBef>
                <a:spcPts val="750"/>
              </a:spcBef>
              <a:buClr>
                <a:schemeClr val="accent6"/>
              </a:buClr>
              <a:buSzPct val="100000"/>
              <a:buFont typeface="Arial" pitchFamily="34" charset="0"/>
              <a:buChar char="•"/>
              <a:tabLst>
                <a:tab pos="908050" algn="l"/>
                <a:tab pos="1355725" algn="l"/>
                <a:tab pos="1804988" algn="l"/>
                <a:tab pos="2254250" algn="l"/>
                <a:tab pos="2703513" algn="l"/>
                <a:tab pos="3152775" algn="l"/>
                <a:tab pos="3602038" algn="l"/>
                <a:tab pos="4051300" algn="l"/>
                <a:tab pos="4500563" algn="l"/>
                <a:tab pos="4949825" algn="l"/>
                <a:tab pos="5399088" algn="l"/>
                <a:tab pos="5848350" algn="l"/>
                <a:tab pos="6297613" algn="l"/>
                <a:tab pos="6746875" algn="l"/>
                <a:tab pos="7196138" algn="l"/>
                <a:tab pos="7645400" algn="l"/>
                <a:tab pos="8094663" algn="l"/>
                <a:tab pos="8543925" algn="l"/>
                <a:tab pos="8993188" algn="l"/>
                <a:tab pos="9442450" algn="l"/>
                <a:tab pos="9891713" algn="l"/>
              </a:tabLst>
            </a:pPr>
            <a:r>
              <a:rPr lang="en-GB" sz="2000" b="0" dirty="0">
                <a:solidFill>
                  <a:srgbClr val="000000"/>
                </a:solidFill>
              </a:rPr>
              <a:t>Reporting can be based on:</a:t>
            </a:r>
          </a:p>
          <a:p>
            <a:pPr marL="908050" lvl="1" indent="-284163" algn="l" defTabSz="449263">
              <a:lnSpc>
                <a:spcPct val="90000"/>
              </a:lnSpc>
              <a:spcBef>
                <a:spcPts val="563"/>
              </a:spcBef>
              <a:buClr>
                <a:schemeClr val="accent6"/>
              </a:buClr>
              <a:buSzPct val="100000"/>
              <a:buFont typeface="Arial" pitchFamily="34" charset="0"/>
              <a:buChar char="•"/>
              <a:tabLst>
                <a:tab pos="908050" algn="l"/>
                <a:tab pos="1355725" algn="l"/>
                <a:tab pos="1804988" algn="l"/>
                <a:tab pos="2254250" algn="l"/>
                <a:tab pos="2703513" algn="l"/>
                <a:tab pos="3152775" algn="l"/>
                <a:tab pos="3602038" algn="l"/>
                <a:tab pos="4051300" algn="l"/>
                <a:tab pos="4500563" algn="l"/>
                <a:tab pos="4949825" algn="l"/>
                <a:tab pos="5399088" algn="l"/>
                <a:tab pos="5848350" algn="l"/>
                <a:tab pos="6297613" algn="l"/>
                <a:tab pos="6746875" algn="l"/>
                <a:tab pos="7196138" algn="l"/>
                <a:tab pos="7645400" algn="l"/>
                <a:tab pos="8094663" algn="l"/>
                <a:tab pos="8543925" algn="l"/>
                <a:tab pos="8993188" algn="l"/>
                <a:tab pos="9442450" algn="l"/>
                <a:tab pos="9891713" algn="l"/>
              </a:tabLst>
            </a:pPr>
            <a:r>
              <a:rPr lang="en-GB" sz="1800" b="0" dirty="0">
                <a:solidFill>
                  <a:srgbClr val="000000"/>
                </a:solidFill>
              </a:rPr>
              <a:t>A single layer</a:t>
            </a:r>
          </a:p>
          <a:p>
            <a:pPr marL="908050" lvl="1" indent="-284163" algn="l" defTabSz="449263">
              <a:lnSpc>
                <a:spcPct val="90000"/>
              </a:lnSpc>
              <a:spcBef>
                <a:spcPts val="563"/>
              </a:spcBef>
              <a:buClr>
                <a:schemeClr val="accent6"/>
              </a:buClr>
              <a:buSzPct val="100000"/>
              <a:buFont typeface="Arial" pitchFamily="34" charset="0"/>
              <a:buChar char="•"/>
              <a:tabLst>
                <a:tab pos="908050" algn="l"/>
                <a:tab pos="1355725" algn="l"/>
                <a:tab pos="1804988" algn="l"/>
                <a:tab pos="2254250" algn="l"/>
                <a:tab pos="2703513" algn="l"/>
                <a:tab pos="3152775" algn="l"/>
                <a:tab pos="3602038" algn="l"/>
                <a:tab pos="4051300" algn="l"/>
                <a:tab pos="4500563" algn="l"/>
                <a:tab pos="4949825" algn="l"/>
                <a:tab pos="5399088" algn="l"/>
                <a:tab pos="5848350" algn="l"/>
                <a:tab pos="6297613" algn="l"/>
                <a:tab pos="6746875" algn="l"/>
                <a:tab pos="7196138" algn="l"/>
                <a:tab pos="7645400" algn="l"/>
                <a:tab pos="8094663" algn="l"/>
                <a:tab pos="8543925" algn="l"/>
                <a:tab pos="8993188" algn="l"/>
                <a:tab pos="9442450" algn="l"/>
                <a:tab pos="9891713" algn="l"/>
              </a:tabLst>
            </a:pPr>
            <a:r>
              <a:rPr lang="en-GB" sz="1800" b="0" dirty="0">
                <a:solidFill>
                  <a:srgbClr val="000000"/>
                </a:solidFill>
              </a:rPr>
              <a:t>Or a combination of layers</a:t>
            </a:r>
          </a:p>
          <a:p>
            <a:pPr marL="442913" indent="-442913" algn="l" defTabSz="449263">
              <a:lnSpc>
                <a:spcPct val="90000"/>
              </a:lnSpc>
              <a:spcBef>
                <a:spcPts val="750"/>
              </a:spcBef>
              <a:buClr>
                <a:schemeClr val="accent6"/>
              </a:buClr>
              <a:buSzPct val="100000"/>
              <a:buFont typeface="Arial" pitchFamily="34" charset="0"/>
              <a:buChar char="•"/>
              <a:tabLst>
                <a:tab pos="908050" algn="l"/>
                <a:tab pos="1355725" algn="l"/>
                <a:tab pos="1804988" algn="l"/>
                <a:tab pos="2254250" algn="l"/>
                <a:tab pos="2703513" algn="l"/>
                <a:tab pos="3152775" algn="l"/>
                <a:tab pos="3602038" algn="l"/>
                <a:tab pos="4051300" algn="l"/>
                <a:tab pos="4500563" algn="l"/>
                <a:tab pos="4949825" algn="l"/>
                <a:tab pos="5399088" algn="l"/>
                <a:tab pos="5848350" algn="l"/>
                <a:tab pos="6297613" algn="l"/>
                <a:tab pos="6746875" algn="l"/>
                <a:tab pos="7196138" algn="l"/>
                <a:tab pos="7645400" algn="l"/>
                <a:tab pos="8094663" algn="l"/>
                <a:tab pos="8543925" algn="l"/>
                <a:tab pos="8993188" algn="l"/>
                <a:tab pos="9442450" algn="l"/>
                <a:tab pos="9891713" algn="l"/>
              </a:tabLst>
            </a:pPr>
            <a:r>
              <a:rPr lang="en-GB" sz="2000" b="0" dirty="0">
                <a:solidFill>
                  <a:srgbClr val="000000"/>
                </a:solidFill>
              </a:rPr>
              <a:t>Layer combinations for reporting can be stored as user preferences</a:t>
            </a:r>
          </a:p>
          <a:p>
            <a:pPr marL="442913" indent="-442913" algn="l" defTabSz="449263">
              <a:lnSpc>
                <a:spcPct val="90000"/>
              </a:lnSpc>
              <a:spcBef>
                <a:spcPts val="750"/>
              </a:spcBef>
              <a:buClr>
                <a:schemeClr val="accent6"/>
              </a:buClr>
              <a:buSzPct val="100000"/>
              <a:buFont typeface="Arial" pitchFamily="34" charset="0"/>
              <a:buChar char="•"/>
              <a:tabLst>
                <a:tab pos="908050" algn="l"/>
                <a:tab pos="1355725" algn="l"/>
                <a:tab pos="1804988" algn="l"/>
                <a:tab pos="2254250" algn="l"/>
                <a:tab pos="2703513" algn="l"/>
                <a:tab pos="3152775" algn="l"/>
                <a:tab pos="3602038" algn="l"/>
                <a:tab pos="4051300" algn="l"/>
                <a:tab pos="4500563" algn="l"/>
                <a:tab pos="4949825" algn="l"/>
                <a:tab pos="5399088" algn="l"/>
                <a:tab pos="5848350" algn="l"/>
                <a:tab pos="6297613" algn="l"/>
                <a:tab pos="6746875" algn="l"/>
                <a:tab pos="7196138" algn="l"/>
                <a:tab pos="7645400" algn="l"/>
                <a:tab pos="8094663" algn="l"/>
                <a:tab pos="8543925" algn="l"/>
                <a:tab pos="8993188" algn="l"/>
                <a:tab pos="9442450" algn="l"/>
                <a:tab pos="9891713" algn="l"/>
              </a:tabLst>
            </a:pPr>
            <a:r>
              <a:rPr lang="en-GB" sz="2000" b="0" dirty="0">
                <a:solidFill>
                  <a:srgbClr val="000000"/>
                </a:solidFill>
              </a:rPr>
              <a:t>An account can have a balance for each layer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Mandatory</a:t>
            </a:r>
          </a:p>
          <a:p>
            <a:pPr lvl="1"/>
            <a:r>
              <a:rPr lang="en-US" dirty="0" smtClean="0"/>
              <a:t>Multiple daybooks possible (recommended)</a:t>
            </a:r>
          </a:p>
          <a:p>
            <a:pPr lvl="1"/>
            <a:r>
              <a:rPr lang="en-US" dirty="0" smtClean="0"/>
              <a:t>Default when single daybook by type</a:t>
            </a:r>
          </a:p>
          <a:p>
            <a:r>
              <a:rPr lang="en-US" dirty="0" smtClean="0"/>
              <a:t>Control document numbering</a:t>
            </a:r>
          </a:p>
          <a:p>
            <a:r>
              <a:rPr lang="en-US" dirty="0" smtClean="0"/>
              <a:t>Linked to an accounting layer</a:t>
            </a:r>
          </a:p>
          <a:p>
            <a:r>
              <a:rPr lang="en-US" dirty="0" smtClean="0"/>
              <a:t>Controlled by </a:t>
            </a:r>
          </a:p>
          <a:p>
            <a:pPr lvl="1"/>
            <a:r>
              <a:rPr lang="en-US" dirty="0" smtClean="0"/>
              <a:t>Financials</a:t>
            </a:r>
          </a:p>
          <a:p>
            <a:pPr lvl="1"/>
            <a:r>
              <a:rPr lang="en-US" dirty="0" smtClean="0"/>
              <a:t>Operational</a:t>
            </a:r>
          </a:p>
          <a:p>
            <a:pPr lvl="1"/>
            <a:r>
              <a:rPr lang="en-US" dirty="0" smtClean="0"/>
              <a:t>External</a:t>
            </a:r>
          </a:p>
          <a:p>
            <a:r>
              <a:rPr lang="en-US" dirty="0" smtClean="0"/>
              <a:t>AR and AP daybook sets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Daybooks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EF-QAD-360</a:t>
            </a:r>
            <a:endParaRPr 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GL Type</a:t>
            </a:r>
          </a:p>
          <a:p>
            <a:pPr lvl="1"/>
            <a:r>
              <a:rPr lang="en-US" dirty="0" smtClean="0"/>
              <a:t>Standard</a:t>
            </a:r>
          </a:p>
          <a:p>
            <a:pPr lvl="1"/>
            <a:r>
              <a:rPr lang="en-US" dirty="0" smtClean="0"/>
              <a:t>Bank </a:t>
            </a:r>
          </a:p>
          <a:p>
            <a:pPr lvl="1"/>
            <a:r>
              <a:rPr lang="en-US" dirty="0" smtClean="0"/>
              <a:t>Customer / Supplier Control</a:t>
            </a:r>
          </a:p>
          <a:p>
            <a:pPr lvl="1"/>
            <a:r>
              <a:rPr lang="en-US" dirty="0" smtClean="0"/>
              <a:t>System</a:t>
            </a:r>
          </a:p>
          <a:p>
            <a:pPr lvl="2"/>
            <a:r>
              <a:rPr lang="en-US" dirty="0" smtClean="0"/>
              <a:t>Types – gains / losses</a:t>
            </a:r>
          </a:p>
          <a:p>
            <a:r>
              <a:rPr lang="en-US" dirty="0" smtClean="0"/>
              <a:t>Posting Control</a:t>
            </a:r>
          </a:p>
          <a:p>
            <a:pPr lvl="1"/>
            <a:r>
              <a:rPr lang="en-US" dirty="0" smtClean="0"/>
              <a:t>Debit / Credit</a:t>
            </a:r>
          </a:p>
          <a:p>
            <a:pPr lvl="1"/>
            <a:r>
              <a:rPr lang="en-US" dirty="0" smtClean="0"/>
              <a:t>Balance Sheet / P&amp;L</a:t>
            </a:r>
          </a:p>
          <a:p>
            <a:pPr lvl="1"/>
            <a:r>
              <a:rPr lang="en-US" dirty="0" smtClean="0"/>
              <a:t>Inter Company</a:t>
            </a:r>
          </a:p>
          <a:p>
            <a:pPr lvl="1"/>
            <a:r>
              <a:rPr lang="en-US" dirty="0" smtClean="0"/>
              <a:t>Quantities</a:t>
            </a:r>
          </a:p>
          <a:p>
            <a:r>
              <a:rPr lang="en-US" dirty="0" smtClean="0"/>
              <a:t>Analysis</a:t>
            </a:r>
          </a:p>
          <a:p>
            <a:pPr lvl="1"/>
            <a:r>
              <a:rPr lang="en-US" dirty="0" smtClean="0"/>
              <a:t>Cost Center, SAF, Sub Accounts, (Default Values)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 Account Create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EF-QAD-370</a:t>
            </a:r>
            <a:endParaRPr lang="en-US" dirty="0"/>
          </a:p>
        </p:txBody>
      </p:sp>
      <p:pic>
        <p:nvPicPr>
          <p:cNvPr id="5" name="Picture 12" descr="GL Account Cre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35274" y="2726407"/>
            <a:ext cx="5473700" cy="295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 Account Create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EF-QAD-375</a:t>
            </a:r>
            <a:endParaRPr lang="en-US" dirty="0"/>
          </a:p>
        </p:txBody>
      </p:sp>
      <p:pic>
        <p:nvPicPr>
          <p:cNvPr id="4" name="Picture 4" descr="GL Account Cre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1094" y="1540639"/>
            <a:ext cx="7180262" cy="387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 Analytical Coding Segments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EF-QAD-380</a:t>
            </a:r>
            <a:endParaRPr lang="en-US" dirty="0"/>
          </a:p>
        </p:txBody>
      </p:sp>
      <p:grpSp>
        <p:nvGrpSpPr>
          <p:cNvPr id="24" name="Group 23"/>
          <p:cNvGrpSpPr/>
          <p:nvPr/>
        </p:nvGrpSpPr>
        <p:grpSpPr>
          <a:xfrm>
            <a:off x="190500" y="1483151"/>
            <a:ext cx="8747125" cy="4268787"/>
            <a:chOff x="190500" y="2176463"/>
            <a:chExt cx="8747125" cy="4268787"/>
          </a:xfrm>
        </p:grpSpPr>
        <p:sp>
          <p:nvSpPr>
            <p:cNvPr id="4" name="Text Box 4"/>
            <p:cNvSpPr txBox="1">
              <a:spLocks noChangeArrowheads="1"/>
            </p:cNvSpPr>
            <p:nvPr/>
          </p:nvSpPr>
          <p:spPr bwMode="auto">
            <a:xfrm>
              <a:off x="1954213" y="3000375"/>
              <a:ext cx="1087437" cy="42386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 algn="ctr">
              <a:solidFill>
                <a:schemeClr val="folHlink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/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</a:rPr>
                <a:t>Sub-Account</a:t>
              </a:r>
            </a:p>
          </p:txBody>
        </p:sp>
        <p:sp>
          <p:nvSpPr>
            <p:cNvPr id="5" name="Text Box 5"/>
            <p:cNvSpPr txBox="1">
              <a:spLocks noChangeArrowheads="1"/>
            </p:cNvSpPr>
            <p:nvPr/>
          </p:nvSpPr>
          <p:spPr bwMode="auto">
            <a:xfrm>
              <a:off x="3149600" y="3000375"/>
              <a:ext cx="1028700" cy="42386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 algn="ctr">
              <a:solidFill>
                <a:schemeClr val="folHlink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/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</a:rPr>
                <a:t>Cost Center</a:t>
              </a:r>
            </a:p>
          </p:txBody>
        </p:sp>
        <p:sp>
          <p:nvSpPr>
            <p:cNvPr id="6" name="Text Box 6"/>
            <p:cNvSpPr txBox="1">
              <a:spLocks noChangeArrowheads="1"/>
            </p:cNvSpPr>
            <p:nvPr/>
          </p:nvSpPr>
          <p:spPr bwMode="auto">
            <a:xfrm>
              <a:off x="4287838" y="3000375"/>
              <a:ext cx="898525" cy="42386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 algn="ctr">
              <a:solidFill>
                <a:schemeClr val="folHlink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/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</a:rPr>
                <a:t>  Project  </a:t>
              </a:r>
            </a:p>
          </p:txBody>
        </p:sp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192088" y="2176463"/>
              <a:ext cx="625475" cy="423862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/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</a:rPr>
                <a:t>Entity</a:t>
              </a:r>
            </a:p>
          </p:txBody>
        </p:sp>
        <p:sp>
          <p:nvSpPr>
            <p:cNvPr id="8" name="Text Box 8"/>
            <p:cNvSpPr txBox="1">
              <a:spLocks noChangeArrowheads="1"/>
            </p:cNvSpPr>
            <p:nvPr/>
          </p:nvSpPr>
          <p:spPr bwMode="auto">
            <a:xfrm>
              <a:off x="927100" y="2176463"/>
              <a:ext cx="611188" cy="423862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/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</a:rPr>
                <a:t>Yr/Pd</a:t>
              </a:r>
            </a:p>
          </p:txBody>
        </p:sp>
        <p:sp>
          <p:nvSpPr>
            <p:cNvPr id="9" name="Text Box 9"/>
            <p:cNvSpPr txBox="1">
              <a:spLocks noChangeArrowheads="1"/>
            </p:cNvSpPr>
            <p:nvPr/>
          </p:nvSpPr>
          <p:spPr bwMode="auto">
            <a:xfrm>
              <a:off x="2365375" y="2178050"/>
              <a:ext cx="825500" cy="423863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/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</a:rPr>
                <a:t>Daybook</a:t>
              </a:r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5432425" y="4435475"/>
              <a:ext cx="3505200" cy="20097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r>
                <a:rPr lang="en-GB" sz="1200" b="0"/>
                <a:t>can automatically </a:t>
              </a:r>
              <a:r>
                <a:rPr lang="en-US" sz="1200" b="0"/>
                <a:t>retrieve SAF data </a:t>
              </a:r>
              <a:br>
                <a:rPr lang="en-US" sz="1200" b="0"/>
              </a:br>
              <a:r>
                <a:rPr lang="en-US" sz="1200" b="0"/>
                <a:t>from Operational transactions</a:t>
              </a:r>
            </a:p>
            <a:p>
              <a:pPr marL="114300" lvl="1"/>
              <a:endParaRPr lang="en-GB" sz="1200" b="0"/>
            </a:p>
            <a:p>
              <a:pPr marL="114300" lvl="1"/>
              <a:r>
                <a:rPr lang="en-GB" sz="1200" b="0"/>
                <a:t>Site</a:t>
              </a:r>
            </a:p>
            <a:p>
              <a:pPr marL="114300" lvl="1"/>
              <a:r>
                <a:rPr lang="en-GB" sz="1200" b="0"/>
                <a:t>Product Line</a:t>
              </a:r>
            </a:p>
            <a:p>
              <a:pPr marL="114300" lvl="1"/>
              <a:r>
                <a:rPr lang="en-GB" sz="1200" b="0"/>
                <a:t>Region (Customer)</a:t>
              </a:r>
            </a:p>
            <a:p>
              <a:pPr marL="114300" lvl="1"/>
              <a:r>
                <a:rPr lang="en-GB" sz="1200" b="0"/>
                <a:t>Customer Type</a:t>
              </a:r>
            </a:p>
            <a:p>
              <a:pPr marL="114300" lvl="1"/>
              <a:r>
                <a:rPr lang="en-GB" sz="1200" b="0"/>
                <a:t>Supplier Type</a:t>
              </a:r>
            </a:p>
            <a:p>
              <a:pPr marL="114300" lvl="1"/>
              <a:r>
                <a:rPr lang="en-GB" sz="1200" b="0"/>
                <a:t>Item Type</a:t>
              </a:r>
            </a:p>
            <a:p>
              <a:pPr marL="114300" lvl="1"/>
              <a:r>
                <a:rPr lang="en-GB" sz="1200" b="0"/>
                <a:t>Item Group</a:t>
              </a:r>
            </a:p>
          </p:txBody>
        </p:sp>
        <p:sp>
          <p:nvSpPr>
            <p:cNvPr id="11" name="Text Box 12"/>
            <p:cNvSpPr txBox="1">
              <a:spLocks noChangeArrowheads="1"/>
            </p:cNvSpPr>
            <p:nvPr/>
          </p:nvSpPr>
          <p:spPr bwMode="auto">
            <a:xfrm>
              <a:off x="5448300" y="3000375"/>
              <a:ext cx="593725" cy="42386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 algn="ctr">
              <a:solidFill>
                <a:schemeClr val="tx2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/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</a:rPr>
                <a:t>SAF’s</a:t>
              </a:r>
            </a:p>
          </p:txBody>
        </p:sp>
        <p:sp>
          <p:nvSpPr>
            <p:cNvPr id="12" name="Text Box 13"/>
            <p:cNvSpPr txBox="1">
              <a:spLocks noChangeArrowheads="1"/>
            </p:cNvSpPr>
            <p:nvPr/>
          </p:nvSpPr>
          <p:spPr bwMode="auto">
            <a:xfrm>
              <a:off x="6169025" y="3000375"/>
              <a:ext cx="593725" cy="42386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 algn="ctr">
              <a:solidFill>
                <a:schemeClr val="tx2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/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</a:rPr>
                <a:t>SAF’s</a:t>
              </a:r>
            </a:p>
          </p:txBody>
        </p:sp>
        <p:sp>
          <p:nvSpPr>
            <p:cNvPr id="13" name="Text Box 14"/>
            <p:cNvSpPr txBox="1">
              <a:spLocks noChangeArrowheads="1"/>
            </p:cNvSpPr>
            <p:nvPr/>
          </p:nvSpPr>
          <p:spPr bwMode="auto">
            <a:xfrm>
              <a:off x="6888163" y="3000375"/>
              <a:ext cx="593725" cy="42386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 algn="ctr">
              <a:solidFill>
                <a:schemeClr val="tx2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/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</a:rPr>
                <a:t>SAF’s</a:t>
              </a:r>
            </a:p>
          </p:txBody>
        </p:sp>
        <p:sp>
          <p:nvSpPr>
            <p:cNvPr id="14" name="Text Box 15"/>
            <p:cNvSpPr txBox="1">
              <a:spLocks noChangeArrowheads="1"/>
            </p:cNvSpPr>
            <p:nvPr/>
          </p:nvSpPr>
          <p:spPr bwMode="auto">
            <a:xfrm>
              <a:off x="7608888" y="3000375"/>
              <a:ext cx="593725" cy="42386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 algn="ctr">
              <a:solidFill>
                <a:schemeClr val="tx2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/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</a:rPr>
                <a:t>SAF’s</a:t>
              </a:r>
            </a:p>
          </p:txBody>
        </p:sp>
        <p:sp>
          <p:nvSpPr>
            <p:cNvPr id="15" name="Text Box 16"/>
            <p:cNvSpPr txBox="1">
              <a:spLocks noChangeArrowheads="1"/>
            </p:cNvSpPr>
            <p:nvPr/>
          </p:nvSpPr>
          <p:spPr bwMode="auto">
            <a:xfrm>
              <a:off x="8326438" y="3000375"/>
              <a:ext cx="593725" cy="42386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 algn="ctr">
              <a:solidFill>
                <a:schemeClr val="tx2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/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</a:rPr>
                <a:t>SAF’s</a:t>
              </a:r>
            </a:p>
          </p:txBody>
        </p:sp>
        <p:sp>
          <p:nvSpPr>
            <p:cNvPr id="16" name="Text Box 17"/>
            <p:cNvSpPr txBox="1">
              <a:spLocks noChangeArrowheads="1"/>
            </p:cNvSpPr>
            <p:nvPr/>
          </p:nvSpPr>
          <p:spPr bwMode="auto">
            <a:xfrm>
              <a:off x="1276350" y="5094288"/>
              <a:ext cx="1739900" cy="423862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/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</a:rPr>
                <a:t>Other GAAP Account</a:t>
              </a:r>
            </a:p>
          </p:txBody>
        </p:sp>
        <p:sp>
          <p:nvSpPr>
            <p:cNvPr id="17" name="Text Box 18"/>
            <p:cNvSpPr txBox="1">
              <a:spLocks noChangeArrowheads="1"/>
            </p:cNvSpPr>
            <p:nvPr/>
          </p:nvSpPr>
          <p:spPr bwMode="auto">
            <a:xfrm>
              <a:off x="1179513" y="4997450"/>
              <a:ext cx="1739900" cy="423863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/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</a:rPr>
                <a:t>Other GAAP Account</a:t>
              </a:r>
            </a:p>
          </p:txBody>
        </p:sp>
        <p:sp>
          <p:nvSpPr>
            <p:cNvPr id="18" name="Text Box 19"/>
            <p:cNvSpPr txBox="1">
              <a:spLocks noChangeArrowheads="1"/>
            </p:cNvSpPr>
            <p:nvPr/>
          </p:nvSpPr>
          <p:spPr bwMode="auto">
            <a:xfrm>
              <a:off x="1182688" y="3790950"/>
              <a:ext cx="1563687" cy="423863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/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</a:rPr>
                <a:t>Intercompany key</a:t>
              </a:r>
            </a:p>
          </p:txBody>
        </p:sp>
        <p:sp>
          <p:nvSpPr>
            <p:cNvPr id="19" name="Text Box 20"/>
            <p:cNvSpPr txBox="1">
              <a:spLocks noChangeArrowheads="1"/>
            </p:cNvSpPr>
            <p:nvPr/>
          </p:nvSpPr>
          <p:spPr bwMode="auto">
            <a:xfrm>
              <a:off x="1190625" y="4394200"/>
              <a:ext cx="1566863" cy="423863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/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</a:rPr>
                <a:t>   Open item key  </a:t>
              </a:r>
            </a:p>
          </p:txBody>
        </p:sp>
        <p:sp>
          <p:nvSpPr>
            <p:cNvPr id="20" name="Text Box 21"/>
            <p:cNvSpPr txBox="1">
              <a:spLocks noChangeArrowheads="1"/>
            </p:cNvSpPr>
            <p:nvPr/>
          </p:nvSpPr>
          <p:spPr bwMode="auto">
            <a:xfrm>
              <a:off x="1644650" y="2178050"/>
              <a:ext cx="609600" cy="423863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/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</a:rPr>
                <a:t>Layer</a:t>
              </a:r>
            </a:p>
          </p:txBody>
        </p:sp>
        <p:sp>
          <p:nvSpPr>
            <p:cNvPr id="21" name="Text Box 22"/>
            <p:cNvSpPr txBox="1">
              <a:spLocks noChangeArrowheads="1"/>
            </p:cNvSpPr>
            <p:nvPr/>
          </p:nvSpPr>
          <p:spPr bwMode="auto">
            <a:xfrm>
              <a:off x="5427663" y="3797300"/>
              <a:ext cx="3506787" cy="6731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/>
            <a:lstStyle/>
            <a:p>
              <a:r>
                <a:rPr lang="en-US" sz="1600" b="0" dirty="0"/>
                <a:t>Up to five supplementary </a:t>
              </a:r>
              <a:r>
                <a:rPr lang="en-US" sz="1600" b="0" dirty="0" smtClean="0"/>
                <a:t>analysis</a:t>
              </a:r>
            </a:p>
            <a:p>
              <a:r>
                <a:rPr lang="en-US" sz="1600" b="0" dirty="0" smtClean="0"/>
                <a:t>fields on </a:t>
              </a:r>
              <a:r>
                <a:rPr lang="en-US" sz="1600" b="0" dirty="0"/>
                <a:t>a posting line</a:t>
              </a:r>
            </a:p>
          </p:txBody>
        </p:sp>
        <p:sp>
          <p:nvSpPr>
            <p:cNvPr id="22" name="AutoShape 23"/>
            <p:cNvSpPr>
              <a:spLocks/>
            </p:cNvSpPr>
            <p:nvPr/>
          </p:nvSpPr>
          <p:spPr bwMode="auto">
            <a:xfrm rot="5400000">
              <a:off x="7023100" y="1900238"/>
              <a:ext cx="306388" cy="3516312"/>
            </a:xfrm>
            <a:prstGeom prst="rightBrace">
              <a:avLst>
                <a:gd name="adj1" fmla="val 44472"/>
                <a:gd name="adj2" fmla="val 50000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rot="10800000" vert="eaVert" wrap="none" tIns="91440" bIns="91440" anchor="ctr"/>
            <a:lstStyle/>
            <a:p>
              <a:endParaRPr lang="nl-NL" b="0"/>
            </a:p>
          </p:txBody>
        </p:sp>
        <p:sp>
          <p:nvSpPr>
            <p:cNvPr id="23" name="Text Box 24"/>
            <p:cNvSpPr txBox="1">
              <a:spLocks noChangeArrowheads="1"/>
            </p:cNvSpPr>
            <p:nvPr/>
          </p:nvSpPr>
          <p:spPr bwMode="auto">
            <a:xfrm>
              <a:off x="190500" y="2990850"/>
              <a:ext cx="1646238" cy="42386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 algn="ctr">
              <a:solidFill>
                <a:schemeClr val="folHlink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tIns="91440" bIns="91440"/>
            <a:lstStyle/>
            <a:p>
              <a:pPr>
                <a:defRPr/>
              </a:pPr>
              <a:r>
                <a:rPr lang="en-US" sz="1100" dirty="0">
                  <a:solidFill>
                    <a:schemeClr val="bg1"/>
                  </a:solidFill>
                </a:rPr>
                <a:t>Primary GAAP Acct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Financial Analytics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EF-QAD-040</a:t>
            </a:r>
            <a:endParaRPr lang="en-US" dirty="0"/>
          </a:p>
        </p:txBody>
      </p:sp>
      <p:grpSp>
        <p:nvGrpSpPr>
          <p:cNvPr id="25" name="Group 24"/>
          <p:cNvGrpSpPr/>
          <p:nvPr/>
        </p:nvGrpSpPr>
        <p:grpSpPr>
          <a:xfrm>
            <a:off x="297478" y="1169816"/>
            <a:ext cx="8540750" cy="4799013"/>
            <a:chOff x="438150" y="1752600"/>
            <a:chExt cx="8540750" cy="4799013"/>
          </a:xfrm>
        </p:grpSpPr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438150" y="1752600"/>
              <a:ext cx="3795713" cy="381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>
                  <a:latin typeface="+mj-lt"/>
                </a:rPr>
                <a:t>Align performance of business units to your overall company objectives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>
                  <a:latin typeface="+mj-lt"/>
                </a:rPr>
                <a:t>Analysis and reporting from C-level executives to business unit managers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>
                  <a:latin typeface="+mj-lt"/>
                </a:rPr>
                <a:t>Multi-layer accounting with support for simulations and what-if analysis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>
                  <a:latin typeface="+mj-lt"/>
                </a:rPr>
                <a:t>Extensive drill-down and analysis capabilities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>
                  <a:latin typeface="+mj-lt"/>
                </a:rPr>
                <a:t>Dashboards for customer and supplier information</a:t>
              </a:r>
            </a:p>
            <a:p>
              <a:pPr marL="342900" indent="-342900" algn="l">
                <a:spcBef>
                  <a:spcPct val="20000"/>
                </a:spcBef>
                <a:buClr>
                  <a:srgbClr val="890C4C"/>
                </a:buClr>
                <a:buFont typeface="Webdings" pitchFamily="18" charset="2"/>
                <a:buChar char="5"/>
              </a:pPr>
              <a:endParaRPr lang="en-US" sz="1600" b="0" dirty="0">
                <a:latin typeface="+mj-lt"/>
              </a:endParaRPr>
            </a:p>
          </p:txBody>
        </p:sp>
        <p:sp>
          <p:nvSpPr>
            <p:cNvPr id="5" name="Text Box 4"/>
            <p:cNvSpPr txBox="1">
              <a:spLocks noChangeArrowheads="1"/>
            </p:cNvSpPr>
            <p:nvPr/>
          </p:nvSpPr>
          <p:spPr bwMode="auto">
            <a:xfrm>
              <a:off x="4646613" y="1825625"/>
              <a:ext cx="4238625" cy="129266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2000">
                  <a:solidFill>
                    <a:srgbClr val="5A87C6"/>
                  </a:solidFill>
                  <a:latin typeface="+mj-lt"/>
                </a:rPr>
                <a:t>Ensures overall state of the business analysis as strategic options are analyzed for the CFO</a:t>
              </a:r>
            </a:p>
          </p:txBody>
        </p:sp>
        <p:pic>
          <p:nvPicPr>
            <p:cNvPr id="6" name="Picture 24"/>
            <p:cNvPicPr>
              <a:picLocks noChangeAspect="1" noChangeArrowheads="1"/>
            </p:cNvPicPr>
            <p:nvPr/>
          </p:nvPicPr>
          <p:blipFill>
            <a:blip r:embed="rId2"/>
            <a:srcRect l="8571" t="28648" r="8382" b="16800"/>
            <a:stretch>
              <a:fillRect/>
            </a:stretch>
          </p:blipFill>
          <p:spPr bwMode="auto">
            <a:xfrm>
              <a:off x="4148138" y="2816225"/>
              <a:ext cx="4830762" cy="19843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grpSp>
          <p:nvGrpSpPr>
            <p:cNvPr id="7" name="Group 42"/>
            <p:cNvGrpSpPr>
              <a:grpSpLocks/>
            </p:cNvGrpSpPr>
            <p:nvPr/>
          </p:nvGrpSpPr>
          <p:grpSpPr bwMode="auto">
            <a:xfrm>
              <a:off x="438150" y="5691188"/>
              <a:ext cx="8447088" cy="860425"/>
              <a:chOff x="438150" y="5758498"/>
              <a:chExt cx="8447088" cy="859790"/>
            </a:xfrm>
          </p:grpSpPr>
          <p:sp>
            <p:nvSpPr>
              <p:cNvPr id="8" name="Rectangle 100"/>
              <p:cNvSpPr>
                <a:spLocks noChangeArrowheads="1"/>
              </p:cNvSpPr>
              <p:nvPr/>
            </p:nvSpPr>
            <p:spPr bwMode="auto">
              <a:xfrm>
                <a:off x="438150" y="5758498"/>
                <a:ext cx="8447088" cy="859790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1100" dirty="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1100" dirty="0">
                    <a:latin typeface="+mj-lt"/>
                  </a:rPr>
                  <a:t>Financials</a:t>
                </a:r>
              </a:p>
            </p:txBody>
          </p:sp>
          <p:sp>
            <p:nvSpPr>
              <p:cNvPr id="9" name="Text Box 156"/>
              <p:cNvSpPr txBox="1">
                <a:spLocks noChangeArrowheads="1"/>
              </p:cNvSpPr>
              <p:nvPr/>
            </p:nvSpPr>
            <p:spPr bwMode="auto">
              <a:xfrm>
                <a:off x="3795591" y="6309359"/>
                <a:ext cx="1252538" cy="242253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Receivable</a:t>
                </a:r>
              </a:p>
            </p:txBody>
          </p:sp>
          <p:sp>
            <p:nvSpPr>
              <p:cNvPr id="10" name="Text Box 103"/>
              <p:cNvSpPr txBox="1">
                <a:spLocks noChangeArrowheads="1"/>
              </p:cNvSpPr>
              <p:nvPr/>
            </p:nvSpPr>
            <p:spPr bwMode="auto">
              <a:xfrm>
                <a:off x="1290516" y="6304597"/>
                <a:ext cx="1252538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General Ledger</a:t>
                </a:r>
              </a:p>
            </p:txBody>
          </p:sp>
          <p:sp>
            <p:nvSpPr>
              <p:cNvPr id="11" name="Text Box 104"/>
              <p:cNvSpPr txBox="1">
                <a:spLocks noChangeArrowheads="1"/>
              </p:cNvSpPr>
              <p:nvPr/>
            </p:nvSpPr>
            <p:spPr bwMode="auto">
              <a:xfrm>
                <a:off x="5048129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Payable</a:t>
                </a:r>
              </a:p>
            </p:txBody>
          </p:sp>
          <p:sp>
            <p:nvSpPr>
              <p:cNvPr id="12" name="Text Box 105"/>
              <p:cNvSpPr txBox="1">
                <a:spLocks noChangeArrowheads="1"/>
              </p:cNvSpPr>
              <p:nvPr/>
            </p:nvSpPr>
            <p:spPr bwMode="auto">
              <a:xfrm>
                <a:off x="2543054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 Currency</a:t>
                </a:r>
              </a:p>
            </p:txBody>
          </p:sp>
          <p:sp>
            <p:nvSpPr>
              <p:cNvPr id="13" name="Text Box 106"/>
              <p:cNvSpPr txBox="1">
                <a:spLocks noChangeArrowheads="1"/>
              </p:cNvSpPr>
              <p:nvPr/>
            </p:nvSpPr>
            <p:spPr bwMode="auto">
              <a:xfrm>
                <a:off x="6300666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Banking / Cash Management</a:t>
                </a:r>
              </a:p>
            </p:txBody>
          </p:sp>
          <p:sp>
            <p:nvSpPr>
              <p:cNvPr id="14" name="Text Box 107"/>
              <p:cNvSpPr txBox="1">
                <a:spLocks noChangeArrowheads="1"/>
              </p:cNvSpPr>
              <p:nvPr/>
            </p:nvSpPr>
            <p:spPr bwMode="auto">
              <a:xfrm>
                <a:off x="7553204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Cost Management</a:t>
                </a:r>
              </a:p>
            </p:txBody>
          </p:sp>
          <p:sp>
            <p:nvSpPr>
              <p:cNvPr id="15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Consolidations</a:t>
                </a:r>
              </a:p>
            </p:txBody>
          </p:sp>
          <p:sp>
            <p:nvSpPr>
              <p:cNvPr id="16" name="Text Box 141"/>
              <p:cNvSpPr txBox="1">
                <a:spLocks noChangeArrowheads="1"/>
              </p:cNvSpPr>
              <p:nvPr/>
            </p:nvSpPr>
            <p:spPr bwMode="auto">
              <a:xfrm>
                <a:off x="4300416" y="6064885"/>
                <a:ext cx="1498600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Shared Services</a:t>
                </a:r>
              </a:p>
            </p:txBody>
          </p:sp>
          <p:sp>
            <p:nvSpPr>
              <p:cNvPr id="17" name="Text Box 142"/>
              <p:cNvSpPr txBox="1">
                <a:spLocks noChangeArrowheads="1"/>
              </p:cNvSpPr>
              <p:nvPr/>
            </p:nvSpPr>
            <p:spPr bwMode="auto">
              <a:xfrm>
                <a:off x="2798641" y="6064885"/>
                <a:ext cx="1500188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Allocations</a:t>
                </a:r>
              </a:p>
            </p:txBody>
          </p:sp>
          <p:sp>
            <p:nvSpPr>
              <p:cNvPr id="18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60648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Credit Management</a:t>
                </a:r>
              </a:p>
            </p:txBody>
          </p:sp>
          <p:sp>
            <p:nvSpPr>
              <p:cNvPr id="19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Tax Management</a:t>
                </a:r>
              </a:p>
            </p:txBody>
          </p:sp>
          <p:sp>
            <p:nvSpPr>
              <p:cNvPr id="20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5823585"/>
                <a:ext cx="1508125" cy="247650"/>
              </a:xfrm>
              <a:prstGeom prst="rect">
                <a:avLst/>
              </a:prstGeom>
              <a:solidFill>
                <a:schemeClr val="accent6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Analytics</a:t>
                </a:r>
              </a:p>
            </p:txBody>
          </p:sp>
          <p:sp>
            <p:nvSpPr>
              <p:cNvPr id="21" name="Text Box 141"/>
              <p:cNvSpPr txBox="1">
                <a:spLocks noChangeArrowheads="1"/>
              </p:cNvSpPr>
              <p:nvPr/>
            </p:nvSpPr>
            <p:spPr bwMode="auto">
              <a:xfrm>
                <a:off x="4300416" y="5823585"/>
                <a:ext cx="1498600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Multi-GAAP</a:t>
                </a:r>
              </a:p>
            </p:txBody>
          </p:sp>
          <p:sp>
            <p:nvSpPr>
              <p:cNvPr id="22" name="Text Box 142"/>
              <p:cNvSpPr txBox="1">
                <a:spLocks noChangeArrowheads="1"/>
              </p:cNvSpPr>
              <p:nvPr/>
            </p:nvSpPr>
            <p:spPr bwMode="auto">
              <a:xfrm>
                <a:off x="2800229" y="5823585"/>
                <a:ext cx="150177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Management Reporting</a:t>
                </a:r>
              </a:p>
            </p:txBody>
          </p:sp>
          <p:sp>
            <p:nvSpPr>
              <p:cNvPr id="23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58235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Budgeting</a:t>
                </a:r>
              </a:p>
            </p:txBody>
          </p:sp>
          <p:sp>
            <p:nvSpPr>
              <p:cNvPr id="24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Governance, Risk and Compliance</a:t>
                </a:r>
              </a:p>
            </p:txBody>
          </p:sp>
        </p:grpSp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SAF: Supplementary Analysis Fields</a:t>
            </a:r>
          </a:p>
          <a:p>
            <a:r>
              <a:rPr lang="en-US" sz="2000" dirty="0" smtClean="0"/>
              <a:t>Additional information that can be linked to GL transactions for specific account, sub-account, cost center and project combinations</a:t>
            </a:r>
          </a:p>
          <a:p>
            <a:r>
              <a:rPr lang="en-US" sz="2000" dirty="0" smtClean="0"/>
              <a:t>Automatic defaulting</a:t>
            </a:r>
          </a:p>
          <a:p>
            <a:pPr>
              <a:buNone/>
            </a:pPr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Coding Dimensions in GL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EF-QAD-390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196980" y="2573092"/>
            <a:ext cx="8736012" cy="3617913"/>
            <a:chOff x="106548" y="2673572"/>
            <a:chExt cx="8736012" cy="3617913"/>
          </a:xfrm>
        </p:grpSpPr>
        <p:pic>
          <p:nvPicPr>
            <p:cNvPr id="5" name="Picture 2" descr="SA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106548" y="2673572"/>
              <a:ext cx="5138737" cy="2257425"/>
            </a:xfrm>
            <a:prstGeom prst="rect">
              <a:avLst/>
            </a:prstGeom>
            <a:noFill/>
          </p:spPr>
        </p:pic>
        <p:pic>
          <p:nvPicPr>
            <p:cNvPr id="6" name="Picture 6" descr="JE_SA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413435" y="3081560"/>
              <a:ext cx="4429125" cy="3209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Secondary grouping of accounts</a:t>
            </a:r>
          </a:p>
          <a:p>
            <a:r>
              <a:rPr lang="en-US" dirty="0" smtClean="0"/>
              <a:t>Cross-domain</a:t>
            </a:r>
          </a:p>
          <a:p>
            <a:pPr lvl="1"/>
            <a:r>
              <a:rPr lang="en-US" dirty="0" smtClean="0"/>
              <a:t>Maintained at system level</a:t>
            </a:r>
          </a:p>
          <a:p>
            <a:r>
              <a:rPr lang="en-US" dirty="0" smtClean="0"/>
              <a:t>Multiple structures</a:t>
            </a:r>
          </a:p>
          <a:p>
            <a:r>
              <a:rPr lang="en-US" dirty="0" smtClean="0"/>
              <a:t>Mapping with cross references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Alternate Chart Of Accounts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EF-QAD-395</a:t>
            </a:r>
            <a:endParaRPr lang="en-US" dirty="0"/>
          </a:p>
        </p:txBody>
      </p:sp>
      <p:grpSp>
        <p:nvGrpSpPr>
          <p:cNvPr id="22" name="Group 21"/>
          <p:cNvGrpSpPr/>
          <p:nvPr/>
        </p:nvGrpSpPr>
        <p:grpSpPr>
          <a:xfrm>
            <a:off x="644525" y="3820793"/>
            <a:ext cx="7848600" cy="2052638"/>
            <a:chOff x="644525" y="4162425"/>
            <a:chExt cx="7848600" cy="2052638"/>
          </a:xfrm>
        </p:grpSpPr>
        <p:pic>
          <p:nvPicPr>
            <p:cNvPr id="5" name="Picture 4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283200" y="4170363"/>
              <a:ext cx="2009775" cy="179546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8"/>
            <p:cNvSpPr>
              <a:spLocks noChangeArrowheads="1"/>
            </p:cNvSpPr>
            <p:nvPr/>
          </p:nvSpPr>
          <p:spPr bwMode="auto">
            <a:xfrm>
              <a:off x="2616200" y="4862513"/>
              <a:ext cx="1651000" cy="135255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algn="ctr">
              <a:solidFill>
                <a:schemeClr val="accent5">
                  <a:lumMod val="25000"/>
                </a:schemeClr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1400" b="0" dirty="0">
                  <a:solidFill>
                    <a:schemeClr val="accent5">
                      <a:lumMod val="25000"/>
                    </a:schemeClr>
                  </a:solidFill>
                  <a:latin typeface="+mj-lt"/>
                </a:rPr>
                <a:t>Universal </a:t>
              </a:r>
              <a:br>
                <a:rPr lang="en-US" sz="1400" b="0" dirty="0">
                  <a:solidFill>
                    <a:schemeClr val="accent5">
                      <a:lumMod val="25000"/>
                    </a:schemeClr>
                  </a:solidFill>
                  <a:latin typeface="+mj-lt"/>
                </a:rPr>
              </a:br>
              <a:r>
                <a:rPr lang="en-US" sz="1400" b="0" dirty="0">
                  <a:solidFill>
                    <a:schemeClr val="accent5">
                      <a:lumMod val="25000"/>
                    </a:schemeClr>
                  </a:solidFill>
                  <a:latin typeface="+mj-lt"/>
                </a:rPr>
                <a:t>Cross Reference</a:t>
              </a:r>
            </a:p>
            <a:p>
              <a:pPr algn="ctr">
                <a:defRPr/>
              </a:pPr>
              <a:r>
                <a:rPr lang="en-US" sz="1400" b="0" dirty="0">
                  <a:solidFill>
                    <a:schemeClr val="accent5">
                      <a:lumMod val="25000"/>
                    </a:schemeClr>
                  </a:solidFill>
                  <a:latin typeface="+mj-lt"/>
                </a:rPr>
                <a:t>Source =&gt; Target</a:t>
              </a: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644525" y="4881563"/>
              <a:ext cx="1685925" cy="123666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algn="ctr">
              <a:solidFill>
                <a:schemeClr val="accent5">
                  <a:lumMod val="25000"/>
                </a:schemeClr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1400" b="0" dirty="0">
                  <a:solidFill>
                    <a:schemeClr val="accent5">
                      <a:lumMod val="25000"/>
                    </a:schemeClr>
                  </a:solidFill>
                  <a:latin typeface="+mj-lt"/>
                </a:rPr>
                <a:t>Operational chart</a:t>
              </a:r>
              <a:br>
                <a:rPr lang="en-US" sz="1400" b="0" dirty="0">
                  <a:solidFill>
                    <a:schemeClr val="accent5">
                      <a:lumMod val="25000"/>
                    </a:schemeClr>
                  </a:solidFill>
                  <a:latin typeface="+mj-lt"/>
                </a:rPr>
              </a:br>
              <a:r>
                <a:rPr lang="en-US" sz="1400" b="0" dirty="0">
                  <a:solidFill>
                    <a:schemeClr val="accent5">
                      <a:lumMod val="25000"/>
                    </a:schemeClr>
                  </a:solidFill>
                  <a:latin typeface="+mj-lt"/>
                </a:rPr>
                <a:t>&amp;</a:t>
              </a:r>
              <a:br>
                <a:rPr lang="en-US" sz="1400" b="0" dirty="0">
                  <a:solidFill>
                    <a:schemeClr val="accent5">
                      <a:lumMod val="25000"/>
                    </a:schemeClr>
                  </a:solidFill>
                  <a:latin typeface="+mj-lt"/>
                </a:rPr>
              </a:br>
              <a:r>
                <a:rPr lang="en-US" sz="1400" b="0" dirty="0">
                  <a:solidFill>
                    <a:schemeClr val="accent5">
                      <a:lumMod val="25000"/>
                    </a:schemeClr>
                  </a:solidFill>
                  <a:latin typeface="+mj-lt"/>
                </a:rPr>
                <a:t>Transactions</a:t>
              </a:r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4583113" y="4962525"/>
              <a:ext cx="1571625" cy="121443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algn="ctr">
              <a:solidFill>
                <a:schemeClr val="accent5">
                  <a:lumMod val="25000"/>
                </a:schemeClr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1400" b="0" dirty="0">
                  <a:solidFill>
                    <a:schemeClr val="accent5">
                      <a:lumMod val="25000"/>
                    </a:schemeClr>
                  </a:solidFill>
                  <a:latin typeface="+mj-lt"/>
                </a:rPr>
                <a:t>Alternate COA</a:t>
              </a: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6921500" y="4991100"/>
              <a:ext cx="1571625" cy="121443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algn="ctr">
              <a:solidFill>
                <a:schemeClr val="accent5">
                  <a:lumMod val="25000"/>
                </a:schemeClr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altLang="zh-CN" sz="1400" b="0">
                  <a:solidFill>
                    <a:srgbClr val="1E3355"/>
                  </a:solidFill>
                  <a:latin typeface="+mj-lt"/>
                  <a:ea typeface="Arial Unicode MS" pitchFamily="34" charset="-122"/>
                  <a:cs typeface="Arial Unicode MS" pitchFamily="34" charset="-122"/>
                </a:rPr>
                <a:t>Reports</a:t>
              </a:r>
            </a:p>
          </p:txBody>
        </p:sp>
        <p:sp>
          <p:nvSpPr>
            <p:cNvPr id="10" name="Right Arrow 9"/>
            <p:cNvSpPr/>
            <p:nvPr/>
          </p:nvSpPr>
          <p:spPr bwMode="auto">
            <a:xfrm>
              <a:off x="2187575" y="5310188"/>
              <a:ext cx="563563" cy="403225"/>
            </a:xfrm>
            <a:prstGeom prst="rightArrow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endParaRPr lang="zh-CN" altLang="en-US" b="0">
                <a:latin typeface="+mj-lt"/>
                <a:ea typeface="宋体" pitchFamily="2" charset="-122"/>
              </a:endParaRPr>
            </a:p>
          </p:txBody>
        </p:sp>
        <p:sp>
          <p:nvSpPr>
            <p:cNvPr id="11" name="Right Arrow 35"/>
            <p:cNvSpPr/>
            <p:nvPr/>
          </p:nvSpPr>
          <p:spPr bwMode="auto">
            <a:xfrm>
              <a:off x="4156075" y="5316538"/>
              <a:ext cx="563563" cy="403225"/>
            </a:xfrm>
            <a:prstGeom prst="rightArrow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endParaRPr lang="zh-CN" altLang="en-US" b="0">
                <a:latin typeface="+mj-lt"/>
                <a:ea typeface="宋体" pitchFamily="2" charset="-122"/>
              </a:endParaRPr>
            </a:p>
          </p:txBody>
        </p:sp>
        <p:sp>
          <p:nvSpPr>
            <p:cNvPr id="12" name="Right Arrow 11"/>
            <p:cNvSpPr/>
            <p:nvPr/>
          </p:nvSpPr>
          <p:spPr bwMode="auto">
            <a:xfrm>
              <a:off x="6353175" y="5375275"/>
              <a:ext cx="565150" cy="403225"/>
            </a:xfrm>
            <a:prstGeom prst="rightArrow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endParaRPr lang="zh-CN" altLang="en-US" b="0">
                <a:latin typeface="+mj-lt"/>
                <a:ea typeface="宋体" pitchFamily="2" charset="-122"/>
              </a:endParaRPr>
            </a:p>
          </p:txBody>
        </p:sp>
        <p:grpSp>
          <p:nvGrpSpPr>
            <p:cNvPr id="13" name="Group 24"/>
            <p:cNvGrpSpPr>
              <a:grpSpLocks/>
            </p:cNvGrpSpPr>
            <p:nvPr/>
          </p:nvGrpSpPr>
          <p:grpSpPr bwMode="auto">
            <a:xfrm>
              <a:off x="815975" y="4162425"/>
              <a:ext cx="4600575" cy="695325"/>
              <a:chOff x="1381124" y="2657474"/>
              <a:chExt cx="3859213" cy="466725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14" name="Rectangle 13"/>
              <p:cNvSpPr>
                <a:spLocks noChangeArrowheads="1"/>
              </p:cNvSpPr>
              <p:nvPr/>
            </p:nvSpPr>
            <p:spPr bwMode="auto">
              <a:xfrm>
                <a:off x="3419929" y="3003789"/>
                <a:ext cx="1820408" cy="120410"/>
              </a:xfrm>
              <a:prstGeom prst="rect">
                <a:avLst/>
              </a:prstGeom>
              <a:grpFill/>
              <a:ln w="9525" algn="ctr">
                <a:solidFill>
                  <a:schemeClr val="accent5">
                    <a:lumMod val="25000"/>
                  </a:schemeClr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800" b="0" dirty="0">
                    <a:solidFill>
                      <a:schemeClr val="accent5">
                        <a:lumMod val="25000"/>
                      </a:schemeClr>
                    </a:solidFill>
                    <a:latin typeface="+mj-lt"/>
                  </a:rPr>
                  <a:t>Alternate Account</a:t>
                </a:r>
              </a:p>
            </p:txBody>
          </p:sp>
          <p:sp>
            <p:nvSpPr>
              <p:cNvPr id="15" name="Rectangle 8"/>
              <p:cNvSpPr>
                <a:spLocks noChangeArrowheads="1"/>
              </p:cNvSpPr>
              <p:nvPr/>
            </p:nvSpPr>
            <p:spPr bwMode="auto">
              <a:xfrm>
                <a:off x="1381124" y="3003789"/>
                <a:ext cx="480737" cy="120410"/>
              </a:xfrm>
              <a:prstGeom prst="rect">
                <a:avLst/>
              </a:prstGeom>
              <a:grpFill/>
              <a:ln w="9525" algn="ctr">
                <a:solidFill>
                  <a:schemeClr val="accent5">
                    <a:lumMod val="25000"/>
                  </a:schemeClr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800" b="0" dirty="0">
                    <a:solidFill>
                      <a:schemeClr val="accent5">
                        <a:lumMod val="25000"/>
                      </a:schemeClr>
                    </a:solidFill>
                    <a:latin typeface="+mj-lt"/>
                  </a:rPr>
                  <a:t>GL account</a:t>
                </a:r>
              </a:p>
            </p:txBody>
          </p:sp>
          <p:sp>
            <p:nvSpPr>
              <p:cNvPr id="16" name="Rectangle 8"/>
              <p:cNvSpPr>
                <a:spLocks noChangeArrowheads="1"/>
              </p:cNvSpPr>
              <p:nvPr/>
            </p:nvSpPr>
            <p:spPr bwMode="auto">
              <a:xfrm>
                <a:off x="1896485" y="3003789"/>
                <a:ext cx="420811" cy="120410"/>
              </a:xfrm>
              <a:prstGeom prst="rect">
                <a:avLst/>
              </a:prstGeom>
              <a:grpFill/>
              <a:ln w="9525" algn="ctr">
                <a:solidFill>
                  <a:schemeClr val="accent5">
                    <a:lumMod val="25000"/>
                  </a:schemeClr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800" b="0" dirty="0">
                    <a:solidFill>
                      <a:schemeClr val="accent5">
                        <a:lumMod val="25000"/>
                      </a:schemeClr>
                    </a:solidFill>
                    <a:latin typeface="+mj-lt"/>
                  </a:rPr>
                  <a:t>Sub-acct.</a:t>
                </a:r>
              </a:p>
            </p:txBody>
          </p:sp>
          <p:sp>
            <p:nvSpPr>
              <p:cNvPr id="17" name="Rectangle 8"/>
              <p:cNvSpPr>
                <a:spLocks noChangeArrowheads="1"/>
              </p:cNvSpPr>
              <p:nvPr/>
            </p:nvSpPr>
            <p:spPr bwMode="auto">
              <a:xfrm>
                <a:off x="2351920" y="3003789"/>
                <a:ext cx="480737" cy="120410"/>
              </a:xfrm>
              <a:prstGeom prst="rect">
                <a:avLst/>
              </a:prstGeom>
              <a:grpFill/>
              <a:ln w="9525" algn="ctr">
                <a:solidFill>
                  <a:schemeClr val="accent5">
                    <a:lumMod val="25000"/>
                  </a:schemeClr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800" b="0" dirty="0">
                    <a:solidFill>
                      <a:schemeClr val="accent5">
                        <a:lumMod val="25000"/>
                      </a:schemeClr>
                    </a:solidFill>
                    <a:latin typeface="+mj-lt"/>
                  </a:rPr>
                  <a:t>Cost Center</a:t>
                </a:r>
              </a:p>
            </p:txBody>
          </p:sp>
          <p:sp>
            <p:nvSpPr>
              <p:cNvPr id="18" name="Rectangle 17"/>
              <p:cNvSpPr>
                <a:spLocks noChangeArrowheads="1"/>
              </p:cNvSpPr>
              <p:nvPr/>
            </p:nvSpPr>
            <p:spPr bwMode="auto">
              <a:xfrm>
                <a:off x="2867281" y="3003789"/>
                <a:ext cx="368876" cy="120410"/>
              </a:xfrm>
              <a:prstGeom prst="rect">
                <a:avLst/>
              </a:prstGeom>
              <a:grpFill/>
              <a:ln w="9525" algn="ctr">
                <a:solidFill>
                  <a:schemeClr val="accent5">
                    <a:lumMod val="25000"/>
                  </a:schemeClr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800" b="0" dirty="0">
                    <a:solidFill>
                      <a:schemeClr val="accent5">
                        <a:lumMod val="25000"/>
                      </a:schemeClr>
                    </a:solidFill>
                    <a:latin typeface="+mj-lt"/>
                  </a:rPr>
                  <a:t>Project</a:t>
                </a:r>
              </a:p>
            </p:txBody>
          </p:sp>
          <p:sp>
            <p:nvSpPr>
              <p:cNvPr id="19" name="Rectangle 18"/>
              <p:cNvSpPr>
                <a:spLocks noChangeArrowheads="1"/>
              </p:cNvSpPr>
              <p:nvPr/>
            </p:nvSpPr>
            <p:spPr bwMode="auto">
              <a:xfrm>
                <a:off x="1393110" y="2866328"/>
                <a:ext cx="1820408" cy="120411"/>
              </a:xfrm>
              <a:prstGeom prst="rect">
                <a:avLst/>
              </a:prstGeom>
              <a:grpFill/>
              <a:ln w="9525" algn="ctr">
                <a:solidFill>
                  <a:schemeClr val="accent5">
                    <a:lumMod val="25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800" b="0" dirty="0">
                    <a:solidFill>
                      <a:schemeClr val="accent5">
                        <a:lumMod val="25000"/>
                      </a:schemeClr>
                    </a:solidFill>
                    <a:latin typeface="+mj-lt"/>
                  </a:rPr>
                  <a:t>Source</a:t>
                </a:r>
              </a:p>
            </p:txBody>
          </p:sp>
          <p:sp>
            <p:nvSpPr>
              <p:cNvPr id="20" name="Rectangle 19"/>
              <p:cNvSpPr>
                <a:spLocks noChangeArrowheads="1"/>
              </p:cNvSpPr>
              <p:nvPr/>
            </p:nvSpPr>
            <p:spPr bwMode="auto">
              <a:xfrm>
                <a:off x="3419929" y="2866328"/>
                <a:ext cx="1820408" cy="120411"/>
              </a:xfrm>
              <a:prstGeom prst="rect">
                <a:avLst/>
              </a:prstGeom>
              <a:grpFill/>
              <a:ln w="9525" algn="ctr">
                <a:solidFill>
                  <a:schemeClr val="accent5">
                    <a:lumMod val="25000"/>
                  </a:schemeClr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en-US" sz="800" b="0" dirty="0">
                    <a:solidFill>
                      <a:schemeClr val="accent5">
                        <a:lumMod val="25000"/>
                      </a:schemeClr>
                    </a:solidFill>
                    <a:latin typeface="+mj-lt"/>
                  </a:rPr>
                  <a:t>Target</a:t>
                </a:r>
              </a:p>
            </p:txBody>
          </p:sp>
          <p:sp>
            <p:nvSpPr>
              <p:cNvPr id="21" name="Curved Down Arrow 23"/>
              <p:cNvSpPr>
                <a:spLocks noChangeArrowheads="1"/>
              </p:cNvSpPr>
              <p:nvPr/>
            </p:nvSpPr>
            <p:spPr bwMode="auto">
              <a:xfrm>
                <a:off x="2780241" y="2657474"/>
                <a:ext cx="1067085" cy="192181"/>
              </a:xfrm>
              <a:prstGeom prst="curvedDownArrow">
                <a:avLst>
                  <a:gd name="adj1" fmla="val 25012"/>
                  <a:gd name="adj2" fmla="val 49998"/>
                  <a:gd name="adj3" fmla="val 25000"/>
                </a:avLst>
              </a:prstGeom>
              <a:grp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ctr"/>
                <a:endParaRPr lang="nl-NL" sz="800" b="0">
                  <a:latin typeface="+mj-lt"/>
                </a:endParaRPr>
              </a:p>
            </p:txBody>
          </p:sp>
        </p:grpSp>
      </p:grp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Transaction amounts always stored in </a:t>
            </a:r>
          </a:p>
          <a:p>
            <a:pPr lvl="1"/>
            <a:r>
              <a:rPr lang="en-US" dirty="0" smtClean="0"/>
              <a:t>transaction currency</a:t>
            </a:r>
          </a:p>
          <a:p>
            <a:pPr lvl="1"/>
            <a:r>
              <a:rPr lang="en-US" dirty="0" smtClean="0"/>
              <a:t>base currency </a:t>
            </a:r>
          </a:p>
          <a:p>
            <a:pPr lvl="1"/>
            <a:r>
              <a:rPr lang="en-US" dirty="0" smtClean="0"/>
              <a:t>statutory currency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Dual Base Currency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EF-QAD-400</a:t>
            </a:r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396912" y="3394223"/>
            <a:ext cx="8345488" cy="1960563"/>
            <a:chOff x="457200" y="3635375"/>
            <a:chExt cx="8345488" cy="1960563"/>
          </a:xfrm>
        </p:grpSpPr>
        <p:sp>
          <p:nvSpPr>
            <p:cNvPr id="5" name="AutoShape 15"/>
            <p:cNvSpPr>
              <a:spLocks noChangeArrowheads="1"/>
            </p:cNvSpPr>
            <p:nvPr/>
          </p:nvSpPr>
          <p:spPr bwMode="auto">
            <a:xfrm>
              <a:off x="5748338" y="3806825"/>
              <a:ext cx="1231900" cy="504825"/>
            </a:xfrm>
            <a:prstGeom prst="wedgeRectCallout">
              <a:avLst>
                <a:gd name="adj1" fmla="val 33894"/>
                <a:gd name="adj2" fmla="val 159435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sz="1200" b="0"/>
                <a:t>In USD (transaction)</a:t>
              </a:r>
            </a:p>
          </p:txBody>
        </p:sp>
        <p:sp>
          <p:nvSpPr>
            <p:cNvPr id="6" name="AutoShape 16"/>
            <p:cNvSpPr>
              <a:spLocks noChangeArrowheads="1"/>
            </p:cNvSpPr>
            <p:nvPr/>
          </p:nvSpPr>
          <p:spPr bwMode="auto">
            <a:xfrm>
              <a:off x="3798888" y="3860800"/>
              <a:ext cx="1231900" cy="504825"/>
            </a:xfrm>
            <a:prstGeom prst="wedgeRectCallout">
              <a:avLst>
                <a:gd name="adj1" fmla="val 92653"/>
                <a:gd name="adj2" fmla="val 146542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sz="1200" b="0"/>
                <a:t>In USD </a:t>
              </a:r>
              <a:br>
                <a:rPr lang="en-US" sz="1200" b="0"/>
              </a:br>
              <a:r>
                <a:rPr lang="en-US" sz="1200" b="0"/>
                <a:t>(base)</a:t>
              </a:r>
            </a:p>
          </p:txBody>
        </p:sp>
        <p:sp>
          <p:nvSpPr>
            <p:cNvPr id="7" name="AutoShape 17"/>
            <p:cNvSpPr>
              <a:spLocks noChangeArrowheads="1"/>
            </p:cNvSpPr>
            <p:nvPr/>
          </p:nvSpPr>
          <p:spPr bwMode="auto">
            <a:xfrm>
              <a:off x="7462838" y="3752850"/>
              <a:ext cx="1339850" cy="504825"/>
            </a:xfrm>
            <a:prstGeom prst="wedgeRectCallout">
              <a:avLst>
                <a:gd name="adj1" fmla="val -50236"/>
                <a:gd name="adj2" fmla="val 171069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sz="1200" b="0"/>
                <a:t>In MXN </a:t>
              </a:r>
              <a:br>
                <a:rPr lang="en-US" sz="1200" b="0"/>
              </a:br>
              <a:r>
                <a:rPr lang="en-US" sz="1200" b="0"/>
                <a:t>(statutory)</a:t>
              </a:r>
            </a:p>
          </p:txBody>
        </p:sp>
        <p:sp>
          <p:nvSpPr>
            <p:cNvPr id="8" name="AutoShape 18"/>
            <p:cNvSpPr>
              <a:spLocks noChangeArrowheads="1"/>
            </p:cNvSpPr>
            <p:nvPr/>
          </p:nvSpPr>
          <p:spPr bwMode="auto">
            <a:xfrm>
              <a:off x="541338" y="3635375"/>
              <a:ext cx="1512887" cy="504825"/>
            </a:xfrm>
            <a:prstGeom prst="wedgeRectCallout">
              <a:avLst>
                <a:gd name="adj1" fmla="val 3199"/>
                <a:gd name="adj2" fmla="val 23269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sz="1200" b="0"/>
                <a:t>Sample</a:t>
              </a:r>
            </a:p>
            <a:p>
              <a:pPr algn="ctr"/>
              <a:r>
                <a:rPr lang="en-US" sz="1200" b="0"/>
                <a:t>Supplier Invoice</a:t>
              </a:r>
            </a:p>
          </p:txBody>
        </p:sp>
        <p:pic>
          <p:nvPicPr>
            <p:cNvPr id="9" name="Picture 19" descr="View-Header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57200" y="4938713"/>
              <a:ext cx="7981950" cy="65722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Transaction currency: </a:t>
            </a:r>
          </a:p>
          <a:p>
            <a:pPr lvl="1"/>
            <a:r>
              <a:rPr lang="en-US" dirty="0" smtClean="0"/>
              <a:t>Functional currency of the transaction that is recorded.</a:t>
            </a:r>
          </a:p>
          <a:p>
            <a:endParaRPr lang="en-US" dirty="0" smtClean="0"/>
          </a:p>
          <a:p>
            <a:r>
              <a:rPr lang="en-US" dirty="0" smtClean="0"/>
              <a:t>Base currency: </a:t>
            </a:r>
          </a:p>
          <a:p>
            <a:pPr lvl="1"/>
            <a:r>
              <a:rPr lang="en-US" dirty="0" smtClean="0"/>
              <a:t>Functional currency of the entity in which the transaction is recorded.</a:t>
            </a:r>
          </a:p>
          <a:p>
            <a:endParaRPr lang="en-US" dirty="0" smtClean="0"/>
          </a:p>
          <a:p>
            <a:r>
              <a:rPr lang="en-US" dirty="0" smtClean="0"/>
              <a:t>Statutory currency: </a:t>
            </a:r>
          </a:p>
          <a:p>
            <a:pPr lvl="1"/>
            <a:r>
              <a:rPr lang="en-US" dirty="0" smtClean="0"/>
              <a:t>Local currency in which the organization must produce declarations and reports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EF-QAD-410</a:t>
            </a:r>
            <a:endParaRPr lang="en-US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US Company in Mexico</a:t>
            </a:r>
          </a:p>
          <a:p>
            <a:pPr lvl="1"/>
            <a:r>
              <a:rPr lang="en-US" dirty="0" smtClean="0"/>
              <a:t>keeps its accounting records in USD</a:t>
            </a:r>
          </a:p>
          <a:p>
            <a:pPr lvl="1"/>
            <a:r>
              <a:rPr lang="en-US" dirty="0" smtClean="0"/>
              <a:t>Submits reports to the Mexican government in MXN</a:t>
            </a:r>
          </a:p>
          <a:p>
            <a:pPr lvl="1"/>
            <a:r>
              <a:rPr lang="en-US" dirty="0" smtClean="0"/>
              <a:t>receives a supplier invoice from a UK supplier in GBP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EF-QAD-420</a:t>
            </a:r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1243953" y="3770928"/>
            <a:ext cx="6650037" cy="1865313"/>
            <a:chOff x="188913" y="3911600"/>
            <a:chExt cx="6650037" cy="1865313"/>
          </a:xfrm>
        </p:grpSpPr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1747838" y="4527550"/>
              <a:ext cx="5091112" cy="56832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1747838" y="5094288"/>
              <a:ext cx="5091112" cy="56832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1743075" y="3954463"/>
              <a:ext cx="5091113" cy="56832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pic>
          <p:nvPicPr>
            <p:cNvPr id="8" name="Picture 11" descr="GBP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22313" y="3911600"/>
              <a:ext cx="1006475" cy="601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2" descr="dollar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55588" y="4498975"/>
              <a:ext cx="1477962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3" descr="Mexican_Peso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88913" y="5119688"/>
              <a:ext cx="1543050" cy="657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Management Reporting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EF-QAD-050</a:t>
            </a:r>
            <a:endParaRPr lang="en-US" dirty="0"/>
          </a:p>
        </p:txBody>
      </p:sp>
      <p:grpSp>
        <p:nvGrpSpPr>
          <p:cNvPr id="27" name="Group 26"/>
          <p:cNvGrpSpPr/>
          <p:nvPr/>
        </p:nvGrpSpPr>
        <p:grpSpPr>
          <a:xfrm>
            <a:off x="337670" y="1156593"/>
            <a:ext cx="8447088" cy="4802188"/>
            <a:chOff x="438150" y="1749425"/>
            <a:chExt cx="8447088" cy="4802188"/>
          </a:xfrm>
        </p:grpSpPr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438150" y="1752600"/>
              <a:ext cx="3795713" cy="381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>
                  <a:latin typeface="+mj-lt"/>
                </a:rPr>
                <a:t>Extensive set of reports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>
                  <a:latin typeface="+mj-lt"/>
                </a:rPr>
                <a:t>Graphical output that is easy to customize</a:t>
              </a:r>
            </a:p>
            <a:p>
              <a:pPr marL="742950" lvl="1" indent="-28575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400" b="0" dirty="0">
                  <a:latin typeface="+mj-lt"/>
                </a:rPr>
                <a:t>Unlimited report variants can be created for any specific requirement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>
                  <a:latin typeface="+mj-lt"/>
                </a:rPr>
                <a:t>Reports in company statutory currency and company chart of accounts for comparison of business operations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600" b="0" dirty="0">
                  <a:latin typeface="+mj-lt"/>
                </a:rPr>
                <a:t>Spreadsheet style browses that allow detailed selections and easily generate one-off reports</a:t>
              </a:r>
              <a:endParaRPr lang="en-US" sz="1100" b="0" dirty="0">
                <a:latin typeface="+mj-lt"/>
              </a:endParaRPr>
            </a:p>
            <a:p>
              <a:pPr marL="342900" indent="-342900" algn="l">
                <a:spcBef>
                  <a:spcPct val="20000"/>
                </a:spcBef>
                <a:buClr>
                  <a:srgbClr val="890C4C"/>
                </a:buClr>
                <a:buFont typeface="Webdings" pitchFamily="18" charset="2"/>
                <a:buChar char="5"/>
              </a:pPr>
              <a:endParaRPr lang="en-US" sz="1100" b="0" dirty="0">
                <a:latin typeface="+mj-lt"/>
              </a:endParaRPr>
            </a:p>
          </p:txBody>
        </p:sp>
        <p:sp>
          <p:nvSpPr>
            <p:cNvPr id="5" name="Text Box 4"/>
            <p:cNvSpPr txBox="1">
              <a:spLocks noChangeArrowheads="1"/>
            </p:cNvSpPr>
            <p:nvPr/>
          </p:nvSpPr>
          <p:spPr bwMode="auto">
            <a:xfrm>
              <a:off x="4567238" y="1749425"/>
              <a:ext cx="4318000" cy="12827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2000">
                  <a:solidFill>
                    <a:srgbClr val="5A87C6"/>
                  </a:solidFill>
                  <a:latin typeface="+mj-lt"/>
                </a:rPr>
                <a:t>Board Reporting made simple, and decision making made black and white with flexible, graphical reporting for the CFO</a:t>
              </a:r>
            </a:p>
          </p:txBody>
        </p:sp>
        <p:grpSp>
          <p:nvGrpSpPr>
            <p:cNvPr id="6" name="Group 32"/>
            <p:cNvGrpSpPr>
              <a:grpSpLocks/>
            </p:cNvGrpSpPr>
            <p:nvPr/>
          </p:nvGrpSpPr>
          <p:grpSpPr bwMode="auto">
            <a:xfrm>
              <a:off x="4391025" y="3154363"/>
              <a:ext cx="4349750" cy="2165350"/>
              <a:chOff x="4190163" y="2846087"/>
              <a:chExt cx="4692580" cy="2457419"/>
            </a:xfrm>
          </p:grpSpPr>
          <p:pic>
            <p:nvPicPr>
              <p:cNvPr id="7" name="Picture 3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4190163" y="2846087"/>
                <a:ext cx="4692580" cy="2457419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pic>
            <p:nvPicPr>
              <p:cNvPr id="8" name="Picture 32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253859" y="3083719"/>
                <a:ext cx="594366" cy="180786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</p:grpSp>
        <p:grpSp>
          <p:nvGrpSpPr>
            <p:cNvPr id="9" name="Group 26"/>
            <p:cNvGrpSpPr>
              <a:grpSpLocks/>
            </p:cNvGrpSpPr>
            <p:nvPr/>
          </p:nvGrpSpPr>
          <p:grpSpPr bwMode="auto">
            <a:xfrm>
              <a:off x="438150" y="5691188"/>
              <a:ext cx="8447088" cy="860425"/>
              <a:chOff x="438150" y="5758498"/>
              <a:chExt cx="8447088" cy="859790"/>
            </a:xfrm>
          </p:grpSpPr>
          <p:sp>
            <p:nvSpPr>
              <p:cNvPr id="10" name="Rectangle 100"/>
              <p:cNvSpPr>
                <a:spLocks noChangeArrowheads="1"/>
              </p:cNvSpPr>
              <p:nvPr/>
            </p:nvSpPr>
            <p:spPr bwMode="auto">
              <a:xfrm>
                <a:off x="438150" y="5758498"/>
                <a:ext cx="8447088" cy="859790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Financials</a:t>
                </a:r>
              </a:p>
            </p:txBody>
          </p:sp>
          <p:sp>
            <p:nvSpPr>
              <p:cNvPr id="11" name="Text Box 156"/>
              <p:cNvSpPr txBox="1">
                <a:spLocks noChangeArrowheads="1"/>
              </p:cNvSpPr>
              <p:nvPr/>
            </p:nvSpPr>
            <p:spPr bwMode="auto">
              <a:xfrm>
                <a:off x="3795591" y="6309359"/>
                <a:ext cx="1252538" cy="242253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Receivable</a:t>
                </a:r>
              </a:p>
            </p:txBody>
          </p:sp>
          <p:sp>
            <p:nvSpPr>
              <p:cNvPr id="12" name="Text Box 103"/>
              <p:cNvSpPr txBox="1">
                <a:spLocks noChangeArrowheads="1"/>
              </p:cNvSpPr>
              <p:nvPr/>
            </p:nvSpPr>
            <p:spPr bwMode="auto">
              <a:xfrm>
                <a:off x="1290516" y="6304597"/>
                <a:ext cx="1252538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General Ledger</a:t>
                </a:r>
              </a:p>
            </p:txBody>
          </p:sp>
          <p:sp>
            <p:nvSpPr>
              <p:cNvPr id="13" name="Text Box 104"/>
              <p:cNvSpPr txBox="1">
                <a:spLocks noChangeArrowheads="1"/>
              </p:cNvSpPr>
              <p:nvPr/>
            </p:nvSpPr>
            <p:spPr bwMode="auto">
              <a:xfrm>
                <a:off x="5048129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Payable</a:t>
                </a:r>
              </a:p>
            </p:txBody>
          </p:sp>
          <p:sp>
            <p:nvSpPr>
              <p:cNvPr id="14" name="Text Box 105"/>
              <p:cNvSpPr txBox="1">
                <a:spLocks noChangeArrowheads="1"/>
              </p:cNvSpPr>
              <p:nvPr/>
            </p:nvSpPr>
            <p:spPr bwMode="auto">
              <a:xfrm>
                <a:off x="2543054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 Currency</a:t>
                </a:r>
              </a:p>
            </p:txBody>
          </p:sp>
          <p:sp>
            <p:nvSpPr>
              <p:cNvPr id="15" name="Text Box 106"/>
              <p:cNvSpPr txBox="1">
                <a:spLocks noChangeArrowheads="1"/>
              </p:cNvSpPr>
              <p:nvPr/>
            </p:nvSpPr>
            <p:spPr bwMode="auto">
              <a:xfrm>
                <a:off x="6300666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Banking / Cash Management</a:t>
                </a:r>
              </a:p>
            </p:txBody>
          </p:sp>
          <p:sp>
            <p:nvSpPr>
              <p:cNvPr id="16" name="Text Box 107"/>
              <p:cNvSpPr txBox="1">
                <a:spLocks noChangeArrowheads="1"/>
              </p:cNvSpPr>
              <p:nvPr/>
            </p:nvSpPr>
            <p:spPr bwMode="auto">
              <a:xfrm>
                <a:off x="7553204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Cost Management</a:t>
                </a:r>
              </a:p>
            </p:txBody>
          </p:sp>
          <p:sp>
            <p:nvSpPr>
              <p:cNvPr id="17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Consolidations</a:t>
                </a:r>
              </a:p>
            </p:txBody>
          </p:sp>
          <p:sp>
            <p:nvSpPr>
              <p:cNvPr id="18" name="Text Box 141"/>
              <p:cNvSpPr txBox="1">
                <a:spLocks noChangeArrowheads="1"/>
              </p:cNvSpPr>
              <p:nvPr/>
            </p:nvSpPr>
            <p:spPr bwMode="auto">
              <a:xfrm>
                <a:off x="4300416" y="6064885"/>
                <a:ext cx="1498600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Shared Services</a:t>
                </a:r>
              </a:p>
            </p:txBody>
          </p:sp>
          <p:sp>
            <p:nvSpPr>
              <p:cNvPr id="19" name="Text Box 142"/>
              <p:cNvSpPr txBox="1">
                <a:spLocks noChangeArrowheads="1"/>
              </p:cNvSpPr>
              <p:nvPr/>
            </p:nvSpPr>
            <p:spPr bwMode="auto">
              <a:xfrm>
                <a:off x="2798641" y="6064885"/>
                <a:ext cx="1500188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Allocations</a:t>
                </a:r>
              </a:p>
            </p:txBody>
          </p:sp>
          <p:sp>
            <p:nvSpPr>
              <p:cNvPr id="20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60648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Credit Management</a:t>
                </a:r>
              </a:p>
            </p:txBody>
          </p:sp>
          <p:sp>
            <p:nvSpPr>
              <p:cNvPr id="21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Tax Management</a:t>
                </a:r>
              </a:p>
            </p:txBody>
          </p:sp>
          <p:sp>
            <p:nvSpPr>
              <p:cNvPr id="22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Analytics</a:t>
                </a:r>
              </a:p>
            </p:txBody>
          </p:sp>
          <p:sp>
            <p:nvSpPr>
              <p:cNvPr id="23" name="Text Box 141"/>
              <p:cNvSpPr txBox="1">
                <a:spLocks noChangeArrowheads="1"/>
              </p:cNvSpPr>
              <p:nvPr/>
            </p:nvSpPr>
            <p:spPr bwMode="auto">
              <a:xfrm>
                <a:off x="4300416" y="5823585"/>
                <a:ext cx="1498600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Multi-GAAP</a:t>
                </a:r>
              </a:p>
            </p:txBody>
          </p:sp>
          <p:sp>
            <p:nvSpPr>
              <p:cNvPr id="24" name="Text Box 142"/>
              <p:cNvSpPr txBox="1">
                <a:spLocks noChangeArrowheads="1"/>
              </p:cNvSpPr>
              <p:nvPr/>
            </p:nvSpPr>
            <p:spPr bwMode="auto">
              <a:xfrm>
                <a:off x="2800229" y="5823585"/>
                <a:ext cx="1501775" cy="247650"/>
              </a:xfrm>
              <a:prstGeom prst="rect">
                <a:avLst/>
              </a:prstGeom>
              <a:solidFill>
                <a:schemeClr val="accent6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Management Reporting</a:t>
                </a:r>
              </a:p>
            </p:txBody>
          </p:sp>
          <p:sp>
            <p:nvSpPr>
              <p:cNvPr id="25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58235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Budgeting</a:t>
                </a:r>
              </a:p>
            </p:txBody>
          </p:sp>
          <p:sp>
            <p:nvSpPr>
              <p:cNvPr id="26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Governance, Risk and Compliance</a:t>
                </a:r>
              </a:p>
            </p:txBody>
          </p:sp>
        </p:grp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Multi-GAAP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EF-QAD-060</a:t>
            </a:r>
            <a:endParaRPr lang="en-US" dirty="0"/>
          </a:p>
        </p:txBody>
      </p:sp>
      <p:grpSp>
        <p:nvGrpSpPr>
          <p:cNvPr id="27" name="Group 26"/>
          <p:cNvGrpSpPr/>
          <p:nvPr/>
        </p:nvGrpSpPr>
        <p:grpSpPr>
          <a:xfrm>
            <a:off x="247238" y="807417"/>
            <a:ext cx="8639175" cy="5280025"/>
            <a:chOff x="438150" y="1520825"/>
            <a:chExt cx="8639175" cy="5280025"/>
          </a:xfrm>
        </p:grpSpPr>
        <p:sp>
          <p:nvSpPr>
            <p:cNvPr id="4" name="Footer Placeholder 1"/>
            <p:cNvSpPr txBox="1">
              <a:spLocks/>
            </p:cNvSpPr>
            <p:nvPr/>
          </p:nvSpPr>
          <p:spPr>
            <a:xfrm>
              <a:off x="7235825" y="6591300"/>
              <a:ext cx="1841500" cy="20955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b"/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EF-QAD-060</a:t>
              </a:r>
              <a:endParaRPr kumimoji="0" lang="en-US" sz="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pic>
          <p:nvPicPr>
            <p:cNvPr id="5" name="Picture 26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589463" y="2536825"/>
              <a:ext cx="4238625" cy="1157288"/>
            </a:xfrm>
            <a:prstGeom prst="rect">
              <a:avLst/>
            </a:prstGeom>
            <a:noFill/>
            <a:ln w="9525" algn="ctr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</p:pic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4881563" y="1520825"/>
              <a:ext cx="3635375" cy="10080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2000">
                  <a:solidFill>
                    <a:srgbClr val="5A87C6"/>
                  </a:solidFill>
                  <a:latin typeface="+mj-lt"/>
                </a:rPr>
                <a:t>Accounting layers allow multi-GAAP reporting from a single set of books</a:t>
              </a:r>
              <a:endParaRPr lang="en-US" sz="1800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571500" y="1663700"/>
              <a:ext cx="3681413" cy="3584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600" b="0" dirty="0">
                  <a:latin typeface="+mj-lt"/>
                </a:rPr>
                <a:t>Accounting Layers allow for multi-GAAP reporting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600" b="0" dirty="0">
                  <a:latin typeface="+mj-lt"/>
                </a:rPr>
                <a:t>Multiple charts of accounts (COA) for reporting purposes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600" b="0" dirty="0">
                  <a:latin typeface="+mj-lt"/>
                </a:rPr>
                <a:t>Ability to combine accounting layers in reporting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600" b="0" dirty="0">
                  <a:latin typeface="+mj-lt"/>
                </a:rPr>
                <a:t>Simulate GAAP transformation transactions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600" b="0" dirty="0">
                  <a:latin typeface="+mj-lt"/>
                </a:rPr>
                <a:t>Allocation module and Supplementary Analysis Fields to support IFRS segment reporting</a:t>
              </a:r>
              <a:endParaRPr lang="en-US" sz="1600" b="0" dirty="0">
                <a:latin typeface="+mj-lt"/>
              </a:endParaRPr>
            </a:p>
          </p:txBody>
        </p:sp>
        <p:grpSp>
          <p:nvGrpSpPr>
            <p:cNvPr id="8" name="Group 25"/>
            <p:cNvGrpSpPr>
              <a:grpSpLocks/>
            </p:cNvGrpSpPr>
            <p:nvPr/>
          </p:nvGrpSpPr>
          <p:grpSpPr bwMode="auto">
            <a:xfrm>
              <a:off x="438150" y="5691188"/>
              <a:ext cx="8447088" cy="860425"/>
              <a:chOff x="438150" y="5758498"/>
              <a:chExt cx="8447088" cy="859790"/>
            </a:xfrm>
          </p:grpSpPr>
          <p:sp>
            <p:nvSpPr>
              <p:cNvPr id="9" name="Rectangle 100"/>
              <p:cNvSpPr>
                <a:spLocks noChangeArrowheads="1"/>
              </p:cNvSpPr>
              <p:nvPr/>
            </p:nvSpPr>
            <p:spPr bwMode="auto">
              <a:xfrm>
                <a:off x="438150" y="5758498"/>
                <a:ext cx="8447088" cy="859790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Financials</a:t>
                </a:r>
              </a:p>
            </p:txBody>
          </p:sp>
          <p:sp>
            <p:nvSpPr>
              <p:cNvPr id="10" name="Text Box 156"/>
              <p:cNvSpPr txBox="1">
                <a:spLocks noChangeArrowheads="1"/>
              </p:cNvSpPr>
              <p:nvPr/>
            </p:nvSpPr>
            <p:spPr bwMode="auto">
              <a:xfrm>
                <a:off x="3795591" y="6309359"/>
                <a:ext cx="1252538" cy="242253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Receivable</a:t>
                </a:r>
              </a:p>
            </p:txBody>
          </p:sp>
          <p:sp>
            <p:nvSpPr>
              <p:cNvPr id="11" name="Text Box 103"/>
              <p:cNvSpPr txBox="1">
                <a:spLocks noChangeArrowheads="1"/>
              </p:cNvSpPr>
              <p:nvPr/>
            </p:nvSpPr>
            <p:spPr bwMode="auto">
              <a:xfrm>
                <a:off x="1290516" y="6304597"/>
                <a:ext cx="1252538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General Ledger</a:t>
                </a:r>
              </a:p>
            </p:txBody>
          </p:sp>
          <p:sp>
            <p:nvSpPr>
              <p:cNvPr id="12" name="Text Box 104"/>
              <p:cNvSpPr txBox="1">
                <a:spLocks noChangeArrowheads="1"/>
              </p:cNvSpPr>
              <p:nvPr/>
            </p:nvSpPr>
            <p:spPr bwMode="auto">
              <a:xfrm>
                <a:off x="5048129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Payable</a:t>
                </a:r>
              </a:p>
            </p:txBody>
          </p:sp>
          <p:sp>
            <p:nvSpPr>
              <p:cNvPr id="13" name="Text Box 105"/>
              <p:cNvSpPr txBox="1">
                <a:spLocks noChangeArrowheads="1"/>
              </p:cNvSpPr>
              <p:nvPr/>
            </p:nvSpPr>
            <p:spPr bwMode="auto">
              <a:xfrm>
                <a:off x="2543054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 Currency</a:t>
                </a:r>
              </a:p>
            </p:txBody>
          </p:sp>
          <p:sp>
            <p:nvSpPr>
              <p:cNvPr id="14" name="Text Box 106"/>
              <p:cNvSpPr txBox="1">
                <a:spLocks noChangeArrowheads="1"/>
              </p:cNvSpPr>
              <p:nvPr/>
            </p:nvSpPr>
            <p:spPr bwMode="auto">
              <a:xfrm>
                <a:off x="6300666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Banking / Cash Management</a:t>
                </a:r>
              </a:p>
            </p:txBody>
          </p:sp>
          <p:sp>
            <p:nvSpPr>
              <p:cNvPr id="15" name="Text Box 107"/>
              <p:cNvSpPr txBox="1">
                <a:spLocks noChangeArrowheads="1"/>
              </p:cNvSpPr>
              <p:nvPr/>
            </p:nvSpPr>
            <p:spPr bwMode="auto">
              <a:xfrm>
                <a:off x="7553204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Cost Management</a:t>
                </a:r>
              </a:p>
            </p:txBody>
          </p:sp>
          <p:sp>
            <p:nvSpPr>
              <p:cNvPr id="16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Consolidations</a:t>
                </a:r>
              </a:p>
            </p:txBody>
          </p:sp>
          <p:sp>
            <p:nvSpPr>
              <p:cNvPr id="17" name="Text Box 141"/>
              <p:cNvSpPr txBox="1">
                <a:spLocks noChangeArrowheads="1"/>
              </p:cNvSpPr>
              <p:nvPr/>
            </p:nvSpPr>
            <p:spPr bwMode="auto">
              <a:xfrm>
                <a:off x="4300416" y="6064885"/>
                <a:ext cx="1498600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Shared Services</a:t>
                </a:r>
              </a:p>
            </p:txBody>
          </p:sp>
          <p:sp>
            <p:nvSpPr>
              <p:cNvPr id="18" name="Text Box 142"/>
              <p:cNvSpPr txBox="1">
                <a:spLocks noChangeArrowheads="1"/>
              </p:cNvSpPr>
              <p:nvPr/>
            </p:nvSpPr>
            <p:spPr bwMode="auto">
              <a:xfrm>
                <a:off x="2798641" y="6064885"/>
                <a:ext cx="1500188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Allocations</a:t>
                </a:r>
              </a:p>
            </p:txBody>
          </p:sp>
          <p:sp>
            <p:nvSpPr>
              <p:cNvPr id="19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60648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Credit Management</a:t>
                </a:r>
              </a:p>
            </p:txBody>
          </p:sp>
          <p:sp>
            <p:nvSpPr>
              <p:cNvPr id="20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Tax Management</a:t>
                </a:r>
              </a:p>
            </p:txBody>
          </p:sp>
          <p:sp>
            <p:nvSpPr>
              <p:cNvPr id="21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Analytics</a:t>
                </a:r>
              </a:p>
            </p:txBody>
          </p:sp>
          <p:sp>
            <p:nvSpPr>
              <p:cNvPr id="22" name="Text Box 141"/>
              <p:cNvSpPr txBox="1">
                <a:spLocks noChangeArrowheads="1"/>
              </p:cNvSpPr>
              <p:nvPr/>
            </p:nvSpPr>
            <p:spPr bwMode="auto">
              <a:xfrm>
                <a:off x="4300416" y="5823585"/>
                <a:ext cx="1498600" cy="247650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Multi-GAAP</a:t>
                </a:r>
              </a:p>
            </p:txBody>
          </p:sp>
          <p:sp>
            <p:nvSpPr>
              <p:cNvPr id="23" name="Text Box 142"/>
              <p:cNvSpPr txBox="1">
                <a:spLocks noChangeArrowheads="1"/>
              </p:cNvSpPr>
              <p:nvPr/>
            </p:nvSpPr>
            <p:spPr bwMode="auto">
              <a:xfrm>
                <a:off x="2800229" y="5823585"/>
                <a:ext cx="150177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Management Reporting</a:t>
                </a:r>
              </a:p>
            </p:txBody>
          </p:sp>
          <p:sp>
            <p:nvSpPr>
              <p:cNvPr id="24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58235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Budgeting</a:t>
                </a:r>
              </a:p>
            </p:txBody>
          </p:sp>
          <p:sp>
            <p:nvSpPr>
              <p:cNvPr id="25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Governance, Risk and Compliance</a:t>
                </a:r>
              </a:p>
            </p:txBody>
          </p:sp>
        </p:grpSp>
        <p:sp>
          <p:nvSpPr>
            <p:cNvPr id="26" name="Rectangle 5"/>
            <p:cNvSpPr>
              <a:spLocks noChangeArrowheads="1"/>
            </p:cNvSpPr>
            <p:nvPr/>
          </p:nvSpPr>
          <p:spPr bwMode="auto">
            <a:xfrm>
              <a:off x="4610100" y="3843375"/>
              <a:ext cx="3681413" cy="1603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800" b="0" dirty="0">
                  <a:latin typeface="+mj-lt"/>
                </a:rPr>
                <a:t>The Alternate Chart of Account function lets you create a separate COA that is different from the operational COA for business or legal </a:t>
              </a:r>
              <a:r>
                <a:rPr lang="en-US" sz="1800" b="0" dirty="0" smtClean="0">
                  <a:latin typeface="+mj-lt"/>
                </a:rPr>
                <a:t>reasons</a:t>
              </a:r>
              <a:r>
                <a:rPr lang="en-US" sz="1800" dirty="0" smtClean="0">
                  <a:latin typeface="+mj-lt"/>
                </a:rPr>
                <a:t> </a:t>
              </a:r>
              <a:endParaRPr lang="en-US" sz="1800" dirty="0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Budgeting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EF-QAD-070</a:t>
            </a:r>
            <a:endParaRPr lang="en-US" dirty="0"/>
          </a:p>
        </p:txBody>
      </p:sp>
      <p:grpSp>
        <p:nvGrpSpPr>
          <p:cNvPr id="26" name="Group 25"/>
          <p:cNvGrpSpPr/>
          <p:nvPr/>
        </p:nvGrpSpPr>
        <p:grpSpPr>
          <a:xfrm>
            <a:off x="200136" y="894077"/>
            <a:ext cx="8724900" cy="5146675"/>
            <a:chOff x="381000" y="1406525"/>
            <a:chExt cx="8724900" cy="5146675"/>
          </a:xfrm>
        </p:grpSpPr>
        <p:sp>
          <p:nvSpPr>
            <p:cNvPr id="4" name="Rectangle 3"/>
            <p:cNvSpPr txBox="1">
              <a:spLocks noChangeArrowheads="1"/>
            </p:cNvSpPr>
            <p:nvPr/>
          </p:nvSpPr>
          <p:spPr>
            <a:xfrm>
              <a:off x="457200" y="1500188"/>
              <a:ext cx="8153400" cy="505301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Webdings" pitchFamily="18" charset="2"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Arial"/>
                <a:buChar char="•"/>
                <a:tabLst/>
                <a:defRPr/>
              </a:pPr>
              <a:endPara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</p:txBody>
        </p:sp>
        <p:sp>
          <p:nvSpPr>
            <p:cNvPr id="5" name="Text Box 4"/>
            <p:cNvSpPr txBox="1">
              <a:spLocks noChangeArrowheads="1"/>
            </p:cNvSpPr>
            <p:nvPr/>
          </p:nvSpPr>
          <p:spPr bwMode="auto">
            <a:xfrm>
              <a:off x="4191000" y="1406525"/>
              <a:ext cx="4914900" cy="10156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2000">
                  <a:solidFill>
                    <a:srgbClr val="5A87C6"/>
                  </a:solidFill>
                  <a:latin typeface="+mj-lt"/>
                </a:rPr>
                <a:t>Quick, flexible, collaborative budgeting process for the Finance Manager</a:t>
              </a:r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381000" y="1590675"/>
              <a:ext cx="3951288" cy="381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600" b="0" dirty="0">
                  <a:latin typeface="+mj-lt"/>
                </a:rPr>
                <a:t>Supports multiple versions of budgets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600" b="0" dirty="0">
                  <a:latin typeface="+mj-lt"/>
                </a:rPr>
                <a:t>Budget periods can be different from accounting periods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600" b="0" dirty="0">
                  <a:latin typeface="+mj-lt"/>
                </a:rPr>
                <a:t>Recording of forecasts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600" b="0" dirty="0">
                  <a:latin typeface="+mj-lt"/>
                </a:rPr>
                <a:t>On-line budget checking and warnings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600" b="0" dirty="0">
                  <a:latin typeface="+mj-lt"/>
                </a:rPr>
                <a:t>Import budget data from </a:t>
              </a:r>
              <a:br>
                <a:rPr lang="en-AU" sz="1600" b="0" dirty="0">
                  <a:latin typeface="+mj-lt"/>
                </a:rPr>
              </a:br>
              <a:r>
                <a:rPr lang="en-AU" sz="1600" b="0" dirty="0">
                  <a:latin typeface="+mj-lt"/>
                </a:rPr>
                <a:t>Microsoft Excel</a:t>
              </a:r>
              <a:r>
                <a:rPr lang="en-AU" sz="1600" b="0" baseline="30000" dirty="0">
                  <a:latin typeface="+mj-lt"/>
                  <a:cs typeface="Tahoma" pitchFamily="34" charset="0"/>
                </a:rPr>
                <a:t>®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600" b="0" dirty="0">
                  <a:latin typeface="+mj-lt"/>
                </a:rPr>
                <a:t>Live modification of budgets using Microsoft Excel</a:t>
              </a:r>
              <a:r>
                <a:rPr lang="en-AU" sz="1600" b="0" baseline="30000" dirty="0">
                  <a:latin typeface="+mj-lt"/>
                  <a:cs typeface="Tahoma" pitchFamily="34" charset="0"/>
                </a:rPr>
                <a:t>®</a:t>
              </a:r>
              <a:endParaRPr lang="en-AU" sz="1600" b="0" dirty="0">
                <a:latin typeface="+mj-lt"/>
              </a:endParaRP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AU" sz="1600" b="0" dirty="0">
                  <a:latin typeface="+mj-lt"/>
                </a:rPr>
                <a:t>Supports multi-level budgeting and actuals coming from multiple companies</a:t>
              </a:r>
            </a:p>
          </p:txBody>
        </p:sp>
        <p:pic>
          <p:nvPicPr>
            <p:cNvPr id="7" name="Picture 29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267200" y="2111375"/>
              <a:ext cx="4791075" cy="34813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grpSp>
          <p:nvGrpSpPr>
            <p:cNvPr id="8" name="Group 24"/>
            <p:cNvGrpSpPr>
              <a:grpSpLocks/>
            </p:cNvGrpSpPr>
            <p:nvPr/>
          </p:nvGrpSpPr>
          <p:grpSpPr bwMode="auto">
            <a:xfrm>
              <a:off x="438150" y="5691188"/>
              <a:ext cx="8447088" cy="860425"/>
              <a:chOff x="438150" y="5758498"/>
              <a:chExt cx="8447088" cy="859790"/>
            </a:xfrm>
          </p:grpSpPr>
          <p:sp>
            <p:nvSpPr>
              <p:cNvPr id="9" name="Rectangle 100"/>
              <p:cNvSpPr>
                <a:spLocks noChangeArrowheads="1"/>
              </p:cNvSpPr>
              <p:nvPr/>
            </p:nvSpPr>
            <p:spPr bwMode="auto">
              <a:xfrm>
                <a:off x="438150" y="5758498"/>
                <a:ext cx="8447088" cy="859790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Financials</a:t>
                </a:r>
              </a:p>
            </p:txBody>
          </p:sp>
          <p:sp>
            <p:nvSpPr>
              <p:cNvPr id="10" name="Text Box 156"/>
              <p:cNvSpPr txBox="1">
                <a:spLocks noChangeArrowheads="1"/>
              </p:cNvSpPr>
              <p:nvPr/>
            </p:nvSpPr>
            <p:spPr bwMode="auto">
              <a:xfrm>
                <a:off x="3795591" y="6309359"/>
                <a:ext cx="1252538" cy="242253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Receivable</a:t>
                </a:r>
              </a:p>
            </p:txBody>
          </p:sp>
          <p:sp>
            <p:nvSpPr>
              <p:cNvPr id="11" name="Text Box 103"/>
              <p:cNvSpPr txBox="1">
                <a:spLocks noChangeArrowheads="1"/>
              </p:cNvSpPr>
              <p:nvPr/>
            </p:nvSpPr>
            <p:spPr bwMode="auto">
              <a:xfrm>
                <a:off x="1290516" y="6304597"/>
                <a:ext cx="1252538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General Ledger</a:t>
                </a:r>
              </a:p>
            </p:txBody>
          </p:sp>
          <p:sp>
            <p:nvSpPr>
              <p:cNvPr id="12" name="Text Box 104"/>
              <p:cNvSpPr txBox="1">
                <a:spLocks noChangeArrowheads="1"/>
              </p:cNvSpPr>
              <p:nvPr/>
            </p:nvSpPr>
            <p:spPr bwMode="auto">
              <a:xfrm>
                <a:off x="5048129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Payable</a:t>
                </a:r>
              </a:p>
            </p:txBody>
          </p:sp>
          <p:sp>
            <p:nvSpPr>
              <p:cNvPr id="13" name="Text Box 105"/>
              <p:cNvSpPr txBox="1">
                <a:spLocks noChangeArrowheads="1"/>
              </p:cNvSpPr>
              <p:nvPr/>
            </p:nvSpPr>
            <p:spPr bwMode="auto">
              <a:xfrm>
                <a:off x="2543054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 Currency</a:t>
                </a:r>
              </a:p>
            </p:txBody>
          </p:sp>
          <p:sp>
            <p:nvSpPr>
              <p:cNvPr id="14" name="Text Box 106"/>
              <p:cNvSpPr txBox="1">
                <a:spLocks noChangeArrowheads="1"/>
              </p:cNvSpPr>
              <p:nvPr/>
            </p:nvSpPr>
            <p:spPr bwMode="auto">
              <a:xfrm>
                <a:off x="6300666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Banking / Cash Management</a:t>
                </a:r>
              </a:p>
            </p:txBody>
          </p:sp>
          <p:sp>
            <p:nvSpPr>
              <p:cNvPr id="15" name="Text Box 107"/>
              <p:cNvSpPr txBox="1">
                <a:spLocks noChangeArrowheads="1"/>
              </p:cNvSpPr>
              <p:nvPr/>
            </p:nvSpPr>
            <p:spPr bwMode="auto">
              <a:xfrm>
                <a:off x="7553204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Cost Management</a:t>
                </a:r>
              </a:p>
            </p:txBody>
          </p:sp>
          <p:sp>
            <p:nvSpPr>
              <p:cNvPr id="16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Consolidations</a:t>
                </a:r>
              </a:p>
            </p:txBody>
          </p:sp>
          <p:sp>
            <p:nvSpPr>
              <p:cNvPr id="17" name="Text Box 141"/>
              <p:cNvSpPr txBox="1">
                <a:spLocks noChangeArrowheads="1"/>
              </p:cNvSpPr>
              <p:nvPr/>
            </p:nvSpPr>
            <p:spPr bwMode="auto">
              <a:xfrm>
                <a:off x="4300416" y="6064885"/>
                <a:ext cx="1498600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Shared Services</a:t>
                </a:r>
              </a:p>
            </p:txBody>
          </p:sp>
          <p:sp>
            <p:nvSpPr>
              <p:cNvPr id="18" name="Text Box 142"/>
              <p:cNvSpPr txBox="1">
                <a:spLocks noChangeArrowheads="1"/>
              </p:cNvSpPr>
              <p:nvPr/>
            </p:nvSpPr>
            <p:spPr bwMode="auto">
              <a:xfrm>
                <a:off x="2798641" y="6064885"/>
                <a:ext cx="1500188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Allocations</a:t>
                </a:r>
              </a:p>
            </p:txBody>
          </p:sp>
          <p:sp>
            <p:nvSpPr>
              <p:cNvPr id="19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60648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Credit Management</a:t>
                </a:r>
              </a:p>
            </p:txBody>
          </p:sp>
          <p:sp>
            <p:nvSpPr>
              <p:cNvPr id="20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Tax Management</a:t>
                </a:r>
              </a:p>
            </p:txBody>
          </p:sp>
          <p:sp>
            <p:nvSpPr>
              <p:cNvPr id="21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Analytics</a:t>
                </a:r>
              </a:p>
            </p:txBody>
          </p:sp>
          <p:sp>
            <p:nvSpPr>
              <p:cNvPr id="22" name="Text Box 141"/>
              <p:cNvSpPr txBox="1">
                <a:spLocks noChangeArrowheads="1"/>
              </p:cNvSpPr>
              <p:nvPr/>
            </p:nvSpPr>
            <p:spPr bwMode="auto">
              <a:xfrm>
                <a:off x="4300416" y="5823585"/>
                <a:ext cx="1498600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Multi-GAAP</a:t>
                </a:r>
              </a:p>
            </p:txBody>
          </p:sp>
          <p:sp>
            <p:nvSpPr>
              <p:cNvPr id="23" name="Text Box 142"/>
              <p:cNvSpPr txBox="1">
                <a:spLocks noChangeArrowheads="1"/>
              </p:cNvSpPr>
              <p:nvPr/>
            </p:nvSpPr>
            <p:spPr bwMode="auto">
              <a:xfrm>
                <a:off x="2800229" y="5823585"/>
                <a:ext cx="150177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Management Reporting</a:t>
                </a:r>
              </a:p>
            </p:txBody>
          </p:sp>
          <p:sp>
            <p:nvSpPr>
              <p:cNvPr id="24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5823585"/>
                <a:ext cx="1500187" cy="247650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Budgeting</a:t>
                </a:r>
              </a:p>
            </p:txBody>
          </p:sp>
          <p:sp>
            <p:nvSpPr>
              <p:cNvPr id="25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Governance, Risk and Compliance</a:t>
                </a:r>
              </a:p>
            </p:txBody>
          </p:sp>
        </p:grp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GRC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EF-QAD-080</a:t>
            </a:r>
            <a:endParaRPr lang="en-US" dirty="0"/>
          </a:p>
        </p:txBody>
      </p:sp>
      <p:grpSp>
        <p:nvGrpSpPr>
          <p:cNvPr id="26" name="Group 25"/>
          <p:cNvGrpSpPr/>
          <p:nvPr/>
        </p:nvGrpSpPr>
        <p:grpSpPr>
          <a:xfrm>
            <a:off x="347718" y="915219"/>
            <a:ext cx="8447088" cy="5165725"/>
            <a:chOff x="438150" y="1387475"/>
            <a:chExt cx="8447088" cy="5165725"/>
          </a:xfrm>
        </p:grpSpPr>
        <p:sp>
          <p:nvSpPr>
            <p:cNvPr id="4" name="Rectangle 3"/>
            <p:cNvSpPr txBox="1">
              <a:spLocks noChangeArrowheads="1"/>
            </p:cNvSpPr>
            <p:nvPr/>
          </p:nvSpPr>
          <p:spPr>
            <a:xfrm>
              <a:off x="457200" y="1500188"/>
              <a:ext cx="8153400" cy="505301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Webdings" pitchFamily="18" charset="2"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Arial"/>
                <a:buChar char="•"/>
                <a:tabLst/>
                <a:defRPr/>
              </a:pPr>
              <a:endPara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438150" y="1749425"/>
              <a:ext cx="4103688" cy="3584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400" b="0" dirty="0">
                  <a:latin typeface="+mj-lt"/>
                </a:rPr>
                <a:t>Extensive set of solutions for Governance, Risk and Compliance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400" b="0" dirty="0">
                  <a:latin typeface="+mj-lt"/>
                </a:rPr>
                <a:t>Minimizes costs of compliance to government regulations such as Sarbanes-Oxley, IFRS, FDA Part 11 </a:t>
              </a:r>
              <a:br>
                <a:rPr lang="en-US" sz="1400" b="0" dirty="0">
                  <a:latin typeface="+mj-lt"/>
                </a:rPr>
              </a:br>
              <a:r>
                <a:rPr lang="en-US" sz="1400" b="0" dirty="0">
                  <a:latin typeface="+mj-lt"/>
                </a:rPr>
                <a:t>and other governance requirements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400" b="0" dirty="0">
                  <a:latin typeface="+mj-lt"/>
                </a:rPr>
                <a:t>Extensive automated controls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400" b="0" dirty="0">
                  <a:latin typeface="+mj-lt"/>
                </a:rPr>
                <a:t>Role based security up to activity level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400" b="0" dirty="0">
                  <a:latin typeface="+mj-lt"/>
                </a:rPr>
                <a:t>Segregation of duties enforcement and associated reporting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400" b="0" dirty="0">
                  <a:latin typeface="+mj-lt"/>
                </a:rPr>
                <a:t>Trade compliance using QAD TMS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sz="1400" b="0" dirty="0">
                  <a:latin typeface="+mj-lt"/>
                </a:rPr>
                <a:t>Access control including forced</a:t>
              </a:r>
              <a:r>
                <a:rPr lang="en-AU" sz="1400" b="0" dirty="0">
                  <a:latin typeface="+mj-lt"/>
                </a:rPr>
                <a:t> password complexity, aging and intrusion detection</a:t>
              </a:r>
              <a:endParaRPr lang="en-US" sz="1400" b="0" dirty="0">
                <a:latin typeface="+mj-lt"/>
              </a:endParaRPr>
            </a:p>
          </p:txBody>
        </p:sp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4538663" y="1387475"/>
              <a:ext cx="4251325" cy="428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lnSpc>
                  <a:spcPct val="8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2000">
                  <a:solidFill>
                    <a:srgbClr val="5A87C6"/>
                  </a:solidFill>
                  <a:latin typeface="+mj-lt"/>
                </a:rPr>
                <a:t>Helps companies stay compliant</a:t>
              </a:r>
            </a:p>
          </p:txBody>
        </p:sp>
        <p:grpSp>
          <p:nvGrpSpPr>
            <p:cNvPr id="7" name="Group 24"/>
            <p:cNvGrpSpPr>
              <a:grpSpLocks/>
            </p:cNvGrpSpPr>
            <p:nvPr/>
          </p:nvGrpSpPr>
          <p:grpSpPr bwMode="auto">
            <a:xfrm>
              <a:off x="438150" y="5691188"/>
              <a:ext cx="8447088" cy="860425"/>
              <a:chOff x="438150" y="5758498"/>
              <a:chExt cx="8447088" cy="859790"/>
            </a:xfrm>
          </p:grpSpPr>
          <p:sp>
            <p:nvSpPr>
              <p:cNvPr id="8" name="Rectangle 100"/>
              <p:cNvSpPr>
                <a:spLocks noChangeArrowheads="1"/>
              </p:cNvSpPr>
              <p:nvPr/>
            </p:nvSpPr>
            <p:spPr bwMode="auto">
              <a:xfrm>
                <a:off x="438150" y="5758498"/>
                <a:ext cx="8447088" cy="859790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Financials</a:t>
                </a:r>
              </a:p>
            </p:txBody>
          </p:sp>
          <p:sp>
            <p:nvSpPr>
              <p:cNvPr id="9" name="Text Box 156"/>
              <p:cNvSpPr txBox="1">
                <a:spLocks noChangeArrowheads="1"/>
              </p:cNvSpPr>
              <p:nvPr/>
            </p:nvSpPr>
            <p:spPr bwMode="auto">
              <a:xfrm>
                <a:off x="3795591" y="6309359"/>
                <a:ext cx="1252538" cy="242253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Receivable</a:t>
                </a:r>
              </a:p>
            </p:txBody>
          </p:sp>
          <p:sp>
            <p:nvSpPr>
              <p:cNvPr id="10" name="Text Box 103"/>
              <p:cNvSpPr txBox="1">
                <a:spLocks noChangeArrowheads="1"/>
              </p:cNvSpPr>
              <p:nvPr/>
            </p:nvSpPr>
            <p:spPr bwMode="auto">
              <a:xfrm>
                <a:off x="1290516" y="6304597"/>
                <a:ext cx="1252538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General Ledger</a:t>
                </a:r>
              </a:p>
            </p:txBody>
          </p:sp>
          <p:sp>
            <p:nvSpPr>
              <p:cNvPr id="11" name="Text Box 104"/>
              <p:cNvSpPr txBox="1">
                <a:spLocks noChangeArrowheads="1"/>
              </p:cNvSpPr>
              <p:nvPr/>
            </p:nvSpPr>
            <p:spPr bwMode="auto">
              <a:xfrm>
                <a:off x="5048129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Payable</a:t>
                </a:r>
              </a:p>
            </p:txBody>
          </p:sp>
          <p:sp>
            <p:nvSpPr>
              <p:cNvPr id="12" name="Text Box 105"/>
              <p:cNvSpPr txBox="1">
                <a:spLocks noChangeArrowheads="1"/>
              </p:cNvSpPr>
              <p:nvPr/>
            </p:nvSpPr>
            <p:spPr bwMode="auto">
              <a:xfrm>
                <a:off x="2543054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 Currency</a:t>
                </a:r>
              </a:p>
            </p:txBody>
          </p:sp>
          <p:sp>
            <p:nvSpPr>
              <p:cNvPr id="13" name="Text Box 106"/>
              <p:cNvSpPr txBox="1">
                <a:spLocks noChangeArrowheads="1"/>
              </p:cNvSpPr>
              <p:nvPr/>
            </p:nvSpPr>
            <p:spPr bwMode="auto">
              <a:xfrm>
                <a:off x="6300666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Banking / Cash Management</a:t>
                </a:r>
              </a:p>
            </p:txBody>
          </p:sp>
          <p:sp>
            <p:nvSpPr>
              <p:cNvPr id="14" name="Text Box 107"/>
              <p:cNvSpPr txBox="1">
                <a:spLocks noChangeArrowheads="1"/>
              </p:cNvSpPr>
              <p:nvPr/>
            </p:nvSpPr>
            <p:spPr bwMode="auto">
              <a:xfrm>
                <a:off x="7553204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Cost Management</a:t>
                </a:r>
              </a:p>
            </p:txBody>
          </p:sp>
          <p:sp>
            <p:nvSpPr>
              <p:cNvPr id="15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Consolidations</a:t>
                </a:r>
              </a:p>
            </p:txBody>
          </p:sp>
          <p:sp>
            <p:nvSpPr>
              <p:cNvPr id="16" name="Text Box 141"/>
              <p:cNvSpPr txBox="1">
                <a:spLocks noChangeArrowheads="1"/>
              </p:cNvSpPr>
              <p:nvPr/>
            </p:nvSpPr>
            <p:spPr bwMode="auto">
              <a:xfrm>
                <a:off x="4300416" y="6064885"/>
                <a:ext cx="1498600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Shared Services</a:t>
                </a:r>
              </a:p>
            </p:txBody>
          </p:sp>
          <p:sp>
            <p:nvSpPr>
              <p:cNvPr id="17" name="Text Box 142"/>
              <p:cNvSpPr txBox="1">
                <a:spLocks noChangeArrowheads="1"/>
              </p:cNvSpPr>
              <p:nvPr/>
            </p:nvSpPr>
            <p:spPr bwMode="auto">
              <a:xfrm>
                <a:off x="2798641" y="6064885"/>
                <a:ext cx="1500188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Allocations</a:t>
                </a:r>
              </a:p>
            </p:txBody>
          </p:sp>
          <p:sp>
            <p:nvSpPr>
              <p:cNvPr id="18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60648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Credit Management</a:t>
                </a:r>
              </a:p>
            </p:txBody>
          </p:sp>
          <p:sp>
            <p:nvSpPr>
              <p:cNvPr id="19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Tax Management</a:t>
                </a:r>
              </a:p>
            </p:txBody>
          </p:sp>
          <p:sp>
            <p:nvSpPr>
              <p:cNvPr id="20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Analytics</a:t>
                </a:r>
              </a:p>
            </p:txBody>
          </p:sp>
          <p:sp>
            <p:nvSpPr>
              <p:cNvPr id="21" name="Text Box 141"/>
              <p:cNvSpPr txBox="1">
                <a:spLocks noChangeArrowheads="1"/>
              </p:cNvSpPr>
              <p:nvPr/>
            </p:nvSpPr>
            <p:spPr bwMode="auto">
              <a:xfrm>
                <a:off x="4300416" y="5823585"/>
                <a:ext cx="1498600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Multi-GAAP</a:t>
                </a:r>
              </a:p>
            </p:txBody>
          </p:sp>
          <p:sp>
            <p:nvSpPr>
              <p:cNvPr id="22" name="Text Box 142"/>
              <p:cNvSpPr txBox="1">
                <a:spLocks noChangeArrowheads="1"/>
              </p:cNvSpPr>
              <p:nvPr/>
            </p:nvSpPr>
            <p:spPr bwMode="auto">
              <a:xfrm>
                <a:off x="2800229" y="5823585"/>
                <a:ext cx="150177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Management Reporting</a:t>
                </a:r>
              </a:p>
            </p:txBody>
          </p:sp>
          <p:sp>
            <p:nvSpPr>
              <p:cNvPr id="23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58235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Budgeting</a:t>
                </a:r>
              </a:p>
            </p:txBody>
          </p:sp>
          <p:sp>
            <p:nvSpPr>
              <p:cNvPr id="24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5823585"/>
                <a:ext cx="1508125" cy="247650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Governance, Risk and Compliance</a:t>
                </a:r>
              </a:p>
            </p:txBody>
          </p:sp>
        </p:grpSp>
        <p:pic>
          <p:nvPicPr>
            <p:cNvPr id="25" name="Picture 28" descr="Role_Permissions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700588" y="1890713"/>
              <a:ext cx="3803650" cy="3763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Consolidations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EF-QAD-090</a:t>
            </a:r>
            <a:endParaRPr lang="en-US" dirty="0"/>
          </a:p>
        </p:txBody>
      </p:sp>
      <p:grpSp>
        <p:nvGrpSpPr>
          <p:cNvPr id="46" name="Group 45"/>
          <p:cNvGrpSpPr/>
          <p:nvPr/>
        </p:nvGrpSpPr>
        <p:grpSpPr>
          <a:xfrm>
            <a:off x="297478" y="1106353"/>
            <a:ext cx="8539163" cy="4802188"/>
            <a:chOff x="438150" y="1749425"/>
            <a:chExt cx="8539163" cy="4802188"/>
          </a:xfrm>
        </p:grpSpPr>
        <p:grpSp>
          <p:nvGrpSpPr>
            <p:cNvPr id="4" name="Group 47"/>
            <p:cNvGrpSpPr>
              <a:grpSpLocks/>
            </p:cNvGrpSpPr>
            <p:nvPr/>
          </p:nvGrpSpPr>
          <p:grpSpPr bwMode="auto">
            <a:xfrm>
              <a:off x="4521200" y="2697163"/>
              <a:ext cx="4456113" cy="2481262"/>
              <a:chOff x="4510088" y="2571751"/>
              <a:chExt cx="4558030" cy="2537460"/>
            </a:xfrm>
          </p:grpSpPr>
          <p:pic>
            <p:nvPicPr>
              <p:cNvPr id="5" name="Picture 5" descr="WORLD_2718C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4510088" y="2571751"/>
                <a:ext cx="4558030" cy="25374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" name="Oval 8"/>
              <p:cNvSpPr>
                <a:spLocks noChangeArrowheads="1"/>
              </p:cNvSpPr>
              <p:nvPr/>
            </p:nvSpPr>
            <p:spPr bwMode="auto">
              <a:xfrm>
                <a:off x="5261610" y="3719635"/>
                <a:ext cx="69850" cy="65663"/>
              </a:xfrm>
              <a:prstGeom prst="ellipse">
                <a:avLst/>
              </a:prstGeom>
              <a:solidFill>
                <a:srgbClr val="1F48CD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nl-NL" b="0">
                  <a:latin typeface="+mj-lt"/>
                </a:endParaRPr>
              </a:p>
            </p:txBody>
          </p:sp>
          <p:sp>
            <p:nvSpPr>
              <p:cNvPr id="7" name="Oval 9"/>
              <p:cNvSpPr>
                <a:spLocks noChangeArrowheads="1"/>
              </p:cNvSpPr>
              <p:nvPr/>
            </p:nvSpPr>
            <p:spPr bwMode="auto">
              <a:xfrm>
                <a:off x="5247323" y="3515069"/>
                <a:ext cx="69850" cy="65663"/>
              </a:xfrm>
              <a:prstGeom prst="ellipse">
                <a:avLst/>
              </a:prstGeom>
              <a:solidFill>
                <a:srgbClr val="1F48CD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nl-NL" b="0">
                  <a:latin typeface="+mj-lt"/>
                </a:endParaRPr>
              </a:p>
            </p:txBody>
          </p:sp>
          <p:sp>
            <p:nvSpPr>
              <p:cNvPr id="8" name="Oval 10"/>
              <p:cNvSpPr>
                <a:spLocks noChangeArrowheads="1"/>
              </p:cNvSpPr>
              <p:nvPr/>
            </p:nvSpPr>
            <p:spPr bwMode="auto">
              <a:xfrm>
                <a:off x="6603048" y="3328182"/>
                <a:ext cx="69850" cy="65663"/>
              </a:xfrm>
              <a:prstGeom prst="ellipse">
                <a:avLst/>
              </a:prstGeom>
              <a:solidFill>
                <a:srgbClr val="1F48CD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nl-NL" b="0">
                  <a:latin typeface="+mj-lt"/>
                </a:endParaRPr>
              </a:p>
            </p:txBody>
          </p:sp>
          <p:sp>
            <p:nvSpPr>
              <p:cNvPr id="9" name="Oval 11"/>
              <p:cNvSpPr>
                <a:spLocks noChangeArrowheads="1"/>
              </p:cNvSpPr>
              <p:nvPr/>
            </p:nvSpPr>
            <p:spPr bwMode="auto">
              <a:xfrm>
                <a:off x="6723698" y="3434253"/>
                <a:ext cx="68262" cy="65663"/>
              </a:xfrm>
              <a:prstGeom prst="ellipse">
                <a:avLst/>
              </a:prstGeom>
              <a:solidFill>
                <a:srgbClr val="1F48CD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nl-NL" b="0">
                  <a:latin typeface="+mj-lt"/>
                </a:endParaRPr>
              </a:p>
            </p:txBody>
          </p:sp>
          <p:sp>
            <p:nvSpPr>
              <p:cNvPr id="10" name="Oval 12"/>
              <p:cNvSpPr>
                <a:spLocks noChangeArrowheads="1"/>
              </p:cNvSpPr>
              <p:nvPr/>
            </p:nvSpPr>
            <p:spPr bwMode="auto">
              <a:xfrm>
                <a:off x="6833235" y="3253680"/>
                <a:ext cx="69850" cy="65663"/>
              </a:xfrm>
              <a:prstGeom prst="ellipse">
                <a:avLst/>
              </a:prstGeom>
              <a:solidFill>
                <a:srgbClr val="1F48CD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nl-NL" b="0">
                  <a:latin typeface="+mj-lt"/>
                </a:endParaRPr>
              </a:p>
            </p:txBody>
          </p:sp>
          <p:sp>
            <p:nvSpPr>
              <p:cNvPr id="11" name="Oval 13"/>
              <p:cNvSpPr>
                <a:spLocks noChangeArrowheads="1"/>
              </p:cNvSpPr>
              <p:nvPr/>
            </p:nvSpPr>
            <p:spPr bwMode="auto">
              <a:xfrm>
                <a:off x="8112760" y="3685541"/>
                <a:ext cx="68263" cy="65663"/>
              </a:xfrm>
              <a:prstGeom prst="ellipse">
                <a:avLst/>
              </a:prstGeom>
              <a:solidFill>
                <a:srgbClr val="1F48CD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nl-NL" b="0">
                  <a:latin typeface="+mj-lt"/>
                </a:endParaRPr>
              </a:p>
            </p:txBody>
          </p:sp>
          <p:sp>
            <p:nvSpPr>
              <p:cNvPr id="12" name="Oval 8"/>
              <p:cNvSpPr>
                <a:spLocks noChangeArrowheads="1"/>
              </p:cNvSpPr>
              <p:nvPr/>
            </p:nvSpPr>
            <p:spPr bwMode="auto">
              <a:xfrm>
                <a:off x="5642610" y="3598411"/>
                <a:ext cx="69850" cy="65663"/>
              </a:xfrm>
              <a:prstGeom prst="ellipse">
                <a:avLst/>
              </a:prstGeom>
              <a:solidFill>
                <a:srgbClr val="1F48CD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nl-NL" b="0">
                  <a:latin typeface="+mj-lt"/>
                </a:endParaRPr>
              </a:p>
            </p:txBody>
          </p:sp>
          <p:sp>
            <p:nvSpPr>
              <p:cNvPr id="13" name="Oval 8"/>
              <p:cNvSpPr>
                <a:spLocks noChangeArrowheads="1"/>
              </p:cNvSpPr>
              <p:nvPr/>
            </p:nvSpPr>
            <p:spPr bwMode="auto">
              <a:xfrm>
                <a:off x="7014210" y="4507594"/>
                <a:ext cx="69850" cy="65663"/>
              </a:xfrm>
              <a:prstGeom prst="ellipse">
                <a:avLst/>
              </a:prstGeom>
              <a:solidFill>
                <a:srgbClr val="1F48CD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nl-NL" b="0">
                  <a:latin typeface="+mj-lt"/>
                </a:endParaRPr>
              </a:p>
            </p:txBody>
          </p:sp>
          <p:sp>
            <p:nvSpPr>
              <p:cNvPr id="14" name="Oval 8"/>
              <p:cNvSpPr>
                <a:spLocks noChangeArrowheads="1"/>
              </p:cNvSpPr>
              <p:nvPr/>
            </p:nvSpPr>
            <p:spPr bwMode="auto">
              <a:xfrm>
                <a:off x="8004810" y="3719635"/>
                <a:ext cx="69850" cy="65663"/>
              </a:xfrm>
              <a:prstGeom prst="ellipse">
                <a:avLst/>
              </a:prstGeom>
              <a:solidFill>
                <a:srgbClr val="1F48CD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nl-NL" b="0">
                  <a:latin typeface="+mj-lt"/>
                </a:endParaRPr>
              </a:p>
            </p:txBody>
          </p:sp>
          <p:sp>
            <p:nvSpPr>
              <p:cNvPr id="15" name="Oval 8"/>
              <p:cNvSpPr>
                <a:spLocks noChangeArrowheads="1"/>
              </p:cNvSpPr>
              <p:nvPr/>
            </p:nvSpPr>
            <p:spPr bwMode="auto">
              <a:xfrm>
                <a:off x="5402898" y="3829495"/>
                <a:ext cx="69850" cy="65663"/>
              </a:xfrm>
              <a:prstGeom prst="ellipse">
                <a:avLst/>
              </a:prstGeom>
              <a:solidFill>
                <a:srgbClr val="1F48CD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nl-NL" b="0">
                  <a:latin typeface="+mj-lt"/>
                </a:endParaRPr>
              </a:p>
            </p:txBody>
          </p:sp>
          <p:cxnSp>
            <p:nvCxnSpPr>
              <p:cNvPr id="16" name="AutoShape 53"/>
              <p:cNvCxnSpPr>
                <a:cxnSpLocks noChangeShapeType="1"/>
                <a:stCxn id="6" idx="7"/>
                <a:endCxn id="12" idx="1"/>
              </p:cNvCxnSpPr>
              <p:nvPr/>
            </p:nvCxnSpPr>
            <p:spPr bwMode="auto">
              <a:xfrm rot="-5400000">
                <a:off x="5426423" y="3504025"/>
                <a:ext cx="121224" cy="330200"/>
              </a:xfrm>
              <a:prstGeom prst="curvedConnector3">
                <a:avLst>
                  <a:gd name="adj1" fmla="val 258333"/>
                </a:avLst>
              </a:prstGeom>
              <a:noFill/>
              <a:ln w="15875">
                <a:solidFill>
                  <a:srgbClr val="FF6600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17" name="AutoShape 55"/>
              <p:cNvCxnSpPr>
                <a:cxnSpLocks noChangeShapeType="1"/>
                <a:endCxn id="12" idx="7"/>
              </p:cNvCxnSpPr>
              <p:nvPr/>
            </p:nvCxnSpPr>
            <p:spPr bwMode="auto">
              <a:xfrm rot="10800000" flipV="1">
                <a:off x="5702935" y="3477187"/>
                <a:ext cx="1082675" cy="131326"/>
              </a:xfrm>
              <a:prstGeom prst="curvedConnector2">
                <a:avLst/>
              </a:prstGeom>
              <a:noFill/>
              <a:ln w="15875">
                <a:solidFill>
                  <a:srgbClr val="FF6600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18" name="AutoShape 56"/>
              <p:cNvCxnSpPr>
                <a:cxnSpLocks noChangeShapeType="1"/>
                <a:endCxn id="12" idx="7"/>
              </p:cNvCxnSpPr>
              <p:nvPr/>
            </p:nvCxnSpPr>
            <p:spPr bwMode="auto">
              <a:xfrm rot="10800000">
                <a:off x="5702935" y="3608513"/>
                <a:ext cx="1358900" cy="921810"/>
              </a:xfrm>
              <a:prstGeom prst="curvedConnector4">
                <a:avLst>
                  <a:gd name="adj1" fmla="val 84694"/>
                  <a:gd name="adj2" fmla="val 99588"/>
                </a:avLst>
              </a:prstGeom>
              <a:noFill/>
              <a:ln w="15875">
                <a:solidFill>
                  <a:srgbClr val="FF6600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19" name="AutoShape 57"/>
              <p:cNvCxnSpPr>
                <a:cxnSpLocks noChangeShapeType="1"/>
                <a:stCxn id="8" idx="1"/>
                <a:endCxn id="12" idx="6"/>
              </p:cNvCxnSpPr>
              <p:nvPr/>
            </p:nvCxnSpPr>
            <p:spPr bwMode="auto">
              <a:xfrm rot="-5400000" flipH="1" flipV="1">
                <a:off x="6016038" y="3034706"/>
                <a:ext cx="292959" cy="900113"/>
              </a:xfrm>
              <a:prstGeom prst="curvedConnector4">
                <a:avLst>
                  <a:gd name="adj1" fmla="val 17241"/>
                  <a:gd name="adj2" fmla="val 87477"/>
                </a:avLst>
              </a:prstGeom>
              <a:noFill/>
              <a:ln w="15875">
                <a:solidFill>
                  <a:srgbClr val="FF6600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0" name="AutoShape 59"/>
              <p:cNvCxnSpPr>
                <a:cxnSpLocks noChangeShapeType="1"/>
                <a:stCxn id="14" idx="2"/>
              </p:cNvCxnSpPr>
              <p:nvPr/>
            </p:nvCxnSpPr>
            <p:spPr bwMode="auto">
              <a:xfrm rot="10800000">
                <a:off x="5795010" y="3576945"/>
                <a:ext cx="2209800" cy="175522"/>
              </a:xfrm>
              <a:prstGeom prst="curvedConnector3">
                <a:avLst>
                  <a:gd name="adj1" fmla="val 50431"/>
                </a:avLst>
              </a:prstGeom>
              <a:noFill/>
              <a:ln w="15875">
                <a:solidFill>
                  <a:srgbClr val="FF6600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1" name="AutoShape 70"/>
              <p:cNvCxnSpPr>
                <a:cxnSpLocks noChangeShapeType="1"/>
                <a:stCxn id="10" idx="2"/>
              </p:cNvCxnSpPr>
              <p:nvPr/>
            </p:nvCxnSpPr>
            <p:spPr bwMode="auto">
              <a:xfrm rot="10800000" flipV="1">
                <a:off x="5741035" y="3286511"/>
                <a:ext cx="1092200" cy="311900"/>
              </a:xfrm>
              <a:prstGeom prst="curvedConnector3">
                <a:avLst>
                  <a:gd name="adj1" fmla="val 98546"/>
                </a:avLst>
              </a:prstGeom>
              <a:noFill/>
              <a:ln w="15875">
                <a:solidFill>
                  <a:srgbClr val="FF6600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2" name="AutoShape 71"/>
              <p:cNvCxnSpPr>
                <a:cxnSpLocks noChangeShapeType="1"/>
                <a:stCxn id="11" idx="5"/>
              </p:cNvCxnSpPr>
              <p:nvPr/>
            </p:nvCxnSpPr>
            <p:spPr bwMode="auto">
              <a:xfrm rot="16200000" flipV="1">
                <a:off x="6950008" y="2519613"/>
                <a:ext cx="142692" cy="2300288"/>
              </a:xfrm>
              <a:prstGeom prst="curvedConnector4">
                <a:avLst>
                  <a:gd name="adj1" fmla="val -134514"/>
                  <a:gd name="adj2" fmla="val 77019"/>
                </a:avLst>
              </a:prstGeom>
              <a:noFill/>
              <a:ln w="15875">
                <a:solidFill>
                  <a:srgbClr val="FF6600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3" name="AutoShape 72"/>
              <p:cNvCxnSpPr>
                <a:cxnSpLocks noChangeShapeType="1"/>
              </p:cNvCxnSpPr>
              <p:nvPr/>
            </p:nvCxnSpPr>
            <p:spPr bwMode="auto">
              <a:xfrm flipV="1">
                <a:off x="5445760" y="3631243"/>
                <a:ext cx="238125" cy="219719"/>
              </a:xfrm>
              <a:prstGeom prst="curvedConnector3">
                <a:avLst>
                  <a:gd name="adj1" fmla="val -4000"/>
                </a:avLst>
              </a:prstGeom>
              <a:noFill/>
              <a:ln w="15875">
                <a:solidFill>
                  <a:srgbClr val="FF6600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4" name="AutoShape 73"/>
              <p:cNvCxnSpPr>
                <a:cxnSpLocks noChangeShapeType="1"/>
                <a:endCxn id="25" idx="0"/>
              </p:cNvCxnSpPr>
              <p:nvPr/>
            </p:nvCxnSpPr>
            <p:spPr bwMode="auto">
              <a:xfrm flipV="1">
                <a:off x="5299710" y="3477187"/>
                <a:ext cx="457200" cy="60612"/>
              </a:xfrm>
              <a:prstGeom prst="curvedConnector4">
                <a:avLst>
                  <a:gd name="adj1" fmla="val 4167"/>
                  <a:gd name="adj2" fmla="val 400000"/>
                </a:avLst>
              </a:prstGeom>
              <a:noFill/>
              <a:ln w="15875">
                <a:solidFill>
                  <a:srgbClr val="FF6600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25" name="AutoShape 74"/>
              <p:cNvSpPr>
                <a:spLocks noChangeArrowheads="1"/>
              </p:cNvSpPr>
              <p:nvPr/>
            </p:nvSpPr>
            <p:spPr bwMode="auto">
              <a:xfrm>
                <a:off x="5641883" y="3477639"/>
                <a:ext cx="228956" cy="241894"/>
              </a:xfrm>
              <a:prstGeom prst="star5">
                <a:avLst/>
              </a:prstGeom>
              <a:solidFill>
                <a:srgbClr val="4933E9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pPr>
                  <a:defRPr/>
                </a:pPr>
                <a:endParaRPr lang="nl-NL" b="0">
                  <a:latin typeface="+mj-lt"/>
                </a:endParaRPr>
              </a:p>
            </p:txBody>
          </p:sp>
        </p:grpSp>
        <p:sp>
          <p:nvSpPr>
            <p:cNvPr id="26" name="Rectangle 5"/>
            <p:cNvSpPr>
              <a:spLocks noChangeArrowheads="1"/>
            </p:cNvSpPr>
            <p:nvPr/>
          </p:nvSpPr>
          <p:spPr bwMode="auto">
            <a:xfrm>
              <a:off x="438150" y="1749425"/>
              <a:ext cx="4210050" cy="3584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GB" sz="1600" b="0" dirty="0">
                  <a:latin typeface="+mj-lt"/>
                </a:rPr>
                <a:t>A subsidiary entity can be a part of multiple consolidation entities</a:t>
              </a:r>
            </a:p>
            <a:p>
              <a:pPr marL="342900" indent="-342900" algn="l">
                <a:spcBef>
                  <a:spcPct val="4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GB" sz="1600" b="0" dirty="0">
                  <a:latin typeface="+mj-lt"/>
                </a:rPr>
                <a:t>Proportional Consolidation is supported </a:t>
              </a:r>
            </a:p>
            <a:p>
              <a:pPr marL="342900" indent="-342900" algn="l">
                <a:spcBef>
                  <a:spcPct val="4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GB" sz="1600" b="0" dirty="0">
                  <a:latin typeface="+mj-lt"/>
                </a:rPr>
                <a:t>You can build up hierarchies of consolidation entities</a:t>
              </a:r>
            </a:p>
            <a:p>
              <a:pPr marL="342900" indent="-342900" algn="l">
                <a:spcBef>
                  <a:spcPct val="4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GB" sz="1600" b="0" dirty="0">
                  <a:latin typeface="+mj-lt"/>
                </a:rPr>
                <a:t>Fast balance level consolidation</a:t>
              </a:r>
            </a:p>
            <a:p>
              <a:pPr marL="342900" indent="-342900" algn="l">
                <a:spcBef>
                  <a:spcPct val="4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GB" sz="1600" b="0" dirty="0">
                  <a:latin typeface="+mj-lt"/>
                </a:rPr>
                <a:t>Automatic tracking of intercompany transactions to support elimination</a:t>
              </a:r>
            </a:p>
            <a:p>
              <a:pPr marL="342900" indent="-342900" algn="l">
                <a:spcBef>
                  <a:spcPct val="4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GB" sz="1600" b="0" dirty="0">
                  <a:latin typeface="+mj-lt"/>
                </a:rPr>
                <a:t>Consolidate separately by accounting layer</a:t>
              </a:r>
            </a:p>
            <a:p>
              <a:pPr marL="342900" indent="-342900" algn="l">
                <a:spcBef>
                  <a:spcPct val="4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GB" sz="1600" b="0" dirty="0">
                  <a:latin typeface="+mj-lt"/>
                </a:rPr>
                <a:t>Support simulations</a:t>
              </a:r>
              <a:endParaRPr lang="en-US" sz="1600" b="0" dirty="0">
                <a:latin typeface="+mj-lt"/>
              </a:endParaRPr>
            </a:p>
          </p:txBody>
        </p:sp>
        <p:sp>
          <p:nvSpPr>
            <p:cNvPr id="27" name="Text Box 4"/>
            <p:cNvSpPr txBox="1">
              <a:spLocks noChangeArrowheads="1"/>
            </p:cNvSpPr>
            <p:nvPr/>
          </p:nvSpPr>
          <p:spPr bwMode="auto">
            <a:xfrm>
              <a:off x="4567238" y="1749425"/>
              <a:ext cx="4318000" cy="10160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2000">
                  <a:solidFill>
                    <a:srgbClr val="5A87C6"/>
                  </a:solidFill>
                  <a:latin typeface="+mj-lt"/>
                </a:rPr>
                <a:t>Provides quick &amp; complete consolidation process for the Finance Manager</a:t>
              </a:r>
            </a:p>
          </p:txBody>
        </p:sp>
        <p:grpSp>
          <p:nvGrpSpPr>
            <p:cNvPr id="28" name="Group 48"/>
            <p:cNvGrpSpPr>
              <a:grpSpLocks/>
            </p:cNvGrpSpPr>
            <p:nvPr/>
          </p:nvGrpSpPr>
          <p:grpSpPr bwMode="auto">
            <a:xfrm>
              <a:off x="438150" y="5691188"/>
              <a:ext cx="8447088" cy="860425"/>
              <a:chOff x="438150" y="5758498"/>
              <a:chExt cx="8447088" cy="859790"/>
            </a:xfrm>
          </p:grpSpPr>
          <p:sp>
            <p:nvSpPr>
              <p:cNvPr id="29" name="Rectangle 100"/>
              <p:cNvSpPr>
                <a:spLocks noChangeArrowheads="1"/>
              </p:cNvSpPr>
              <p:nvPr/>
            </p:nvSpPr>
            <p:spPr bwMode="auto">
              <a:xfrm>
                <a:off x="438150" y="5758498"/>
                <a:ext cx="8447088" cy="859790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Financials</a:t>
                </a:r>
              </a:p>
            </p:txBody>
          </p:sp>
          <p:sp>
            <p:nvSpPr>
              <p:cNvPr id="30" name="Text Box 156"/>
              <p:cNvSpPr txBox="1">
                <a:spLocks noChangeArrowheads="1"/>
              </p:cNvSpPr>
              <p:nvPr/>
            </p:nvSpPr>
            <p:spPr bwMode="auto">
              <a:xfrm>
                <a:off x="3795591" y="6309359"/>
                <a:ext cx="1252538" cy="242253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Receivable</a:t>
                </a:r>
              </a:p>
            </p:txBody>
          </p:sp>
          <p:sp>
            <p:nvSpPr>
              <p:cNvPr id="31" name="Text Box 103"/>
              <p:cNvSpPr txBox="1">
                <a:spLocks noChangeArrowheads="1"/>
              </p:cNvSpPr>
              <p:nvPr/>
            </p:nvSpPr>
            <p:spPr bwMode="auto">
              <a:xfrm>
                <a:off x="1290516" y="6304597"/>
                <a:ext cx="1252538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General Ledger</a:t>
                </a:r>
              </a:p>
            </p:txBody>
          </p:sp>
          <p:sp>
            <p:nvSpPr>
              <p:cNvPr id="32" name="Text Box 104"/>
              <p:cNvSpPr txBox="1">
                <a:spLocks noChangeArrowheads="1"/>
              </p:cNvSpPr>
              <p:nvPr/>
            </p:nvSpPr>
            <p:spPr bwMode="auto">
              <a:xfrm>
                <a:off x="5048129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Payable</a:t>
                </a:r>
              </a:p>
            </p:txBody>
          </p:sp>
          <p:sp>
            <p:nvSpPr>
              <p:cNvPr id="33" name="Text Box 105"/>
              <p:cNvSpPr txBox="1">
                <a:spLocks noChangeArrowheads="1"/>
              </p:cNvSpPr>
              <p:nvPr/>
            </p:nvSpPr>
            <p:spPr bwMode="auto">
              <a:xfrm>
                <a:off x="2543054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 Currency</a:t>
                </a:r>
              </a:p>
            </p:txBody>
          </p:sp>
          <p:sp>
            <p:nvSpPr>
              <p:cNvPr id="34" name="Text Box 106"/>
              <p:cNvSpPr txBox="1">
                <a:spLocks noChangeArrowheads="1"/>
              </p:cNvSpPr>
              <p:nvPr/>
            </p:nvSpPr>
            <p:spPr bwMode="auto">
              <a:xfrm>
                <a:off x="6300666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Banking / Cash Management</a:t>
                </a:r>
              </a:p>
            </p:txBody>
          </p:sp>
          <p:sp>
            <p:nvSpPr>
              <p:cNvPr id="35" name="Text Box 107"/>
              <p:cNvSpPr txBox="1">
                <a:spLocks noChangeArrowheads="1"/>
              </p:cNvSpPr>
              <p:nvPr/>
            </p:nvSpPr>
            <p:spPr bwMode="auto">
              <a:xfrm>
                <a:off x="7553204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Cost Management</a:t>
                </a:r>
              </a:p>
            </p:txBody>
          </p:sp>
          <p:sp>
            <p:nvSpPr>
              <p:cNvPr id="36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6064885"/>
                <a:ext cx="1508125" cy="247650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Consolidations</a:t>
                </a:r>
              </a:p>
            </p:txBody>
          </p:sp>
          <p:sp>
            <p:nvSpPr>
              <p:cNvPr id="37" name="Text Box 141"/>
              <p:cNvSpPr txBox="1">
                <a:spLocks noChangeArrowheads="1"/>
              </p:cNvSpPr>
              <p:nvPr/>
            </p:nvSpPr>
            <p:spPr bwMode="auto">
              <a:xfrm>
                <a:off x="4300416" y="6064885"/>
                <a:ext cx="1498600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Shared Services</a:t>
                </a:r>
              </a:p>
            </p:txBody>
          </p:sp>
          <p:sp>
            <p:nvSpPr>
              <p:cNvPr id="38" name="Text Box 142"/>
              <p:cNvSpPr txBox="1">
                <a:spLocks noChangeArrowheads="1"/>
              </p:cNvSpPr>
              <p:nvPr/>
            </p:nvSpPr>
            <p:spPr bwMode="auto">
              <a:xfrm>
                <a:off x="2798641" y="6064885"/>
                <a:ext cx="1500188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Allocations</a:t>
                </a:r>
              </a:p>
            </p:txBody>
          </p:sp>
          <p:sp>
            <p:nvSpPr>
              <p:cNvPr id="39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60648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Credit Management</a:t>
                </a:r>
              </a:p>
            </p:txBody>
          </p:sp>
          <p:sp>
            <p:nvSpPr>
              <p:cNvPr id="40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Tax Management</a:t>
                </a:r>
              </a:p>
            </p:txBody>
          </p:sp>
          <p:sp>
            <p:nvSpPr>
              <p:cNvPr id="41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Analytics</a:t>
                </a:r>
              </a:p>
            </p:txBody>
          </p:sp>
          <p:sp>
            <p:nvSpPr>
              <p:cNvPr id="42" name="Text Box 141"/>
              <p:cNvSpPr txBox="1">
                <a:spLocks noChangeArrowheads="1"/>
              </p:cNvSpPr>
              <p:nvPr/>
            </p:nvSpPr>
            <p:spPr bwMode="auto">
              <a:xfrm>
                <a:off x="4300416" y="5823585"/>
                <a:ext cx="1498600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Multi-GAAP</a:t>
                </a:r>
              </a:p>
            </p:txBody>
          </p:sp>
          <p:sp>
            <p:nvSpPr>
              <p:cNvPr id="43" name="Text Box 142"/>
              <p:cNvSpPr txBox="1">
                <a:spLocks noChangeArrowheads="1"/>
              </p:cNvSpPr>
              <p:nvPr/>
            </p:nvSpPr>
            <p:spPr bwMode="auto">
              <a:xfrm>
                <a:off x="2800229" y="5823585"/>
                <a:ext cx="150177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Management Reporting</a:t>
                </a:r>
              </a:p>
            </p:txBody>
          </p:sp>
          <p:sp>
            <p:nvSpPr>
              <p:cNvPr id="44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58235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Budgeting</a:t>
                </a:r>
              </a:p>
            </p:txBody>
          </p:sp>
          <p:sp>
            <p:nvSpPr>
              <p:cNvPr id="45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Governance, Risk and Compliance</a:t>
                </a:r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2010 Template.potx</Template>
  <TotalTime>853</TotalTime>
  <Words>2859</Words>
  <Application>Microsoft Office PowerPoint</Application>
  <PresentationFormat>On-screen Show (4:3)</PresentationFormat>
  <Paragraphs>838</Paragraphs>
  <Slides>44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6" baseType="lpstr">
      <vt:lpstr>QAD 2010 Template</vt:lpstr>
      <vt:lpstr>Adobe Photoshop Image</vt:lpstr>
      <vt:lpstr>Components and Concepts</vt:lpstr>
      <vt:lpstr>Overview</vt:lpstr>
      <vt:lpstr>Components of Enterprise Financials</vt:lpstr>
      <vt:lpstr>QAD Financial Analytics</vt:lpstr>
      <vt:lpstr>QAD Management Reporting</vt:lpstr>
      <vt:lpstr>QAD Multi-GAAP</vt:lpstr>
      <vt:lpstr>QAD Budgeting</vt:lpstr>
      <vt:lpstr>QAD GRC</vt:lpstr>
      <vt:lpstr>QAD Consolidations</vt:lpstr>
      <vt:lpstr>QAD Allocations</vt:lpstr>
      <vt:lpstr>QAD Financial Shared Services</vt:lpstr>
      <vt:lpstr>QAD Credit Management</vt:lpstr>
      <vt:lpstr>QAD Tax Management</vt:lpstr>
      <vt:lpstr>QAD General Ledger</vt:lpstr>
      <vt:lpstr>QAD Multiple Currency</vt:lpstr>
      <vt:lpstr>QAD Accounts Receivable</vt:lpstr>
      <vt:lpstr>QAD Accounts Payable</vt:lpstr>
      <vt:lpstr>QAD Banking/Cash Management</vt:lpstr>
      <vt:lpstr>QAD Cost Management</vt:lpstr>
      <vt:lpstr>QAD Fixed Assets</vt:lpstr>
      <vt:lpstr>QAD Internationalization</vt:lpstr>
      <vt:lpstr>QAD Enhanced Controls</vt:lpstr>
      <vt:lpstr>QAD Vertex Sales and Use Tax Interface</vt:lpstr>
      <vt:lpstr>QAD Logistics Accounting</vt:lpstr>
      <vt:lpstr>Business Model</vt:lpstr>
      <vt:lpstr>Four Levels of Data</vt:lpstr>
      <vt:lpstr>Shared Sets</vt:lpstr>
      <vt:lpstr>Shared Sets</vt:lpstr>
      <vt:lpstr>Profiles</vt:lpstr>
      <vt:lpstr>Business Relation</vt:lpstr>
      <vt:lpstr>Business Relation Hierarchy</vt:lpstr>
      <vt:lpstr>Business Relation</vt:lpstr>
      <vt:lpstr>Accounting Layers</vt:lpstr>
      <vt:lpstr>Accounting Layers</vt:lpstr>
      <vt:lpstr>Accounting Layers and Reporting</vt:lpstr>
      <vt:lpstr>Daybooks</vt:lpstr>
      <vt:lpstr>GL Account Create</vt:lpstr>
      <vt:lpstr>GL Account Create</vt:lpstr>
      <vt:lpstr>GL Analytical Coding Segments</vt:lpstr>
      <vt:lpstr>Additional Coding Dimensions in GL</vt:lpstr>
      <vt:lpstr>Alternate Chart Of Accounts </vt:lpstr>
      <vt:lpstr>Dual Base Currency</vt:lpstr>
      <vt:lpstr>Definitions</vt:lpstr>
      <vt:lpstr>Example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jdk</dc:creator>
  <cp:lastModifiedBy>mdf</cp:lastModifiedBy>
  <cp:revision>48</cp:revision>
  <dcterms:created xsi:type="dcterms:W3CDTF">2010-10-05T00:44:07Z</dcterms:created>
  <dcterms:modified xsi:type="dcterms:W3CDTF">2010-12-13T22:23:56Z</dcterms:modified>
</cp:coreProperties>
</file>