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16"/>
  </p:notesMasterIdLst>
  <p:handoutMasterIdLst>
    <p:handoutMasterId r:id="rId17"/>
  </p:handoutMasterIdLst>
  <p:sldIdLst>
    <p:sldId id="383" r:id="rId2"/>
    <p:sldId id="590" r:id="rId3"/>
    <p:sldId id="627" r:id="rId4"/>
    <p:sldId id="626" r:id="rId5"/>
    <p:sldId id="637" r:id="rId6"/>
    <p:sldId id="632" r:id="rId7"/>
    <p:sldId id="633" r:id="rId8"/>
    <p:sldId id="634" r:id="rId9"/>
    <p:sldId id="638" r:id="rId10"/>
    <p:sldId id="628" r:id="rId11"/>
    <p:sldId id="617" r:id="rId12"/>
    <p:sldId id="619" r:id="rId13"/>
    <p:sldId id="624" r:id="rId14"/>
    <p:sldId id="631" r:id="rId15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0066"/>
    <a:srgbClr val="000066"/>
    <a:srgbClr val="CC3300"/>
    <a:srgbClr val="003399"/>
    <a:srgbClr val="0033CC"/>
    <a:srgbClr val="0000FF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76" autoAdjust="0"/>
    <p:restoredTop sz="88137" autoAdjust="0"/>
  </p:normalViewPr>
  <p:slideViewPr>
    <p:cSldViewPr snapToGrid="0">
      <p:cViewPr>
        <p:scale>
          <a:sx n="100" d="100"/>
          <a:sy n="100" d="100"/>
        </p:scale>
        <p:origin x="-51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C92E103-2EDC-433A-8428-512E08BEF6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29E5FC0-B020-4D14-8CFC-5609B6310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E4F948-5398-484B-9049-6FABF0934DAC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A carefully planned set of SAF structures avoids the need to set up separate chart of account elements for individual reporting.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608013"/>
            <a:ext cx="8229600" cy="70485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Introduction to SAF Analysis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6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7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endParaRPr lang="en-US" smtClean="0"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Sales order and work order were created.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Work order was received with variances.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Operational Transaction Post.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Review posting and SAF analysis.</a:t>
            </a:r>
          </a:p>
          <a:p>
            <a:pPr marL="914400" lvl="1" indent="-457200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Journal Entry View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Scenario Example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EF-SAF-070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Operational Transaction </a:t>
            </a:r>
            <a:r>
              <a:rPr lang="en-US" dirty="0" smtClean="0"/>
              <a:t>Post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76213" y="1933575"/>
            <a:ext cx="8786812" cy="3074988"/>
            <a:chOff x="357188" y="2733675"/>
            <a:chExt cx="8786812" cy="3074988"/>
          </a:xfrm>
        </p:grpSpPr>
        <p:pic>
          <p:nvPicPr>
            <p:cNvPr id="13315" name="Picture 6" descr="OperationalTPos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88" y="2733675"/>
              <a:ext cx="8786812" cy="1804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6" name="AutoShape 3"/>
            <p:cNvSpPr>
              <a:spLocks/>
            </p:cNvSpPr>
            <p:nvPr/>
          </p:nvSpPr>
          <p:spPr bwMode="auto">
            <a:xfrm>
              <a:off x="4521200" y="5046663"/>
              <a:ext cx="3394075" cy="762000"/>
            </a:xfrm>
            <a:prstGeom prst="accentBorderCallout2">
              <a:avLst>
                <a:gd name="adj1" fmla="val 15000"/>
                <a:gd name="adj2" fmla="val -2245"/>
                <a:gd name="adj3" fmla="val 15000"/>
                <a:gd name="adj4" fmla="val -17681"/>
                <a:gd name="adj5" fmla="val -139792"/>
                <a:gd name="adj6" fmla="val -32977"/>
              </a:avLst>
            </a:prstGeom>
            <a:solidFill>
              <a:srgbClr val="EAEAEA"/>
            </a:solidFill>
            <a:ln w="22225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l"/>
              <a:r>
                <a:rPr lang="en-US" sz="1400">
                  <a:latin typeface="+mj-lt"/>
                </a:rPr>
                <a:t>Running Operational Transaction Post creates the final postings in Financials.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14339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EF-SAF-100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42938" y="1052513"/>
            <a:ext cx="7839075" cy="4868862"/>
            <a:chOff x="642938" y="1338263"/>
            <a:chExt cx="7839075" cy="4868862"/>
          </a:xfrm>
        </p:grpSpPr>
        <p:pic>
          <p:nvPicPr>
            <p:cNvPr id="14338" name="Picture 6" descr="JE-View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38" y="1338263"/>
              <a:ext cx="7839075" cy="3419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0" name="AutoShape 3"/>
            <p:cNvSpPr>
              <a:spLocks/>
            </p:cNvSpPr>
            <p:nvPr/>
          </p:nvSpPr>
          <p:spPr bwMode="auto">
            <a:xfrm>
              <a:off x="4206875" y="5124450"/>
              <a:ext cx="4073525" cy="1082675"/>
            </a:xfrm>
            <a:prstGeom prst="accentBorderCallout2">
              <a:avLst>
                <a:gd name="adj1" fmla="val 10556"/>
                <a:gd name="adj2" fmla="val -1870"/>
                <a:gd name="adj3" fmla="val 10556"/>
                <a:gd name="adj4" fmla="val -26579"/>
                <a:gd name="adj5" fmla="val -131231"/>
                <a:gd name="adj6" fmla="val -65278"/>
              </a:avLst>
            </a:prstGeom>
            <a:solidFill>
              <a:srgbClr val="EAEAEA"/>
            </a:solidFill>
            <a:ln w="25400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l"/>
              <a:r>
                <a:rPr lang="en-US" sz="1400">
                  <a:latin typeface="+mj-lt"/>
                </a:rPr>
                <a:t>Transactions can be reviewed for example in Journal Entry View.</a:t>
              </a:r>
            </a:p>
            <a:p>
              <a:pPr algn="l"/>
              <a:r>
                <a:rPr lang="en-US" sz="1400">
                  <a:latin typeface="+mj-lt"/>
                </a:rPr>
                <a:t>Here zooming in on the individual transaction. </a:t>
              </a:r>
            </a:p>
            <a:p>
              <a:pPr algn="l"/>
              <a:r>
                <a:rPr lang="en-US" sz="1400">
                  <a:latin typeface="+mj-lt"/>
                </a:rPr>
                <a:t>Let’s now drill down to review the details.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EF-SAF-130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28613" y="890588"/>
            <a:ext cx="8486775" cy="5210175"/>
            <a:chOff x="328613" y="1100138"/>
            <a:chExt cx="8486775" cy="5210175"/>
          </a:xfrm>
        </p:grpSpPr>
        <p:pic>
          <p:nvPicPr>
            <p:cNvPr id="15363" name="Picture 6" descr="JE-View-SA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8613" y="1100138"/>
              <a:ext cx="8486775" cy="4657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4" name="AutoShape 3"/>
            <p:cNvSpPr>
              <a:spLocks/>
            </p:cNvSpPr>
            <p:nvPr/>
          </p:nvSpPr>
          <p:spPr bwMode="auto">
            <a:xfrm>
              <a:off x="4994275" y="4868863"/>
              <a:ext cx="3436938" cy="1441450"/>
            </a:xfrm>
            <a:prstGeom prst="accentBorderCallout2">
              <a:avLst>
                <a:gd name="adj1" fmla="val 7931"/>
                <a:gd name="adj2" fmla="val -2218"/>
                <a:gd name="adj3" fmla="val 7931"/>
                <a:gd name="adj4" fmla="val -20370"/>
                <a:gd name="adj5" fmla="val -3306"/>
                <a:gd name="adj6" fmla="val -40139"/>
              </a:avLst>
            </a:prstGeom>
            <a:solidFill>
              <a:srgbClr val="EAEAEA"/>
            </a:solidFill>
            <a:ln w="28575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l"/>
              <a:r>
                <a:rPr lang="en-US" sz="1400">
                  <a:latin typeface="Tahoma" pitchFamily="34" charset="0"/>
                </a:rPr>
                <a:t>The SAF setup triggers the journal entry to carry additional information</a:t>
              </a:r>
            </a:p>
            <a:p>
              <a:pPr algn="l"/>
              <a:r>
                <a:rPr lang="en-US" sz="1400">
                  <a:latin typeface="Tahoma" pitchFamily="34" charset="0"/>
                </a:rPr>
                <a:t>Here, we find the site, product line, item type, item group, and supplier type at the origin of the transaction.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Hands-on exercise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SAF-AR-140</a:t>
            </a:r>
          </a:p>
        </p:txBody>
      </p:sp>
      <p:pic>
        <p:nvPicPr>
          <p:cNvPr id="16388" name="Picture 5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3836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Highlights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Setup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Scenario Example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Hands-on Exercise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Webdings" pitchFamily="18" charset="2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noFill/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Provide flexible, powerful, and detailed financial reporting and analysis</a:t>
            </a:r>
          </a:p>
          <a:p>
            <a:r>
              <a:rPr lang="en-GB" sz="2400" dirty="0" smtClean="0"/>
              <a:t>Eliminate need to create separate COA elements for individual reporting.</a:t>
            </a:r>
          </a:p>
          <a:p>
            <a:r>
              <a:rPr lang="en-GB" sz="2400" dirty="0" smtClean="0"/>
              <a:t>Use with standard accounts</a:t>
            </a:r>
          </a:p>
          <a:p>
            <a:pPr lvl="1"/>
            <a:r>
              <a:rPr lang="en-GB" dirty="0" smtClean="0"/>
              <a:t> </a:t>
            </a:r>
            <a:r>
              <a:rPr lang="en-GB" sz="2200" dirty="0" smtClean="0"/>
              <a:t>Exception: bank, closing, and tax accounts.</a:t>
            </a:r>
          </a:p>
          <a:p>
            <a:r>
              <a:rPr lang="en-GB" sz="2400" dirty="0" smtClean="0"/>
              <a:t>Not applicable to system accounts</a:t>
            </a:r>
          </a:p>
          <a:p>
            <a:pPr lvl="1"/>
            <a:r>
              <a:rPr lang="en-GB" sz="2200" dirty="0" smtClean="0"/>
              <a:t>Exception: PO receipts</a:t>
            </a:r>
          </a:p>
          <a:p>
            <a:r>
              <a:rPr lang="en-GB" sz="2400" dirty="0" smtClean="0"/>
              <a:t>Two types</a:t>
            </a:r>
            <a:r>
              <a:rPr lang="en-GB" dirty="0" smtClean="0"/>
              <a:t>:</a:t>
            </a:r>
          </a:p>
          <a:p>
            <a:pPr lvl="1"/>
            <a:r>
              <a:rPr lang="en-GB" sz="2200" dirty="0" smtClean="0"/>
              <a:t>System SAFs</a:t>
            </a:r>
          </a:p>
          <a:p>
            <a:pPr lvl="1"/>
            <a:r>
              <a:rPr lang="en-GB" sz="2200" dirty="0" smtClean="0"/>
              <a:t>User-Defined SAFs</a:t>
            </a:r>
          </a:p>
          <a:p>
            <a:r>
              <a:rPr lang="en-GB" sz="2400" dirty="0" smtClean="0"/>
              <a:t>Link SAFs to accounts, cost </a:t>
            </a:r>
            <a:r>
              <a:rPr lang="en-GB" sz="2400" dirty="0" err="1" smtClean="0"/>
              <a:t>centers</a:t>
            </a:r>
            <a:r>
              <a:rPr lang="en-GB" sz="2400" dirty="0" smtClean="0"/>
              <a:t>, and projects</a:t>
            </a:r>
            <a:endParaRPr lang="en-US" sz="2400" dirty="0" smtClean="0"/>
          </a:p>
        </p:txBody>
      </p:sp>
      <p:sp>
        <p:nvSpPr>
          <p:cNvPr id="5123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SAFs Highlights</a:t>
            </a:r>
            <a:endParaRPr lang="en-US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EF-SAF-030</a:t>
            </a:r>
            <a:endParaRPr 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structures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Concepts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SAF concepts to streamline SAF analysis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SAF concepts </a:t>
            </a:r>
            <a:r>
              <a:rPr lang="en-US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automatically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retrieve data from operational transactions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Codes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Define the analysis details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GL Ledger Account</a:t>
            </a:r>
          </a:p>
          <a:p>
            <a:pPr lvl="1" eaLnBrk="1" hangingPunct="1"/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Analysis Tab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Analysis Type = SAF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Structure Code, for example,  Manufacturing, Travel…</a:t>
            </a:r>
          </a:p>
          <a:p>
            <a:pPr lvl="2"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Setup Overview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1: Create SAF concept and codes</a:t>
            </a:r>
          </a:p>
          <a:p>
            <a:r>
              <a:rPr lang="en-US" dirty="0" smtClean="0"/>
              <a:t>Step 2: Create SAF structure and add concepts and codes to it</a:t>
            </a:r>
          </a:p>
          <a:p>
            <a:r>
              <a:rPr lang="en-US" dirty="0" smtClean="0"/>
              <a:t>Step 3: Link structure to GL account, cost center or project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 </a:t>
            </a:r>
            <a:r>
              <a:rPr lang="en-US" dirty="0" smtClean="0"/>
              <a:t>Setup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8263" y="3570288"/>
            <a:ext cx="8990012" cy="2525712"/>
            <a:chOff x="153988" y="3236913"/>
            <a:chExt cx="8990012" cy="2525712"/>
          </a:xfrm>
        </p:grpSpPr>
        <p:pic>
          <p:nvPicPr>
            <p:cNvPr id="7173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688" y="3449638"/>
              <a:ext cx="4352925" cy="2295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4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9513" y="3392488"/>
              <a:ext cx="4114800" cy="2370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5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9600" y="3336925"/>
              <a:ext cx="4724400" cy="24098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7176" name="Rectangle 9"/>
            <p:cNvSpPr>
              <a:spLocks noChangeArrowheads="1"/>
            </p:cNvSpPr>
            <p:nvPr/>
          </p:nvSpPr>
          <p:spPr bwMode="auto">
            <a:xfrm>
              <a:off x="153988" y="3392488"/>
              <a:ext cx="1468437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7177" name="Rectangle 10"/>
            <p:cNvSpPr>
              <a:spLocks noChangeArrowheads="1"/>
            </p:cNvSpPr>
            <p:nvPr/>
          </p:nvSpPr>
          <p:spPr bwMode="auto">
            <a:xfrm>
              <a:off x="2371725" y="331946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7178" name="Rectangle 11"/>
            <p:cNvSpPr>
              <a:spLocks noChangeArrowheads="1"/>
            </p:cNvSpPr>
            <p:nvPr/>
          </p:nvSpPr>
          <p:spPr bwMode="auto">
            <a:xfrm>
              <a:off x="4391025" y="323691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not require additional setup.</a:t>
            </a:r>
          </a:p>
          <a:p>
            <a:r>
              <a:rPr lang="en-US" dirty="0" smtClean="0"/>
              <a:t>Automatically retrieve data for manufacturing, sales and purchase orders, and inventory transactions.</a:t>
            </a:r>
          </a:p>
          <a:p>
            <a:r>
              <a:rPr lang="en-US" dirty="0" smtClean="0"/>
              <a:t>Predefined system SAF concepts:</a:t>
            </a:r>
          </a:p>
          <a:p>
            <a:pPr lvl="1"/>
            <a:r>
              <a:rPr lang="en-US" dirty="0" smtClean="0"/>
              <a:t>Product Line</a:t>
            </a:r>
          </a:p>
          <a:p>
            <a:pPr lvl="1"/>
            <a:r>
              <a:rPr lang="en-US" dirty="0" smtClean="0"/>
              <a:t>Site</a:t>
            </a:r>
          </a:p>
          <a:p>
            <a:pPr lvl="1"/>
            <a:r>
              <a:rPr lang="en-US" dirty="0" smtClean="0"/>
              <a:t>Item Type</a:t>
            </a:r>
          </a:p>
          <a:p>
            <a:pPr lvl="1"/>
            <a:r>
              <a:rPr lang="en-US" dirty="0" smtClean="0"/>
              <a:t>Item Group </a:t>
            </a:r>
          </a:p>
          <a:p>
            <a:pPr lvl="1"/>
            <a:r>
              <a:rPr lang="en-US" dirty="0" smtClean="0"/>
              <a:t>Region</a:t>
            </a:r>
          </a:p>
          <a:p>
            <a:pPr lvl="1"/>
            <a:r>
              <a:rPr lang="en-US" dirty="0" smtClean="0"/>
              <a:t>Customer Type</a:t>
            </a:r>
          </a:p>
          <a:p>
            <a:pPr lvl="1"/>
            <a:r>
              <a:rPr lang="en-US" dirty="0" smtClean="0"/>
              <a:t>Supplier Type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SAFs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 additional setup.</a:t>
            </a:r>
          </a:p>
          <a:p>
            <a:r>
              <a:rPr lang="en-US" dirty="0" smtClean="0"/>
              <a:t>Created based on business need.</a:t>
            </a:r>
          </a:p>
          <a:p>
            <a:r>
              <a:rPr lang="en-US" dirty="0" smtClean="0"/>
              <a:t>Do not automatically retrieve code values from transactions.</a:t>
            </a:r>
          </a:p>
          <a:p>
            <a:r>
              <a:rPr lang="en-US" dirty="0" smtClean="0"/>
              <a:t>Normally, applied to Financial transactions, and Fixed Assets.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User-Defined </a:t>
            </a:r>
            <a:r>
              <a:rPr lang="en-US" dirty="0" smtClean="0"/>
              <a:t>SAFs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User-Defined </a:t>
            </a:r>
            <a:r>
              <a:rPr lang="en-US" dirty="0" smtClean="0"/>
              <a:t>SAFs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EF-SAF-066</a:t>
            </a:r>
          </a:p>
        </p:txBody>
      </p:sp>
      <p:pic>
        <p:nvPicPr>
          <p:cNvPr id="10244" name="Picture 5" descr="SAFs-P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6225" y="1135063"/>
            <a:ext cx="6029325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User-Defined SAF </a:t>
            </a: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EF-SAF-068</a:t>
            </a:r>
          </a:p>
        </p:txBody>
      </p:sp>
      <p:graphicFrame>
        <p:nvGraphicFramePr>
          <p:cNvPr id="650245" name="Group 5"/>
          <p:cNvGraphicFramePr>
            <a:graphicFrameLocks noGrp="1"/>
          </p:cNvGraphicFramePr>
          <p:nvPr/>
        </p:nvGraphicFramePr>
        <p:xfrm>
          <a:off x="495300" y="938213"/>
          <a:ext cx="8153400" cy="5053013"/>
        </p:xfrm>
        <a:graphic>
          <a:graphicData uri="http://schemas.openxmlformats.org/drawingml/2006/table">
            <a:tbl>
              <a:tblPr/>
              <a:tblGrid>
                <a:gridCol w="2017713"/>
                <a:gridCol w="1484312"/>
                <a:gridCol w="1639888"/>
                <a:gridCol w="1606550"/>
                <a:gridCol w="1404937"/>
              </a:tblGrid>
              <a:tr h="892175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SAF structure : Travel Costs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SAF concept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code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code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code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code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Travel mode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Air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Train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Car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Taxi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141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Travel reason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Training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Internal meeting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Customer visit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Sales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Traveler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Walter J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Carol 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Ryan 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Mary B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12786</TotalTime>
  <Words>433</Words>
  <Application>Microsoft Office PowerPoint</Application>
  <PresentationFormat>On-screen Show (4:3)</PresentationFormat>
  <Paragraphs>103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Century Gothic</vt:lpstr>
      <vt:lpstr>Lucida Grande</vt:lpstr>
      <vt:lpstr>Times New Roman</vt:lpstr>
      <vt:lpstr>Tahoma</vt:lpstr>
      <vt:lpstr>Webdings</vt:lpstr>
      <vt:lpstr>QAD 2010 Template</vt:lpstr>
      <vt:lpstr>Introduction to SAF Analysis</vt:lpstr>
      <vt:lpstr>Overview</vt:lpstr>
      <vt:lpstr>SAFs Highlights</vt:lpstr>
      <vt:lpstr>SAF Setup Overview</vt:lpstr>
      <vt:lpstr>SAF Setup</vt:lpstr>
      <vt:lpstr>System SAFs </vt:lpstr>
      <vt:lpstr>User-Defined SAFs</vt:lpstr>
      <vt:lpstr>Creating User-Defined SAFs</vt:lpstr>
      <vt:lpstr>User-Defined SAF Example</vt:lpstr>
      <vt:lpstr>Scenario Example</vt:lpstr>
      <vt:lpstr>Operational Transaction Post</vt:lpstr>
      <vt:lpstr>Journal Entry View</vt:lpstr>
      <vt:lpstr>Journal Entry View</vt:lpstr>
      <vt:lpstr>Hands-on 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mdf</cp:lastModifiedBy>
  <cp:revision>334</cp:revision>
  <dcterms:created xsi:type="dcterms:W3CDTF">2002-08-30T20:17:01Z</dcterms:created>
  <dcterms:modified xsi:type="dcterms:W3CDTF">2010-12-13T23:37:31Z</dcterms:modified>
</cp:coreProperties>
</file>