
<file path=[Content_Types].xml><?xml version="1.0" encoding="utf-8"?>
<Types xmlns="http://schemas.openxmlformats.org/package/2006/content-types">
  <Override PartName="/ppt/slideMasters/slideMaster3.xml" ContentType="application/vnd.openxmlformats-officedocument.presentationml.slideMaster+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heme/theme5.xml" ContentType="application/vnd.openxmlformats-officedocument.them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s/slide1.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slideLayouts/slideLayout2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0" r:id="rId1"/>
    <p:sldMasterId id="2147483654" r:id="rId2"/>
    <p:sldMasterId id="2147483741" r:id="rId3"/>
  </p:sldMasterIdLst>
  <p:notesMasterIdLst>
    <p:notesMasterId r:id="rId16"/>
  </p:notesMasterIdLst>
  <p:handoutMasterIdLst>
    <p:handoutMasterId r:id="rId17"/>
  </p:handoutMasterIdLst>
  <p:sldIdLst>
    <p:sldId id="264" r:id="rId4"/>
    <p:sldId id="276" r:id="rId5"/>
    <p:sldId id="266" r:id="rId6"/>
    <p:sldId id="267" r:id="rId7"/>
    <p:sldId id="268" r:id="rId8"/>
    <p:sldId id="269" r:id="rId9"/>
    <p:sldId id="270" r:id="rId10"/>
    <p:sldId id="277" r:id="rId11"/>
    <p:sldId id="272" r:id="rId12"/>
    <p:sldId id="273" r:id="rId13"/>
    <p:sldId id="274" r:id="rId14"/>
    <p:sldId id="275" r:id="rId15"/>
  </p:sldIdLst>
  <p:sldSz cx="9144000" cy="6858000" type="screen4x3"/>
  <p:notesSz cx="6858000" cy="9144000"/>
  <p:defaultTextStyle>
    <a:defPPr>
      <a:defRPr lang="en-US"/>
    </a:defPPr>
    <a:lvl1pPr algn="l" rtl="0" eaLnBrk="0" fontAlgn="base" hangingPunct="0">
      <a:spcBef>
        <a:spcPct val="0"/>
      </a:spcBef>
      <a:spcAft>
        <a:spcPct val="0"/>
      </a:spcAft>
      <a:defRPr kumimoji="1" sz="2400" b="1" kern="1200">
        <a:solidFill>
          <a:schemeClr val="tx1"/>
        </a:solidFill>
        <a:latin typeface="Verdana" pitchFamily="34" charset="0"/>
        <a:ea typeface="+mn-ea"/>
        <a:cs typeface="+mn-cs"/>
      </a:defRPr>
    </a:lvl1pPr>
    <a:lvl2pPr marL="457200" algn="l" rtl="0" eaLnBrk="0" fontAlgn="base" hangingPunct="0">
      <a:spcBef>
        <a:spcPct val="0"/>
      </a:spcBef>
      <a:spcAft>
        <a:spcPct val="0"/>
      </a:spcAft>
      <a:defRPr kumimoji="1" sz="2400" b="1" kern="1200">
        <a:solidFill>
          <a:schemeClr val="tx1"/>
        </a:solidFill>
        <a:latin typeface="Verdana" pitchFamily="34" charset="0"/>
        <a:ea typeface="+mn-ea"/>
        <a:cs typeface="+mn-cs"/>
      </a:defRPr>
    </a:lvl2pPr>
    <a:lvl3pPr marL="914400" algn="l" rtl="0" eaLnBrk="0" fontAlgn="base" hangingPunct="0">
      <a:spcBef>
        <a:spcPct val="0"/>
      </a:spcBef>
      <a:spcAft>
        <a:spcPct val="0"/>
      </a:spcAft>
      <a:defRPr kumimoji="1" sz="2400" b="1" kern="1200">
        <a:solidFill>
          <a:schemeClr val="tx1"/>
        </a:solidFill>
        <a:latin typeface="Verdana" pitchFamily="34" charset="0"/>
        <a:ea typeface="+mn-ea"/>
        <a:cs typeface="+mn-cs"/>
      </a:defRPr>
    </a:lvl3pPr>
    <a:lvl4pPr marL="1371600" algn="l" rtl="0" eaLnBrk="0" fontAlgn="base" hangingPunct="0">
      <a:spcBef>
        <a:spcPct val="0"/>
      </a:spcBef>
      <a:spcAft>
        <a:spcPct val="0"/>
      </a:spcAft>
      <a:defRPr kumimoji="1" sz="2400" b="1" kern="1200">
        <a:solidFill>
          <a:schemeClr val="tx1"/>
        </a:solidFill>
        <a:latin typeface="Verdana" pitchFamily="34" charset="0"/>
        <a:ea typeface="+mn-ea"/>
        <a:cs typeface="+mn-cs"/>
      </a:defRPr>
    </a:lvl4pPr>
    <a:lvl5pPr marL="1828800" algn="l" rtl="0" eaLnBrk="0" fontAlgn="base" hangingPunct="0">
      <a:spcBef>
        <a:spcPct val="0"/>
      </a:spcBef>
      <a:spcAft>
        <a:spcPct val="0"/>
      </a:spcAft>
      <a:defRPr kumimoji="1" sz="2400" b="1" kern="1200">
        <a:solidFill>
          <a:schemeClr val="tx1"/>
        </a:solidFill>
        <a:latin typeface="Verdana" pitchFamily="34" charset="0"/>
        <a:ea typeface="+mn-ea"/>
        <a:cs typeface="+mn-cs"/>
      </a:defRPr>
    </a:lvl5pPr>
    <a:lvl6pPr marL="2286000" algn="l" defTabSz="914400" rtl="0" eaLnBrk="1" latinLnBrk="0" hangingPunct="1">
      <a:defRPr kumimoji="1" sz="2400" b="1" kern="1200">
        <a:solidFill>
          <a:schemeClr val="tx1"/>
        </a:solidFill>
        <a:latin typeface="Verdana" pitchFamily="34" charset="0"/>
        <a:ea typeface="+mn-ea"/>
        <a:cs typeface="+mn-cs"/>
      </a:defRPr>
    </a:lvl6pPr>
    <a:lvl7pPr marL="2743200" algn="l" defTabSz="914400" rtl="0" eaLnBrk="1" latinLnBrk="0" hangingPunct="1">
      <a:defRPr kumimoji="1" sz="2400" b="1" kern="1200">
        <a:solidFill>
          <a:schemeClr val="tx1"/>
        </a:solidFill>
        <a:latin typeface="Verdana" pitchFamily="34" charset="0"/>
        <a:ea typeface="+mn-ea"/>
        <a:cs typeface="+mn-cs"/>
      </a:defRPr>
    </a:lvl7pPr>
    <a:lvl8pPr marL="3200400" algn="l" defTabSz="914400" rtl="0" eaLnBrk="1" latinLnBrk="0" hangingPunct="1">
      <a:defRPr kumimoji="1" sz="2400" b="1" kern="1200">
        <a:solidFill>
          <a:schemeClr val="tx1"/>
        </a:solidFill>
        <a:latin typeface="Verdana" pitchFamily="34" charset="0"/>
        <a:ea typeface="+mn-ea"/>
        <a:cs typeface="+mn-cs"/>
      </a:defRPr>
    </a:lvl8pPr>
    <a:lvl9pPr marL="3657600" algn="l" defTabSz="914400" rtl="0" eaLnBrk="1" latinLnBrk="0" hangingPunct="1">
      <a:defRPr kumimoji="1" sz="2400" b="1" kern="1200">
        <a:solidFill>
          <a:schemeClr val="tx1"/>
        </a:solidFill>
        <a:latin typeface="Verdan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showPr>
  <p:clrMru>
    <a:srgbClr val="0099FF"/>
    <a:srgbClr val="000099"/>
    <a:srgbClr val="006600"/>
    <a:srgbClr val="FFCC00"/>
    <a:srgbClr val="009900"/>
    <a:srgbClr val="969696"/>
    <a:srgbClr val="C0C0C0"/>
    <a:srgbClr val="DDDDDD"/>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autoAdjust="0"/>
  </p:normalViewPr>
  <p:slideViewPr>
    <p:cSldViewPr snapToGrid="0">
      <p:cViewPr>
        <p:scale>
          <a:sx n="100" d="100"/>
          <a:sy n="100" d="100"/>
        </p:scale>
        <p:origin x="-288" y="-114"/>
      </p:cViewPr>
      <p:guideLst>
        <p:guide orient="horz" pos="2157"/>
        <p:guide orient="horz" pos="571"/>
        <p:guide orient="horz" pos="1072"/>
        <p:guide pos="2879"/>
        <p:guide pos="375"/>
        <p:guide pos="784"/>
      </p:guideLst>
    </p:cSldViewPr>
  </p:slideViewPr>
  <p:outlineViewPr>
    <p:cViewPr>
      <p:scale>
        <a:sx n="33" d="100"/>
        <a:sy n="33" d="100"/>
      </p:scale>
      <p:origin x="0" y="0"/>
    </p:cViewPr>
    <p:sldLst>
      <p:sld r:id="rId1" collapse="1"/>
      <p:sld r:id="rId2" collapse="1"/>
      <p:sld r:id="rId3" collapse="1"/>
      <p:sld r:id="rId4" collapse="1"/>
    </p:sldLst>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62" d="100"/>
          <a:sy n="62" d="100"/>
        </p:scale>
        <p:origin x="-1602" y="-66"/>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10" Type="http://schemas.openxmlformats.org/officeDocument/2006/relationships/slide" Target="slides/slide7.xml"/><Relationship Id="rId19"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s>
</file>

<file path=ppt/_rels/viewProps.xml.rels><?xml version="1.0" encoding="UTF-8" standalone="yes"?>
<Relationships xmlns="http://schemas.openxmlformats.org/package/2006/relationships"><Relationship Id="rId3" Type="http://schemas.openxmlformats.org/officeDocument/2006/relationships/slide" Target="slides/slide10.xml"/><Relationship Id="rId2" Type="http://schemas.openxmlformats.org/officeDocument/2006/relationships/slide" Target="slides/slide6.xml"/><Relationship Id="rId1" Type="http://schemas.openxmlformats.org/officeDocument/2006/relationships/slide" Target="slides/slide4.xml"/><Relationship Id="rId4" Type="http://schemas.openxmlformats.org/officeDocument/2006/relationships/slide" Target="slides/slide1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7.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8" name="Rectangle 2"/>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kumimoji="0" sz="1200" b="0">
                <a:latin typeface="Times New Roman" pitchFamily="18" charset="0"/>
              </a:defRPr>
            </a:lvl1pPr>
          </a:lstStyle>
          <a:p>
            <a:pPr>
              <a:defRPr/>
            </a:pPr>
            <a:r>
              <a:rPr lang="en-US"/>
              <a:t>Cat McGlothlin Gurkweitz</a:t>
            </a:r>
          </a:p>
        </p:txBody>
      </p:sp>
      <p:sp>
        <p:nvSpPr>
          <p:cNvPr id="14339"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kumimoji="0" sz="1200" b="0">
                <a:latin typeface="Times New Roman" pitchFamily="18" charset="0"/>
              </a:defRPr>
            </a:lvl1pPr>
          </a:lstStyle>
          <a:p>
            <a:pPr>
              <a:defRPr/>
            </a:pPr>
            <a:fld id="{D76F48FD-308C-4FDC-93FC-B094B631CA0A}" type="datetime1">
              <a:rPr lang="en-US"/>
              <a:pPr>
                <a:defRPr/>
              </a:pPr>
              <a:t>2/1/2011</a:t>
            </a:fld>
            <a:endParaRPr lang="en-US"/>
          </a:p>
        </p:txBody>
      </p:sp>
      <p:sp>
        <p:nvSpPr>
          <p:cNvPr id="14340"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defRPr kumimoji="0" sz="1200" b="0">
                <a:latin typeface="Times New Roman" pitchFamily="18" charset="0"/>
              </a:defRPr>
            </a:lvl1pPr>
          </a:lstStyle>
          <a:p>
            <a:pPr>
              <a:defRPr/>
            </a:pPr>
            <a:r>
              <a:rPr lang="en-US"/>
              <a:t>Title goes here</a:t>
            </a:r>
          </a:p>
        </p:txBody>
      </p:sp>
      <p:sp>
        <p:nvSpPr>
          <p:cNvPr id="14341"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kumimoji="0" sz="1200" b="0">
                <a:latin typeface="Times New Roman" pitchFamily="18" charset="0"/>
              </a:defRPr>
            </a:lvl1pPr>
          </a:lstStyle>
          <a:p>
            <a:pPr>
              <a:defRPr/>
            </a:pPr>
            <a:fld id="{27FFF9A5-C8D0-4884-9062-B04F07950BEB}"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6" name="Rectangle 8"/>
          <p:cNvSpPr>
            <a:spLocks noGrp="1" noChangeArrowheads="1"/>
          </p:cNvSpPr>
          <p:nvPr>
            <p:ph type="hdr" sz="quarter"/>
          </p:nvPr>
        </p:nvSpPr>
        <p:spPr bwMode="auto">
          <a:xfrm>
            <a:off x="0" y="0"/>
            <a:ext cx="3429000" cy="30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kumimoji="0" sz="1000" b="0">
                <a:latin typeface="Arial" charset="0"/>
              </a:defRPr>
            </a:lvl1pPr>
          </a:lstStyle>
          <a:p>
            <a:pPr>
              <a:defRPr/>
            </a:pPr>
            <a:endParaRPr lang="en-US"/>
          </a:p>
        </p:txBody>
      </p:sp>
      <p:sp>
        <p:nvSpPr>
          <p:cNvPr id="25603" name="Rectangle 9"/>
          <p:cNvSpPr>
            <a:spLocks noGrp="1" noRot="1" noChangeAspect="1" noChangeArrowheads="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2058" name="Rectangle 10"/>
          <p:cNvSpPr>
            <a:spLocks noGrp="1" noChangeArrowheads="1"/>
          </p:cNvSpPr>
          <p:nvPr>
            <p:ph type="body" sz="quarter" idx="3"/>
          </p:nvPr>
        </p:nvSpPr>
        <p:spPr bwMode="auto">
          <a:xfrm>
            <a:off x="457200" y="4343400"/>
            <a:ext cx="5943600" cy="4343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059" name="Rectangle 11"/>
          <p:cNvSpPr>
            <a:spLocks noGrp="1" noChangeArrowheads="1"/>
          </p:cNvSpPr>
          <p:nvPr>
            <p:ph type="dt" idx="1"/>
          </p:nvPr>
        </p:nvSpPr>
        <p:spPr bwMode="auto">
          <a:xfrm>
            <a:off x="5410200" y="0"/>
            <a:ext cx="1447800" cy="30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kumimoji="0" sz="1000" b="0">
                <a:latin typeface="Arial" charset="0"/>
              </a:defRPr>
            </a:lvl1pPr>
          </a:lstStyle>
          <a:p>
            <a:pPr>
              <a:defRPr/>
            </a:pPr>
            <a:fld id="{49276967-F9BF-4044-8071-3BE09ACEFFF3}" type="datetime1">
              <a:rPr lang="en-US"/>
              <a:pPr>
                <a:defRPr/>
              </a:pPr>
              <a:t>2/1/2011</a:t>
            </a:fld>
            <a:endParaRPr lang="en-US"/>
          </a:p>
        </p:txBody>
      </p:sp>
      <p:sp>
        <p:nvSpPr>
          <p:cNvPr id="2060" name="Rectangle 12"/>
          <p:cNvSpPr>
            <a:spLocks noGrp="1" noChangeArrowheads="1"/>
          </p:cNvSpPr>
          <p:nvPr>
            <p:ph type="ftr" sz="quarter" idx="4"/>
          </p:nvPr>
        </p:nvSpPr>
        <p:spPr bwMode="auto">
          <a:xfrm>
            <a:off x="0" y="8915400"/>
            <a:ext cx="1219200" cy="2286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defRPr kumimoji="0" sz="1000" b="0">
                <a:latin typeface="Arial" charset="0"/>
              </a:defRPr>
            </a:lvl1pPr>
          </a:lstStyle>
          <a:p>
            <a:pPr>
              <a:defRPr/>
            </a:pPr>
            <a:endParaRPr lang="en-US"/>
          </a:p>
        </p:txBody>
      </p:sp>
      <p:sp>
        <p:nvSpPr>
          <p:cNvPr id="2061" name="Rectangle 13"/>
          <p:cNvSpPr>
            <a:spLocks noGrp="1" noChangeArrowheads="1"/>
          </p:cNvSpPr>
          <p:nvPr>
            <p:ph type="sldNum" sz="quarter" idx="5"/>
          </p:nvPr>
        </p:nvSpPr>
        <p:spPr bwMode="auto">
          <a:xfrm>
            <a:off x="5638800" y="8915400"/>
            <a:ext cx="1219200" cy="2286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kumimoji="0" sz="1000" b="0">
                <a:latin typeface="Arial" charset="0"/>
              </a:defRPr>
            </a:lvl1pPr>
          </a:lstStyle>
          <a:p>
            <a:pPr>
              <a:defRPr/>
            </a:pPr>
            <a:fld id="{2CDF878F-D6C6-45F5-AB5C-70CCA84E6028}" type="slidenum">
              <a:rPr lang="en-US"/>
              <a:pPr>
                <a:defRPr/>
              </a:pPr>
              <a:t>‹#›</a:t>
            </a:fld>
            <a:endParaRPr lang="en-US"/>
          </a:p>
        </p:txBody>
      </p:sp>
    </p:spTree>
  </p:cSld>
  <p:clrMap bg1="lt1" tx1="dk1" bg2="lt2" tx2="dk2" accent1="accent1" accent2="accent2" accent3="accent3" accent4="accent4" accent5="accent5" accent6="accent6" hlink="hlink" folHlink="folHlink"/>
  <p:hf hdr="0" ftr="0"/>
  <p:notesStyle>
    <a:lvl1pPr algn="l" rtl="0" eaLnBrk="0" fontAlgn="base" hangingPunct="0">
      <a:spcBef>
        <a:spcPct val="30000"/>
      </a:spcBef>
      <a:spcAft>
        <a:spcPct val="0"/>
      </a:spcAft>
      <a:defRPr kumimoji="1" sz="1200" kern="1200">
        <a:solidFill>
          <a:schemeClr val="tx1"/>
        </a:solidFill>
        <a:latin typeface="Arial" charset="0"/>
        <a:ea typeface="+mn-ea"/>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mn-ea"/>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11"/>
          <p:cNvSpPr>
            <a:spLocks noGrp="1" noChangeArrowheads="1"/>
          </p:cNvSpPr>
          <p:nvPr>
            <p:ph type="dt" sz="quarter" idx="1"/>
          </p:nvPr>
        </p:nvSpPr>
        <p:spPr>
          <a:noFill/>
        </p:spPr>
        <p:txBody>
          <a:bodyPr/>
          <a:lstStyle/>
          <a:p>
            <a:fld id="{28296BCB-76C2-4889-BB17-AE640C5E9CC4}" type="datetime1">
              <a:rPr lang="en-US" smtClean="0"/>
              <a:pPr/>
              <a:t>2/1/2011</a:t>
            </a:fld>
            <a:endParaRPr lang="en-US" smtClean="0"/>
          </a:p>
        </p:txBody>
      </p:sp>
      <p:sp>
        <p:nvSpPr>
          <p:cNvPr id="26627" name="Rectangle 13"/>
          <p:cNvSpPr>
            <a:spLocks noGrp="1" noChangeArrowheads="1"/>
          </p:cNvSpPr>
          <p:nvPr>
            <p:ph type="sldNum" sz="quarter" idx="5"/>
          </p:nvPr>
        </p:nvSpPr>
        <p:spPr>
          <a:noFill/>
        </p:spPr>
        <p:txBody>
          <a:bodyPr/>
          <a:lstStyle/>
          <a:p>
            <a:fld id="{3137302C-E9D5-4858-ACFA-C7416634E571}" type="slidenum">
              <a:rPr lang="en-US" smtClean="0"/>
              <a:pPr/>
              <a:t>2</a:t>
            </a:fld>
            <a:endParaRPr lang="en-US" smtClean="0"/>
          </a:p>
        </p:txBody>
      </p:sp>
      <p:sp>
        <p:nvSpPr>
          <p:cNvPr id="26628" name="Rectangle 2"/>
          <p:cNvSpPr>
            <a:spLocks noGrp="1" noRot="1" noChangeAspect="1" noChangeArrowheads="1" noTextEdit="1"/>
          </p:cNvSpPr>
          <p:nvPr>
            <p:ph type="sldImg"/>
          </p:nvPr>
        </p:nvSpPr>
        <p:spPr>
          <a:ln/>
        </p:spPr>
      </p:sp>
      <p:sp>
        <p:nvSpPr>
          <p:cNvPr id="26629" name="Rectangle 3"/>
          <p:cNvSpPr>
            <a:spLocks noGrp="1" noChangeArrowheads="1"/>
          </p:cNvSpPr>
          <p:nvPr>
            <p:ph type="body" idx="1"/>
          </p:nvPr>
        </p:nvSpPr>
        <p:spPr>
          <a:noFill/>
          <a:ln/>
        </p:spPr>
        <p:txBody>
          <a:bodyPr/>
          <a:lstStyle/>
          <a:p>
            <a:pPr eaLnBrk="1" hangingPunct="1"/>
            <a:r>
              <a:rPr lang="en-US" smtClean="0"/>
              <a:t>Keep the copyright slide as the second slide, right after the title, in the first chapter of your training slides.</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smtClean="0"/>
              <a:t>IS-IN-</a:t>
            </a: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CFB7369-9F10-41AF-A264-A40B6721649D}"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smtClean="0"/>
              <a:t>IS-IN-</a:t>
            </a: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AA1B84A-7652-4495-BC2C-E7F00478F61E}"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smtClean="0"/>
              <a:t>IS-IN-</a:t>
            </a: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EDC2A18-8050-46A1-ACCC-C0CD4E296EAA}"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72707"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endParaRPr lang="en-US"/>
          </a:p>
        </p:txBody>
      </p:sp>
      <p:sp>
        <p:nvSpPr>
          <p:cNvPr id="72708"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3"/>
          <p:cNvSpPr>
            <a:spLocks noGrp="1"/>
          </p:cNvSpPr>
          <p:nvPr>
            <p:ph type="ftr" sz="quarter" idx="10"/>
          </p:nvPr>
        </p:nvSpPr>
        <p:spPr>
          <a:xfrm>
            <a:off x="8156575" y="6648450"/>
            <a:ext cx="987425" cy="209550"/>
          </a:xfrm>
        </p:spPr>
        <p:txBody>
          <a:bodyPr/>
          <a:lstStyle>
            <a:lvl1pPr>
              <a:defRPr/>
            </a:lvl1pPr>
          </a:lstStyle>
          <a:p>
            <a:pPr>
              <a:defRPr/>
            </a:pPr>
            <a:r>
              <a:rPr lang="en-US" smtClean="0"/>
              <a:t>IS-IN-</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Footer Placeholder 3"/>
          <p:cNvSpPr>
            <a:spLocks noGrp="1"/>
          </p:cNvSpPr>
          <p:nvPr>
            <p:ph type="ftr" sz="quarter" idx="10"/>
          </p:nvPr>
        </p:nvSpPr>
        <p:spPr>
          <a:xfrm>
            <a:off x="8156575" y="6648450"/>
            <a:ext cx="987425" cy="209550"/>
          </a:xfrm>
        </p:spPr>
        <p:txBody>
          <a:bodyPr/>
          <a:lstStyle>
            <a:lvl1pPr>
              <a:defRPr/>
            </a:lvl1pPr>
          </a:lstStyle>
          <a:p>
            <a:pPr>
              <a:defRPr/>
            </a:pPr>
            <a:r>
              <a:rPr lang="en-US" smtClean="0"/>
              <a:t>IS-IN-</a:t>
            </a:r>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0"/>
          </p:nvPr>
        </p:nvSpPr>
        <p:spPr>
          <a:xfrm>
            <a:off x="8156575" y="6648450"/>
            <a:ext cx="987425" cy="209550"/>
          </a:xfrm>
        </p:spPr>
        <p:txBody>
          <a:bodyPr/>
          <a:lstStyle>
            <a:lvl1pPr>
              <a:defRPr/>
            </a:lvl1pPr>
          </a:lstStyle>
          <a:p>
            <a:pPr>
              <a:defRPr/>
            </a:pPr>
            <a:r>
              <a:rPr lang="en-US" smtClean="0"/>
              <a:t>IS-IN-</a:t>
            </a:r>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Footer Placeholder 6"/>
          <p:cNvSpPr>
            <a:spLocks noGrp="1"/>
          </p:cNvSpPr>
          <p:nvPr>
            <p:ph type="ftr" sz="quarter" idx="10"/>
          </p:nvPr>
        </p:nvSpPr>
        <p:spPr>
          <a:xfrm>
            <a:off x="8156575" y="6648450"/>
            <a:ext cx="987425" cy="209550"/>
          </a:xfrm>
        </p:spPr>
        <p:txBody>
          <a:bodyPr/>
          <a:lstStyle>
            <a:lvl1pPr>
              <a:defRPr/>
            </a:lvl1pPr>
          </a:lstStyle>
          <a:p>
            <a:pPr>
              <a:defRPr/>
            </a:pPr>
            <a:r>
              <a:rPr lang="en-US" smtClean="0"/>
              <a:t>IS-IN-</a:t>
            </a:r>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Footer Placeholder 2"/>
          <p:cNvSpPr>
            <a:spLocks noGrp="1"/>
          </p:cNvSpPr>
          <p:nvPr>
            <p:ph type="ftr" sz="quarter" idx="10"/>
          </p:nvPr>
        </p:nvSpPr>
        <p:spPr>
          <a:xfrm>
            <a:off x="8156575" y="6648450"/>
            <a:ext cx="987425" cy="209550"/>
          </a:xfrm>
        </p:spPr>
        <p:txBody>
          <a:bodyPr/>
          <a:lstStyle>
            <a:lvl1pPr>
              <a:defRPr/>
            </a:lvl1pPr>
          </a:lstStyle>
          <a:p>
            <a:pPr>
              <a:defRPr/>
            </a:pPr>
            <a:r>
              <a:rPr lang="en-US" smtClean="0"/>
              <a:t>IS-IN-</a:t>
            </a:r>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a:xfrm>
            <a:off x="8156575" y="6648450"/>
            <a:ext cx="987425" cy="209550"/>
          </a:xfrm>
        </p:spPr>
        <p:txBody>
          <a:bodyPr/>
          <a:lstStyle>
            <a:lvl1pPr>
              <a:defRPr/>
            </a:lvl1pPr>
          </a:lstStyle>
          <a:p>
            <a:pPr>
              <a:defRPr/>
            </a:pPr>
            <a:r>
              <a:rPr lang="en-US" smtClean="0"/>
              <a:t>IS-IN-</a:t>
            </a:r>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Footer Placeholder 4"/>
          <p:cNvSpPr>
            <a:spLocks noGrp="1"/>
          </p:cNvSpPr>
          <p:nvPr>
            <p:ph type="ftr" sz="quarter" idx="10"/>
          </p:nvPr>
        </p:nvSpPr>
        <p:spPr>
          <a:xfrm>
            <a:off x="8156575" y="6648450"/>
            <a:ext cx="987425" cy="209550"/>
          </a:xfrm>
        </p:spPr>
        <p:txBody>
          <a:bodyPr/>
          <a:lstStyle>
            <a:lvl1pPr>
              <a:defRPr/>
            </a:lvl1pPr>
          </a:lstStyle>
          <a:p>
            <a:pPr>
              <a:defRPr/>
            </a:pPr>
            <a:r>
              <a:rPr lang="en-US" smtClean="0"/>
              <a:t>IS-IN-</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smtClean="0"/>
              <a:t>IS-IN-</a:t>
            </a: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1A69C6A-799E-4ED5-952B-9385290EE2DB}" type="slidenum">
              <a:rPr lang="en-US"/>
              <a:pPr>
                <a:defRPr/>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r>
              <a:rPr lang="en-US" smtClean="0"/>
              <a:t>IS-IN-</a:t>
            </a:r>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3"/>
          <p:cNvSpPr>
            <a:spLocks noGrp="1"/>
          </p:cNvSpPr>
          <p:nvPr>
            <p:ph type="ftr" sz="quarter" idx="10"/>
          </p:nvPr>
        </p:nvSpPr>
        <p:spPr>
          <a:xfrm>
            <a:off x="8156575" y="6648450"/>
            <a:ext cx="987425" cy="209550"/>
          </a:xfrm>
        </p:spPr>
        <p:txBody>
          <a:bodyPr/>
          <a:lstStyle>
            <a:lvl1pPr>
              <a:defRPr/>
            </a:lvl1pPr>
          </a:lstStyle>
          <a:p>
            <a:pPr>
              <a:defRPr/>
            </a:pPr>
            <a:r>
              <a:rPr lang="en-US" smtClean="0"/>
              <a:t>IS-IN-</a:t>
            </a:r>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3"/>
          <p:cNvSpPr>
            <a:spLocks noGrp="1"/>
          </p:cNvSpPr>
          <p:nvPr>
            <p:ph type="ftr" sz="quarter" idx="10"/>
          </p:nvPr>
        </p:nvSpPr>
        <p:spPr>
          <a:xfrm>
            <a:off x="8156575" y="6648450"/>
            <a:ext cx="987425" cy="209550"/>
          </a:xfrm>
        </p:spPr>
        <p:txBody>
          <a:bodyPr/>
          <a:lstStyle>
            <a:lvl1pPr>
              <a:defRPr/>
            </a:lvl1pPr>
          </a:lstStyle>
          <a:p>
            <a:pPr>
              <a:defRPr/>
            </a:pPr>
            <a:r>
              <a:rPr lang="en-US" smtClean="0"/>
              <a:t>IS-IN-</a:t>
            </a:r>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r>
              <a:rPr lang="en-US" smtClean="0"/>
              <a:t>IS-IN-</a:t>
            </a:r>
            <a:endParaRPr lang="en-US"/>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IS-IN-</a:t>
            </a:r>
            <a:endParaRPr lang="en-US"/>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IS-IN-</a:t>
            </a:r>
            <a:endParaRPr lang="en-US"/>
          </a:p>
        </p:txBody>
      </p:sp>
    </p:spTree>
    <p:extLst>
      <p:ext uri="{BB962C8B-B14F-4D97-AF65-F5344CB8AC3E}">
        <p14:creationId xmlns="" xmlns:p14="http://schemas.microsoft.com/office/powerpoint/2010/main" val="171927103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r>
              <a:rPr lang="en-US" smtClean="0"/>
              <a:t>IS-IN-</a:t>
            </a:r>
            <a:endParaRPr lang="en-US"/>
          </a:p>
        </p:txBody>
      </p:sp>
    </p:spTree>
    <p:extLst>
      <p:ext uri="{BB962C8B-B14F-4D97-AF65-F5344CB8AC3E}">
        <p14:creationId xmlns="" xmlns:p14="http://schemas.microsoft.com/office/powerpoint/2010/main" val="123692423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r>
              <a:rPr lang="en-US" smtClean="0"/>
              <a:t>IS-IN-</a:t>
            </a:r>
            <a:endParaRPr lang="en-US"/>
          </a:p>
        </p:txBody>
      </p:sp>
    </p:spTree>
    <p:extLst>
      <p:ext uri="{BB962C8B-B14F-4D97-AF65-F5344CB8AC3E}">
        <p14:creationId xmlns="" xmlns:p14="http://schemas.microsoft.com/office/powerpoint/2010/main" val="129553555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pPr>
              <a:defRPr/>
            </a:pPr>
            <a:r>
              <a:rPr lang="en-US" smtClean="0"/>
              <a:t>IS-IN-</a:t>
            </a:r>
            <a:endParaRPr lang="en-US"/>
          </a:p>
        </p:txBody>
      </p:sp>
    </p:spTree>
    <p:extLst>
      <p:ext uri="{BB962C8B-B14F-4D97-AF65-F5344CB8AC3E}">
        <p14:creationId xmlns="" xmlns:p14="http://schemas.microsoft.com/office/powerpoint/2010/main" val="7067509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smtClean="0"/>
              <a:t>IS-IN-</a:t>
            </a: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43C6AB5-F2E5-49E0-A40E-7049C6F5DB7E}" type="slidenum">
              <a:rPr lang="en-US"/>
              <a:pPr>
                <a:defRPr/>
              </a:pPr>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72707"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endParaRPr lang="en-US"/>
          </a:p>
        </p:txBody>
      </p:sp>
      <p:sp>
        <p:nvSpPr>
          <p:cNvPr id="72708"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r>
              <a:rPr lang="en-US" smtClean="0"/>
              <a:t>IS-IN-</a:t>
            </a: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4DE2D15-8984-48DF-AFF1-D869FECD2548}"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r>
              <a:rPr lang="en-US" smtClean="0"/>
              <a:t>IS-IN-</a:t>
            </a: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952161EF-E273-4871-81D1-2708A3083F3D}"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r>
              <a:rPr lang="en-US" smtClean="0"/>
              <a:t>IS-IN-</a:t>
            </a: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7CDDEC6E-5578-484E-B9C5-E3CD22CC2836}"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r>
              <a:rPr lang="en-US" smtClean="0"/>
              <a:t>IS-IN-</a:t>
            </a: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37FE8462-6006-41E5-A9B8-EC9D0000A042}"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r>
              <a:rPr lang="en-US" smtClean="0"/>
              <a:t>IS-IN-</a:t>
            </a: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1190B8BD-CE52-4135-9698-622B99AB5DA0}"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r>
              <a:rPr lang="en-US" smtClean="0"/>
              <a:t>IS-IN-</a:t>
            </a: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BD5031CC-71D2-4B72-82DE-AF0025855A30}"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5" Type="http://schemas.openxmlformats.org/officeDocument/2006/relationships/slideLayout" Target="../slideLayouts/slideLayout27.xml"/><Relationship Id="rId10" Type="http://schemas.openxmlformats.org/officeDocument/2006/relationships/image" Target="../media/image3.png"/><Relationship Id="rId4" Type="http://schemas.openxmlformats.org/officeDocument/2006/relationships/slideLayout" Target="../slideLayouts/slideLayout26.xml"/><Relationship Id="rId9"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5123"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0420"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b="0">
                <a:latin typeface="Times New Roman" pitchFamily="18" charset="0"/>
              </a:defRPr>
            </a:lvl1pPr>
          </a:lstStyle>
          <a:p>
            <a:pPr>
              <a:defRPr/>
            </a:pPr>
            <a:endParaRPr lang="en-US"/>
          </a:p>
        </p:txBody>
      </p:sp>
      <p:sp>
        <p:nvSpPr>
          <p:cNvPr id="60421"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b="0">
                <a:latin typeface="Times New Roman" pitchFamily="18" charset="0"/>
              </a:defRPr>
            </a:lvl1pPr>
          </a:lstStyle>
          <a:p>
            <a:pPr>
              <a:defRPr/>
            </a:pPr>
            <a:r>
              <a:rPr lang="en-US" smtClean="0"/>
              <a:t>IS-IN-</a:t>
            </a:r>
            <a:endParaRPr lang="en-US"/>
          </a:p>
        </p:txBody>
      </p:sp>
      <p:sp>
        <p:nvSpPr>
          <p:cNvPr id="60422"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b="0">
                <a:latin typeface="Times New Roman" pitchFamily="18" charset="0"/>
              </a:defRPr>
            </a:lvl1pPr>
          </a:lstStyle>
          <a:p>
            <a:pPr>
              <a:defRPr/>
            </a:pPr>
            <a:fld id="{4C148AB0-34D3-4316-8E6F-81CECA8E46B1}"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19" r:id="rId1"/>
    <p:sldLayoutId id="2147483720" r:id="rId2"/>
    <p:sldLayoutId id="2147483721" r:id="rId3"/>
    <p:sldLayoutId id="2147483722" r:id="rId4"/>
    <p:sldLayoutId id="2147483723" r:id="rId5"/>
    <p:sldLayoutId id="2147483724" r:id="rId6"/>
    <p:sldLayoutId id="2147483725" r:id="rId7"/>
    <p:sldLayoutId id="2147483726" r:id="rId8"/>
    <p:sldLayoutId id="2147483727" r:id="rId9"/>
    <p:sldLayoutId id="2147483728" r:id="rId10"/>
    <p:sldLayoutId id="2147483729" r:id="rId11"/>
  </p:sldLayoutIdLst>
  <p:hf sldNum="0" hd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en-US" smtClean="0"/>
          </a:p>
        </p:txBody>
      </p:sp>
      <p:sp>
        <p:nvSpPr>
          <p:cNvPr id="6147"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71684" name="Text Box 4"/>
          <p:cNvSpPr txBox="1">
            <a:spLocks noChangeArrowheads="1"/>
          </p:cNvSpPr>
          <p:nvPr/>
        </p:nvSpPr>
        <p:spPr bwMode="auto">
          <a:xfrm>
            <a:off x="0" y="6556375"/>
            <a:ext cx="1143000" cy="244475"/>
          </a:xfrm>
          <a:prstGeom prst="rect">
            <a:avLst/>
          </a:prstGeom>
          <a:noFill/>
          <a:ln w="9525">
            <a:noFill/>
            <a:miter lim="800000"/>
            <a:headEnd/>
            <a:tailEnd/>
          </a:ln>
          <a:effectLst/>
        </p:spPr>
        <p:txBody>
          <a:bodyPr>
            <a:spAutoFit/>
          </a:bodyPr>
          <a:lstStyle/>
          <a:p>
            <a:pPr eaLnBrk="1" hangingPunct="1">
              <a:spcBef>
                <a:spcPct val="50000"/>
              </a:spcBef>
              <a:defRPr/>
            </a:pPr>
            <a:r>
              <a:rPr kumimoji="0" lang="en-US" sz="1000" b="0">
                <a:solidFill>
                  <a:schemeClr val="bg2"/>
                </a:solidFill>
                <a:latin typeface="Tahoma" pitchFamily="34" charset="0"/>
              </a:rPr>
              <a:t>QAD Proprietary</a:t>
            </a:r>
          </a:p>
        </p:txBody>
      </p:sp>
      <p:pic>
        <p:nvPicPr>
          <p:cNvPr id="6149" name="Picture 5" descr="pg2_graphic"/>
          <p:cNvPicPr>
            <a:picLocks noChangeAspect="1" noChangeArrowheads="1"/>
          </p:cNvPicPr>
          <p:nvPr/>
        </p:nvPicPr>
        <p:blipFill>
          <a:blip r:embed="rId13" cstate="print"/>
          <a:srcRect/>
          <a:stretch>
            <a:fillRect/>
          </a:stretch>
        </p:blipFill>
        <p:spPr bwMode="auto">
          <a:xfrm>
            <a:off x="0" y="0"/>
            <a:ext cx="9144000" cy="571500"/>
          </a:xfrm>
          <a:prstGeom prst="rect">
            <a:avLst/>
          </a:prstGeom>
          <a:noFill/>
          <a:ln w="9525">
            <a:noFill/>
            <a:miter lim="800000"/>
            <a:headEnd/>
            <a:tailEnd/>
          </a:ln>
        </p:spPr>
      </p:pic>
      <p:sp>
        <p:nvSpPr>
          <p:cNvPr id="71686" name="Rectangle 6"/>
          <p:cNvSpPr>
            <a:spLocks noGrp="1" noChangeArrowheads="1"/>
          </p:cNvSpPr>
          <p:nvPr>
            <p:ph type="ftr" sz="quarter" idx="3"/>
          </p:nvPr>
        </p:nvSpPr>
        <p:spPr bwMode="auto">
          <a:xfrm>
            <a:off x="8085138" y="6600825"/>
            <a:ext cx="987425" cy="2095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800" b="0">
                <a:latin typeface="Arial" charset="0"/>
              </a:defRPr>
            </a:lvl1pPr>
          </a:lstStyle>
          <a:p>
            <a:pPr>
              <a:defRPr/>
            </a:pPr>
            <a:r>
              <a:rPr lang="en-US" smtClean="0"/>
              <a:t>IS-IN-</a:t>
            </a:r>
            <a:endParaRPr lang="en-US"/>
          </a:p>
        </p:txBody>
      </p:sp>
    </p:spTree>
  </p:cSld>
  <p:clrMap bg1="lt1" tx1="dk1" bg2="lt2" tx2="dk2" accent1="accent1" accent2="accent2" accent3="accent3" accent4="accent4" accent5="accent5" accent6="accent6" hlink="hlink" folHlink="folHlink"/>
  <p:sldLayoutIdLst>
    <p:sldLayoutId id="2147483731" r:id="rId1"/>
    <p:sldLayoutId id="2147483732" r:id="rId2"/>
    <p:sldLayoutId id="2147483733" r:id="rId3"/>
    <p:sldLayoutId id="2147483734" r:id="rId4"/>
    <p:sldLayoutId id="2147483735" r:id="rId5"/>
    <p:sldLayoutId id="2147483736" r:id="rId6"/>
    <p:sldLayoutId id="2147483737" r:id="rId7"/>
    <p:sldLayoutId id="2147483738" r:id="rId8"/>
    <p:sldLayoutId id="2147483730" r:id="rId9"/>
    <p:sldLayoutId id="2147483739" r:id="rId10"/>
    <p:sldLayoutId id="2147483740" r:id="rId11"/>
  </p:sldLayoutIdLst>
  <p:hf sldNum="0" hd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pitchFamily="34" charset="0"/>
        </a:defRPr>
      </a:lvl2pPr>
      <a:lvl3pPr algn="l" rtl="0" eaLnBrk="0" fontAlgn="base" hangingPunct="0">
        <a:lnSpc>
          <a:spcPct val="90000"/>
        </a:lnSpc>
        <a:spcBef>
          <a:spcPct val="0"/>
        </a:spcBef>
        <a:spcAft>
          <a:spcPct val="0"/>
        </a:spcAft>
        <a:defRPr sz="3200" b="1">
          <a:solidFill>
            <a:srgbClr val="5A87C6"/>
          </a:solidFill>
          <a:latin typeface="Tahoma" pitchFamily="34" charset="0"/>
        </a:defRPr>
      </a:lvl3pPr>
      <a:lvl4pPr algn="l" rtl="0" eaLnBrk="0" fontAlgn="base" hangingPunct="0">
        <a:lnSpc>
          <a:spcPct val="90000"/>
        </a:lnSpc>
        <a:spcBef>
          <a:spcPct val="0"/>
        </a:spcBef>
        <a:spcAft>
          <a:spcPct val="0"/>
        </a:spcAft>
        <a:defRPr sz="3200" b="1">
          <a:solidFill>
            <a:srgbClr val="5A87C6"/>
          </a:solidFill>
          <a:latin typeface="Tahoma" pitchFamily="34" charset="0"/>
        </a:defRPr>
      </a:lvl4pPr>
      <a:lvl5pPr algn="l" rtl="0" eaLnBrk="0" fontAlgn="base" hangingPunct="0">
        <a:lnSpc>
          <a:spcPct val="90000"/>
        </a:lnSpc>
        <a:spcBef>
          <a:spcPct val="0"/>
        </a:spcBef>
        <a:spcAft>
          <a:spcPct val="0"/>
        </a:spcAft>
        <a:defRPr sz="3200" b="1">
          <a:solidFill>
            <a:srgbClr val="5A87C6"/>
          </a:solidFill>
          <a:latin typeface="Tahoma" pitchFamily="34"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b="0">
                <a:solidFill>
                  <a:schemeClr val="tx1"/>
                </a:solidFill>
              </a:defRPr>
            </a:lvl1pPr>
          </a:lstStyle>
          <a:p>
            <a:pPr>
              <a:defRPr/>
            </a:pPr>
            <a:r>
              <a:rPr lang="en-US" dirty="0" smtClean="0"/>
              <a:t>IS-IN-</a:t>
            </a:r>
            <a:endParaRPr lang="en-US" dirty="0"/>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742" r:id="rId1"/>
    <p:sldLayoutId id="2147483743" r:id="rId2"/>
    <p:sldLayoutId id="2147483744" r:id="rId3"/>
    <p:sldLayoutId id="2147483745" r:id="rId4"/>
    <p:sldLayoutId id="2147483746" r:id="rId5"/>
    <p:sldLayoutId id="2147483747" r:id="rId6"/>
    <p:sldLayoutId id="2147483748" r:id="rId7"/>
    <p:sldLayoutId id="2147483749" r:id="rId8"/>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8.xml"/></Relationships>
</file>

<file path=ppt/slides/_rels/slide3.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5.wmf"/><Relationship Id="rId1" Type="http://schemas.openxmlformats.org/officeDocument/2006/relationships/slideLayout" Target="../slideLayouts/slideLayout2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7.xml"/><Relationship Id="rId1" Type="http://schemas.openxmlformats.org/officeDocument/2006/relationships/vmlDrawing" Target="../drawings/vmlDrawing1.vml"/></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4.xml"/><Relationship Id="rId1" Type="http://schemas.openxmlformats.org/officeDocument/2006/relationships/vmlDrawing" Target="../drawings/vmlDrawing2.vml"/></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7.xml"/><Relationship Id="rId1" Type="http://schemas.openxmlformats.org/officeDocument/2006/relationships/vmlDrawing" Target="../drawings/vmlDrawing3.vml"/></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4.xml"/><Relationship Id="rId1" Type="http://schemas.openxmlformats.org/officeDocument/2006/relationships/vmlDrawing" Target="../drawings/vmlDrawing4.v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normAutofit/>
          </a:bodyPr>
          <a:lstStyle/>
          <a:p>
            <a:pPr eaLnBrk="1" hangingPunct="1"/>
            <a:r>
              <a:rPr lang="en-US" sz="2400" b="0" dirty="0" smtClean="0">
                <a:latin typeface="Arial Black" pitchFamily="34" charset="0"/>
              </a:rPr>
              <a:t>QAD Enterprise Applications Standard Edition</a:t>
            </a:r>
          </a:p>
        </p:txBody>
      </p:sp>
      <p:sp>
        <p:nvSpPr>
          <p:cNvPr id="17411" name="Rectangle 3"/>
          <p:cNvSpPr>
            <a:spLocks noGrp="1" noChangeArrowheads="1"/>
          </p:cNvSpPr>
          <p:nvPr>
            <p:ph type="body" sz="quarter" idx="10"/>
          </p:nvPr>
        </p:nvSpPr>
        <p:spPr/>
        <p:txBody>
          <a:bodyPr/>
          <a:lstStyle/>
          <a:p>
            <a:pPr eaLnBrk="1" hangingPunct="1"/>
            <a:r>
              <a:rPr lang="en-US" sz="2000" smtClean="0"/>
              <a:t>Initial Setup: Core Application</a:t>
            </a:r>
            <a:endParaRPr lang="en-US" smtClean="0"/>
          </a:p>
        </p:txBody>
      </p:sp>
      <p:sp>
        <p:nvSpPr>
          <p:cNvPr id="4" name="Text Placeholder 3"/>
          <p:cNvSpPr>
            <a:spLocks noGrp="1"/>
          </p:cNvSpPr>
          <p:nvPr>
            <p:ph type="body" sz="quarter" idx="11"/>
          </p:nvPr>
        </p:nvSpPr>
        <p:spPr/>
        <p:txBody>
          <a:bodyPr/>
          <a:lstStyle/>
          <a:p>
            <a:endParaRPr 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2" name="Rectangle 14"/>
          <p:cNvSpPr>
            <a:spLocks noGrp="1" noChangeArrowheads="1"/>
          </p:cNvSpPr>
          <p:nvPr>
            <p:ph idx="1"/>
          </p:nvPr>
        </p:nvSpPr>
        <p:spPr/>
        <p:txBody>
          <a:bodyPr/>
          <a:lstStyle/>
          <a:p>
            <a:pPr>
              <a:buClr>
                <a:schemeClr val="accent2"/>
              </a:buClr>
              <a:buFont typeface="Wingdings" pitchFamily="2" charset="2"/>
              <a:buNone/>
            </a:pPr>
            <a:r>
              <a:rPr kumimoji="1" lang="en-US" b="1" smtClean="0"/>
              <a:t>In this course you learn how to:</a:t>
            </a:r>
          </a:p>
          <a:p>
            <a:pPr eaLnBrk="1" hangingPunct="1"/>
            <a:r>
              <a:rPr lang="en-US" sz="2600" smtClean="0"/>
              <a:t>Identify Key Business Considerations before performing the initial QAD Enterprise Applications Enterprise and Standard Edition Setup</a:t>
            </a:r>
          </a:p>
          <a:p>
            <a:pPr eaLnBrk="1" hangingPunct="1"/>
            <a:r>
              <a:rPr lang="en-US" sz="2600" smtClean="0"/>
              <a:t>Set up initial data for QAD Enterprise and Standard Edition</a:t>
            </a:r>
          </a:p>
        </p:txBody>
      </p:sp>
      <p:sp>
        <p:nvSpPr>
          <p:cNvPr id="22531" name="Rectangle 12"/>
          <p:cNvSpPr>
            <a:spLocks noGrp="1" noChangeArrowheads="1"/>
          </p:cNvSpPr>
          <p:nvPr>
            <p:ph type="title"/>
          </p:nvPr>
        </p:nvSpPr>
        <p:spPr>
          <a:noFill/>
        </p:spPr>
        <p:txBody>
          <a:bodyPr lIns="92075" tIns="91440" rIns="92075" bIns="91440" anchor="ctr">
            <a:spAutoFit/>
          </a:bodyPr>
          <a:lstStyle/>
          <a:p>
            <a:pPr eaLnBrk="1" hangingPunct="1"/>
            <a:r>
              <a:rPr lang="en-US" smtClean="0"/>
              <a:t>Course Objectives</a:t>
            </a:r>
          </a:p>
        </p:txBody>
      </p:sp>
      <p:sp>
        <p:nvSpPr>
          <p:cNvPr id="22530" name="Footer Placeholder 3"/>
          <p:cNvSpPr>
            <a:spLocks noGrp="1"/>
          </p:cNvSpPr>
          <p:nvPr>
            <p:ph type="ftr" sz="quarter" idx="10"/>
          </p:nvPr>
        </p:nvSpPr>
        <p:spPr>
          <a:noFill/>
        </p:spPr>
        <p:txBody>
          <a:bodyPr/>
          <a:lstStyle/>
          <a:p>
            <a:pPr algn="r"/>
            <a:r>
              <a:rPr lang="en-US" smtClean="0"/>
              <a:t>IS-IN-100</a:t>
            </a:r>
            <a:endParaRPr lang="en-US" smtClean="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62" name="Rectangle 23"/>
          <p:cNvSpPr>
            <a:spLocks noGrp="1" noChangeArrowheads="1"/>
          </p:cNvSpPr>
          <p:nvPr>
            <p:ph type="title"/>
          </p:nvPr>
        </p:nvSpPr>
        <p:spPr>
          <a:noFill/>
        </p:spPr>
        <p:txBody>
          <a:bodyPr lIns="92075" tIns="91440" rIns="92075" bIns="91440" anchor="ctr">
            <a:spAutoFit/>
          </a:bodyPr>
          <a:lstStyle/>
          <a:p>
            <a:pPr eaLnBrk="1" hangingPunct="1"/>
            <a:r>
              <a:rPr lang="en-US" smtClean="0"/>
              <a:t>Related Courses</a:t>
            </a:r>
          </a:p>
        </p:txBody>
      </p:sp>
      <p:sp>
        <p:nvSpPr>
          <p:cNvPr id="23554" name="Footer Placeholder 2"/>
          <p:cNvSpPr>
            <a:spLocks noGrp="1"/>
          </p:cNvSpPr>
          <p:nvPr>
            <p:ph type="ftr" sz="quarter" idx="10"/>
          </p:nvPr>
        </p:nvSpPr>
        <p:spPr>
          <a:noFill/>
        </p:spPr>
        <p:txBody>
          <a:bodyPr/>
          <a:lstStyle/>
          <a:p>
            <a:pPr algn="r"/>
            <a:r>
              <a:rPr lang="en-US" smtClean="0"/>
              <a:t>IS-IN-110</a:t>
            </a:r>
            <a:endParaRPr lang="en-US" smtClean="0"/>
          </a:p>
        </p:txBody>
      </p:sp>
      <p:sp>
        <p:nvSpPr>
          <p:cNvPr id="53264" name="Rectangle 16" descr="Small grid"/>
          <p:cNvSpPr>
            <a:spLocks noChangeArrowheads="1"/>
          </p:cNvSpPr>
          <p:nvPr/>
        </p:nvSpPr>
        <p:spPr bwMode="auto">
          <a:xfrm>
            <a:off x="381000" y="4030663"/>
            <a:ext cx="477838" cy="242887"/>
          </a:xfrm>
          <a:prstGeom prst="rect">
            <a:avLst/>
          </a:prstGeom>
          <a:pattFill prst="smGrid">
            <a:fgClr>
              <a:srgbClr val="CFD9DF"/>
            </a:fgClr>
            <a:bgClr>
              <a:srgbClr val="FFFFFF"/>
            </a:bgClr>
          </a:pattFill>
          <a:ln w="12700" algn="ctr">
            <a:solidFill>
              <a:schemeClr val="tx1"/>
            </a:solidFill>
            <a:miter lim="800000"/>
            <a:headEnd/>
            <a:tailEnd/>
          </a:ln>
          <a:effectLst>
            <a:outerShdw dist="53882" dir="2700000" algn="ctr" rotWithShape="0">
              <a:schemeClr val="bg2"/>
            </a:outerShdw>
          </a:effectLst>
        </p:spPr>
        <p:txBody>
          <a:bodyPr wrap="none" lIns="95250" tIns="47625" rIns="95250" bIns="47625" anchor="ctr"/>
          <a:lstStyle/>
          <a:p>
            <a:pPr algn="ctr" defTabSz="977900">
              <a:defRPr/>
            </a:pPr>
            <a:endParaRPr kumimoji="0" lang="en-US" sz="1600">
              <a:latin typeface="+mj-lt"/>
            </a:endParaRPr>
          </a:p>
        </p:txBody>
      </p:sp>
      <p:sp>
        <p:nvSpPr>
          <p:cNvPr id="23556" name="Rectangle 17"/>
          <p:cNvSpPr>
            <a:spLocks noChangeArrowheads="1"/>
          </p:cNvSpPr>
          <p:nvPr/>
        </p:nvSpPr>
        <p:spPr bwMode="auto">
          <a:xfrm>
            <a:off x="931863" y="3988385"/>
            <a:ext cx="3059112" cy="338554"/>
          </a:xfrm>
          <a:prstGeom prst="rect">
            <a:avLst/>
          </a:prstGeom>
          <a:noFill/>
          <a:ln w="38100">
            <a:noFill/>
            <a:miter lim="800000"/>
            <a:headEnd/>
            <a:tailEnd/>
          </a:ln>
        </p:spPr>
        <p:txBody>
          <a:bodyPr wrap="square" anchor="ctr">
            <a:spAutoFit/>
          </a:bodyPr>
          <a:lstStyle/>
          <a:p>
            <a:r>
              <a:rPr kumimoji="0" lang="en-US" sz="1600" b="0" dirty="0">
                <a:solidFill>
                  <a:srgbClr val="43699C"/>
                </a:solidFill>
                <a:latin typeface="+mj-lt"/>
              </a:rPr>
              <a:t>= </a:t>
            </a:r>
            <a:r>
              <a:rPr kumimoji="0" lang="en-US" sz="1600" b="0" dirty="0" smtClean="0">
                <a:solidFill>
                  <a:srgbClr val="43699C"/>
                </a:solidFill>
                <a:latin typeface="+mj-lt"/>
              </a:rPr>
              <a:t>Prerequisite </a:t>
            </a:r>
            <a:r>
              <a:rPr kumimoji="0" lang="en-US" sz="1600" b="0" dirty="0">
                <a:solidFill>
                  <a:srgbClr val="43699C"/>
                </a:solidFill>
                <a:latin typeface="+mj-lt"/>
              </a:rPr>
              <a:t>Courses</a:t>
            </a:r>
            <a:endParaRPr kumimoji="0" lang="en-US" sz="3400" dirty="0">
              <a:solidFill>
                <a:srgbClr val="43699C"/>
              </a:solidFill>
              <a:latin typeface="+mj-lt"/>
            </a:endParaRPr>
          </a:p>
        </p:txBody>
      </p:sp>
      <p:sp>
        <p:nvSpPr>
          <p:cNvPr id="53266" name="Rectangle 18"/>
          <p:cNvSpPr>
            <a:spLocks noChangeArrowheads="1"/>
          </p:cNvSpPr>
          <p:nvPr/>
        </p:nvSpPr>
        <p:spPr bwMode="auto">
          <a:xfrm>
            <a:off x="2971800" y="2762250"/>
            <a:ext cx="3173413" cy="914400"/>
          </a:xfrm>
          <a:prstGeom prst="rect">
            <a:avLst/>
          </a:prstGeom>
          <a:solidFill>
            <a:srgbClr val="EDD1C5"/>
          </a:solidFill>
          <a:ln w="12700" algn="ctr">
            <a:solidFill>
              <a:schemeClr val="tx1"/>
            </a:solidFill>
            <a:miter lim="800000"/>
            <a:headEnd/>
            <a:tailEnd/>
          </a:ln>
          <a:effectLst>
            <a:outerShdw dist="107763" dir="2700000" algn="ctr" rotWithShape="0">
              <a:schemeClr val="bg2">
                <a:alpha val="50000"/>
              </a:schemeClr>
            </a:outerShdw>
          </a:effectLst>
        </p:spPr>
        <p:txBody>
          <a:bodyPr lIns="95250" tIns="47625" rIns="95250" bIns="47625" anchor="ctr"/>
          <a:lstStyle/>
          <a:p>
            <a:pPr algn="ctr" defTabSz="977900">
              <a:defRPr/>
            </a:pPr>
            <a:r>
              <a:rPr kumimoji="0" lang="en-US" sz="1800">
                <a:latin typeface="+mj-lt"/>
              </a:rPr>
              <a:t>Initial QAD Enterprise and Standard Edition Setup</a:t>
            </a:r>
          </a:p>
        </p:txBody>
      </p:sp>
      <p:sp>
        <p:nvSpPr>
          <p:cNvPr id="53267" name="Rectangle 19" descr="Small grid"/>
          <p:cNvSpPr>
            <a:spLocks noChangeArrowheads="1"/>
          </p:cNvSpPr>
          <p:nvPr/>
        </p:nvSpPr>
        <p:spPr bwMode="auto">
          <a:xfrm>
            <a:off x="381000" y="2838450"/>
            <a:ext cx="2057400" cy="762000"/>
          </a:xfrm>
          <a:prstGeom prst="rect">
            <a:avLst/>
          </a:prstGeom>
          <a:pattFill prst="smGrid">
            <a:fgClr>
              <a:srgbClr val="CFD9DF"/>
            </a:fgClr>
            <a:bgClr>
              <a:srgbClr val="FFFFFF"/>
            </a:bgClr>
          </a:patt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algn="ctr" defTabSz="977900" eaLnBrk="1" hangingPunct="1">
              <a:defRPr/>
            </a:pPr>
            <a:r>
              <a:rPr lang="en-US" sz="1400">
                <a:latin typeface="+mj-lt"/>
              </a:rPr>
              <a:t>None</a:t>
            </a:r>
            <a:endParaRPr kumimoji="0" lang="en-US" sz="1600">
              <a:latin typeface="+mj-lt"/>
            </a:endParaRPr>
          </a:p>
        </p:txBody>
      </p:sp>
      <p:cxnSp>
        <p:nvCxnSpPr>
          <p:cNvPr id="23559" name="AutoShape 20"/>
          <p:cNvCxnSpPr>
            <a:cxnSpLocks noChangeShapeType="1"/>
            <a:stCxn id="53267" idx="3"/>
            <a:endCxn id="53266" idx="1"/>
          </p:cNvCxnSpPr>
          <p:nvPr/>
        </p:nvCxnSpPr>
        <p:spPr bwMode="auto">
          <a:xfrm>
            <a:off x="2438400" y="3219450"/>
            <a:ext cx="533400" cy="0"/>
          </a:xfrm>
          <a:prstGeom prst="straightConnector1">
            <a:avLst/>
          </a:prstGeom>
          <a:noFill/>
          <a:ln w="38100">
            <a:solidFill>
              <a:schemeClr val="tx1"/>
            </a:solidFill>
            <a:round/>
            <a:headEnd/>
            <a:tailEnd type="triangle" w="med" len="med"/>
          </a:ln>
        </p:spPr>
      </p:cxnSp>
      <p:sp>
        <p:nvSpPr>
          <p:cNvPr id="53269" name="Rectangle 21"/>
          <p:cNvSpPr>
            <a:spLocks noChangeArrowheads="1"/>
          </p:cNvSpPr>
          <p:nvPr/>
        </p:nvSpPr>
        <p:spPr bwMode="auto">
          <a:xfrm>
            <a:off x="6705600" y="2841625"/>
            <a:ext cx="2057400" cy="762000"/>
          </a:xfrm>
          <a:prstGeom prst="rect">
            <a:avLst/>
          </a:prstGeom>
          <a:solidFill>
            <a:srgbClr val="FAF6EB"/>
          </a:solid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algn="ctr" defTabSz="977900">
              <a:lnSpc>
                <a:spcPct val="90000"/>
              </a:lnSpc>
              <a:defRPr/>
            </a:pPr>
            <a:r>
              <a:rPr kumimoji="0" lang="en-US" sz="1600">
                <a:latin typeface="+mj-lt"/>
              </a:rPr>
              <a:t>All QAD Products Training</a:t>
            </a:r>
          </a:p>
        </p:txBody>
      </p:sp>
      <p:cxnSp>
        <p:nvCxnSpPr>
          <p:cNvPr id="23561" name="AutoShape 22"/>
          <p:cNvCxnSpPr>
            <a:cxnSpLocks noChangeShapeType="1"/>
            <a:stCxn id="53266" idx="3"/>
            <a:endCxn id="53269" idx="1"/>
          </p:cNvCxnSpPr>
          <p:nvPr/>
        </p:nvCxnSpPr>
        <p:spPr bwMode="auto">
          <a:xfrm>
            <a:off x="6145213" y="3219450"/>
            <a:ext cx="560387" cy="3175"/>
          </a:xfrm>
          <a:prstGeom prst="bentConnector3">
            <a:avLst>
              <a:gd name="adj1" fmla="val 49856"/>
            </a:avLst>
          </a:prstGeom>
          <a:noFill/>
          <a:ln w="38100">
            <a:solidFill>
              <a:schemeClr val="tx1"/>
            </a:solidFill>
            <a:miter lim="800000"/>
            <a:headEnd/>
            <a:tailEnd type="triangle" w="med" len="med"/>
          </a:ln>
        </p:spPr>
      </p:cxn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10"/>
          <p:cNvSpPr>
            <a:spLocks noGrp="1" noChangeArrowheads="1"/>
          </p:cNvSpPr>
          <p:nvPr>
            <p:ph type="title"/>
          </p:nvPr>
        </p:nvSpPr>
        <p:spPr>
          <a:noFill/>
        </p:spPr>
        <p:txBody>
          <a:bodyPr lIns="92075" tIns="91440" rIns="92075" bIns="91440" anchor="ctr">
            <a:spAutoFit/>
          </a:bodyPr>
          <a:lstStyle/>
          <a:p>
            <a:pPr eaLnBrk="1" hangingPunct="1"/>
            <a:r>
              <a:rPr lang="en-US" smtClean="0"/>
              <a:t>Summary</a:t>
            </a:r>
          </a:p>
        </p:txBody>
      </p:sp>
      <p:sp>
        <p:nvSpPr>
          <p:cNvPr id="24578" name="Footer Placeholder 3"/>
          <p:cNvSpPr>
            <a:spLocks noGrp="1"/>
          </p:cNvSpPr>
          <p:nvPr>
            <p:ph type="ftr" sz="quarter" idx="10"/>
          </p:nvPr>
        </p:nvSpPr>
        <p:spPr>
          <a:noFill/>
        </p:spPr>
        <p:txBody>
          <a:bodyPr/>
          <a:lstStyle/>
          <a:p>
            <a:pPr algn="r"/>
            <a:r>
              <a:rPr lang="en-US" smtClean="0"/>
              <a:t>IS-IN-120</a:t>
            </a:r>
            <a:endParaRPr lang="en-US" smtClean="0"/>
          </a:p>
        </p:txBody>
      </p:sp>
      <p:sp>
        <p:nvSpPr>
          <p:cNvPr id="24580" name="Rectangle 12"/>
          <p:cNvSpPr>
            <a:spLocks noGrp="1" noChangeArrowheads="1"/>
          </p:cNvSpPr>
          <p:nvPr>
            <p:ph idx="4294967295"/>
          </p:nvPr>
        </p:nvSpPr>
        <p:spPr>
          <a:xfrm>
            <a:off x="0" y="1509713"/>
            <a:ext cx="8153400" cy="5053012"/>
          </a:xfrm>
          <a:noFill/>
        </p:spPr>
        <p:txBody>
          <a:bodyPr/>
          <a:lstStyle/>
          <a:p>
            <a:pPr eaLnBrk="1" hangingPunct="1">
              <a:buFont typeface="Wingdings" pitchFamily="2" charset="2"/>
              <a:buChar char="ü"/>
            </a:pPr>
            <a:r>
              <a:rPr lang="en-US" smtClean="0"/>
              <a:t>Introduction to Initial QAD Enterprise and  Standard Edition Setup</a:t>
            </a:r>
          </a:p>
          <a:p>
            <a:pPr eaLnBrk="1" hangingPunct="1">
              <a:buClr>
                <a:schemeClr val="bg2"/>
              </a:buClr>
            </a:pPr>
            <a:r>
              <a:rPr lang="en-US" smtClean="0">
                <a:solidFill>
                  <a:srgbClr val="969696"/>
                </a:solidFill>
              </a:rPr>
              <a:t>Business Considerations</a:t>
            </a:r>
          </a:p>
          <a:p>
            <a:pPr eaLnBrk="1" hangingPunct="1">
              <a:buClr>
                <a:schemeClr val="bg2"/>
              </a:buClr>
            </a:pPr>
            <a:r>
              <a:rPr lang="en-US" smtClean="0">
                <a:solidFill>
                  <a:srgbClr val="969696"/>
                </a:solidFill>
              </a:rPr>
              <a:t>Set up initial QAD Enterprise and Standard data</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Footer Placeholder 1"/>
          <p:cNvSpPr>
            <a:spLocks noGrp="1"/>
          </p:cNvSpPr>
          <p:nvPr>
            <p:ph type="ftr" sz="quarter" idx="10"/>
          </p:nvPr>
        </p:nvSpPr>
        <p:spPr>
          <a:xfrm>
            <a:off x="8156575" y="6657975"/>
            <a:ext cx="987425" cy="209550"/>
          </a:xfrm>
          <a:noFill/>
        </p:spPr>
        <p:txBody>
          <a:bodyPr/>
          <a:lstStyle/>
          <a:p>
            <a:pPr algn="r"/>
            <a:r>
              <a:rPr lang="en-US" smtClean="0"/>
              <a:t>IS-IN-020</a:t>
            </a:r>
            <a:endParaRPr lang="en-US" smtClean="0"/>
          </a:p>
        </p:txBody>
      </p:sp>
      <p:sp>
        <p:nvSpPr>
          <p:cNvPr id="18435" name="Rectangle 3074"/>
          <p:cNvSpPr>
            <a:spLocks noChangeArrowheads="1"/>
          </p:cNvSpPr>
          <p:nvPr/>
        </p:nvSpPr>
        <p:spPr bwMode="auto">
          <a:xfrm>
            <a:off x="134938" y="177800"/>
            <a:ext cx="8883650" cy="5959475"/>
          </a:xfrm>
          <a:prstGeom prst="rect">
            <a:avLst/>
          </a:prstGeom>
          <a:noFill/>
          <a:ln w="38100">
            <a:noFill/>
            <a:miter lim="800000"/>
            <a:headEnd/>
            <a:tailEnd/>
          </a:ln>
        </p:spPr>
        <p:txBody>
          <a:bodyPr>
            <a:spAutoFit/>
          </a:bodyPr>
          <a:lstStyle/>
          <a:p>
            <a:r>
              <a:rPr kumimoji="0" lang="en-US" sz="1600" b="0" dirty="0">
                <a:latin typeface="+mj-lt"/>
              </a:rPr>
              <a:t>This document contains proprietary information that is protected by copyright and other intellectual property laws. No part of this document may be reproduced, translated, or modified without the prior written consent of QAD Inc. The information contained in this document is subject to change without notice.</a:t>
            </a:r>
          </a:p>
          <a:p>
            <a:r>
              <a:rPr kumimoji="0" lang="en-US" sz="1600" b="0" dirty="0">
                <a:latin typeface="+mj-lt"/>
              </a:rPr>
              <a:t>QAD Inc. provides this material as is and makes no warranty of any kind, expressed or implied, including, but not limited to, the implied warranties of merchantability and fitness for a particular purpose. QAD Inc. shall not be liable for errors contained herein or for incidental or consequential damages (including lost profits) in connection with the furnishing, performance, or use of this material whether based on warranty, contract, or other legal theory.</a:t>
            </a:r>
          </a:p>
          <a:p>
            <a:r>
              <a:rPr kumimoji="0" lang="en-US" sz="1600" b="0" dirty="0">
                <a:latin typeface="+mj-lt"/>
              </a:rPr>
              <a:t>QAD and MFG/PRO are registered trademarks of QAD Inc. The QAD logo is a trademark of QAD Inc.</a:t>
            </a:r>
          </a:p>
          <a:p>
            <a:r>
              <a:rPr kumimoji="0" lang="en-US" sz="1600" b="0" dirty="0">
                <a:latin typeface="+mj-lt"/>
              </a:rPr>
              <a:t>Designations used by other companies to distinguish their products are often claimed as trademarks. In this document, the product names appear in initial capital or all capital letters. Contact the appropriate companies for more information regarding trademarks and registration.</a:t>
            </a:r>
          </a:p>
          <a:p>
            <a:r>
              <a:rPr kumimoji="0" lang="en-US" sz="1600" b="0" dirty="0">
                <a:latin typeface="+mj-lt"/>
              </a:rPr>
              <a:t>Copyright © </a:t>
            </a:r>
            <a:r>
              <a:rPr kumimoji="0" lang="en-US" sz="1600" b="0" dirty="0" smtClean="0">
                <a:latin typeface="+mj-lt"/>
              </a:rPr>
              <a:t>2011 </a:t>
            </a:r>
            <a:r>
              <a:rPr kumimoji="0" lang="en-US" sz="1600" b="0" dirty="0">
                <a:latin typeface="+mj-lt"/>
              </a:rPr>
              <a:t>by QAD Inc.</a:t>
            </a:r>
          </a:p>
          <a:p>
            <a:endParaRPr kumimoji="0" lang="en-US" sz="1600" b="0" dirty="0">
              <a:latin typeface="+mj-lt"/>
            </a:endParaRPr>
          </a:p>
          <a:p>
            <a:r>
              <a:rPr kumimoji="0" lang="en-US" sz="1600" dirty="0">
                <a:latin typeface="+mj-lt"/>
              </a:rPr>
              <a:t>QAD Inc.</a:t>
            </a:r>
            <a:br>
              <a:rPr kumimoji="0" lang="en-US" sz="1600" dirty="0">
                <a:latin typeface="+mj-lt"/>
              </a:rPr>
            </a:br>
            <a:r>
              <a:rPr kumimoji="0" lang="en-US" sz="1600" b="0" dirty="0">
                <a:latin typeface="+mj-lt"/>
              </a:rPr>
              <a:t>100 Innovation Place</a:t>
            </a:r>
            <a:br>
              <a:rPr kumimoji="0" lang="en-US" sz="1600" b="0" dirty="0">
                <a:latin typeface="+mj-lt"/>
              </a:rPr>
            </a:br>
            <a:r>
              <a:rPr kumimoji="0" lang="en-US" sz="1600" b="0" dirty="0">
                <a:latin typeface="+mj-lt"/>
              </a:rPr>
              <a:t>Santa Barbara, California 93108</a:t>
            </a:r>
            <a:br>
              <a:rPr kumimoji="0" lang="en-US" sz="1600" b="0" dirty="0">
                <a:latin typeface="+mj-lt"/>
              </a:rPr>
            </a:br>
            <a:r>
              <a:rPr kumimoji="0" lang="en-US" sz="1600" b="0" dirty="0">
                <a:latin typeface="+mj-lt"/>
              </a:rPr>
              <a:t>Phone (805) 684-6614</a:t>
            </a:r>
            <a:br>
              <a:rPr kumimoji="0" lang="en-US" sz="1600" b="0" dirty="0">
                <a:latin typeface="+mj-lt"/>
              </a:rPr>
            </a:br>
            <a:r>
              <a:rPr kumimoji="0" lang="en-US" sz="1600" b="0" dirty="0">
                <a:latin typeface="+mj-lt"/>
              </a:rPr>
              <a:t>Fax (805) 684-1890</a:t>
            </a:r>
            <a:br>
              <a:rPr kumimoji="0" lang="en-US" sz="1600" b="0" dirty="0">
                <a:latin typeface="+mj-lt"/>
              </a:rPr>
            </a:br>
            <a:r>
              <a:rPr kumimoji="0" lang="en-US" sz="1600" b="0" dirty="0">
                <a:latin typeface="+mj-lt"/>
              </a:rPr>
              <a:t>http://www.qad.com</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Title 62"/>
          <p:cNvSpPr>
            <a:spLocks noGrp="1"/>
          </p:cNvSpPr>
          <p:nvPr>
            <p:ph type="title"/>
          </p:nvPr>
        </p:nvSpPr>
        <p:spPr/>
        <p:txBody>
          <a:bodyPr>
            <a:normAutofit/>
          </a:bodyPr>
          <a:lstStyle/>
          <a:p>
            <a:r>
              <a:rPr lang="en-US" dirty="0" smtClean="0"/>
              <a:t>Facilities</a:t>
            </a:r>
            <a:endParaRPr lang="en-US" dirty="0"/>
          </a:p>
        </p:txBody>
      </p:sp>
      <p:sp>
        <p:nvSpPr>
          <p:cNvPr id="19458" name="Footer Placeholder 1"/>
          <p:cNvSpPr>
            <a:spLocks noGrp="1"/>
          </p:cNvSpPr>
          <p:nvPr>
            <p:ph type="ftr" sz="quarter" idx="10"/>
          </p:nvPr>
        </p:nvSpPr>
        <p:spPr>
          <a:noFill/>
        </p:spPr>
        <p:txBody>
          <a:bodyPr/>
          <a:lstStyle/>
          <a:p>
            <a:pPr algn="r"/>
            <a:r>
              <a:rPr lang="en-US" smtClean="0"/>
              <a:t>IS-IN-030</a:t>
            </a:r>
            <a:endParaRPr lang="en-US" smtClean="0"/>
          </a:p>
        </p:txBody>
      </p:sp>
      <p:grpSp>
        <p:nvGrpSpPr>
          <p:cNvPr id="19459" name="Group 76"/>
          <p:cNvGrpSpPr>
            <a:grpSpLocks/>
          </p:cNvGrpSpPr>
          <p:nvPr/>
        </p:nvGrpSpPr>
        <p:grpSpPr bwMode="auto">
          <a:xfrm>
            <a:off x="792978" y="996950"/>
            <a:ext cx="7535133" cy="4740157"/>
            <a:chOff x="275" y="729"/>
            <a:chExt cx="5066" cy="3226"/>
          </a:xfrm>
        </p:grpSpPr>
        <p:grpSp>
          <p:nvGrpSpPr>
            <p:cNvPr id="19461" name="Group 77"/>
            <p:cNvGrpSpPr>
              <a:grpSpLocks/>
            </p:cNvGrpSpPr>
            <p:nvPr/>
          </p:nvGrpSpPr>
          <p:grpSpPr bwMode="auto">
            <a:xfrm>
              <a:off x="275" y="729"/>
              <a:ext cx="1246" cy="1018"/>
              <a:chOff x="275" y="912"/>
              <a:chExt cx="1246" cy="1018"/>
            </a:xfrm>
          </p:grpSpPr>
          <p:pic>
            <p:nvPicPr>
              <p:cNvPr id="19517" name="Picture 78" descr="PHONE8"/>
              <p:cNvPicPr>
                <a:picLocks noChangeAspect="1" noChangeArrowheads="1"/>
              </p:cNvPicPr>
              <p:nvPr/>
            </p:nvPicPr>
            <p:blipFill>
              <a:blip r:embed="rId2" cstate="print"/>
              <a:srcRect/>
              <a:stretch>
                <a:fillRect/>
              </a:stretch>
            </p:blipFill>
            <p:spPr bwMode="auto">
              <a:xfrm>
                <a:off x="490" y="912"/>
                <a:ext cx="816" cy="795"/>
              </a:xfrm>
              <a:prstGeom prst="rect">
                <a:avLst/>
              </a:prstGeom>
              <a:noFill/>
              <a:ln w="9525">
                <a:noFill/>
                <a:miter lim="800000"/>
                <a:headEnd/>
                <a:tailEnd/>
              </a:ln>
            </p:spPr>
          </p:pic>
          <p:sp>
            <p:nvSpPr>
              <p:cNvPr id="19518" name="Text Box 79"/>
              <p:cNvSpPr txBox="1">
                <a:spLocks noChangeArrowheads="1"/>
              </p:cNvSpPr>
              <p:nvPr/>
            </p:nvSpPr>
            <p:spPr bwMode="auto">
              <a:xfrm>
                <a:off x="275" y="1679"/>
                <a:ext cx="1246" cy="251"/>
              </a:xfrm>
              <a:prstGeom prst="rect">
                <a:avLst/>
              </a:prstGeom>
              <a:noFill/>
              <a:ln w="12700">
                <a:noFill/>
                <a:miter lim="800000"/>
                <a:headEnd/>
                <a:tailEnd/>
              </a:ln>
            </p:spPr>
            <p:txBody>
              <a:bodyPr wrap="none">
                <a:spAutoFit/>
              </a:bodyPr>
              <a:lstStyle/>
              <a:p>
                <a:pPr algn="ctr"/>
                <a:r>
                  <a:rPr kumimoji="0" lang="en-US" sz="1800">
                    <a:latin typeface="+mj-lt"/>
                  </a:rPr>
                  <a:t>Telephone/Fax</a:t>
                </a:r>
              </a:p>
            </p:txBody>
          </p:sp>
        </p:grpSp>
        <p:grpSp>
          <p:nvGrpSpPr>
            <p:cNvPr id="19462" name="Group 80"/>
            <p:cNvGrpSpPr>
              <a:grpSpLocks/>
            </p:cNvGrpSpPr>
            <p:nvPr/>
          </p:nvGrpSpPr>
          <p:grpSpPr bwMode="auto">
            <a:xfrm>
              <a:off x="2409" y="767"/>
              <a:ext cx="979" cy="980"/>
              <a:chOff x="2409" y="950"/>
              <a:chExt cx="979" cy="980"/>
            </a:xfrm>
          </p:grpSpPr>
          <p:pic>
            <p:nvPicPr>
              <p:cNvPr id="19515" name="Picture 81" descr="CLOCK"/>
              <p:cNvPicPr>
                <a:picLocks noChangeAspect="1" noChangeArrowheads="1"/>
              </p:cNvPicPr>
              <p:nvPr/>
            </p:nvPicPr>
            <p:blipFill>
              <a:blip r:embed="rId3" cstate="print"/>
              <a:srcRect/>
              <a:stretch>
                <a:fillRect/>
              </a:stretch>
            </p:blipFill>
            <p:spPr bwMode="auto">
              <a:xfrm>
                <a:off x="2547" y="950"/>
                <a:ext cx="701" cy="720"/>
              </a:xfrm>
              <a:prstGeom prst="rect">
                <a:avLst/>
              </a:prstGeom>
              <a:noFill/>
              <a:ln w="9525">
                <a:noFill/>
                <a:miter lim="800000"/>
                <a:headEnd/>
                <a:tailEnd/>
              </a:ln>
            </p:spPr>
          </p:pic>
          <p:sp>
            <p:nvSpPr>
              <p:cNvPr id="19516" name="Text Box 82"/>
              <p:cNvSpPr txBox="1">
                <a:spLocks noChangeArrowheads="1"/>
              </p:cNvSpPr>
              <p:nvPr/>
            </p:nvSpPr>
            <p:spPr bwMode="auto">
              <a:xfrm>
                <a:off x="2409" y="1679"/>
                <a:ext cx="979" cy="251"/>
              </a:xfrm>
              <a:prstGeom prst="rect">
                <a:avLst/>
              </a:prstGeom>
              <a:noFill/>
              <a:ln w="12700">
                <a:noFill/>
                <a:miter lim="800000"/>
                <a:headEnd/>
                <a:tailEnd/>
              </a:ln>
            </p:spPr>
            <p:txBody>
              <a:bodyPr wrap="none">
                <a:spAutoFit/>
              </a:bodyPr>
              <a:lstStyle/>
              <a:p>
                <a:pPr algn="ctr"/>
                <a:r>
                  <a:rPr kumimoji="0" lang="en-US" sz="1800">
                    <a:latin typeface="+mj-lt"/>
                  </a:rPr>
                  <a:t>Class Hours</a:t>
                </a:r>
              </a:p>
            </p:txBody>
          </p:sp>
        </p:grpSp>
        <p:sp>
          <p:nvSpPr>
            <p:cNvPr id="19463" name="Rectangle 83"/>
            <p:cNvSpPr>
              <a:spLocks noChangeArrowheads="1"/>
            </p:cNvSpPr>
            <p:nvPr/>
          </p:nvSpPr>
          <p:spPr bwMode="auto">
            <a:xfrm>
              <a:off x="4394" y="2072"/>
              <a:ext cx="912" cy="528"/>
            </a:xfrm>
            <a:prstGeom prst="rect">
              <a:avLst/>
            </a:prstGeom>
            <a:solidFill>
              <a:schemeClr val="bg1"/>
            </a:solidFill>
            <a:ln w="38100">
              <a:solidFill>
                <a:schemeClr val="tx1"/>
              </a:solidFill>
              <a:miter lim="800000"/>
              <a:headEnd/>
              <a:tailEnd/>
            </a:ln>
          </p:spPr>
          <p:txBody>
            <a:bodyPr wrap="none" anchor="ctr"/>
            <a:lstStyle/>
            <a:p>
              <a:pPr algn="ctr"/>
              <a:r>
                <a:rPr kumimoji="0" lang="en-US" sz="4400">
                  <a:solidFill>
                    <a:srgbClr val="FF3300"/>
                  </a:solidFill>
                  <a:latin typeface="+mj-lt"/>
                </a:rPr>
                <a:t>EXIT</a:t>
              </a:r>
            </a:p>
          </p:txBody>
        </p:sp>
        <p:grpSp>
          <p:nvGrpSpPr>
            <p:cNvPr id="19464" name="Group 84"/>
            <p:cNvGrpSpPr>
              <a:grpSpLocks/>
            </p:cNvGrpSpPr>
            <p:nvPr/>
          </p:nvGrpSpPr>
          <p:grpSpPr bwMode="auto">
            <a:xfrm>
              <a:off x="463" y="1872"/>
              <a:ext cx="871" cy="931"/>
              <a:chOff x="463" y="1872"/>
              <a:chExt cx="871" cy="931"/>
            </a:xfrm>
          </p:grpSpPr>
          <p:sp>
            <p:nvSpPr>
              <p:cNvPr id="19508" name="Text Box 85"/>
              <p:cNvSpPr txBox="1">
                <a:spLocks noChangeArrowheads="1"/>
              </p:cNvSpPr>
              <p:nvPr/>
            </p:nvSpPr>
            <p:spPr bwMode="auto">
              <a:xfrm>
                <a:off x="463" y="2552"/>
                <a:ext cx="871" cy="251"/>
              </a:xfrm>
              <a:prstGeom prst="rect">
                <a:avLst/>
              </a:prstGeom>
              <a:noFill/>
              <a:ln w="12700">
                <a:noFill/>
                <a:miter lim="800000"/>
                <a:headEnd/>
                <a:tailEnd/>
              </a:ln>
            </p:spPr>
            <p:txBody>
              <a:bodyPr wrap="none">
                <a:spAutoFit/>
              </a:bodyPr>
              <a:lstStyle/>
              <a:p>
                <a:pPr algn="ctr"/>
                <a:r>
                  <a:rPr kumimoji="0" lang="en-US" sz="1800">
                    <a:latin typeface="+mj-lt"/>
                  </a:rPr>
                  <a:t>Messages</a:t>
                </a:r>
              </a:p>
            </p:txBody>
          </p:sp>
          <p:grpSp>
            <p:nvGrpSpPr>
              <p:cNvPr id="19509" name="Group 86"/>
              <p:cNvGrpSpPr>
                <a:grpSpLocks/>
              </p:cNvGrpSpPr>
              <p:nvPr/>
            </p:nvGrpSpPr>
            <p:grpSpPr bwMode="auto">
              <a:xfrm>
                <a:off x="567" y="1872"/>
                <a:ext cx="681" cy="679"/>
                <a:chOff x="567" y="1891"/>
                <a:chExt cx="681" cy="679"/>
              </a:xfrm>
            </p:grpSpPr>
            <p:sp>
              <p:nvSpPr>
                <p:cNvPr id="19510" name="AutoShape 87"/>
                <p:cNvSpPr>
                  <a:spLocks noChangeArrowheads="1"/>
                </p:cNvSpPr>
                <p:nvPr/>
              </p:nvSpPr>
              <p:spPr bwMode="auto">
                <a:xfrm>
                  <a:off x="567" y="1891"/>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19511" name="Group 88"/>
                <p:cNvGrpSpPr>
                  <a:grpSpLocks/>
                </p:cNvGrpSpPr>
                <p:nvPr/>
              </p:nvGrpSpPr>
              <p:grpSpPr bwMode="auto">
                <a:xfrm>
                  <a:off x="658" y="2064"/>
                  <a:ext cx="494" cy="366"/>
                  <a:chOff x="1581" y="2706"/>
                  <a:chExt cx="494" cy="366"/>
                </a:xfrm>
              </p:grpSpPr>
              <p:sp>
                <p:nvSpPr>
                  <p:cNvPr id="19512" name="Rectangle 89"/>
                  <p:cNvSpPr>
                    <a:spLocks noChangeArrowheads="1"/>
                  </p:cNvSpPr>
                  <p:nvPr/>
                </p:nvSpPr>
                <p:spPr bwMode="auto">
                  <a:xfrm>
                    <a:off x="1581" y="2706"/>
                    <a:ext cx="494" cy="366"/>
                  </a:xfrm>
                  <a:prstGeom prst="rect">
                    <a:avLst/>
                  </a:prstGeom>
                  <a:solidFill>
                    <a:srgbClr val="000000"/>
                  </a:solidFill>
                  <a:ln w="4763">
                    <a:solidFill>
                      <a:srgbClr val="000000"/>
                    </a:solidFill>
                    <a:miter lim="800000"/>
                    <a:headEnd/>
                    <a:tailEnd/>
                  </a:ln>
                </p:spPr>
                <p:txBody>
                  <a:bodyPr/>
                  <a:lstStyle/>
                  <a:p>
                    <a:endParaRPr lang="en-US">
                      <a:latin typeface="+mj-lt"/>
                    </a:endParaRPr>
                  </a:p>
                </p:txBody>
              </p:sp>
              <p:sp>
                <p:nvSpPr>
                  <p:cNvPr id="19513" name="Rectangle 90"/>
                  <p:cNvSpPr>
                    <a:spLocks noChangeArrowheads="1"/>
                  </p:cNvSpPr>
                  <p:nvPr/>
                </p:nvSpPr>
                <p:spPr bwMode="auto">
                  <a:xfrm>
                    <a:off x="1609" y="2733"/>
                    <a:ext cx="438" cy="311"/>
                  </a:xfrm>
                  <a:prstGeom prst="rect">
                    <a:avLst/>
                  </a:prstGeom>
                  <a:solidFill>
                    <a:srgbClr val="FFFFFF"/>
                  </a:solidFill>
                  <a:ln w="9525">
                    <a:noFill/>
                    <a:miter lim="800000"/>
                    <a:headEnd/>
                    <a:tailEnd/>
                  </a:ln>
                </p:spPr>
                <p:txBody>
                  <a:bodyPr/>
                  <a:lstStyle/>
                  <a:p>
                    <a:endParaRPr lang="en-US">
                      <a:latin typeface="+mj-lt"/>
                    </a:endParaRPr>
                  </a:p>
                </p:txBody>
              </p:sp>
              <p:sp>
                <p:nvSpPr>
                  <p:cNvPr id="19514" name="Freeform 91"/>
                  <p:cNvSpPr>
                    <a:spLocks/>
                  </p:cNvSpPr>
                  <p:nvPr/>
                </p:nvSpPr>
                <p:spPr bwMode="auto">
                  <a:xfrm>
                    <a:off x="1609" y="2733"/>
                    <a:ext cx="438" cy="311"/>
                  </a:xfrm>
                  <a:custGeom>
                    <a:avLst/>
                    <a:gdLst>
                      <a:gd name="T0" fmla="*/ 28 w 1755"/>
                      <a:gd name="T1" fmla="*/ 0 h 1242"/>
                      <a:gd name="T2" fmla="*/ 184 w 1755"/>
                      <a:gd name="T3" fmla="*/ 156 h 1242"/>
                      <a:gd name="T4" fmla="*/ 190 w 1755"/>
                      <a:gd name="T5" fmla="*/ 162 h 1242"/>
                      <a:gd name="T6" fmla="*/ 195 w 1755"/>
                      <a:gd name="T7" fmla="*/ 167 h 1242"/>
                      <a:gd name="T8" fmla="*/ 201 w 1755"/>
                      <a:gd name="T9" fmla="*/ 170 h 1242"/>
                      <a:gd name="T10" fmla="*/ 206 w 1755"/>
                      <a:gd name="T11" fmla="*/ 173 h 1242"/>
                      <a:gd name="T12" fmla="*/ 212 w 1755"/>
                      <a:gd name="T13" fmla="*/ 175 h 1242"/>
                      <a:gd name="T14" fmla="*/ 219 w 1755"/>
                      <a:gd name="T15" fmla="*/ 176 h 1242"/>
                      <a:gd name="T16" fmla="*/ 226 w 1755"/>
                      <a:gd name="T17" fmla="*/ 175 h 1242"/>
                      <a:gd name="T18" fmla="*/ 233 w 1755"/>
                      <a:gd name="T19" fmla="*/ 173 h 1242"/>
                      <a:gd name="T20" fmla="*/ 238 w 1755"/>
                      <a:gd name="T21" fmla="*/ 170 h 1242"/>
                      <a:gd name="T22" fmla="*/ 243 w 1755"/>
                      <a:gd name="T23" fmla="*/ 166 h 1242"/>
                      <a:gd name="T24" fmla="*/ 249 w 1755"/>
                      <a:gd name="T25" fmla="*/ 161 h 1242"/>
                      <a:gd name="T26" fmla="*/ 254 w 1755"/>
                      <a:gd name="T27" fmla="*/ 156 h 1242"/>
                      <a:gd name="T28" fmla="*/ 410 w 1755"/>
                      <a:gd name="T29" fmla="*/ 0 h 1242"/>
                      <a:gd name="T30" fmla="*/ 438 w 1755"/>
                      <a:gd name="T31" fmla="*/ 0 h 1242"/>
                      <a:gd name="T32" fmla="*/ 438 w 1755"/>
                      <a:gd name="T33" fmla="*/ 28 h 1242"/>
                      <a:gd name="T34" fmla="*/ 311 w 1755"/>
                      <a:gd name="T35" fmla="*/ 156 h 1242"/>
                      <a:gd name="T36" fmla="*/ 438 w 1755"/>
                      <a:gd name="T37" fmla="*/ 283 h 1242"/>
                      <a:gd name="T38" fmla="*/ 438 w 1755"/>
                      <a:gd name="T39" fmla="*/ 311 h 1242"/>
                      <a:gd name="T40" fmla="*/ 410 w 1755"/>
                      <a:gd name="T41" fmla="*/ 311 h 1242"/>
                      <a:gd name="T42" fmla="*/ 282 w 1755"/>
                      <a:gd name="T43" fmla="*/ 184 h 1242"/>
                      <a:gd name="T44" fmla="*/ 276 w 1755"/>
                      <a:gd name="T45" fmla="*/ 190 h 1242"/>
                      <a:gd name="T46" fmla="*/ 270 w 1755"/>
                      <a:gd name="T47" fmla="*/ 195 h 1242"/>
                      <a:gd name="T48" fmla="*/ 264 w 1755"/>
                      <a:gd name="T49" fmla="*/ 200 h 1242"/>
                      <a:gd name="T50" fmla="*/ 256 w 1755"/>
                      <a:gd name="T51" fmla="*/ 206 h 1242"/>
                      <a:gd name="T52" fmla="*/ 248 w 1755"/>
                      <a:gd name="T53" fmla="*/ 210 h 1242"/>
                      <a:gd name="T54" fmla="*/ 239 w 1755"/>
                      <a:gd name="T55" fmla="*/ 214 h 1242"/>
                      <a:gd name="T56" fmla="*/ 230 w 1755"/>
                      <a:gd name="T57" fmla="*/ 216 h 1242"/>
                      <a:gd name="T58" fmla="*/ 221 w 1755"/>
                      <a:gd name="T59" fmla="*/ 217 h 1242"/>
                      <a:gd name="T60" fmla="*/ 210 w 1755"/>
                      <a:gd name="T61" fmla="*/ 216 h 1242"/>
                      <a:gd name="T62" fmla="*/ 201 w 1755"/>
                      <a:gd name="T63" fmla="*/ 214 h 1242"/>
                      <a:gd name="T64" fmla="*/ 192 w 1755"/>
                      <a:gd name="T65" fmla="*/ 211 h 1242"/>
                      <a:gd name="T66" fmla="*/ 184 w 1755"/>
                      <a:gd name="T67" fmla="*/ 208 h 1242"/>
                      <a:gd name="T68" fmla="*/ 176 w 1755"/>
                      <a:gd name="T69" fmla="*/ 202 h 1242"/>
                      <a:gd name="T70" fmla="*/ 168 w 1755"/>
                      <a:gd name="T71" fmla="*/ 196 h 1242"/>
                      <a:gd name="T72" fmla="*/ 163 w 1755"/>
                      <a:gd name="T73" fmla="*/ 191 h 1242"/>
                      <a:gd name="T74" fmla="*/ 156 w 1755"/>
                      <a:gd name="T75" fmla="*/ 184 h 1242"/>
                      <a:gd name="T76" fmla="*/ 28 w 1755"/>
                      <a:gd name="T77" fmla="*/ 311 h 1242"/>
                      <a:gd name="T78" fmla="*/ 0 w 1755"/>
                      <a:gd name="T79" fmla="*/ 311 h 1242"/>
                      <a:gd name="T80" fmla="*/ 0 w 1755"/>
                      <a:gd name="T81" fmla="*/ 283 h 1242"/>
                      <a:gd name="T82" fmla="*/ 127 w 1755"/>
                      <a:gd name="T83" fmla="*/ 156 h 1242"/>
                      <a:gd name="T84" fmla="*/ 0 w 1755"/>
                      <a:gd name="T85" fmla="*/ 28 h 1242"/>
                      <a:gd name="T86" fmla="*/ 0 w 1755"/>
                      <a:gd name="T87" fmla="*/ 0 h 1242"/>
                      <a:gd name="T88" fmla="*/ 28 w 1755"/>
                      <a:gd name="T89" fmla="*/ 0 h 124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755"/>
                      <a:gd name="T136" fmla="*/ 0 h 1242"/>
                      <a:gd name="T137" fmla="*/ 1755 w 1755"/>
                      <a:gd name="T138" fmla="*/ 1242 h 124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755" h="1242">
                        <a:moveTo>
                          <a:pt x="114" y="0"/>
                        </a:moveTo>
                        <a:lnTo>
                          <a:pt x="737" y="621"/>
                        </a:lnTo>
                        <a:lnTo>
                          <a:pt x="763" y="647"/>
                        </a:lnTo>
                        <a:lnTo>
                          <a:pt x="783" y="665"/>
                        </a:lnTo>
                        <a:lnTo>
                          <a:pt x="807" y="679"/>
                        </a:lnTo>
                        <a:lnTo>
                          <a:pt x="827" y="689"/>
                        </a:lnTo>
                        <a:lnTo>
                          <a:pt x="851" y="698"/>
                        </a:lnTo>
                        <a:lnTo>
                          <a:pt x="878" y="703"/>
                        </a:lnTo>
                        <a:lnTo>
                          <a:pt x="907" y="700"/>
                        </a:lnTo>
                        <a:lnTo>
                          <a:pt x="933" y="690"/>
                        </a:lnTo>
                        <a:lnTo>
                          <a:pt x="952" y="680"/>
                        </a:lnTo>
                        <a:lnTo>
                          <a:pt x="974" y="663"/>
                        </a:lnTo>
                        <a:lnTo>
                          <a:pt x="997" y="643"/>
                        </a:lnTo>
                        <a:lnTo>
                          <a:pt x="1019" y="621"/>
                        </a:lnTo>
                        <a:lnTo>
                          <a:pt x="1641" y="0"/>
                        </a:lnTo>
                        <a:lnTo>
                          <a:pt x="1755" y="0"/>
                        </a:lnTo>
                        <a:lnTo>
                          <a:pt x="1755" y="113"/>
                        </a:lnTo>
                        <a:lnTo>
                          <a:pt x="1246" y="621"/>
                        </a:lnTo>
                        <a:lnTo>
                          <a:pt x="1755" y="1130"/>
                        </a:lnTo>
                        <a:lnTo>
                          <a:pt x="1755" y="1242"/>
                        </a:lnTo>
                        <a:lnTo>
                          <a:pt x="1641" y="1242"/>
                        </a:lnTo>
                        <a:lnTo>
                          <a:pt x="1131" y="734"/>
                        </a:lnTo>
                        <a:lnTo>
                          <a:pt x="1105" y="758"/>
                        </a:lnTo>
                        <a:lnTo>
                          <a:pt x="1080" y="780"/>
                        </a:lnTo>
                        <a:lnTo>
                          <a:pt x="1056" y="800"/>
                        </a:lnTo>
                        <a:lnTo>
                          <a:pt x="1026" y="821"/>
                        </a:lnTo>
                        <a:lnTo>
                          <a:pt x="994" y="839"/>
                        </a:lnTo>
                        <a:lnTo>
                          <a:pt x="957" y="855"/>
                        </a:lnTo>
                        <a:lnTo>
                          <a:pt x="923" y="863"/>
                        </a:lnTo>
                        <a:lnTo>
                          <a:pt x="884" y="867"/>
                        </a:lnTo>
                        <a:lnTo>
                          <a:pt x="843" y="862"/>
                        </a:lnTo>
                        <a:lnTo>
                          <a:pt x="805" y="854"/>
                        </a:lnTo>
                        <a:lnTo>
                          <a:pt x="769" y="843"/>
                        </a:lnTo>
                        <a:lnTo>
                          <a:pt x="739" y="829"/>
                        </a:lnTo>
                        <a:lnTo>
                          <a:pt x="705" y="807"/>
                        </a:lnTo>
                        <a:lnTo>
                          <a:pt x="674" y="782"/>
                        </a:lnTo>
                        <a:lnTo>
                          <a:pt x="652" y="764"/>
                        </a:lnTo>
                        <a:lnTo>
                          <a:pt x="624" y="734"/>
                        </a:lnTo>
                        <a:lnTo>
                          <a:pt x="114" y="1242"/>
                        </a:lnTo>
                        <a:lnTo>
                          <a:pt x="0" y="1242"/>
                        </a:lnTo>
                        <a:lnTo>
                          <a:pt x="0" y="1130"/>
                        </a:lnTo>
                        <a:lnTo>
                          <a:pt x="510" y="621"/>
                        </a:lnTo>
                        <a:lnTo>
                          <a:pt x="0" y="113"/>
                        </a:lnTo>
                        <a:lnTo>
                          <a:pt x="0" y="0"/>
                        </a:lnTo>
                        <a:lnTo>
                          <a:pt x="114" y="0"/>
                        </a:lnTo>
                        <a:close/>
                      </a:path>
                    </a:pathLst>
                  </a:custGeom>
                  <a:solidFill>
                    <a:srgbClr val="000000"/>
                  </a:solidFill>
                  <a:ln w="9525">
                    <a:noFill/>
                    <a:round/>
                    <a:headEnd/>
                    <a:tailEnd/>
                  </a:ln>
                </p:spPr>
                <p:txBody>
                  <a:bodyPr/>
                  <a:lstStyle/>
                  <a:p>
                    <a:endParaRPr lang="en-US">
                      <a:latin typeface="+mj-lt"/>
                    </a:endParaRPr>
                  </a:p>
                </p:txBody>
              </p:sp>
            </p:grpSp>
          </p:grpSp>
        </p:grpSp>
        <p:grpSp>
          <p:nvGrpSpPr>
            <p:cNvPr id="19465" name="Group 92"/>
            <p:cNvGrpSpPr>
              <a:grpSpLocks/>
            </p:cNvGrpSpPr>
            <p:nvPr/>
          </p:nvGrpSpPr>
          <p:grpSpPr bwMode="auto">
            <a:xfrm>
              <a:off x="2535" y="1872"/>
              <a:ext cx="681" cy="926"/>
              <a:chOff x="2535" y="1872"/>
              <a:chExt cx="681" cy="926"/>
            </a:xfrm>
          </p:grpSpPr>
          <p:sp>
            <p:nvSpPr>
              <p:cNvPr id="19500" name="Text Box 93"/>
              <p:cNvSpPr txBox="1">
                <a:spLocks noChangeArrowheads="1"/>
              </p:cNvSpPr>
              <p:nvPr/>
            </p:nvSpPr>
            <p:spPr bwMode="auto">
              <a:xfrm>
                <a:off x="2572" y="2549"/>
                <a:ext cx="637" cy="249"/>
              </a:xfrm>
              <a:prstGeom prst="rect">
                <a:avLst/>
              </a:prstGeom>
              <a:noFill/>
              <a:ln w="12700">
                <a:noFill/>
                <a:miter lim="800000"/>
                <a:headEnd/>
                <a:tailEnd/>
              </a:ln>
            </p:spPr>
            <p:txBody>
              <a:bodyPr wrap="none">
                <a:spAutoFit/>
              </a:bodyPr>
              <a:lstStyle/>
              <a:p>
                <a:pPr algn="ctr"/>
                <a:r>
                  <a:rPr kumimoji="0" lang="en-US" sz="1800">
                    <a:latin typeface="+mj-lt"/>
                  </a:rPr>
                  <a:t>Breaks</a:t>
                </a:r>
              </a:p>
            </p:txBody>
          </p:sp>
          <p:grpSp>
            <p:nvGrpSpPr>
              <p:cNvPr id="19501" name="Group 94"/>
              <p:cNvGrpSpPr>
                <a:grpSpLocks/>
              </p:cNvGrpSpPr>
              <p:nvPr/>
            </p:nvGrpSpPr>
            <p:grpSpPr bwMode="auto">
              <a:xfrm>
                <a:off x="2535" y="1872"/>
                <a:ext cx="681" cy="679"/>
                <a:chOff x="2535" y="1872"/>
                <a:chExt cx="681" cy="679"/>
              </a:xfrm>
            </p:grpSpPr>
            <p:sp>
              <p:nvSpPr>
                <p:cNvPr id="19502" name="AutoShape 95"/>
                <p:cNvSpPr>
                  <a:spLocks noChangeArrowheads="1"/>
                </p:cNvSpPr>
                <p:nvPr/>
              </p:nvSpPr>
              <p:spPr bwMode="auto">
                <a:xfrm>
                  <a:off x="2535" y="1872"/>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19503" name="Group 96"/>
                <p:cNvGrpSpPr>
                  <a:grpSpLocks/>
                </p:cNvGrpSpPr>
                <p:nvPr/>
              </p:nvGrpSpPr>
              <p:grpSpPr bwMode="auto">
                <a:xfrm>
                  <a:off x="2615" y="2064"/>
                  <a:ext cx="505" cy="295"/>
                  <a:chOff x="2643" y="2080"/>
                  <a:chExt cx="505" cy="295"/>
                </a:xfrm>
              </p:grpSpPr>
              <p:sp>
                <p:nvSpPr>
                  <p:cNvPr id="19504" name="Freeform 97"/>
                  <p:cNvSpPr>
                    <a:spLocks/>
                  </p:cNvSpPr>
                  <p:nvPr/>
                </p:nvSpPr>
                <p:spPr bwMode="auto">
                  <a:xfrm>
                    <a:off x="2643" y="2326"/>
                    <a:ext cx="505" cy="49"/>
                  </a:xfrm>
                  <a:custGeom>
                    <a:avLst/>
                    <a:gdLst>
                      <a:gd name="T0" fmla="*/ 0 w 2021"/>
                      <a:gd name="T1" fmla="*/ 0 h 196"/>
                      <a:gd name="T2" fmla="*/ 505 w 2021"/>
                      <a:gd name="T3" fmla="*/ 0 h 196"/>
                      <a:gd name="T4" fmla="*/ 505 w 2021"/>
                      <a:gd name="T5" fmla="*/ 25 h 196"/>
                      <a:gd name="T6" fmla="*/ 504 w 2021"/>
                      <a:gd name="T7" fmla="*/ 27 h 196"/>
                      <a:gd name="T8" fmla="*/ 503 w 2021"/>
                      <a:gd name="T9" fmla="*/ 30 h 196"/>
                      <a:gd name="T10" fmla="*/ 503 w 2021"/>
                      <a:gd name="T11" fmla="*/ 33 h 196"/>
                      <a:gd name="T12" fmla="*/ 501 w 2021"/>
                      <a:gd name="T13" fmla="*/ 36 h 196"/>
                      <a:gd name="T14" fmla="*/ 498 w 2021"/>
                      <a:gd name="T15" fmla="*/ 38 h 196"/>
                      <a:gd name="T16" fmla="*/ 496 w 2021"/>
                      <a:gd name="T17" fmla="*/ 41 h 196"/>
                      <a:gd name="T18" fmla="*/ 492 w 2021"/>
                      <a:gd name="T19" fmla="*/ 43 h 196"/>
                      <a:gd name="T20" fmla="*/ 489 w 2021"/>
                      <a:gd name="T21" fmla="*/ 44 h 196"/>
                      <a:gd name="T22" fmla="*/ 486 w 2021"/>
                      <a:gd name="T23" fmla="*/ 46 h 196"/>
                      <a:gd name="T24" fmla="*/ 481 w 2021"/>
                      <a:gd name="T25" fmla="*/ 47 h 196"/>
                      <a:gd name="T26" fmla="*/ 478 w 2021"/>
                      <a:gd name="T27" fmla="*/ 48 h 196"/>
                      <a:gd name="T28" fmla="*/ 475 w 2021"/>
                      <a:gd name="T29" fmla="*/ 48 h 196"/>
                      <a:gd name="T30" fmla="*/ 471 w 2021"/>
                      <a:gd name="T31" fmla="*/ 49 h 196"/>
                      <a:gd name="T32" fmla="*/ 468 w 2021"/>
                      <a:gd name="T33" fmla="*/ 49 h 196"/>
                      <a:gd name="T34" fmla="*/ 37 w 2021"/>
                      <a:gd name="T35" fmla="*/ 49 h 196"/>
                      <a:gd name="T36" fmla="*/ 32 w 2021"/>
                      <a:gd name="T37" fmla="*/ 49 h 196"/>
                      <a:gd name="T38" fmla="*/ 28 w 2021"/>
                      <a:gd name="T39" fmla="*/ 48 h 196"/>
                      <a:gd name="T40" fmla="*/ 24 w 2021"/>
                      <a:gd name="T41" fmla="*/ 48 h 196"/>
                      <a:gd name="T42" fmla="*/ 21 w 2021"/>
                      <a:gd name="T43" fmla="*/ 47 h 196"/>
                      <a:gd name="T44" fmla="*/ 17 w 2021"/>
                      <a:gd name="T45" fmla="*/ 45 h 196"/>
                      <a:gd name="T46" fmla="*/ 14 w 2021"/>
                      <a:gd name="T47" fmla="*/ 44 h 196"/>
                      <a:gd name="T48" fmla="*/ 10 w 2021"/>
                      <a:gd name="T49" fmla="*/ 42 h 196"/>
                      <a:gd name="T50" fmla="*/ 7 w 2021"/>
                      <a:gd name="T51" fmla="*/ 39 h 196"/>
                      <a:gd name="T52" fmla="*/ 5 w 2021"/>
                      <a:gd name="T53" fmla="*/ 37 h 196"/>
                      <a:gd name="T54" fmla="*/ 2 w 2021"/>
                      <a:gd name="T55" fmla="*/ 34 h 196"/>
                      <a:gd name="T56" fmla="*/ 1 w 2021"/>
                      <a:gd name="T57" fmla="*/ 31 h 196"/>
                      <a:gd name="T58" fmla="*/ 0 w 2021"/>
                      <a:gd name="T59" fmla="*/ 28 h 196"/>
                      <a:gd name="T60" fmla="*/ 0 w 2021"/>
                      <a:gd name="T61" fmla="*/ 25 h 196"/>
                      <a:gd name="T62" fmla="*/ 0 w 2021"/>
                      <a:gd name="T63" fmla="*/ 0 h 19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021"/>
                      <a:gd name="T97" fmla="*/ 0 h 196"/>
                      <a:gd name="T98" fmla="*/ 2021 w 2021"/>
                      <a:gd name="T99" fmla="*/ 196 h 19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021" h="196">
                        <a:moveTo>
                          <a:pt x="0" y="0"/>
                        </a:moveTo>
                        <a:lnTo>
                          <a:pt x="2021" y="0"/>
                        </a:lnTo>
                        <a:lnTo>
                          <a:pt x="2021" y="98"/>
                        </a:lnTo>
                        <a:lnTo>
                          <a:pt x="2018" y="108"/>
                        </a:lnTo>
                        <a:lnTo>
                          <a:pt x="2014" y="119"/>
                        </a:lnTo>
                        <a:lnTo>
                          <a:pt x="2012" y="131"/>
                        </a:lnTo>
                        <a:lnTo>
                          <a:pt x="2003" y="142"/>
                        </a:lnTo>
                        <a:lnTo>
                          <a:pt x="1993" y="152"/>
                        </a:lnTo>
                        <a:lnTo>
                          <a:pt x="1983" y="162"/>
                        </a:lnTo>
                        <a:lnTo>
                          <a:pt x="1970" y="171"/>
                        </a:lnTo>
                        <a:lnTo>
                          <a:pt x="1958" y="177"/>
                        </a:lnTo>
                        <a:lnTo>
                          <a:pt x="1944" y="182"/>
                        </a:lnTo>
                        <a:lnTo>
                          <a:pt x="1926" y="188"/>
                        </a:lnTo>
                        <a:lnTo>
                          <a:pt x="1914" y="191"/>
                        </a:lnTo>
                        <a:lnTo>
                          <a:pt x="1900" y="193"/>
                        </a:lnTo>
                        <a:lnTo>
                          <a:pt x="1886" y="195"/>
                        </a:lnTo>
                        <a:lnTo>
                          <a:pt x="1873" y="196"/>
                        </a:lnTo>
                        <a:lnTo>
                          <a:pt x="147" y="196"/>
                        </a:lnTo>
                        <a:lnTo>
                          <a:pt x="127" y="195"/>
                        </a:lnTo>
                        <a:lnTo>
                          <a:pt x="112" y="193"/>
                        </a:lnTo>
                        <a:lnTo>
                          <a:pt x="97" y="191"/>
                        </a:lnTo>
                        <a:lnTo>
                          <a:pt x="83" y="186"/>
                        </a:lnTo>
                        <a:lnTo>
                          <a:pt x="70" y="181"/>
                        </a:lnTo>
                        <a:lnTo>
                          <a:pt x="56" y="175"/>
                        </a:lnTo>
                        <a:lnTo>
                          <a:pt x="42" y="167"/>
                        </a:lnTo>
                        <a:lnTo>
                          <a:pt x="30" y="157"/>
                        </a:lnTo>
                        <a:lnTo>
                          <a:pt x="19" y="147"/>
                        </a:lnTo>
                        <a:lnTo>
                          <a:pt x="10" y="137"/>
                        </a:lnTo>
                        <a:lnTo>
                          <a:pt x="5" y="124"/>
                        </a:lnTo>
                        <a:lnTo>
                          <a:pt x="1" y="112"/>
                        </a:lnTo>
                        <a:lnTo>
                          <a:pt x="0" y="98"/>
                        </a:lnTo>
                        <a:lnTo>
                          <a:pt x="0" y="0"/>
                        </a:lnTo>
                        <a:close/>
                      </a:path>
                    </a:pathLst>
                  </a:custGeom>
                  <a:solidFill>
                    <a:srgbClr val="000000"/>
                  </a:solidFill>
                  <a:ln w="9525">
                    <a:noFill/>
                    <a:round/>
                    <a:headEnd/>
                    <a:tailEnd/>
                  </a:ln>
                </p:spPr>
                <p:txBody>
                  <a:bodyPr/>
                  <a:lstStyle/>
                  <a:p>
                    <a:endParaRPr lang="en-US">
                      <a:latin typeface="+mj-lt"/>
                    </a:endParaRPr>
                  </a:p>
                </p:txBody>
              </p:sp>
              <p:grpSp>
                <p:nvGrpSpPr>
                  <p:cNvPr id="19505" name="Group 98"/>
                  <p:cNvGrpSpPr>
                    <a:grpSpLocks/>
                  </p:cNvGrpSpPr>
                  <p:nvPr/>
                </p:nvGrpSpPr>
                <p:grpSpPr bwMode="auto">
                  <a:xfrm>
                    <a:off x="2754" y="2080"/>
                    <a:ext cx="373" cy="234"/>
                    <a:chOff x="2754" y="2080"/>
                    <a:chExt cx="373" cy="234"/>
                  </a:xfrm>
                </p:grpSpPr>
                <p:sp>
                  <p:nvSpPr>
                    <p:cNvPr id="19506" name="Freeform 99"/>
                    <p:cNvSpPr>
                      <a:spLocks/>
                    </p:cNvSpPr>
                    <p:nvPr/>
                  </p:nvSpPr>
                  <p:spPr bwMode="auto">
                    <a:xfrm>
                      <a:off x="2754" y="2080"/>
                      <a:ext cx="283" cy="234"/>
                    </a:xfrm>
                    <a:custGeom>
                      <a:avLst/>
                      <a:gdLst>
                        <a:gd name="T0" fmla="*/ 0 w 1132"/>
                        <a:gd name="T1" fmla="*/ 0 h 935"/>
                        <a:gd name="T2" fmla="*/ 283 w 1132"/>
                        <a:gd name="T3" fmla="*/ 0 h 935"/>
                        <a:gd name="T4" fmla="*/ 283 w 1132"/>
                        <a:gd name="T5" fmla="*/ 209 h 935"/>
                        <a:gd name="T6" fmla="*/ 283 w 1132"/>
                        <a:gd name="T7" fmla="*/ 212 h 935"/>
                        <a:gd name="T8" fmla="*/ 282 w 1132"/>
                        <a:gd name="T9" fmla="*/ 216 h 935"/>
                        <a:gd name="T10" fmla="*/ 281 w 1132"/>
                        <a:gd name="T11" fmla="*/ 219 h 935"/>
                        <a:gd name="T12" fmla="*/ 280 w 1132"/>
                        <a:gd name="T13" fmla="*/ 222 h 935"/>
                        <a:gd name="T14" fmla="*/ 278 w 1132"/>
                        <a:gd name="T15" fmla="*/ 225 h 935"/>
                        <a:gd name="T16" fmla="*/ 275 w 1132"/>
                        <a:gd name="T17" fmla="*/ 227 h 935"/>
                        <a:gd name="T18" fmla="*/ 273 w 1132"/>
                        <a:gd name="T19" fmla="*/ 229 h 935"/>
                        <a:gd name="T20" fmla="*/ 270 w 1132"/>
                        <a:gd name="T21" fmla="*/ 231 h 935"/>
                        <a:gd name="T22" fmla="*/ 266 w 1132"/>
                        <a:gd name="T23" fmla="*/ 233 h 935"/>
                        <a:gd name="T24" fmla="*/ 263 w 1132"/>
                        <a:gd name="T25" fmla="*/ 233 h 935"/>
                        <a:gd name="T26" fmla="*/ 260 w 1132"/>
                        <a:gd name="T27" fmla="*/ 234 h 935"/>
                        <a:gd name="T28" fmla="*/ 258 w 1132"/>
                        <a:gd name="T29" fmla="*/ 234 h 935"/>
                        <a:gd name="T30" fmla="*/ 25 w 1132"/>
                        <a:gd name="T31" fmla="*/ 234 h 935"/>
                        <a:gd name="T32" fmla="*/ 22 w 1132"/>
                        <a:gd name="T33" fmla="*/ 233 h 935"/>
                        <a:gd name="T34" fmla="*/ 20 w 1132"/>
                        <a:gd name="T35" fmla="*/ 233 h 935"/>
                        <a:gd name="T36" fmla="*/ 18 w 1132"/>
                        <a:gd name="T37" fmla="*/ 233 h 935"/>
                        <a:gd name="T38" fmla="*/ 15 w 1132"/>
                        <a:gd name="T39" fmla="*/ 231 h 935"/>
                        <a:gd name="T40" fmla="*/ 12 w 1132"/>
                        <a:gd name="T41" fmla="*/ 230 h 935"/>
                        <a:gd name="T42" fmla="*/ 10 w 1132"/>
                        <a:gd name="T43" fmla="*/ 228 h 935"/>
                        <a:gd name="T44" fmla="*/ 8 w 1132"/>
                        <a:gd name="T45" fmla="*/ 227 h 935"/>
                        <a:gd name="T46" fmla="*/ 6 w 1132"/>
                        <a:gd name="T47" fmla="*/ 225 h 935"/>
                        <a:gd name="T48" fmla="*/ 5 w 1132"/>
                        <a:gd name="T49" fmla="*/ 224 h 935"/>
                        <a:gd name="T50" fmla="*/ 3 w 1132"/>
                        <a:gd name="T51" fmla="*/ 222 h 935"/>
                        <a:gd name="T52" fmla="*/ 2 w 1132"/>
                        <a:gd name="T53" fmla="*/ 220 h 935"/>
                        <a:gd name="T54" fmla="*/ 1 w 1132"/>
                        <a:gd name="T55" fmla="*/ 218 h 935"/>
                        <a:gd name="T56" fmla="*/ 1 w 1132"/>
                        <a:gd name="T57" fmla="*/ 216 h 935"/>
                        <a:gd name="T58" fmla="*/ 0 w 1132"/>
                        <a:gd name="T59" fmla="*/ 213 h 935"/>
                        <a:gd name="T60" fmla="*/ 0 w 1132"/>
                        <a:gd name="T61" fmla="*/ 211 h 935"/>
                        <a:gd name="T62" fmla="*/ 0 w 1132"/>
                        <a:gd name="T63" fmla="*/ 209 h 935"/>
                        <a:gd name="T64" fmla="*/ 0 w 1132"/>
                        <a:gd name="T65" fmla="*/ 0 h 93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132"/>
                        <a:gd name="T100" fmla="*/ 0 h 935"/>
                        <a:gd name="T101" fmla="*/ 1132 w 1132"/>
                        <a:gd name="T102" fmla="*/ 935 h 93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132" h="935">
                          <a:moveTo>
                            <a:pt x="0" y="0"/>
                          </a:moveTo>
                          <a:lnTo>
                            <a:pt x="1132" y="0"/>
                          </a:lnTo>
                          <a:lnTo>
                            <a:pt x="1132" y="835"/>
                          </a:lnTo>
                          <a:lnTo>
                            <a:pt x="1131" y="849"/>
                          </a:lnTo>
                          <a:lnTo>
                            <a:pt x="1127" y="862"/>
                          </a:lnTo>
                          <a:lnTo>
                            <a:pt x="1124" y="874"/>
                          </a:lnTo>
                          <a:lnTo>
                            <a:pt x="1119" y="887"/>
                          </a:lnTo>
                          <a:lnTo>
                            <a:pt x="1110" y="899"/>
                          </a:lnTo>
                          <a:lnTo>
                            <a:pt x="1101" y="908"/>
                          </a:lnTo>
                          <a:lnTo>
                            <a:pt x="1090" y="917"/>
                          </a:lnTo>
                          <a:lnTo>
                            <a:pt x="1078" y="923"/>
                          </a:lnTo>
                          <a:lnTo>
                            <a:pt x="1065" y="930"/>
                          </a:lnTo>
                          <a:lnTo>
                            <a:pt x="1052" y="932"/>
                          </a:lnTo>
                          <a:lnTo>
                            <a:pt x="1041" y="935"/>
                          </a:lnTo>
                          <a:lnTo>
                            <a:pt x="1033" y="935"/>
                          </a:lnTo>
                          <a:lnTo>
                            <a:pt x="99" y="935"/>
                          </a:lnTo>
                          <a:lnTo>
                            <a:pt x="88" y="933"/>
                          </a:lnTo>
                          <a:lnTo>
                            <a:pt x="80" y="932"/>
                          </a:lnTo>
                          <a:lnTo>
                            <a:pt x="72" y="930"/>
                          </a:lnTo>
                          <a:lnTo>
                            <a:pt x="60" y="924"/>
                          </a:lnTo>
                          <a:lnTo>
                            <a:pt x="49" y="921"/>
                          </a:lnTo>
                          <a:lnTo>
                            <a:pt x="40" y="913"/>
                          </a:lnTo>
                          <a:lnTo>
                            <a:pt x="31" y="907"/>
                          </a:lnTo>
                          <a:lnTo>
                            <a:pt x="24" y="899"/>
                          </a:lnTo>
                          <a:lnTo>
                            <a:pt x="20" y="894"/>
                          </a:lnTo>
                          <a:lnTo>
                            <a:pt x="14" y="887"/>
                          </a:lnTo>
                          <a:lnTo>
                            <a:pt x="9" y="878"/>
                          </a:lnTo>
                          <a:lnTo>
                            <a:pt x="5" y="872"/>
                          </a:lnTo>
                          <a:lnTo>
                            <a:pt x="2" y="862"/>
                          </a:lnTo>
                          <a:lnTo>
                            <a:pt x="1" y="853"/>
                          </a:lnTo>
                          <a:lnTo>
                            <a:pt x="0" y="844"/>
                          </a:lnTo>
                          <a:lnTo>
                            <a:pt x="0" y="835"/>
                          </a:lnTo>
                          <a:lnTo>
                            <a:pt x="0" y="0"/>
                          </a:lnTo>
                          <a:close/>
                        </a:path>
                      </a:pathLst>
                    </a:custGeom>
                    <a:solidFill>
                      <a:srgbClr val="000000"/>
                    </a:solidFill>
                    <a:ln w="9525">
                      <a:noFill/>
                      <a:round/>
                      <a:headEnd/>
                      <a:tailEnd/>
                    </a:ln>
                  </p:spPr>
                  <p:txBody>
                    <a:bodyPr/>
                    <a:lstStyle/>
                    <a:p>
                      <a:endParaRPr lang="en-US">
                        <a:latin typeface="+mj-lt"/>
                      </a:endParaRPr>
                    </a:p>
                  </p:txBody>
                </p:sp>
                <p:sp>
                  <p:nvSpPr>
                    <p:cNvPr id="19507" name="Freeform 100"/>
                    <p:cNvSpPr>
                      <a:spLocks/>
                    </p:cNvSpPr>
                    <p:nvPr/>
                  </p:nvSpPr>
                  <p:spPr bwMode="auto">
                    <a:xfrm>
                      <a:off x="3036" y="2080"/>
                      <a:ext cx="91" cy="172"/>
                    </a:xfrm>
                    <a:custGeom>
                      <a:avLst/>
                      <a:gdLst>
                        <a:gd name="T0" fmla="*/ 10 w 364"/>
                        <a:gd name="T1" fmla="*/ 1 h 689"/>
                        <a:gd name="T2" fmla="*/ 31 w 364"/>
                        <a:gd name="T3" fmla="*/ 4 h 689"/>
                        <a:gd name="T4" fmla="*/ 46 w 364"/>
                        <a:gd name="T5" fmla="*/ 11 h 689"/>
                        <a:gd name="T6" fmla="*/ 59 w 364"/>
                        <a:gd name="T7" fmla="*/ 20 h 689"/>
                        <a:gd name="T8" fmla="*/ 72 w 364"/>
                        <a:gd name="T9" fmla="*/ 32 h 689"/>
                        <a:gd name="T10" fmla="*/ 81 w 364"/>
                        <a:gd name="T11" fmla="*/ 46 h 689"/>
                        <a:gd name="T12" fmla="*/ 88 w 364"/>
                        <a:gd name="T13" fmla="*/ 62 h 689"/>
                        <a:gd name="T14" fmla="*/ 91 w 364"/>
                        <a:gd name="T15" fmla="*/ 81 h 689"/>
                        <a:gd name="T16" fmla="*/ 91 w 364"/>
                        <a:gd name="T17" fmla="*/ 95 h 689"/>
                        <a:gd name="T18" fmla="*/ 89 w 364"/>
                        <a:gd name="T19" fmla="*/ 103 h 689"/>
                        <a:gd name="T20" fmla="*/ 86 w 364"/>
                        <a:gd name="T21" fmla="*/ 112 h 689"/>
                        <a:gd name="T22" fmla="*/ 83 w 364"/>
                        <a:gd name="T23" fmla="*/ 121 h 689"/>
                        <a:gd name="T24" fmla="*/ 79 w 364"/>
                        <a:gd name="T25" fmla="*/ 128 h 689"/>
                        <a:gd name="T26" fmla="*/ 74 w 364"/>
                        <a:gd name="T27" fmla="*/ 136 h 689"/>
                        <a:gd name="T28" fmla="*/ 69 w 364"/>
                        <a:gd name="T29" fmla="*/ 144 h 689"/>
                        <a:gd name="T30" fmla="*/ 62 w 364"/>
                        <a:gd name="T31" fmla="*/ 150 h 689"/>
                        <a:gd name="T32" fmla="*/ 54 w 364"/>
                        <a:gd name="T33" fmla="*/ 157 h 689"/>
                        <a:gd name="T34" fmla="*/ 45 w 364"/>
                        <a:gd name="T35" fmla="*/ 162 h 689"/>
                        <a:gd name="T36" fmla="*/ 37 w 364"/>
                        <a:gd name="T37" fmla="*/ 166 h 689"/>
                        <a:gd name="T38" fmla="*/ 26 w 364"/>
                        <a:gd name="T39" fmla="*/ 169 h 689"/>
                        <a:gd name="T40" fmla="*/ 15 w 364"/>
                        <a:gd name="T41" fmla="*/ 171 h 689"/>
                        <a:gd name="T42" fmla="*/ 5 w 364"/>
                        <a:gd name="T43" fmla="*/ 172 h 689"/>
                        <a:gd name="T44" fmla="*/ 0 w 364"/>
                        <a:gd name="T45" fmla="*/ 135 h 689"/>
                        <a:gd name="T46" fmla="*/ 7 w 364"/>
                        <a:gd name="T47" fmla="*/ 135 h 689"/>
                        <a:gd name="T48" fmla="*/ 15 w 364"/>
                        <a:gd name="T49" fmla="*/ 134 h 689"/>
                        <a:gd name="T50" fmla="*/ 23 w 364"/>
                        <a:gd name="T51" fmla="*/ 131 h 689"/>
                        <a:gd name="T52" fmla="*/ 31 w 364"/>
                        <a:gd name="T53" fmla="*/ 127 h 689"/>
                        <a:gd name="T54" fmla="*/ 38 w 364"/>
                        <a:gd name="T55" fmla="*/ 122 h 689"/>
                        <a:gd name="T56" fmla="*/ 43 w 364"/>
                        <a:gd name="T57" fmla="*/ 116 h 689"/>
                        <a:gd name="T58" fmla="*/ 47 w 364"/>
                        <a:gd name="T59" fmla="*/ 111 h 689"/>
                        <a:gd name="T60" fmla="*/ 50 w 364"/>
                        <a:gd name="T61" fmla="*/ 104 h 689"/>
                        <a:gd name="T62" fmla="*/ 52 w 364"/>
                        <a:gd name="T63" fmla="*/ 97 h 689"/>
                        <a:gd name="T64" fmla="*/ 53 w 364"/>
                        <a:gd name="T65" fmla="*/ 89 h 689"/>
                        <a:gd name="T66" fmla="*/ 53 w 364"/>
                        <a:gd name="T67" fmla="*/ 78 h 689"/>
                        <a:gd name="T68" fmla="*/ 51 w 364"/>
                        <a:gd name="T69" fmla="*/ 69 h 689"/>
                        <a:gd name="T70" fmla="*/ 47 w 364"/>
                        <a:gd name="T71" fmla="*/ 62 h 689"/>
                        <a:gd name="T72" fmla="*/ 42 w 364"/>
                        <a:gd name="T73" fmla="*/ 55 h 689"/>
                        <a:gd name="T74" fmla="*/ 36 w 364"/>
                        <a:gd name="T75" fmla="*/ 49 h 689"/>
                        <a:gd name="T76" fmla="*/ 27 w 364"/>
                        <a:gd name="T77" fmla="*/ 43 h 689"/>
                        <a:gd name="T78" fmla="*/ 17 w 364"/>
                        <a:gd name="T79" fmla="*/ 38 h 689"/>
                        <a:gd name="T80" fmla="*/ 0 w 364"/>
                        <a:gd name="T81" fmla="*/ 36 h 68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64"/>
                        <a:gd name="T124" fmla="*/ 0 h 689"/>
                        <a:gd name="T125" fmla="*/ 364 w 364"/>
                        <a:gd name="T126" fmla="*/ 689 h 68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64" h="689">
                          <a:moveTo>
                            <a:pt x="0" y="0"/>
                          </a:moveTo>
                          <a:lnTo>
                            <a:pt x="41" y="3"/>
                          </a:lnTo>
                          <a:lnTo>
                            <a:pt x="82" y="8"/>
                          </a:lnTo>
                          <a:lnTo>
                            <a:pt x="124" y="18"/>
                          </a:lnTo>
                          <a:lnTo>
                            <a:pt x="158" y="30"/>
                          </a:lnTo>
                          <a:lnTo>
                            <a:pt x="182" y="43"/>
                          </a:lnTo>
                          <a:lnTo>
                            <a:pt x="209" y="61"/>
                          </a:lnTo>
                          <a:lnTo>
                            <a:pt x="237" y="82"/>
                          </a:lnTo>
                          <a:lnTo>
                            <a:pt x="265" y="103"/>
                          </a:lnTo>
                          <a:lnTo>
                            <a:pt x="286" y="129"/>
                          </a:lnTo>
                          <a:lnTo>
                            <a:pt x="306" y="158"/>
                          </a:lnTo>
                          <a:lnTo>
                            <a:pt x="324" y="184"/>
                          </a:lnTo>
                          <a:lnTo>
                            <a:pt x="338" y="215"/>
                          </a:lnTo>
                          <a:lnTo>
                            <a:pt x="350" y="248"/>
                          </a:lnTo>
                          <a:lnTo>
                            <a:pt x="359" y="287"/>
                          </a:lnTo>
                          <a:lnTo>
                            <a:pt x="364" y="325"/>
                          </a:lnTo>
                          <a:lnTo>
                            <a:pt x="364" y="356"/>
                          </a:lnTo>
                          <a:lnTo>
                            <a:pt x="362" y="379"/>
                          </a:lnTo>
                          <a:lnTo>
                            <a:pt x="358" y="397"/>
                          </a:lnTo>
                          <a:lnTo>
                            <a:pt x="354" y="414"/>
                          </a:lnTo>
                          <a:lnTo>
                            <a:pt x="352" y="432"/>
                          </a:lnTo>
                          <a:lnTo>
                            <a:pt x="345" y="450"/>
                          </a:lnTo>
                          <a:lnTo>
                            <a:pt x="339" y="468"/>
                          </a:lnTo>
                          <a:lnTo>
                            <a:pt x="333" y="484"/>
                          </a:lnTo>
                          <a:lnTo>
                            <a:pt x="325" y="500"/>
                          </a:lnTo>
                          <a:lnTo>
                            <a:pt x="316" y="514"/>
                          </a:lnTo>
                          <a:lnTo>
                            <a:pt x="306" y="530"/>
                          </a:lnTo>
                          <a:lnTo>
                            <a:pt x="296" y="545"/>
                          </a:lnTo>
                          <a:lnTo>
                            <a:pt x="285" y="562"/>
                          </a:lnTo>
                          <a:lnTo>
                            <a:pt x="275" y="575"/>
                          </a:lnTo>
                          <a:lnTo>
                            <a:pt x="260" y="590"/>
                          </a:lnTo>
                          <a:lnTo>
                            <a:pt x="247" y="602"/>
                          </a:lnTo>
                          <a:lnTo>
                            <a:pt x="232" y="614"/>
                          </a:lnTo>
                          <a:lnTo>
                            <a:pt x="217" y="627"/>
                          </a:lnTo>
                          <a:lnTo>
                            <a:pt x="198" y="640"/>
                          </a:lnTo>
                          <a:lnTo>
                            <a:pt x="179" y="648"/>
                          </a:lnTo>
                          <a:lnTo>
                            <a:pt x="164" y="656"/>
                          </a:lnTo>
                          <a:lnTo>
                            <a:pt x="146" y="663"/>
                          </a:lnTo>
                          <a:lnTo>
                            <a:pt x="128" y="670"/>
                          </a:lnTo>
                          <a:lnTo>
                            <a:pt x="105" y="677"/>
                          </a:lnTo>
                          <a:lnTo>
                            <a:pt x="84" y="682"/>
                          </a:lnTo>
                          <a:lnTo>
                            <a:pt x="62" y="685"/>
                          </a:lnTo>
                          <a:lnTo>
                            <a:pt x="42" y="687"/>
                          </a:lnTo>
                          <a:lnTo>
                            <a:pt x="21" y="689"/>
                          </a:lnTo>
                          <a:lnTo>
                            <a:pt x="0" y="689"/>
                          </a:lnTo>
                          <a:lnTo>
                            <a:pt x="0" y="541"/>
                          </a:lnTo>
                          <a:lnTo>
                            <a:pt x="12" y="541"/>
                          </a:lnTo>
                          <a:lnTo>
                            <a:pt x="28" y="541"/>
                          </a:lnTo>
                          <a:lnTo>
                            <a:pt x="46" y="540"/>
                          </a:lnTo>
                          <a:lnTo>
                            <a:pt x="61" y="536"/>
                          </a:lnTo>
                          <a:lnTo>
                            <a:pt x="77" y="531"/>
                          </a:lnTo>
                          <a:lnTo>
                            <a:pt x="92" y="526"/>
                          </a:lnTo>
                          <a:lnTo>
                            <a:pt x="109" y="519"/>
                          </a:lnTo>
                          <a:lnTo>
                            <a:pt x="125" y="510"/>
                          </a:lnTo>
                          <a:lnTo>
                            <a:pt x="138" y="501"/>
                          </a:lnTo>
                          <a:lnTo>
                            <a:pt x="150" y="490"/>
                          </a:lnTo>
                          <a:lnTo>
                            <a:pt x="160" y="478"/>
                          </a:lnTo>
                          <a:lnTo>
                            <a:pt x="172" y="466"/>
                          </a:lnTo>
                          <a:lnTo>
                            <a:pt x="179" y="453"/>
                          </a:lnTo>
                          <a:lnTo>
                            <a:pt x="188" y="443"/>
                          </a:lnTo>
                          <a:lnTo>
                            <a:pt x="194" y="431"/>
                          </a:lnTo>
                          <a:lnTo>
                            <a:pt x="199" y="418"/>
                          </a:lnTo>
                          <a:lnTo>
                            <a:pt x="204" y="405"/>
                          </a:lnTo>
                          <a:lnTo>
                            <a:pt x="209" y="388"/>
                          </a:lnTo>
                          <a:lnTo>
                            <a:pt x="212" y="373"/>
                          </a:lnTo>
                          <a:lnTo>
                            <a:pt x="213" y="356"/>
                          </a:lnTo>
                          <a:lnTo>
                            <a:pt x="213" y="336"/>
                          </a:lnTo>
                          <a:lnTo>
                            <a:pt x="212" y="314"/>
                          </a:lnTo>
                          <a:lnTo>
                            <a:pt x="208" y="296"/>
                          </a:lnTo>
                          <a:lnTo>
                            <a:pt x="203" y="278"/>
                          </a:lnTo>
                          <a:lnTo>
                            <a:pt x="197" y="261"/>
                          </a:lnTo>
                          <a:lnTo>
                            <a:pt x="188" y="248"/>
                          </a:lnTo>
                          <a:lnTo>
                            <a:pt x="178" y="233"/>
                          </a:lnTo>
                          <a:lnTo>
                            <a:pt x="168" y="219"/>
                          </a:lnTo>
                          <a:lnTo>
                            <a:pt x="159" y="209"/>
                          </a:lnTo>
                          <a:lnTo>
                            <a:pt x="145" y="197"/>
                          </a:lnTo>
                          <a:lnTo>
                            <a:pt x="131" y="184"/>
                          </a:lnTo>
                          <a:lnTo>
                            <a:pt x="110" y="171"/>
                          </a:lnTo>
                          <a:lnTo>
                            <a:pt x="91" y="163"/>
                          </a:lnTo>
                          <a:lnTo>
                            <a:pt x="66" y="154"/>
                          </a:lnTo>
                          <a:lnTo>
                            <a:pt x="33" y="148"/>
                          </a:lnTo>
                          <a:lnTo>
                            <a:pt x="0" y="146"/>
                          </a:lnTo>
                          <a:lnTo>
                            <a:pt x="0" y="0"/>
                          </a:lnTo>
                          <a:close/>
                        </a:path>
                      </a:pathLst>
                    </a:custGeom>
                    <a:solidFill>
                      <a:srgbClr val="000000"/>
                    </a:solidFill>
                    <a:ln w="9525">
                      <a:noFill/>
                      <a:round/>
                      <a:headEnd/>
                      <a:tailEnd/>
                    </a:ln>
                  </p:spPr>
                  <p:txBody>
                    <a:bodyPr/>
                    <a:lstStyle/>
                    <a:p>
                      <a:endParaRPr lang="en-US">
                        <a:latin typeface="+mj-lt"/>
                      </a:endParaRPr>
                    </a:p>
                  </p:txBody>
                </p:sp>
              </p:grpSp>
            </p:grpSp>
          </p:grpSp>
        </p:grpSp>
        <p:grpSp>
          <p:nvGrpSpPr>
            <p:cNvPr id="19466" name="Group 101"/>
            <p:cNvGrpSpPr>
              <a:grpSpLocks/>
            </p:cNvGrpSpPr>
            <p:nvPr/>
          </p:nvGrpSpPr>
          <p:grpSpPr bwMode="auto">
            <a:xfrm>
              <a:off x="4358" y="768"/>
              <a:ext cx="983" cy="979"/>
              <a:chOff x="4358" y="768"/>
              <a:chExt cx="983" cy="979"/>
            </a:xfrm>
          </p:grpSpPr>
          <p:sp>
            <p:nvSpPr>
              <p:cNvPr id="19496" name="Text Box 102"/>
              <p:cNvSpPr txBox="1">
                <a:spLocks noChangeArrowheads="1"/>
              </p:cNvSpPr>
              <p:nvPr/>
            </p:nvSpPr>
            <p:spPr bwMode="auto">
              <a:xfrm>
                <a:off x="4358" y="1496"/>
                <a:ext cx="983" cy="251"/>
              </a:xfrm>
              <a:prstGeom prst="rect">
                <a:avLst/>
              </a:prstGeom>
              <a:noFill/>
              <a:ln w="12700">
                <a:noFill/>
                <a:miter lim="800000"/>
                <a:headEnd/>
                <a:tailEnd/>
              </a:ln>
            </p:spPr>
            <p:txBody>
              <a:bodyPr wrap="none">
                <a:spAutoFit/>
              </a:bodyPr>
              <a:lstStyle/>
              <a:p>
                <a:pPr algn="ctr"/>
                <a:r>
                  <a:rPr kumimoji="0" lang="en-US" sz="1800">
                    <a:latin typeface="+mj-lt"/>
                  </a:rPr>
                  <a:t>Emergency</a:t>
                </a:r>
              </a:p>
            </p:txBody>
          </p:sp>
          <p:grpSp>
            <p:nvGrpSpPr>
              <p:cNvPr id="19497" name="Group 103"/>
              <p:cNvGrpSpPr>
                <a:grpSpLocks/>
              </p:cNvGrpSpPr>
              <p:nvPr/>
            </p:nvGrpSpPr>
            <p:grpSpPr bwMode="auto">
              <a:xfrm>
                <a:off x="4503" y="768"/>
                <a:ext cx="681" cy="679"/>
                <a:chOff x="3639" y="768"/>
                <a:chExt cx="681" cy="679"/>
              </a:xfrm>
            </p:grpSpPr>
            <p:sp>
              <p:nvSpPr>
                <p:cNvPr id="19498" name="AutoShape 104"/>
                <p:cNvSpPr>
                  <a:spLocks noChangeArrowheads="1"/>
                </p:cNvSpPr>
                <p:nvPr/>
              </p:nvSpPr>
              <p:spPr bwMode="auto">
                <a:xfrm>
                  <a:off x="3639" y="768"/>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sp>
              <p:nvSpPr>
                <p:cNvPr id="19499" name="Freeform 105"/>
                <p:cNvSpPr>
                  <a:spLocks/>
                </p:cNvSpPr>
                <p:nvPr/>
              </p:nvSpPr>
              <p:spPr bwMode="auto">
                <a:xfrm>
                  <a:off x="3696" y="816"/>
                  <a:ext cx="573" cy="573"/>
                </a:xfrm>
                <a:custGeom>
                  <a:avLst/>
                  <a:gdLst>
                    <a:gd name="T0" fmla="*/ 191 w 2290"/>
                    <a:gd name="T1" fmla="*/ 0 h 2290"/>
                    <a:gd name="T2" fmla="*/ 382 w 2290"/>
                    <a:gd name="T3" fmla="*/ 0 h 2290"/>
                    <a:gd name="T4" fmla="*/ 382 w 2290"/>
                    <a:gd name="T5" fmla="*/ 191 h 2290"/>
                    <a:gd name="T6" fmla="*/ 573 w 2290"/>
                    <a:gd name="T7" fmla="*/ 191 h 2290"/>
                    <a:gd name="T8" fmla="*/ 573 w 2290"/>
                    <a:gd name="T9" fmla="*/ 382 h 2290"/>
                    <a:gd name="T10" fmla="*/ 382 w 2290"/>
                    <a:gd name="T11" fmla="*/ 382 h 2290"/>
                    <a:gd name="T12" fmla="*/ 382 w 2290"/>
                    <a:gd name="T13" fmla="*/ 573 h 2290"/>
                    <a:gd name="T14" fmla="*/ 191 w 2290"/>
                    <a:gd name="T15" fmla="*/ 573 h 2290"/>
                    <a:gd name="T16" fmla="*/ 191 w 2290"/>
                    <a:gd name="T17" fmla="*/ 382 h 2290"/>
                    <a:gd name="T18" fmla="*/ 0 w 2290"/>
                    <a:gd name="T19" fmla="*/ 382 h 2290"/>
                    <a:gd name="T20" fmla="*/ 0 w 2290"/>
                    <a:gd name="T21" fmla="*/ 191 h 2290"/>
                    <a:gd name="T22" fmla="*/ 191 w 2290"/>
                    <a:gd name="T23" fmla="*/ 191 h 2290"/>
                    <a:gd name="T24" fmla="*/ 191 w 2290"/>
                    <a:gd name="T25" fmla="*/ 0 h 229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90"/>
                    <a:gd name="T40" fmla="*/ 0 h 2290"/>
                    <a:gd name="T41" fmla="*/ 2290 w 2290"/>
                    <a:gd name="T42" fmla="*/ 2290 h 229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90" h="2290">
                      <a:moveTo>
                        <a:pt x="764" y="0"/>
                      </a:moveTo>
                      <a:lnTo>
                        <a:pt x="1525" y="0"/>
                      </a:lnTo>
                      <a:lnTo>
                        <a:pt x="1525" y="764"/>
                      </a:lnTo>
                      <a:lnTo>
                        <a:pt x="2290" y="764"/>
                      </a:lnTo>
                      <a:lnTo>
                        <a:pt x="2290" y="1525"/>
                      </a:lnTo>
                      <a:lnTo>
                        <a:pt x="1525" y="1525"/>
                      </a:lnTo>
                      <a:lnTo>
                        <a:pt x="1525" y="2290"/>
                      </a:lnTo>
                      <a:lnTo>
                        <a:pt x="764" y="2290"/>
                      </a:lnTo>
                      <a:lnTo>
                        <a:pt x="764" y="1525"/>
                      </a:lnTo>
                      <a:lnTo>
                        <a:pt x="0" y="1525"/>
                      </a:lnTo>
                      <a:lnTo>
                        <a:pt x="0" y="764"/>
                      </a:lnTo>
                      <a:lnTo>
                        <a:pt x="764" y="764"/>
                      </a:lnTo>
                      <a:lnTo>
                        <a:pt x="764" y="0"/>
                      </a:lnTo>
                      <a:close/>
                    </a:path>
                  </a:pathLst>
                </a:custGeom>
                <a:solidFill>
                  <a:srgbClr val="000000"/>
                </a:solidFill>
                <a:ln w="9525">
                  <a:noFill/>
                  <a:round/>
                  <a:headEnd/>
                  <a:tailEnd/>
                </a:ln>
              </p:spPr>
              <p:txBody>
                <a:bodyPr/>
                <a:lstStyle/>
                <a:p>
                  <a:endParaRPr lang="en-US">
                    <a:latin typeface="+mj-lt"/>
                  </a:endParaRPr>
                </a:p>
              </p:txBody>
            </p:sp>
          </p:grpSp>
        </p:grpSp>
        <p:sp>
          <p:nvSpPr>
            <p:cNvPr id="19467" name="Text Box 106"/>
            <p:cNvSpPr txBox="1">
              <a:spLocks noChangeArrowheads="1"/>
            </p:cNvSpPr>
            <p:nvPr/>
          </p:nvSpPr>
          <p:spPr bwMode="auto">
            <a:xfrm>
              <a:off x="4464" y="3705"/>
              <a:ext cx="773" cy="249"/>
            </a:xfrm>
            <a:prstGeom prst="rect">
              <a:avLst/>
            </a:prstGeom>
            <a:noFill/>
            <a:ln w="12700">
              <a:noFill/>
              <a:miter lim="800000"/>
              <a:headEnd/>
              <a:tailEnd/>
            </a:ln>
          </p:spPr>
          <p:txBody>
            <a:bodyPr wrap="none">
              <a:spAutoFit/>
            </a:bodyPr>
            <a:lstStyle/>
            <a:p>
              <a:pPr algn="ctr"/>
              <a:r>
                <a:rPr kumimoji="0" lang="en-US" sz="1800">
                  <a:latin typeface="+mj-lt"/>
                </a:rPr>
                <a:t>Smoking</a:t>
              </a:r>
            </a:p>
          </p:txBody>
        </p:sp>
        <p:sp>
          <p:nvSpPr>
            <p:cNvPr id="19468" name="AutoShape 107"/>
            <p:cNvSpPr>
              <a:spLocks noChangeArrowheads="1"/>
            </p:cNvSpPr>
            <p:nvPr/>
          </p:nvSpPr>
          <p:spPr bwMode="auto">
            <a:xfrm>
              <a:off x="4512" y="3000"/>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19469" name="Group 108"/>
            <p:cNvGrpSpPr>
              <a:grpSpLocks/>
            </p:cNvGrpSpPr>
            <p:nvPr/>
          </p:nvGrpSpPr>
          <p:grpSpPr bwMode="auto">
            <a:xfrm>
              <a:off x="4699" y="3207"/>
              <a:ext cx="337" cy="213"/>
              <a:chOff x="4682" y="3171"/>
              <a:chExt cx="337" cy="213"/>
            </a:xfrm>
          </p:grpSpPr>
          <p:grpSp>
            <p:nvGrpSpPr>
              <p:cNvPr id="19489" name="Group 109"/>
              <p:cNvGrpSpPr>
                <a:grpSpLocks/>
              </p:cNvGrpSpPr>
              <p:nvPr/>
            </p:nvGrpSpPr>
            <p:grpSpPr bwMode="auto">
              <a:xfrm>
                <a:off x="4682" y="3335"/>
                <a:ext cx="337" cy="49"/>
                <a:chOff x="4682" y="3335"/>
                <a:chExt cx="337" cy="49"/>
              </a:xfrm>
            </p:grpSpPr>
            <p:sp>
              <p:nvSpPr>
                <p:cNvPr id="19493" name="Rectangle 110"/>
                <p:cNvSpPr>
                  <a:spLocks noChangeArrowheads="1"/>
                </p:cNvSpPr>
                <p:nvPr/>
              </p:nvSpPr>
              <p:spPr bwMode="auto">
                <a:xfrm>
                  <a:off x="4682" y="3335"/>
                  <a:ext cx="285" cy="49"/>
                </a:xfrm>
                <a:prstGeom prst="rect">
                  <a:avLst/>
                </a:prstGeom>
                <a:solidFill>
                  <a:srgbClr val="000000"/>
                </a:solidFill>
                <a:ln w="9525">
                  <a:noFill/>
                  <a:miter lim="800000"/>
                  <a:headEnd/>
                  <a:tailEnd/>
                </a:ln>
              </p:spPr>
              <p:txBody>
                <a:bodyPr/>
                <a:lstStyle/>
                <a:p>
                  <a:endParaRPr lang="en-US">
                    <a:latin typeface="+mj-lt"/>
                  </a:endParaRPr>
                </a:p>
              </p:txBody>
            </p:sp>
            <p:sp>
              <p:nvSpPr>
                <p:cNvPr id="19494" name="Rectangle 111"/>
                <p:cNvSpPr>
                  <a:spLocks noChangeArrowheads="1"/>
                </p:cNvSpPr>
                <p:nvPr/>
              </p:nvSpPr>
              <p:spPr bwMode="auto">
                <a:xfrm>
                  <a:off x="4972" y="3335"/>
                  <a:ext cx="19" cy="49"/>
                </a:xfrm>
                <a:prstGeom prst="rect">
                  <a:avLst/>
                </a:prstGeom>
                <a:solidFill>
                  <a:srgbClr val="000000"/>
                </a:solidFill>
                <a:ln w="9525">
                  <a:noFill/>
                  <a:miter lim="800000"/>
                  <a:headEnd/>
                  <a:tailEnd/>
                </a:ln>
              </p:spPr>
              <p:txBody>
                <a:bodyPr/>
                <a:lstStyle/>
                <a:p>
                  <a:endParaRPr lang="en-US">
                    <a:latin typeface="+mj-lt"/>
                  </a:endParaRPr>
                </a:p>
              </p:txBody>
            </p:sp>
            <p:sp>
              <p:nvSpPr>
                <p:cNvPr id="19495" name="Rectangle 112"/>
                <p:cNvSpPr>
                  <a:spLocks noChangeArrowheads="1"/>
                </p:cNvSpPr>
                <p:nvPr/>
              </p:nvSpPr>
              <p:spPr bwMode="auto">
                <a:xfrm>
                  <a:off x="4999" y="3335"/>
                  <a:ext cx="20" cy="49"/>
                </a:xfrm>
                <a:prstGeom prst="rect">
                  <a:avLst/>
                </a:prstGeom>
                <a:solidFill>
                  <a:srgbClr val="000000"/>
                </a:solidFill>
                <a:ln w="9525">
                  <a:noFill/>
                  <a:miter lim="800000"/>
                  <a:headEnd/>
                  <a:tailEnd/>
                </a:ln>
              </p:spPr>
              <p:txBody>
                <a:bodyPr/>
                <a:lstStyle/>
                <a:p>
                  <a:endParaRPr lang="en-US">
                    <a:latin typeface="+mj-lt"/>
                  </a:endParaRPr>
                </a:p>
              </p:txBody>
            </p:sp>
          </p:grpSp>
          <p:grpSp>
            <p:nvGrpSpPr>
              <p:cNvPr id="19490" name="Group 113"/>
              <p:cNvGrpSpPr>
                <a:grpSpLocks/>
              </p:cNvGrpSpPr>
              <p:nvPr/>
            </p:nvGrpSpPr>
            <p:grpSpPr bwMode="auto">
              <a:xfrm>
                <a:off x="4822" y="3171"/>
                <a:ext cx="197" cy="158"/>
                <a:chOff x="4822" y="3171"/>
                <a:chExt cx="197" cy="158"/>
              </a:xfrm>
            </p:grpSpPr>
            <p:sp>
              <p:nvSpPr>
                <p:cNvPr id="19491" name="Freeform 114"/>
                <p:cNvSpPr>
                  <a:spLocks/>
                </p:cNvSpPr>
                <p:nvPr/>
              </p:nvSpPr>
              <p:spPr bwMode="auto">
                <a:xfrm>
                  <a:off x="4907" y="3177"/>
                  <a:ext cx="112" cy="152"/>
                </a:xfrm>
                <a:custGeom>
                  <a:avLst/>
                  <a:gdLst>
                    <a:gd name="T0" fmla="*/ 4 w 336"/>
                    <a:gd name="T1" fmla="*/ 1 h 456"/>
                    <a:gd name="T2" fmla="*/ 16 w 336"/>
                    <a:gd name="T3" fmla="*/ 3 h 456"/>
                    <a:gd name="T4" fmla="*/ 24 w 336"/>
                    <a:gd name="T5" fmla="*/ 8 h 456"/>
                    <a:gd name="T6" fmla="*/ 32 w 336"/>
                    <a:gd name="T7" fmla="*/ 14 h 456"/>
                    <a:gd name="T8" fmla="*/ 37 w 336"/>
                    <a:gd name="T9" fmla="*/ 21 h 456"/>
                    <a:gd name="T10" fmla="*/ 41 w 336"/>
                    <a:gd name="T11" fmla="*/ 29 h 456"/>
                    <a:gd name="T12" fmla="*/ 43 w 336"/>
                    <a:gd name="T13" fmla="*/ 38 h 456"/>
                    <a:gd name="T14" fmla="*/ 44 w 336"/>
                    <a:gd name="T15" fmla="*/ 46 h 456"/>
                    <a:gd name="T16" fmla="*/ 43 w 336"/>
                    <a:gd name="T17" fmla="*/ 51 h 456"/>
                    <a:gd name="T18" fmla="*/ 68 w 336"/>
                    <a:gd name="T19" fmla="*/ 51 h 456"/>
                    <a:gd name="T20" fmla="*/ 76 w 336"/>
                    <a:gd name="T21" fmla="*/ 53 h 456"/>
                    <a:gd name="T22" fmla="*/ 87 w 336"/>
                    <a:gd name="T23" fmla="*/ 57 h 456"/>
                    <a:gd name="T24" fmla="*/ 95 w 336"/>
                    <a:gd name="T25" fmla="*/ 62 h 456"/>
                    <a:gd name="T26" fmla="*/ 104 w 336"/>
                    <a:gd name="T27" fmla="*/ 70 h 456"/>
                    <a:gd name="T28" fmla="*/ 108 w 336"/>
                    <a:gd name="T29" fmla="*/ 79 h 456"/>
                    <a:gd name="T30" fmla="*/ 111 w 336"/>
                    <a:gd name="T31" fmla="*/ 87 h 456"/>
                    <a:gd name="T32" fmla="*/ 112 w 336"/>
                    <a:gd name="T33" fmla="*/ 95 h 456"/>
                    <a:gd name="T34" fmla="*/ 93 w 336"/>
                    <a:gd name="T35" fmla="*/ 152 h 456"/>
                    <a:gd name="T36" fmla="*/ 93 w 336"/>
                    <a:gd name="T37" fmla="*/ 92 h 456"/>
                    <a:gd name="T38" fmla="*/ 91 w 336"/>
                    <a:gd name="T39" fmla="*/ 86 h 456"/>
                    <a:gd name="T40" fmla="*/ 89 w 336"/>
                    <a:gd name="T41" fmla="*/ 80 h 456"/>
                    <a:gd name="T42" fmla="*/ 85 w 336"/>
                    <a:gd name="T43" fmla="*/ 76 h 456"/>
                    <a:gd name="T44" fmla="*/ 78 w 336"/>
                    <a:gd name="T45" fmla="*/ 72 h 456"/>
                    <a:gd name="T46" fmla="*/ 73 w 336"/>
                    <a:gd name="T47" fmla="*/ 70 h 456"/>
                    <a:gd name="T48" fmla="*/ 67 w 336"/>
                    <a:gd name="T49" fmla="*/ 69 h 456"/>
                    <a:gd name="T50" fmla="*/ 16 w 336"/>
                    <a:gd name="T51" fmla="*/ 68 h 456"/>
                    <a:gd name="T52" fmla="*/ 21 w 336"/>
                    <a:gd name="T53" fmla="*/ 62 h 456"/>
                    <a:gd name="T54" fmla="*/ 24 w 336"/>
                    <a:gd name="T55" fmla="*/ 57 h 456"/>
                    <a:gd name="T56" fmla="*/ 27 w 336"/>
                    <a:gd name="T57" fmla="*/ 50 h 456"/>
                    <a:gd name="T58" fmla="*/ 27 w 336"/>
                    <a:gd name="T59" fmla="*/ 43 h 456"/>
                    <a:gd name="T60" fmla="*/ 25 w 336"/>
                    <a:gd name="T61" fmla="*/ 34 h 456"/>
                    <a:gd name="T62" fmla="*/ 21 w 336"/>
                    <a:gd name="T63" fmla="*/ 28 h 456"/>
                    <a:gd name="T64" fmla="*/ 13 w 336"/>
                    <a:gd name="T65" fmla="*/ 21 h 456"/>
                    <a:gd name="T66" fmla="*/ 6 w 336"/>
                    <a:gd name="T67" fmla="*/ 18 h 456"/>
                    <a:gd name="T68" fmla="*/ 0 w 336"/>
                    <a:gd name="T69" fmla="*/ 17 h 45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36"/>
                    <a:gd name="T106" fmla="*/ 0 h 456"/>
                    <a:gd name="T107" fmla="*/ 336 w 336"/>
                    <a:gd name="T108" fmla="*/ 456 h 45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36" h="456">
                      <a:moveTo>
                        <a:pt x="0" y="0"/>
                      </a:moveTo>
                      <a:lnTo>
                        <a:pt x="13" y="2"/>
                      </a:lnTo>
                      <a:lnTo>
                        <a:pt x="31" y="6"/>
                      </a:lnTo>
                      <a:lnTo>
                        <a:pt x="47" y="10"/>
                      </a:lnTo>
                      <a:lnTo>
                        <a:pt x="61" y="16"/>
                      </a:lnTo>
                      <a:lnTo>
                        <a:pt x="73" y="24"/>
                      </a:lnTo>
                      <a:lnTo>
                        <a:pt x="85" y="33"/>
                      </a:lnTo>
                      <a:lnTo>
                        <a:pt x="95" y="41"/>
                      </a:lnTo>
                      <a:lnTo>
                        <a:pt x="103" y="51"/>
                      </a:lnTo>
                      <a:lnTo>
                        <a:pt x="111" y="64"/>
                      </a:lnTo>
                      <a:lnTo>
                        <a:pt x="117" y="75"/>
                      </a:lnTo>
                      <a:lnTo>
                        <a:pt x="123" y="87"/>
                      </a:lnTo>
                      <a:lnTo>
                        <a:pt x="128" y="102"/>
                      </a:lnTo>
                      <a:lnTo>
                        <a:pt x="129" y="115"/>
                      </a:lnTo>
                      <a:lnTo>
                        <a:pt x="131" y="126"/>
                      </a:lnTo>
                      <a:lnTo>
                        <a:pt x="131" y="137"/>
                      </a:lnTo>
                      <a:lnTo>
                        <a:pt x="131" y="144"/>
                      </a:lnTo>
                      <a:lnTo>
                        <a:pt x="130" y="153"/>
                      </a:lnTo>
                      <a:lnTo>
                        <a:pt x="189" y="153"/>
                      </a:lnTo>
                      <a:lnTo>
                        <a:pt x="203" y="153"/>
                      </a:lnTo>
                      <a:lnTo>
                        <a:pt x="217" y="155"/>
                      </a:lnTo>
                      <a:lnTo>
                        <a:pt x="229" y="159"/>
                      </a:lnTo>
                      <a:lnTo>
                        <a:pt x="244" y="164"/>
                      </a:lnTo>
                      <a:lnTo>
                        <a:pt x="262" y="171"/>
                      </a:lnTo>
                      <a:lnTo>
                        <a:pt x="274" y="178"/>
                      </a:lnTo>
                      <a:lnTo>
                        <a:pt x="286" y="187"/>
                      </a:lnTo>
                      <a:lnTo>
                        <a:pt x="297" y="199"/>
                      </a:lnTo>
                      <a:lnTo>
                        <a:pt x="311" y="210"/>
                      </a:lnTo>
                      <a:lnTo>
                        <a:pt x="320" y="223"/>
                      </a:lnTo>
                      <a:lnTo>
                        <a:pt x="325" y="236"/>
                      </a:lnTo>
                      <a:lnTo>
                        <a:pt x="330" y="250"/>
                      </a:lnTo>
                      <a:lnTo>
                        <a:pt x="333" y="260"/>
                      </a:lnTo>
                      <a:lnTo>
                        <a:pt x="335" y="270"/>
                      </a:lnTo>
                      <a:lnTo>
                        <a:pt x="336" y="285"/>
                      </a:lnTo>
                      <a:lnTo>
                        <a:pt x="336" y="456"/>
                      </a:lnTo>
                      <a:lnTo>
                        <a:pt x="280" y="456"/>
                      </a:lnTo>
                      <a:lnTo>
                        <a:pt x="280" y="286"/>
                      </a:lnTo>
                      <a:lnTo>
                        <a:pt x="279" y="275"/>
                      </a:lnTo>
                      <a:lnTo>
                        <a:pt x="277" y="265"/>
                      </a:lnTo>
                      <a:lnTo>
                        <a:pt x="274" y="257"/>
                      </a:lnTo>
                      <a:lnTo>
                        <a:pt x="273" y="250"/>
                      </a:lnTo>
                      <a:lnTo>
                        <a:pt x="266" y="240"/>
                      </a:lnTo>
                      <a:lnTo>
                        <a:pt x="259" y="233"/>
                      </a:lnTo>
                      <a:lnTo>
                        <a:pt x="255" y="228"/>
                      </a:lnTo>
                      <a:lnTo>
                        <a:pt x="243" y="221"/>
                      </a:lnTo>
                      <a:lnTo>
                        <a:pt x="235" y="216"/>
                      </a:lnTo>
                      <a:lnTo>
                        <a:pt x="228" y="212"/>
                      </a:lnTo>
                      <a:lnTo>
                        <a:pt x="220" y="209"/>
                      </a:lnTo>
                      <a:lnTo>
                        <a:pt x="212" y="208"/>
                      </a:lnTo>
                      <a:lnTo>
                        <a:pt x="200" y="206"/>
                      </a:lnTo>
                      <a:lnTo>
                        <a:pt x="191" y="204"/>
                      </a:lnTo>
                      <a:lnTo>
                        <a:pt x="49" y="204"/>
                      </a:lnTo>
                      <a:lnTo>
                        <a:pt x="58" y="195"/>
                      </a:lnTo>
                      <a:lnTo>
                        <a:pt x="64" y="186"/>
                      </a:lnTo>
                      <a:lnTo>
                        <a:pt x="69" y="180"/>
                      </a:lnTo>
                      <a:lnTo>
                        <a:pt x="73" y="172"/>
                      </a:lnTo>
                      <a:lnTo>
                        <a:pt x="78" y="162"/>
                      </a:lnTo>
                      <a:lnTo>
                        <a:pt x="80" y="150"/>
                      </a:lnTo>
                      <a:lnTo>
                        <a:pt x="81" y="139"/>
                      </a:lnTo>
                      <a:lnTo>
                        <a:pt x="81" y="128"/>
                      </a:lnTo>
                      <a:lnTo>
                        <a:pt x="78" y="115"/>
                      </a:lnTo>
                      <a:lnTo>
                        <a:pt x="74" y="102"/>
                      </a:lnTo>
                      <a:lnTo>
                        <a:pt x="70" y="92"/>
                      </a:lnTo>
                      <a:lnTo>
                        <a:pt x="63" y="83"/>
                      </a:lnTo>
                      <a:lnTo>
                        <a:pt x="53" y="72"/>
                      </a:lnTo>
                      <a:lnTo>
                        <a:pt x="40" y="62"/>
                      </a:lnTo>
                      <a:lnTo>
                        <a:pt x="31" y="58"/>
                      </a:lnTo>
                      <a:lnTo>
                        <a:pt x="19" y="53"/>
                      </a:lnTo>
                      <a:lnTo>
                        <a:pt x="8" y="51"/>
                      </a:lnTo>
                      <a:lnTo>
                        <a:pt x="0" y="51"/>
                      </a:lnTo>
                      <a:lnTo>
                        <a:pt x="0" y="0"/>
                      </a:lnTo>
                      <a:close/>
                    </a:path>
                  </a:pathLst>
                </a:custGeom>
                <a:solidFill>
                  <a:srgbClr val="000000"/>
                </a:solidFill>
                <a:ln w="9525">
                  <a:noFill/>
                  <a:round/>
                  <a:headEnd/>
                  <a:tailEnd/>
                </a:ln>
              </p:spPr>
              <p:txBody>
                <a:bodyPr/>
                <a:lstStyle/>
                <a:p>
                  <a:endParaRPr lang="en-US">
                    <a:latin typeface="+mj-lt"/>
                  </a:endParaRPr>
                </a:p>
              </p:txBody>
            </p:sp>
            <p:sp>
              <p:nvSpPr>
                <p:cNvPr id="19492" name="Freeform 115"/>
                <p:cNvSpPr>
                  <a:spLocks/>
                </p:cNvSpPr>
                <p:nvPr/>
              </p:nvSpPr>
              <p:spPr bwMode="auto">
                <a:xfrm>
                  <a:off x="4822" y="3171"/>
                  <a:ext cx="169" cy="158"/>
                </a:xfrm>
                <a:custGeom>
                  <a:avLst/>
                  <a:gdLst>
                    <a:gd name="T0" fmla="*/ 46 w 507"/>
                    <a:gd name="T1" fmla="*/ 17 h 474"/>
                    <a:gd name="T2" fmla="*/ 38 w 507"/>
                    <a:gd name="T3" fmla="*/ 17 h 474"/>
                    <a:gd name="T4" fmla="*/ 32 w 507"/>
                    <a:gd name="T5" fmla="*/ 19 h 474"/>
                    <a:gd name="T6" fmla="*/ 26 w 507"/>
                    <a:gd name="T7" fmla="*/ 23 h 474"/>
                    <a:gd name="T8" fmla="*/ 22 w 507"/>
                    <a:gd name="T9" fmla="*/ 28 h 474"/>
                    <a:gd name="T10" fmla="*/ 18 w 507"/>
                    <a:gd name="T11" fmla="*/ 33 h 474"/>
                    <a:gd name="T12" fmla="*/ 17 w 507"/>
                    <a:gd name="T13" fmla="*/ 38 h 474"/>
                    <a:gd name="T14" fmla="*/ 16 w 507"/>
                    <a:gd name="T15" fmla="*/ 45 h 474"/>
                    <a:gd name="T16" fmla="*/ 16 w 507"/>
                    <a:gd name="T17" fmla="*/ 52 h 474"/>
                    <a:gd name="T18" fmla="*/ 18 w 507"/>
                    <a:gd name="T19" fmla="*/ 58 h 474"/>
                    <a:gd name="T20" fmla="*/ 22 w 507"/>
                    <a:gd name="T21" fmla="*/ 63 h 474"/>
                    <a:gd name="T22" fmla="*/ 25 w 507"/>
                    <a:gd name="T23" fmla="*/ 66 h 474"/>
                    <a:gd name="T24" fmla="*/ 30 w 507"/>
                    <a:gd name="T25" fmla="*/ 70 h 474"/>
                    <a:gd name="T26" fmla="*/ 36 w 507"/>
                    <a:gd name="T27" fmla="*/ 72 h 474"/>
                    <a:gd name="T28" fmla="*/ 43 w 507"/>
                    <a:gd name="T29" fmla="*/ 73 h 474"/>
                    <a:gd name="T30" fmla="*/ 68 w 507"/>
                    <a:gd name="T31" fmla="*/ 74 h 474"/>
                    <a:gd name="T32" fmla="*/ 67 w 507"/>
                    <a:gd name="T33" fmla="*/ 78 h 474"/>
                    <a:gd name="T34" fmla="*/ 67 w 507"/>
                    <a:gd name="T35" fmla="*/ 83 h 474"/>
                    <a:gd name="T36" fmla="*/ 67 w 507"/>
                    <a:gd name="T37" fmla="*/ 88 h 474"/>
                    <a:gd name="T38" fmla="*/ 70 w 507"/>
                    <a:gd name="T39" fmla="*/ 93 h 474"/>
                    <a:gd name="T40" fmla="*/ 76 w 507"/>
                    <a:gd name="T41" fmla="*/ 96 h 474"/>
                    <a:gd name="T42" fmla="*/ 143 w 507"/>
                    <a:gd name="T43" fmla="*/ 96 h 474"/>
                    <a:gd name="T44" fmla="*/ 150 w 507"/>
                    <a:gd name="T45" fmla="*/ 98 h 474"/>
                    <a:gd name="T46" fmla="*/ 154 w 507"/>
                    <a:gd name="T47" fmla="*/ 99 h 474"/>
                    <a:gd name="T48" fmla="*/ 158 w 507"/>
                    <a:gd name="T49" fmla="*/ 101 h 474"/>
                    <a:gd name="T50" fmla="*/ 162 w 507"/>
                    <a:gd name="T51" fmla="*/ 105 h 474"/>
                    <a:gd name="T52" fmla="*/ 166 w 507"/>
                    <a:gd name="T53" fmla="*/ 111 h 474"/>
                    <a:gd name="T54" fmla="*/ 168 w 507"/>
                    <a:gd name="T55" fmla="*/ 117 h 474"/>
                    <a:gd name="T56" fmla="*/ 169 w 507"/>
                    <a:gd name="T57" fmla="*/ 122 h 474"/>
                    <a:gd name="T58" fmla="*/ 151 w 507"/>
                    <a:gd name="T59" fmla="*/ 158 h 474"/>
                    <a:gd name="T60" fmla="*/ 151 w 507"/>
                    <a:gd name="T61" fmla="*/ 121 h 474"/>
                    <a:gd name="T62" fmla="*/ 150 w 507"/>
                    <a:gd name="T63" fmla="*/ 117 h 474"/>
                    <a:gd name="T64" fmla="*/ 147 w 507"/>
                    <a:gd name="T65" fmla="*/ 115 h 474"/>
                    <a:gd name="T66" fmla="*/ 143 w 507"/>
                    <a:gd name="T67" fmla="*/ 113 h 474"/>
                    <a:gd name="T68" fmla="*/ 140 w 507"/>
                    <a:gd name="T69" fmla="*/ 113 h 474"/>
                    <a:gd name="T70" fmla="*/ 74 w 507"/>
                    <a:gd name="T71" fmla="*/ 113 h 474"/>
                    <a:gd name="T72" fmla="*/ 66 w 507"/>
                    <a:gd name="T73" fmla="*/ 111 h 474"/>
                    <a:gd name="T74" fmla="*/ 59 w 507"/>
                    <a:gd name="T75" fmla="*/ 106 h 474"/>
                    <a:gd name="T76" fmla="*/ 56 w 507"/>
                    <a:gd name="T77" fmla="*/ 103 h 474"/>
                    <a:gd name="T78" fmla="*/ 54 w 507"/>
                    <a:gd name="T79" fmla="*/ 98 h 474"/>
                    <a:gd name="T80" fmla="*/ 52 w 507"/>
                    <a:gd name="T81" fmla="*/ 93 h 474"/>
                    <a:gd name="T82" fmla="*/ 47 w 507"/>
                    <a:gd name="T83" fmla="*/ 90 h 474"/>
                    <a:gd name="T84" fmla="*/ 40 w 507"/>
                    <a:gd name="T85" fmla="*/ 90 h 474"/>
                    <a:gd name="T86" fmla="*/ 33 w 507"/>
                    <a:gd name="T87" fmla="*/ 89 h 474"/>
                    <a:gd name="T88" fmla="*/ 26 w 507"/>
                    <a:gd name="T89" fmla="*/ 87 h 474"/>
                    <a:gd name="T90" fmla="*/ 21 w 507"/>
                    <a:gd name="T91" fmla="*/ 84 h 474"/>
                    <a:gd name="T92" fmla="*/ 16 w 507"/>
                    <a:gd name="T93" fmla="*/ 80 h 474"/>
                    <a:gd name="T94" fmla="*/ 11 w 507"/>
                    <a:gd name="T95" fmla="*/ 75 h 474"/>
                    <a:gd name="T96" fmla="*/ 7 w 507"/>
                    <a:gd name="T97" fmla="*/ 70 h 474"/>
                    <a:gd name="T98" fmla="*/ 5 w 507"/>
                    <a:gd name="T99" fmla="*/ 65 h 474"/>
                    <a:gd name="T100" fmla="*/ 2 w 507"/>
                    <a:gd name="T101" fmla="*/ 59 h 474"/>
                    <a:gd name="T102" fmla="*/ 1 w 507"/>
                    <a:gd name="T103" fmla="*/ 54 h 474"/>
                    <a:gd name="T104" fmla="*/ 0 w 507"/>
                    <a:gd name="T105" fmla="*/ 48 h 474"/>
                    <a:gd name="T106" fmla="*/ 0 w 507"/>
                    <a:gd name="T107" fmla="*/ 41 h 474"/>
                    <a:gd name="T108" fmla="*/ 2 w 507"/>
                    <a:gd name="T109" fmla="*/ 34 h 474"/>
                    <a:gd name="T110" fmla="*/ 3 w 507"/>
                    <a:gd name="T111" fmla="*/ 28 h 474"/>
                    <a:gd name="T112" fmla="*/ 7 w 507"/>
                    <a:gd name="T113" fmla="*/ 21 h 474"/>
                    <a:gd name="T114" fmla="*/ 11 w 507"/>
                    <a:gd name="T115" fmla="*/ 15 h 474"/>
                    <a:gd name="T116" fmla="*/ 17 w 507"/>
                    <a:gd name="T117" fmla="*/ 10 h 474"/>
                    <a:gd name="T118" fmla="*/ 23 w 507"/>
                    <a:gd name="T119" fmla="*/ 6 h 474"/>
                    <a:gd name="T120" fmla="*/ 29 w 507"/>
                    <a:gd name="T121" fmla="*/ 3 h 474"/>
                    <a:gd name="T122" fmla="*/ 37 w 507"/>
                    <a:gd name="T123" fmla="*/ 1 h 474"/>
                    <a:gd name="T124" fmla="*/ 46 w 507"/>
                    <a:gd name="T125" fmla="*/ 0 h 47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507"/>
                    <a:gd name="T190" fmla="*/ 0 h 474"/>
                    <a:gd name="T191" fmla="*/ 507 w 507"/>
                    <a:gd name="T192" fmla="*/ 474 h 47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507" h="474">
                      <a:moveTo>
                        <a:pt x="138" y="0"/>
                      </a:moveTo>
                      <a:lnTo>
                        <a:pt x="138" y="50"/>
                      </a:lnTo>
                      <a:lnTo>
                        <a:pt x="130" y="50"/>
                      </a:lnTo>
                      <a:lnTo>
                        <a:pt x="115" y="52"/>
                      </a:lnTo>
                      <a:lnTo>
                        <a:pt x="105" y="55"/>
                      </a:lnTo>
                      <a:lnTo>
                        <a:pt x="96" y="58"/>
                      </a:lnTo>
                      <a:lnTo>
                        <a:pt x="83" y="65"/>
                      </a:lnTo>
                      <a:lnTo>
                        <a:pt x="78" y="70"/>
                      </a:lnTo>
                      <a:lnTo>
                        <a:pt x="71" y="75"/>
                      </a:lnTo>
                      <a:lnTo>
                        <a:pt x="65" y="83"/>
                      </a:lnTo>
                      <a:lnTo>
                        <a:pt x="60" y="91"/>
                      </a:lnTo>
                      <a:lnTo>
                        <a:pt x="55" y="100"/>
                      </a:lnTo>
                      <a:lnTo>
                        <a:pt x="52" y="108"/>
                      </a:lnTo>
                      <a:lnTo>
                        <a:pt x="50" y="115"/>
                      </a:lnTo>
                      <a:lnTo>
                        <a:pt x="49" y="126"/>
                      </a:lnTo>
                      <a:lnTo>
                        <a:pt x="48" y="136"/>
                      </a:lnTo>
                      <a:lnTo>
                        <a:pt x="48" y="145"/>
                      </a:lnTo>
                      <a:lnTo>
                        <a:pt x="49" y="155"/>
                      </a:lnTo>
                      <a:lnTo>
                        <a:pt x="52" y="164"/>
                      </a:lnTo>
                      <a:lnTo>
                        <a:pt x="55" y="173"/>
                      </a:lnTo>
                      <a:lnTo>
                        <a:pt x="60" y="181"/>
                      </a:lnTo>
                      <a:lnTo>
                        <a:pt x="65" y="188"/>
                      </a:lnTo>
                      <a:lnTo>
                        <a:pt x="71" y="194"/>
                      </a:lnTo>
                      <a:lnTo>
                        <a:pt x="76" y="199"/>
                      </a:lnTo>
                      <a:lnTo>
                        <a:pt x="83" y="204"/>
                      </a:lnTo>
                      <a:lnTo>
                        <a:pt x="91" y="209"/>
                      </a:lnTo>
                      <a:lnTo>
                        <a:pt x="99" y="213"/>
                      </a:lnTo>
                      <a:lnTo>
                        <a:pt x="109" y="217"/>
                      </a:lnTo>
                      <a:lnTo>
                        <a:pt x="118" y="219"/>
                      </a:lnTo>
                      <a:lnTo>
                        <a:pt x="130" y="220"/>
                      </a:lnTo>
                      <a:lnTo>
                        <a:pt x="139" y="221"/>
                      </a:lnTo>
                      <a:lnTo>
                        <a:pt x="205" y="221"/>
                      </a:lnTo>
                      <a:lnTo>
                        <a:pt x="202" y="227"/>
                      </a:lnTo>
                      <a:lnTo>
                        <a:pt x="200" y="235"/>
                      </a:lnTo>
                      <a:lnTo>
                        <a:pt x="200" y="241"/>
                      </a:lnTo>
                      <a:lnTo>
                        <a:pt x="200" y="248"/>
                      </a:lnTo>
                      <a:lnTo>
                        <a:pt x="200" y="255"/>
                      </a:lnTo>
                      <a:lnTo>
                        <a:pt x="202" y="264"/>
                      </a:lnTo>
                      <a:lnTo>
                        <a:pt x="205" y="271"/>
                      </a:lnTo>
                      <a:lnTo>
                        <a:pt x="210" y="278"/>
                      </a:lnTo>
                      <a:lnTo>
                        <a:pt x="218" y="284"/>
                      </a:lnTo>
                      <a:lnTo>
                        <a:pt x="228" y="289"/>
                      </a:lnTo>
                      <a:lnTo>
                        <a:pt x="419" y="289"/>
                      </a:lnTo>
                      <a:lnTo>
                        <a:pt x="429" y="289"/>
                      </a:lnTo>
                      <a:lnTo>
                        <a:pt x="441" y="291"/>
                      </a:lnTo>
                      <a:lnTo>
                        <a:pt x="449" y="293"/>
                      </a:lnTo>
                      <a:lnTo>
                        <a:pt x="455" y="293"/>
                      </a:lnTo>
                      <a:lnTo>
                        <a:pt x="463" y="296"/>
                      </a:lnTo>
                      <a:lnTo>
                        <a:pt x="470" y="301"/>
                      </a:lnTo>
                      <a:lnTo>
                        <a:pt x="475" y="304"/>
                      </a:lnTo>
                      <a:lnTo>
                        <a:pt x="481" y="309"/>
                      </a:lnTo>
                      <a:lnTo>
                        <a:pt x="486" y="316"/>
                      </a:lnTo>
                      <a:lnTo>
                        <a:pt x="493" y="325"/>
                      </a:lnTo>
                      <a:lnTo>
                        <a:pt x="497" y="332"/>
                      </a:lnTo>
                      <a:lnTo>
                        <a:pt x="501" y="340"/>
                      </a:lnTo>
                      <a:lnTo>
                        <a:pt x="504" y="350"/>
                      </a:lnTo>
                      <a:lnTo>
                        <a:pt x="506" y="359"/>
                      </a:lnTo>
                      <a:lnTo>
                        <a:pt x="507" y="367"/>
                      </a:lnTo>
                      <a:lnTo>
                        <a:pt x="507" y="474"/>
                      </a:lnTo>
                      <a:lnTo>
                        <a:pt x="454" y="474"/>
                      </a:lnTo>
                      <a:lnTo>
                        <a:pt x="454" y="369"/>
                      </a:lnTo>
                      <a:lnTo>
                        <a:pt x="453" y="362"/>
                      </a:lnTo>
                      <a:lnTo>
                        <a:pt x="452" y="354"/>
                      </a:lnTo>
                      <a:lnTo>
                        <a:pt x="449" y="350"/>
                      </a:lnTo>
                      <a:lnTo>
                        <a:pt x="445" y="347"/>
                      </a:lnTo>
                      <a:lnTo>
                        <a:pt x="440" y="344"/>
                      </a:lnTo>
                      <a:lnTo>
                        <a:pt x="435" y="341"/>
                      </a:lnTo>
                      <a:lnTo>
                        <a:pt x="429" y="340"/>
                      </a:lnTo>
                      <a:lnTo>
                        <a:pt x="423" y="339"/>
                      </a:lnTo>
                      <a:lnTo>
                        <a:pt x="420" y="339"/>
                      </a:lnTo>
                      <a:lnTo>
                        <a:pt x="236" y="339"/>
                      </a:lnTo>
                      <a:lnTo>
                        <a:pt x="223" y="339"/>
                      </a:lnTo>
                      <a:lnTo>
                        <a:pt x="204" y="336"/>
                      </a:lnTo>
                      <a:lnTo>
                        <a:pt x="198" y="332"/>
                      </a:lnTo>
                      <a:lnTo>
                        <a:pt x="187" y="327"/>
                      </a:lnTo>
                      <a:lnTo>
                        <a:pt x="177" y="319"/>
                      </a:lnTo>
                      <a:lnTo>
                        <a:pt x="174" y="315"/>
                      </a:lnTo>
                      <a:lnTo>
                        <a:pt x="168" y="309"/>
                      </a:lnTo>
                      <a:lnTo>
                        <a:pt x="164" y="303"/>
                      </a:lnTo>
                      <a:lnTo>
                        <a:pt x="161" y="295"/>
                      </a:lnTo>
                      <a:lnTo>
                        <a:pt x="157" y="286"/>
                      </a:lnTo>
                      <a:lnTo>
                        <a:pt x="155" y="278"/>
                      </a:lnTo>
                      <a:lnTo>
                        <a:pt x="152" y="271"/>
                      </a:lnTo>
                      <a:lnTo>
                        <a:pt x="141" y="271"/>
                      </a:lnTo>
                      <a:lnTo>
                        <a:pt x="132" y="271"/>
                      </a:lnTo>
                      <a:lnTo>
                        <a:pt x="121" y="271"/>
                      </a:lnTo>
                      <a:lnTo>
                        <a:pt x="111" y="271"/>
                      </a:lnTo>
                      <a:lnTo>
                        <a:pt x="100" y="268"/>
                      </a:lnTo>
                      <a:lnTo>
                        <a:pt x="91" y="265"/>
                      </a:lnTo>
                      <a:lnTo>
                        <a:pt x="79" y="261"/>
                      </a:lnTo>
                      <a:lnTo>
                        <a:pt x="71" y="257"/>
                      </a:lnTo>
                      <a:lnTo>
                        <a:pt x="64" y="253"/>
                      </a:lnTo>
                      <a:lnTo>
                        <a:pt x="56" y="248"/>
                      </a:lnTo>
                      <a:lnTo>
                        <a:pt x="48" y="241"/>
                      </a:lnTo>
                      <a:lnTo>
                        <a:pt x="39" y="233"/>
                      </a:lnTo>
                      <a:lnTo>
                        <a:pt x="32" y="226"/>
                      </a:lnTo>
                      <a:lnTo>
                        <a:pt x="27" y="219"/>
                      </a:lnTo>
                      <a:lnTo>
                        <a:pt x="21" y="210"/>
                      </a:lnTo>
                      <a:lnTo>
                        <a:pt x="16" y="202"/>
                      </a:lnTo>
                      <a:lnTo>
                        <a:pt x="14" y="196"/>
                      </a:lnTo>
                      <a:lnTo>
                        <a:pt x="9" y="188"/>
                      </a:lnTo>
                      <a:lnTo>
                        <a:pt x="6" y="177"/>
                      </a:lnTo>
                      <a:lnTo>
                        <a:pt x="4" y="169"/>
                      </a:lnTo>
                      <a:lnTo>
                        <a:pt x="2" y="161"/>
                      </a:lnTo>
                      <a:lnTo>
                        <a:pt x="1" y="152"/>
                      </a:lnTo>
                      <a:lnTo>
                        <a:pt x="0" y="144"/>
                      </a:lnTo>
                      <a:lnTo>
                        <a:pt x="0" y="135"/>
                      </a:lnTo>
                      <a:lnTo>
                        <a:pt x="1" y="123"/>
                      </a:lnTo>
                      <a:lnTo>
                        <a:pt x="2" y="112"/>
                      </a:lnTo>
                      <a:lnTo>
                        <a:pt x="5" y="103"/>
                      </a:lnTo>
                      <a:lnTo>
                        <a:pt x="7" y="93"/>
                      </a:lnTo>
                      <a:lnTo>
                        <a:pt x="9" y="85"/>
                      </a:lnTo>
                      <a:lnTo>
                        <a:pt x="15" y="75"/>
                      </a:lnTo>
                      <a:lnTo>
                        <a:pt x="21" y="64"/>
                      </a:lnTo>
                      <a:lnTo>
                        <a:pt x="27" y="54"/>
                      </a:lnTo>
                      <a:lnTo>
                        <a:pt x="33" y="46"/>
                      </a:lnTo>
                      <a:lnTo>
                        <a:pt x="41" y="38"/>
                      </a:lnTo>
                      <a:lnTo>
                        <a:pt x="52" y="29"/>
                      </a:lnTo>
                      <a:lnTo>
                        <a:pt x="60" y="24"/>
                      </a:lnTo>
                      <a:lnTo>
                        <a:pt x="68" y="18"/>
                      </a:lnTo>
                      <a:lnTo>
                        <a:pt x="77" y="14"/>
                      </a:lnTo>
                      <a:lnTo>
                        <a:pt x="86" y="10"/>
                      </a:lnTo>
                      <a:lnTo>
                        <a:pt x="99" y="5"/>
                      </a:lnTo>
                      <a:lnTo>
                        <a:pt x="110" y="3"/>
                      </a:lnTo>
                      <a:lnTo>
                        <a:pt x="123" y="1"/>
                      </a:lnTo>
                      <a:lnTo>
                        <a:pt x="138" y="0"/>
                      </a:lnTo>
                      <a:close/>
                    </a:path>
                  </a:pathLst>
                </a:custGeom>
                <a:solidFill>
                  <a:srgbClr val="000000"/>
                </a:solidFill>
                <a:ln w="9525">
                  <a:noFill/>
                  <a:round/>
                  <a:headEnd/>
                  <a:tailEnd/>
                </a:ln>
              </p:spPr>
              <p:txBody>
                <a:bodyPr/>
                <a:lstStyle/>
                <a:p>
                  <a:endParaRPr lang="en-US">
                    <a:latin typeface="+mj-lt"/>
                  </a:endParaRPr>
                </a:p>
              </p:txBody>
            </p:sp>
          </p:grpSp>
        </p:grpSp>
        <p:grpSp>
          <p:nvGrpSpPr>
            <p:cNvPr id="19470" name="Group 116"/>
            <p:cNvGrpSpPr>
              <a:grpSpLocks/>
            </p:cNvGrpSpPr>
            <p:nvPr/>
          </p:nvGrpSpPr>
          <p:grpSpPr bwMode="auto">
            <a:xfrm>
              <a:off x="2544" y="3017"/>
              <a:ext cx="698" cy="936"/>
              <a:chOff x="2544" y="3017"/>
              <a:chExt cx="698" cy="936"/>
            </a:xfrm>
          </p:grpSpPr>
          <p:sp>
            <p:nvSpPr>
              <p:cNvPr id="19483" name="Text Box 117"/>
              <p:cNvSpPr txBox="1">
                <a:spLocks noChangeArrowheads="1"/>
              </p:cNvSpPr>
              <p:nvPr/>
            </p:nvSpPr>
            <p:spPr bwMode="auto">
              <a:xfrm>
                <a:off x="2554" y="3704"/>
                <a:ext cx="688" cy="249"/>
              </a:xfrm>
              <a:prstGeom prst="rect">
                <a:avLst/>
              </a:prstGeom>
              <a:noFill/>
              <a:ln w="12700">
                <a:noFill/>
                <a:miter lim="800000"/>
                <a:headEnd/>
                <a:tailEnd/>
              </a:ln>
            </p:spPr>
            <p:txBody>
              <a:bodyPr wrap="none">
                <a:spAutoFit/>
              </a:bodyPr>
              <a:lstStyle/>
              <a:p>
                <a:pPr algn="ctr"/>
                <a:r>
                  <a:rPr kumimoji="0" lang="en-US" sz="1800">
                    <a:latin typeface="+mj-lt"/>
                  </a:rPr>
                  <a:t>Parking</a:t>
                </a:r>
              </a:p>
            </p:txBody>
          </p:sp>
          <p:grpSp>
            <p:nvGrpSpPr>
              <p:cNvPr id="19484" name="Group 118"/>
              <p:cNvGrpSpPr>
                <a:grpSpLocks/>
              </p:cNvGrpSpPr>
              <p:nvPr/>
            </p:nvGrpSpPr>
            <p:grpSpPr bwMode="auto">
              <a:xfrm>
                <a:off x="2544" y="3017"/>
                <a:ext cx="681" cy="679"/>
                <a:chOff x="2544" y="3017"/>
                <a:chExt cx="681" cy="679"/>
              </a:xfrm>
            </p:grpSpPr>
            <p:sp>
              <p:nvSpPr>
                <p:cNvPr id="19485" name="AutoShape 119"/>
                <p:cNvSpPr>
                  <a:spLocks noChangeArrowheads="1"/>
                </p:cNvSpPr>
                <p:nvPr/>
              </p:nvSpPr>
              <p:spPr bwMode="auto">
                <a:xfrm>
                  <a:off x="2544" y="3017"/>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19486" name="Group 120"/>
                <p:cNvGrpSpPr>
                  <a:grpSpLocks/>
                </p:cNvGrpSpPr>
                <p:nvPr/>
              </p:nvGrpSpPr>
              <p:grpSpPr bwMode="auto">
                <a:xfrm>
                  <a:off x="2697" y="3120"/>
                  <a:ext cx="375" cy="497"/>
                  <a:chOff x="2712" y="3093"/>
                  <a:chExt cx="375" cy="497"/>
                </a:xfrm>
              </p:grpSpPr>
              <p:sp>
                <p:nvSpPr>
                  <p:cNvPr id="19487" name="Freeform 121"/>
                  <p:cNvSpPr>
                    <a:spLocks/>
                  </p:cNvSpPr>
                  <p:nvPr/>
                </p:nvSpPr>
                <p:spPr bwMode="auto">
                  <a:xfrm>
                    <a:off x="2712" y="3093"/>
                    <a:ext cx="375" cy="497"/>
                  </a:xfrm>
                  <a:custGeom>
                    <a:avLst/>
                    <a:gdLst>
                      <a:gd name="T0" fmla="*/ 0 w 1503"/>
                      <a:gd name="T1" fmla="*/ 0 h 1989"/>
                      <a:gd name="T2" fmla="*/ 250 w 1503"/>
                      <a:gd name="T3" fmla="*/ 0 h 1989"/>
                      <a:gd name="T4" fmla="*/ 270 w 1503"/>
                      <a:gd name="T5" fmla="*/ 3 h 1989"/>
                      <a:gd name="T6" fmla="*/ 286 w 1503"/>
                      <a:gd name="T7" fmla="*/ 7 h 1989"/>
                      <a:gd name="T8" fmla="*/ 302 w 1503"/>
                      <a:gd name="T9" fmla="*/ 15 h 1989"/>
                      <a:gd name="T10" fmla="*/ 316 w 1503"/>
                      <a:gd name="T11" fmla="*/ 22 h 1989"/>
                      <a:gd name="T12" fmla="*/ 328 w 1503"/>
                      <a:gd name="T13" fmla="*/ 33 h 1989"/>
                      <a:gd name="T14" fmla="*/ 340 w 1503"/>
                      <a:gd name="T15" fmla="*/ 46 h 1989"/>
                      <a:gd name="T16" fmla="*/ 351 w 1503"/>
                      <a:gd name="T17" fmla="*/ 61 h 1989"/>
                      <a:gd name="T18" fmla="*/ 360 w 1503"/>
                      <a:gd name="T19" fmla="*/ 76 h 1989"/>
                      <a:gd name="T20" fmla="*/ 368 w 1503"/>
                      <a:gd name="T21" fmla="*/ 95 h 1989"/>
                      <a:gd name="T22" fmla="*/ 371 w 1503"/>
                      <a:gd name="T23" fmla="*/ 109 h 1989"/>
                      <a:gd name="T24" fmla="*/ 373 w 1503"/>
                      <a:gd name="T25" fmla="*/ 123 h 1989"/>
                      <a:gd name="T26" fmla="*/ 375 w 1503"/>
                      <a:gd name="T27" fmla="*/ 138 h 1989"/>
                      <a:gd name="T28" fmla="*/ 375 w 1503"/>
                      <a:gd name="T29" fmla="*/ 151 h 1989"/>
                      <a:gd name="T30" fmla="*/ 375 w 1503"/>
                      <a:gd name="T31" fmla="*/ 164 h 1989"/>
                      <a:gd name="T32" fmla="*/ 373 w 1503"/>
                      <a:gd name="T33" fmla="*/ 179 h 1989"/>
                      <a:gd name="T34" fmla="*/ 372 w 1503"/>
                      <a:gd name="T35" fmla="*/ 192 h 1989"/>
                      <a:gd name="T36" fmla="*/ 369 w 1503"/>
                      <a:gd name="T37" fmla="*/ 207 h 1989"/>
                      <a:gd name="T38" fmla="*/ 363 w 1503"/>
                      <a:gd name="T39" fmla="*/ 225 h 1989"/>
                      <a:gd name="T40" fmla="*/ 357 w 1503"/>
                      <a:gd name="T41" fmla="*/ 241 h 1989"/>
                      <a:gd name="T42" fmla="*/ 348 w 1503"/>
                      <a:gd name="T43" fmla="*/ 257 h 1989"/>
                      <a:gd name="T44" fmla="*/ 339 w 1503"/>
                      <a:gd name="T45" fmla="*/ 269 h 1989"/>
                      <a:gd name="T46" fmla="*/ 330 w 1503"/>
                      <a:gd name="T47" fmla="*/ 279 h 1989"/>
                      <a:gd name="T48" fmla="*/ 319 w 1503"/>
                      <a:gd name="T49" fmla="*/ 289 h 1989"/>
                      <a:gd name="T50" fmla="*/ 305 w 1503"/>
                      <a:gd name="T51" fmla="*/ 299 h 1989"/>
                      <a:gd name="T52" fmla="*/ 289 w 1503"/>
                      <a:gd name="T53" fmla="*/ 307 h 1989"/>
                      <a:gd name="T54" fmla="*/ 276 w 1503"/>
                      <a:gd name="T55" fmla="*/ 312 h 1989"/>
                      <a:gd name="T56" fmla="*/ 263 w 1503"/>
                      <a:gd name="T57" fmla="*/ 315 h 1989"/>
                      <a:gd name="T58" fmla="*/ 245 w 1503"/>
                      <a:gd name="T59" fmla="*/ 317 h 1989"/>
                      <a:gd name="T60" fmla="*/ 235 w 1503"/>
                      <a:gd name="T61" fmla="*/ 318 h 1989"/>
                      <a:gd name="T62" fmla="*/ 100 w 1503"/>
                      <a:gd name="T63" fmla="*/ 318 h 1989"/>
                      <a:gd name="T64" fmla="*/ 100 w 1503"/>
                      <a:gd name="T65" fmla="*/ 497 h 1989"/>
                      <a:gd name="T66" fmla="*/ 0 w 1503"/>
                      <a:gd name="T67" fmla="*/ 497 h 1989"/>
                      <a:gd name="T68" fmla="*/ 0 w 1503"/>
                      <a:gd name="T69" fmla="*/ 0 h 198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503"/>
                      <a:gd name="T106" fmla="*/ 0 h 1989"/>
                      <a:gd name="T107" fmla="*/ 1503 w 1503"/>
                      <a:gd name="T108" fmla="*/ 1989 h 198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503" h="1989">
                        <a:moveTo>
                          <a:pt x="0" y="0"/>
                        </a:moveTo>
                        <a:lnTo>
                          <a:pt x="1004" y="0"/>
                        </a:lnTo>
                        <a:lnTo>
                          <a:pt x="1082" y="12"/>
                        </a:lnTo>
                        <a:lnTo>
                          <a:pt x="1146" y="28"/>
                        </a:lnTo>
                        <a:lnTo>
                          <a:pt x="1211" y="59"/>
                        </a:lnTo>
                        <a:lnTo>
                          <a:pt x="1265" y="90"/>
                        </a:lnTo>
                        <a:lnTo>
                          <a:pt x="1316" y="133"/>
                        </a:lnTo>
                        <a:lnTo>
                          <a:pt x="1364" y="186"/>
                        </a:lnTo>
                        <a:lnTo>
                          <a:pt x="1407" y="245"/>
                        </a:lnTo>
                        <a:lnTo>
                          <a:pt x="1441" y="303"/>
                        </a:lnTo>
                        <a:lnTo>
                          <a:pt x="1473" y="379"/>
                        </a:lnTo>
                        <a:lnTo>
                          <a:pt x="1488" y="436"/>
                        </a:lnTo>
                        <a:lnTo>
                          <a:pt x="1495" y="491"/>
                        </a:lnTo>
                        <a:lnTo>
                          <a:pt x="1503" y="552"/>
                        </a:lnTo>
                        <a:lnTo>
                          <a:pt x="1503" y="603"/>
                        </a:lnTo>
                        <a:lnTo>
                          <a:pt x="1503" y="657"/>
                        </a:lnTo>
                        <a:lnTo>
                          <a:pt x="1495" y="715"/>
                        </a:lnTo>
                        <a:lnTo>
                          <a:pt x="1492" y="768"/>
                        </a:lnTo>
                        <a:lnTo>
                          <a:pt x="1479" y="829"/>
                        </a:lnTo>
                        <a:lnTo>
                          <a:pt x="1456" y="901"/>
                        </a:lnTo>
                        <a:lnTo>
                          <a:pt x="1429" y="963"/>
                        </a:lnTo>
                        <a:lnTo>
                          <a:pt x="1395" y="1027"/>
                        </a:lnTo>
                        <a:lnTo>
                          <a:pt x="1360" y="1075"/>
                        </a:lnTo>
                        <a:lnTo>
                          <a:pt x="1324" y="1118"/>
                        </a:lnTo>
                        <a:lnTo>
                          <a:pt x="1280" y="1158"/>
                        </a:lnTo>
                        <a:lnTo>
                          <a:pt x="1222" y="1196"/>
                        </a:lnTo>
                        <a:lnTo>
                          <a:pt x="1160" y="1228"/>
                        </a:lnTo>
                        <a:lnTo>
                          <a:pt x="1108" y="1248"/>
                        </a:lnTo>
                        <a:lnTo>
                          <a:pt x="1056" y="1260"/>
                        </a:lnTo>
                        <a:lnTo>
                          <a:pt x="982" y="1269"/>
                        </a:lnTo>
                        <a:lnTo>
                          <a:pt x="940" y="1273"/>
                        </a:lnTo>
                        <a:lnTo>
                          <a:pt x="401" y="1273"/>
                        </a:lnTo>
                        <a:lnTo>
                          <a:pt x="401" y="1989"/>
                        </a:lnTo>
                        <a:lnTo>
                          <a:pt x="0" y="1989"/>
                        </a:lnTo>
                        <a:lnTo>
                          <a:pt x="0" y="0"/>
                        </a:lnTo>
                        <a:close/>
                      </a:path>
                    </a:pathLst>
                  </a:custGeom>
                  <a:solidFill>
                    <a:srgbClr val="000000"/>
                  </a:solidFill>
                  <a:ln w="9525">
                    <a:noFill/>
                    <a:round/>
                    <a:headEnd/>
                    <a:tailEnd/>
                  </a:ln>
                </p:spPr>
                <p:txBody>
                  <a:bodyPr/>
                  <a:lstStyle/>
                  <a:p>
                    <a:endParaRPr lang="en-US">
                      <a:latin typeface="+mj-lt"/>
                    </a:endParaRPr>
                  </a:p>
                </p:txBody>
              </p:sp>
              <p:sp>
                <p:nvSpPr>
                  <p:cNvPr id="19488" name="Freeform 122"/>
                  <p:cNvSpPr>
                    <a:spLocks/>
                  </p:cNvSpPr>
                  <p:nvPr/>
                </p:nvSpPr>
                <p:spPr bwMode="auto">
                  <a:xfrm>
                    <a:off x="2812" y="3175"/>
                    <a:ext cx="175" cy="142"/>
                  </a:xfrm>
                  <a:custGeom>
                    <a:avLst/>
                    <a:gdLst>
                      <a:gd name="T0" fmla="*/ 0 w 702"/>
                      <a:gd name="T1" fmla="*/ 0 h 569"/>
                      <a:gd name="T2" fmla="*/ 0 w 702"/>
                      <a:gd name="T3" fmla="*/ 142 h 569"/>
                      <a:gd name="T4" fmla="*/ 123 w 702"/>
                      <a:gd name="T5" fmla="*/ 142 h 569"/>
                      <a:gd name="T6" fmla="*/ 128 w 702"/>
                      <a:gd name="T7" fmla="*/ 142 h 569"/>
                      <a:gd name="T8" fmla="*/ 134 w 702"/>
                      <a:gd name="T9" fmla="*/ 141 h 569"/>
                      <a:gd name="T10" fmla="*/ 139 w 702"/>
                      <a:gd name="T11" fmla="*/ 139 h 569"/>
                      <a:gd name="T12" fmla="*/ 145 w 702"/>
                      <a:gd name="T13" fmla="*/ 136 h 569"/>
                      <a:gd name="T14" fmla="*/ 151 w 702"/>
                      <a:gd name="T15" fmla="*/ 132 h 569"/>
                      <a:gd name="T16" fmla="*/ 156 w 702"/>
                      <a:gd name="T17" fmla="*/ 127 h 569"/>
                      <a:gd name="T18" fmla="*/ 161 w 702"/>
                      <a:gd name="T19" fmla="*/ 121 h 569"/>
                      <a:gd name="T20" fmla="*/ 164 w 702"/>
                      <a:gd name="T21" fmla="*/ 116 h 569"/>
                      <a:gd name="T22" fmla="*/ 167 w 702"/>
                      <a:gd name="T23" fmla="*/ 110 h 569"/>
                      <a:gd name="T24" fmla="*/ 170 w 702"/>
                      <a:gd name="T25" fmla="*/ 105 h 569"/>
                      <a:gd name="T26" fmla="*/ 172 w 702"/>
                      <a:gd name="T27" fmla="*/ 98 h 569"/>
                      <a:gd name="T28" fmla="*/ 173 w 702"/>
                      <a:gd name="T29" fmla="*/ 92 h 569"/>
                      <a:gd name="T30" fmla="*/ 174 w 702"/>
                      <a:gd name="T31" fmla="*/ 85 h 569"/>
                      <a:gd name="T32" fmla="*/ 175 w 702"/>
                      <a:gd name="T33" fmla="*/ 77 h 569"/>
                      <a:gd name="T34" fmla="*/ 175 w 702"/>
                      <a:gd name="T35" fmla="*/ 71 h 569"/>
                      <a:gd name="T36" fmla="*/ 175 w 702"/>
                      <a:gd name="T37" fmla="*/ 64 h 569"/>
                      <a:gd name="T38" fmla="*/ 174 w 702"/>
                      <a:gd name="T39" fmla="*/ 56 h 569"/>
                      <a:gd name="T40" fmla="*/ 172 w 702"/>
                      <a:gd name="T41" fmla="*/ 49 h 569"/>
                      <a:gd name="T42" fmla="*/ 170 w 702"/>
                      <a:gd name="T43" fmla="*/ 43 h 569"/>
                      <a:gd name="T44" fmla="*/ 167 w 702"/>
                      <a:gd name="T45" fmla="*/ 36 h 569"/>
                      <a:gd name="T46" fmla="*/ 164 w 702"/>
                      <a:gd name="T47" fmla="*/ 31 h 569"/>
                      <a:gd name="T48" fmla="*/ 161 w 702"/>
                      <a:gd name="T49" fmla="*/ 25 h 569"/>
                      <a:gd name="T50" fmla="*/ 158 w 702"/>
                      <a:gd name="T51" fmla="*/ 21 h 569"/>
                      <a:gd name="T52" fmla="*/ 154 w 702"/>
                      <a:gd name="T53" fmla="*/ 16 h 569"/>
                      <a:gd name="T54" fmla="*/ 150 w 702"/>
                      <a:gd name="T55" fmla="*/ 12 h 569"/>
                      <a:gd name="T56" fmla="*/ 144 w 702"/>
                      <a:gd name="T57" fmla="*/ 8 h 569"/>
                      <a:gd name="T58" fmla="*/ 138 w 702"/>
                      <a:gd name="T59" fmla="*/ 4 h 569"/>
                      <a:gd name="T60" fmla="*/ 132 w 702"/>
                      <a:gd name="T61" fmla="*/ 2 h 569"/>
                      <a:gd name="T62" fmla="*/ 125 w 702"/>
                      <a:gd name="T63" fmla="*/ 0 h 569"/>
                      <a:gd name="T64" fmla="*/ 118 w 702"/>
                      <a:gd name="T65" fmla="*/ 0 h 569"/>
                      <a:gd name="T66" fmla="*/ 0 w 702"/>
                      <a:gd name="T67" fmla="*/ 0 h 56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02"/>
                      <a:gd name="T103" fmla="*/ 0 h 569"/>
                      <a:gd name="T104" fmla="*/ 702 w 702"/>
                      <a:gd name="T105" fmla="*/ 569 h 56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02" h="569">
                        <a:moveTo>
                          <a:pt x="0" y="0"/>
                        </a:moveTo>
                        <a:lnTo>
                          <a:pt x="0" y="569"/>
                        </a:lnTo>
                        <a:lnTo>
                          <a:pt x="492" y="569"/>
                        </a:lnTo>
                        <a:lnTo>
                          <a:pt x="515" y="568"/>
                        </a:lnTo>
                        <a:lnTo>
                          <a:pt x="539" y="563"/>
                        </a:lnTo>
                        <a:lnTo>
                          <a:pt x="558" y="556"/>
                        </a:lnTo>
                        <a:lnTo>
                          <a:pt x="581" y="543"/>
                        </a:lnTo>
                        <a:lnTo>
                          <a:pt x="605" y="527"/>
                        </a:lnTo>
                        <a:lnTo>
                          <a:pt x="627" y="509"/>
                        </a:lnTo>
                        <a:lnTo>
                          <a:pt x="647" y="484"/>
                        </a:lnTo>
                        <a:lnTo>
                          <a:pt x="659" y="465"/>
                        </a:lnTo>
                        <a:lnTo>
                          <a:pt x="670" y="441"/>
                        </a:lnTo>
                        <a:lnTo>
                          <a:pt x="681" y="419"/>
                        </a:lnTo>
                        <a:lnTo>
                          <a:pt x="689" y="392"/>
                        </a:lnTo>
                        <a:lnTo>
                          <a:pt x="695" y="367"/>
                        </a:lnTo>
                        <a:lnTo>
                          <a:pt x="697" y="339"/>
                        </a:lnTo>
                        <a:lnTo>
                          <a:pt x="701" y="310"/>
                        </a:lnTo>
                        <a:lnTo>
                          <a:pt x="702" y="283"/>
                        </a:lnTo>
                        <a:lnTo>
                          <a:pt x="701" y="257"/>
                        </a:lnTo>
                        <a:lnTo>
                          <a:pt x="697" y="226"/>
                        </a:lnTo>
                        <a:lnTo>
                          <a:pt x="690" y="198"/>
                        </a:lnTo>
                        <a:lnTo>
                          <a:pt x="682" y="171"/>
                        </a:lnTo>
                        <a:lnTo>
                          <a:pt x="670" y="146"/>
                        </a:lnTo>
                        <a:lnTo>
                          <a:pt x="659" y="126"/>
                        </a:lnTo>
                        <a:lnTo>
                          <a:pt x="645" y="102"/>
                        </a:lnTo>
                        <a:lnTo>
                          <a:pt x="634" y="86"/>
                        </a:lnTo>
                        <a:lnTo>
                          <a:pt x="617" y="65"/>
                        </a:lnTo>
                        <a:lnTo>
                          <a:pt x="602" y="49"/>
                        </a:lnTo>
                        <a:lnTo>
                          <a:pt x="578" y="32"/>
                        </a:lnTo>
                        <a:lnTo>
                          <a:pt x="555" y="18"/>
                        </a:lnTo>
                        <a:lnTo>
                          <a:pt x="530" y="8"/>
                        </a:lnTo>
                        <a:lnTo>
                          <a:pt x="500" y="2"/>
                        </a:lnTo>
                        <a:lnTo>
                          <a:pt x="474" y="0"/>
                        </a:lnTo>
                        <a:lnTo>
                          <a:pt x="0" y="0"/>
                        </a:lnTo>
                        <a:close/>
                      </a:path>
                    </a:pathLst>
                  </a:custGeom>
                  <a:solidFill>
                    <a:srgbClr val="FFFFFF"/>
                  </a:solidFill>
                  <a:ln w="9525">
                    <a:noFill/>
                    <a:round/>
                    <a:headEnd/>
                    <a:tailEnd/>
                  </a:ln>
                </p:spPr>
                <p:txBody>
                  <a:bodyPr/>
                  <a:lstStyle/>
                  <a:p>
                    <a:endParaRPr lang="en-US">
                      <a:latin typeface="+mj-lt"/>
                    </a:endParaRPr>
                  </a:p>
                </p:txBody>
              </p:sp>
            </p:grpSp>
          </p:grpSp>
        </p:grpSp>
        <p:grpSp>
          <p:nvGrpSpPr>
            <p:cNvPr id="19471" name="Group 123"/>
            <p:cNvGrpSpPr>
              <a:grpSpLocks/>
            </p:cNvGrpSpPr>
            <p:nvPr/>
          </p:nvGrpSpPr>
          <p:grpSpPr bwMode="auto">
            <a:xfrm>
              <a:off x="454" y="3024"/>
              <a:ext cx="889" cy="931"/>
              <a:chOff x="454" y="3024"/>
              <a:chExt cx="889" cy="931"/>
            </a:xfrm>
          </p:grpSpPr>
          <p:sp>
            <p:nvSpPr>
              <p:cNvPr id="19472" name="Text Box 124"/>
              <p:cNvSpPr txBox="1">
                <a:spLocks noChangeArrowheads="1"/>
              </p:cNvSpPr>
              <p:nvPr/>
            </p:nvSpPr>
            <p:spPr bwMode="auto">
              <a:xfrm>
                <a:off x="454" y="3704"/>
                <a:ext cx="889" cy="251"/>
              </a:xfrm>
              <a:prstGeom prst="rect">
                <a:avLst/>
              </a:prstGeom>
              <a:noFill/>
              <a:ln w="12700">
                <a:noFill/>
                <a:miter lim="800000"/>
                <a:headEnd/>
                <a:tailEnd/>
              </a:ln>
            </p:spPr>
            <p:txBody>
              <a:bodyPr wrap="none">
                <a:spAutoFit/>
              </a:bodyPr>
              <a:lstStyle/>
              <a:p>
                <a:pPr algn="ctr"/>
                <a:r>
                  <a:rPr kumimoji="0" lang="en-US" sz="1800">
                    <a:latin typeface="+mj-lt"/>
                  </a:rPr>
                  <a:t>Restrooms</a:t>
                </a:r>
              </a:p>
            </p:txBody>
          </p:sp>
          <p:grpSp>
            <p:nvGrpSpPr>
              <p:cNvPr id="19473" name="Group 125"/>
              <p:cNvGrpSpPr>
                <a:grpSpLocks/>
              </p:cNvGrpSpPr>
              <p:nvPr/>
            </p:nvGrpSpPr>
            <p:grpSpPr bwMode="auto">
              <a:xfrm>
                <a:off x="567" y="3024"/>
                <a:ext cx="681" cy="679"/>
                <a:chOff x="1440" y="3024"/>
                <a:chExt cx="681" cy="679"/>
              </a:xfrm>
            </p:grpSpPr>
            <p:sp>
              <p:nvSpPr>
                <p:cNvPr id="19474" name="AutoShape 126"/>
                <p:cNvSpPr>
                  <a:spLocks noChangeArrowheads="1"/>
                </p:cNvSpPr>
                <p:nvPr/>
              </p:nvSpPr>
              <p:spPr bwMode="auto">
                <a:xfrm>
                  <a:off x="1440" y="3024"/>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19475" name="Group 127"/>
                <p:cNvGrpSpPr>
                  <a:grpSpLocks/>
                </p:cNvGrpSpPr>
                <p:nvPr/>
              </p:nvGrpSpPr>
              <p:grpSpPr bwMode="auto">
                <a:xfrm>
                  <a:off x="1505" y="3103"/>
                  <a:ext cx="559" cy="545"/>
                  <a:chOff x="625" y="3069"/>
                  <a:chExt cx="559" cy="545"/>
                </a:xfrm>
              </p:grpSpPr>
              <p:grpSp>
                <p:nvGrpSpPr>
                  <p:cNvPr id="19476" name="Group 128"/>
                  <p:cNvGrpSpPr>
                    <a:grpSpLocks/>
                  </p:cNvGrpSpPr>
                  <p:nvPr/>
                </p:nvGrpSpPr>
                <p:grpSpPr bwMode="auto">
                  <a:xfrm>
                    <a:off x="625" y="3075"/>
                    <a:ext cx="209" cy="539"/>
                    <a:chOff x="625" y="3075"/>
                    <a:chExt cx="209" cy="539"/>
                  </a:xfrm>
                </p:grpSpPr>
                <p:sp>
                  <p:nvSpPr>
                    <p:cNvPr id="19481" name="Freeform 129"/>
                    <p:cNvSpPr>
                      <a:spLocks/>
                    </p:cNvSpPr>
                    <p:nvPr/>
                  </p:nvSpPr>
                  <p:spPr bwMode="auto">
                    <a:xfrm>
                      <a:off x="625" y="3177"/>
                      <a:ext cx="209" cy="437"/>
                    </a:xfrm>
                    <a:custGeom>
                      <a:avLst/>
                      <a:gdLst>
                        <a:gd name="T0" fmla="*/ 164 w 837"/>
                        <a:gd name="T1" fmla="*/ 0 h 1747"/>
                        <a:gd name="T2" fmla="*/ 172 w 837"/>
                        <a:gd name="T3" fmla="*/ 2 h 1747"/>
                        <a:gd name="T4" fmla="*/ 181 w 837"/>
                        <a:gd name="T5" fmla="*/ 4 h 1747"/>
                        <a:gd name="T6" fmla="*/ 188 w 837"/>
                        <a:gd name="T7" fmla="*/ 7 h 1747"/>
                        <a:gd name="T8" fmla="*/ 197 w 837"/>
                        <a:gd name="T9" fmla="*/ 13 h 1747"/>
                        <a:gd name="T10" fmla="*/ 204 w 837"/>
                        <a:gd name="T11" fmla="*/ 21 h 1747"/>
                        <a:gd name="T12" fmla="*/ 209 w 837"/>
                        <a:gd name="T13" fmla="*/ 31 h 1747"/>
                        <a:gd name="T14" fmla="*/ 209 w 837"/>
                        <a:gd name="T15" fmla="*/ 199 h 1747"/>
                        <a:gd name="T16" fmla="*/ 207 w 837"/>
                        <a:gd name="T17" fmla="*/ 204 h 1747"/>
                        <a:gd name="T18" fmla="*/ 203 w 837"/>
                        <a:gd name="T19" fmla="*/ 210 h 1747"/>
                        <a:gd name="T20" fmla="*/ 196 w 837"/>
                        <a:gd name="T21" fmla="*/ 214 h 1747"/>
                        <a:gd name="T22" fmla="*/ 188 w 837"/>
                        <a:gd name="T23" fmla="*/ 214 h 1747"/>
                        <a:gd name="T24" fmla="*/ 181 w 837"/>
                        <a:gd name="T25" fmla="*/ 212 h 1747"/>
                        <a:gd name="T26" fmla="*/ 176 w 837"/>
                        <a:gd name="T27" fmla="*/ 208 h 1747"/>
                        <a:gd name="T28" fmla="*/ 174 w 837"/>
                        <a:gd name="T29" fmla="*/ 203 h 1747"/>
                        <a:gd name="T30" fmla="*/ 172 w 837"/>
                        <a:gd name="T31" fmla="*/ 198 h 1747"/>
                        <a:gd name="T32" fmla="*/ 160 w 837"/>
                        <a:gd name="T33" fmla="*/ 412 h 1747"/>
                        <a:gd name="T34" fmla="*/ 158 w 837"/>
                        <a:gd name="T35" fmla="*/ 423 h 1747"/>
                        <a:gd name="T36" fmla="*/ 152 w 837"/>
                        <a:gd name="T37" fmla="*/ 431 h 1747"/>
                        <a:gd name="T38" fmla="*/ 144 w 837"/>
                        <a:gd name="T39" fmla="*/ 435 h 1747"/>
                        <a:gd name="T40" fmla="*/ 136 w 837"/>
                        <a:gd name="T41" fmla="*/ 437 h 1747"/>
                        <a:gd name="T42" fmla="*/ 127 w 837"/>
                        <a:gd name="T43" fmla="*/ 435 h 1747"/>
                        <a:gd name="T44" fmla="*/ 119 w 837"/>
                        <a:gd name="T45" fmla="*/ 431 h 1747"/>
                        <a:gd name="T46" fmla="*/ 114 w 837"/>
                        <a:gd name="T47" fmla="*/ 424 h 1747"/>
                        <a:gd name="T48" fmla="*/ 111 w 837"/>
                        <a:gd name="T49" fmla="*/ 418 h 1747"/>
                        <a:gd name="T50" fmla="*/ 98 w 837"/>
                        <a:gd name="T51" fmla="*/ 209 h 1747"/>
                        <a:gd name="T52" fmla="*/ 97 w 837"/>
                        <a:gd name="T53" fmla="*/ 420 h 1747"/>
                        <a:gd name="T54" fmla="*/ 92 w 837"/>
                        <a:gd name="T55" fmla="*/ 429 h 1747"/>
                        <a:gd name="T56" fmla="*/ 83 w 837"/>
                        <a:gd name="T57" fmla="*/ 435 h 1747"/>
                        <a:gd name="T58" fmla="*/ 72 w 837"/>
                        <a:gd name="T59" fmla="*/ 437 h 1747"/>
                        <a:gd name="T60" fmla="*/ 63 w 837"/>
                        <a:gd name="T61" fmla="*/ 435 h 1747"/>
                        <a:gd name="T62" fmla="*/ 56 w 837"/>
                        <a:gd name="T63" fmla="*/ 430 h 1747"/>
                        <a:gd name="T64" fmla="*/ 51 w 837"/>
                        <a:gd name="T65" fmla="*/ 423 h 1747"/>
                        <a:gd name="T66" fmla="*/ 49 w 837"/>
                        <a:gd name="T67" fmla="*/ 415 h 1747"/>
                        <a:gd name="T68" fmla="*/ 37 w 837"/>
                        <a:gd name="T69" fmla="*/ 198 h 1747"/>
                        <a:gd name="T70" fmla="*/ 35 w 837"/>
                        <a:gd name="T71" fmla="*/ 205 h 1747"/>
                        <a:gd name="T72" fmla="*/ 32 w 837"/>
                        <a:gd name="T73" fmla="*/ 209 h 1747"/>
                        <a:gd name="T74" fmla="*/ 27 w 837"/>
                        <a:gd name="T75" fmla="*/ 213 h 1747"/>
                        <a:gd name="T76" fmla="*/ 23 w 837"/>
                        <a:gd name="T77" fmla="*/ 214 h 1747"/>
                        <a:gd name="T78" fmla="*/ 16 w 837"/>
                        <a:gd name="T79" fmla="*/ 215 h 1747"/>
                        <a:gd name="T80" fmla="*/ 11 w 837"/>
                        <a:gd name="T81" fmla="*/ 213 h 1747"/>
                        <a:gd name="T82" fmla="*/ 7 w 837"/>
                        <a:gd name="T83" fmla="*/ 211 h 1747"/>
                        <a:gd name="T84" fmla="*/ 3 w 837"/>
                        <a:gd name="T85" fmla="*/ 207 h 1747"/>
                        <a:gd name="T86" fmla="*/ 1 w 837"/>
                        <a:gd name="T87" fmla="*/ 202 h 1747"/>
                        <a:gd name="T88" fmla="*/ 0 w 837"/>
                        <a:gd name="T89" fmla="*/ 36 h 1747"/>
                        <a:gd name="T90" fmla="*/ 5 w 837"/>
                        <a:gd name="T91" fmla="*/ 22 h 1747"/>
                        <a:gd name="T92" fmla="*/ 13 w 837"/>
                        <a:gd name="T93" fmla="*/ 14 h 1747"/>
                        <a:gd name="T94" fmla="*/ 26 w 837"/>
                        <a:gd name="T95" fmla="*/ 5 h 1747"/>
                        <a:gd name="T96" fmla="*/ 40 w 837"/>
                        <a:gd name="T97" fmla="*/ 2 h 174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837"/>
                        <a:gd name="T148" fmla="*/ 0 h 1747"/>
                        <a:gd name="T149" fmla="*/ 837 w 837"/>
                        <a:gd name="T150" fmla="*/ 1747 h 174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837" h="1747">
                          <a:moveTo>
                            <a:pt x="201" y="0"/>
                          </a:moveTo>
                          <a:lnTo>
                            <a:pt x="642" y="0"/>
                          </a:lnTo>
                          <a:lnTo>
                            <a:pt x="656" y="0"/>
                          </a:lnTo>
                          <a:lnTo>
                            <a:pt x="666" y="2"/>
                          </a:lnTo>
                          <a:lnTo>
                            <a:pt x="677" y="4"/>
                          </a:lnTo>
                          <a:lnTo>
                            <a:pt x="690" y="6"/>
                          </a:lnTo>
                          <a:lnTo>
                            <a:pt x="700" y="8"/>
                          </a:lnTo>
                          <a:lnTo>
                            <a:pt x="710" y="11"/>
                          </a:lnTo>
                          <a:lnTo>
                            <a:pt x="723" y="15"/>
                          </a:lnTo>
                          <a:lnTo>
                            <a:pt x="734" y="20"/>
                          </a:lnTo>
                          <a:lnTo>
                            <a:pt x="743" y="24"/>
                          </a:lnTo>
                          <a:lnTo>
                            <a:pt x="753" y="29"/>
                          </a:lnTo>
                          <a:lnTo>
                            <a:pt x="766" y="35"/>
                          </a:lnTo>
                          <a:lnTo>
                            <a:pt x="776" y="43"/>
                          </a:lnTo>
                          <a:lnTo>
                            <a:pt x="788" y="52"/>
                          </a:lnTo>
                          <a:lnTo>
                            <a:pt x="800" y="63"/>
                          </a:lnTo>
                          <a:lnTo>
                            <a:pt x="809" y="73"/>
                          </a:lnTo>
                          <a:lnTo>
                            <a:pt x="818" y="83"/>
                          </a:lnTo>
                          <a:lnTo>
                            <a:pt x="827" y="98"/>
                          </a:lnTo>
                          <a:lnTo>
                            <a:pt x="831" y="108"/>
                          </a:lnTo>
                          <a:lnTo>
                            <a:pt x="837" y="122"/>
                          </a:lnTo>
                          <a:lnTo>
                            <a:pt x="837" y="135"/>
                          </a:lnTo>
                          <a:lnTo>
                            <a:pt x="837" y="147"/>
                          </a:lnTo>
                          <a:lnTo>
                            <a:pt x="837" y="794"/>
                          </a:lnTo>
                          <a:lnTo>
                            <a:pt x="835" y="801"/>
                          </a:lnTo>
                          <a:lnTo>
                            <a:pt x="832" y="809"/>
                          </a:lnTo>
                          <a:lnTo>
                            <a:pt x="830" y="817"/>
                          </a:lnTo>
                          <a:lnTo>
                            <a:pt x="826" y="825"/>
                          </a:lnTo>
                          <a:lnTo>
                            <a:pt x="819" y="832"/>
                          </a:lnTo>
                          <a:lnTo>
                            <a:pt x="813" y="840"/>
                          </a:lnTo>
                          <a:lnTo>
                            <a:pt x="802" y="847"/>
                          </a:lnTo>
                          <a:lnTo>
                            <a:pt x="792" y="853"/>
                          </a:lnTo>
                          <a:lnTo>
                            <a:pt x="783" y="856"/>
                          </a:lnTo>
                          <a:lnTo>
                            <a:pt x="773" y="858"/>
                          </a:lnTo>
                          <a:lnTo>
                            <a:pt x="762" y="858"/>
                          </a:lnTo>
                          <a:lnTo>
                            <a:pt x="752" y="857"/>
                          </a:lnTo>
                          <a:lnTo>
                            <a:pt x="741" y="855"/>
                          </a:lnTo>
                          <a:lnTo>
                            <a:pt x="732" y="852"/>
                          </a:lnTo>
                          <a:lnTo>
                            <a:pt x="725" y="849"/>
                          </a:lnTo>
                          <a:lnTo>
                            <a:pt x="717" y="843"/>
                          </a:lnTo>
                          <a:lnTo>
                            <a:pt x="710" y="838"/>
                          </a:lnTo>
                          <a:lnTo>
                            <a:pt x="705" y="831"/>
                          </a:lnTo>
                          <a:lnTo>
                            <a:pt x="700" y="825"/>
                          </a:lnTo>
                          <a:lnTo>
                            <a:pt x="696" y="818"/>
                          </a:lnTo>
                          <a:lnTo>
                            <a:pt x="695" y="813"/>
                          </a:lnTo>
                          <a:lnTo>
                            <a:pt x="692" y="807"/>
                          </a:lnTo>
                          <a:lnTo>
                            <a:pt x="691" y="801"/>
                          </a:lnTo>
                          <a:lnTo>
                            <a:pt x="690" y="792"/>
                          </a:lnTo>
                          <a:lnTo>
                            <a:pt x="691" y="296"/>
                          </a:lnTo>
                          <a:lnTo>
                            <a:pt x="642" y="296"/>
                          </a:lnTo>
                          <a:lnTo>
                            <a:pt x="642" y="1649"/>
                          </a:lnTo>
                          <a:lnTo>
                            <a:pt x="642" y="1662"/>
                          </a:lnTo>
                          <a:lnTo>
                            <a:pt x="638" y="1678"/>
                          </a:lnTo>
                          <a:lnTo>
                            <a:pt x="631" y="1692"/>
                          </a:lnTo>
                          <a:lnTo>
                            <a:pt x="625" y="1705"/>
                          </a:lnTo>
                          <a:lnTo>
                            <a:pt x="617" y="1715"/>
                          </a:lnTo>
                          <a:lnTo>
                            <a:pt x="608" y="1725"/>
                          </a:lnTo>
                          <a:lnTo>
                            <a:pt x="598" y="1731"/>
                          </a:lnTo>
                          <a:lnTo>
                            <a:pt x="586" y="1738"/>
                          </a:lnTo>
                          <a:lnTo>
                            <a:pt x="576" y="1741"/>
                          </a:lnTo>
                          <a:lnTo>
                            <a:pt x="565" y="1745"/>
                          </a:lnTo>
                          <a:lnTo>
                            <a:pt x="556" y="1746"/>
                          </a:lnTo>
                          <a:lnTo>
                            <a:pt x="544" y="1747"/>
                          </a:lnTo>
                          <a:lnTo>
                            <a:pt x="534" y="1747"/>
                          </a:lnTo>
                          <a:lnTo>
                            <a:pt x="522" y="1745"/>
                          </a:lnTo>
                          <a:lnTo>
                            <a:pt x="508" y="1741"/>
                          </a:lnTo>
                          <a:lnTo>
                            <a:pt x="497" y="1736"/>
                          </a:lnTo>
                          <a:lnTo>
                            <a:pt x="486" y="1731"/>
                          </a:lnTo>
                          <a:lnTo>
                            <a:pt x="478" y="1724"/>
                          </a:lnTo>
                          <a:lnTo>
                            <a:pt x="471" y="1716"/>
                          </a:lnTo>
                          <a:lnTo>
                            <a:pt x="463" y="1707"/>
                          </a:lnTo>
                          <a:lnTo>
                            <a:pt x="456" y="1697"/>
                          </a:lnTo>
                          <a:lnTo>
                            <a:pt x="451" y="1689"/>
                          </a:lnTo>
                          <a:lnTo>
                            <a:pt x="449" y="1680"/>
                          </a:lnTo>
                          <a:lnTo>
                            <a:pt x="446" y="1672"/>
                          </a:lnTo>
                          <a:lnTo>
                            <a:pt x="445" y="1661"/>
                          </a:lnTo>
                          <a:lnTo>
                            <a:pt x="445" y="836"/>
                          </a:lnTo>
                          <a:lnTo>
                            <a:pt x="394" y="836"/>
                          </a:lnTo>
                          <a:lnTo>
                            <a:pt x="393" y="1655"/>
                          </a:lnTo>
                          <a:lnTo>
                            <a:pt x="392" y="1667"/>
                          </a:lnTo>
                          <a:lnTo>
                            <a:pt x="389" y="1679"/>
                          </a:lnTo>
                          <a:lnTo>
                            <a:pt x="382" y="1692"/>
                          </a:lnTo>
                          <a:lnTo>
                            <a:pt x="376" y="1703"/>
                          </a:lnTo>
                          <a:lnTo>
                            <a:pt x="367" y="1716"/>
                          </a:lnTo>
                          <a:lnTo>
                            <a:pt x="357" y="1725"/>
                          </a:lnTo>
                          <a:lnTo>
                            <a:pt x="345" y="1735"/>
                          </a:lnTo>
                          <a:lnTo>
                            <a:pt x="332" y="1741"/>
                          </a:lnTo>
                          <a:lnTo>
                            <a:pt x="318" y="1745"/>
                          </a:lnTo>
                          <a:lnTo>
                            <a:pt x="303" y="1747"/>
                          </a:lnTo>
                          <a:lnTo>
                            <a:pt x="289" y="1747"/>
                          </a:lnTo>
                          <a:lnTo>
                            <a:pt x="276" y="1745"/>
                          </a:lnTo>
                          <a:lnTo>
                            <a:pt x="266" y="1744"/>
                          </a:lnTo>
                          <a:lnTo>
                            <a:pt x="254" y="1740"/>
                          </a:lnTo>
                          <a:lnTo>
                            <a:pt x="245" y="1735"/>
                          </a:lnTo>
                          <a:lnTo>
                            <a:pt x="235" y="1727"/>
                          </a:lnTo>
                          <a:lnTo>
                            <a:pt x="224" y="1719"/>
                          </a:lnTo>
                          <a:lnTo>
                            <a:pt x="218" y="1711"/>
                          </a:lnTo>
                          <a:lnTo>
                            <a:pt x="210" y="1701"/>
                          </a:lnTo>
                          <a:lnTo>
                            <a:pt x="205" y="1692"/>
                          </a:lnTo>
                          <a:lnTo>
                            <a:pt x="201" y="1681"/>
                          </a:lnTo>
                          <a:lnTo>
                            <a:pt x="200" y="1674"/>
                          </a:lnTo>
                          <a:lnTo>
                            <a:pt x="196" y="1658"/>
                          </a:lnTo>
                          <a:lnTo>
                            <a:pt x="197" y="296"/>
                          </a:lnTo>
                          <a:lnTo>
                            <a:pt x="148" y="296"/>
                          </a:lnTo>
                          <a:lnTo>
                            <a:pt x="148" y="792"/>
                          </a:lnTo>
                          <a:lnTo>
                            <a:pt x="147" y="801"/>
                          </a:lnTo>
                          <a:lnTo>
                            <a:pt x="144" y="810"/>
                          </a:lnTo>
                          <a:lnTo>
                            <a:pt x="139" y="821"/>
                          </a:lnTo>
                          <a:lnTo>
                            <a:pt x="135" y="827"/>
                          </a:lnTo>
                          <a:lnTo>
                            <a:pt x="132" y="831"/>
                          </a:lnTo>
                          <a:lnTo>
                            <a:pt x="127" y="835"/>
                          </a:lnTo>
                          <a:lnTo>
                            <a:pt x="122" y="840"/>
                          </a:lnTo>
                          <a:lnTo>
                            <a:pt x="118" y="845"/>
                          </a:lnTo>
                          <a:lnTo>
                            <a:pt x="110" y="851"/>
                          </a:lnTo>
                          <a:lnTo>
                            <a:pt x="105" y="852"/>
                          </a:lnTo>
                          <a:lnTo>
                            <a:pt x="99" y="855"/>
                          </a:lnTo>
                          <a:lnTo>
                            <a:pt x="92" y="857"/>
                          </a:lnTo>
                          <a:lnTo>
                            <a:pt x="86" y="858"/>
                          </a:lnTo>
                          <a:lnTo>
                            <a:pt x="79" y="858"/>
                          </a:lnTo>
                          <a:lnTo>
                            <a:pt x="66" y="858"/>
                          </a:lnTo>
                          <a:lnTo>
                            <a:pt x="61" y="857"/>
                          </a:lnTo>
                          <a:lnTo>
                            <a:pt x="53" y="855"/>
                          </a:lnTo>
                          <a:lnTo>
                            <a:pt x="45" y="853"/>
                          </a:lnTo>
                          <a:lnTo>
                            <a:pt x="40" y="851"/>
                          </a:lnTo>
                          <a:lnTo>
                            <a:pt x="35" y="847"/>
                          </a:lnTo>
                          <a:lnTo>
                            <a:pt x="29" y="843"/>
                          </a:lnTo>
                          <a:lnTo>
                            <a:pt x="25" y="839"/>
                          </a:lnTo>
                          <a:lnTo>
                            <a:pt x="18" y="832"/>
                          </a:lnTo>
                          <a:lnTo>
                            <a:pt x="14" y="827"/>
                          </a:lnTo>
                          <a:lnTo>
                            <a:pt x="11" y="821"/>
                          </a:lnTo>
                          <a:lnTo>
                            <a:pt x="8" y="817"/>
                          </a:lnTo>
                          <a:lnTo>
                            <a:pt x="5" y="809"/>
                          </a:lnTo>
                          <a:lnTo>
                            <a:pt x="3" y="803"/>
                          </a:lnTo>
                          <a:lnTo>
                            <a:pt x="0" y="795"/>
                          </a:lnTo>
                          <a:lnTo>
                            <a:pt x="0" y="143"/>
                          </a:lnTo>
                          <a:lnTo>
                            <a:pt x="4" y="122"/>
                          </a:lnTo>
                          <a:lnTo>
                            <a:pt x="11" y="103"/>
                          </a:lnTo>
                          <a:lnTo>
                            <a:pt x="20" y="87"/>
                          </a:lnTo>
                          <a:lnTo>
                            <a:pt x="29" y="74"/>
                          </a:lnTo>
                          <a:lnTo>
                            <a:pt x="39" y="64"/>
                          </a:lnTo>
                          <a:lnTo>
                            <a:pt x="51" y="54"/>
                          </a:lnTo>
                          <a:lnTo>
                            <a:pt x="69" y="39"/>
                          </a:lnTo>
                          <a:lnTo>
                            <a:pt x="88" y="29"/>
                          </a:lnTo>
                          <a:lnTo>
                            <a:pt x="104" y="21"/>
                          </a:lnTo>
                          <a:lnTo>
                            <a:pt x="118" y="16"/>
                          </a:lnTo>
                          <a:lnTo>
                            <a:pt x="140" y="9"/>
                          </a:lnTo>
                          <a:lnTo>
                            <a:pt x="161" y="6"/>
                          </a:lnTo>
                          <a:lnTo>
                            <a:pt x="182" y="2"/>
                          </a:lnTo>
                          <a:lnTo>
                            <a:pt x="201" y="0"/>
                          </a:lnTo>
                          <a:close/>
                        </a:path>
                      </a:pathLst>
                    </a:custGeom>
                    <a:solidFill>
                      <a:srgbClr val="000000"/>
                    </a:solidFill>
                    <a:ln w="9525">
                      <a:noFill/>
                      <a:round/>
                      <a:headEnd/>
                      <a:tailEnd/>
                    </a:ln>
                  </p:spPr>
                  <p:txBody>
                    <a:bodyPr/>
                    <a:lstStyle/>
                    <a:p>
                      <a:endParaRPr lang="en-US">
                        <a:latin typeface="+mj-lt"/>
                      </a:endParaRPr>
                    </a:p>
                  </p:txBody>
                </p:sp>
                <p:sp>
                  <p:nvSpPr>
                    <p:cNvPr id="19482" name="Oval 130"/>
                    <p:cNvSpPr>
                      <a:spLocks noChangeArrowheads="1"/>
                    </p:cNvSpPr>
                    <p:nvPr/>
                  </p:nvSpPr>
                  <p:spPr bwMode="auto">
                    <a:xfrm>
                      <a:off x="683" y="3075"/>
                      <a:ext cx="86" cy="87"/>
                    </a:xfrm>
                    <a:prstGeom prst="ellipse">
                      <a:avLst/>
                    </a:prstGeom>
                    <a:solidFill>
                      <a:srgbClr val="000000"/>
                    </a:solidFill>
                    <a:ln w="9525">
                      <a:noFill/>
                      <a:round/>
                      <a:headEnd/>
                      <a:tailEnd/>
                    </a:ln>
                  </p:spPr>
                  <p:txBody>
                    <a:bodyPr/>
                    <a:lstStyle/>
                    <a:p>
                      <a:endParaRPr lang="en-US">
                        <a:latin typeface="+mj-lt"/>
                      </a:endParaRPr>
                    </a:p>
                  </p:txBody>
                </p:sp>
              </p:grpSp>
              <p:grpSp>
                <p:nvGrpSpPr>
                  <p:cNvPr id="19477" name="Group 131"/>
                  <p:cNvGrpSpPr>
                    <a:grpSpLocks/>
                  </p:cNvGrpSpPr>
                  <p:nvPr/>
                </p:nvGrpSpPr>
                <p:grpSpPr bwMode="auto">
                  <a:xfrm>
                    <a:off x="934" y="3075"/>
                    <a:ext cx="250" cy="538"/>
                    <a:chOff x="934" y="3075"/>
                    <a:chExt cx="250" cy="538"/>
                  </a:xfrm>
                </p:grpSpPr>
                <p:sp>
                  <p:nvSpPr>
                    <p:cNvPr id="19479" name="Freeform 132"/>
                    <p:cNvSpPr>
                      <a:spLocks/>
                    </p:cNvSpPr>
                    <p:nvPr/>
                  </p:nvSpPr>
                  <p:spPr bwMode="auto">
                    <a:xfrm>
                      <a:off x="934" y="3177"/>
                      <a:ext cx="250" cy="436"/>
                    </a:xfrm>
                    <a:custGeom>
                      <a:avLst/>
                      <a:gdLst>
                        <a:gd name="T0" fmla="*/ 186 w 1002"/>
                        <a:gd name="T1" fmla="*/ 1 h 1744"/>
                        <a:gd name="T2" fmla="*/ 194 w 1002"/>
                        <a:gd name="T3" fmla="*/ 3 h 1744"/>
                        <a:gd name="T4" fmla="*/ 202 w 1002"/>
                        <a:gd name="T5" fmla="*/ 8 h 1744"/>
                        <a:gd name="T6" fmla="*/ 208 w 1002"/>
                        <a:gd name="T7" fmla="*/ 15 h 1744"/>
                        <a:gd name="T8" fmla="*/ 212 w 1002"/>
                        <a:gd name="T9" fmla="*/ 22 h 1744"/>
                        <a:gd name="T10" fmla="*/ 215 w 1002"/>
                        <a:gd name="T11" fmla="*/ 31 h 1744"/>
                        <a:gd name="T12" fmla="*/ 249 w 1002"/>
                        <a:gd name="T13" fmla="*/ 164 h 1744"/>
                        <a:gd name="T14" fmla="*/ 250 w 1002"/>
                        <a:gd name="T15" fmla="*/ 173 h 1744"/>
                        <a:gd name="T16" fmla="*/ 246 w 1002"/>
                        <a:gd name="T17" fmla="*/ 180 h 1744"/>
                        <a:gd name="T18" fmla="*/ 239 w 1002"/>
                        <a:gd name="T19" fmla="*/ 186 h 1744"/>
                        <a:gd name="T20" fmla="*/ 231 w 1002"/>
                        <a:gd name="T21" fmla="*/ 187 h 1744"/>
                        <a:gd name="T22" fmla="*/ 224 w 1002"/>
                        <a:gd name="T23" fmla="*/ 185 h 1744"/>
                        <a:gd name="T24" fmla="*/ 218 w 1002"/>
                        <a:gd name="T25" fmla="*/ 181 h 1744"/>
                        <a:gd name="T26" fmla="*/ 214 w 1002"/>
                        <a:gd name="T27" fmla="*/ 173 h 1744"/>
                        <a:gd name="T28" fmla="*/ 227 w 1002"/>
                        <a:gd name="T29" fmla="*/ 270 h 1744"/>
                        <a:gd name="T30" fmla="*/ 181 w 1002"/>
                        <a:gd name="T31" fmla="*/ 419 h 1744"/>
                        <a:gd name="T32" fmla="*/ 177 w 1002"/>
                        <a:gd name="T33" fmla="*/ 427 h 1744"/>
                        <a:gd name="T34" fmla="*/ 171 w 1002"/>
                        <a:gd name="T35" fmla="*/ 433 h 1744"/>
                        <a:gd name="T36" fmla="*/ 164 w 1002"/>
                        <a:gd name="T37" fmla="*/ 435 h 1744"/>
                        <a:gd name="T38" fmla="*/ 156 w 1002"/>
                        <a:gd name="T39" fmla="*/ 436 h 1744"/>
                        <a:gd name="T40" fmla="*/ 148 w 1002"/>
                        <a:gd name="T41" fmla="*/ 433 h 1744"/>
                        <a:gd name="T42" fmla="*/ 142 w 1002"/>
                        <a:gd name="T43" fmla="*/ 428 h 1744"/>
                        <a:gd name="T44" fmla="*/ 139 w 1002"/>
                        <a:gd name="T45" fmla="*/ 422 h 1744"/>
                        <a:gd name="T46" fmla="*/ 137 w 1002"/>
                        <a:gd name="T47" fmla="*/ 416 h 1744"/>
                        <a:gd name="T48" fmla="*/ 115 w 1002"/>
                        <a:gd name="T49" fmla="*/ 416 h 1744"/>
                        <a:gd name="T50" fmla="*/ 113 w 1002"/>
                        <a:gd name="T51" fmla="*/ 422 h 1744"/>
                        <a:gd name="T52" fmla="*/ 108 w 1002"/>
                        <a:gd name="T53" fmla="*/ 429 h 1744"/>
                        <a:gd name="T54" fmla="*/ 102 w 1002"/>
                        <a:gd name="T55" fmla="*/ 434 h 1744"/>
                        <a:gd name="T56" fmla="*/ 94 w 1002"/>
                        <a:gd name="T57" fmla="*/ 436 h 1744"/>
                        <a:gd name="T58" fmla="*/ 86 w 1002"/>
                        <a:gd name="T59" fmla="*/ 435 h 1744"/>
                        <a:gd name="T60" fmla="*/ 79 w 1002"/>
                        <a:gd name="T61" fmla="*/ 432 h 1744"/>
                        <a:gd name="T62" fmla="*/ 74 w 1002"/>
                        <a:gd name="T63" fmla="*/ 428 h 1744"/>
                        <a:gd name="T64" fmla="*/ 70 w 1002"/>
                        <a:gd name="T65" fmla="*/ 420 h 1744"/>
                        <a:gd name="T66" fmla="*/ 70 w 1002"/>
                        <a:gd name="T67" fmla="*/ 271 h 1744"/>
                        <a:gd name="T68" fmla="*/ 70 w 1002"/>
                        <a:gd name="T69" fmla="*/ 61 h 1744"/>
                        <a:gd name="T70" fmla="*/ 34 w 1002"/>
                        <a:gd name="T71" fmla="*/ 181 h 1744"/>
                        <a:gd name="T72" fmla="*/ 29 w 1002"/>
                        <a:gd name="T73" fmla="*/ 188 h 1744"/>
                        <a:gd name="T74" fmla="*/ 21 w 1002"/>
                        <a:gd name="T75" fmla="*/ 190 h 1744"/>
                        <a:gd name="T76" fmla="*/ 12 w 1002"/>
                        <a:gd name="T77" fmla="*/ 189 h 1744"/>
                        <a:gd name="T78" fmla="*/ 5 w 1002"/>
                        <a:gd name="T79" fmla="*/ 185 h 1744"/>
                        <a:gd name="T80" fmla="*/ 1 w 1002"/>
                        <a:gd name="T81" fmla="*/ 178 h 1744"/>
                        <a:gd name="T82" fmla="*/ 0 w 1002"/>
                        <a:gd name="T83" fmla="*/ 171 h 1744"/>
                        <a:gd name="T84" fmla="*/ 36 w 1002"/>
                        <a:gd name="T85" fmla="*/ 37 h 1744"/>
                        <a:gd name="T86" fmla="*/ 37 w 1002"/>
                        <a:gd name="T87" fmla="*/ 28 h 1744"/>
                        <a:gd name="T88" fmla="*/ 40 w 1002"/>
                        <a:gd name="T89" fmla="*/ 21 h 1744"/>
                        <a:gd name="T90" fmla="*/ 45 w 1002"/>
                        <a:gd name="T91" fmla="*/ 13 h 1744"/>
                        <a:gd name="T92" fmla="*/ 52 w 1002"/>
                        <a:gd name="T93" fmla="*/ 6 h 1744"/>
                        <a:gd name="T94" fmla="*/ 60 w 1002"/>
                        <a:gd name="T95" fmla="*/ 2 h 174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002"/>
                        <a:gd name="T145" fmla="*/ 0 h 1744"/>
                        <a:gd name="T146" fmla="*/ 1002 w 1002"/>
                        <a:gd name="T147" fmla="*/ 1744 h 174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002" h="1744">
                          <a:moveTo>
                            <a:pt x="273" y="0"/>
                          </a:moveTo>
                          <a:lnTo>
                            <a:pt x="735" y="0"/>
                          </a:lnTo>
                          <a:lnTo>
                            <a:pt x="746" y="3"/>
                          </a:lnTo>
                          <a:lnTo>
                            <a:pt x="757" y="6"/>
                          </a:lnTo>
                          <a:lnTo>
                            <a:pt x="767" y="8"/>
                          </a:lnTo>
                          <a:lnTo>
                            <a:pt x="777" y="12"/>
                          </a:lnTo>
                          <a:lnTo>
                            <a:pt x="789" y="19"/>
                          </a:lnTo>
                          <a:lnTo>
                            <a:pt x="798" y="25"/>
                          </a:lnTo>
                          <a:lnTo>
                            <a:pt x="809" y="33"/>
                          </a:lnTo>
                          <a:lnTo>
                            <a:pt x="818" y="41"/>
                          </a:lnTo>
                          <a:lnTo>
                            <a:pt x="825" y="50"/>
                          </a:lnTo>
                          <a:lnTo>
                            <a:pt x="832" y="59"/>
                          </a:lnTo>
                          <a:lnTo>
                            <a:pt x="838" y="67"/>
                          </a:lnTo>
                          <a:lnTo>
                            <a:pt x="844" y="77"/>
                          </a:lnTo>
                          <a:lnTo>
                            <a:pt x="849" y="87"/>
                          </a:lnTo>
                          <a:lnTo>
                            <a:pt x="853" y="95"/>
                          </a:lnTo>
                          <a:lnTo>
                            <a:pt x="855" y="108"/>
                          </a:lnTo>
                          <a:lnTo>
                            <a:pt x="860" y="124"/>
                          </a:lnTo>
                          <a:lnTo>
                            <a:pt x="862" y="137"/>
                          </a:lnTo>
                          <a:lnTo>
                            <a:pt x="866" y="152"/>
                          </a:lnTo>
                          <a:lnTo>
                            <a:pt x="999" y="656"/>
                          </a:lnTo>
                          <a:lnTo>
                            <a:pt x="1002" y="668"/>
                          </a:lnTo>
                          <a:lnTo>
                            <a:pt x="1002" y="680"/>
                          </a:lnTo>
                          <a:lnTo>
                            <a:pt x="1000" y="691"/>
                          </a:lnTo>
                          <a:lnTo>
                            <a:pt x="998" y="702"/>
                          </a:lnTo>
                          <a:lnTo>
                            <a:pt x="993" y="711"/>
                          </a:lnTo>
                          <a:lnTo>
                            <a:pt x="986" y="721"/>
                          </a:lnTo>
                          <a:lnTo>
                            <a:pt x="977" y="730"/>
                          </a:lnTo>
                          <a:lnTo>
                            <a:pt x="967" y="737"/>
                          </a:lnTo>
                          <a:lnTo>
                            <a:pt x="958" y="742"/>
                          </a:lnTo>
                          <a:lnTo>
                            <a:pt x="947" y="744"/>
                          </a:lnTo>
                          <a:lnTo>
                            <a:pt x="937" y="747"/>
                          </a:lnTo>
                          <a:lnTo>
                            <a:pt x="927" y="747"/>
                          </a:lnTo>
                          <a:lnTo>
                            <a:pt x="916" y="746"/>
                          </a:lnTo>
                          <a:lnTo>
                            <a:pt x="906" y="743"/>
                          </a:lnTo>
                          <a:lnTo>
                            <a:pt x="898" y="740"/>
                          </a:lnTo>
                          <a:lnTo>
                            <a:pt x="889" y="735"/>
                          </a:lnTo>
                          <a:lnTo>
                            <a:pt x="880" y="729"/>
                          </a:lnTo>
                          <a:lnTo>
                            <a:pt x="872" y="722"/>
                          </a:lnTo>
                          <a:lnTo>
                            <a:pt x="866" y="712"/>
                          </a:lnTo>
                          <a:lnTo>
                            <a:pt x="860" y="702"/>
                          </a:lnTo>
                          <a:lnTo>
                            <a:pt x="857" y="693"/>
                          </a:lnTo>
                          <a:lnTo>
                            <a:pt x="727" y="247"/>
                          </a:lnTo>
                          <a:lnTo>
                            <a:pt x="683" y="247"/>
                          </a:lnTo>
                          <a:lnTo>
                            <a:pt x="910" y="1079"/>
                          </a:lnTo>
                          <a:lnTo>
                            <a:pt x="726" y="1079"/>
                          </a:lnTo>
                          <a:lnTo>
                            <a:pt x="728" y="1663"/>
                          </a:lnTo>
                          <a:lnTo>
                            <a:pt x="726" y="1676"/>
                          </a:lnTo>
                          <a:lnTo>
                            <a:pt x="723" y="1687"/>
                          </a:lnTo>
                          <a:lnTo>
                            <a:pt x="718" y="1697"/>
                          </a:lnTo>
                          <a:lnTo>
                            <a:pt x="711" y="1707"/>
                          </a:lnTo>
                          <a:lnTo>
                            <a:pt x="704" y="1715"/>
                          </a:lnTo>
                          <a:lnTo>
                            <a:pt x="697" y="1723"/>
                          </a:lnTo>
                          <a:lnTo>
                            <a:pt x="685" y="1731"/>
                          </a:lnTo>
                          <a:lnTo>
                            <a:pt x="676" y="1736"/>
                          </a:lnTo>
                          <a:lnTo>
                            <a:pt x="666" y="1740"/>
                          </a:lnTo>
                          <a:lnTo>
                            <a:pt x="656" y="1741"/>
                          </a:lnTo>
                          <a:lnTo>
                            <a:pt x="645" y="1744"/>
                          </a:lnTo>
                          <a:lnTo>
                            <a:pt x="636" y="1744"/>
                          </a:lnTo>
                          <a:lnTo>
                            <a:pt x="626" y="1742"/>
                          </a:lnTo>
                          <a:lnTo>
                            <a:pt x="614" y="1741"/>
                          </a:lnTo>
                          <a:lnTo>
                            <a:pt x="603" y="1736"/>
                          </a:lnTo>
                          <a:lnTo>
                            <a:pt x="593" y="1732"/>
                          </a:lnTo>
                          <a:lnTo>
                            <a:pt x="586" y="1727"/>
                          </a:lnTo>
                          <a:lnTo>
                            <a:pt x="577" y="1720"/>
                          </a:lnTo>
                          <a:lnTo>
                            <a:pt x="570" y="1713"/>
                          </a:lnTo>
                          <a:lnTo>
                            <a:pt x="564" y="1706"/>
                          </a:lnTo>
                          <a:lnTo>
                            <a:pt x="558" y="1697"/>
                          </a:lnTo>
                          <a:lnTo>
                            <a:pt x="556" y="1689"/>
                          </a:lnTo>
                          <a:lnTo>
                            <a:pt x="552" y="1681"/>
                          </a:lnTo>
                          <a:lnTo>
                            <a:pt x="549" y="1671"/>
                          </a:lnTo>
                          <a:lnTo>
                            <a:pt x="548" y="1663"/>
                          </a:lnTo>
                          <a:lnTo>
                            <a:pt x="548" y="1083"/>
                          </a:lnTo>
                          <a:lnTo>
                            <a:pt x="459" y="1083"/>
                          </a:lnTo>
                          <a:lnTo>
                            <a:pt x="459" y="1663"/>
                          </a:lnTo>
                          <a:lnTo>
                            <a:pt x="457" y="1672"/>
                          </a:lnTo>
                          <a:lnTo>
                            <a:pt x="455" y="1681"/>
                          </a:lnTo>
                          <a:lnTo>
                            <a:pt x="452" y="1689"/>
                          </a:lnTo>
                          <a:lnTo>
                            <a:pt x="447" y="1698"/>
                          </a:lnTo>
                          <a:lnTo>
                            <a:pt x="441" y="1707"/>
                          </a:lnTo>
                          <a:lnTo>
                            <a:pt x="434" y="1716"/>
                          </a:lnTo>
                          <a:lnTo>
                            <a:pt x="428" y="1723"/>
                          </a:lnTo>
                          <a:lnTo>
                            <a:pt x="417" y="1729"/>
                          </a:lnTo>
                          <a:lnTo>
                            <a:pt x="408" y="1735"/>
                          </a:lnTo>
                          <a:lnTo>
                            <a:pt x="398" y="1740"/>
                          </a:lnTo>
                          <a:lnTo>
                            <a:pt x="387" y="1741"/>
                          </a:lnTo>
                          <a:lnTo>
                            <a:pt x="377" y="1744"/>
                          </a:lnTo>
                          <a:lnTo>
                            <a:pt x="367" y="1744"/>
                          </a:lnTo>
                          <a:lnTo>
                            <a:pt x="356" y="1742"/>
                          </a:lnTo>
                          <a:lnTo>
                            <a:pt x="346" y="1741"/>
                          </a:lnTo>
                          <a:lnTo>
                            <a:pt x="337" y="1737"/>
                          </a:lnTo>
                          <a:lnTo>
                            <a:pt x="326" y="1733"/>
                          </a:lnTo>
                          <a:lnTo>
                            <a:pt x="317" y="1728"/>
                          </a:lnTo>
                          <a:lnTo>
                            <a:pt x="310" y="1723"/>
                          </a:lnTo>
                          <a:lnTo>
                            <a:pt x="302" y="1716"/>
                          </a:lnTo>
                          <a:lnTo>
                            <a:pt x="298" y="1710"/>
                          </a:lnTo>
                          <a:lnTo>
                            <a:pt x="291" y="1701"/>
                          </a:lnTo>
                          <a:lnTo>
                            <a:pt x="286" y="1692"/>
                          </a:lnTo>
                          <a:lnTo>
                            <a:pt x="282" y="1681"/>
                          </a:lnTo>
                          <a:lnTo>
                            <a:pt x="280" y="1672"/>
                          </a:lnTo>
                          <a:lnTo>
                            <a:pt x="279" y="1663"/>
                          </a:lnTo>
                          <a:lnTo>
                            <a:pt x="279" y="1083"/>
                          </a:lnTo>
                          <a:lnTo>
                            <a:pt x="101" y="1083"/>
                          </a:lnTo>
                          <a:lnTo>
                            <a:pt x="324" y="245"/>
                          </a:lnTo>
                          <a:lnTo>
                            <a:pt x="279" y="245"/>
                          </a:lnTo>
                          <a:lnTo>
                            <a:pt x="148" y="699"/>
                          </a:lnTo>
                          <a:lnTo>
                            <a:pt x="142" y="713"/>
                          </a:lnTo>
                          <a:lnTo>
                            <a:pt x="137" y="725"/>
                          </a:lnTo>
                          <a:lnTo>
                            <a:pt x="131" y="735"/>
                          </a:lnTo>
                          <a:lnTo>
                            <a:pt x="123" y="743"/>
                          </a:lnTo>
                          <a:lnTo>
                            <a:pt x="115" y="750"/>
                          </a:lnTo>
                          <a:lnTo>
                            <a:pt x="106" y="753"/>
                          </a:lnTo>
                          <a:lnTo>
                            <a:pt x="93" y="757"/>
                          </a:lnTo>
                          <a:lnTo>
                            <a:pt x="83" y="760"/>
                          </a:lnTo>
                          <a:lnTo>
                            <a:pt x="67" y="759"/>
                          </a:lnTo>
                          <a:lnTo>
                            <a:pt x="58" y="757"/>
                          </a:lnTo>
                          <a:lnTo>
                            <a:pt x="50" y="756"/>
                          </a:lnTo>
                          <a:lnTo>
                            <a:pt x="39" y="752"/>
                          </a:lnTo>
                          <a:lnTo>
                            <a:pt x="30" y="747"/>
                          </a:lnTo>
                          <a:lnTo>
                            <a:pt x="21" y="738"/>
                          </a:lnTo>
                          <a:lnTo>
                            <a:pt x="14" y="731"/>
                          </a:lnTo>
                          <a:lnTo>
                            <a:pt x="9" y="722"/>
                          </a:lnTo>
                          <a:lnTo>
                            <a:pt x="5" y="713"/>
                          </a:lnTo>
                          <a:lnTo>
                            <a:pt x="2" y="704"/>
                          </a:lnTo>
                          <a:lnTo>
                            <a:pt x="0" y="694"/>
                          </a:lnTo>
                          <a:lnTo>
                            <a:pt x="0" y="685"/>
                          </a:lnTo>
                          <a:lnTo>
                            <a:pt x="1" y="678"/>
                          </a:lnTo>
                          <a:lnTo>
                            <a:pt x="4" y="669"/>
                          </a:lnTo>
                          <a:lnTo>
                            <a:pt x="144" y="147"/>
                          </a:lnTo>
                          <a:lnTo>
                            <a:pt x="145" y="133"/>
                          </a:lnTo>
                          <a:lnTo>
                            <a:pt x="146" y="122"/>
                          </a:lnTo>
                          <a:lnTo>
                            <a:pt x="149" y="113"/>
                          </a:lnTo>
                          <a:lnTo>
                            <a:pt x="151" y="103"/>
                          </a:lnTo>
                          <a:lnTo>
                            <a:pt x="155" y="91"/>
                          </a:lnTo>
                          <a:lnTo>
                            <a:pt x="159" y="83"/>
                          </a:lnTo>
                          <a:lnTo>
                            <a:pt x="166" y="69"/>
                          </a:lnTo>
                          <a:lnTo>
                            <a:pt x="172" y="59"/>
                          </a:lnTo>
                          <a:lnTo>
                            <a:pt x="180" y="50"/>
                          </a:lnTo>
                          <a:lnTo>
                            <a:pt x="188" y="41"/>
                          </a:lnTo>
                          <a:lnTo>
                            <a:pt x="198" y="33"/>
                          </a:lnTo>
                          <a:lnTo>
                            <a:pt x="207" y="25"/>
                          </a:lnTo>
                          <a:lnTo>
                            <a:pt x="215" y="20"/>
                          </a:lnTo>
                          <a:lnTo>
                            <a:pt x="229" y="12"/>
                          </a:lnTo>
                          <a:lnTo>
                            <a:pt x="240" y="8"/>
                          </a:lnTo>
                          <a:lnTo>
                            <a:pt x="255" y="4"/>
                          </a:lnTo>
                          <a:lnTo>
                            <a:pt x="273" y="0"/>
                          </a:lnTo>
                          <a:close/>
                        </a:path>
                      </a:pathLst>
                    </a:custGeom>
                    <a:solidFill>
                      <a:srgbClr val="000000"/>
                    </a:solidFill>
                    <a:ln w="9525">
                      <a:noFill/>
                      <a:round/>
                      <a:headEnd/>
                      <a:tailEnd/>
                    </a:ln>
                  </p:spPr>
                  <p:txBody>
                    <a:bodyPr/>
                    <a:lstStyle/>
                    <a:p>
                      <a:endParaRPr lang="en-US">
                        <a:latin typeface="+mj-lt"/>
                      </a:endParaRPr>
                    </a:p>
                  </p:txBody>
                </p:sp>
                <p:sp>
                  <p:nvSpPr>
                    <p:cNvPr id="19480" name="Oval 133"/>
                    <p:cNvSpPr>
                      <a:spLocks noChangeArrowheads="1"/>
                    </p:cNvSpPr>
                    <p:nvPr/>
                  </p:nvSpPr>
                  <p:spPr bwMode="auto">
                    <a:xfrm>
                      <a:off x="1015" y="3075"/>
                      <a:ext cx="86" cy="87"/>
                    </a:xfrm>
                    <a:prstGeom prst="ellipse">
                      <a:avLst/>
                    </a:prstGeom>
                    <a:solidFill>
                      <a:srgbClr val="000000"/>
                    </a:solidFill>
                    <a:ln w="9525">
                      <a:noFill/>
                      <a:round/>
                      <a:headEnd/>
                      <a:tailEnd/>
                    </a:ln>
                  </p:spPr>
                  <p:txBody>
                    <a:bodyPr/>
                    <a:lstStyle/>
                    <a:p>
                      <a:endParaRPr lang="en-US">
                        <a:latin typeface="+mj-lt"/>
                      </a:endParaRPr>
                    </a:p>
                  </p:txBody>
                </p:sp>
              </p:grpSp>
              <p:sp>
                <p:nvSpPr>
                  <p:cNvPr id="19478" name="Rectangle 134"/>
                  <p:cNvSpPr>
                    <a:spLocks noChangeArrowheads="1"/>
                  </p:cNvSpPr>
                  <p:nvPr/>
                </p:nvSpPr>
                <p:spPr bwMode="auto">
                  <a:xfrm>
                    <a:off x="872" y="3069"/>
                    <a:ext cx="30" cy="543"/>
                  </a:xfrm>
                  <a:prstGeom prst="rect">
                    <a:avLst/>
                  </a:prstGeom>
                  <a:solidFill>
                    <a:srgbClr val="000000"/>
                  </a:solidFill>
                  <a:ln w="9525">
                    <a:noFill/>
                    <a:miter lim="800000"/>
                    <a:headEnd/>
                    <a:tailEnd/>
                  </a:ln>
                </p:spPr>
                <p:txBody>
                  <a:bodyPr/>
                  <a:lstStyle/>
                  <a:p>
                    <a:endParaRPr lang="en-US">
                      <a:latin typeface="+mj-lt"/>
                    </a:endParaRPr>
                  </a:p>
                </p:txBody>
              </p:sp>
            </p:grpSp>
          </p:grpSp>
        </p:gr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4" name="Rectangle 13"/>
          <p:cNvSpPr>
            <a:spLocks noGrp="1" noChangeArrowheads="1"/>
          </p:cNvSpPr>
          <p:nvPr>
            <p:ph idx="1"/>
          </p:nvPr>
        </p:nvSpPr>
        <p:spPr/>
        <p:txBody>
          <a:bodyPr/>
          <a:lstStyle/>
          <a:p>
            <a:pPr eaLnBrk="1" hangingPunct="1"/>
            <a:r>
              <a:rPr lang="en-US" smtClean="0"/>
              <a:t>Introduction to Initial QAD Enterprise Applications Enterprise and Standard Edition Setup</a:t>
            </a:r>
          </a:p>
          <a:p>
            <a:pPr eaLnBrk="1" hangingPunct="1"/>
            <a:r>
              <a:rPr lang="en-US" smtClean="0"/>
              <a:t>Business Considerations</a:t>
            </a:r>
          </a:p>
          <a:p>
            <a:pPr eaLnBrk="1" hangingPunct="1"/>
            <a:r>
              <a:rPr lang="en-US" smtClean="0"/>
              <a:t>Set up Initial QAD Standard Data</a:t>
            </a:r>
          </a:p>
        </p:txBody>
      </p:sp>
      <p:sp>
        <p:nvSpPr>
          <p:cNvPr id="20483" name="Rectangle 12"/>
          <p:cNvSpPr>
            <a:spLocks noGrp="1" noChangeArrowheads="1"/>
          </p:cNvSpPr>
          <p:nvPr>
            <p:ph type="title"/>
          </p:nvPr>
        </p:nvSpPr>
        <p:spPr>
          <a:noFill/>
        </p:spPr>
        <p:txBody>
          <a:bodyPr/>
          <a:lstStyle/>
          <a:p>
            <a:pPr eaLnBrk="1" hangingPunct="1"/>
            <a:r>
              <a:rPr lang="en-US" smtClean="0"/>
              <a:t>Course Overview</a:t>
            </a:r>
          </a:p>
        </p:txBody>
      </p:sp>
      <p:sp>
        <p:nvSpPr>
          <p:cNvPr id="20482" name="Footer Placeholder 3"/>
          <p:cNvSpPr>
            <a:spLocks noGrp="1"/>
          </p:cNvSpPr>
          <p:nvPr>
            <p:ph type="ftr" sz="quarter" idx="10"/>
          </p:nvPr>
        </p:nvSpPr>
        <p:spPr>
          <a:noFill/>
        </p:spPr>
        <p:txBody>
          <a:bodyPr/>
          <a:lstStyle/>
          <a:p>
            <a:pPr algn="r"/>
            <a:r>
              <a:rPr lang="en-US" smtClean="0"/>
              <a:t>IS-IN-040</a:t>
            </a:r>
            <a:endParaRPr lang="en-US" smtClean="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6" name="Rectangle 106"/>
          <p:cNvSpPr>
            <a:spLocks noGrp="1" noChangeArrowheads="1"/>
          </p:cNvSpPr>
          <p:nvPr>
            <p:ph type="title"/>
          </p:nvPr>
        </p:nvSpPr>
        <p:spPr>
          <a:noFill/>
        </p:spPr>
        <p:txBody>
          <a:bodyPr lIns="92075" tIns="91440" rIns="92075" bIns="91440" anchor="ctr">
            <a:spAutoFit/>
          </a:bodyPr>
          <a:lstStyle/>
          <a:p>
            <a:pPr eaLnBrk="1" hangingPunct="1"/>
            <a:r>
              <a:rPr lang="en-US" smtClean="0"/>
              <a:t>Initial QAD Enterprise Applications Setup</a:t>
            </a:r>
          </a:p>
        </p:txBody>
      </p:sp>
      <p:sp>
        <p:nvSpPr>
          <p:cNvPr id="1027" name="Footer Placeholder 2"/>
          <p:cNvSpPr>
            <a:spLocks noGrp="1"/>
          </p:cNvSpPr>
          <p:nvPr>
            <p:ph type="ftr" sz="quarter" idx="10"/>
          </p:nvPr>
        </p:nvSpPr>
        <p:spPr>
          <a:noFill/>
        </p:spPr>
        <p:txBody>
          <a:bodyPr/>
          <a:lstStyle/>
          <a:p>
            <a:pPr algn="r"/>
            <a:r>
              <a:rPr lang="en-US" smtClean="0"/>
              <a:t>IS-IN-050</a:t>
            </a:r>
            <a:endParaRPr lang="en-US" smtClean="0"/>
          </a:p>
        </p:txBody>
      </p:sp>
      <p:graphicFrame>
        <p:nvGraphicFramePr>
          <p:cNvPr id="1026" name="Object 2"/>
          <p:cNvGraphicFramePr>
            <a:graphicFrameLocks noChangeAspect="1"/>
          </p:cNvGraphicFramePr>
          <p:nvPr/>
        </p:nvGraphicFramePr>
        <p:xfrm>
          <a:off x="3370263" y="2357438"/>
          <a:ext cx="2403475" cy="3279775"/>
        </p:xfrm>
        <a:graphic>
          <a:graphicData uri="http://schemas.openxmlformats.org/presentationml/2006/ole">
            <p:oleObj spid="_x0000_s1026" name="Clip" r:id="rId3" imgW="2826720" imgH="3497040" progId="">
              <p:embed/>
            </p:oleObj>
          </a:graphicData>
        </a:graphic>
      </p:graphicFrame>
      <p:sp>
        <p:nvSpPr>
          <p:cNvPr id="1028" name="AutoShape 4"/>
          <p:cNvSpPr>
            <a:spLocks noChangeArrowheads="1"/>
          </p:cNvSpPr>
          <p:nvPr/>
        </p:nvSpPr>
        <p:spPr bwMode="auto">
          <a:xfrm rot="-8171853">
            <a:off x="2570163" y="1195388"/>
            <a:ext cx="774700" cy="2695575"/>
          </a:xfrm>
          <a:prstGeom prst="curvedLeftArrow">
            <a:avLst>
              <a:gd name="adj1" fmla="val 69590"/>
              <a:gd name="adj2" fmla="val 139180"/>
              <a:gd name="adj3" fmla="val 48903"/>
            </a:avLst>
          </a:prstGeom>
          <a:solidFill>
            <a:schemeClr val="bg1"/>
          </a:solidFill>
          <a:ln w="12700">
            <a:solidFill>
              <a:schemeClr val="tx1"/>
            </a:solidFill>
            <a:miter lim="800000"/>
            <a:headEnd/>
            <a:tailEnd/>
          </a:ln>
        </p:spPr>
        <p:txBody>
          <a:bodyPr wrap="none" anchor="ctr"/>
          <a:lstStyle/>
          <a:p>
            <a:endParaRPr lang="en-US"/>
          </a:p>
        </p:txBody>
      </p:sp>
      <p:sp>
        <p:nvSpPr>
          <p:cNvPr id="1029" name="Text Box 5"/>
          <p:cNvSpPr txBox="1">
            <a:spLocks noChangeArrowheads="1"/>
          </p:cNvSpPr>
          <p:nvPr/>
        </p:nvSpPr>
        <p:spPr bwMode="auto">
          <a:xfrm>
            <a:off x="2500313" y="2386013"/>
            <a:ext cx="2757487" cy="830997"/>
          </a:xfrm>
          <a:prstGeom prst="rect">
            <a:avLst/>
          </a:prstGeom>
          <a:noFill/>
          <a:ln w="12700">
            <a:noFill/>
            <a:miter lim="800000"/>
            <a:headEnd/>
            <a:tailEnd/>
          </a:ln>
        </p:spPr>
        <p:txBody>
          <a:bodyPr>
            <a:spAutoFit/>
          </a:bodyPr>
          <a:lstStyle/>
          <a:p>
            <a:r>
              <a:rPr lang="en-US" dirty="0">
                <a:latin typeface="+mj-lt"/>
              </a:rPr>
              <a:t>Business</a:t>
            </a:r>
          </a:p>
          <a:p>
            <a:r>
              <a:rPr lang="en-US" dirty="0">
                <a:latin typeface="+mj-lt"/>
              </a:rPr>
              <a:t> Requirements</a:t>
            </a:r>
          </a:p>
        </p:txBody>
      </p:sp>
      <p:sp>
        <p:nvSpPr>
          <p:cNvPr id="1030" name="AutoShape 7"/>
          <p:cNvSpPr>
            <a:spLocks noChangeArrowheads="1"/>
          </p:cNvSpPr>
          <p:nvPr/>
        </p:nvSpPr>
        <p:spPr bwMode="auto">
          <a:xfrm rot="10800000">
            <a:off x="3162300" y="5472113"/>
            <a:ext cx="2606675" cy="454025"/>
          </a:xfrm>
          <a:prstGeom prst="curvedDownArrow">
            <a:avLst>
              <a:gd name="adj1" fmla="val 114825"/>
              <a:gd name="adj2" fmla="val 229650"/>
              <a:gd name="adj3" fmla="val 33333"/>
            </a:avLst>
          </a:prstGeom>
          <a:solidFill>
            <a:srgbClr val="FFFFFF"/>
          </a:solidFill>
          <a:ln w="12700">
            <a:solidFill>
              <a:schemeClr val="tx1"/>
            </a:solidFill>
            <a:miter lim="800000"/>
            <a:headEnd/>
            <a:tailEnd/>
          </a:ln>
        </p:spPr>
        <p:txBody>
          <a:bodyPr wrap="none" anchor="ctr"/>
          <a:lstStyle/>
          <a:p>
            <a:endParaRPr lang="en-US"/>
          </a:p>
        </p:txBody>
      </p:sp>
      <p:sp>
        <p:nvSpPr>
          <p:cNvPr id="1031" name="Text Box 9"/>
          <p:cNvSpPr txBox="1">
            <a:spLocks noChangeArrowheads="1"/>
          </p:cNvSpPr>
          <p:nvPr/>
        </p:nvSpPr>
        <p:spPr bwMode="auto">
          <a:xfrm>
            <a:off x="1357313" y="4791075"/>
            <a:ext cx="2698750" cy="830997"/>
          </a:xfrm>
          <a:prstGeom prst="rect">
            <a:avLst/>
          </a:prstGeom>
          <a:noFill/>
          <a:ln w="12700">
            <a:noFill/>
            <a:miter lim="800000"/>
            <a:headEnd/>
            <a:tailEnd/>
          </a:ln>
        </p:spPr>
        <p:txBody>
          <a:bodyPr>
            <a:spAutoFit/>
          </a:bodyPr>
          <a:lstStyle/>
          <a:p>
            <a:pPr algn="ctr"/>
            <a:r>
              <a:rPr lang="en-US" dirty="0">
                <a:latin typeface="+mj-lt"/>
              </a:rPr>
              <a:t>Process</a:t>
            </a:r>
          </a:p>
          <a:p>
            <a:pPr algn="ctr"/>
            <a:r>
              <a:rPr lang="en-US" dirty="0">
                <a:latin typeface="+mj-lt"/>
              </a:rPr>
              <a:t>Transactions</a:t>
            </a:r>
          </a:p>
        </p:txBody>
      </p:sp>
      <p:sp>
        <p:nvSpPr>
          <p:cNvPr id="1032" name="Text Box 19"/>
          <p:cNvSpPr txBox="1">
            <a:spLocks noChangeArrowheads="1"/>
          </p:cNvSpPr>
          <p:nvPr/>
        </p:nvSpPr>
        <p:spPr bwMode="auto">
          <a:xfrm>
            <a:off x="6038850" y="1722438"/>
            <a:ext cx="1944688" cy="830997"/>
          </a:xfrm>
          <a:prstGeom prst="rect">
            <a:avLst/>
          </a:prstGeom>
          <a:noFill/>
          <a:ln w="12700">
            <a:noFill/>
            <a:miter lim="800000"/>
            <a:headEnd/>
            <a:tailEnd/>
          </a:ln>
        </p:spPr>
        <p:txBody>
          <a:bodyPr>
            <a:spAutoFit/>
          </a:bodyPr>
          <a:lstStyle/>
          <a:p>
            <a:pPr algn="ctr"/>
            <a:r>
              <a:rPr lang="en-US" dirty="0">
                <a:latin typeface="+mj-lt"/>
              </a:rPr>
              <a:t>Setup Decisions</a:t>
            </a:r>
            <a:endParaRPr lang="en-US" sz="1800" dirty="0">
              <a:latin typeface="+mj-lt"/>
            </a:endParaRPr>
          </a:p>
        </p:txBody>
      </p:sp>
      <p:sp>
        <p:nvSpPr>
          <p:cNvPr id="1033" name="AutoShape 36"/>
          <p:cNvSpPr>
            <a:spLocks noChangeArrowheads="1"/>
          </p:cNvSpPr>
          <p:nvPr/>
        </p:nvSpPr>
        <p:spPr bwMode="auto">
          <a:xfrm rot="-2235077">
            <a:off x="5735638" y="1543050"/>
            <a:ext cx="625475" cy="2419350"/>
          </a:xfrm>
          <a:prstGeom prst="curvedLeftArrow">
            <a:avLst>
              <a:gd name="adj1" fmla="val 77360"/>
              <a:gd name="adj2" fmla="val 154721"/>
              <a:gd name="adj3" fmla="val 33333"/>
            </a:avLst>
          </a:prstGeom>
          <a:solidFill>
            <a:srgbClr val="FFFFFF"/>
          </a:solidFill>
          <a:ln w="12700">
            <a:solidFill>
              <a:schemeClr val="tx1"/>
            </a:solidFill>
            <a:miter lim="800000"/>
            <a:headEnd/>
            <a:tailEnd/>
          </a:ln>
        </p:spPr>
        <p:txBody>
          <a:bodyPr wrap="none" anchor="ctr"/>
          <a:lstStyle/>
          <a:p>
            <a:endParaRPr lang="en-US"/>
          </a:p>
        </p:txBody>
      </p:sp>
      <p:sp>
        <p:nvSpPr>
          <p:cNvPr id="1034" name="Text Box 37"/>
          <p:cNvSpPr txBox="1">
            <a:spLocks noChangeArrowheads="1"/>
          </p:cNvSpPr>
          <p:nvPr/>
        </p:nvSpPr>
        <p:spPr bwMode="auto">
          <a:xfrm>
            <a:off x="5097318" y="3868738"/>
            <a:ext cx="1638590" cy="830997"/>
          </a:xfrm>
          <a:prstGeom prst="rect">
            <a:avLst/>
          </a:prstGeom>
          <a:noFill/>
          <a:ln w="12700">
            <a:noFill/>
            <a:miter lim="800000"/>
            <a:headEnd/>
            <a:tailEnd/>
          </a:ln>
        </p:spPr>
        <p:txBody>
          <a:bodyPr wrap="none">
            <a:spAutoFit/>
          </a:bodyPr>
          <a:lstStyle/>
          <a:p>
            <a:pPr algn="ctr"/>
            <a:r>
              <a:rPr lang="en-US" dirty="0">
                <a:latin typeface="+mj-lt"/>
              </a:rPr>
              <a:t>Set Up</a:t>
            </a:r>
          </a:p>
          <a:p>
            <a:pPr algn="ctr"/>
            <a:r>
              <a:rPr lang="en-US" dirty="0">
                <a:latin typeface="+mj-lt"/>
              </a:rPr>
              <a:t>Database</a:t>
            </a:r>
          </a:p>
        </p:txBody>
      </p:sp>
      <p:grpSp>
        <p:nvGrpSpPr>
          <p:cNvPr id="1035" name="Group 46"/>
          <p:cNvGrpSpPr>
            <a:grpSpLocks/>
          </p:cNvGrpSpPr>
          <p:nvPr/>
        </p:nvGrpSpPr>
        <p:grpSpPr bwMode="auto">
          <a:xfrm rot="-5400000">
            <a:off x="5794375" y="4405313"/>
            <a:ext cx="606425" cy="1152525"/>
            <a:chOff x="5054" y="360"/>
            <a:chExt cx="696" cy="779"/>
          </a:xfrm>
        </p:grpSpPr>
        <p:grpSp>
          <p:nvGrpSpPr>
            <p:cNvPr id="1041" name="Group 47"/>
            <p:cNvGrpSpPr>
              <a:grpSpLocks/>
            </p:cNvGrpSpPr>
            <p:nvPr/>
          </p:nvGrpSpPr>
          <p:grpSpPr bwMode="auto">
            <a:xfrm>
              <a:off x="5054" y="360"/>
              <a:ext cx="408" cy="491"/>
              <a:chOff x="5760" y="1854"/>
              <a:chExt cx="563" cy="678"/>
            </a:xfrm>
          </p:grpSpPr>
          <p:sp>
            <p:nvSpPr>
              <p:cNvPr id="1081" name="Freeform 48"/>
              <p:cNvSpPr>
                <a:spLocks/>
              </p:cNvSpPr>
              <p:nvPr/>
            </p:nvSpPr>
            <p:spPr bwMode="auto">
              <a:xfrm>
                <a:off x="5766" y="1863"/>
                <a:ext cx="405" cy="666"/>
              </a:xfrm>
              <a:custGeom>
                <a:avLst/>
                <a:gdLst>
                  <a:gd name="T0" fmla="*/ 230 w 405"/>
                  <a:gd name="T1" fmla="*/ 0 h 666"/>
                  <a:gd name="T2" fmla="*/ 171 w 405"/>
                  <a:gd name="T3" fmla="*/ 3 h 666"/>
                  <a:gd name="T4" fmla="*/ 137 w 405"/>
                  <a:gd name="T5" fmla="*/ 56 h 666"/>
                  <a:gd name="T6" fmla="*/ 42 w 405"/>
                  <a:gd name="T7" fmla="*/ 143 h 666"/>
                  <a:gd name="T8" fmla="*/ 0 w 405"/>
                  <a:gd name="T9" fmla="*/ 191 h 666"/>
                  <a:gd name="T10" fmla="*/ 28 w 405"/>
                  <a:gd name="T11" fmla="*/ 317 h 666"/>
                  <a:gd name="T12" fmla="*/ 50 w 405"/>
                  <a:gd name="T13" fmla="*/ 412 h 666"/>
                  <a:gd name="T14" fmla="*/ 107 w 405"/>
                  <a:gd name="T15" fmla="*/ 523 h 666"/>
                  <a:gd name="T16" fmla="*/ 205 w 405"/>
                  <a:gd name="T17" fmla="*/ 601 h 666"/>
                  <a:gd name="T18" fmla="*/ 315 w 405"/>
                  <a:gd name="T19" fmla="*/ 666 h 666"/>
                  <a:gd name="T20" fmla="*/ 318 w 405"/>
                  <a:gd name="T21" fmla="*/ 649 h 666"/>
                  <a:gd name="T22" fmla="*/ 326 w 405"/>
                  <a:gd name="T23" fmla="*/ 646 h 666"/>
                  <a:gd name="T24" fmla="*/ 326 w 405"/>
                  <a:gd name="T25" fmla="*/ 638 h 666"/>
                  <a:gd name="T26" fmla="*/ 326 w 405"/>
                  <a:gd name="T27" fmla="*/ 629 h 666"/>
                  <a:gd name="T28" fmla="*/ 326 w 405"/>
                  <a:gd name="T29" fmla="*/ 621 h 666"/>
                  <a:gd name="T30" fmla="*/ 326 w 405"/>
                  <a:gd name="T31" fmla="*/ 613 h 666"/>
                  <a:gd name="T32" fmla="*/ 335 w 405"/>
                  <a:gd name="T33" fmla="*/ 610 h 666"/>
                  <a:gd name="T34" fmla="*/ 343 w 405"/>
                  <a:gd name="T35" fmla="*/ 610 h 666"/>
                  <a:gd name="T36" fmla="*/ 352 w 405"/>
                  <a:gd name="T37" fmla="*/ 610 h 666"/>
                  <a:gd name="T38" fmla="*/ 360 w 405"/>
                  <a:gd name="T39" fmla="*/ 604 h 666"/>
                  <a:gd name="T40" fmla="*/ 360 w 405"/>
                  <a:gd name="T41" fmla="*/ 596 h 666"/>
                  <a:gd name="T42" fmla="*/ 360 w 405"/>
                  <a:gd name="T43" fmla="*/ 587 h 666"/>
                  <a:gd name="T44" fmla="*/ 360 w 405"/>
                  <a:gd name="T45" fmla="*/ 579 h 666"/>
                  <a:gd name="T46" fmla="*/ 369 w 405"/>
                  <a:gd name="T47" fmla="*/ 576 h 666"/>
                  <a:gd name="T48" fmla="*/ 377 w 405"/>
                  <a:gd name="T49" fmla="*/ 576 h 666"/>
                  <a:gd name="T50" fmla="*/ 385 w 405"/>
                  <a:gd name="T51" fmla="*/ 576 h 666"/>
                  <a:gd name="T52" fmla="*/ 391 w 405"/>
                  <a:gd name="T53" fmla="*/ 568 h 666"/>
                  <a:gd name="T54" fmla="*/ 388 w 405"/>
                  <a:gd name="T55" fmla="*/ 559 h 666"/>
                  <a:gd name="T56" fmla="*/ 388 w 405"/>
                  <a:gd name="T57" fmla="*/ 551 h 666"/>
                  <a:gd name="T58" fmla="*/ 397 w 405"/>
                  <a:gd name="T59" fmla="*/ 545 h 666"/>
                  <a:gd name="T60" fmla="*/ 405 w 405"/>
                  <a:gd name="T61" fmla="*/ 543 h 666"/>
                  <a:gd name="T62" fmla="*/ 255 w 405"/>
                  <a:gd name="T63" fmla="*/ 478 h 666"/>
                  <a:gd name="T64" fmla="*/ 109 w 405"/>
                  <a:gd name="T65" fmla="*/ 289 h 666"/>
                  <a:gd name="T66" fmla="*/ 115 w 405"/>
                  <a:gd name="T67" fmla="*/ 177 h 666"/>
                  <a:gd name="T68" fmla="*/ 216 w 405"/>
                  <a:gd name="T69" fmla="*/ 59 h 666"/>
                  <a:gd name="T70" fmla="*/ 230 w 405"/>
                  <a:gd name="T71" fmla="*/ 0 h 66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05"/>
                  <a:gd name="T109" fmla="*/ 0 h 666"/>
                  <a:gd name="T110" fmla="*/ 405 w 405"/>
                  <a:gd name="T111" fmla="*/ 666 h 66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05" h="666">
                    <a:moveTo>
                      <a:pt x="230" y="0"/>
                    </a:moveTo>
                    <a:lnTo>
                      <a:pt x="171" y="3"/>
                    </a:lnTo>
                    <a:lnTo>
                      <a:pt x="137" y="56"/>
                    </a:lnTo>
                    <a:lnTo>
                      <a:pt x="42" y="143"/>
                    </a:lnTo>
                    <a:lnTo>
                      <a:pt x="0" y="191"/>
                    </a:lnTo>
                    <a:lnTo>
                      <a:pt x="28" y="317"/>
                    </a:lnTo>
                    <a:lnTo>
                      <a:pt x="50" y="412"/>
                    </a:lnTo>
                    <a:lnTo>
                      <a:pt x="107" y="523"/>
                    </a:lnTo>
                    <a:lnTo>
                      <a:pt x="205" y="601"/>
                    </a:lnTo>
                    <a:lnTo>
                      <a:pt x="315" y="666"/>
                    </a:lnTo>
                    <a:lnTo>
                      <a:pt x="318" y="649"/>
                    </a:lnTo>
                    <a:lnTo>
                      <a:pt x="326" y="646"/>
                    </a:lnTo>
                    <a:lnTo>
                      <a:pt x="326" y="638"/>
                    </a:lnTo>
                    <a:lnTo>
                      <a:pt x="326" y="629"/>
                    </a:lnTo>
                    <a:lnTo>
                      <a:pt x="326" y="621"/>
                    </a:lnTo>
                    <a:lnTo>
                      <a:pt x="326" y="613"/>
                    </a:lnTo>
                    <a:lnTo>
                      <a:pt x="335" y="610"/>
                    </a:lnTo>
                    <a:lnTo>
                      <a:pt x="343" y="610"/>
                    </a:lnTo>
                    <a:lnTo>
                      <a:pt x="352" y="610"/>
                    </a:lnTo>
                    <a:lnTo>
                      <a:pt x="360" y="604"/>
                    </a:lnTo>
                    <a:lnTo>
                      <a:pt x="360" y="596"/>
                    </a:lnTo>
                    <a:lnTo>
                      <a:pt x="360" y="587"/>
                    </a:lnTo>
                    <a:lnTo>
                      <a:pt x="360" y="579"/>
                    </a:lnTo>
                    <a:lnTo>
                      <a:pt x="369" y="576"/>
                    </a:lnTo>
                    <a:lnTo>
                      <a:pt x="377" y="576"/>
                    </a:lnTo>
                    <a:lnTo>
                      <a:pt x="385" y="576"/>
                    </a:lnTo>
                    <a:lnTo>
                      <a:pt x="391" y="568"/>
                    </a:lnTo>
                    <a:lnTo>
                      <a:pt x="388" y="559"/>
                    </a:lnTo>
                    <a:lnTo>
                      <a:pt x="388" y="551"/>
                    </a:lnTo>
                    <a:lnTo>
                      <a:pt x="397" y="545"/>
                    </a:lnTo>
                    <a:lnTo>
                      <a:pt x="405" y="543"/>
                    </a:lnTo>
                    <a:lnTo>
                      <a:pt x="255" y="478"/>
                    </a:lnTo>
                    <a:lnTo>
                      <a:pt x="109" y="289"/>
                    </a:lnTo>
                    <a:lnTo>
                      <a:pt x="115" y="177"/>
                    </a:lnTo>
                    <a:lnTo>
                      <a:pt x="216" y="59"/>
                    </a:lnTo>
                    <a:lnTo>
                      <a:pt x="230" y="0"/>
                    </a:lnTo>
                    <a:close/>
                  </a:path>
                </a:pathLst>
              </a:custGeom>
              <a:solidFill>
                <a:srgbClr val="B2B2B2"/>
              </a:solidFill>
              <a:ln w="9525">
                <a:noFill/>
                <a:round/>
                <a:headEnd/>
                <a:tailEnd/>
              </a:ln>
            </p:spPr>
            <p:txBody>
              <a:bodyPr/>
              <a:lstStyle/>
              <a:p>
                <a:endParaRPr lang="en-US"/>
              </a:p>
            </p:txBody>
          </p:sp>
          <p:sp>
            <p:nvSpPr>
              <p:cNvPr id="1082" name="Freeform 49"/>
              <p:cNvSpPr>
                <a:spLocks/>
              </p:cNvSpPr>
              <p:nvPr/>
            </p:nvSpPr>
            <p:spPr bwMode="auto">
              <a:xfrm>
                <a:off x="5822" y="1857"/>
                <a:ext cx="492" cy="549"/>
              </a:xfrm>
              <a:custGeom>
                <a:avLst/>
                <a:gdLst>
                  <a:gd name="T0" fmla="*/ 191 w 492"/>
                  <a:gd name="T1" fmla="*/ 59 h 549"/>
                  <a:gd name="T2" fmla="*/ 220 w 492"/>
                  <a:gd name="T3" fmla="*/ 152 h 549"/>
                  <a:gd name="T4" fmla="*/ 253 w 492"/>
                  <a:gd name="T5" fmla="*/ 194 h 549"/>
                  <a:gd name="T6" fmla="*/ 329 w 492"/>
                  <a:gd name="T7" fmla="*/ 242 h 549"/>
                  <a:gd name="T8" fmla="*/ 439 w 492"/>
                  <a:gd name="T9" fmla="*/ 253 h 549"/>
                  <a:gd name="T10" fmla="*/ 492 w 492"/>
                  <a:gd name="T11" fmla="*/ 256 h 549"/>
                  <a:gd name="T12" fmla="*/ 484 w 492"/>
                  <a:gd name="T13" fmla="*/ 343 h 549"/>
                  <a:gd name="T14" fmla="*/ 444 w 492"/>
                  <a:gd name="T15" fmla="*/ 444 h 549"/>
                  <a:gd name="T16" fmla="*/ 374 w 492"/>
                  <a:gd name="T17" fmla="*/ 527 h 549"/>
                  <a:gd name="T18" fmla="*/ 352 w 492"/>
                  <a:gd name="T19" fmla="*/ 549 h 549"/>
                  <a:gd name="T20" fmla="*/ 216 w 492"/>
                  <a:gd name="T21" fmla="*/ 530 h 549"/>
                  <a:gd name="T22" fmla="*/ 112 w 492"/>
                  <a:gd name="T23" fmla="*/ 474 h 549"/>
                  <a:gd name="T24" fmla="*/ 64 w 492"/>
                  <a:gd name="T25" fmla="*/ 416 h 549"/>
                  <a:gd name="T26" fmla="*/ 22 w 492"/>
                  <a:gd name="T27" fmla="*/ 293 h 549"/>
                  <a:gd name="T28" fmla="*/ 0 w 492"/>
                  <a:gd name="T29" fmla="*/ 194 h 549"/>
                  <a:gd name="T30" fmla="*/ 121 w 492"/>
                  <a:gd name="T31" fmla="*/ 74 h 549"/>
                  <a:gd name="T32" fmla="*/ 180 w 492"/>
                  <a:gd name="T33" fmla="*/ 0 h 549"/>
                  <a:gd name="T34" fmla="*/ 191 w 492"/>
                  <a:gd name="T35" fmla="*/ 59 h 54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92"/>
                  <a:gd name="T55" fmla="*/ 0 h 549"/>
                  <a:gd name="T56" fmla="*/ 492 w 492"/>
                  <a:gd name="T57" fmla="*/ 549 h 54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92" h="549">
                    <a:moveTo>
                      <a:pt x="191" y="59"/>
                    </a:moveTo>
                    <a:lnTo>
                      <a:pt x="220" y="152"/>
                    </a:lnTo>
                    <a:lnTo>
                      <a:pt x="253" y="194"/>
                    </a:lnTo>
                    <a:lnTo>
                      <a:pt x="329" y="242"/>
                    </a:lnTo>
                    <a:lnTo>
                      <a:pt x="439" y="253"/>
                    </a:lnTo>
                    <a:lnTo>
                      <a:pt x="492" y="256"/>
                    </a:lnTo>
                    <a:lnTo>
                      <a:pt x="484" y="343"/>
                    </a:lnTo>
                    <a:lnTo>
                      <a:pt x="444" y="444"/>
                    </a:lnTo>
                    <a:lnTo>
                      <a:pt x="374" y="527"/>
                    </a:lnTo>
                    <a:lnTo>
                      <a:pt x="352" y="549"/>
                    </a:lnTo>
                    <a:lnTo>
                      <a:pt x="216" y="530"/>
                    </a:lnTo>
                    <a:lnTo>
                      <a:pt x="112" y="474"/>
                    </a:lnTo>
                    <a:lnTo>
                      <a:pt x="64" y="416"/>
                    </a:lnTo>
                    <a:lnTo>
                      <a:pt x="22" y="293"/>
                    </a:lnTo>
                    <a:lnTo>
                      <a:pt x="0" y="194"/>
                    </a:lnTo>
                    <a:lnTo>
                      <a:pt x="121" y="74"/>
                    </a:lnTo>
                    <a:lnTo>
                      <a:pt x="180" y="0"/>
                    </a:lnTo>
                    <a:lnTo>
                      <a:pt x="191" y="59"/>
                    </a:lnTo>
                    <a:close/>
                  </a:path>
                </a:pathLst>
              </a:custGeom>
              <a:solidFill>
                <a:srgbClr val="DDDDDD"/>
              </a:solidFill>
              <a:ln w="9525">
                <a:noFill/>
                <a:round/>
                <a:headEnd/>
                <a:tailEnd/>
              </a:ln>
            </p:spPr>
            <p:txBody>
              <a:bodyPr/>
              <a:lstStyle/>
              <a:p>
                <a:endParaRPr lang="en-US"/>
              </a:p>
            </p:txBody>
          </p:sp>
          <p:sp>
            <p:nvSpPr>
              <p:cNvPr id="1083" name="Freeform 50"/>
              <p:cNvSpPr>
                <a:spLocks/>
              </p:cNvSpPr>
              <p:nvPr/>
            </p:nvSpPr>
            <p:spPr bwMode="auto">
              <a:xfrm>
                <a:off x="5760" y="1854"/>
                <a:ext cx="563" cy="678"/>
              </a:xfrm>
              <a:custGeom>
                <a:avLst/>
                <a:gdLst>
                  <a:gd name="T0" fmla="*/ 171 w 563"/>
                  <a:gd name="T1" fmla="*/ 76 h 678"/>
                  <a:gd name="T2" fmla="*/ 146 w 563"/>
                  <a:gd name="T3" fmla="*/ 76 h 678"/>
                  <a:gd name="T4" fmla="*/ 14 w 563"/>
                  <a:gd name="T5" fmla="*/ 202 h 678"/>
                  <a:gd name="T6" fmla="*/ 65 w 563"/>
                  <a:gd name="T7" fmla="*/ 421 h 678"/>
                  <a:gd name="T8" fmla="*/ 141 w 563"/>
                  <a:gd name="T9" fmla="*/ 549 h 678"/>
                  <a:gd name="T10" fmla="*/ 304 w 563"/>
                  <a:gd name="T11" fmla="*/ 655 h 678"/>
                  <a:gd name="T12" fmla="*/ 244 w 563"/>
                  <a:gd name="T13" fmla="*/ 602 h 678"/>
                  <a:gd name="T14" fmla="*/ 84 w 563"/>
                  <a:gd name="T15" fmla="*/ 444 h 678"/>
                  <a:gd name="T16" fmla="*/ 124 w 563"/>
                  <a:gd name="T17" fmla="*/ 498 h 678"/>
                  <a:gd name="T18" fmla="*/ 242 w 563"/>
                  <a:gd name="T19" fmla="*/ 582 h 678"/>
                  <a:gd name="T20" fmla="*/ 324 w 563"/>
                  <a:gd name="T21" fmla="*/ 613 h 678"/>
                  <a:gd name="T22" fmla="*/ 335 w 563"/>
                  <a:gd name="T23" fmla="*/ 605 h 678"/>
                  <a:gd name="T24" fmla="*/ 278 w 563"/>
                  <a:gd name="T25" fmla="*/ 566 h 678"/>
                  <a:gd name="T26" fmla="*/ 141 w 563"/>
                  <a:gd name="T27" fmla="*/ 481 h 678"/>
                  <a:gd name="T28" fmla="*/ 216 w 563"/>
                  <a:gd name="T29" fmla="*/ 526 h 678"/>
                  <a:gd name="T30" fmla="*/ 355 w 563"/>
                  <a:gd name="T31" fmla="*/ 571 h 678"/>
                  <a:gd name="T32" fmla="*/ 389 w 563"/>
                  <a:gd name="T33" fmla="*/ 563 h 678"/>
                  <a:gd name="T34" fmla="*/ 256 w 563"/>
                  <a:gd name="T35" fmla="*/ 529 h 678"/>
                  <a:gd name="T36" fmla="*/ 169 w 563"/>
                  <a:gd name="T37" fmla="*/ 476 h 678"/>
                  <a:gd name="T38" fmla="*/ 101 w 563"/>
                  <a:gd name="T39" fmla="*/ 371 h 678"/>
                  <a:gd name="T40" fmla="*/ 56 w 563"/>
                  <a:gd name="T41" fmla="*/ 211 h 678"/>
                  <a:gd name="T42" fmla="*/ 84 w 563"/>
                  <a:gd name="T43" fmla="*/ 278 h 678"/>
                  <a:gd name="T44" fmla="*/ 149 w 563"/>
                  <a:gd name="T45" fmla="*/ 435 h 678"/>
                  <a:gd name="T46" fmla="*/ 273 w 563"/>
                  <a:gd name="T47" fmla="*/ 518 h 678"/>
                  <a:gd name="T48" fmla="*/ 414 w 563"/>
                  <a:gd name="T49" fmla="*/ 540 h 678"/>
                  <a:gd name="T50" fmla="*/ 504 w 563"/>
                  <a:gd name="T51" fmla="*/ 433 h 678"/>
                  <a:gd name="T52" fmla="*/ 543 w 563"/>
                  <a:gd name="T53" fmla="*/ 303 h 678"/>
                  <a:gd name="T54" fmla="*/ 442 w 563"/>
                  <a:gd name="T55" fmla="*/ 256 h 678"/>
                  <a:gd name="T56" fmla="*/ 352 w 563"/>
                  <a:gd name="T57" fmla="*/ 230 h 678"/>
                  <a:gd name="T58" fmla="*/ 270 w 563"/>
                  <a:gd name="T59" fmla="*/ 152 h 678"/>
                  <a:gd name="T60" fmla="*/ 236 w 563"/>
                  <a:gd name="T61" fmla="*/ 31 h 678"/>
                  <a:gd name="T62" fmla="*/ 253 w 563"/>
                  <a:gd name="T63" fmla="*/ 45 h 678"/>
                  <a:gd name="T64" fmla="*/ 288 w 563"/>
                  <a:gd name="T65" fmla="*/ 152 h 678"/>
                  <a:gd name="T66" fmla="*/ 363 w 563"/>
                  <a:gd name="T67" fmla="*/ 216 h 678"/>
                  <a:gd name="T68" fmla="*/ 470 w 563"/>
                  <a:gd name="T69" fmla="*/ 242 h 678"/>
                  <a:gd name="T70" fmla="*/ 563 w 563"/>
                  <a:gd name="T71" fmla="*/ 250 h 678"/>
                  <a:gd name="T72" fmla="*/ 543 w 563"/>
                  <a:gd name="T73" fmla="*/ 396 h 678"/>
                  <a:gd name="T74" fmla="*/ 462 w 563"/>
                  <a:gd name="T75" fmla="*/ 518 h 678"/>
                  <a:gd name="T76" fmla="*/ 406 w 563"/>
                  <a:gd name="T77" fmla="*/ 574 h 678"/>
                  <a:gd name="T78" fmla="*/ 392 w 563"/>
                  <a:gd name="T79" fmla="*/ 599 h 678"/>
                  <a:gd name="T80" fmla="*/ 375 w 563"/>
                  <a:gd name="T81" fmla="*/ 613 h 678"/>
                  <a:gd name="T82" fmla="*/ 344 w 563"/>
                  <a:gd name="T83" fmla="*/ 636 h 678"/>
                  <a:gd name="T84" fmla="*/ 327 w 563"/>
                  <a:gd name="T85" fmla="*/ 670 h 678"/>
                  <a:gd name="T86" fmla="*/ 194 w 563"/>
                  <a:gd name="T87" fmla="*/ 608 h 678"/>
                  <a:gd name="T88" fmla="*/ 90 w 563"/>
                  <a:gd name="T89" fmla="*/ 515 h 678"/>
                  <a:gd name="T90" fmla="*/ 42 w 563"/>
                  <a:gd name="T91" fmla="*/ 399 h 678"/>
                  <a:gd name="T92" fmla="*/ 3 w 563"/>
                  <a:gd name="T93" fmla="*/ 228 h 678"/>
                  <a:gd name="T94" fmla="*/ 101 w 563"/>
                  <a:gd name="T95" fmla="*/ 95 h 678"/>
                  <a:gd name="T96" fmla="*/ 171 w 563"/>
                  <a:gd name="T97" fmla="*/ 0 h 678"/>
                  <a:gd name="T98" fmla="*/ 188 w 563"/>
                  <a:gd name="T99" fmla="*/ 79 h 678"/>
                  <a:gd name="T100" fmla="*/ 56 w 563"/>
                  <a:gd name="T101" fmla="*/ 191 h 67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563"/>
                  <a:gd name="T154" fmla="*/ 0 h 678"/>
                  <a:gd name="T155" fmla="*/ 563 w 563"/>
                  <a:gd name="T156" fmla="*/ 678 h 67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563" h="678">
                    <a:moveTo>
                      <a:pt x="56" y="191"/>
                    </a:moveTo>
                    <a:lnTo>
                      <a:pt x="135" y="115"/>
                    </a:lnTo>
                    <a:lnTo>
                      <a:pt x="171" y="76"/>
                    </a:lnTo>
                    <a:lnTo>
                      <a:pt x="216" y="17"/>
                    </a:lnTo>
                    <a:lnTo>
                      <a:pt x="183" y="20"/>
                    </a:lnTo>
                    <a:lnTo>
                      <a:pt x="146" y="76"/>
                    </a:lnTo>
                    <a:lnTo>
                      <a:pt x="110" y="107"/>
                    </a:lnTo>
                    <a:lnTo>
                      <a:pt x="39" y="174"/>
                    </a:lnTo>
                    <a:lnTo>
                      <a:pt x="14" y="202"/>
                    </a:lnTo>
                    <a:lnTo>
                      <a:pt x="34" y="284"/>
                    </a:lnTo>
                    <a:lnTo>
                      <a:pt x="56" y="371"/>
                    </a:lnTo>
                    <a:lnTo>
                      <a:pt x="65" y="421"/>
                    </a:lnTo>
                    <a:lnTo>
                      <a:pt x="84" y="470"/>
                    </a:lnTo>
                    <a:lnTo>
                      <a:pt x="107" y="515"/>
                    </a:lnTo>
                    <a:lnTo>
                      <a:pt x="141" y="549"/>
                    </a:lnTo>
                    <a:lnTo>
                      <a:pt x="200" y="591"/>
                    </a:lnTo>
                    <a:lnTo>
                      <a:pt x="253" y="627"/>
                    </a:lnTo>
                    <a:lnTo>
                      <a:pt x="304" y="655"/>
                    </a:lnTo>
                    <a:lnTo>
                      <a:pt x="316" y="655"/>
                    </a:lnTo>
                    <a:lnTo>
                      <a:pt x="316" y="644"/>
                    </a:lnTo>
                    <a:lnTo>
                      <a:pt x="244" y="602"/>
                    </a:lnTo>
                    <a:lnTo>
                      <a:pt x="163" y="552"/>
                    </a:lnTo>
                    <a:lnTo>
                      <a:pt x="118" y="509"/>
                    </a:lnTo>
                    <a:lnTo>
                      <a:pt x="84" y="444"/>
                    </a:lnTo>
                    <a:lnTo>
                      <a:pt x="73" y="388"/>
                    </a:lnTo>
                    <a:lnTo>
                      <a:pt x="90" y="430"/>
                    </a:lnTo>
                    <a:lnTo>
                      <a:pt x="124" y="498"/>
                    </a:lnTo>
                    <a:lnTo>
                      <a:pt x="163" y="532"/>
                    </a:lnTo>
                    <a:lnTo>
                      <a:pt x="200" y="557"/>
                    </a:lnTo>
                    <a:lnTo>
                      <a:pt x="242" y="582"/>
                    </a:lnTo>
                    <a:lnTo>
                      <a:pt x="293" y="619"/>
                    </a:lnTo>
                    <a:lnTo>
                      <a:pt x="319" y="627"/>
                    </a:lnTo>
                    <a:lnTo>
                      <a:pt x="324" y="613"/>
                    </a:lnTo>
                    <a:lnTo>
                      <a:pt x="259" y="577"/>
                    </a:lnTo>
                    <a:lnTo>
                      <a:pt x="302" y="591"/>
                    </a:lnTo>
                    <a:lnTo>
                      <a:pt x="335" y="605"/>
                    </a:lnTo>
                    <a:lnTo>
                      <a:pt x="352" y="605"/>
                    </a:lnTo>
                    <a:lnTo>
                      <a:pt x="355" y="585"/>
                    </a:lnTo>
                    <a:lnTo>
                      <a:pt x="278" y="566"/>
                    </a:lnTo>
                    <a:lnTo>
                      <a:pt x="219" y="546"/>
                    </a:lnTo>
                    <a:lnTo>
                      <a:pt x="171" y="515"/>
                    </a:lnTo>
                    <a:lnTo>
                      <a:pt x="141" y="481"/>
                    </a:lnTo>
                    <a:lnTo>
                      <a:pt x="121" y="441"/>
                    </a:lnTo>
                    <a:lnTo>
                      <a:pt x="163" y="487"/>
                    </a:lnTo>
                    <a:lnTo>
                      <a:pt x="216" y="526"/>
                    </a:lnTo>
                    <a:lnTo>
                      <a:pt x="273" y="549"/>
                    </a:lnTo>
                    <a:lnTo>
                      <a:pt x="330" y="563"/>
                    </a:lnTo>
                    <a:lnTo>
                      <a:pt x="355" y="571"/>
                    </a:lnTo>
                    <a:lnTo>
                      <a:pt x="372" y="574"/>
                    </a:lnTo>
                    <a:lnTo>
                      <a:pt x="386" y="574"/>
                    </a:lnTo>
                    <a:lnTo>
                      <a:pt x="389" y="563"/>
                    </a:lnTo>
                    <a:lnTo>
                      <a:pt x="386" y="554"/>
                    </a:lnTo>
                    <a:lnTo>
                      <a:pt x="313" y="543"/>
                    </a:lnTo>
                    <a:lnTo>
                      <a:pt x="256" y="529"/>
                    </a:lnTo>
                    <a:lnTo>
                      <a:pt x="230" y="515"/>
                    </a:lnTo>
                    <a:lnTo>
                      <a:pt x="191" y="490"/>
                    </a:lnTo>
                    <a:lnTo>
                      <a:pt x="169" y="476"/>
                    </a:lnTo>
                    <a:lnTo>
                      <a:pt x="149" y="452"/>
                    </a:lnTo>
                    <a:lnTo>
                      <a:pt x="124" y="424"/>
                    </a:lnTo>
                    <a:lnTo>
                      <a:pt x="101" y="371"/>
                    </a:lnTo>
                    <a:lnTo>
                      <a:pt x="84" y="317"/>
                    </a:lnTo>
                    <a:lnTo>
                      <a:pt x="67" y="253"/>
                    </a:lnTo>
                    <a:lnTo>
                      <a:pt x="56" y="211"/>
                    </a:lnTo>
                    <a:lnTo>
                      <a:pt x="59" y="202"/>
                    </a:lnTo>
                    <a:lnTo>
                      <a:pt x="67" y="208"/>
                    </a:lnTo>
                    <a:lnTo>
                      <a:pt x="84" y="278"/>
                    </a:lnTo>
                    <a:lnTo>
                      <a:pt x="101" y="337"/>
                    </a:lnTo>
                    <a:lnTo>
                      <a:pt x="124" y="396"/>
                    </a:lnTo>
                    <a:lnTo>
                      <a:pt x="149" y="435"/>
                    </a:lnTo>
                    <a:lnTo>
                      <a:pt x="180" y="470"/>
                    </a:lnTo>
                    <a:lnTo>
                      <a:pt x="230" y="501"/>
                    </a:lnTo>
                    <a:lnTo>
                      <a:pt x="273" y="518"/>
                    </a:lnTo>
                    <a:lnTo>
                      <a:pt x="321" y="532"/>
                    </a:lnTo>
                    <a:lnTo>
                      <a:pt x="372" y="538"/>
                    </a:lnTo>
                    <a:lnTo>
                      <a:pt x="414" y="540"/>
                    </a:lnTo>
                    <a:lnTo>
                      <a:pt x="451" y="504"/>
                    </a:lnTo>
                    <a:lnTo>
                      <a:pt x="476" y="473"/>
                    </a:lnTo>
                    <a:lnTo>
                      <a:pt x="504" y="433"/>
                    </a:lnTo>
                    <a:lnTo>
                      <a:pt x="524" y="390"/>
                    </a:lnTo>
                    <a:lnTo>
                      <a:pt x="538" y="345"/>
                    </a:lnTo>
                    <a:lnTo>
                      <a:pt x="543" y="303"/>
                    </a:lnTo>
                    <a:lnTo>
                      <a:pt x="546" y="264"/>
                    </a:lnTo>
                    <a:lnTo>
                      <a:pt x="484" y="258"/>
                    </a:lnTo>
                    <a:lnTo>
                      <a:pt x="442" y="256"/>
                    </a:lnTo>
                    <a:lnTo>
                      <a:pt x="411" y="253"/>
                    </a:lnTo>
                    <a:lnTo>
                      <a:pt x="386" y="244"/>
                    </a:lnTo>
                    <a:lnTo>
                      <a:pt x="352" y="230"/>
                    </a:lnTo>
                    <a:lnTo>
                      <a:pt x="321" y="211"/>
                    </a:lnTo>
                    <a:lnTo>
                      <a:pt x="290" y="185"/>
                    </a:lnTo>
                    <a:lnTo>
                      <a:pt x="270" y="152"/>
                    </a:lnTo>
                    <a:lnTo>
                      <a:pt x="261" y="121"/>
                    </a:lnTo>
                    <a:lnTo>
                      <a:pt x="247" y="67"/>
                    </a:lnTo>
                    <a:lnTo>
                      <a:pt x="236" y="31"/>
                    </a:lnTo>
                    <a:lnTo>
                      <a:pt x="236" y="22"/>
                    </a:lnTo>
                    <a:lnTo>
                      <a:pt x="242" y="6"/>
                    </a:lnTo>
                    <a:lnTo>
                      <a:pt x="253" y="45"/>
                    </a:lnTo>
                    <a:lnTo>
                      <a:pt x="261" y="73"/>
                    </a:lnTo>
                    <a:lnTo>
                      <a:pt x="273" y="115"/>
                    </a:lnTo>
                    <a:lnTo>
                      <a:pt x="288" y="152"/>
                    </a:lnTo>
                    <a:lnTo>
                      <a:pt x="307" y="183"/>
                    </a:lnTo>
                    <a:lnTo>
                      <a:pt x="333" y="199"/>
                    </a:lnTo>
                    <a:lnTo>
                      <a:pt x="363" y="216"/>
                    </a:lnTo>
                    <a:lnTo>
                      <a:pt x="392" y="230"/>
                    </a:lnTo>
                    <a:lnTo>
                      <a:pt x="425" y="236"/>
                    </a:lnTo>
                    <a:lnTo>
                      <a:pt x="470" y="242"/>
                    </a:lnTo>
                    <a:lnTo>
                      <a:pt x="518" y="247"/>
                    </a:lnTo>
                    <a:lnTo>
                      <a:pt x="557" y="250"/>
                    </a:lnTo>
                    <a:lnTo>
                      <a:pt x="563" y="250"/>
                    </a:lnTo>
                    <a:lnTo>
                      <a:pt x="563" y="267"/>
                    </a:lnTo>
                    <a:lnTo>
                      <a:pt x="557" y="331"/>
                    </a:lnTo>
                    <a:lnTo>
                      <a:pt x="543" y="396"/>
                    </a:lnTo>
                    <a:lnTo>
                      <a:pt x="512" y="449"/>
                    </a:lnTo>
                    <a:lnTo>
                      <a:pt x="490" y="484"/>
                    </a:lnTo>
                    <a:lnTo>
                      <a:pt x="462" y="518"/>
                    </a:lnTo>
                    <a:lnTo>
                      <a:pt x="434" y="546"/>
                    </a:lnTo>
                    <a:lnTo>
                      <a:pt x="423" y="566"/>
                    </a:lnTo>
                    <a:lnTo>
                      <a:pt x="406" y="574"/>
                    </a:lnTo>
                    <a:lnTo>
                      <a:pt x="406" y="585"/>
                    </a:lnTo>
                    <a:lnTo>
                      <a:pt x="400" y="594"/>
                    </a:lnTo>
                    <a:lnTo>
                      <a:pt x="392" y="599"/>
                    </a:lnTo>
                    <a:lnTo>
                      <a:pt x="378" y="599"/>
                    </a:lnTo>
                    <a:lnTo>
                      <a:pt x="375" y="605"/>
                    </a:lnTo>
                    <a:lnTo>
                      <a:pt x="375" y="613"/>
                    </a:lnTo>
                    <a:lnTo>
                      <a:pt x="366" y="622"/>
                    </a:lnTo>
                    <a:lnTo>
                      <a:pt x="349" y="622"/>
                    </a:lnTo>
                    <a:lnTo>
                      <a:pt x="344" y="636"/>
                    </a:lnTo>
                    <a:lnTo>
                      <a:pt x="341" y="647"/>
                    </a:lnTo>
                    <a:lnTo>
                      <a:pt x="335" y="655"/>
                    </a:lnTo>
                    <a:lnTo>
                      <a:pt x="327" y="670"/>
                    </a:lnTo>
                    <a:lnTo>
                      <a:pt x="310" y="678"/>
                    </a:lnTo>
                    <a:lnTo>
                      <a:pt x="267" y="653"/>
                    </a:lnTo>
                    <a:lnTo>
                      <a:pt x="194" y="608"/>
                    </a:lnTo>
                    <a:lnTo>
                      <a:pt x="160" y="577"/>
                    </a:lnTo>
                    <a:lnTo>
                      <a:pt x="112" y="543"/>
                    </a:lnTo>
                    <a:lnTo>
                      <a:pt x="90" y="515"/>
                    </a:lnTo>
                    <a:lnTo>
                      <a:pt x="70" y="473"/>
                    </a:lnTo>
                    <a:lnTo>
                      <a:pt x="53" y="430"/>
                    </a:lnTo>
                    <a:lnTo>
                      <a:pt x="42" y="399"/>
                    </a:lnTo>
                    <a:lnTo>
                      <a:pt x="34" y="340"/>
                    </a:lnTo>
                    <a:lnTo>
                      <a:pt x="20" y="281"/>
                    </a:lnTo>
                    <a:lnTo>
                      <a:pt x="3" y="228"/>
                    </a:lnTo>
                    <a:lnTo>
                      <a:pt x="0" y="194"/>
                    </a:lnTo>
                    <a:lnTo>
                      <a:pt x="51" y="140"/>
                    </a:lnTo>
                    <a:lnTo>
                      <a:pt x="101" y="95"/>
                    </a:lnTo>
                    <a:lnTo>
                      <a:pt x="138" y="62"/>
                    </a:lnTo>
                    <a:lnTo>
                      <a:pt x="152" y="36"/>
                    </a:lnTo>
                    <a:lnTo>
                      <a:pt x="171" y="0"/>
                    </a:lnTo>
                    <a:lnTo>
                      <a:pt x="242" y="6"/>
                    </a:lnTo>
                    <a:lnTo>
                      <a:pt x="219" y="39"/>
                    </a:lnTo>
                    <a:lnTo>
                      <a:pt x="188" y="79"/>
                    </a:lnTo>
                    <a:lnTo>
                      <a:pt x="135" y="129"/>
                    </a:lnTo>
                    <a:lnTo>
                      <a:pt x="96" y="166"/>
                    </a:lnTo>
                    <a:lnTo>
                      <a:pt x="56" y="191"/>
                    </a:lnTo>
                    <a:close/>
                  </a:path>
                </a:pathLst>
              </a:custGeom>
              <a:solidFill>
                <a:srgbClr val="000000"/>
              </a:solidFill>
              <a:ln w="9525">
                <a:noFill/>
                <a:round/>
                <a:headEnd/>
                <a:tailEnd/>
              </a:ln>
            </p:spPr>
            <p:txBody>
              <a:bodyPr/>
              <a:lstStyle/>
              <a:p>
                <a:endParaRPr lang="en-US"/>
              </a:p>
            </p:txBody>
          </p:sp>
          <p:sp>
            <p:nvSpPr>
              <p:cNvPr id="1084" name="Freeform 51"/>
              <p:cNvSpPr>
                <a:spLocks/>
              </p:cNvSpPr>
              <p:nvPr/>
            </p:nvSpPr>
            <p:spPr bwMode="auto">
              <a:xfrm>
                <a:off x="5875" y="1966"/>
                <a:ext cx="375" cy="379"/>
              </a:xfrm>
              <a:custGeom>
                <a:avLst/>
                <a:gdLst>
                  <a:gd name="T0" fmla="*/ 0 w 375"/>
                  <a:gd name="T1" fmla="*/ 110 h 379"/>
                  <a:gd name="T2" fmla="*/ 107 w 375"/>
                  <a:gd name="T3" fmla="*/ 0 h 379"/>
                  <a:gd name="T4" fmla="*/ 119 w 375"/>
                  <a:gd name="T5" fmla="*/ 51 h 379"/>
                  <a:gd name="T6" fmla="*/ 138 w 375"/>
                  <a:gd name="T7" fmla="*/ 104 h 379"/>
                  <a:gd name="T8" fmla="*/ 170 w 375"/>
                  <a:gd name="T9" fmla="*/ 138 h 379"/>
                  <a:gd name="T10" fmla="*/ 218 w 375"/>
                  <a:gd name="T11" fmla="*/ 164 h 379"/>
                  <a:gd name="T12" fmla="*/ 274 w 375"/>
                  <a:gd name="T13" fmla="*/ 183 h 379"/>
                  <a:gd name="T14" fmla="*/ 328 w 375"/>
                  <a:gd name="T15" fmla="*/ 183 h 379"/>
                  <a:gd name="T16" fmla="*/ 375 w 375"/>
                  <a:gd name="T17" fmla="*/ 186 h 379"/>
                  <a:gd name="T18" fmla="*/ 373 w 375"/>
                  <a:gd name="T19" fmla="*/ 223 h 379"/>
                  <a:gd name="T20" fmla="*/ 356 w 375"/>
                  <a:gd name="T21" fmla="*/ 279 h 379"/>
                  <a:gd name="T22" fmla="*/ 325 w 375"/>
                  <a:gd name="T23" fmla="*/ 324 h 379"/>
                  <a:gd name="T24" fmla="*/ 291 w 375"/>
                  <a:gd name="T25" fmla="*/ 362 h 379"/>
                  <a:gd name="T26" fmla="*/ 277 w 375"/>
                  <a:gd name="T27" fmla="*/ 379 h 379"/>
                  <a:gd name="T28" fmla="*/ 204 w 375"/>
                  <a:gd name="T29" fmla="*/ 373 h 379"/>
                  <a:gd name="T30" fmla="*/ 138 w 375"/>
                  <a:gd name="T31" fmla="*/ 359 h 379"/>
                  <a:gd name="T32" fmla="*/ 90 w 375"/>
                  <a:gd name="T33" fmla="*/ 327 h 379"/>
                  <a:gd name="T34" fmla="*/ 65 w 375"/>
                  <a:gd name="T35" fmla="*/ 293 h 379"/>
                  <a:gd name="T36" fmla="*/ 40 w 375"/>
                  <a:gd name="T37" fmla="*/ 251 h 379"/>
                  <a:gd name="T38" fmla="*/ 23 w 375"/>
                  <a:gd name="T39" fmla="*/ 200 h 379"/>
                  <a:gd name="T40" fmla="*/ 9 w 375"/>
                  <a:gd name="T41" fmla="*/ 147 h 379"/>
                  <a:gd name="T42" fmla="*/ 0 w 375"/>
                  <a:gd name="T43" fmla="*/ 110 h 37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375"/>
                  <a:gd name="T67" fmla="*/ 0 h 379"/>
                  <a:gd name="T68" fmla="*/ 375 w 375"/>
                  <a:gd name="T69" fmla="*/ 379 h 379"/>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375" h="379">
                    <a:moveTo>
                      <a:pt x="0" y="110"/>
                    </a:moveTo>
                    <a:lnTo>
                      <a:pt x="107" y="0"/>
                    </a:lnTo>
                    <a:lnTo>
                      <a:pt x="119" y="51"/>
                    </a:lnTo>
                    <a:lnTo>
                      <a:pt x="138" y="104"/>
                    </a:lnTo>
                    <a:lnTo>
                      <a:pt x="170" y="138"/>
                    </a:lnTo>
                    <a:lnTo>
                      <a:pt x="218" y="164"/>
                    </a:lnTo>
                    <a:lnTo>
                      <a:pt x="274" y="183"/>
                    </a:lnTo>
                    <a:lnTo>
                      <a:pt x="328" y="183"/>
                    </a:lnTo>
                    <a:lnTo>
                      <a:pt x="375" y="186"/>
                    </a:lnTo>
                    <a:lnTo>
                      <a:pt x="373" y="223"/>
                    </a:lnTo>
                    <a:lnTo>
                      <a:pt x="356" y="279"/>
                    </a:lnTo>
                    <a:lnTo>
                      <a:pt x="325" y="324"/>
                    </a:lnTo>
                    <a:lnTo>
                      <a:pt x="291" y="362"/>
                    </a:lnTo>
                    <a:lnTo>
                      <a:pt x="277" y="379"/>
                    </a:lnTo>
                    <a:lnTo>
                      <a:pt x="204" y="373"/>
                    </a:lnTo>
                    <a:lnTo>
                      <a:pt x="138" y="359"/>
                    </a:lnTo>
                    <a:lnTo>
                      <a:pt x="90" y="327"/>
                    </a:lnTo>
                    <a:lnTo>
                      <a:pt x="65" y="293"/>
                    </a:lnTo>
                    <a:lnTo>
                      <a:pt x="40" y="251"/>
                    </a:lnTo>
                    <a:lnTo>
                      <a:pt x="23" y="200"/>
                    </a:lnTo>
                    <a:lnTo>
                      <a:pt x="9" y="147"/>
                    </a:lnTo>
                    <a:lnTo>
                      <a:pt x="0" y="110"/>
                    </a:lnTo>
                    <a:close/>
                  </a:path>
                </a:pathLst>
              </a:custGeom>
              <a:solidFill>
                <a:srgbClr val="FFFFFF"/>
              </a:solidFill>
              <a:ln w="12700">
                <a:solidFill>
                  <a:srgbClr val="000000"/>
                </a:solidFill>
                <a:prstDash val="solid"/>
                <a:round/>
                <a:headEnd/>
                <a:tailEnd/>
              </a:ln>
            </p:spPr>
            <p:txBody>
              <a:bodyPr/>
              <a:lstStyle/>
              <a:p>
                <a:endParaRPr lang="en-US"/>
              </a:p>
            </p:txBody>
          </p:sp>
          <p:sp>
            <p:nvSpPr>
              <p:cNvPr id="1085" name="Line 52"/>
              <p:cNvSpPr>
                <a:spLocks noChangeShapeType="1"/>
              </p:cNvSpPr>
              <p:nvPr/>
            </p:nvSpPr>
            <p:spPr bwMode="auto">
              <a:xfrm flipV="1">
                <a:off x="5894" y="2025"/>
                <a:ext cx="99" cy="114"/>
              </a:xfrm>
              <a:prstGeom prst="line">
                <a:avLst/>
              </a:prstGeom>
              <a:noFill/>
              <a:ln w="12700">
                <a:solidFill>
                  <a:srgbClr val="000000"/>
                </a:solidFill>
                <a:round/>
                <a:headEnd/>
                <a:tailEnd/>
              </a:ln>
            </p:spPr>
            <p:txBody>
              <a:bodyPr/>
              <a:lstStyle/>
              <a:p>
                <a:endParaRPr lang="en-US"/>
              </a:p>
            </p:txBody>
          </p:sp>
          <p:sp>
            <p:nvSpPr>
              <p:cNvPr id="1086" name="Freeform 53"/>
              <p:cNvSpPr>
                <a:spLocks/>
              </p:cNvSpPr>
              <p:nvPr/>
            </p:nvSpPr>
            <p:spPr bwMode="auto">
              <a:xfrm>
                <a:off x="5912" y="2077"/>
                <a:ext cx="101" cy="122"/>
              </a:xfrm>
              <a:custGeom>
                <a:avLst/>
                <a:gdLst>
                  <a:gd name="T0" fmla="*/ 101 w 101"/>
                  <a:gd name="T1" fmla="*/ 0 h 122"/>
                  <a:gd name="T2" fmla="*/ 64 w 101"/>
                  <a:gd name="T3" fmla="*/ 50 h 122"/>
                  <a:gd name="T4" fmla="*/ 19 w 101"/>
                  <a:gd name="T5" fmla="*/ 100 h 122"/>
                  <a:gd name="T6" fmla="*/ 0 w 101"/>
                  <a:gd name="T7" fmla="*/ 122 h 122"/>
                  <a:gd name="T8" fmla="*/ 0 60000 65536"/>
                  <a:gd name="T9" fmla="*/ 0 60000 65536"/>
                  <a:gd name="T10" fmla="*/ 0 60000 65536"/>
                  <a:gd name="T11" fmla="*/ 0 60000 65536"/>
                  <a:gd name="T12" fmla="*/ 0 w 101"/>
                  <a:gd name="T13" fmla="*/ 0 h 122"/>
                  <a:gd name="T14" fmla="*/ 101 w 101"/>
                  <a:gd name="T15" fmla="*/ 122 h 122"/>
                </a:gdLst>
                <a:ahLst/>
                <a:cxnLst>
                  <a:cxn ang="T8">
                    <a:pos x="T0" y="T1"/>
                  </a:cxn>
                  <a:cxn ang="T9">
                    <a:pos x="T2" y="T3"/>
                  </a:cxn>
                  <a:cxn ang="T10">
                    <a:pos x="T4" y="T5"/>
                  </a:cxn>
                  <a:cxn ang="T11">
                    <a:pos x="T6" y="T7"/>
                  </a:cxn>
                </a:cxnLst>
                <a:rect l="T12" t="T13" r="T14" b="T15"/>
                <a:pathLst>
                  <a:path w="101" h="122">
                    <a:moveTo>
                      <a:pt x="101" y="0"/>
                    </a:moveTo>
                    <a:lnTo>
                      <a:pt x="64" y="50"/>
                    </a:lnTo>
                    <a:lnTo>
                      <a:pt x="19" y="100"/>
                    </a:lnTo>
                    <a:lnTo>
                      <a:pt x="0" y="122"/>
                    </a:lnTo>
                  </a:path>
                </a:pathLst>
              </a:custGeom>
              <a:noFill/>
              <a:ln w="12700">
                <a:solidFill>
                  <a:srgbClr val="000000"/>
                </a:solidFill>
                <a:prstDash val="solid"/>
                <a:round/>
                <a:headEnd/>
                <a:tailEnd/>
              </a:ln>
            </p:spPr>
            <p:txBody>
              <a:bodyPr/>
              <a:lstStyle/>
              <a:p>
                <a:endParaRPr lang="en-US"/>
              </a:p>
            </p:txBody>
          </p:sp>
          <p:sp>
            <p:nvSpPr>
              <p:cNvPr id="1087" name="Freeform 54"/>
              <p:cNvSpPr>
                <a:spLocks/>
              </p:cNvSpPr>
              <p:nvPr/>
            </p:nvSpPr>
            <p:spPr bwMode="auto">
              <a:xfrm>
                <a:off x="5949" y="2115"/>
                <a:ext cx="104" cy="146"/>
              </a:xfrm>
              <a:custGeom>
                <a:avLst/>
                <a:gdLst>
                  <a:gd name="T0" fmla="*/ 104 w 104"/>
                  <a:gd name="T1" fmla="*/ 0 h 146"/>
                  <a:gd name="T2" fmla="*/ 81 w 104"/>
                  <a:gd name="T3" fmla="*/ 48 h 146"/>
                  <a:gd name="T4" fmla="*/ 42 w 104"/>
                  <a:gd name="T5" fmla="*/ 107 h 146"/>
                  <a:gd name="T6" fmla="*/ 0 w 104"/>
                  <a:gd name="T7" fmla="*/ 146 h 146"/>
                  <a:gd name="T8" fmla="*/ 0 60000 65536"/>
                  <a:gd name="T9" fmla="*/ 0 60000 65536"/>
                  <a:gd name="T10" fmla="*/ 0 60000 65536"/>
                  <a:gd name="T11" fmla="*/ 0 60000 65536"/>
                  <a:gd name="T12" fmla="*/ 0 w 104"/>
                  <a:gd name="T13" fmla="*/ 0 h 146"/>
                  <a:gd name="T14" fmla="*/ 104 w 104"/>
                  <a:gd name="T15" fmla="*/ 146 h 146"/>
                </a:gdLst>
                <a:ahLst/>
                <a:cxnLst>
                  <a:cxn ang="T8">
                    <a:pos x="T0" y="T1"/>
                  </a:cxn>
                  <a:cxn ang="T9">
                    <a:pos x="T2" y="T3"/>
                  </a:cxn>
                  <a:cxn ang="T10">
                    <a:pos x="T4" y="T5"/>
                  </a:cxn>
                  <a:cxn ang="T11">
                    <a:pos x="T6" y="T7"/>
                  </a:cxn>
                </a:cxnLst>
                <a:rect l="T12" t="T13" r="T14" b="T15"/>
                <a:pathLst>
                  <a:path w="104" h="146">
                    <a:moveTo>
                      <a:pt x="104" y="0"/>
                    </a:moveTo>
                    <a:lnTo>
                      <a:pt x="81" y="48"/>
                    </a:lnTo>
                    <a:lnTo>
                      <a:pt x="42" y="107"/>
                    </a:lnTo>
                    <a:lnTo>
                      <a:pt x="0" y="146"/>
                    </a:lnTo>
                  </a:path>
                </a:pathLst>
              </a:custGeom>
              <a:noFill/>
              <a:ln w="12700">
                <a:solidFill>
                  <a:srgbClr val="000000"/>
                </a:solidFill>
                <a:prstDash val="solid"/>
                <a:round/>
                <a:headEnd/>
                <a:tailEnd/>
              </a:ln>
            </p:spPr>
            <p:txBody>
              <a:bodyPr/>
              <a:lstStyle/>
              <a:p>
                <a:endParaRPr lang="en-US"/>
              </a:p>
            </p:txBody>
          </p:sp>
          <p:sp>
            <p:nvSpPr>
              <p:cNvPr id="1088" name="Freeform 55"/>
              <p:cNvSpPr>
                <a:spLocks/>
              </p:cNvSpPr>
              <p:nvPr/>
            </p:nvSpPr>
            <p:spPr bwMode="auto">
              <a:xfrm>
                <a:off x="6005" y="2143"/>
                <a:ext cx="107" cy="173"/>
              </a:xfrm>
              <a:custGeom>
                <a:avLst/>
                <a:gdLst>
                  <a:gd name="T0" fmla="*/ 107 w 107"/>
                  <a:gd name="T1" fmla="*/ 0 h 173"/>
                  <a:gd name="T2" fmla="*/ 90 w 107"/>
                  <a:gd name="T3" fmla="*/ 62 h 173"/>
                  <a:gd name="T4" fmla="*/ 57 w 107"/>
                  <a:gd name="T5" fmla="*/ 111 h 173"/>
                  <a:gd name="T6" fmla="*/ 20 w 107"/>
                  <a:gd name="T7" fmla="*/ 153 h 173"/>
                  <a:gd name="T8" fmla="*/ 0 w 107"/>
                  <a:gd name="T9" fmla="*/ 173 h 173"/>
                  <a:gd name="T10" fmla="*/ 0 60000 65536"/>
                  <a:gd name="T11" fmla="*/ 0 60000 65536"/>
                  <a:gd name="T12" fmla="*/ 0 60000 65536"/>
                  <a:gd name="T13" fmla="*/ 0 60000 65536"/>
                  <a:gd name="T14" fmla="*/ 0 60000 65536"/>
                  <a:gd name="T15" fmla="*/ 0 w 107"/>
                  <a:gd name="T16" fmla="*/ 0 h 173"/>
                  <a:gd name="T17" fmla="*/ 107 w 107"/>
                  <a:gd name="T18" fmla="*/ 173 h 173"/>
                </a:gdLst>
                <a:ahLst/>
                <a:cxnLst>
                  <a:cxn ang="T10">
                    <a:pos x="T0" y="T1"/>
                  </a:cxn>
                  <a:cxn ang="T11">
                    <a:pos x="T2" y="T3"/>
                  </a:cxn>
                  <a:cxn ang="T12">
                    <a:pos x="T4" y="T5"/>
                  </a:cxn>
                  <a:cxn ang="T13">
                    <a:pos x="T6" y="T7"/>
                  </a:cxn>
                  <a:cxn ang="T14">
                    <a:pos x="T8" y="T9"/>
                  </a:cxn>
                </a:cxnLst>
                <a:rect l="T15" t="T16" r="T17" b="T18"/>
                <a:pathLst>
                  <a:path w="107" h="173">
                    <a:moveTo>
                      <a:pt x="107" y="0"/>
                    </a:moveTo>
                    <a:lnTo>
                      <a:pt x="90" y="62"/>
                    </a:lnTo>
                    <a:lnTo>
                      <a:pt x="57" y="111"/>
                    </a:lnTo>
                    <a:lnTo>
                      <a:pt x="20" y="153"/>
                    </a:lnTo>
                    <a:lnTo>
                      <a:pt x="0" y="173"/>
                    </a:lnTo>
                  </a:path>
                </a:pathLst>
              </a:custGeom>
              <a:noFill/>
              <a:ln w="12700">
                <a:solidFill>
                  <a:srgbClr val="000000"/>
                </a:solidFill>
                <a:prstDash val="solid"/>
                <a:round/>
                <a:headEnd/>
                <a:tailEnd/>
              </a:ln>
            </p:spPr>
            <p:txBody>
              <a:bodyPr/>
              <a:lstStyle/>
              <a:p>
                <a:endParaRPr lang="en-US"/>
              </a:p>
            </p:txBody>
          </p:sp>
          <p:sp>
            <p:nvSpPr>
              <p:cNvPr id="1089" name="Freeform 56"/>
              <p:cNvSpPr>
                <a:spLocks/>
              </p:cNvSpPr>
              <p:nvPr/>
            </p:nvSpPr>
            <p:spPr bwMode="auto">
              <a:xfrm>
                <a:off x="6075" y="2158"/>
                <a:ext cx="105" cy="178"/>
              </a:xfrm>
              <a:custGeom>
                <a:avLst/>
                <a:gdLst>
                  <a:gd name="T0" fmla="*/ 105 w 105"/>
                  <a:gd name="T1" fmla="*/ 0 h 178"/>
                  <a:gd name="T2" fmla="*/ 99 w 105"/>
                  <a:gd name="T3" fmla="*/ 39 h 178"/>
                  <a:gd name="T4" fmla="*/ 82 w 105"/>
                  <a:gd name="T5" fmla="*/ 84 h 178"/>
                  <a:gd name="T6" fmla="*/ 48 w 105"/>
                  <a:gd name="T7" fmla="*/ 124 h 178"/>
                  <a:gd name="T8" fmla="*/ 26 w 105"/>
                  <a:gd name="T9" fmla="*/ 149 h 178"/>
                  <a:gd name="T10" fmla="*/ 0 w 105"/>
                  <a:gd name="T11" fmla="*/ 178 h 178"/>
                  <a:gd name="T12" fmla="*/ 0 60000 65536"/>
                  <a:gd name="T13" fmla="*/ 0 60000 65536"/>
                  <a:gd name="T14" fmla="*/ 0 60000 65536"/>
                  <a:gd name="T15" fmla="*/ 0 60000 65536"/>
                  <a:gd name="T16" fmla="*/ 0 60000 65536"/>
                  <a:gd name="T17" fmla="*/ 0 60000 65536"/>
                  <a:gd name="T18" fmla="*/ 0 w 105"/>
                  <a:gd name="T19" fmla="*/ 0 h 178"/>
                  <a:gd name="T20" fmla="*/ 105 w 105"/>
                  <a:gd name="T21" fmla="*/ 178 h 178"/>
                </a:gdLst>
                <a:ahLst/>
                <a:cxnLst>
                  <a:cxn ang="T12">
                    <a:pos x="T0" y="T1"/>
                  </a:cxn>
                  <a:cxn ang="T13">
                    <a:pos x="T2" y="T3"/>
                  </a:cxn>
                  <a:cxn ang="T14">
                    <a:pos x="T4" y="T5"/>
                  </a:cxn>
                  <a:cxn ang="T15">
                    <a:pos x="T6" y="T7"/>
                  </a:cxn>
                  <a:cxn ang="T16">
                    <a:pos x="T8" y="T9"/>
                  </a:cxn>
                  <a:cxn ang="T17">
                    <a:pos x="T10" y="T11"/>
                  </a:cxn>
                </a:cxnLst>
                <a:rect l="T18" t="T19" r="T20" b="T21"/>
                <a:pathLst>
                  <a:path w="105" h="178">
                    <a:moveTo>
                      <a:pt x="105" y="0"/>
                    </a:moveTo>
                    <a:lnTo>
                      <a:pt x="99" y="39"/>
                    </a:lnTo>
                    <a:lnTo>
                      <a:pt x="82" y="84"/>
                    </a:lnTo>
                    <a:lnTo>
                      <a:pt x="48" y="124"/>
                    </a:lnTo>
                    <a:lnTo>
                      <a:pt x="26" y="149"/>
                    </a:lnTo>
                    <a:lnTo>
                      <a:pt x="0" y="178"/>
                    </a:lnTo>
                  </a:path>
                </a:pathLst>
              </a:custGeom>
              <a:noFill/>
              <a:ln w="12700">
                <a:solidFill>
                  <a:srgbClr val="000000"/>
                </a:solidFill>
                <a:prstDash val="solid"/>
                <a:round/>
                <a:headEnd/>
                <a:tailEnd/>
              </a:ln>
            </p:spPr>
            <p:txBody>
              <a:bodyPr/>
              <a:lstStyle/>
              <a:p>
                <a:endParaRPr lang="en-US"/>
              </a:p>
            </p:txBody>
          </p:sp>
          <p:sp>
            <p:nvSpPr>
              <p:cNvPr id="1090" name="Freeform 57"/>
              <p:cNvSpPr>
                <a:spLocks/>
              </p:cNvSpPr>
              <p:nvPr/>
            </p:nvSpPr>
            <p:spPr bwMode="auto">
              <a:xfrm>
                <a:off x="5962" y="2000"/>
                <a:ext cx="280" cy="195"/>
              </a:xfrm>
              <a:custGeom>
                <a:avLst/>
                <a:gdLst>
                  <a:gd name="T0" fmla="*/ 0 w 280"/>
                  <a:gd name="T1" fmla="*/ 0 h 195"/>
                  <a:gd name="T2" fmla="*/ 6 w 280"/>
                  <a:gd name="T3" fmla="*/ 45 h 195"/>
                  <a:gd name="T4" fmla="*/ 17 w 280"/>
                  <a:gd name="T5" fmla="*/ 90 h 195"/>
                  <a:gd name="T6" fmla="*/ 34 w 280"/>
                  <a:gd name="T7" fmla="*/ 124 h 195"/>
                  <a:gd name="T8" fmla="*/ 56 w 280"/>
                  <a:gd name="T9" fmla="*/ 150 h 195"/>
                  <a:gd name="T10" fmla="*/ 100 w 280"/>
                  <a:gd name="T11" fmla="*/ 164 h 195"/>
                  <a:gd name="T12" fmla="*/ 136 w 280"/>
                  <a:gd name="T13" fmla="*/ 178 h 195"/>
                  <a:gd name="T14" fmla="*/ 173 w 280"/>
                  <a:gd name="T15" fmla="*/ 189 h 195"/>
                  <a:gd name="T16" fmla="*/ 226 w 280"/>
                  <a:gd name="T17" fmla="*/ 192 h 195"/>
                  <a:gd name="T18" fmla="*/ 280 w 280"/>
                  <a:gd name="T19" fmla="*/ 195 h 19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80"/>
                  <a:gd name="T31" fmla="*/ 0 h 195"/>
                  <a:gd name="T32" fmla="*/ 280 w 280"/>
                  <a:gd name="T33" fmla="*/ 195 h 19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80" h="195">
                    <a:moveTo>
                      <a:pt x="0" y="0"/>
                    </a:moveTo>
                    <a:lnTo>
                      <a:pt x="6" y="45"/>
                    </a:lnTo>
                    <a:lnTo>
                      <a:pt x="17" y="90"/>
                    </a:lnTo>
                    <a:lnTo>
                      <a:pt x="34" y="124"/>
                    </a:lnTo>
                    <a:lnTo>
                      <a:pt x="56" y="150"/>
                    </a:lnTo>
                    <a:lnTo>
                      <a:pt x="100" y="164"/>
                    </a:lnTo>
                    <a:lnTo>
                      <a:pt x="136" y="178"/>
                    </a:lnTo>
                    <a:lnTo>
                      <a:pt x="173" y="189"/>
                    </a:lnTo>
                    <a:lnTo>
                      <a:pt x="226" y="192"/>
                    </a:lnTo>
                    <a:lnTo>
                      <a:pt x="280" y="195"/>
                    </a:lnTo>
                  </a:path>
                </a:pathLst>
              </a:custGeom>
              <a:noFill/>
              <a:ln w="12700">
                <a:solidFill>
                  <a:srgbClr val="000000"/>
                </a:solidFill>
                <a:prstDash val="solid"/>
                <a:round/>
                <a:headEnd/>
                <a:tailEnd/>
              </a:ln>
            </p:spPr>
            <p:txBody>
              <a:bodyPr/>
              <a:lstStyle/>
              <a:p>
                <a:endParaRPr lang="en-US"/>
              </a:p>
            </p:txBody>
          </p:sp>
          <p:sp>
            <p:nvSpPr>
              <p:cNvPr id="1091" name="Freeform 58"/>
              <p:cNvSpPr>
                <a:spLocks/>
              </p:cNvSpPr>
              <p:nvPr/>
            </p:nvSpPr>
            <p:spPr bwMode="auto">
              <a:xfrm>
                <a:off x="5928" y="2034"/>
                <a:ext cx="302" cy="211"/>
              </a:xfrm>
              <a:custGeom>
                <a:avLst/>
                <a:gdLst>
                  <a:gd name="T0" fmla="*/ 0 w 302"/>
                  <a:gd name="T1" fmla="*/ 0 h 211"/>
                  <a:gd name="T2" fmla="*/ 14 w 302"/>
                  <a:gd name="T3" fmla="*/ 67 h 211"/>
                  <a:gd name="T4" fmla="*/ 31 w 302"/>
                  <a:gd name="T5" fmla="*/ 107 h 211"/>
                  <a:gd name="T6" fmla="*/ 51 w 302"/>
                  <a:gd name="T7" fmla="*/ 138 h 211"/>
                  <a:gd name="T8" fmla="*/ 84 w 302"/>
                  <a:gd name="T9" fmla="*/ 160 h 211"/>
                  <a:gd name="T10" fmla="*/ 125 w 302"/>
                  <a:gd name="T11" fmla="*/ 180 h 211"/>
                  <a:gd name="T12" fmla="*/ 173 w 302"/>
                  <a:gd name="T13" fmla="*/ 197 h 211"/>
                  <a:gd name="T14" fmla="*/ 240 w 302"/>
                  <a:gd name="T15" fmla="*/ 205 h 211"/>
                  <a:gd name="T16" fmla="*/ 302 w 302"/>
                  <a:gd name="T17" fmla="*/ 211 h 2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2"/>
                  <a:gd name="T28" fmla="*/ 0 h 211"/>
                  <a:gd name="T29" fmla="*/ 302 w 302"/>
                  <a:gd name="T30" fmla="*/ 211 h 21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2" h="211">
                    <a:moveTo>
                      <a:pt x="0" y="0"/>
                    </a:moveTo>
                    <a:lnTo>
                      <a:pt x="14" y="67"/>
                    </a:lnTo>
                    <a:lnTo>
                      <a:pt x="31" y="107"/>
                    </a:lnTo>
                    <a:lnTo>
                      <a:pt x="51" y="138"/>
                    </a:lnTo>
                    <a:lnTo>
                      <a:pt x="84" y="160"/>
                    </a:lnTo>
                    <a:lnTo>
                      <a:pt x="125" y="180"/>
                    </a:lnTo>
                    <a:lnTo>
                      <a:pt x="173" y="197"/>
                    </a:lnTo>
                    <a:lnTo>
                      <a:pt x="240" y="205"/>
                    </a:lnTo>
                    <a:lnTo>
                      <a:pt x="302" y="211"/>
                    </a:lnTo>
                  </a:path>
                </a:pathLst>
              </a:custGeom>
              <a:noFill/>
              <a:ln w="12700">
                <a:solidFill>
                  <a:srgbClr val="000000"/>
                </a:solidFill>
                <a:prstDash val="solid"/>
                <a:round/>
                <a:headEnd/>
                <a:tailEnd/>
              </a:ln>
            </p:spPr>
            <p:txBody>
              <a:bodyPr/>
              <a:lstStyle/>
              <a:p>
                <a:endParaRPr lang="en-US"/>
              </a:p>
            </p:txBody>
          </p:sp>
          <p:sp>
            <p:nvSpPr>
              <p:cNvPr id="1092" name="Freeform 59"/>
              <p:cNvSpPr>
                <a:spLocks/>
              </p:cNvSpPr>
              <p:nvPr/>
            </p:nvSpPr>
            <p:spPr bwMode="auto">
              <a:xfrm>
                <a:off x="5903" y="2068"/>
                <a:ext cx="257" cy="224"/>
              </a:xfrm>
              <a:custGeom>
                <a:avLst/>
                <a:gdLst>
                  <a:gd name="T0" fmla="*/ 0 w 257"/>
                  <a:gd name="T1" fmla="*/ 0 h 224"/>
                  <a:gd name="T2" fmla="*/ 26 w 257"/>
                  <a:gd name="T3" fmla="*/ 98 h 224"/>
                  <a:gd name="T4" fmla="*/ 65 w 257"/>
                  <a:gd name="T5" fmla="*/ 151 h 224"/>
                  <a:gd name="T6" fmla="*/ 113 w 257"/>
                  <a:gd name="T7" fmla="*/ 190 h 224"/>
                  <a:gd name="T8" fmla="*/ 159 w 257"/>
                  <a:gd name="T9" fmla="*/ 210 h 224"/>
                  <a:gd name="T10" fmla="*/ 207 w 257"/>
                  <a:gd name="T11" fmla="*/ 221 h 224"/>
                  <a:gd name="T12" fmla="*/ 257 w 257"/>
                  <a:gd name="T13" fmla="*/ 224 h 224"/>
                  <a:gd name="T14" fmla="*/ 0 60000 65536"/>
                  <a:gd name="T15" fmla="*/ 0 60000 65536"/>
                  <a:gd name="T16" fmla="*/ 0 60000 65536"/>
                  <a:gd name="T17" fmla="*/ 0 60000 65536"/>
                  <a:gd name="T18" fmla="*/ 0 60000 65536"/>
                  <a:gd name="T19" fmla="*/ 0 60000 65536"/>
                  <a:gd name="T20" fmla="*/ 0 60000 65536"/>
                  <a:gd name="T21" fmla="*/ 0 w 257"/>
                  <a:gd name="T22" fmla="*/ 0 h 224"/>
                  <a:gd name="T23" fmla="*/ 257 w 257"/>
                  <a:gd name="T24" fmla="*/ 224 h 2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57" h="224">
                    <a:moveTo>
                      <a:pt x="0" y="0"/>
                    </a:moveTo>
                    <a:lnTo>
                      <a:pt x="26" y="98"/>
                    </a:lnTo>
                    <a:lnTo>
                      <a:pt x="65" y="151"/>
                    </a:lnTo>
                    <a:lnTo>
                      <a:pt x="113" y="190"/>
                    </a:lnTo>
                    <a:lnTo>
                      <a:pt x="159" y="210"/>
                    </a:lnTo>
                    <a:lnTo>
                      <a:pt x="207" y="221"/>
                    </a:lnTo>
                    <a:lnTo>
                      <a:pt x="257" y="224"/>
                    </a:lnTo>
                  </a:path>
                </a:pathLst>
              </a:custGeom>
              <a:noFill/>
              <a:ln w="12700">
                <a:solidFill>
                  <a:srgbClr val="000000"/>
                </a:solidFill>
                <a:prstDash val="solid"/>
                <a:round/>
                <a:headEnd/>
                <a:tailEnd/>
              </a:ln>
            </p:spPr>
            <p:txBody>
              <a:bodyPr/>
              <a:lstStyle/>
              <a:p>
                <a:endParaRPr lang="en-US"/>
              </a:p>
            </p:txBody>
          </p:sp>
        </p:grpSp>
        <p:grpSp>
          <p:nvGrpSpPr>
            <p:cNvPr id="1042" name="Group 60"/>
            <p:cNvGrpSpPr>
              <a:grpSpLocks/>
            </p:cNvGrpSpPr>
            <p:nvPr/>
          </p:nvGrpSpPr>
          <p:grpSpPr bwMode="auto">
            <a:xfrm>
              <a:off x="5150" y="456"/>
              <a:ext cx="408" cy="491"/>
              <a:chOff x="5760" y="1854"/>
              <a:chExt cx="563" cy="678"/>
            </a:xfrm>
          </p:grpSpPr>
          <p:sp>
            <p:nvSpPr>
              <p:cNvPr id="1069" name="Freeform 61"/>
              <p:cNvSpPr>
                <a:spLocks/>
              </p:cNvSpPr>
              <p:nvPr/>
            </p:nvSpPr>
            <p:spPr bwMode="auto">
              <a:xfrm>
                <a:off x="5766" y="1863"/>
                <a:ext cx="405" cy="666"/>
              </a:xfrm>
              <a:custGeom>
                <a:avLst/>
                <a:gdLst>
                  <a:gd name="T0" fmla="*/ 230 w 405"/>
                  <a:gd name="T1" fmla="*/ 0 h 666"/>
                  <a:gd name="T2" fmla="*/ 171 w 405"/>
                  <a:gd name="T3" fmla="*/ 3 h 666"/>
                  <a:gd name="T4" fmla="*/ 137 w 405"/>
                  <a:gd name="T5" fmla="*/ 56 h 666"/>
                  <a:gd name="T6" fmla="*/ 42 w 405"/>
                  <a:gd name="T7" fmla="*/ 143 h 666"/>
                  <a:gd name="T8" fmla="*/ 0 w 405"/>
                  <a:gd name="T9" fmla="*/ 191 h 666"/>
                  <a:gd name="T10" fmla="*/ 28 w 405"/>
                  <a:gd name="T11" fmla="*/ 317 h 666"/>
                  <a:gd name="T12" fmla="*/ 50 w 405"/>
                  <a:gd name="T13" fmla="*/ 412 h 666"/>
                  <a:gd name="T14" fmla="*/ 107 w 405"/>
                  <a:gd name="T15" fmla="*/ 523 h 666"/>
                  <a:gd name="T16" fmla="*/ 205 w 405"/>
                  <a:gd name="T17" fmla="*/ 601 h 666"/>
                  <a:gd name="T18" fmla="*/ 315 w 405"/>
                  <a:gd name="T19" fmla="*/ 666 h 666"/>
                  <a:gd name="T20" fmla="*/ 318 w 405"/>
                  <a:gd name="T21" fmla="*/ 649 h 666"/>
                  <a:gd name="T22" fmla="*/ 326 w 405"/>
                  <a:gd name="T23" fmla="*/ 646 h 666"/>
                  <a:gd name="T24" fmla="*/ 326 w 405"/>
                  <a:gd name="T25" fmla="*/ 638 h 666"/>
                  <a:gd name="T26" fmla="*/ 326 w 405"/>
                  <a:gd name="T27" fmla="*/ 629 h 666"/>
                  <a:gd name="T28" fmla="*/ 326 w 405"/>
                  <a:gd name="T29" fmla="*/ 621 h 666"/>
                  <a:gd name="T30" fmla="*/ 326 w 405"/>
                  <a:gd name="T31" fmla="*/ 613 h 666"/>
                  <a:gd name="T32" fmla="*/ 335 w 405"/>
                  <a:gd name="T33" fmla="*/ 610 h 666"/>
                  <a:gd name="T34" fmla="*/ 343 w 405"/>
                  <a:gd name="T35" fmla="*/ 610 h 666"/>
                  <a:gd name="T36" fmla="*/ 352 w 405"/>
                  <a:gd name="T37" fmla="*/ 610 h 666"/>
                  <a:gd name="T38" fmla="*/ 360 w 405"/>
                  <a:gd name="T39" fmla="*/ 604 h 666"/>
                  <a:gd name="T40" fmla="*/ 360 w 405"/>
                  <a:gd name="T41" fmla="*/ 596 h 666"/>
                  <a:gd name="T42" fmla="*/ 360 w 405"/>
                  <a:gd name="T43" fmla="*/ 587 h 666"/>
                  <a:gd name="T44" fmla="*/ 360 w 405"/>
                  <a:gd name="T45" fmla="*/ 579 h 666"/>
                  <a:gd name="T46" fmla="*/ 369 w 405"/>
                  <a:gd name="T47" fmla="*/ 576 h 666"/>
                  <a:gd name="T48" fmla="*/ 377 w 405"/>
                  <a:gd name="T49" fmla="*/ 576 h 666"/>
                  <a:gd name="T50" fmla="*/ 385 w 405"/>
                  <a:gd name="T51" fmla="*/ 576 h 666"/>
                  <a:gd name="T52" fmla="*/ 391 w 405"/>
                  <a:gd name="T53" fmla="*/ 568 h 666"/>
                  <a:gd name="T54" fmla="*/ 388 w 405"/>
                  <a:gd name="T55" fmla="*/ 559 h 666"/>
                  <a:gd name="T56" fmla="*/ 388 w 405"/>
                  <a:gd name="T57" fmla="*/ 551 h 666"/>
                  <a:gd name="T58" fmla="*/ 397 w 405"/>
                  <a:gd name="T59" fmla="*/ 545 h 666"/>
                  <a:gd name="T60" fmla="*/ 405 w 405"/>
                  <a:gd name="T61" fmla="*/ 543 h 666"/>
                  <a:gd name="T62" fmla="*/ 255 w 405"/>
                  <a:gd name="T63" fmla="*/ 478 h 666"/>
                  <a:gd name="T64" fmla="*/ 109 w 405"/>
                  <a:gd name="T65" fmla="*/ 289 h 666"/>
                  <a:gd name="T66" fmla="*/ 115 w 405"/>
                  <a:gd name="T67" fmla="*/ 177 h 666"/>
                  <a:gd name="T68" fmla="*/ 216 w 405"/>
                  <a:gd name="T69" fmla="*/ 59 h 666"/>
                  <a:gd name="T70" fmla="*/ 230 w 405"/>
                  <a:gd name="T71" fmla="*/ 0 h 66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05"/>
                  <a:gd name="T109" fmla="*/ 0 h 666"/>
                  <a:gd name="T110" fmla="*/ 405 w 405"/>
                  <a:gd name="T111" fmla="*/ 666 h 66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05" h="666">
                    <a:moveTo>
                      <a:pt x="230" y="0"/>
                    </a:moveTo>
                    <a:lnTo>
                      <a:pt x="171" y="3"/>
                    </a:lnTo>
                    <a:lnTo>
                      <a:pt x="137" y="56"/>
                    </a:lnTo>
                    <a:lnTo>
                      <a:pt x="42" y="143"/>
                    </a:lnTo>
                    <a:lnTo>
                      <a:pt x="0" y="191"/>
                    </a:lnTo>
                    <a:lnTo>
                      <a:pt x="28" y="317"/>
                    </a:lnTo>
                    <a:lnTo>
                      <a:pt x="50" y="412"/>
                    </a:lnTo>
                    <a:lnTo>
                      <a:pt x="107" y="523"/>
                    </a:lnTo>
                    <a:lnTo>
                      <a:pt x="205" y="601"/>
                    </a:lnTo>
                    <a:lnTo>
                      <a:pt x="315" y="666"/>
                    </a:lnTo>
                    <a:lnTo>
                      <a:pt x="318" y="649"/>
                    </a:lnTo>
                    <a:lnTo>
                      <a:pt x="326" y="646"/>
                    </a:lnTo>
                    <a:lnTo>
                      <a:pt x="326" y="638"/>
                    </a:lnTo>
                    <a:lnTo>
                      <a:pt x="326" y="629"/>
                    </a:lnTo>
                    <a:lnTo>
                      <a:pt x="326" y="621"/>
                    </a:lnTo>
                    <a:lnTo>
                      <a:pt x="326" y="613"/>
                    </a:lnTo>
                    <a:lnTo>
                      <a:pt x="335" y="610"/>
                    </a:lnTo>
                    <a:lnTo>
                      <a:pt x="343" y="610"/>
                    </a:lnTo>
                    <a:lnTo>
                      <a:pt x="352" y="610"/>
                    </a:lnTo>
                    <a:lnTo>
                      <a:pt x="360" y="604"/>
                    </a:lnTo>
                    <a:lnTo>
                      <a:pt x="360" y="596"/>
                    </a:lnTo>
                    <a:lnTo>
                      <a:pt x="360" y="587"/>
                    </a:lnTo>
                    <a:lnTo>
                      <a:pt x="360" y="579"/>
                    </a:lnTo>
                    <a:lnTo>
                      <a:pt x="369" y="576"/>
                    </a:lnTo>
                    <a:lnTo>
                      <a:pt x="377" y="576"/>
                    </a:lnTo>
                    <a:lnTo>
                      <a:pt x="385" y="576"/>
                    </a:lnTo>
                    <a:lnTo>
                      <a:pt x="391" y="568"/>
                    </a:lnTo>
                    <a:lnTo>
                      <a:pt x="388" y="559"/>
                    </a:lnTo>
                    <a:lnTo>
                      <a:pt x="388" y="551"/>
                    </a:lnTo>
                    <a:lnTo>
                      <a:pt x="397" y="545"/>
                    </a:lnTo>
                    <a:lnTo>
                      <a:pt x="405" y="543"/>
                    </a:lnTo>
                    <a:lnTo>
                      <a:pt x="255" y="478"/>
                    </a:lnTo>
                    <a:lnTo>
                      <a:pt x="109" y="289"/>
                    </a:lnTo>
                    <a:lnTo>
                      <a:pt x="115" y="177"/>
                    </a:lnTo>
                    <a:lnTo>
                      <a:pt x="216" y="59"/>
                    </a:lnTo>
                    <a:lnTo>
                      <a:pt x="230" y="0"/>
                    </a:lnTo>
                    <a:close/>
                  </a:path>
                </a:pathLst>
              </a:custGeom>
              <a:solidFill>
                <a:srgbClr val="B2B2B2"/>
              </a:solidFill>
              <a:ln w="9525">
                <a:noFill/>
                <a:round/>
                <a:headEnd/>
                <a:tailEnd/>
              </a:ln>
            </p:spPr>
            <p:txBody>
              <a:bodyPr/>
              <a:lstStyle/>
              <a:p>
                <a:endParaRPr lang="en-US"/>
              </a:p>
            </p:txBody>
          </p:sp>
          <p:sp>
            <p:nvSpPr>
              <p:cNvPr id="1070" name="Freeform 62"/>
              <p:cNvSpPr>
                <a:spLocks/>
              </p:cNvSpPr>
              <p:nvPr/>
            </p:nvSpPr>
            <p:spPr bwMode="auto">
              <a:xfrm>
                <a:off x="5822" y="1857"/>
                <a:ext cx="492" cy="549"/>
              </a:xfrm>
              <a:custGeom>
                <a:avLst/>
                <a:gdLst>
                  <a:gd name="T0" fmla="*/ 191 w 492"/>
                  <a:gd name="T1" fmla="*/ 59 h 549"/>
                  <a:gd name="T2" fmla="*/ 220 w 492"/>
                  <a:gd name="T3" fmla="*/ 152 h 549"/>
                  <a:gd name="T4" fmla="*/ 253 w 492"/>
                  <a:gd name="T5" fmla="*/ 194 h 549"/>
                  <a:gd name="T6" fmla="*/ 329 w 492"/>
                  <a:gd name="T7" fmla="*/ 242 h 549"/>
                  <a:gd name="T8" fmla="*/ 439 w 492"/>
                  <a:gd name="T9" fmla="*/ 253 h 549"/>
                  <a:gd name="T10" fmla="*/ 492 w 492"/>
                  <a:gd name="T11" fmla="*/ 256 h 549"/>
                  <a:gd name="T12" fmla="*/ 484 w 492"/>
                  <a:gd name="T13" fmla="*/ 343 h 549"/>
                  <a:gd name="T14" fmla="*/ 444 w 492"/>
                  <a:gd name="T15" fmla="*/ 444 h 549"/>
                  <a:gd name="T16" fmla="*/ 374 w 492"/>
                  <a:gd name="T17" fmla="*/ 527 h 549"/>
                  <a:gd name="T18" fmla="*/ 352 w 492"/>
                  <a:gd name="T19" fmla="*/ 549 h 549"/>
                  <a:gd name="T20" fmla="*/ 216 w 492"/>
                  <a:gd name="T21" fmla="*/ 530 h 549"/>
                  <a:gd name="T22" fmla="*/ 112 w 492"/>
                  <a:gd name="T23" fmla="*/ 474 h 549"/>
                  <a:gd name="T24" fmla="*/ 64 w 492"/>
                  <a:gd name="T25" fmla="*/ 416 h 549"/>
                  <a:gd name="T26" fmla="*/ 22 w 492"/>
                  <a:gd name="T27" fmla="*/ 293 h 549"/>
                  <a:gd name="T28" fmla="*/ 0 w 492"/>
                  <a:gd name="T29" fmla="*/ 194 h 549"/>
                  <a:gd name="T30" fmla="*/ 121 w 492"/>
                  <a:gd name="T31" fmla="*/ 74 h 549"/>
                  <a:gd name="T32" fmla="*/ 180 w 492"/>
                  <a:gd name="T33" fmla="*/ 0 h 549"/>
                  <a:gd name="T34" fmla="*/ 191 w 492"/>
                  <a:gd name="T35" fmla="*/ 59 h 54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92"/>
                  <a:gd name="T55" fmla="*/ 0 h 549"/>
                  <a:gd name="T56" fmla="*/ 492 w 492"/>
                  <a:gd name="T57" fmla="*/ 549 h 54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92" h="549">
                    <a:moveTo>
                      <a:pt x="191" y="59"/>
                    </a:moveTo>
                    <a:lnTo>
                      <a:pt x="220" y="152"/>
                    </a:lnTo>
                    <a:lnTo>
                      <a:pt x="253" y="194"/>
                    </a:lnTo>
                    <a:lnTo>
                      <a:pt x="329" y="242"/>
                    </a:lnTo>
                    <a:lnTo>
                      <a:pt x="439" y="253"/>
                    </a:lnTo>
                    <a:lnTo>
                      <a:pt x="492" y="256"/>
                    </a:lnTo>
                    <a:lnTo>
                      <a:pt x="484" y="343"/>
                    </a:lnTo>
                    <a:lnTo>
                      <a:pt x="444" y="444"/>
                    </a:lnTo>
                    <a:lnTo>
                      <a:pt x="374" y="527"/>
                    </a:lnTo>
                    <a:lnTo>
                      <a:pt x="352" y="549"/>
                    </a:lnTo>
                    <a:lnTo>
                      <a:pt x="216" y="530"/>
                    </a:lnTo>
                    <a:lnTo>
                      <a:pt x="112" y="474"/>
                    </a:lnTo>
                    <a:lnTo>
                      <a:pt x="64" y="416"/>
                    </a:lnTo>
                    <a:lnTo>
                      <a:pt x="22" y="293"/>
                    </a:lnTo>
                    <a:lnTo>
                      <a:pt x="0" y="194"/>
                    </a:lnTo>
                    <a:lnTo>
                      <a:pt x="121" y="74"/>
                    </a:lnTo>
                    <a:lnTo>
                      <a:pt x="180" y="0"/>
                    </a:lnTo>
                    <a:lnTo>
                      <a:pt x="191" y="59"/>
                    </a:lnTo>
                    <a:close/>
                  </a:path>
                </a:pathLst>
              </a:custGeom>
              <a:solidFill>
                <a:srgbClr val="DDDDDD"/>
              </a:solidFill>
              <a:ln w="9525">
                <a:noFill/>
                <a:round/>
                <a:headEnd/>
                <a:tailEnd/>
              </a:ln>
            </p:spPr>
            <p:txBody>
              <a:bodyPr/>
              <a:lstStyle/>
              <a:p>
                <a:endParaRPr lang="en-US"/>
              </a:p>
            </p:txBody>
          </p:sp>
          <p:sp>
            <p:nvSpPr>
              <p:cNvPr id="1071" name="Freeform 63"/>
              <p:cNvSpPr>
                <a:spLocks/>
              </p:cNvSpPr>
              <p:nvPr/>
            </p:nvSpPr>
            <p:spPr bwMode="auto">
              <a:xfrm>
                <a:off x="5760" y="1854"/>
                <a:ext cx="563" cy="678"/>
              </a:xfrm>
              <a:custGeom>
                <a:avLst/>
                <a:gdLst>
                  <a:gd name="T0" fmla="*/ 171 w 563"/>
                  <a:gd name="T1" fmla="*/ 76 h 678"/>
                  <a:gd name="T2" fmla="*/ 146 w 563"/>
                  <a:gd name="T3" fmla="*/ 76 h 678"/>
                  <a:gd name="T4" fmla="*/ 14 w 563"/>
                  <a:gd name="T5" fmla="*/ 202 h 678"/>
                  <a:gd name="T6" fmla="*/ 65 w 563"/>
                  <a:gd name="T7" fmla="*/ 421 h 678"/>
                  <a:gd name="T8" fmla="*/ 141 w 563"/>
                  <a:gd name="T9" fmla="*/ 549 h 678"/>
                  <a:gd name="T10" fmla="*/ 304 w 563"/>
                  <a:gd name="T11" fmla="*/ 655 h 678"/>
                  <a:gd name="T12" fmla="*/ 244 w 563"/>
                  <a:gd name="T13" fmla="*/ 602 h 678"/>
                  <a:gd name="T14" fmla="*/ 84 w 563"/>
                  <a:gd name="T15" fmla="*/ 444 h 678"/>
                  <a:gd name="T16" fmla="*/ 124 w 563"/>
                  <a:gd name="T17" fmla="*/ 498 h 678"/>
                  <a:gd name="T18" fmla="*/ 242 w 563"/>
                  <a:gd name="T19" fmla="*/ 582 h 678"/>
                  <a:gd name="T20" fmla="*/ 324 w 563"/>
                  <a:gd name="T21" fmla="*/ 613 h 678"/>
                  <a:gd name="T22" fmla="*/ 335 w 563"/>
                  <a:gd name="T23" fmla="*/ 605 h 678"/>
                  <a:gd name="T24" fmla="*/ 278 w 563"/>
                  <a:gd name="T25" fmla="*/ 566 h 678"/>
                  <a:gd name="T26" fmla="*/ 141 w 563"/>
                  <a:gd name="T27" fmla="*/ 481 h 678"/>
                  <a:gd name="T28" fmla="*/ 216 w 563"/>
                  <a:gd name="T29" fmla="*/ 526 h 678"/>
                  <a:gd name="T30" fmla="*/ 355 w 563"/>
                  <a:gd name="T31" fmla="*/ 571 h 678"/>
                  <a:gd name="T32" fmla="*/ 389 w 563"/>
                  <a:gd name="T33" fmla="*/ 563 h 678"/>
                  <a:gd name="T34" fmla="*/ 256 w 563"/>
                  <a:gd name="T35" fmla="*/ 529 h 678"/>
                  <a:gd name="T36" fmla="*/ 169 w 563"/>
                  <a:gd name="T37" fmla="*/ 476 h 678"/>
                  <a:gd name="T38" fmla="*/ 101 w 563"/>
                  <a:gd name="T39" fmla="*/ 371 h 678"/>
                  <a:gd name="T40" fmla="*/ 56 w 563"/>
                  <a:gd name="T41" fmla="*/ 211 h 678"/>
                  <a:gd name="T42" fmla="*/ 84 w 563"/>
                  <a:gd name="T43" fmla="*/ 278 h 678"/>
                  <a:gd name="T44" fmla="*/ 149 w 563"/>
                  <a:gd name="T45" fmla="*/ 435 h 678"/>
                  <a:gd name="T46" fmla="*/ 273 w 563"/>
                  <a:gd name="T47" fmla="*/ 518 h 678"/>
                  <a:gd name="T48" fmla="*/ 414 w 563"/>
                  <a:gd name="T49" fmla="*/ 540 h 678"/>
                  <a:gd name="T50" fmla="*/ 504 w 563"/>
                  <a:gd name="T51" fmla="*/ 433 h 678"/>
                  <a:gd name="T52" fmla="*/ 543 w 563"/>
                  <a:gd name="T53" fmla="*/ 303 h 678"/>
                  <a:gd name="T54" fmla="*/ 442 w 563"/>
                  <a:gd name="T55" fmla="*/ 256 h 678"/>
                  <a:gd name="T56" fmla="*/ 352 w 563"/>
                  <a:gd name="T57" fmla="*/ 230 h 678"/>
                  <a:gd name="T58" fmla="*/ 270 w 563"/>
                  <a:gd name="T59" fmla="*/ 152 h 678"/>
                  <a:gd name="T60" fmla="*/ 236 w 563"/>
                  <a:gd name="T61" fmla="*/ 31 h 678"/>
                  <a:gd name="T62" fmla="*/ 253 w 563"/>
                  <a:gd name="T63" fmla="*/ 45 h 678"/>
                  <a:gd name="T64" fmla="*/ 288 w 563"/>
                  <a:gd name="T65" fmla="*/ 152 h 678"/>
                  <a:gd name="T66" fmla="*/ 363 w 563"/>
                  <a:gd name="T67" fmla="*/ 216 h 678"/>
                  <a:gd name="T68" fmla="*/ 470 w 563"/>
                  <a:gd name="T69" fmla="*/ 242 h 678"/>
                  <a:gd name="T70" fmla="*/ 563 w 563"/>
                  <a:gd name="T71" fmla="*/ 250 h 678"/>
                  <a:gd name="T72" fmla="*/ 543 w 563"/>
                  <a:gd name="T73" fmla="*/ 396 h 678"/>
                  <a:gd name="T74" fmla="*/ 462 w 563"/>
                  <a:gd name="T75" fmla="*/ 518 h 678"/>
                  <a:gd name="T76" fmla="*/ 406 w 563"/>
                  <a:gd name="T77" fmla="*/ 574 h 678"/>
                  <a:gd name="T78" fmla="*/ 392 w 563"/>
                  <a:gd name="T79" fmla="*/ 599 h 678"/>
                  <a:gd name="T80" fmla="*/ 375 w 563"/>
                  <a:gd name="T81" fmla="*/ 613 h 678"/>
                  <a:gd name="T82" fmla="*/ 344 w 563"/>
                  <a:gd name="T83" fmla="*/ 636 h 678"/>
                  <a:gd name="T84" fmla="*/ 327 w 563"/>
                  <a:gd name="T85" fmla="*/ 670 h 678"/>
                  <a:gd name="T86" fmla="*/ 194 w 563"/>
                  <a:gd name="T87" fmla="*/ 608 h 678"/>
                  <a:gd name="T88" fmla="*/ 90 w 563"/>
                  <a:gd name="T89" fmla="*/ 515 h 678"/>
                  <a:gd name="T90" fmla="*/ 42 w 563"/>
                  <a:gd name="T91" fmla="*/ 399 h 678"/>
                  <a:gd name="T92" fmla="*/ 3 w 563"/>
                  <a:gd name="T93" fmla="*/ 228 h 678"/>
                  <a:gd name="T94" fmla="*/ 101 w 563"/>
                  <a:gd name="T95" fmla="*/ 95 h 678"/>
                  <a:gd name="T96" fmla="*/ 171 w 563"/>
                  <a:gd name="T97" fmla="*/ 0 h 678"/>
                  <a:gd name="T98" fmla="*/ 188 w 563"/>
                  <a:gd name="T99" fmla="*/ 79 h 678"/>
                  <a:gd name="T100" fmla="*/ 56 w 563"/>
                  <a:gd name="T101" fmla="*/ 191 h 67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563"/>
                  <a:gd name="T154" fmla="*/ 0 h 678"/>
                  <a:gd name="T155" fmla="*/ 563 w 563"/>
                  <a:gd name="T156" fmla="*/ 678 h 67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563" h="678">
                    <a:moveTo>
                      <a:pt x="56" y="191"/>
                    </a:moveTo>
                    <a:lnTo>
                      <a:pt x="135" y="115"/>
                    </a:lnTo>
                    <a:lnTo>
                      <a:pt x="171" y="76"/>
                    </a:lnTo>
                    <a:lnTo>
                      <a:pt x="216" y="17"/>
                    </a:lnTo>
                    <a:lnTo>
                      <a:pt x="183" y="20"/>
                    </a:lnTo>
                    <a:lnTo>
                      <a:pt x="146" y="76"/>
                    </a:lnTo>
                    <a:lnTo>
                      <a:pt x="110" y="107"/>
                    </a:lnTo>
                    <a:lnTo>
                      <a:pt x="39" y="174"/>
                    </a:lnTo>
                    <a:lnTo>
                      <a:pt x="14" y="202"/>
                    </a:lnTo>
                    <a:lnTo>
                      <a:pt x="34" y="284"/>
                    </a:lnTo>
                    <a:lnTo>
                      <a:pt x="56" y="371"/>
                    </a:lnTo>
                    <a:lnTo>
                      <a:pt x="65" y="421"/>
                    </a:lnTo>
                    <a:lnTo>
                      <a:pt x="84" y="470"/>
                    </a:lnTo>
                    <a:lnTo>
                      <a:pt x="107" y="515"/>
                    </a:lnTo>
                    <a:lnTo>
                      <a:pt x="141" y="549"/>
                    </a:lnTo>
                    <a:lnTo>
                      <a:pt x="200" y="591"/>
                    </a:lnTo>
                    <a:lnTo>
                      <a:pt x="253" y="627"/>
                    </a:lnTo>
                    <a:lnTo>
                      <a:pt x="304" y="655"/>
                    </a:lnTo>
                    <a:lnTo>
                      <a:pt x="316" y="655"/>
                    </a:lnTo>
                    <a:lnTo>
                      <a:pt x="316" y="644"/>
                    </a:lnTo>
                    <a:lnTo>
                      <a:pt x="244" y="602"/>
                    </a:lnTo>
                    <a:lnTo>
                      <a:pt x="163" y="552"/>
                    </a:lnTo>
                    <a:lnTo>
                      <a:pt x="118" y="509"/>
                    </a:lnTo>
                    <a:lnTo>
                      <a:pt x="84" y="444"/>
                    </a:lnTo>
                    <a:lnTo>
                      <a:pt x="73" y="388"/>
                    </a:lnTo>
                    <a:lnTo>
                      <a:pt x="90" y="430"/>
                    </a:lnTo>
                    <a:lnTo>
                      <a:pt x="124" y="498"/>
                    </a:lnTo>
                    <a:lnTo>
                      <a:pt x="163" y="532"/>
                    </a:lnTo>
                    <a:lnTo>
                      <a:pt x="200" y="557"/>
                    </a:lnTo>
                    <a:lnTo>
                      <a:pt x="242" y="582"/>
                    </a:lnTo>
                    <a:lnTo>
                      <a:pt x="293" y="619"/>
                    </a:lnTo>
                    <a:lnTo>
                      <a:pt x="319" y="627"/>
                    </a:lnTo>
                    <a:lnTo>
                      <a:pt x="324" y="613"/>
                    </a:lnTo>
                    <a:lnTo>
                      <a:pt x="259" y="577"/>
                    </a:lnTo>
                    <a:lnTo>
                      <a:pt x="302" y="591"/>
                    </a:lnTo>
                    <a:lnTo>
                      <a:pt x="335" y="605"/>
                    </a:lnTo>
                    <a:lnTo>
                      <a:pt x="352" y="605"/>
                    </a:lnTo>
                    <a:lnTo>
                      <a:pt x="355" y="585"/>
                    </a:lnTo>
                    <a:lnTo>
                      <a:pt x="278" y="566"/>
                    </a:lnTo>
                    <a:lnTo>
                      <a:pt x="219" y="546"/>
                    </a:lnTo>
                    <a:lnTo>
                      <a:pt x="171" y="515"/>
                    </a:lnTo>
                    <a:lnTo>
                      <a:pt x="141" y="481"/>
                    </a:lnTo>
                    <a:lnTo>
                      <a:pt x="121" y="441"/>
                    </a:lnTo>
                    <a:lnTo>
                      <a:pt x="163" y="487"/>
                    </a:lnTo>
                    <a:lnTo>
                      <a:pt x="216" y="526"/>
                    </a:lnTo>
                    <a:lnTo>
                      <a:pt x="273" y="549"/>
                    </a:lnTo>
                    <a:lnTo>
                      <a:pt x="330" y="563"/>
                    </a:lnTo>
                    <a:lnTo>
                      <a:pt x="355" y="571"/>
                    </a:lnTo>
                    <a:lnTo>
                      <a:pt x="372" y="574"/>
                    </a:lnTo>
                    <a:lnTo>
                      <a:pt x="386" y="574"/>
                    </a:lnTo>
                    <a:lnTo>
                      <a:pt x="389" y="563"/>
                    </a:lnTo>
                    <a:lnTo>
                      <a:pt x="386" y="554"/>
                    </a:lnTo>
                    <a:lnTo>
                      <a:pt x="313" y="543"/>
                    </a:lnTo>
                    <a:lnTo>
                      <a:pt x="256" y="529"/>
                    </a:lnTo>
                    <a:lnTo>
                      <a:pt x="230" y="515"/>
                    </a:lnTo>
                    <a:lnTo>
                      <a:pt x="191" y="490"/>
                    </a:lnTo>
                    <a:lnTo>
                      <a:pt x="169" y="476"/>
                    </a:lnTo>
                    <a:lnTo>
                      <a:pt x="149" y="452"/>
                    </a:lnTo>
                    <a:lnTo>
                      <a:pt x="124" y="424"/>
                    </a:lnTo>
                    <a:lnTo>
                      <a:pt x="101" y="371"/>
                    </a:lnTo>
                    <a:lnTo>
                      <a:pt x="84" y="317"/>
                    </a:lnTo>
                    <a:lnTo>
                      <a:pt x="67" y="253"/>
                    </a:lnTo>
                    <a:lnTo>
                      <a:pt x="56" y="211"/>
                    </a:lnTo>
                    <a:lnTo>
                      <a:pt x="59" y="202"/>
                    </a:lnTo>
                    <a:lnTo>
                      <a:pt x="67" y="208"/>
                    </a:lnTo>
                    <a:lnTo>
                      <a:pt x="84" y="278"/>
                    </a:lnTo>
                    <a:lnTo>
                      <a:pt x="101" y="337"/>
                    </a:lnTo>
                    <a:lnTo>
                      <a:pt x="124" y="396"/>
                    </a:lnTo>
                    <a:lnTo>
                      <a:pt x="149" y="435"/>
                    </a:lnTo>
                    <a:lnTo>
                      <a:pt x="180" y="470"/>
                    </a:lnTo>
                    <a:lnTo>
                      <a:pt x="230" y="501"/>
                    </a:lnTo>
                    <a:lnTo>
                      <a:pt x="273" y="518"/>
                    </a:lnTo>
                    <a:lnTo>
                      <a:pt x="321" y="532"/>
                    </a:lnTo>
                    <a:lnTo>
                      <a:pt x="372" y="538"/>
                    </a:lnTo>
                    <a:lnTo>
                      <a:pt x="414" y="540"/>
                    </a:lnTo>
                    <a:lnTo>
                      <a:pt x="451" y="504"/>
                    </a:lnTo>
                    <a:lnTo>
                      <a:pt x="476" y="473"/>
                    </a:lnTo>
                    <a:lnTo>
                      <a:pt x="504" y="433"/>
                    </a:lnTo>
                    <a:lnTo>
                      <a:pt x="524" y="390"/>
                    </a:lnTo>
                    <a:lnTo>
                      <a:pt x="538" y="345"/>
                    </a:lnTo>
                    <a:lnTo>
                      <a:pt x="543" y="303"/>
                    </a:lnTo>
                    <a:lnTo>
                      <a:pt x="546" y="264"/>
                    </a:lnTo>
                    <a:lnTo>
                      <a:pt x="484" y="258"/>
                    </a:lnTo>
                    <a:lnTo>
                      <a:pt x="442" y="256"/>
                    </a:lnTo>
                    <a:lnTo>
                      <a:pt x="411" y="253"/>
                    </a:lnTo>
                    <a:lnTo>
                      <a:pt x="386" y="244"/>
                    </a:lnTo>
                    <a:lnTo>
                      <a:pt x="352" y="230"/>
                    </a:lnTo>
                    <a:lnTo>
                      <a:pt x="321" y="211"/>
                    </a:lnTo>
                    <a:lnTo>
                      <a:pt x="290" y="185"/>
                    </a:lnTo>
                    <a:lnTo>
                      <a:pt x="270" y="152"/>
                    </a:lnTo>
                    <a:lnTo>
                      <a:pt x="261" y="121"/>
                    </a:lnTo>
                    <a:lnTo>
                      <a:pt x="247" y="67"/>
                    </a:lnTo>
                    <a:lnTo>
                      <a:pt x="236" y="31"/>
                    </a:lnTo>
                    <a:lnTo>
                      <a:pt x="236" y="22"/>
                    </a:lnTo>
                    <a:lnTo>
                      <a:pt x="242" y="6"/>
                    </a:lnTo>
                    <a:lnTo>
                      <a:pt x="253" y="45"/>
                    </a:lnTo>
                    <a:lnTo>
                      <a:pt x="261" y="73"/>
                    </a:lnTo>
                    <a:lnTo>
                      <a:pt x="273" y="115"/>
                    </a:lnTo>
                    <a:lnTo>
                      <a:pt x="288" y="152"/>
                    </a:lnTo>
                    <a:lnTo>
                      <a:pt x="307" y="183"/>
                    </a:lnTo>
                    <a:lnTo>
                      <a:pt x="333" y="199"/>
                    </a:lnTo>
                    <a:lnTo>
                      <a:pt x="363" y="216"/>
                    </a:lnTo>
                    <a:lnTo>
                      <a:pt x="392" y="230"/>
                    </a:lnTo>
                    <a:lnTo>
                      <a:pt x="425" y="236"/>
                    </a:lnTo>
                    <a:lnTo>
                      <a:pt x="470" y="242"/>
                    </a:lnTo>
                    <a:lnTo>
                      <a:pt x="518" y="247"/>
                    </a:lnTo>
                    <a:lnTo>
                      <a:pt x="557" y="250"/>
                    </a:lnTo>
                    <a:lnTo>
                      <a:pt x="563" y="250"/>
                    </a:lnTo>
                    <a:lnTo>
                      <a:pt x="563" y="267"/>
                    </a:lnTo>
                    <a:lnTo>
                      <a:pt x="557" y="331"/>
                    </a:lnTo>
                    <a:lnTo>
                      <a:pt x="543" y="396"/>
                    </a:lnTo>
                    <a:lnTo>
                      <a:pt x="512" y="449"/>
                    </a:lnTo>
                    <a:lnTo>
                      <a:pt x="490" y="484"/>
                    </a:lnTo>
                    <a:lnTo>
                      <a:pt x="462" y="518"/>
                    </a:lnTo>
                    <a:lnTo>
                      <a:pt x="434" y="546"/>
                    </a:lnTo>
                    <a:lnTo>
                      <a:pt x="423" y="566"/>
                    </a:lnTo>
                    <a:lnTo>
                      <a:pt x="406" y="574"/>
                    </a:lnTo>
                    <a:lnTo>
                      <a:pt x="406" y="585"/>
                    </a:lnTo>
                    <a:lnTo>
                      <a:pt x="400" y="594"/>
                    </a:lnTo>
                    <a:lnTo>
                      <a:pt x="392" y="599"/>
                    </a:lnTo>
                    <a:lnTo>
                      <a:pt x="378" y="599"/>
                    </a:lnTo>
                    <a:lnTo>
                      <a:pt x="375" y="605"/>
                    </a:lnTo>
                    <a:lnTo>
                      <a:pt x="375" y="613"/>
                    </a:lnTo>
                    <a:lnTo>
                      <a:pt x="366" y="622"/>
                    </a:lnTo>
                    <a:lnTo>
                      <a:pt x="349" y="622"/>
                    </a:lnTo>
                    <a:lnTo>
                      <a:pt x="344" y="636"/>
                    </a:lnTo>
                    <a:lnTo>
                      <a:pt x="341" y="647"/>
                    </a:lnTo>
                    <a:lnTo>
                      <a:pt x="335" y="655"/>
                    </a:lnTo>
                    <a:lnTo>
                      <a:pt x="327" y="670"/>
                    </a:lnTo>
                    <a:lnTo>
                      <a:pt x="310" y="678"/>
                    </a:lnTo>
                    <a:lnTo>
                      <a:pt x="267" y="653"/>
                    </a:lnTo>
                    <a:lnTo>
                      <a:pt x="194" y="608"/>
                    </a:lnTo>
                    <a:lnTo>
                      <a:pt x="160" y="577"/>
                    </a:lnTo>
                    <a:lnTo>
                      <a:pt x="112" y="543"/>
                    </a:lnTo>
                    <a:lnTo>
                      <a:pt x="90" y="515"/>
                    </a:lnTo>
                    <a:lnTo>
                      <a:pt x="70" y="473"/>
                    </a:lnTo>
                    <a:lnTo>
                      <a:pt x="53" y="430"/>
                    </a:lnTo>
                    <a:lnTo>
                      <a:pt x="42" y="399"/>
                    </a:lnTo>
                    <a:lnTo>
                      <a:pt x="34" y="340"/>
                    </a:lnTo>
                    <a:lnTo>
                      <a:pt x="20" y="281"/>
                    </a:lnTo>
                    <a:lnTo>
                      <a:pt x="3" y="228"/>
                    </a:lnTo>
                    <a:lnTo>
                      <a:pt x="0" y="194"/>
                    </a:lnTo>
                    <a:lnTo>
                      <a:pt x="51" y="140"/>
                    </a:lnTo>
                    <a:lnTo>
                      <a:pt x="101" y="95"/>
                    </a:lnTo>
                    <a:lnTo>
                      <a:pt x="138" y="62"/>
                    </a:lnTo>
                    <a:lnTo>
                      <a:pt x="152" y="36"/>
                    </a:lnTo>
                    <a:lnTo>
                      <a:pt x="171" y="0"/>
                    </a:lnTo>
                    <a:lnTo>
                      <a:pt x="242" y="6"/>
                    </a:lnTo>
                    <a:lnTo>
                      <a:pt x="219" y="39"/>
                    </a:lnTo>
                    <a:lnTo>
                      <a:pt x="188" y="79"/>
                    </a:lnTo>
                    <a:lnTo>
                      <a:pt x="135" y="129"/>
                    </a:lnTo>
                    <a:lnTo>
                      <a:pt x="96" y="166"/>
                    </a:lnTo>
                    <a:lnTo>
                      <a:pt x="56" y="191"/>
                    </a:lnTo>
                    <a:close/>
                  </a:path>
                </a:pathLst>
              </a:custGeom>
              <a:solidFill>
                <a:srgbClr val="000000"/>
              </a:solidFill>
              <a:ln w="9525">
                <a:noFill/>
                <a:round/>
                <a:headEnd/>
                <a:tailEnd/>
              </a:ln>
            </p:spPr>
            <p:txBody>
              <a:bodyPr/>
              <a:lstStyle/>
              <a:p>
                <a:endParaRPr lang="en-US"/>
              </a:p>
            </p:txBody>
          </p:sp>
          <p:sp>
            <p:nvSpPr>
              <p:cNvPr id="1072" name="Freeform 64"/>
              <p:cNvSpPr>
                <a:spLocks/>
              </p:cNvSpPr>
              <p:nvPr/>
            </p:nvSpPr>
            <p:spPr bwMode="auto">
              <a:xfrm>
                <a:off x="5875" y="1966"/>
                <a:ext cx="375" cy="379"/>
              </a:xfrm>
              <a:custGeom>
                <a:avLst/>
                <a:gdLst>
                  <a:gd name="T0" fmla="*/ 0 w 375"/>
                  <a:gd name="T1" fmla="*/ 110 h 379"/>
                  <a:gd name="T2" fmla="*/ 107 w 375"/>
                  <a:gd name="T3" fmla="*/ 0 h 379"/>
                  <a:gd name="T4" fmla="*/ 119 w 375"/>
                  <a:gd name="T5" fmla="*/ 51 h 379"/>
                  <a:gd name="T6" fmla="*/ 138 w 375"/>
                  <a:gd name="T7" fmla="*/ 104 h 379"/>
                  <a:gd name="T8" fmla="*/ 170 w 375"/>
                  <a:gd name="T9" fmla="*/ 138 h 379"/>
                  <a:gd name="T10" fmla="*/ 218 w 375"/>
                  <a:gd name="T11" fmla="*/ 164 h 379"/>
                  <a:gd name="T12" fmla="*/ 274 w 375"/>
                  <a:gd name="T13" fmla="*/ 183 h 379"/>
                  <a:gd name="T14" fmla="*/ 328 w 375"/>
                  <a:gd name="T15" fmla="*/ 183 h 379"/>
                  <a:gd name="T16" fmla="*/ 375 w 375"/>
                  <a:gd name="T17" fmla="*/ 186 h 379"/>
                  <a:gd name="T18" fmla="*/ 373 w 375"/>
                  <a:gd name="T19" fmla="*/ 223 h 379"/>
                  <a:gd name="T20" fmla="*/ 356 w 375"/>
                  <a:gd name="T21" fmla="*/ 279 h 379"/>
                  <a:gd name="T22" fmla="*/ 325 w 375"/>
                  <a:gd name="T23" fmla="*/ 324 h 379"/>
                  <a:gd name="T24" fmla="*/ 291 w 375"/>
                  <a:gd name="T25" fmla="*/ 362 h 379"/>
                  <a:gd name="T26" fmla="*/ 277 w 375"/>
                  <a:gd name="T27" fmla="*/ 379 h 379"/>
                  <a:gd name="T28" fmla="*/ 204 w 375"/>
                  <a:gd name="T29" fmla="*/ 373 h 379"/>
                  <a:gd name="T30" fmla="*/ 138 w 375"/>
                  <a:gd name="T31" fmla="*/ 359 h 379"/>
                  <a:gd name="T32" fmla="*/ 90 w 375"/>
                  <a:gd name="T33" fmla="*/ 327 h 379"/>
                  <a:gd name="T34" fmla="*/ 65 w 375"/>
                  <a:gd name="T35" fmla="*/ 293 h 379"/>
                  <a:gd name="T36" fmla="*/ 40 w 375"/>
                  <a:gd name="T37" fmla="*/ 251 h 379"/>
                  <a:gd name="T38" fmla="*/ 23 w 375"/>
                  <a:gd name="T39" fmla="*/ 200 h 379"/>
                  <a:gd name="T40" fmla="*/ 9 w 375"/>
                  <a:gd name="T41" fmla="*/ 147 h 379"/>
                  <a:gd name="T42" fmla="*/ 0 w 375"/>
                  <a:gd name="T43" fmla="*/ 110 h 37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375"/>
                  <a:gd name="T67" fmla="*/ 0 h 379"/>
                  <a:gd name="T68" fmla="*/ 375 w 375"/>
                  <a:gd name="T69" fmla="*/ 379 h 379"/>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375" h="379">
                    <a:moveTo>
                      <a:pt x="0" y="110"/>
                    </a:moveTo>
                    <a:lnTo>
                      <a:pt x="107" y="0"/>
                    </a:lnTo>
                    <a:lnTo>
                      <a:pt x="119" y="51"/>
                    </a:lnTo>
                    <a:lnTo>
                      <a:pt x="138" y="104"/>
                    </a:lnTo>
                    <a:lnTo>
                      <a:pt x="170" y="138"/>
                    </a:lnTo>
                    <a:lnTo>
                      <a:pt x="218" y="164"/>
                    </a:lnTo>
                    <a:lnTo>
                      <a:pt x="274" y="183"/>
                    </a:lnTo>
                    <a:lnTo>
                      <a:pt x="328" y="183"/>
                    </a:lnTo>
                    <a:lnTo>
                      <a:pt x="375" y="186"/>
                    </a:lnTo>
                    <a:lnTo>
                      <a:pt x="373" y="223"/>
                    </a:lnTo>
                    <a:lnTo>
                      <a:pt x="356" y="279"/>
                    </a:lnTo>
                    <a:lnTo>
                      <a:pt x="325" y="324"/>
                    </a:lnTo>
                    <a:lnTo>
                      <a:pt x="291" y="362"/>
                    </a:lnTo>
                    <a:lnTo>
                      <a:pt x="277" y="379"/>
                    </a:lnTo>
                    <a:lnTo>
                      <a:pt x="204" y="373"/>
                    </a:lnTo>
                    <a:lnTo>
                      <a:pt x="138" y="359"/>
                    </a:lnTo>
                    <a:lnTo>
                      <a:pt x="90" y="327"/>
                    </a:lnTo>
                    <a:lnTo>
                      <a:pt x="65" y="293"/>
                    </a:lnTo>
                    <a:lnTo>
                      <a:pt x="40" y="251"/>
                    </a:lnTo>
                    <a:lnTo>
                      <a:pt x="23" y="200"/>
                    </a:lnTo>
                    <a:lnTo>
                      <a:pt x="9" y="147"/>
                    </a:lnTo>
                    <a:lnTo>
                      <a:pt x="0" y="110"/>
                    </a:lnTo>
                    <a:close/>
                  </a:path>
                </a:pathLst>
              </a:custGeom>
              <a:solidFill>
                <a:srgbClr val="FFFFFF"/>
              </a:solidFill>
              <a:ln w="12700">
                <a:solidFill>
                  <a:srgbClr val="000000"/>
                </a:solidFill>
                <a:prstDash val="solid"/>
                <a:round/>
                <a:headEnd/>
                <a:tailEnd/>
              </a:ln>
            </p:spPr>
            <p:txBody>
              <a:bodyPr/>
              <a:lstStyle/>
              <a:p>
                <a:endParaRPr lang="en-US"/>
              </a:p>
            </p:txBody>
          </p:sp>
          <p:sp>
            <p:nvSpPr>
              <p:cNvPr id="1073" name="Line 65"/>
              <p:cNvSpPr>
                <a:spLocks noChangeShapeType="1"/>
              </p:cNvSpPr>
              <p:nvPr/>
            </p:nvSpPr>
            <p:spPr bwMode="auto">
              <a:xfrm flipV="1">
                <a:off x="5894" y="2025"/>
                <a:ext cx="99" cy="114"/>
              </a:xfrm>
              <a:prstGeom prst="line">
                <a:avLst/>
              </a:prstGeom>
              <a:noFill/>
              <a:ln w="12700">
                <a:solidFill>
                  <a:srgbClr val="000000"/>
                </a:solidFill>
                <a:round/>
                <a:headEnd/>
                <a:tailEnd/>
              </a:ln>
            </p:spPr>
            <p:txBody>
              <a:bodyPr/>
              <a:lstStyle/>
              <a:p>
                <a:endParaRPr lang="en-US"/>
              </a:p>
            </p:txBody>
          </p:sp>
          <p:sp>
            <p:nvSpPr>
              <p:cNvPr id="1074" name="Freeform 66"/>
              <p:cNvSpPr>
                <a:spLocks/>
              </p:cNvSpPr>
              <p:nvPr/>
            </p:nvSpPr>
            <p:spPr bwMode="auto">
              <a:xfrm>
                <a:off x="5912" y="2077"/>
                <a:ext cx="101" cy="122"/>
              </a:xfrm>
              <a:custGeom>
                <a:avLst/>
                <a:gdLst>
                  <a:gd name="T0" fmla="*/ 101 w 101"/>
                  <a:gd name="T1" fmla="*/ 0 h 122"/>
                  <a:gd name="T2" fmla="*/ 64 w 101"/>
                  <a:gd name="T3" fmla="*/ 50 h 122"/>
                  <a:gd name="T4" fmla="*/ 19 w 101"/>
                  <a:gd name="T5" fmla="*/ 100 h 122"/>
                  <a:gd name="T6" fmla="*/ 0 w 101"/>
                  <a:gd name="T7" fmla="*/ 122 h 122"/>
                  <a:gd name="T8" fmla="*/ 0 60000 65536"/>
                  <a:gd name="T9" fmla="*/ 0 60000 65536"/>
                  <a:gd name="T10" fmla="*/ 0 60000 65536"/>
                  <a:gd name="T11" fmla="*/ 0 60000 65536"/>
                  <a:gd name="T12" fmla="*/ 0 w 101"/>
                  <a:gd name="T13" fmla="*/ 0 h 122"/>
                  <a:gd name="T14" fmla="*/ 101 w 101"/>
                  <a:gd name="T15" fmla="*/ 122 h 122"/>
                </a:gdLst>
                <a:ahLst/>
                <a:cxnLst>
                  <a:cxn ang="T8">
                    <a:pos x="T0" y="T1"/>
                  </a:cxn>
                  <a:cxn ang="T9">
                    <a:pos x="T2" y="T3"/>
                  </a:cxn>
                  <a:cxn ang="T10">
                    <a:pos x="T4" y="T5"/>
                  </a:cxn>
                  <a:cxn ang="T11">
                    <a:pos x="T6" y="T7"/>
                  </a:cxn>
                </a:cxnLst>
                <a:rect l="T12" t="T13" r="T14" b="T15"/>
                <a:pathLst>
                  <a:path w="101" h="122">
                    <a:moveTo>
                      <a:pt x="101" y="0"/>
                    </a:moveTo>
                    <a:lnTo>
                      <a:pt x="64" y="50"/>
                    </a:lnTo>
                    <a:lnTo>
                      <a:pt x="19" y="100"/>
                    </a:lnTo>
                    <a:lnTo>
                      <a:pt x="0" y="122"/>
                    </a:lnTo>
                  </a:path>
                </a:pathLst>
              </a:custGeom>
              <a:noFill/>
              <a:ln w="12700">
                <a:solidFill>
                  <a:srgbClr val="000000"/>
                </a:solidFill>
                <a:prstDash val="solid"/>
                <a:round/>
                <a:headEnd/>
                <a:tailEnd/>
              </a:ln>
            </p:spPr>
            <p:txBody>
              <a:bodyPr/>
              <a:lstStyle/>
              <a:p>
                <a:endParaRPr lang="en-US"/>
              </a:p>
            </p:txBody>
          </p:sp>
          <p:sp>
            <p:nvSpPr>
              <p:cNvPr id="1075" name="Freeform 67"/>
              <p:cNvSpPr>
                <a:spLocks/>
              </p:cNvSpPr>
              <p:nvPr/>
            </p:nvSpPr>
            <p:spPr bwMode="auto">
              <a:xfrm>
                <a:off x="5949" y="2115"/>
                <a:ext cx="104" cy="146"/>
              </a:xfrm>
              <a:custGeom>
                <a:avLst/>
                <a:gdLst>
                  <a:gd name="T0" fmla="*/ 104 w 104"/>
                  <a:gd name="T1" fmla="*/ 0 h 146"/>
                  <a:gd name="T2" fmla="*/ 81 w 104"/>
                  <a:gd name="T3" fmla="*/ 48 h 146"/>
                  <a:gd name="T4" fmla="*/ 42 w 104"/>
                  <a:gd name="T5" fmla="*/ 107 h 146"/>
                  <a:gd name="T6" fmla="*/ 0 w 104"/>
                  <a:gd name="T7" fmla="*/ 146 h 146"/>
                  <a:gd name="T8" fmla="*/ 0 60000 65536"/>
                  <a:gd name="T9" fmla="*/ 0 60000 65536"/>
                  <a:gd name="T10" fmla="*/ 0 60000 65536"/>
                  <a:gd name="T11" fmla="*/ 0 60000 65536"/>
                  <a:gd name="T12" fmla="*/ 0 w 104"/>
                  <a:gd name="T13" fmla="*/ 0 h 146"/>
                  <a:gd name="T14" fmla="*/ 104 w 104"/>
                  <a:gd name="T15" fmla="*/ 146 h 146"/>
                </a:gdLst>
                <a:ahLst/>
                <a:cxnLst>
                  <a:cxn ang="T8">
                    <a:pos x="T0" y="T1"/>
                  </a:cxn>
                  <a:cxn ang="T9">
                    <a:pos x="T2" y="T3"/>
                  </a:cxn>
                  <a:cxn ang="T10">
                    <a:pos x="T4" y="T5"/>
                  </a:cxn>
                  <a:cxn ang="T11">
                    <a:pos x="T6" y="T7"/>
                  </a:cxn>
                </a:cxnLst>
                <a:rect l="T12" t="T13" r="T14" b="T15"/>
                <a:pathLst>
                  <a:path w="104" h="146">
                    <a:moveTo>
                      <a:pt x="104" y="0"/>
                    </a:moveTo>
                    <a:lnTo>
                      <a:pt x="81" y="48"/>
                    </a:lnTo>
                    <a:lnTo>
                      <a:pt x="42" y="107"/>
                    </a:lnTo>
                    <a:lnTo>
                      <a:pt x="0" y="146"/>
                    </a:lnTo>
                  </a:path>
                </a:pathLst>
              </a:custGeom>
              <a:noFill/>
              <a:ln w="12700">
                <a:solidFill>
                  <a:srgbClr val="000000"/>
                </a:solidFill>
                <a:prstDash val="solid"/>
                <a:round/>
                <a:headEnd/>
                <a:tailEnd/>
              </a:ln>
            </p:spPr>
            <p:txBody>
              <a:bodyPr/>
              <a:lstStyle/>
              <a:p>
                <a:endParaRPr lang="en-US"/>
              </a:p>
            </p:txBody>
          </p:sp>
          <p:sp>
            <p:nvSpPr>
              <p:cNvPr id="1076" name="Freeform 68"/>
              <p:cNvSpPr>
                <a:spLocks/>
              </p:cNvSpPr>
              <p:nvPr/>
            </p:nvSpPr>
            <p:spPr bwMode="auto">
              <a:xfrm>
                <a:off x="6005" y="2143"/>
                <a:ext cx="107" cy="173"/>
              </a:xfrm>
              <a:custGeom>
                <a:avLst/>
                <a:gdLst>
                  <a:gd name="T0" fmla="*/ 107 w 107"/>
                  <a:gd name="T1" fmla="*/ 0 h 173"/>
                  <a:gd name="T2" fmla="*/ 90 w 107"/>
                  <a:gd name="T3" fmla="*/ 62 h 173"/>
                  <a:gd name="T4" fmla="*/ 57 w 107"/>
                  <a:gd name="T5" fmla="*/ 111 h 173"/>
                  <a:gd name="T6" fmla="*/ 20 w 107"/>
                  <a:gd name="T7" fmla="*/ 153 h 173"/>
                  <a:gd name="T8" fmla="*/ 0 w 107"/>
                  <a:gd name="T9" fmla="*/ 173 h 173"/>
                  <a:gd name="T10" fmla="*/ 0 60000 65536"/>
                  <a:gd name="T11" fmla="*/ 0 60000 65536"/>
                  <a:gd name="T12" fmla="*/ 0 60000 65536"/>
                  <a:gd name="T13" fmla="*/ 0 60000 65536"/>
                  <a:gd name="T14" fmla="*/ 0 60000 65536"/>
                  <a:gd name="T15" fmla="*/ 0 w 107"/>
                  <a:gd name="T16" fmla="*/ 0 h 173"/>
                  <a:gd name="T17" fmla="*/ 107 w 107"/>
                  <a:gd name="T18" fmla="*/ 173 h 173"/>
                </a:gdLst>
                <a:ahLst/>
                <a:cxnLst>
                  <a:cxn ang="T10">
                    <a:pos x="T0" y="T1"/>
                  </a:cxn>
                  <a:cxn ang="T11">
                    <a:pos x="T2" y="T3"/>
                  </a:cxn>
                  <a:cxn ang="T12">
                    <a:pos x="T4" y="T5"/>
                  </a:cxn>
                  <a:cxn ang="T13">
                    <a:pos x="T6" y="T7"/>
                  </a:cxn>
                  <a:cxn ang="T14">
                    <a:pos x="T8" y="T9"/>
                  </a:cxn>
                </a:cxnLst>
                <a:rect l="T15" t="T16" r="T17" b="T18"/>
                <a:pathLst>
                  <a:path w="107" h="173">
                    <a:moveTo>
                      <a:pt x="107" y="0"/>
                    </a:moveTo>
                    <a:lnTo>
                      <a:pt x="90" y="62"/>
                    </a:lnTo>
                    <a:lnTo>
                      <a:pt x="57" y="111"/>
                    </a:lnTo>
                    <a:lnTo>
                      <a:pt x="20" y="153"/>
                    </a:lnTo>
                    <a:lnTo>
                      <a:pt x="0" y="173"/>
                    </a:lnTo>
                  </a:path>
                </a:pathLst>
              </a:custGeom>
              <a:noFill/>
              <a:ln w="12700">
                <a:solidFill>
                  <a:srgbClr val="000000"/>
                </a:solidFill>
                <a:prstDash val="solid"/>
                <a:round/>
                <a:headEnd/>
                <a:tailEnd/>
              </a:ln>
            </p:spPr>
            <p:txBody>
              <a:bodyPr/>
              <a:lstStyle/>
              <a:p>
                <a:endParaRPr lang="en-US"/>
              </a:p>
            </p:txBody>
          </p:sp>
          <p:sp>
            <p:nvSpPr>
              <p:cNvPr id="1077" name="Freeform 69"/>
              <p:cNvSpPr>
                <a:spLocks/>
              </p:cNvSpPr>
              <p:nvPr/>
            </p:nvSpPr>
            <p:spPr bwMode="auto">
              <a:xfrm>
                <a:off x="6075" y="2158"/>
                <a:ext cx="105" cy="178"/>
              </a:xfrm>
              <a:custGeom>
                <a:avLst/>
                <a:gdLst>
                  <a:gd name="T0" fmla="*/ 105 w 105"/>
                  <a:gd name="T1" fmla="*/ 0 h 178"/>
                  <a:gd name="T2" fmla="*/ 99 w 105"/>
                  <a:gd name="T3" fmla="*/ 39 h 178"/>
                  <a:gd name="T4" fmla="*/ 82 w 105"/>
                  <a:gd name="T5" fmla="*/ 84 h 178"/>
                  <a:gd name="T6" fmla="*/ 48 w 105"/>
                  <a:gd name="T7" fmla="*/ 124 h 178"/>
                  <a:gd name="T8" fmla="*/ 26 w 105"/>
                  <a:gd name="T9" fmla="*/ 149 h 178"/>
                  <a:gd name="T10" fmla="*/ 0 w 105"/>
                  <a:gd name="T11" fmla="*/ 178 h 178"/>
                  <a:gd name="T12" fmla="*/ 0 60000 65536"/>
                  <a:gd name="T13" fmla="*/ 0 60000 65536"/>
                  <a:gd name="T14" fmla="*/ 0 60000 65536"/>
                  <a:gd name="T15" fmla="*/ 0 60000 65536"/>
                  <a:gd name="T16" fmla="*/ 0 60000 65536"/>
                  <a:gd name="T17" fmla="*/ 0 60000 65536"/>
                  <a:gd name="T18" fmla="*/ 0 w 105"/>
                  <a:gd name="T19" fmla="*/ 0 h 178"/>
                  <a:gd name="T20" fmla="*/ 105 w 105"/>
                  <a:gd name="T21" fmla="*/ 178 h 178"/>
                </a:gdLst>
                <a:ahLst/>
                <a:cxnLst>
                  <a:cxn ang="T12">
                    <a:pos x="T0" y="T1"/>
                  </a:cxn>
                  <a:cxn ang="T13">
                    <a:pos x="T2" y="T3"/>
                  </a:cxn>
                  <a:cxn ang="T14">
                    <a:pos x="T4" y="T5"/>
                  </a:cxn>
                  <a:cxn ang="T15">
                    <a:pos x="T6" y="T7"/>
                  </a:cxn>
                  <a:cxn ang="T16">
                    <a:pos x="T8" y="T9"/>
                  </a:cxn>
                  <a:cxn ang="T17">
                    <a:pos x="T10" y="T11"/>
                  </a:cxn>
                </a:cxnLst>
                <a:rect l="T18" t="T19" r="T20" b="T21"/>
                <a:pathLst>
                  <a:path w="105" h="178">
                    <a:moveTo>
                      <a:pt x="105" y="0"/>
                    </a:moveTo>
                    <a:lnTo>
                      <a:pt x="99" y="39"/>
                    </a:lnTo>
                    <a:lnTo>
                      <a:pt x="82" y="84"/>
                    </a:lnTo>
                    <a:lnTo>
                      <a:pt x="48" y="124"/>
                    </a:lnTo>
                    <a:lnTo>
                      <a:pt x="26" y="149"/>
                    </a:lnTo>
                    <a:lnTo>
                      <a:pt x="0" y="178"/>
                    </a:lnTo>
                  </a:path>
                </a:pathLst>
              </a:custGeom>
              <a:noFill/>
              <a:ln w="12700">
                <a:solidFill>
                  <a:srgbClr val="000000"/>
                </a:solidFill>
                <a:prstDash val="solid"/>
                <a:round/>
                <a:headEnd/>
                <a:tailEnd/>
              </a:ln>
            </p:spPr>
            <p:txBody>
              <a:bodyPr/>
              <a:lstStyle/>
              <a:p>
                <a:endParaRPr lang="en-US"/>
              </a:p>
            </p:txBody>
          </p:sp>
          <p:sp>
            <p:nvSpPr>
              <p:cNvPr id="1078" name="Freeform 70"/>
              <p:cNvSpPr>
                <a:spLocks/>
              </p:cNvSpPr>
              <p:nvPr/>
            </p:nvSpPr>
            <p:spPr bwMode="auto">
              <a:xfrm>
                <a:off x="5962" y="2000"/>
                <a:ext cx="280" cy="195"/>
              </a:xfrm>
              <a:custGeom>
                <a:avLst/>
                <a:gdLst>
                  <a:gd name="T0" fmla="*/ 0 w 280"/>
                  <a:gd name="T1" fmla="*/ 0 h 195"/>
                  <a:gd name="T2" fmla="*/ 6 w 280"/>
                  <a:gd name="T3" fmla="*/ 45 h 195"/>
                  <a:gd name="T4" fmla="*/ 17 w 280"/>
                  <a:gd name="T5" fmla="*/ 90 h 195"/>
                  <a:gd name="T6" fmla="*/ 34 w 280"/>
                  <a:gd name="T7" fmla="*/ 124 h 195"/>
                  <a:gd name="T8" fmla="*/ 56 w 280"/>
                  <a:gd name="T9" fmla="*/ 150 h 195"/>
                  <a:gd name="T10" fmla="*/ 100 w 280"/>
                  <a:gd name="T11" fmla="*/ 164 h 195"/>
                  <a:gd name="T12" fmla="*/ 136 w 280"/>
                  <a:gd name="T13" fmla="*/ 178 h 195"/>
                  <a:gd name="T14" fmla="*/ 173 w 280"/>
                  <a:gd name="T15" fmla="*/ 189 h 195"/>
                  <a:gd name="T16" fmla="*/ 226 w 280"/>
                  <a:gd name="T17" fmla="*/ 192 h 195"/>
                  <a:gd name="T18" fmla="*/ 280 w 280"/>
                  <a:gd name="T19" fmla="*/ 195 h 19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80"/>
                  <a:gd name="T31" fmla="*/ 0 h 195"/>
                  <a:gd name="T32" fmla="*/ 280 w 280"/>
                  <a:gd name="T33" fmla="*/ 195 h 19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80" h="195">
                    <a:moveTo>
                      <a:pt x="0" y="0"/>
                    </a:moveTo>
                    <a:lnTo>
                      <a:pt x="6" y="45"/>
                    </a:lnTo>
                    <a:lnTo>
                      <a:pt x="17" y="90"/>
                    </a:lnTo>
                    <a:lnTo>
                      <a:pt x="34" y="124"/>
                    </a:lnTo>
                    <a:lnTo>
                      <a:pt x="56" y="150"/>
                    </a:lnTo>
                    <a:lnTo>
                      <a:pt x="100" y="164"/>
                    </a:lnTo>
                    <a:lnTo>
                      <a:pt x="136" y="178"/>
                    </a:lnTo>
                    <a:lnTo>
                      <a:pt x="173" y="189"/>
                    </a:lnTo>
                    <a:lnTo>
                      <a:pt x="226" y="192"/>
                    </a:lnTo>
                    <a:lnTo>
                      <a:pt x="280" y="195"/>
                    </a:lnTo>
                  </a:path>
                </a:pathLst>
              </a:custGeom>
              <a:noFill/>
              <a:ln w="12700">
                <a:solidFill>
                  <a:srgbClr val="000000"/>
                </a:solidFill>
                <a:prstDash val="solid"/>
                <a:round/>
                <a:headEnd/>
                <a:tailEnd/>
              </a:ln>
            </p:spPr>
            <p:txBody>
              <a:bodyPr/>
              <a:lstStyle/>
              <a:p>
                <a:endParaRPr lang="en-US"/>
              </a:p>
            </p:txBody>
          </p:sp>
          <p:sp>
            <p:nvSpPr>
              <p:cNvPr id="1079" name="Freeform 71"/>
              <p:cNvSpPr>
                <a:spLocks/>
              </p:cNvSpPr>
              <p:nvPr/>
            </p:nvSpPr>
            <p:spPr bwMode="auto">
              <a:xfrm>
                <a:off x="5928" y="2034"/>
                <a:ext cx="302" cy="211"/>
              </a:xfrm>
              <a:custGeom>
                <a:avLst/>
                <a:gdLst>
                  <a:gd name="T0" fmla="*/ 0 w 302"/>
                  <a:gd name="T1" fmla="*/ 0 h 211"/>
                  <a:gd name="T2" fmla="*/ 14 w 302"/>
                  <a:gd name="T3" fmla="*/ 67 h 211"/>
                  <a:gd name="T4" fmla="*/ 31 w 302"/>
                  <a:gd name="T5" fmla="*/ 107 h 211"/>
                  <a:gd name="T6" fmla="*/ 51 w 302"/>
                  <a:gd name="T7" fmla="*/ 138 h 211"/>
                  <a:gd name="T8" fmla="*/ 84 w 302"/>
                  <a:gd name="T9" fmla="*/ 160 h 211"/>
                  <a:gd name="T10" fmla="*/ 125 w 302"/>
                  <a:gd name="T11" fmla="*/ 180 h 211"/>
                  <a:gd name="T12" fmla="*/ 173 w 302"/>
                  <a:gd name="T13" fmla="*/ 197 h 211"/>
                  <a:gd name="T14" fmla="*/ 240 w 302"/>
                  <a:gd name="T15" fmla="*/ 205 h 211"/>
                  <a:gd name="T16" fmla="*/ 302 w 302"/>
                  <a:gd name="T17" fmla="*/ 211 h 2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2"/>
                  <a:gd name="T28" fmla="*/ 0 h 211"/>
                  <a:gd name="T29" fmla="*/ 302 w 302"/>
                  <a:gd name="T30" fmla="*/ 211 h 21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2" h="211">
                    <a:moveTo>
                      <a:pt x="0" y="0"/>
                    </a:moveTo>
                    <a:lnTo>
                      <a:pt x="14" y="67"/>
                    </a:lnTo>
                    <a:lnTo>
                      <a:pt x="31" y="107"/>
                    </a:lnTo>
                    <a:lnTo>
                      <a:pt x="51" y="138"/>
                    </a:lnTo>
                    <a:lnTo>
                      <a:pt x="84" y="160"/>
                    </a:lnTo>
                    <a:lnTo>
                      <a:pt x="125" y="180"/>
                    </a:lnTo>
                    <a:lnTo>
                      <a:pt x="173" y="197"/>
                    </a:lnTo>
                    <a:lnTo>
                      <a:pt x="240" y="205"/>
                    </a:lnTo>
                    <a:lnTo>
                      <a:pt x="302" y="211"/>
                    </a:lnTo>
                  </a:path>
                </a:pathLst>
              </a:custGeom>
              <a:noFill/>
              <a:ln w="12700">
                <a:solidFill>
                  <a:srgbClr val="000000"/>
                </a:solidFill>
                <a:prstDash val="solid"/>
                <a:round/>
                <a:headEnd/>
                <a:tailEnd/>
              </a:ln>
            </p:spPr>
            <p:txBody>
              <a:bodyPr/>
              <a:lstStyle/>
              <a:p>
                <a:endParaRPr lang="en-US"/>
              </a:p>
            </p:txBody>
          </p:sp>
          <p:sp>
            <p:nvSpPr>
              <p:cNvPr id="1080" name="Freeform 72"/>
              <p:cNvSpPr>
                <a:spLocks/>
              </p:cNvSpPr>
              <p:nvPr/>
            </p:nvSpPr>
            <p:spPr bwMode="auto">
              <a:xfrm>
                <a:off x="5903" y="2068"/>
                <a:ext cx="257" cy="224"/>
              </a:xfrm>
              <a:custGeom>
                <a:avLst/>
                <a:gdLst>
                  <a:gd name="T0" fmla="*/ 0 w 257"/>
                  <a:gd name="T1" fmla="*/ 0 h 224"/>
                  <a:gd name="T2" fmla="*/ 26 w 257"/>
                  <a:gd name="T3" fmla="*/ 98 h 224"/>
                  <a:gd name="T4" fmla="*/ 65 w 257"/>
                  <a:gd name="T5" fmla="*/ 151 h 224"/>
                  <a:gd name="T6" fmla="*/ 113 w 257"/>
                  <a:gd name="T7" fmla="*/ 190 h 224"/>
                  <a:gd name="T8" fmla="*/ 159 w 257"/>
                  <a:gd name="T9" fmla="*/ 210 h 224"/>
                  <a:gd name="T10" fmla="*/ 207 w 257"/>
                  <a:gd name="T11" fmla="*/ 221 h 224"/>
                  <a:gd name="T12" fmla="*/ 257 w 257"/>
                  <a:gd name="T13" fmla="*/ 224 h 224"/>
                  <a:gd name="T14" fmla="*/ 0 60000 65536"/>
                  <a:gd name="T15" fmla="*/ 0 60000 65536"/>
                  <a:gd name="T16" fmla="*/ 0 60000 65536"/>
                  <a:gd name="T17" fmla="*/ 0 60000 65536"/>
                  <a:gd name="T18" fmla="*/ 0 60000 65536"/>
                  <a:gd name="T19" fmla="*/ 0 60000 65536"/>
                  <a:gd name="T20" fmla="*/ 0 60000 65536"/>
                  <a:gd name="T21" fmla="*/ 0 w 257"/>
                  <a:gd name="T22" fmla="*/ 0 h 224"/>
                  <a:gd name="T23" fmla="*/ 257 w 257"/>
                  <a:gd name="T24" fmla="*/ 224 h 2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57" h="224">
                    <a:moveTo>
                      <a:pt x="0" y="0"/>
                    </a:moveTo>
                    <a:lnTo>
                      <a:pt x="26" y="98"/>
                    </a:lnTo>
                    <a:lnTo>
                      <a:pt x="65" y="151"/>
                    </a:lnTo>
                    <a:lnTo>
                      <a:pt x="113" y="190"/>
                    </a:lnTo>
                    <a:lnTo>
                      <a:pt x="159" y="210"/>
                    </a:lnTo>
                    <a:lnTo>
                      <a:pt x="207" y="221"/>
                    </a:lnTo>
                    <a:lnTo>
                      <a:pt x="257" y="224"/>
                    </a:lnTo>
                  </a:path>
                </a:pathLst>
              </a:custGeom>
              <a:noFill/>
              <a:ln w="12700">
                <a:solidFill>
                  <a:srgbClr val="000000"/>
                </a:solidFill>
                <a:prstDash val="solid"/>
                <a:round/>
                <a:headEnd/>
                <a:tailEnd/>
              </a:ln>
            </p:spPr>
            <p:txBody>
              <a:bodyPr/>
              <a:lstStyle/>
              <a:p>
                <a:endParaRPr lang="en-US"/>
              </a:p>
            </p:txBody>
          </p:sp>
        </p:grpSp>
        <p:grpSp>
          <p:nvGrpSpPr>
            <p:cNvPr id="1043" name="Group 73"/>
            <p:cNvGrpSpPr>
              <a:grpSpLocks/>
            </p:cNvGrpSpPr>
            <p:nvPr/>
          </p:nvGrpSpPr>
          <p:grpSpPr bwMode="auto">
            <a:xfrm>
              <a:off x="5246" y="552"/>
              <a:ext cx="408" cy="491"/>
              <a:chOff x="5760" y="1854"/>
              <a:chExt cx="563" cy="678"/>
            </a:xfrm>
          </p:grpSpPr>
          <p:sp>
            <p:nvSpPr>
              <p:cNvPr id="1057" name="Freeform 74"/>
              <p:cNvSpPr>
                <a:spLocks/>
              </p:cNvSpPr>
              <p:nvPr/>
            </p:nvSpPr>
            <p:spPr bwMode="auto">
              <a:xfrm>
                <a:off x="5766" y="1863"/>
                <a:ext cx="405" cy="666"/>
              </a:xfrm>
              <a:custGeom>
                <a:avLst/>
                <a:gdLst>
                  <a:gd name="T0" fmla="*/ 230 w 405"/>
                  <a:gd name="T1" fmla="*/ 0 h 666"/>
                  <a:gd name="T2" fmla="*/ 171 w 405"/>
                  <a:gd name="T3" fmla="*/ 3 h 666"/>
                  <a:gd name="T4" fmla="*/ 137 w 405"/>
                  <a:gd name="T5" fmla="*/ 56 h 666"/>
                  <a:gd name="T6" fmla="*/ 42 w 405"/>
                  <a:gd name="T7" fmla="*/ 143 h 666"/>
                  <a:gd name="T8" fmla="*/ 0 w 405"/>
                  <a:gd name="T9" fmla="*/ 191 h 666"/>
                  <a:gd name="T10" fmla="*/ 28 w 405"/>
                  <a:gd name="T11" fmla="*/ 317 h 666"/>
                  <a:gd name="T12" fmla="*/ 50 w 405"/>
                  <a:gd name="T13" fmla="*/ 412 h 666"/>
                  <a:gd name="T14" fmla="*/ 107 w 405"/>
                  <a:gd name="T15" fmla="*/ 523 h 666"/>
                  <a:gd name="T16" fmla="*/ 205 w 405"/>
                  <a:gd name="T17" fmla="*/ 601 h 666"/>
                  <a:gd name="T18" fmla="*/ 315 w 405"/>
                  <a:gd name="T19" fmla="*/ 666 h 666"/>
                  <a:gd name="T20" fmla="*/ 318 w 405"/>
                  <a:gd name="T21" fmla="*/ 649 h 666"/>
                  <a:gd name="T22" fmla="*/ 326 w 405"/>
                  <a:gd name="T23" fmla="*/ 646 h 666"/>
                  <a:gd name="T24" fmla="*/ 326 w 405"/>
                  <a:gd name="T25" fmla="*/ 638 h 666"/>
                  <a:gd name="T26" fmla="*/ 326 w 405"/>
                  <a:gd name="T27" fmla="*/ 629 h 666"/>
                  <a:gd name="T28" fmla="*/ 326 w 405"/>
                  <a:gd name="T29" fmla="*/ 621 h 666"/>
                  <a:gd name="T30" fmla="*/ 326 w 405"/>
                  <a:gd name="T31" fmla="*/ 613 h 666"/>
                  <a:gd name="T32" fmla="*/ 335 w 405"/>
                  <a:gd name="T33" fmla="*/ 610 h 666"/>
                  <a:gd name="T34" fmla="*/ 343 w 405"/>
                  <a:gd name="T35" fmla="*/ 610 h 666"/>
                  <a:gd name="T36" fmla="*/ 352 w 405"/>
                  <a:gd name="T37" fmla="*/ 610 h 666"/>
                  <a:gd name="T38" fmla="*/ 360 w 405"/>
                  <a:gd name="T39" fmla="*/ 604 h 666"/>
                  <a:gd name="T40" fmla="*/ 360 w 405"/>
                  <a:gd name="T41" fmla="*/ 596 h 666"/>
                  <a:gd name="T42" fmla="*/ 360 w 405"/>
                  <a:gd name="T43" fmla="*/ 587 h 666"/>
                  <a:gd name="T44" fmla="*/ 360 w 405"/>
                  <a:gd name="T45" fmla="*/ 579 h 666"/>
                  <a:gd name="T46" fmla="*/ 369 w 405"/>
                  <a:gd name="T47" fmla="*/ 576 h 666"/>
                  <a:gd name="T48" fmla="*/ 377 w 405"/>
                  <a:gd name="T49" fmla="*/ 576 h 666"/>
                  <a:gd name="T50" fmla="*/ 385 w 405"/>
                  <a:gd name="T51" fmla="*/ 576 h 666"/>
                  <a:gd name="T52" fmla="*/ 391 w 405"/>
                  <a:gd name="T53" fmla="*/ 568 h 666"/>
                  <a:gd name="T54" fmla="*/ 388 w 405"/>
                  <a:gd name="T55" fmla="*/ 559 h 666"/>
                  <a:gd name="T56" fmla="*/ 388 w 405"/>
                  <a:gd name="T57" fmla="*/ 551 h 666"/>
                  <a:gd name="T58" fmla="*/ 397 w 405"/>
                  <a:gd name="T59" fmla="*/ 545 h 666"/>
                  <a:gd name="T60" fmla="*/ 405 w 405"/>
                  <a:gd name="T61" fmla="*/ 543 h 666"/>
                  <a:gd name="T62" fmla="*/ 255 w 405"/>
                  <a:gd name="T63" fmla="*/ 478 h 666"/>
                  <a:gd name="T64" fmla="*/ 109 w 405"/>
                  <a:gd name="T65" fmla="*/ 289 h 666"/>
                  <a:gd name="T66" fmla="*/ 115 w 405"/>
                  <a:gd name="T67" fmla="*/ 177 h 666"/>
                  <a:gd name="T68" fmla="*/ 216 w 405"/>
                  <a:gd name="T69" fmla="*/ 59 h 666"/>
                  <a:gd name="T70" fmla="*/ 230 w 405"/>
                  <a:gd name="T71" fmla="*/ 0 h 66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05"/>
                  <a:gd name="T109" fmla="*/ 0 h 666"/>
                  <a:gd name="T110" fmla="*/ 405 w 405"/>
                  <a:gd name="T111" fmla="*/ 666 h 66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05" h="666">
                    <a:moveTo>
                      <a:pt x="230" y="0"/>
                    </a:moveTo>
                    <a:lnTo>
                      <a:pt x="171" y="3"/>
                    </a:lnTo>
                    <a:lnTo>
                      <a:pt x="137" y="56"/>
                    </a:lnTo>
                    <a:lnTo>
                      <a:pt x="42" y="143"/>
                    </a:lnTo>
                    <a:lnTo>
                      <a:pt x="0" y="191"/>
                    </a:lnTo>
                    <a:lnTo>
                      <a:pt x="28" y="317"/>
                    </a:lnTo>
                    <a:lnTo>
                      <a:pt x="50" y="412"/>
                    </a:lnTo>
                    <a:lnTo>
                      <a:pt x="107" y="523"/>
                    </a:lnTo>
                    <a:lnTo>
                      <a:pt x="205" y="601"/>
                    </a:lnTo>
                    <a:lnTo>
                      <a:pt x="315" y="666"/>
                    </a:lnTo>
                    <a:lnTo>
                      <a:pt x="318" y="649"/>
                    </a:lnTo>
                    <a:lnTo>
                      <a:pt x="326" y="646"/>
                    </a:lnTo>
                    <a:lnTo>
                      <a:pt x="326" y="638"/>
                    </a:lnTo>
                    <a:lnTo>
                      <a:pt x="326" y="629"/>
                    </a:lnTo>
                    <a:lnTo>
                      <a:pt x="326" y="621"/>
                    </a:lnTo>
                    <a:lnTo>
                      <a:pt x="326" y="613"/>
                    </a:lnTo>
                    <a:lnTo>
                      <a:pt x="335" y="610"/>
                    </a:lnTo>
                    <a:lnTo>
                      <a:pt x="343" y="610"/>
                    </a:lnTo>
                    <a:lnTo>
                      <a:pt x="352" y="610"/>
                    </a:lnTo>
                    <a:lnTo>
                      <a:pt x="360" y="604"/>
                    </a:lnTo>
                    <a:lnTo>
                      <a:pt x="360" y="596"/>
                    </a:lnTo>
                    <a:lnTo>
                      <a:pt x="360" y="587"/>
                    </a:lnTo>
                    <a:lnTo>
                      <a:pt x="360" y="579"/>
                    </a:lnTo>
                    <a:lnTo>
                      <a:pt x="369" y="576"/>
                    </a:lnTo>
                    <a:lnTo>
                      <a:pt x="377" y="576"/>
                    </a:lnTo>
                    <a:lnTo>
                      <a:pt x="385" y="576"/>
                    </a:lnTo>
                    <a:lnTo>
                      <a:pt x="391" y="568"/>
                    </a:lnTo>
                    <a:lnTo>
                      <a:pt x="388" y="559"/>
                    </a:lnTo>
                    <a:lnTo>
                      <a:pt x="388" y="551"/>
                    </a:lnTo>
                    <a:lnTo>
                      <a:pt x="397" y="545"/>
                    </a:lnTo>
                    <a:lnTo>
                      <a:pt x="405" y="543"/>
                    </a:lnTo>
                    <a:lnTo>
                      <a:pt x="255" y="478"/>
                    </a:lnTo>
                    <a:lnTo>
                      <a:pt x="109" y="289"/>
                    </a:lnTo>
                    <a:lnTo>
                      <a:pt x="115" y="177"/>
                    </a:lnTo>
                    <a:lnTo>
                      <a:pt x="216" y="59"/>
                    </a:lnTo>
                    <a:lnTo>
                      <a:pt x="230" y="0"/>
                    </a:lnTo>
                    <a:close/>
                  </a:path>
                </a:pathLst>
              </a:custGeom>
              <a:solidFill>
                <a:srgbClr val="B2B2B2"/>
              </a:solidFill>
              <a:ln w="9525">
                <a:noFill/>
                <a:round/>
                <a:headEnd/>
                <a:tailEnd/>
              </a:ln>
            </p:spPr>
            <p:txBody>
              <a:bodyPr/>
              <a:lstStyle/>
              <a:p>
                <a:endParaRPr lang="en-US"/>
              </a:p>
            </p:txBody>
          </p:sp>
          <p:sp>
            <p:nvSpPr>
              <p:cNvPr id="1058" name="Freeform 75"/>
              <p:cNvSpPr>
                <a:spLocks/>
              </p:cNvSpPr>
              <p:nvPr/>
            </p:nvSpPr>
            <p:spPr bwMode="auto">
              <a:xfrm>
                <a:off x="5822" y="1857"/>
                <a:ext cx="492" cy="549"/>
              </a:xfrm>
              <a:custGeom>
                <a:avLst/>
                <a:gdLst>
                  <a:gd name="T0" fmla="*/ 191 w 492"/>
                  <a:gd name="T1" fmla="*/ 59 h 549"/>
                  <a:gd name="T2" fmla="*/ 220 w 492"/>
                  <a:gd name="T3" fmla="*/ 152 h 549"/>
                  <a:gd name="T4" fmla="*/ 253 w 492"/>
                  <a:gd name="T5" fmla="*/ 194 h 549"/>
                  <a:gd name="T6" fmla="*/ 329 w 492"/>
                  <a:gd name="T7" fmla="*/ 242 h 549"/>
                  <a:gd name="T8" fmla="*/ 439 w 492"/>
                  <a:gd name="T9" fmla="*/ 253 h 549"/>
                  <a:gd name="T10" fmla="*/ 492 w 492"/>
                  <a:gd name="T11" fmla="*/ 256 h 549"/>
                  <a:gd name="T12" fmla="*/ 484 w 492"/>
                  <a:gd name="T13" fmla="*/ 343 h 549"/>
                  <a:gd name="T14" fmla="*/ 444 w 492"/>
                  <a:gd name="T15" fmla="*/ 444 h 549"/>
                  <a:gd name="T16" fmla="*/ 374 w 492"/>
                  <a:gd name="T17" fmla="*/ 527 h 549"/>
                  <a:gd name="T18" fmla="*/ 352 w 492"/>
                  <a:gd name="T19" fmla="*/ 549 h 549"/>
                  <a:gd name="T20" fmla="*/ 216 w 492"/>
                  <a:gd name="T21" fmla="*/ 530 h 549"/>
                  <a:gd name="T22" fmla="*/ 112 w 492"/>
                  <a:gd name="T23" fmla="*/ 474 h 549"/>
                  <a:gd name="T24" fmla="*/ 64 w 492"/>
                  <a:gd name="T25" fmla="*/ 416 h 549"/>
                  <a:gd name="T26" fmla="*/ 22 w 492"/>
                  <a:gd name="T27" fmla="*/ 293 h 549"/>
                  <a:gd name="T28" fmla="*/ 0 w 492"/>
                  <a:gd name="T29" fmla="*/ 194 h 549"/>
                  <a:gd name="T30" fmla="*/ 121 w 492"/>
                  <a:gd name="T31" fmla="*/ 74 h 549"/>
                  <a:gd name="T32" fmla="*/ 180 w 492"/>
                  <a:gd name="T33" fmla="*/ 0 h 549"/>
                  <a:gd name="T34" fmla="*/ 191 w 492"/>
                  <a:gd name="T35" fmla="*/ 59 h 54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92"/>
                  <a:gd name="T55" fmla="*/ 0 h 549"/>
                  <a:gd name="T56" fmla="*/ 492 w 492"/>
                  <a:gd name="T57" fmla="*/ 549 h 54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92" h="549">
                    <a:moveTo>
                      <a:pt x="191" y="59"/>
                    </a:moveTo>
                    <a:lnTo>
                      <a:pt x="220" y="152"/>
                    </a:lnTo>
                    <a:lnTo>
                      <a:pt x="253" y="194"/>
                    </a:lnTo>
                    <a:lnTo>
                      <a:pt x="329" y="242"/>
                    </a:lnTo>
                    <a:lnTo>
                      <a:pt x="439" y="253"/>
                    </a:lnTo>
                    <a:lnTo>
                      <a:pt x="492" y="256"/>
                    </a:lnTo>
                    <a:lnTo>
                      <a:pt x="484" y="343"/>
                    </a:lnTo>
                    <a:lnTo>
                      <a:pt x="444" y="444"/>
                    </a:lnTo>
                    <a:lnTo>
                      <a:pt x="374" y="527"/>
                    </a:lnTo>
                    <a:lnTo>
                      <a:pt x="352" y="549"/>
                    </a:lnTo>
                    <a:lnTo>
                      <a:pt x="216" y="530"/>
                    </a:lnTo>
                    <a:lnTo>
                      <a:pt x="112" y="474"/>
                    </a:lnTo>
                    <a:lnTo>
                      <a:pt x="64" y="416"/>
                    </a:lnTo>
                    <a:lnTo>
                      <a:pt x="22" y="293"/>
                    </a:lnTo>
                    <a:lnTo>
                      <a:pt x="0" y="194"/>
                    </a:lnTo>
                    <a:lnTo>
                      <a:pt x="121" y="74"/>
                    </a:lnTo>
                    <a:lnTo>
                      <a:pt x="180" y="0"/>
                    </a:lnTo>
                    <a:lnTo>
                      <a:pt x="191" y="59"/>
                    </a:lnTo>
                    <a:close/>
                  </a:path>
                </a:pathLst>
              </a:custGeom>
              <a:solidFill>
                <a:srgbClr val="DDDDDD"/>
              </a:solidFill>
              <a:ln w="9525">
                <a:noFill/>
                <a:round/>
                <a:headEnd/>
                <a:tailEnd/>
              </a:ln>
            </p:spPr>
            <p:txBody>
              <a:bodyPr/>
              <a:lstStyle/>
              <a:p>
                <a:endParaRPr lang="en-US"/>
              </a:p>
            </p:txBody>
          </p:sp>
          <p:sp>
            <p:nvSpPr>
              <p:cNvPr id="1059" name="Freeform 76"/>
              <p:cNvSpPr>
                <a:spLocks/>
              </p:cNvSpPr>
              <p:nvPr/>
            </p:nvSpPr>
            <p:spPr bwMode="auto">
              <a:xfrm>
                <a:off x="5760" y="1854"/>
                <a:ext cx="563" cy="678"/>
              </a:xfrm>
              <a:custGeom>
                <a:avLst/>
                <a:gdLst>
                  <a:gd name="T0" fmla="*/ 171 w 563"/>
                  <a:gd name="T1" fmla="*/ 76 h 678"/>
                  <a:gd name="T2" fmla="*/ 146 w 563"/>
                  <a:gd name="T3" fmla="*/ 76 h 678"/>
                  <a:gd name="T4" fmla="*/ 14 w 563"/>
                  <a:gd name="T5" fmla="*/ 202 h 678"/>
                  <a:gd name="T6" fmla="*/ 65 w 563"/>
                  <a:gd name="T7" fmla="*/ 421 h 678"/>
                  <a:gd name="T8" fmla="*/ 141 w 563"/>
                  <a:gd name="T9" fmla="*/ 549 h 678"/>
                  <a:gd name="T10" fmla="*/ 304 w 563"/>
                  <a:gd name="T11" fmla="*/ 655 h 678"/>
                  <a:gd name="T12" fmla="*/ 244 w 563"/>
                  <a:gd name="T13" fmla="*/ 602 h 678"/>
                  <a:gd name="T14" fmla="*/ 84 w 563"/>
                  <a:gd name="T15" fmla="*/ 444 h 678"/>
                  <a:gd name="T16" fmla="*/ 124 w 563"/>
                  <a:gd name="T17" fmla="*/ 498 h 678"/>
                  <a:gd name="T18" fmla="*/ 242 w 563"/>
                  <a:gd name="T19" fmla="*/ 582 h 678"/>
                  <a:gd name="T20" fmla="*/ 324 w 563"/>
                  <a:gd name="T21" fmla="*/ 613 h 678"/>
                  <a:gd name="T22" fmla="*/ 335 w 563"/>
                  <a:gd name="T23" fmla="*/ 605 h 678"/>
                  <a:gd name="T24" fmla="*/ 278 w 563"/>
                  <a:gd name="T25" fmla="*/ 566 h 678"/>
                  <a:gd name="T26" fmla="*/ 141 w 563"/>
                  <a:gd name="T27" fmla="*/ 481 h 678"/>
                  <a:gd name="T28" fmla="*/ 216 w 563"/>
                  <a:gd name="T29" fmla="*/ 526 h 678"/>
                  <a:gd name="T30" fmla="*/ 355 w 563"/>
                  <a:gd name="T31" fmla="*/ 571 h 678"/>
                  <a:gd name="T32" fmla="*/ 389 w 563"/>
                  <a:gd name="T33" fmla="*/ 563 h 678"/>
                  <a:gd name="T34" fmla="*/ 256 w 563"/>
                  <a:gd name="T35" fmla="*/ 529 h 678"/>
                  <a:gd name="T36" fmla="*/ 169 w 563"/>
                  <a:gd name="T37" fmla="*/ 476 h 678"/>
                  <a:gd name="T38" fmla="*/ 101 w 563"/>
                  <a:gd name="T39" fmla="*/ 371 h 678"/>
                  <a:gd name="T40" fmla="*/ 56 w 563"/>
                  <a:gd name="T41" fmla="*/ 211 h 678"/>
                  <a:gd name="T42" fmla="*/ 84 w 563"/>
                  <a:gd name="T43" fmla="*/ 278 h 678"/>
                  <a:gd name="T44" fmla="*/ 149 w 563"/>
                  <a:gd name="T45" fmla="*/ 435 h 678"/>
                  <a:gd name="T46" fmla="*/ 273 w 563"/>
                  <a:gd name="T47" fmla="*/ 518 h 678"/>
                  <a:gd name="T48" fmla="*/ 414 w 563"/>
                  <a:gd name="T49" fmla="*/ 540 h 678"/>
                  <a:gd name="T50" fmla="*/ 504 w 563"/>
                  <a:gd name="T51" fmla="*/ 433 h 678"/>
                  <a:gd name="T52" fmla="*/ 543 w 563"/>
                  <a:gd name="T53" fmla="*/ 303 h 678"/>
                  <a:gd name="T54" fmla="*/ 442 w 563"/>
                  <a:gd name="T55" fmla="*/ 256 h 678"/>
                  <a:gd name="T56" fmla="*/ 352 w 563"/>
                  <a:gd name="T57" fmla="*/ 230 h 678"/>
                  <a:gd name="T58" fmla="*/ 270 w 563"/>
                  <a:gd name="T59" fmla="*/ 152 h 678"/>
                  <a:gd name="T60" fmla="*/ 236 w 563"/>
                  <a:gd name="T61" fmla="*/ 31 h 678"/>
                  <a:gd name="T62" fmla="*/ 253 w 563"/>
                  <a:gd name="T63" fmla="*/ 45 h 678"/>
                  <a:gd name="T64" fmla="*/ 288 w 563"/>
                  <a:gd name="T65" fmla="*/ 152 h 678"/>
                  <a:gd name="T66" fmla="*/ 363 w 563"/>
                  <a:gd name="T67" fmla="*/ 216 h 678"/>
                  <a:gd name="T68" fmla="*/ 470 w 563"/>
                  <a:gd name="T69" fmla="*/ 242 h 678"/>
                  <a:gd name="T70" fmla="*/ 563 w 563"/>
                  <a:gd name="T71" fmla="*/ 250 h 678"/>
                  <a:gd name="T72" fmla="*/ 543 w 563"/>
                  <a:gd name="T73" fmla="*/ 396 h 678"/>
                  <a:gd name="T74" fmla="*/ 462 w 563"/>
                  <a:gd name="T75" fmla="*/ 518 h 678"/>
                  <a:gd name="T76" fmla="*/ 406 w 563"/>
                  <a:gd name="T77" fmla="*/ 574 h 678"/>
                  <a:gd name="T78" fmla="*/ 392 w 563"/>
                  <a:gd name="T79" fmla="*/ 599 h 678"/>
                  <a:gd name="T80" fmla="*/ 375 w 563"/>
                  <a:gd name="T81" fmla="*/ 613 h 678"/>
                  <a:gd name="T82" fmla="*/ 344 w 563"/>
                  <a:gd name="T83" fmla="*/ 636 h 678"/>
                  <a:gd name="T84" fmla="*/ 327 w 563"/>
                  <a:gd name="T85" fmla="*/ 670 h 678"/>
                  <a:gd name="T86" fmla="*/ 194 w 563"/>
                  <a:gd name="T87" fmla="*/ 608 h 678"/>
                  <a:gd name="T88" fmla="*/ 90 w 563"/>
                  <a:gd name="T89" fmla="*/ 515 h 678"/>
                  <a:gd name="T90" fmla="*/ 42 w 563"/>
                  <a:gd name="T91" fmla="*/ 399 h 678"/>
                  <a:gd name="T92" fmla="*/ 3 w 563"/>
                  <a:gd name="T93" fmla="*/ 228 h 678"/>
                  <a:gd name="T94" fmla="*/ 101 w 563"/>
                  <a:gd name="T95" fmla="*/ 95 h 678"/>
                  <a:gd name="T96" fmla="*/ 171 w 563"/>
                  <a:gd name="T97" fmla="*/ 0 h 678"/>
                  <a:gd name="T98" fmla="*/ 188 w 563"/>
                  <a:gd name="T99" fmla="*/ 79 h 678"/>
                  <a:gd name="T100" fmla="*/ 56 w 563"/>
                  <a:gd name="T101" fmla="*/ 191 h 67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563"/>
                  <a:gd name="T154" fmla="*/ 0 h 678"/>
                  <a:gd name="T155" fmla="*/ 563 w 563"/>
                  <a:gd name="T156" fmla="*/ 678 h 67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563" h="678">
                    <a:moveTo>
                      <a:pt x="56" y="191"/>
                    </a:moveTo>
                    <a:lnTo>
                      <a:pt x="135" y="115"/>
                    </a:lnTo>
                    <a:lnTo>
                      <a:pt x="171" y="76"/>
                    </a:lnTo>
                    <a:lnTo>
                      <a:pt x="216" y="17"/>
                    </a:lnTo>
                    <a:lnTo>
                      <a:pt x="183" y="20"/>
                    </a:lnTo>
                    <a:lnTo>
                      <a:pt x="146" y="76"/>
                    </a:lnTo>
                    <a:lnTo>
                      <a:pt x="110" y="107"/>
                    </a:lnTo>
                    <a:lnTo>
                      <a:pt x="39" y="174"/>
                    </a:lnTo>
                    <a:lnTo>
                      <a:pt x="14" y="202"/>
                    </a:lnTo>
                    <a:lnTo>
                      <a:pt x="34" y="284"/>
                    </a:lnTo>
                    <a:lnTo>
                      <a:pt x="56" y="371"/>
                    </a:lnTo>
                    <a:lnTo>
                      <a:pt x="65" y="421"/>
                    </a:lnTo>
                    <a:lnTo>
                      <a:pt x="84" y="470"/>
                    </a:lnTo>
                    <a:lnTo>
                      <a:pt x="107" y="515"/>
                    </a:lnTo>
                    <a:lnTo>
                      <a:pt x="141" y="549"/>
                    </a:lnTo>
                    <a:lnTo>
                      <a:pt x="200" y="591"/>
                    </a:lnTo>
                    <a:lnTo>
                      <a:pt x="253" y="627"/>
                    </a:lnTo>
                    <a:lnTo>
                      <a:pt x="304" y="655"/>
                    </a:lnTo>
                    <a:lnTo>
                      <a:pt x="316" y="655"/>
                    </a:lnTo>
                    <a:lnTo>
                      <a:pt x="316" y="644"/>
                    </a:lnTo>
                    <a:lnTo>
                      <a:pt x="244" y="602"/>
                    </a:lnTo>
                    <a:lnTo>
                      <a:pt x="163" y="552"/>
                    </a:lnTo>
                    <a:lnTo>
                      <a:pt x="118" y="509"/>
                    </a:lnTo>
                    <a:lnTo>
                      <a:pt x="84" y="444"/>
                    </a:lnTo>
                    <a:lnTo>
                      <a:pt x="73" y="388"/>
                    </a:lnTo>
                    <a:lnTo>
                      <a:pt x="90" y="430"/>
                    </a:lnTo>
                    <a:lnTo>
                      <a:pt x="124" y="498"/>
                    </a:lnTo>
                    <a:lnTo>
                      <a:pt x="163" y="532"/>
                    </a:lnTo>
                    <a:lnTo>
                      <a:pt x="200" y="557"/>
                    </a:lnTo>
                    <a:lnTo>
                      <a:pt x="242" y="582"/>
                    </a:lnTo>
                    <a:lnTo>
                      <a:pt x="293" y="619"/>
                    </a:lnTo>
                    <a:lnTo>
                      <a:pt x="319" y="627"/>
                    </a:lnTo>
                    <a:lnTo>
                      <a:pt x="324" y="613"/>
                    </a:lnTo>
                    <a:lnTo>
                      <a:pt x="259" y="577"/>
                    </a:lnTo>
                    <a:lnTo>
                      <a:pt x="302" y="591"/>
                    </a:lnTo>
                    <a:lnTo>
                      <a:pt x="335" y="605"/>
                    </a:lnTo>
                    <a:lnTo>
                      <a:pt x="352" y="605"/>
                    </a:lnTo>
                    <a:lnTo>
                      <a:pt x="355" y="585"/>
                    </a:lnTo>
                    <a:lnTo>
                      <a:pt x="278" y="566"/>
                    </a:lnTo>
                    <a:lnTo>
                      <a:pt x="219" y="546"/>
                    </a:lnTo>
                    <a:lnTo>
                      <a:pt x="171" y="515"/>
                    </a:lnTo>
                    <a:lnTo>
                      <a:pt x="141" y="481"/>
                    </a:lnTo>
                    <a:lnTo>
                      <a:pt x="121" y="441"/>
                    </a:lnTo>
                    <a:lnTo>
                      <a:pt x="163" y="487"/>
                    </a:lnTo>
                    <a:lnTo>
                      <a:pt x="216" y="526"/>
                    </a:lnTo>
                    <a:lnTo>
                      <a:pt x="273" y="549"/>
                    </a:lnTo>
                    <a:lnTo>
                      <a:pt x="330" y="563"/>
                    </a:lnTo>
                    <a:lnTo>
                      <a:pt x="355" y="571"/>
                    </a:lnTo>
                    <a:lnTo>
                      <a:pt x="372" y="574"/>
                    </a:lnTo>
                    <a:lnTo>
                      <a:pt x="386" y="574"/>
                    </a:lnTo>
                    <a:lnTo>
                      <a:pt x="389" y="563"/>
                    </a:lnTo>
                    <a:lnTo>
                      <a:pt x="386" y="554"/>
                    </a:lnTo>
                    <a:lnTo>
                      <a:pt x="313" y="543"/>
                    </a:lnTo>
                    <a:lnTo>
                      <a:pt x="256" y="529"/>
                    </a:lnTo>
                    <a:lnTo>
                      <a:pt x="230" y="515"/>
                    </a:lnTo>
                    <a:lnTo>
                      <a:pt x="191" y="490"/>
                    </a:lnTo>
                    <a:lnTo>
                      <a:pt x="169" y="476"/>
                    </a:lnTo>
                    <a:lnTo>
                      <a:pt x="149" y="452"/>
                    </a:lnTo>
                    <a:lnTo>
                      <a:pt x="124" y="424"/>
                    </a:lnTo>
                    <a:lnTo>
                      <a:pt x="101" y="371"/>
                    </a:lnTo>
                    <a:lnTo>
                      <a:pt x="84" y="317"/>
                    </a:lnTo>
                    <a:lnTo>
                      <a:pt x="67" y="253"/>
                    </a:lnTo>
                    <a:lnTo>
                      <a:pt x="56" y="211"/>
                    </a:lnTo>
                    <a:lnTo>
                      <a:pt x="59" y="202"/>
                    </a:lnTo>
                    <a:lnTo>
                      <a:pt x="67" y="208"/>
                    </a:lnTo>
                    <a:lnTo>
                      <a:pt x="84" y="278"/>
                    </a:lnTo>
                    <a:lnTo>
                      <a:pt x="101" y="337"/>
                    </a:lnTo>
                    <a:lnTo>
                      <a:pt x="124" y="396"/>
                    </a:lnTo>
                    <a:lnTo>
                      <a:pt x="149" y="435"/>
                    </a:lnTo>
                    <a:lnTo>
                      <a:pt x="180" y="470"/>
                    </a:lnTo>
                    <a:lnTo>
                      <a:pt x="230" y="501"/>
                    </a:lnTo>
                    <a:lnTo>
                      <a:pt x="273" y="518"/>
                    </a:lnTo>
                    <a:lnTo>
                      <a:pt x="321" y="532"/>
                    </a:lnTo>
                    <a:lnTo>
                      <a:pt x="372" y="538"/>
                    </a:lnTo>
                    <a:lnTo>
                      <a:pt x="414" y="540"/>
                    </a:lnTo>
                    <a:lnTo>
                      <a:pt x="451" y="504"/>
                    </a:lnTo>
                    <a:lnTo>
                      <a:pt x="476" y="473"/>
                    </a:lnTo>
                    <a:lnTo>
                      <a:pt x="504" y="433"/>
                    </a:lnTo>
                    <a:lnTo>
                      <a:pt x="524" y="390"/>
                    </a:lnTo>
                    <a:lnTo>
                      <a:pt x="538" y="345"/>
                    </a:lnTo>
                    <a:lnTo>
                      <a:pt x="543" y="303"/>
                    </a:lnTo>
                    <a:lnTo>
                      <a:pt x="546" y="264"/>
                    </a:lnTo>
                    <a:lnTo>
                      <a:pt x="484" y="258"/>
                    </a:lnTo>
                    <a:lnTo>
                      <a:pt x="442" y="256"/>
                    </a:lnTo>
                    <a:lnTo>
                      <a:pt x="411" y="253"/>
                    </a:lnTo>
                    <a:lnTo>
                      <a:pt x="386" y="244"/>
                    </a:lnTo>
                    <a:lnTo>
                      <a:pt x="352" y="230"/>
                    </a:lnTo>
                    <a:lnTo>
                      <a:pt x="321" y="211"/>
                    </a:lnTo>
                    <a:lnTo>
                      <a:pt x="290" y="185"/>
                    </a:lnTo>
                    <a:lnTo>
                      <a:pt x="270" y="152"/>
                    </a:lnTo>
                    <a:lnTo>
                      <a:pt x="261" y="121"/>
                    </a:lnTo>
                    <a:lnTo>
                      <a:pt x="247" y="67"/>
                    </a:lnTo>
                    <a:lnTo>
                      <a:pt x="236" y="31"/>
                    </a:lnTo>
                    <a:lnTo>
                      <a:pt x="236" y="22"/>
                    </a:lnTo>
                    <a:lnTo>
                      <a:pt x="242" y="6"/>
                    </a:lnTo>
                    <a:lnTo>
                      <a:pt x="253" y="45"/>
                    </a:lnTo>
                    <a:lnTo>
                      <a:pt x="261" y="73"/>
                    </a:lnTo>
                    <a:lnTo>
                      <a:pt x="273" y="115"/>
                    </a:lnTo>
                    <a:lnTo>
                      <a:pt x="288" y="152"/>
                    </a:lnTo>
                    <a:lnTo>
                      <a:pt x="307" y="183"/>
                    </a:lnTo>
                    <a:lnTo>
                      <a:pt x="333" y="199"/>
                    </a:lnTo>
                    <a:lnTo>
                      <a:pt x="363" y="216"/>
                    </a:lnTo>
                    <a:lnTo>
                      <a:pt x="392" y="230"/>
                    </a:lnTo>
                    <a:lnTo>
                      <a:pt x="425" y="236"/>
                    </a:lnTo>
                    <a:lnTo>
                      <a:pt x="470" y="242"/>
                    </a:lnTo>
                    <a:lnTo>
                      <a:pt x="518" y="247"/>
                    </a:lnTo>
                    <a:lnTo>
                      <a:pt x="557" y="250"/>
                    </a:lnTo>
                    <a:lnTo>
                      <a:pt x="563" y="250"/>
                    </a:lnTo>
                    <a:lnTo>
                      <a:pt x="563" y="267"/>
                    </a:lnTo>
                    <a:lnTo>
                      <a:pt x="557" y="331"/>
                    </a:lnTo>
                    <a:lnTo>
                      <a:pt x="543" y="396"/>
                    </a:lnTo>
                    <a:lnTo>
                      <a:pt x="512" y="449"/>
                    </a:lnTo>
                    <a:lnTo>
                      <a:pt x="490" y="484"/>
                    </a:lnTo>
                    <a:lnTo>
                      <a:pt x="462" y="518"/>
                    </a:lnTo>
                    <a:lnTo>
                      <a:pt x="434" y="546"/>
                    </a:lnTo>
                    <a:lnTo>
                      <a:pt x="423" y="566"/>
                    </a:lnTo>
                    <a:lnTo>
                      <a:pt x="406" y="574"/>
                    </a:lnTo>
                    <a:lnTo>
                      <a:pt x="406" y="585"/>
                    </a:lnTo>
                    <a:lnTo>
                      <a:pt x="400" y="594"/>
                    </a:lnTo>
                    <a:lnTo>
                      <a:pt x="392" y="599"/>
                    </a:lnTo>
                    <a:lnTo>
                      <a:pt x="378" y="599"/>
                    </a:lnTo>
                    <a:lnTo>
                      <a:pt x="375" y="605"/>
                    </a:lnTo>
                    <a:lnTo>
                      <a:pt x="375" y="613"/>
                    </a:lnTo>
                    <a:lnTo>
                      <a:pt x="366" y="622"/>
                    </a:lnTo>
                    <a:lnTo>
                      <a:pt x="349" y="622"/>
                    </a:lnTo>
                    <a:lnTo>
                      <a:pt x="344" y="636"/>
                    </a:lnTo>
                    <a:lnTo>
                      <a:pt x="341" y="647"/>
                    </a:lnTo>
                    <a:lnTo>
                      <a:pt x="335" y="655"/>
                    </a:lnTo>
                    <a:lnTo>
                      <a:pt x="327" y="670"/>
                    </a:lnTo>
                    <a:lnTo>
                      <a:pt x="310" y="678"/>
                    </a:lnTo>
                    <a:lnTo>
                      <a:pt x="267" y="653"/>
                    </a:lnTo>
                    <a:lnTo>
                      <a:pt x="194" y="608"/>
                    </a:lnTo>
                    <a:lnTo>
                      <a:pt x="160" y="577"/>
                    </a:lnTo>
                    <a:lnTo>
                      <a:pt x="112" y="543"/>
                    </a:lnTo>
                    <a:lnTo>
                      <a:pt x="90" y="515"/>
                    </a:lnTo>
                    <a:lnTo>
                      <a:pt x="70" y="473"/>
                    </a:lnTo>
                    <a:lnTo>
                      <a:pt x="53" y="430"/>
                    </a:lnTo>
                    <a:lnTo>
                      <a:pt x="42" y="399"/>
                    </a:lnTo>
                    <a:lnTo>
                      <a:pt x="34" y="340"/>
                    </a:lnTo>
                    <a:lnTo>
                      <a:pt x="20" y="281"/>
                    </a:lnTo>
                    <a:lnTo>
                      <a:pt x="3" y="228"/>
                    </a:lnTo>
                    <a:lnTo>
                      <a:pt x="0" y="194"/>
                    </a:lnTo>
                    <a:lnTo>
                      <a:pt x="51" y="140"/>
                    </a:lnTo>
                    <a:lnTo>
                      <a:pt x="101" y="95"/>
                    </a:lnTo>
                    <a:lnTo>
                      <a:pt x="138" y="62"/>
                    </a:lnTo>
                    <a:lnTo>
                      <a:pt x="152" y="36"/>
                    </a:lnTo>
                    <a:lnTo>
                      <a:pt x="171" y="0"/>
                    </a:lnTo>
                    <a:lnTo>
                      <a:pt x="242" y="6"/>
                    </a:lnTo>
                    <a:lnTo>
                      <a:pt x="219" y="39"/>
                    </a:lnTo>
                    <a:lnTo>
                      <a:pt x="188" y="79"/>
                    </a:lnTo>
                    <a:lnTo>
                      <a:pt x="135" y="129"/>
                    </a:lnTo>
                    <a:lnTo>
                      <a:pt x="96" y="166"/>
                    </a:lnTo>
                    <a:lnTo>
                      <a:pt x="56" y="191"/>
                    </a:lnTo>
                    <a:close/>
                  </a:path>
                </a:pathLst>
              </a:custGeom>
              <a:solidFill>
                <a:srgbClr val="000000"/>
              </a:solidFill>
              <a:ln w="9525">
                <a:noFill/>
                <a:round/>
                <a:headEnd/>
                <a:tailEnd/>
              </a:ln>
            </p:spPr>
            <p:txBody>
              <a:bodyPr/>
              <a:lstStyle/>
              <a:p>
                <a:endParaRPr lang="en-US"/>
              </a:p>
            </p:txBody>
          </p:sp>
          <p:sp>
            <p:nvSpPr>
              <p:cNvPr id="1060" name="Freeform 77"/>
              <p:cNvSpPr>
                <a:spLocks/>
              </p:cNvSpPr>
              <p:nvPr/>
            </p:nvSpPr>
            <p:spPr bwMode="auto">
              <a:xfrm>
                <a:off x="5875" y="1966"/>
                <a:ext cx="375" cy="379"/>
              </a:xfrm>
              <a:custGeom>
                <a:avLst/>
                <a:gdLst>
                  <a:gd name="T0" fmla="*/ 0 w 375"/>
                  <a:gd name="T1" fmla="*/ 110 h 379"/>
                  <a:gd name="T2" fmla="*/ 107 w 375"/>
                  <a:gd name="T3" fmla="*/ 0 h 379"/>
                  <a:gd name="T4" fmla="*/ 119 w 375"/>
                  <a:gd name="T5" fmla="*/ 51 h 379"/>
                  <a:gd name="T6" fmla="*/ 138 w 375"/>
                  <a:gd name="T7" fmla="*/ 104 h 379"/>
                  <a:gd name="T8" fmla="*/ 170 w 375"/>
                  <a:gd name="T9" fmla="*/ 138 h 379"/>
                  <a:gd name="T10" fmla="*/ 218 w 375"/>
                  <a:gd name="T11" fmla="*/ 164 h 379"/>
                  <a:gd name="T12" fmla="*/ 274 w 375"/>
                  <a:gd name="T13" fmla="*/ 183 h 379"/>
                  <a:gd name="T14" fmla="*/ 328 w 375"/>
                  <a:gd name="T15" fmla="*/ 183 h 379"/>
                  <a:gd name="T16" fmla="*/ 375 w 375"/>
                  <a:gd name="T17" fmla="*/ 186 h 379"/>
                  <a:gd name="T18" fmla="*/ 373 w 375"/>
                  <a:gd name="T19" fmla="*/ 223 h 379"/>
                  <a:gd name="T20" fmla="*/ 356 w 375"/>
                  <a:gd name="T21" fmla="*/ 279 h 379"/>
                  <a:gd name="T22" fmla="*/ 325 w 375"/>
                  <a:gd name="T23" fmla="*/ 324 h 379"/>
                  <a:gd name="T24" fmla="*/ 291 w 375"/>
                  <a:gd name="T25" fmla="*/ 362 h 379"/>
                  <a:gd name="T26" fmla="*/ 277 w 375"/>
                  <a:gd name="T27" fmla="*/ 379 h 379"/>
                  <a:gd name="T28" fmla="*/ 204 w 375"/>
                  <a:gd name="T29" fmla="*/ 373 h 379"/>
                  <a:gd name="T30" fmla="*/ 138 w 375"/>
                  <a:gd name="T31" fmla="*/ 359 h 379"/>
                  <a:gd name="T32" fmla="*/ 90 w 375"/>
                  <a:gd name="T33" fmla="*/ 327 h 379"/>
                  <a:gd name="T34" fmla="*/ 65 w 375"/>
                  <a:gd name="T35" fmla="*/ 293 h 379"/>
                  <a:gd name="T36" fmla="*/ 40 w 375"/>
                  <a:gd name="T37" fmla="*/ 251 h 379"/>
                  <a:gd name="T38" fmla="*/ 23 w 375"/>
                  <a:gd name="T39" fmla="*/ 200 h 379"/>
                  <a:gd name="T40" fmla="*/ 9 w 375"/>
                  <a:gd name="T41" fmla="*/ 147 h 379"/>
                  <a:gd name="T42" fmla="*/ 0 w 375"/>
                  <a:gd name="T43" fmla="*/ 110 h 37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375"/>
                  <a:gd name="T67" fmla="*/ 0 h 379"/>
                  <a:gd name="T68" fmla="*/ 375 w 375"/>
                  <a:gd name="T69" fmla="*/ 379 h 379"/>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375" h="379">
                    <a:moveTo>
                      <a:pt x="0" y="110"/>
                    </a:moveTo>
                    <a:lnTo>
                      <a:pt x="107" y="0"/>
                    </a:lnTo>
                    <a:lnTo>
                      <a:pt x="119" y="51"/>
                    </a:lnTo>
                    <a:lnTo>
                      <a:pt x="138" y="104"/>
                    </a:lnTo>
                    <a:lnTo>
                      <a:pt x="170" y="138"/>
                    </a:lnTo>
                    <a:lnTo>
                      <a:pt x="218" y="164"/>
                    </a:lnTo>
                    <a:lnTo>
                      <a:pt x="274" y="183"/>
                    </a:lnTo>
                    <a:lnTo>
                      <a:pt x="328" y="183"/>
                    </a:lnTo>
                    <a:lnTo>
                      <a:pt x="375" y="186"/>
                    </a:lnTo>
                    <a:lnTo>
                      <a:pt x="373" y="223"/>
                    </a:lnTo>
                    <a:lnTo>
                      <a:pt x="356" y="279"/>
                    </a:lnTo>
                    <a:lnTo>
                      <a:pt x="325" y="324"/>
                    </a:lnTo>
                    <a:lnTo>
                      <a:pt x="291" y="362"/>
                    </a:lnTo>
                    <a:lnTo>
                      <a:pt x="277" y="379"/>
                    </a:lnTo>
                    <a:lnTo>
                      <a:pt x="204" y="373"/>
                    </a:lnTo>
                    <a:lnTo>
                      <a:pt x="138" y="359"/>
                    </a:lnTo>
                    <a:lnTo>
                      <a:pt x="90" y="327"/>
                    </a:lnTo>
                    <a:lnTo>
                      <a:pt x="65" y="293"/>
                    </a:lnTo>
                    <a:lnTo>
                      <a:pt x="40" y="251"/>
                    </a:lnTo>
                    <a:lnTo>
                      <a:pt x="23" y="200"/>
                    </a:lnTo>
                    <a:lnTo>
                      <a:pt x="9" y="147"/>
                    </a:lnTo>
                    <a:lnTo>
                      <a:pt x="0" y="110"/>
                    </a:lnTo>
                    <a:close/>
                  </a:path>
                </a:pathLst>
              </a:custGeom>
              <a:solidFill>
                <a:srgbClr val="FFFFFF"/>
              </a:solidFill>
              <a:ln w="12700">
                <a:solidFill>
                  <a:srgbClr val="000000"/>
                </a:solidFill>
                <a:prstDash val="solid"/>
                <a:round/>
                <a:headEnd/>
                <a:tailEnd/>
              </a:ln>
            </p:spPr>
            <p:txBody>
              <a:bodyPr/>
              <a:lstStyle/>
              <a:p>
                <a:endParaRPr lang="en-US"/>
              </a:p>
            </p:txBody>
          </p:sp>
          <p:sp>
            <p:nvSpPr>
              <p:cNvPr id="1061" name="Line 78"/>
              <p:cNvSpPr>
                <a:spLocks noChangeShapeType="1"/>
              </p:cNvSpPr>
              <p:nvPr/>
            </p:nvSpPr>
            <p:spPr bwMode="auto">
              <a:xfrm flipV="1">
                <a:off x="5894" y="2025"/>
                <a:ext cx="99" cy="114"/>
              </a:xfrm>
              <a:prstGeom prst="line">
                <a:avLst/>
              </a:prstGeom>
              <a:noFill/>
              <a:ln w="12700">
                <a:solidFill>
                  <a:srgbClr val="000000"/>
                </a:solidFill>
                <a:round/>
                <a:headEnd/>
                <a:tailEnd/>
              </a:ln>
            </p:spPr>
            <p:txBody>
              <a:bodyPr/>
              <a:lstStyle/>
              <a:p>
                <a:endParaRPr lang="en-US"/>
              </a:p>
            </p:txBody>
          </p:sp>
          <p:sp>
            <p:nvSpPr>
              <p:cNvPr id="1062" name="Freeform 79"/>
              <p:cNvSpPr>
                <a:spLocks/>
              </p:cNvSpPr>
              <p:nvPr/>
            </p:nvSpPr>
            <p:spPr bwMode="auto">
              <a:xfrm>
                <a:off x="5912" y="2077"/>
                <a:ext cx="101" cy="122"/>
              </a:xfrm>
              <a:custGeom>
                <a:avLst/>
                <a:gdLst>
                  <a:gd name="T0" fmla="*/ 101 w 101"/>
                  <a:gd name="T1" fmla="*/ 0 h 122"/>
                  <a:gd name="T2" fmla="*/ 64 w 101"/>
                  <a:gd name="T3" fmla="*/ 50 h 122"/>
                  <a:gd name="T4" fmla="*/ 19 w 101"/>
                  <a:gd name="T5" fmla="*/ 100 h 122"/>
                  <a:gd name="T6" fmla="*/ 0 w 101"/>
                  <a:gd name="T7" fmla="*/ 122 h 122"/>
                  <a:gd name="T8" fmla="*/ 0 60000 65536"/>
                  <a:gd name="T9" fmla="*/ 0 60000 65536"/>
                  <a:gd name="T10" fmla="*/ 0 60000 65536"/>
                  <a:gd name="T11" fmla="*/ 0 60000 65536"/>
                  <a:gd name="T12" fmla="*/ 0 w 101"/>
                  <a:gd name="T13" fmla="*/ 0 h 122"/>
                  <a:gd name="T14" fmla="*/ 101 w 101"/>
                  <a:gd name="T15" fmla="*/ 122 h 122"/>
                </a:gdLst>
                <a:ahLst/>
                <a:cxnLst>
                  <a:cxn ang="T8">
                    <a:pos x="T0" y="T1"/>
                  </a:cxn>
                  <a:cxn ang="T9">
                    <a:pos x="T2" y="T3"/>
                  </a:cxn>
                  <a:cxn ang="T10">
                    <a:pos x="T4" y="T5"/>
                  </a:cxn>
                  <a:cxn ang="T11">
                    <a:pos x="T6" y="T7"/>
                  </a:cxn>
                </a:cxnLst>
                <a:rect l="T12" t="T13" r="T14" b="T15"/>
                <a:pathLst>
                  <a:path w="101" h="122">
                    <a:moveTo>
                      <a:pt x="101" y="0"/>
                    </a:moveTo>
                    <a:lnTo>
                      <a:pt x="64" y="50"/>
                    </a:lnTo>
                    <a:lnTo>
                      <a:pt x="19" y="100"/>
                    </a:lnTo>
                    <a:lnTo>
                      <a:pt x="0" y="122"/>
                    </a:lnTo>
                  </a:path>
                </a:pathLst>
              </a:custGeom>
              <a:noFill/>
              <a:ln w="12700">
                <a:solidFill>
                  <a:srgbClr val="000000"/>
                </a:solidFill>
                <a:prstDash val="solid"/>
                <a:round/>
                <a:headEnd/>
                <a:tailEnd/>
              </a:ln>
            </p:spPr>
            <p:txBody>
              <a:bodyPr/>
              <a:lstStyle/>
              <a:p>
                <a:endParaRPr lang="en-US"/>
              </a:p>
            </p:txBody>
          </p:sp>
          <p:sp>
            <p:nvSpPr>
              <p:cNvPr id="1063" name="Freeform 80"/>
              <p:cNvSpPr>
                <a:spLocks/>
              </p:cNvSpPr>
              <p:nvPr/>
            </p:nvSpPr>
            <p:spPr bwMode="auto">
              <a:xfrm>
                <a:off x="5949" y="2115"/>
                <a:ext cx="104" cy="146"/>
              </a:xfrm>
              <a:custGeom>
                <a:avLst/>
                <a:gdLst>
                  <a:gd name="T0" fmla="*/ 104 w 104"/>
                  <a:gd name="T1" fmla="*/ 0 h 146"/>
                  <a:gd name="T2" fmla="*/ 81 w 104"/>
                  <a:gd name="T3" fmla="*/ 48 h 146"/>
                  <a:gd name="T4" fmla="*/ 42 w 104"/>
                  <a:gd name="T5" fmla="*/ 107 h 146"/>
                  <a:gd name="T6" fmla="*/ 0 w 104"/>
                  <a:gd name="T7" fmla="*/ 146 h 146"/>
                  <a:gd name="T8" fmla="*/ 0 60000 65536"/>
                  <a:gd name="T9" fmla="*/ 0 60000 65536"/>
                  <a:gd name="T10" fmla="*/ 0 60000 65536"/>
                  <a:gd name="T11" fmla="*/ 0 60000 65536"/>
                  <a:gd name="T12" fmla="*/ 0 w 104"/>
                  <a:gd name="T13" fmla="*/ 0 h 146"/>
                  <a:gd name="T14" fmla="*/ 104 w 104"/>
                  <a:gd name="T15" fmla="*/ 146 h 146"/>
                </a:gdLst>
                <a:ahLst/>
                <a:cxnLst>
                  <a:cxn ang="T8">
                    <a:pos x="T0" y="T1"/>
                  </a:cxn>
                  <a:cxn ang="T9">
                    <a:pos x="T2" y="T3"/>
                  </a:cxn>
                  <a:cxn ang="T10">
                    <a:pos x="T4" y="T5"/>
                  </a:cxn>
                  <a:cxn ang="T11">
                    <a:pos x="T6" y="T7"/>
                  </a:cxn>
                </a:cxnLst>
                <a:rect l="T12" t="T13" r="T14" b="T15"/>
                <a:pathLst>
                  <a:path w="104" h="146">
                    <a:moveTo>
                      <a:pt x="104" y="0"/>
                    </a:moveTo>
                    <a:lnTo>
                      <a:pt x="81" y="48"/>
                    </a:lnTo>
                    <a:lnTo>
                      <a:pt x="42" y="107"/>
                    </a:lnTo>
                    <a:lnTo>
                      <a:pt x="0" y="146"/>
                    </a:lnTo>
                  </a:path>
                </a:pathLst>
              </a:custGeom>
              <a:noFill/>
              <a:ln w="12700">
                <a:solidFill>
                  <a:srgbClr val="000000"/>
                </a:solidFill>
                <a:prstDash val="solid"/>
                <a:round/>
                <a:headEnd/>
                <a:tailEnd/>
              </a:ln>
            </p:spPr>
            <p:txBody>
              <a:bodyPr/>
              <a:lstStyle/>
              <a:p>
                <a:endParaRPr lang="en-US"/>
              </a:p>
            </p:txBody>
          </p:sp>
          <p:sp>
            <p:nvSpPr>
              <p:cNvPr id="1064" name="Freeform 81"/>
              <p:cNvSpPr>
                <a:spLocks/>
              </p:cNvSpPr>
              <p:nvPr/>
            </p:nvSpPr>
            <p:spPr bwMode="auto">
              <a:xfrm>
                <a:off x="6005" y="2143"/>
                <a:ext cx="107" cy="173"/>
              </a:xfrm>
              <a:custGeom>
                <a:avLst/>
                <a:gdLst>
                  <a:gd name="T0" fmla="*/ 107 w 107"/>
                  <a:gd name="T1" fmla="*/ 0 h 173"/>
                  <a:gd name="T2" fmla="*/ 90 w 107"/>
                  <a:gd name="T3" fmla="*/ 62 h 173"/>
                  <a:gd name="T4" fmla="*/ 57 w 107"/>
                  <a:gd name="T5" fmla="*/ 111 h 173"/>
                  <a:gd name="T6" fmla="*/ 20 w 107"/>
                  <a:gd name="T7" fmla="*/ 153 h 173"/>
                  <a:gd name="T8" fmla="*/ 0 w 107"/>
                  <a:gd name="T9" fmla="*/ 173 h 173"/>
                  <a:gd name="T10" fmla="*/ 0 60000 65536"/>
                  <a:gd name="T11" fmla="*/ 0 60000 65536"/>
                  <a:gd name="T12" fmla="*/ 0 60000 65536"/>
                  <a:gd name="T13" fmla="*/ 0 60000 65536"/>
                  <a:gd name="T14" fmla="*/ 0 60000 65536"/>
                  <a:gd name="T15" fmla="*/ 0 w 107"/>
                  <a:gd name="T16" fmla="*/ 0 h 173"/>
                  <a:gd name="T17" fmla="*/ 107 w 107"/>
                  <a:gd name="T18" fmla="*/ 173 h 173"/>
                </a:gdLst>
                <a:ahLst/>
                <a:cxnLst>
                  <a:cxn ang="T10">
                    <a:pos x="T0" y="T1"/>
                  </a:cxn>
                  <a:cxn ang="T11">
                    <a:pos x="T2" y="T3"/>
                  </a:cxn>
                  <a:cxn ang="T12">
                    <a:pos x="T4" y="T5"/>
                  </a:cxn>
                  <a:cxn ang="T13">
                    <a:pos x="T6" y="T7"/>
                  </a:cxn>
                  <a:cxn ang="T14">
                    <a:pos x="T8" y="T9"/>
                  </a:cxn>
                </a:cxnLst>
                <a:rect l="T15" t="T16" r="T17" b="T18"/>
                <a:pathLst>
                  <a:path w="107" h="173">
                    <a:moveTo>
                      <a:pt x="107" y="0"/>
                    </a:moveTo>
                    <a:lnTo>
                      <a:pt x="90" y="62"/>
                    </a:lnTo>
                    <a:lnTo>
                      <a:pt x="57" y="111"/>
                    </a:lnTo>
                    <a:lnTo>
                      <a:pt x="20" y="153"/>
                    </a:lnTo>
                    <a:lnTo>
                      <a:pt x="0" y="173"/>
                    </a:lnTo>
                  </a:path>
                </a:pathLst>
              </a:custGeom>
              <a:noFill/>
              <a:ln w="12700">
                <a:solidFill>
                  <a:srgbClr val="000000"/>
                </a:solidFill>
                <a:prstDash val="solid"/>
                <a:round/>
                <a:headEnd/>
                <a:tailEnd/>
              </a:ln>
            </p:spPr>
            <p:txBody>
              <a:bodyPr/>
              <a:lstStyle/>
              <a:p>
                <a:endParaRPr lang="en-US"/>
              </a:p>
            </p:txBody>
          </p:sp>
          <p:sp>
            <p:nvSpPr>
              <p:cNvPr id="1065" name="Freeform 82"/>
              <p:cNvSpPr>
                <a:spLocks/>
              </p:cNvSpPr>
              <p:nvPr/>
            </p:nvSpPr>
            <p:spPr bwMode="auto">
              <a:xfrm>
                <a:off x="6075" y="2158"/>
                <a:ext cx="105" cy="178"/>
              </a:xfrm>
              <a:custGeom>
                <a:avLst/>
                <a:gdLst>
                  <a:gd name="T0" fmla="*/ 105 w 105"/>
                  <a:gd name="T1" fmla="*/ 0 h 178"/>
                  <a:gd name="T2" fmla="*/ 99 w 105"/>
                  <a:gd name="T3" fmla="*/ 39 h 178"/>
                  <a:gd name="T4" fmla="*/ 82 w 105"/>
                  <a:gd name="T5" fmla="*/ 84 h 178"/>
                  <a:gd name="T6" fmla="*/ 48 w 105"/>
                  <a:gd name="T7" fmla="*/ 124 h 178"/>
                  <a:gd name="T8" fmla="*/ 26 w 105"/>
                  <a:gd name="T9" fmla="*/ 149 h 178"/>
                  <a:gd name="T10" fmla="*/ 0 w 105"/>
                  <a:gd name="T11" fmla="*/ 178 h 178"/>
                  <a:gd name="T12" fmla="*/ 0 60000 65536"/>
                  <a:gd name="T13" fmla="*/ 0 60000 65536"/>
                  <a:gd name="T14" fmla="*/ 0 60000 65536"/>
                  <a:gd name="T15" fmla="*/ 0 60000 65536"/>
                  <a:gd name="T16" fmla="*/ 0 60000 65536"/>
                  <a:gd name="T17" fmla="*/ 0 60000 65536"/>
                  <a:gd name="T18" fmla="*/ 0 w 105"/>
                  <a:gd name="T19" fmla="*/ 0 h 178"/>
                  <a:gd name="T20" fmla="*/ 105 w 105"/>
                  <a:gd name="T21" fmla="*/ 178 h 178"/>
                </a:gdLst>
                <a:ahLst/>
                <a:cxnLst>
                  <a:cxn ang="T12">
                    <a:pos x="T0" y="T1"/>
                  </a:cxn>
                  <a:cxn ang="T13">
                    <a:pos x="T2" y="T3"/>
                  </a:cxn>
                  <a:cxn ang="T14">
                    <a:pos x="T4" y="T5"/>
                  </a:cxn>
                  <a:cxn ang="T15">
                    <a:pos x="T6" y="T7"/>
                  </a:cxn>
                  <a:cxn ang="T16">
                    <a:pos x="T8" y="T9"/>
                  </a:cxn>
                  <a:cxn ang="T17">
                    <a:pos x="T10" y="T11"/>
                  </a:cxn>
                </a:cxnLst>
                <a:rect l="T18" t="T19" r="T20" b="T21"/>
                <a:pathLst>
                  <a:path w="105" h="178">
                    <a:moveTo>
                      <a:pt x="105" y="0"/>
                    </a:moveTo>
                    <a:lnTo>
                      <a:pt x="99" y="39"/>
                    </a:lnTo>
                    <a:lnTo>
                      <a:pt x="82" y="84"/>
                    </a:lnTo>
                    <a:lnTo>
                      <a:pt x="48" y="124"/>
                    </a:lnTo>
                    <a:lnTo>
                      <a:pt x="26" y="149"/>
                    </a:lnTo>
                    <a:lnTo>
                      <a:pt x="0" y="178"/>
                    </a:lnTo>
                  </a:path>
                </a:pathLst>
              </a:custGeom>
              <a:noFill/>
              <a:ln w="12700">
                <a:solidFill>
                  <a:srgbClr val="000000"/>
                </a:solidFill>
                <a:prstDash val="solid"/>
                <a:round/>
                <a:headEnd/>
                <a:tailEnd/>
              </a:ln>
            </p:spPr>
            <p:txBody>
              <a:bodyPr/>
              <a:lstStyle/>
              <a:p>
                <a:endParaRPr lang="en-US"/>
              </a:p>
            </p:txBody>
          </p:sp>
          <p:sp>
            <p:nvSpPr>
              <p:cNvPr id="1066" name="Freeform 83"/>
              <p:cNvSpPr>
                <a:spLocks/>
              </p:cNvSpPr>
              <p:nvPr/>
            </p:nvSpPr>
            <p:spPr bwMode="auto">
              <a:xfrm>
                <a:off x="5962" y="2000"/>
                <a:ext cx="280" cy="195"/>
              </a:xfrm>
              <a:custGeom>
                <a:avLst/>
                <a:gdLst>
                  <a:gd name="T0" fmla="*/ 0 w 280"/>
                  <a:gd name="T1" fmla="*/ 0 h 195"/>
                  <a:gd name="T2" fmla="*/ 6 w 280"/>
                  <a:gd name="T3" fmla="*/ 45 h 195"/>
                  <a:gd name="T4" fmla="*/ 17 w 280"/>
                  <a:gd name="T5" fmla="*/ 90 h 195"/>
                  <a:gd name="T6" fmla="*/ 34 w 280"/>
                  <a:gd name="T7" fmla="*/ 124 h 195"/>
                  <a:gd name="T8" fmla="*/ 56 w 280"/>
                  <a:gd name="T9" fmla="*/ 150 h 195"/>
                  <a:gd name="T10" fmla="*/ 100 w 280"/>
                  <a:gd name="T11" fmla="*/ 164 h 195"/>
                  <a:gd name="T12" fmla="*/ 136 w 280"/>
                  <a:gd name="T13" fmla="*/ 178 h 195"/>
                  <a:gd name="T14" fmla="*/ 173 w 280"/>
                  <a:gd name="T15" fmla="*/ 189 h 195"/>
                  <a:gd name="T16" fmla="*/ 226 w 280"/>
                  <a:gd name="T17" fmla="*/ 192 h 195"/>
                  <a:gd name="T18" fmla="*/ 280 w 280"/>
                  <a:gd name="T19" fmla="*/ 195 h 19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80"/>
                  <a:gd name="T31" fmla="*/ 0 h 195"/>
                  <a:gd name="T32" fmla="*/ 280 w 280"/>
                  <a:gd name="T33" fmla="*/ 195 h 19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80" h="195">
                    <a:moveTo>
                      <a:pt x="0" y="0"/>
                    </a:moveTo>
                    <a:lnTo>
                      <a:pt x="6" y="45"/>
                    </a:lnTo>
                    <a:lnTo>
                      <a:pt x="17" y="90"/>
                    </a:lnTo>
                    <a:lnTo>
                      <a:pt x="34" y="124"/>
                    </a:lnTo>
                    <a:lnTo>
                      <a:pt x="56" y="150"/>
                    </a:lnTo>
                    <a:lnTo>
                      <a:pt x="100" y="164"/>
                    </a:lnTo>
                    <a:lnTo>
                      <a:pt x="136" y="178"/>
                    </a:lnTo>
                    <a:lnTo>
                      <a:pt x="173" y="189"/>
                    </a:lnTo>
                    <a:lnTo>
                      <a:pt x="226" y="192"/>
                    </a:lnTo>
                    <a:lnTo>
                      <a:pt x="280" y="195"/>
                    </a:lnTo>
                  </a:path>
                </a:pathLst>
              </a:custGeom>
              <a:noFill/>
              <a:ln w="12700">
                <a:solidFill>
                  <a:srgbClr val="000000"/>
                </a:solidFill>
                <a:prstDash val="solid"/>
                <a:round/>
                <a:headEnd/>
                <a:tailEnd/>
              </a:ln>
            </p:spPr>
            <p:txBody>
              <a:bodyPr/>
              <a:lstStyle/>
              <a:p>
                <a:endParaRPr lang="en-US"/>
              </a:p>
            </p:txBody>
          </p:sp>
          <p:sp>
            <p:nvSpPr>
              <p:cNvPr id="1067" name="Freeform 84"/>
              <p:cNvSpPr>
                <a:spLocks/>
              </p:cNvSpPr>
              <p:nvPr/>
            </p:nvSpPr>
            <p:spPr bwMode="auto">
              <a:xfrm>
                <a:off x="5928" y="2034"/>
                <a:ext cx="302" cy="211"/>
              </a:xfrm>
              <a:custGeom>
                <a:avLst/>
                <a:gdLst>
                  <a:gd name="T0" fmla="*/ 0 w 302"/>
                  <a:gd name="T1" fmla="*/ 0 h 211"/>
                  <a:gd name="T2" fmla="*/ 14 w 302"/>
                  <a:gd name="T3" fmla="*/ 67 h 211"/>
                  <a:gd name="T4" fmla="*/ 31 w 302"/>
                  <a:gd name="T5" fmla="*/ 107 h 211"/>
                  <a:gd name="T6" fmla="*/ 51 w 302"/>
                  <a:gd name="T7" fmla="*/ 138 h 211"/>
                  <a:gd name="T8" fmla="*/ 84 w 302"/>
                  <a:gd name="T9" fmla="*/ 160 h 211"/>
                  <a:gd name="T10" fmla="*/ 125 w 302"/>
                  <a:gd name="T11" fmla="*/ 180 h 211"/>
                  <a:gd name="T12" fmla="*/ 173 w 302"/>
                  <a:gd name="T13" fmla="*/ 197 h 211"/>
                  <a:gd name="T14" fmla="*/ 240 w 302"/>
                  <a:gd name="T15" fmla="*/ 205 h 211"/>
                  <a:gd name="T16" fmla="*/ 302 w 302"/>
                  <a:gd name="T17" fmla="*/ 211 h 2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2"/>
                  <a:gd name="T28" fmla="*/ 0 h 211"/>
                  <a:gd name="T29" fmla="*/ 302 w 302"/>
                  <a:gd name="T30" fmla="*/ 211 h 21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2" h="211">
                    <a:moveTo>
                      <a:pt x="0" y="0"/>
                    </a:moveTo>
                    <a:lnTo>
                      <a:pt x="14" y="67"/>
                    </a:lnTo>
                    <a:lnTo>
                      <a:pt x="31" y="107"/>
                    </a:lnTo>
                    <a:lnTo>
                      <a:pt x="51" y="138"/>
                    </a:lnTo>
                    <a:lnTo>
                      <a:pt x="84" y="160"/>
                    </a:lnTo>
                    <a:lnTo>
                      <a:pt x="125" y="180"/>
                    </a:lnTo>
                    <a:lnTo>
                      <a:pt x="173" y="197"/>
                    </a:lnTo>
                    <a:lnTo>
                      <a:pt x="240" y="205"/>
                    </a:lnTo>
                    <a:lnTo>
                      <a:pt x="302" y="211"/>
                    </a:lnTo>
                  </a:path>
                </a:pathLst>
              </a:custGeom>
              <a:noFill/>
              <a:ln w="12700">
                <a:solidFill>
                  <a:srgbClr val="000000"/>
                </a:solidFill>
                <a:prstDash val="solid"/>
                <a:round/>
                <a:headEnd/>
                <a:tailEnd/>
              </a:ln>
            </p:spPr>
            <p:txBody>
              <a:bodyPr/>
              <a:lstStyle/>
              <a:p>
                <a:endParaRPr lang="en-US"/>
              </a:p>
            </p:txBody>
          </p:sp>
          <p:sp>
            <p:nvSpPr>
              <p:cNvPr id="1068" name="Freeform 85"/>
              <p:cNvSpPr>
                <a:spLocks/>
              </p:cNvSpPr>
              <p:nvPr/>
            </p:nvSpPr>
            <p:spPr bwMode="auto">
              <a:xfrm>
                <a:off x="5903" y="2068"/>
                <a:ext cx="257" cy="224"/>
              </a:xfrm>
              <a:custGeom>
                <a:avLst/>
                <a:gdLst>
                  <a:gd name="T0" fmla="*/ 0 w 257"/>
                  <a:gd name="T1" fmla="*/ 0 h 224"/>
                  <a:gd name="T2" fmla="*/ 26 w 257"/>
                  <a:gd name="T3" fmla="*/ 98 h 224"/>
                  <a:gd name="T4" fmla="*/ 65 w 257"/>
                  <a:gd name="T5" fmla="*/ 151 h 224"/>
                  <a:gd name="T6" fmla="*/ 113 w 257"/>
                  <a:gd name="T7" fmla="*/ 190 h 224"/>
                  <a:gd name="T8" fmla="*/ 159 w 257"/>
                  <a:gd name="T9" fmla="*/ 210 h 224"/>
                  <a:gd name="T10" fmla="*/ 207 w 257"/>
                  <a:gd name="T11" fmla="*/ 221 h 224"/>
                  <a:gd name="T12" fmla="*/ 257 w 257"/>
                  <a:gd name="T13" fmla="*/ 224 h 224"/>
                  <a:gd name="T14" fmla="*/ 0 60000 65536"/>
                  <a:gd name="T15" fmla="*/ 0 60000 65536"/>
                  <a:gd name="T16" fmla="*/ 0 60000 65536"/>
                  <a:gd name="T17" fmla="*/ 0 60000 65536"/>
                  <a:gd name="T18" fmla="*/ 0 60000 65536"/>
                  <a:gd name="T19" fmla="*/ 0 60000 65536"/>
                  <a:gd name="T20" fmla="*/ 0 60000 65536"/>
                  <a:gd name="T21" fmla="*/ 0 w 257"/>
                  <a:gd name="T22" fmla="*/ 0 h 224"/>
                  <a:gd name="T23" fmla="*/ 257 w 257"/>
                  <a:gd name="T24" fmla="*/ 224 h 2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57" h="224">
                    <a:moveTo>
                      <a:pt x="0" y="0"/>
                    </a:moveTo>
                    <a:lnTo>
                      <a:pt x="26" y="98"/>
                    </a:lnTo>
                    <a:lnTo>
                      <a:pt x="65" y="151"/>
                    </a:lnTo>
                    <a:lnTo>
                      <a:pt x="113" y="190"/>
                    </a:lnTo>
                    <a:lnTo>
                      <a:pt x="159" y="210"/>
                    </a:lnTo>
                    <a:lnTo>
                      <a:pt x="207" y="221"/>
                    </a:lnTo>
                    <a:lnTo>
                      <a:pt x="257" y="224"/>
                    </a:lnTo>
                  </a:path>
                </a:pathLst>
              </a:custGeom>
              <a:noFill/>
              <a:ln w="12700">
                <a:solidFill>
                  <a:srgbClr val="000000"/>
                </a:solidFill>
                <a:prstDash val="solid"/>
                <a:round/>
                <a:headEnd/>
                <a:tailEnd/>
              </a:ln>
            </p:spPr>
            <p:txBody>
              <a:bodyPr/>
              <a:lstStyle/>
              <a:p>
                <a:endParaRPr lang="en-US"/>
              </a:p>
            </p:txBody>
          </p:sp>
        </p:grpSp>
        <p:grpSp>
          <p:nvGrpSpPr>
            <p:cNvPr id="1044" name="Group 86"/>
            <p:cNvGrpSpPr>
              <a:grpSpLocks/>
            </p:cNvGrpSpPr>
            <p:nvPr/>
          </p:nvGrpSpPr>
          <p:grpSpPr bwMode="auto">
            <a:xfrm>
              <a:off x="5342" y="648"/>
              <a:ext cx="408" cy="491"/>
              <a:chOff x="5760" y="1854"/>
              <a:chExt cx="563" cy="678"/>
            </a:xfrm>
          </p:grpSpPr>
          <p:sp>
            <p:nvSpPr>
              <p:cNvPr id="1045" name="Freeform 87"/>
              <p:cNvSpPr>
                <a:spLocks/>
              </p:cNvSpPr>
              <p:nvPr/>
            </p:nvSpPr>
            <p:spPr bwMode="auto">
              <a:xfrm>
                <a:off x="5766" y="1863"/>
                <a:ext cx="405" cy="666"/>
              </a:xfrm>
              <a:custGeom>
                <a:avLst/>
                <a:gdLst>
                  <a:gd name="T0" fmla="*/ 230 w 405"/>
                  <a:gd name="T1" fmla="*/ 0 h 666"/>
                  <a:gd name="T2" fmla="*/ 171 w 405"/>
                  <a:gd name="T3" fmla="*/ 3 h 666"/>
                  <a:gd name="T4" fmla="*/ 137 w 405"/>
                  <a:gd name="T5" fmla="*/ 56 h 666"/>
                  <a:gd name="T6" fmla="*/ 42 w 405"/>
                  <a:gd name="T7" fmla="*/ 143 h 666"/>
                  <a:gd name="T8" fmla="*/ 0 w 405"/>
                  <a:gd name="T9" fmla="*/ 191 h 666"/>
                  <a:gd name="T10" fmla="*/ 28 w 405"/>
                  <a:gd name="T11" fmla="*/ 317 h 666"/>
                  <a:gd name="T12" fmla="*/ 50 w 405"/>
                  <a:gd name="T13" fmla="*/ 412 h 666"/>
                  <a:gd name="T14" fmla="*/ 107 w 405"/>
                  <a:gd name="T15" fmla="*/ 523 h 666"/>
                  <a:gd name="T16" fmla="*/ 205 w 405"/>
                  <a:gd name="T17" fmla="*/ 601 h 666"/>
                  <a:gd name="T18" fmla="*/ 315 w 405"/>
                  <a:gd name="T19" fmla="*/ 666 h 666"/>
                  <a:gd name="T20" fmla="*/ 318 w 405"/>
                  <a:gd name="T21" fmla="*/ 649 h 666"/>
                  <a:gd name="T22" fmla="*/ 326 w 405"/>
                  <a:gd name="T23" fmla="*/ 646 h 666"/>
                  <a:gd name="T24" fmla="*/ 326 w 405"/>
                  <a:gd name="T25" fmla="*/ 638 h 666"/>
                  <a:gd name="T26" fmla="*/ 326 w 405"/>
                  <a:gd name="T27" fmla="*/ 629 h 666"/>
                  <a:gd name="T28" fmla="*/ 326 w 405"/>
                  <a:gd name="T29" fmla="*/ 621 h 666"/>
                  <a:gd name="T30" fmla="*/ 326 w 405"/>
                  <a:gd name="T31" fmla="*/ 613 h 666"/>
                  <a:gd name="T32" fmla="*/ 335 w 405"/>
                  <a:gd name="T33" fmla="*/ 610 h 666"/>
                  <a:gd name="T34" fmla="*/ 343 w 405"/>
                  <a:gd name="T35" fmla="*/ 610 h 666"/>
                  <a:gd name="T36" fmla="*/ 352 w 405"/>
                  <a:gd name="T37" fmla="*/ 610 h 666"/>
                  <a:gd name="T38" fmla="*/ 360 w 405"/>
                  <a:gd name="T39" fmla="*/ 604 h 666"/>
                  <a:gd name="T40" fmla="*/ 360 w 405"/>
                  <a:gd name="T41" fmla="*/ 596 h 666"/>
                  <a:gd name="T42" fmla="*/ 360 w 405"/>
                  <a:gd name="T43" fmla="*/ 587 h 666"/>
                  <a:gd name="T44" fmla="*/ 360 w 405"/>
                  <a:gd name="T45" fmla="*/ 579 h 666"/>
                  <a:gd name="T46" fmla="*/ 369 w 405"/>
                  <a:gd name="T47" fmla="*/ 576 h 666"/>
                  <a:gd name="T48" fmla="*/ 377 w 405"/>
                  <a:gd name="T49" fmla="*/ 576 h 666"/>
                  <a:gd name="T50" fmla="*/ 385 w 405"/>
                  <a:gd name="T51" fmla="*/ 576 h 666"/>
                  <a:gd name="T52" fmla="*/ 391 w 405"/>
                  <a:gd name="T53" fmla="*/ 568 h 666"/>
                  <a:gd name="T54" fmla="*/ 388 w 405"/>
                  <a:gd name="T55" fmla="*/ 559 h 666"/>
                  <a:gd name="T56" fmla="*/ 388 w 405"/>
                  <a:gd name="T57" fmla="*/ 551 h 666"/>
                  <a:gd name="T58" fmla="*/ 397 w 405"/>
                  <a:gd name="T59" fmla="*/ 545 h 666"/>
                  <a:gd name="T60" fmla="*/ 405 w 405"/>
                  <a:gd name="T61" fmla="*/ 543 h 666"/>
                  <a:gd name="T62" fmla="*/ 255 w 405"/>
                  <a:gd name="T63" fmla="*/ 478 h 666"/>
                  <a:gd name="T64" fmla="*/ 109 w 405"/>
                  <a:gd name="T65" fmla="*/ 289 h 666"/>
                  <a:gd name="T66" fmla="*/ 115 w 405"/>
                  <a:gd name="T67" fmla="*/ 177 h 666"/>
                  <a:gd name="T68" fmla="*/ 216 w 405"/>
                  <a:gd name="T69" fmla="*/ 59 h 666"/>
                  <a:gd name="T70" fmla="*/ 230 w 405"/>
                  <a:gd name="T71" fmla="*/ 0 h 66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05"/>
                  <a:gd name="T109" fmla="*/ 0 h 666"/>
                  <a:gd name="T110" fmla="*/ 405 w 405"/>
                  <a:gd name="T111" fmla="*/ 666 h 66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05" h="666">
                    <a:moveTo>
                      <a:pt x="230" y="0"/>
                    </a:moveTo>
                    <a:lnTo>
                      <a:pt x="171" y="3"/>
                    </a:lnTo>
                    <a:lnTo>
                      <a:pt x="137" y="56"/>
                    </a:lnTo>
                    <a:lnTo>
                      <a:pt x="42" y="143"/>
                    </a:lnTo>
                    <a:lnTo>
                      <a:pt x="0" y="191"/>
                    </a:lnTo>
                    <a:lnTo>
                      <a:pt x="28" y="317"/>
                    </a:lnTo>
                    <a:lnTo>
                      <a:pt x="50" y="412"/>
                    </a:lnTo>
                    <a:lnTo>
                      <a:pt x="107" y="523"/>
                    </a:lnTo>
                    <a:lnTo>
                      <a:pt x="205" y="601"/>
                    </a:lnTo>
                    <a:lnTo>
                      <a:pt x="315" y="666"/>
                    </a:lnTo>
                    <a:lnTo>
                      <a:pt x="318" y="649"/>
                    </a:lnTo>
                    <a:lnTo>
                      <a:pt x="326" y="646"/>
                    </a:lnTo>
                    <a:lnTo>
                      <a:pt x="326" y="638"/>
                    </a:lnTo>
                    <a:lnTo>
                      <a:pt x="326" y="629"/>
                    </a:lnTo>
                    <a:lnTo>
                      <a:pt x="326" y="621"/>
                    </a:lnTo>
                    <a:lnTo>
                      <a:pt x="326" y="613"/>
                    </a:lnTo>
                    <a:lnTo>
                      <a:pt x="335" y="610"/>
                    </a:lnTo>
                    <a:lnTo>
                      <a:pt x="343" y="610"/>
                    </a:lnTo>
                    <a:lnTo>
                      <a:pt x="352" y="610"/>
                    </a:lnTo>
                    <a:lnTo>
                      <a:pt x="360" y="604"/>
                    </a:lnTo>
                    <a:lnTo>
                      <a:pt x="360" y="596"/>
                    </a:lnTo>
                    <a:lnTo>
                      <a:pt x="360" y="587"/>
                    </a:lnTo>
                    <a:lnTo>
                      <a:pt x="360" y="579"/>
                    </a:lnTo>
                    <a:lnTo>
                      <a:pt x="369" y="576"/>
                    </a:lnTo>
                    <a:lnTo>
                      <a:pt x="377" y="576"/>
                    </a:lnTo>
                    <a:lnTo>
                      <a:pt x="385" y="576"/>
                    </a:lnTo>
                    <a:lnTo>
                      <a:pt x="391" y="568"/>
                    </a:lnTo>
                    <a:lnTo>
                      <a:pt x="388" y="559"/>
                    </a:lnTo>
                    <a:lnTo>
                      <a:pt x="388" y="551"/>
                    </a:lnTo>
                    <a:lnTo>
                      <a:pt x="397" y="545"/>
                    </a:lnTo>
                    <a:lnTo>
                      <a:pt x="405" y="543"/>
                    </a:lnTo>
                    <a:lnTo>
                      <a:pt x="255" y="478"/>
                    </a:lnTo>
                    <a:lnTo>
                      <a:pt x="109" y="289"/>
                    </a:lnTo>
                    <a:lnTo>
                      <a:pt x="115" y="177"/>
                    </a:lnTo>
                    <a:lnTo>
                      <a:pt x="216" y="59"/>
                    </a:lnTo>
                    <a:lnTo>
                      <a:pt x="230" y="0"/>
                    </a:lnTo>
                    <a:close/>
                  </a:path>
                </a:pathLst>
              </a:custGeom>
              <a:solidFill>
                <a:srgbClr val="B2B2B2"/>
              </a:solidFill>
              <a:ln w="9525">
                <a:noFill/>
                <a:round/>
                <a:headEnd/>
                <a:tailEnd/>
              </a:ln>
            </p:spPr>
            <p:txBody>
              <a:bodyPr/>
              <a:lstStyle/>
              <a:p>
                <a:endParaRPr lang="en-US"/>
              </a:p>
            </p:txBody>
          </p:sp>
          <p:sp>
            <p:nvSpPr>
              <p:cNvPr id="1046" name="Freeform 88"/>
              <p:cNvSpPr>
                <a:spLocks/>
              </p:cNvSpPr>
              <p:nvPr/>
            </p:nvSpPr>
            <p:spPr bwMode="auto">
              <a:xfrm>
                <a:off x="5822" y="1857"/>
                <a:ext cx="492" cy="549"/>
              </a:xfrm>
              <a:custGeom>
                <a:avLst/>
                <a:gdLst>
                  <a:gd name="T0" fmla="*/ 191 w 492"/>
                  <a:gd name="T1" fmla="*/ 59 h 549"/>
                  <a:gd name="T2" fmla="*/ 220 w 492"/>
                  <a:gd name="T3" fmla="*/ 152 h 549"/>
                  <a:gd name="T4" fmla="*/ 253 w 492"/>
                  <a:gd name="T5" fmla="*/ 194 h 549"/>
                  <a:gd name="T6" fmla="*/ 329 w 492"/>
                  <a:gd name="T7" fmla="*/ 242 h 549"/>
                  <a:gd name="T8" fmla="*/ 439 w 492"/>
                  <a:gd name="T9" fmla="*/ 253 h 549"/>
                  <a:gd name="T10" fmla="*/ 492 w 492"/>
                  <a:gd name="T11" fmla="*/ 256 h 549"/>
                  <a:gd name="T12" fmla="*/ 484 w 492"/>
                  <a:gd name="T13" fmla="*/ 343 h 549"/>
                  <a:gd name="T14" fmla="*/ 444 w 492"/>
                  <a:gd name="T15" fmla="*/ 444 h 549"/>
                  <a:gd name="T16" fmla="*/ 374 w 492"/>
                  <a:gd name="T17" fmla="*/ 527 h 549"/>
                  <a:gd name="T18" fmla="*/ 352 w 492"/>
                  <a:gd name="T19" fmla="*/ 549 h 549"/>
                  <a:gd name="T20" fmla="*/ 216 w 492"/>
                  <a:gd name="T21" fmla="*/ 530 h 549"/>
                  <a:gd name="T22" fmla="*/ 112 w 492"/>
                  <a:gd name="T23" fmla="*/ 474 h 549"/>
                  <a:gd name="T24" fmla="*/ 64 w 492"/>
                  <a:gd name="T25" fmla="*/ 416 h 549"/>
                  <a:gd name="T26" fmla="*/ 22 w 492"/>
                  <a:gd name="T27" fmla="*/ 293 h 549"/>
                  <a:gd name="T28" fmla="*/ 0 w 492"/>
                  <a:gd name="T29" fmla="*/ 194 h 549"/>
                  <a:gd name="T30" fmla="*/ 121 w 492"/>
                  <a:gd name="T31" fmla="*/ 74 h 549"/>
                  <a:gd name="T32" fmla="*/ 180 w 492"/>
                  <a:gd name="T33" fmla="*/ 0 h 549"/>
                  <a:gd name="T34" fmla="*/ 191 w 492"/>
                  <a:gd name="T35" fmla="*/ 59 h 54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92"/>
                  <a:gd name="T55" fmla="*/ 0 h 549"/>
                  <a:gd name="T56" fmla="*/ 492 w 492"/>
                  <a:gd name="T57" fmla="*/ 549 h 54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92" h="549">
                    <a:moveTo>
                      <a:pt x="191" y="59"/>
                    </a:moveTo>
                    <a:lnTo>
                      <a:pt x="220" y="152"/>
                    </a:lnTo>
                    <a:lnTo>
                      <a:pt x="253" y="194"/>
                    </a:lnTo>
                    <a:lnTo>
                      <a:pt x="329" y="242"/>
                    </a:lnTo>
                    <a:lnTo>
                      <a:pt x="439" y="253"/>
                    </a:lnTo>
                    <a:lnTo>
                      <a:pt x="492" y="256"/>
                    </a:lnTo>
                    <a:lnTo>
                      <a:pt x="484" y="343"/>
                    </a:lnTo>
                    <a:lnTo>
                      <a:pt x="444" y="444"/>
                    </a:lnTo>
                    <a:lnTo>
                      <a:pt x="374" y="527"/>
                    </a:lnTo>
                    <a:lnTo>
                      <a:pt x="352" y="549"/>
                    </a:lnTo>
                    <a:lnTo>
                      <a:pt x="216" y="530"/>
                    </a:lnTo>
                    <a:lnTo>
                      <a:pt x="112" y="474"/>
                    </a:lnTo>
                    <a:lnTo>
                      <a:pt x="64" y="416"/>
                    </a:lnTo>
                    <a:lnTo>
                      <a:pt x="22" y="293"/>
                    </a:lnTo>
                    <a:lnTo>
                      <a:pt x="0" y="194"/>
                    </a:lnTo>
                    <a:lnTo>
                      <a:pt x="121" y="74"/>
                    </a:lnTo>
                    <a:lnTo>
                      <a:pt x="180" y="0"/>
                    </a:lnTo>
                    <a:lnTo>
                      <a:pt x="191" y="59"/>
                    </a:lnTo>
                    <a:close/>
                  </a:path>
                </a:pathLst>
              </a:custGeom>
              <a:solidFill>
                <a:srgbClr val="DDDDDD"/>
              </a:solidFill>
              <a:ln w="9525">
                <a:noFill/>
                <a:round/>
                <a:headEnd/>
                <a:tailEnd/>
              </a:ln>
            </p:spPr>
            <p:txBody>
              <a:bodyPr/>
              <a:lstStyle/>
              <a:p>
                <a:endParaRPr lang="en-US"/>
              </a:p>
            </p:txBody>
          </p:sp>
          <p:sp>
            <p:nvSpPr>
              <p:cNvPr id="1047" name="Freeform 89"/>
              <p:cNvSpPr>
                <a:spLocks/>
              </p:cNvSpPr>
              <p:nvPr/>
            </p:nvSpPr>
            <p:spPr bwMode="auto">
              <a:xfrm>
                <a:off x="5760" y="1854"/>
                <a:ext cx="563" cy="678"/>
              </a:xfrm>
              <a:custGeom>
                <a:avLst/>
                <a:gdLst>
                  <a:gd name="T0" fmla="*/ 171 w 563"/>
                  <a:gd name="T1" fmla="*/ 76 h 678"/>
                  <a:gd name="T2" fmla="*/ 146 w 563"/>
                  <a:gd name="T3" fmla="*/ 76 h 678"/>
                  <a:gd name="T4" fmla="*/ 14 w 563"/>
                  <a:gd name="T5" fmla="*/ 202 h 678"/>
                  <a:gd name="T6" fmla="*/ 65 w 563"/>
                  <a:gd name="T7" fmla="*/ 421 h 678"/>
                  <a:gd name="T8" fmla="*/ 141 w 563"/>
                  <a:gd name="T9" fmla="*/ 549 h 678"/>
                  <a:gd name="T10" fmla="*/ 304 w 563"/>
                  <a:gd name="T11" fmla="*/ 655 h 678"/>
                  <a:gd name="T12" fmla="*/ 244 w 563"/>
                  <a:gd name="T13" fmla="*/ 602 h 678"/>
                  <a:gd name="T14" fmla="*/ 84 w 563"/>
                  <a:gd name="T15" fmla="*/ 444 h 678"/>
                  <a:gd name="T16" fmla="*/ 124 w 563"/>
                  <a:gd name="T17" fmla="*/ 498 h 678"/>
                  <a:gd name="T18" fmla="*/ 242 w 563"/>
                  <a:gd name="T19" fmla="*/ 582 h 678"/>
                  <a:gd name="T20" fmla="*/ 324 w 563"/>
                  <a:gd name="T21" fmla="*/ 613 h 678"/>
                  <a:gd name="T22" fmla="*/ 335 w 563"/>
                  <a:gd name="T23" fmla="*/ 605 h 678"/>
                  <a:gd name="T24" fmla="*/ 278 w 563"/>
                  <a:gd name="T25" fmla="*/ 566 h 678"/>
                  <a:gd name="T26" fmla="*/ 141 w 563"/>
                  <a:gd name="T27" fmla="*/ 481 h 678"/>
                  <a:gd name="T28" fmla="*/ 216 w 563"/>
                  <a:gd name="T29" fmla="*/ 526 h 678"/>
                  <a:gd name="T30" fmla="*/ 355 w 563"/>
                  <a:gd name="T31" fmla="*/ 571 h 678"/>
                  <a:gd name="T32" fmla="*/ 389 w 563"/>
                  <a:gd name="T33" fmla="*/ 563 h 678"/>
                  <a:gd name="T34" fmla="*/ 256 w 563"/>
                  <a:gd name="T35" fmla="*/ 529 h 678"/>
                  <a:gd name="T36" fmla="*/ 169 w 563"/>
                  <a:gd name="T37" fmla="*/ 476 h 678"/>
                  <a:gd name="T38" fmla="*/ 101 w 563"/>
                  <a:gd name="T39" fmla="*/ 371 h 678"/>
                  <a:gd name="T40" fmla="*/ 56 w 563"/>
                  <a:gd name="T41" fmla="*/ 211 h 678"/>
                  <a:gd name="T42" fmla="*/ 84 w 563"/>
                  <a:gd name="T43" fmla="*/ 278 h 678"/>
                  <a:gd name="T44" fmla="*/ 149 w 563"/>
                  <a:gd name="T45" fmla="*/ 435 h 678"/>
                  <a:gd name="T46" fmla="*/ 273 w 563"/>
                  <a:gd name="T47" fmla="*/ 518 h 678"/>
                  <a:gd name="T48" fmla="*/ 414 w 563"/>
                  <a:gd name="T49" fmla="*/ 540 h 678"/>
                  <a:gd name="T50" fmla="*/ 504 w 563"/>
                  <a:gd name="T51" fmla="*/ 433 h 678"/>
                  <a:gd name="T52" fmla="*/ 543 w 563"/>
                  <a:gd name="T53" fmla="*/ 303 h 678"/>
                  <a:gd name="T54" fmla="*/ 442 w 563"/>
                  <a:gd name="T55" fmla="*/ 256 h 678"/>
                  <a:gd name="T56" fmla="*/ 352 w 563"/>
                  <a:gd name="T57" fmla="*/ 230 h 678"/>
                  <a:gd name="T58" fmla="*/ 270 w 563"/>
                  <a:gd name="T59" fmla="*/ 152 h 678"/>
                  <a:gd name="T60" fmla="*/ 236 w 563"/>
                  <a:gd name="T61" fmla="*/ 31 h 678"/>
                  <a:gd name="T62" fmla="*/ 253 w 563"/>
                  <a:gd name="T63" fmla="*/ 45 h 678"/>
                  <a:gd name="T64" fmla="*/ 288 w 563"/>
                  <a:gd name="T65" fmla="*/ 152 h 678"/>
                  <a:gd name="T66" fmla="*/ 363 w 563"/>
                  <a:gd name="T67" fmla="*/ 216 h 678"/>
                  <a:gd name="T68" fmla="*/ 470 w 563"/>
                  <a:gd name="T69" fmla="*/ 242 h 678"/>
                  <a:gd name="T70" fmla="*/ 563 w 563"/>
                  <a:gd name="T71" fmla="*/ 250 h 678"/>
                  <a:gd name="T72" fmla="*/ 543 w 563"/>
                  <a:gd name="T73" fmla="*/ 396 h 678"/>
                  <a:gd name="T74" fmla="*/ 462 w 563"/>
                  <a:gd name="T75" fmla="*/ 518 h 678"/>
                  <a:gd name="T76" fmla="*/ 406 w 563"/>
                  <a:gd name="T77" fmla="*/ 574 h 678"/>
                  <a:gd name="T78" fmla="*/ 392 w 563"/>
                  <a:gd name="T79" fmla="*/ 599 h 678"/>
                  <a:gd name="T80" fmla="*/ 375 w 563"/>
                  <a:gd name="T81" fmla="*/ 613 h 678"/>
                  <a:gd name="T82" fmla="*/ 344 w 563"/>
                  <a:gd name="T83" fmla="*/ 636 h 678"/>
                  <a:gd name="T84" fmla="*/ 327 w 563"/>
                  <a:gd name="T85" fmla="*/ 670 h 678"/>
                  <a:gd name="T86" fmla="*/ 194 w 563"/>
                  <a:gd name="T87" fmla="*/ 608 h 678"/>
                  <a:gd name="T88" fmla="*/ 90 w 563"/>
                  <a:gd name="T89" fmla="*/ 515 h 678"/>
                  <a:gd name="T90" fmla="*/ 42 w 563"/>
                  <a:gd name="T91" fmla="*/ 399 h 678"/>
                  <a:gd name="T92" fmla="*/ 3 w 563"/>
                  <a:gd name="T93" fmla="*/ 228 h 678"/>
                  <a:gd name="T94" fmla="*/ 101 w 563"/>
                  <a:gd name="T95" fmla="*/ 95 h 678"/>
                  <a:gd name="T96" fmla="*/ 171 w 563"/>
                  <a:gd name="T97" fmla="*/ 0 h 678"/>
                  <a:gd name="T98" fmla="*/ 188 w 563"/>
                  <a:gd name="T99" fmla="*/ 79 h 678"/>
                  <a:gd name="T100" fmla="*/ 56 w 563"/>
                  <a:gd name="T101" fmla="*/ 191 h 67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563"/>
                  <a:gd name="T154" fmla="*/ 0 h 678"/>
                  <a:gd name="T155" fmla="*/ 563 w 563"/>
                  <a:gd name="T156" fmla="*/ 678 h 67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563" h="678">
                    <a:moveTo>
                      <a:pt x="56" y="191"/>
                    </a:moveTo>
                    <a:lnTo>
                      <a:pt x="135" y="115"/>
                    </a:lnTo>
                    <a:lnTo>
                      <a:pt x="171" y="76"/>
                    </a:lnTo>
                    <a:lnTo>
                      <a:pt x="216" y="17"/>
                    </a:lnTo>
                    <a:lnTo>
                      <a:pt x="183" y="20"/>
                    </a:lnTo>
                    <a:lnTo>
                      <a:pt x="146" y="76"/>
                    </a:lnTo>
                    <a:lnTo>
                      <a:pt x="110" y="107"/>
                    </a:lnTo>
                    <a:lnTo>
                      <a:pt x="39" y="174"/>
                    </a:lnTo>
                    <a:lnTo>
                      <a:pt x="14" y="202"/>
                    </a:lnTo>
                    <a:lnTo>
                      <a:pt x="34" y="284"/>
                    </a:lnTo>
                    <a:lnTo>
                      <a:pt x="56" y="371"/>
                    </a:lnTo>
                    <a:lnTo>
                      <a:pt x="65" y="421"/>
                    </a:lnTo>
                    <a:lnTo>
                      <a:pt x="84" y="470"/>
                    </a:lnTo>
                    <a:lnTo>
                      <a:pt x="107" y="515"/>
                    </a:lnTo>
                    <a:lnTo>
                      <a:pt x="141" y="549"/>
                    </a:lnTo>
                    <a:lnTo>
                      <a:pt x="200" y="591"/>
                    </a:lnTo>
                    <a:lnTo>
                      <a:pt x="253" y="627"/>
                    </a:lnTo>
                    <a:lnTo>
                      <a:pt x="304" y="655"/>
                    </a:lnTo>
                    <a:lnTo>
                      <a:pt x="316" y="655"/>
                    </a:lnTo>
                    <a:lnTo>
                      <a:pt x="316" y="644"/>
                    </a:lnTo>
                    <a:lnTo>
                      <a:pt x="244" y="602"/>
                    </a:lnTo>
                    <a:lnTo>
                      <a:pt x="163" y="552"/>
                    </a:lnTo>
                    <a:lnTo>
                      <a:pt x="118" y="509"/>
                    </a:lnTo>
                    <a:lnTo>
                      <a:pt x="84" y="444"/>
                    </a:lnTo>
                    <a:lnTo>
                      <a:pt x="73" y="388"/>
                    </a:lnTo>
                    <a:lnTo>
                      <a:pt x="90" y="430"/>
                    </a:lnTo>
                    <a:lnTo>
                      <a:pt x="124" y="498"/>
                    </a:lnTo>
                    <a:lnTo>
                      <a:pt x="163" y="532"/>
                    </a:lnTo>
                    <a:lnTo>
                      <a:pt x="200" y="557"/>
                    </a:lnTo>
                    <a:lnTo>
                      <a:pt x="242" y="582"/>
                    </a:lnTo>
                    <a:lnTo>
                      <a:pt x="293" y="619"/>
                    </a:lnTo>
                    <a:lnTo>
                      <a:pt x="319" y="627"/>
                    </a:lnTo>
                    <a:lnTo>
                      <a:pt x="324" y="613"/>
                    </a:lnTo>
                    <a:lnTo>
                      <a:pt x="259" y="577"/>
                    </a:lnTo>
                    <a:lnTo>
                      <a:pt x="302" y="591"/>
                    </a:lnTo>
                    <a:lnTo>
                      <a:pt x="335" y="605"/>
                    </a:lnTo>
                    <a:lnTo>
                      <a:pt x="352" y="605"/>
                    </a:lnTo>
                    <a:lnTo>
                      <a:pt x="355" y="585"/>
                    </a:lnTo>
                    <a:lnTo>
                      <a:pt x="278" y="566"/>
                    </a:lnTo>
                    <a:lnTo>
                      <a:pt x="219" y="546"/>
                    </a:lnTo>
                    <a:lnTo>
                      <a:pt x="171" y="515"/>
                    </a:lnTo>
                    <a:lnTo>
                      <a:pt x="141" y="481"/>
                    </a:lnTo>
                    <a:lnTo>
                      <a:pt x="121" y="441"/>
                    </a:lnTo>
                    <a:lnTo>
                      <a:pt x="163" y="487"/>
                    </a:lnTo>
                    <a:lnTo>
                      <a:pt x="216" y="526"/>
                    </a:lnTo>
                    <a:lnTo>
                      <a:pt x="273" y="549"/>
                    </a:lnTo>
                    <a:lnTo>
                      <a:pt x="330" y="563"/>
                    </a:lnTo>
                    <a:lnTo>
                      <a:pt x="355" y="571"/>
                    </a:lnTo>
                    <a:lnTo>
                      <a:pt x="372" y="574"/>
                    </a:lnTo>
                    <a:lnTo>
                      <a:pt x="386" y="574"/>
                    </a:lnTo>
                    <a:lnTo>
                      <a:pt x="389" y="563"/>
                    </a:lnTo>
                    <a:lnTo>
                      <a:pt x="386" y="554"/>
                    </a:lnTo>
                    <a:lnTo>
                      <a:pt x="313" y="543"/>
                    </a:lnTo>
                    <a:lnTo>
                      <a:pt x="256" y="529"/>
                    </a:lnTo>
                    <a:lnTo>
                      <a:pt x="230" y="515"/>
                    </a:lnTo>
                    <a:lnTo>
                      <a:pt x="191" y="490"/>
                    </a:lnTo>
                    <a:lnTo>
                      <a:pt x="169" y="476"/>
                    </a:lnTo>
                    <a:lnTo>
                      <a:pt x="149" y="452"/>
                    </a:lnTo>
                    <a:lnTo>
                      <a:pt x="124" y="424"/>
                    </a:lnTo>
                    <a:lnTo>
                      <a:pt x="101" y="371"/>
                    </a:lnTo>
                    <a:lnTo>
                      <a:pt x="84" y="317"/>
                    </a:lnTo>
                    <a:lnTo>
                      <a:pt x="67" y="253"/>
                    </a:lnTo>
                    <a:lnTo>
                      <a:pt x="56" y="211"/>
                    </a:lnTo>
                    <a:lnTo>
                      <a:pt x="59" y="202"/>
                    </a:lnTo>
                    <a:lnTo>
                      <a:pt x="67" y="208"/>
                    </a:lnTo>
                    <a:lnTo>
                      <a:pt x="84" y="278"/>
                    </a:lnTo>
                    <a:lnTo>
                      <a:pt x="101" y="337"/>
                    </a:lnTo>
                    <a:lnTo>
                      <a:pt x="124" y="396"/>
                    </a:lnTo>
                    <a:lnTo>
                      <a:pt x="149" y="435"/>
                    </a:lnTo>
                    <a:lnTo>
                      <a:pt x="180" y="470"/>
                    </a:lnTo>
                    <a:lnTo>
                      <a:pt x="230" y="501"/>
                    </a:lnTo>
                    <a:lnTo>
                      <a:pt x="273" y="518"/>
                    </a:lnTo>
                    <a:lnTo>
                      <a:pt x="321" y="532"/>
                    </a:lnTo>
                    <a:lnTo>
                      <a:pt x="372" y="538"/>
                    </a:lnTo>
                    <a:lnTo>
                      <a:pt x="414" y="540"/>
                    </a:lnTo>
                    <a:lnTo>
                      <a:pt x="451" y="504"/>
                    </a:lnTo>
                    <a:lnTo>
                      <a:pt x="476" y="473"/>
                    </a:lnTo>
                    <a:lnTo>
                      <a:pt x="504" y="433"/>
                    </a:lnTo>
                    <a:lnTo>
                      <a:pt x="524" y="390"/>
                    </a:lnTo>
                    <a:lnTo>
                      <a:pt x="538" y="345"/>
                    </a:lnTo>
                    <a:lnTo>
                      <a:pt x="543" y="303"/>
                    </a:lnTo>
                    <a:lnTo>
                      <a:pt x="546" y="264"/>
                    </a:lnTo>
                    <a:lnTo>
                      <a:pt x="484" y="258"/>
                    </a:lnTo>
                    <a:lnTo>
                      <a:pt x="442" y="256"/>
                    </a:lnTo>
                    <a:lnTo>
                      <a:pt x="411" y="253"/>
                    </a:lnTo>
                    <a:lnTo>
                      <a:pt x="386" y="244"/>
                    </a:lnTo>
                    <a:lnTo>
                      <a:pt x="352" y="230"/>
                    </a:lnTo>
                    <a:lnTo>
                      <a:pt x="321" y="211"/>
                    </a:lnTo>
                    <a:lnTo>
                      <a:pt x="290" y="185"/>
                    </a:lnTo>
                    <a:lnTo>
                      <a:pt x="270" y="152"/>
                    </a:lnTo>
                    <a:lnTo>
                      <a:pt x="261" y="121"/>
                    </a:lnTo>
                    <a:lnTo>
                      <a:pt x="247" y="67"/>
                    </a:lnTo>
                    <a:lnTo>
                      <a:pt x="236" y="31"/>
                    </a:lnTo>
                    <a:lnTo>
                      <a:pt x="236" y="22"/>
                    </a:lnTo>
                    <a:lnTo>
                      <a:pt x="242" y="6"/>
                    </a:lnTo>
                    <a:lnTo>
                      <a:pt x="253" y="45"/>
                    </a:lnTo>
                    <a:lnTo>
                      <a:pt x="261" y="73"/>
                    </a:lnTo>
                    <a:lnTo>
                      <a:pt x="273" y="115"/>
                    </a:lnTo>
                    <a:lnTo>
                      <a:pt x="288" y="152"/>
                    </a:lnTo>
                    <a:lnTo>
                      <a:pt x="307" y="183"/>
                    </a:lnTo>
                    <a:lnTo>
                      <a:pt x="333" y="199"/>
                    </a:lnTo>
                    <a:lnTo>
                      <a:pt x="363" y="216"/>
                    </a:lnTo>
                    <a:lnTo>
                      <a:pt x="392" y="230"/>
                    </a:lnTo>
                    <a:lnTo>
                      <a:pt x="425" y="236"/>
                    </a:lnTo>
                    <a:lnTo>
                      <a:pt x="470" y="242"/>
                    </a:lnTo>
                    <a:lnTo>
                      <a:pt x="518" y="247"/>
                    </a:lnTo>
                    <a:lnTo>
                      <a:pt x="557" y="250"/>
                    </a:lnTo>
                    <a:lnTo>
                      <a:pt x="563" y="250"/>
                    </a:lnTo>
                    <a:lnTo>
                      <a:pt x="563" y="267"/>
                    </a:lnTo>
                    <a:lnTo>
                      <a:pt x="557" y="331"/>
                    </a:lnTo>
                    <a:lnTo>
                      <a:pt x="543" y="396"/>
                    </a:lnTo>
                    <a:lnTo>
                      <a:pt x="512" y="449"/>
                    </a:lnTo>
                    <a:lnTo>
                      <a:pt x="490" y="484"/>
                    </a:lnTo>
                    <a:lnTo>
                      <a:pt x="462" y="518"/>
                    </a:lnTo>
                    <a:lnTo>
                      <a:pt x="434" y="546"/>
                    </a:lnTo>
                    <a:lnTo>
                      <a:pt x="423" y="566"/>
                    </a:lnTo>
                    <a:lnTo>
                      <a:pt x="406" y="574"/>
                    </a:lnTo>
                    <a:lnTo>
                      <a:pt x="406" y="585"/>
                    </a:lnTo>
                    <a:lnTo>
                      <a:pt x="400" y="594"/>
                    </a:lnTo>
                    <a:lnTo>
                      <a:pt x="392" y="599"/>
                    </a:lnTo>
                    <a:lnTo>
                      <a:pt x="378" y="599"/>
                    </a:lnTo>
                    <a:lnTo>
                      <a:pt x="375" y="605"/>
                    </a:lnTo>
                    <a:lnTo>
                      <a:pt x="375" y="613"/>
                    </a:lnTo>
                    <a:lnTo>
                      <a:pt x="366" y="622"/>
                    </a:lnTo>
                    <a:lnTo>
                      <a:pt x="349" y="622"/>
                    </a:lnTo>
                    <a:lnTo>
                      <a:pt x="344" y="636"/>
                    </a:lnTo>
                    <a:lnTo>
                      <a:pt x="341" y="647"/>
                    </a:lnTo>
                    <a:lnTo>
                      <a:pt x="335" y="655"/>
                    </a:lnTo>
                    <a:lnTo>
                      <a:pt x="327" y="670"/>
                    </a:lnTo>
                    <a:lnTo>
                      <a:pt x="310" y="678"/>
                    </a:lnTo>
                    <a:lnTo>
                      <a:pt x="267" y="653"/>
                    </a:lnTo>
                    <a:lnTo>
                      <a:pt x="194" y="608"/>
                    </a:lnTo>
                    <a:lnTo>
                      <a:pt x="160" y="577"/>
                    </a:lnTo>
                    <a:lnTo>
                      <a:pt x="112" y="543"/>
                    </a:lnTo>
                    <a:lnTo>
                      <a:pt x="90" y="515"/>
                    </a:lnTo>
                    <a:lnTo>
                      <a:pt x="70" y="473"/>
                    </a:lnTo>
                    <a:lnTo>
                      <a:pt x="53" y="430"/>
                    </a:lnTo>
                    <a:lnTo>
                      <a:pt x="42" y="399"/>
                    </a:lnTo>
                    <a:lnTo>
                      <a:pt x="34" y="340"/>
                    </a:lnTo>
                    <a:lnTo>
                      <a:pt x="20" y="281"/>
                    </a:lnTo>
                    <a:lnTo>
                      <a:pt x="3" y="228"/>
                    </a:lnTo>
                    <a:lnTo>
                      <a:pt x="0" y="194"/>
                    </a:lnTo>
                    <a:lnTo>
                      <a:pt x="51" y="140"/>
                    </a:lnTo>
                    <a:lnTo>
                      <a:pt x="101" y="95"/>
                    </a:lnTo>
                    <a:lnTo>
                      <a:pt x="138" y="62"/>
                    </a:lnTo>
                    <a:lnTo>
                      <a:pt x="152" y="36"/>
                    </a:lnTo>
                    <a:lnTo>
                      <a:pt x="171" y="0"/>
                    </a:lnTo>
                    <a:lnTo>
                      <a:pt x="242" y="6"/>
                    </a:lnTo>
                    <a:lnTo>
                      <a:pt x="219" y="39"/>
                    </a:lnTo>
                    <a:lnTo>
                      <a:pt x="188" y="79"/>
                    </a:lnTo>
                    <a:lnTo>
                      <a:pt x="135" y="129"/>
                    </a:lnTo>
                    <a:lnTo>
                      <a:pt x="96" y="166"/>
                    </a:lnTo>
                    <a:lnTo>
                      <a:pt x="56" y="191"/>
                    </a:lnTo>
                    <a:close/>
                  </a:path>
                </a:pathLst>
              </a:custGeom>
              <a:solidFill>
                <a:srgbClr val="000000"/>
              </a:solidFill>
              <a:ln w="9525">
                <a:noFill/>
                <a:round/>
                <a:headEnd/>
                <a:tailEnd/>
              </a:ln>
            </p:spPr>
            <p:txBody>
              <a:bodyPr/>
              <a:lstStyle/>
              <a:p>
                <a:endParaRPr lang="en-US"/>
              </a:p>
            </p:txBody>
          </p:sp>
          <p:sp>
            <p:nvSpPr>
              <p:cNvPr id="1048" name="Freeform 90"/>
              <p:cNvSpPr>
                <a:spLocks/>
              </p:cNvSpPr>
              <p:nvPr/>
            </p:nvSpPr>
            <p:spPr bwMode="auto">
              <a:xfrm>
                <a:off x="5875" y="1966"/>
                <a:ext cx="375" cy="379"/>
              </a:xfrm>
              <a:custGeom>
                <a:avLst/>
                <a:gdLst>
                  <a:gd name="T0" fmla="*/ 0 w 375"/>
                  <a:gd name="T1" fmla="*/ 110 h 379"/>
                  <a:gd name="T2" fmla="*/ 107 w 375"/>
                  <a:gd name="T3" fmla="*/ 0 h 379"/>
                  <a:gd name="T4" fmla="*/ 119 w 375"/>
                  <a:gd name="T5" fmla="*/ 51 h 379"/>
                  <a:gd name="T6" fmla="*/ 138 w 375"/>
                  <a:gd name="T7" fmla="*/ 104 h 379"/>
                  <a:gd name="T8" fmla="*/ 170 w 375"/>
                  <a:gd name="T9" fmla="*/ 138 h 379"/>
                  <a:gd name="T10" fmla="*/ 218 w 375"/>
                  <a:gd name="T11" fmla="*/ 164 h 379"/>
                  <a:gd name="T12" fmla="*/ 274 w 375"/>
                  <a:gd name="T13" fmla="*/ 183 h 379"/>
                  <a:gd name="T14" fmla="*/ 328 w 375"/>
                  <a:gd name="T15" fmla="*/ 183 h 379"/>
                  <a:gd name="T16" fmla="*/ 375 w 375"/>
                  <a:gd name="T17" fmla="*/ 186 h 379"/>
                  <a:gd name="T18" fmla="*/ 373 w 375"/>
                  <a:gd name="T19" fmla="*/ 223 h 379"/>
                  <a:gd name="T20" fmla="*/ 356 w 375"/>
                  <a:gd name="T21" fmla="*/ 279 h 379"/>
                  <a:gd name="T22" fmla="*/ 325 w 375"/>
                  <a:gd name="T23" fmla="*/ 324 h 379"/>
                  <a:gd name="T24" fmla="*/ 291 w 375"/>
                  <a:gd name="T25" fmla="*/ 362 h 379"/>
                  <a:gd name="T26" fmla="*/ 277 w 375"/>
                  <a:gd name="T27" fmla="*/ 379 h 379"/>
                  <a:gd name="T28" fmla="*/ 204 w 375"/>
                  <a:gd name="T29" fmla="*/ 373 h 379"/>
                  <a:gd name="T30" fmla="*/ 138 w 375"/>
                  <a:gd name="T31" fmla="*/ 359 h 379"/>
                  <a:gd name="T32" fmla="*/ 90 w 375"/>
                  <a:gd name="T33" fmla="*/ 327 h 379"/>
                  <a:gd name="T34" fmla="*/ 65 w 375"/>
                  <a:gd name="T35" fmla="*/ 293 h 379"/>
                  <a:gd name="T36" fmla="*/ 40 w 375"/>
                  <a:gd name="T37" fmla="*/ 251 h 379"/>
                  <a:gd name="T38" fmla="*/ 23 w 375"/>
                  <a:gd name="T39" fmla="*/ 200 h 379"/>
                  <a:gd name="T40" fmla="*/ 9 w 375"/>
                  <a:gd name="T41" fmla="*/ 147 h 379"/>
                  <a:gd name="T42" fmla="*/ 0 w 375"/>
                  <a:gd name="T43" fmla="*/ 110 h 37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375"/>
                  <a:gd name="T67" fmla="*/ 0 h 379"/>
                  <a:gd name="T68" fmla="*/ 375 w 375"/>
                  <a:gd name="T69" fmla="*/ 379 h 379"/>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375" h="379">
                    <a:moveTo>
                      <a:pt x="0" y="110"/>
                    </a:moveTo>
                    <a:lnTo>
                      <a:pt x="107" y="0"/>
                    </a:lnTo>
                    <a:lnTo>
                      <a:pt x="119" y="51"/>
                    </a:lnTo>
                    <a:lnTo>
                      <a:pt x="138" y="104"/>
                    </a:lnTo>
                    <a:lnTo>
                      <a:pt x="170" y="138"/>
                    </a:lnTo>
                    <a:lnTo>
                      <a:pt x="218" y="164"/>
                    </a:lnTo>
                    <a:lnTo>
                      <a:pt x="274" y="183"/>
                    </a:lnTo>
                    <a:lnTo>
                      <a:pt x="328" y="183"/>
                    </a:lnTo>
                    <a:lnTo>
                      <a:pt x="375" y="186"/>
                    </a:lnTo>
                    <a:lnTo>
                      <a:pt x="373" y="223"/>
                    </a:lnTo>
                    <a:lnTo>
                      <a:pt x="356" y="279"/>
                    </a:lnTo>
                    <a:lnTo>
                      <a:pt x="325" y="324"/>
                    </a:lnTo>
                    <a:lnTo>
                      <a:pt x="291" y="362"/>
                    </a:lnTo>
                    <a:lnTo>
                      <a:pt x="277" y="379"/>
                    </a:lnTo>
                    <a:lnTo>
                      <a:pt x="204" y="373"/>
                    </a:lnTo>
                    <a:lnTo>
                      <a:pt x="138" y="359"/>
                    </a:lnTo>
                    <a:lnTo>
                      <a:pt x="90" y="327"/>
                    </a:lnTo>
                    <a:lnTo>
                      <a:pt x="65" y="293"/>
                    </a:lnTo>
                    <a:lnTo>
                      <a:pt x="40" y="251"/>
                    </a:lnTo>
                    <a:lnTo>
                      <a:pt x="23" y="200"/>
                    </a:lnTo>
                    <a:lnTo>
                      <a:pt x="9" y="147"/>
                    </a:lnTo>
                    <a:lnTo>
                      <a:pt x="0" y="110"/>
                    </a:lnTo>
                    <a:close/>
                  </a:path>
                </a:pathLst>
              </a:custGeom>
              <a:solidFill>
                <a:srgbClr val="FFFFFF"/>
              </a:solidFill>
              <a:ln w="12700">
                <a:solidFill>
                  <a:srgbClr val="000000"/>
                </a:solidFill>
                <a:prstDash val="solid"/>
                <a:round/>
                <a:headEnd/>
                <a:tailEnd/>
              </a:ln>
            </p:spPr>
            <p:txBody>
              <a:bodyPr/>
              <a:lstStyle/>
              <a:p>
                <a:endParaRPr lang="en-US"/>
              </a:p>
            </p:txBody>
          </p:sp>
          <p:sp>
            <p:nvSpPr>
              <p:cNvPr id="1049" name="Line 91"/>
              <p:cNvSpPr>
                <a:spLocks noChangeShapeType="1"/>
              </p:cNvSpPr>
              <p:nvPr/>
            </p:nvSpPr>
            <p:spPr bwMode="auto">
              <a:xfrm flipV="1">
                <a:off x="5894" y="2025"/>
                <a:ext cx="99" cy="114"/>
              </a:xfrm>
              <a:prstGeom prst="line">
                <a:avLst/>
              </a:prstGeom>
              <a:noFill/>
              <a:ln w="12700">
                <a:solidFill>
                  <a:srgbClr val="000000"/>
                </a:solidFill>
                <a:round/>
                <a:headEnd/>
                <a:tailEnd/>
              </a:ln>
            </p:spPr>
            <p:txBody>
              <a:bodyPr/>
              <a:lstStyle/>
              <a:p>
                <a:endParaRPr lang="en-US"/>
              </a:p>
            </p:txBody>
          </p:sp>
          <p:sp>
            <p:nvSpPr>
              <p:cNvPr id="1050" name="Freeform 92"/>
              <p:cNvSpPr>
                <a:spLocks/>
              </p:cNvSpPr>
              <p:nvPr/>
            </p:nvSpPr>
            <p:spPr bwMode="auto">
              <a:xfrm>
                <a:off x="5912" y="2077"/>
                <a:ext cx="101" cy="122"/>
              </a:xfrm>
              <a:custGeom>
                <a:avLst/>
                <a:gdLst>
                  <a:gd name="T0" fmla="*/ 101 w 101"/>
                  <a:gd name="T1" fmla="*/ 0 h 122"/>
                  <a:gd name="T2" fmla="*/ 64 w 101"/>
                  <a:gd name="T3" fmla="*/ 50 h 122"/>
                  <a:gd name="T4" fmla="*/ 19 w 101"/>
                  <a:gd name="T5" fmla="*/ 100 h 122"/>
                  <a:gd name="T6" fmla="*/ 0 w 101"/>
                  <a:gd name="T7" fmla="*/ 122 h 122"/>
                  <a:gd name="T8" fmla="*/ 0 60000 65536"/>
                  <a:gd name="T9" fmla="*/ 0 60000 65536"/>
                  <a:gd name="T10" fmla="*/ 0 60000 65536"/>
                  <a:gd name="T11" fmla="*/ 0 60000 65536"/>
                  <a:gd name="T12" fmla="*/ 0 w 101"/>
                  <a:gd name="T13" fmla="*/ 0 h 122"/>
                  <a:gd name="T14" fmla="*/ 101 w 101"/>
                  <a:gd name="T15" fmla="*/ 122 h 122"/>
                </a:gdLst>
                <a:ahLst/>
                <a:cxnLst>
                  <a:cxn ang="T8">
                    <a:pos x="T0" y="T1"/>
                  </a:cxn>
                  <a:cxn ang="T9">
                    <a:pos x="T2" y="T3"/>
                  </a:cxn>
                  <a:cxn ang="T10">
                    <a:pos x="T4" y="T5"/>
                  </a:cxn>
                  <a:cxn ang="T11">
                    <a:pos x="T6" y="T7"/>
                  </a:cxn>
                </a:cxnLst>
                <a:rect l="T12" t="T13" r="T14" b="T15"/>
                <a:pathLst>
                  <a:path w="101" h="122">
                    <a:moveTo>
                      <a:pt x="101" y="0"/>
                    </a:moveTo>
                    <a:lnTo>
                      <a:pt x="64" y="50"/>
                    </a:lnTo>
                    <a:lnTo>
                      <a:pt x="19" y="100"/>
                    </a:lnTo>
                    <a:lnTo>
                      <a:pt x="0" y="122"/>
                    </a:lnTo>
                  </a:path>
                </a:pathLst>
              </a:custGeom>
              <a:noFill/>
              <a:ln w="12700">
                <a:solidFill>
                  <a:srgbClr val="000000"/>
                </a:solidFill>
                <a:prstDash val="solid"/>
                <a:round/>
                <a:headEnd/>
                <a:tailEnd/>
              </a:ln>
            </p:spPr>
            <p:txBody>
              <a:bodyPr/>
              <a:lstStyle/>
              <a:p>
                <a:endParaRPr lang="en-US"/>
              </a:p>
            </p:txBody>
          </p:sp>
          <p:sp>
            <p:nvSpPr>
              <p:cNvPr id="1051" name="Freeform 93"/>
              <p:cNvSpPr>
                <a:spLocks/>
              </p:cNvSpPr>
              <p:nvPr/>
            </p:nvSpPr>
            <p:spPr bwMode="auto">
              <a:xfrm>
                <a:off x="5949" y="2115"/>
                <a:ext cx="104" cy="146"/>
              </a:xfrm>
              <a:custGeom>
                <a:avLst/>
                <a:gdLst>
                  <a:gd name="T0" fmla="*/ 104 w 104"/>
                  <a:gd name="T1" fmla="*/ 0 h 146"/>
                  <a:gd name="T2" fmla="*/ 81 w 104"/>
                  <a:gd name="T3" fmla="*/ 48 h 146"/>
                  <a:gd name="T4" fmla="*/ 42 w 104"/>
                  <a:gd name="T5" fmla="*/ 107 h 146"/>
                  <a:gd name="T6" fmla="*/ 0 w 104"/>
                  <a:gd name="T7" fmla="*/ 146 h 146"/>
                  <a:gd name="T8" fmla="*/ 0 60000 65536"/>
                  <a:gd name="T9" fmla="*/ 0 60000 65536"/>
                  <a:gd name="T10" fmla="*/ 0 60000 65536"/>
                  <a:gd name="T11" fmla="*/ 0 60000 65536"/>
                  <a:gd name="T12" fmla="*/ 0 w 104"/>
                  <a:gd name="T13" fmla="*/ 0 h 146"/>
                  <a:gd name="T14" fmla="*/ 104 w 104"/>
                  <a:gd name="T15" fmla="*/ 146 h 146"/>
                </a:gdLst>
                <a:ahLst/>
                <a:cxnLst>
                  <a:cxn ang="T8">
                    <a:pos x="T0" y="T1"/>
                  </a:cxn>
                  <a:cxn ang="T9">
                    <a:pos x="T2" y="T3"/>
                  </a:cxn>
                  <a:cxn ang="T10">
                    <a:pos x="T4" y="T5"/>
                  </a:cxn>
                  <a:cxn ang="T11">
                    <a:pos x="T6" y="T7"/>
                  </a:cxn>
                </a:cxnLst>
                <a:rect l="T12" t="T13" r="T14" b="T15"/>
                <a:pathLst>
                  <a:path w="104" h="146">
                    <a:moveTo>
                      <a:pt x="104" y="0"/>
                    </a:moveTo>
                    <a:lnTo>
                      <a:pt x="81" y="48"/>
                    </a:lnTo>
                    <a:lnTo>
                      <a:pt x="42" y="107"/>
                    </a:lnTo>
                    <a:lnTo>
                      <a:pt x="0" y="146"/>
                    </a:lnTo>
                  </a:path>
                </a:pathLst>
              </a:custGeom>
              <a:noFill/>
              <a:ln w="12700">
                <a:solidFill>
                  <a:srgbClr val="000000"/>
                </a:solidFill>
                <a:prstDash val="solid"/>
                <a:round/>
                <a:headEnd/>
                <a:tailEnd/>
              </a:ln>
            </p:spPr>
            <p:txBody>
              <a:bodyPr/>
              <a:lstStyle/>
              <a:p>
                <a:endParaRPr lang="en-US"/>
              </a:p>
            </p:txBody>
          </p:sp>
          <p:sp>
            <p:nvSpPr>
              <p:cNvPr id="1052" name="Freeform 94"/>
              <p:cNvSpPr>
                <a:spLocks/>
              </p:cNvSpPr>
              <p:nvPr/>
            </p:nvSpPr>
            <p:spPr bwMode="auto">
              <a:xfrm>
                <a:off x="6005" y="2143"/>
                <a:ext cx="107" cy="173"/>
              </a:xfrm>
              <a:custGeom>
                <a:avLst/>
                <a:gdLst>
                  <a:gd name="T0" fmla="*/ 107 w 107"/>
                  <a:gd name="T1" fmla="*/ 0 h 173"/>
                  <a:gd name="T2" fmla="*/ 90 w 107"/>
                  <a:gd name="T3" fmla="*/ 62 h 173"/>
                  <a:gd name="T4" fmla="*/ 57 w 107"/>
                  <a:gd name="T5" fmla="*/ 111 h 173"/>
                  <a:gd name="T6" fmla="*/ 20 w 107"/>
                  <a:gd name="T7" fmla="*/ 153 h 173"/>
                  <a:gd name="T8" fmla="*/ 0 w 107"/>
                  <a:gd name="T9" fmla="*/ 173 h 173"/>
                  <a:gd name="T10" fmla="*/ 0 60000 65536"/>
                  <a:gd name="T11" fmla="*/ 0 60000 65536"/>
                  <a:gd name="T12" fmla="*/ 0 60000 65536"/>
                  <a:gd name="T13" fmla="*/ 0 60000 65536"/>
                  <a:gd name="T14" fmla="*/ 0 60000 65536"/>
                  <a:gd name="T15" fmla="*/ 0 w 107"/>
                  <a:gd name="T16" fmla="*/ 0 h 173"/>
                  <a:gd name="T17" fmla="*/ 107 w 107"/>
                  <a:gd name="T18" fmla="*/ 173 h 173"/>
                </a:gdLst>
                <a:ahLst/>
                <a:cxnLst>
                  <a:cxn ang="T10">
                    <a:pos x="T0" y="T1"/>
                  </a:cxn>
                  <a:cxn ang="T11">
                    <a:pos x="T2" y="T3"/>
                  </a:cxn>
                  <a:cxn ang="T12">
                    <a:pos x="T4" y="T5"/>
                  </a:cxn>
                  <a:cxn ang="T13">
                    <a:pos x="T6" y="T7"/>
                  </a:cxn>
                  <a:cxn ang="T14">
                    <a:pos x="T8" y="T9"/>
                  </a:cxn>
                </a:cxnLst>
                <a:rect l="T15" t="T16" r="T17" b="T18"/>
                <a:pathLst>
                  <a:path w="107" h="173">
                    <a:moveTo>
                      <a:pt x="107" y="0"/>
                    </a:moveTo>
                    <a:lnTo>
                      <a:pt x="90" y="62"/>
                    </a:lnTo>
                    <a:lnTo>
                      <a:pt x="57" y="111"/>
                    </a:lnTo>
                    <a:lnTo>
                      <a:pt x="20" y="153"/>
                    </a:lnTo>
                    <a:lnTo>
                      <a:pt x="0" y="173"/>
                    </a:lnTo>
                  </a:path>
                </a:pathLst>
              </a:custGeom>
              <a:noFill/>
              <a:ln w="12700">
                <a:solidFill>
                  <a:srgbClr val="000000"/>
                </a:solidFill>
                <a:prstDash val="solid"/>
                <a:round/>
                <a:headEnd/>
                <a:tailEnd/>
              </a:ln>
            </p:spPr>
            <p:txBody>
              <a:bodyPr/>
              <a:lstStyle/>
              <a:p>
                <a:endParaRPr lang="en-US"/>
              </a:p>
            </p:txBody>
          </p:sp>
          <p:sp>
            <p:nvSpPr>
              <p:cNvPr id="1053" name="Freeform 95"/>
              <p:cNvSpPr>
                <a:spLocks/>
              </p:cNvSpPr>
              <p:nvPr/>
            </p:nvSpPr>
            <p:spPr bwMode="auto">
              <a:xfrm>
                <a:off x="6075" y="2158"/>
                <a:ext cx="105" cy="178"/>
              </a:xfrm>
              <a:custGeom>
                <a:avLst/>
                <a:gdLst>
                  <a:gd name="T0" fmla="*/ 105 w 105"/>
                  <a:gd name="T1" fmla="*/ 0 h 178"/>
                  <a:gd name="T2" fmla="*/ 99 w 105"/>
                  <a:gd name="T3" fmla="*/ 39 h 178"/>
                  <a:gd name="T4" fmla="*/ 82 w 105"/>
                  <a:gd name="T5" fmla="*/ 84 h 178"/>
                  <a:gd name="T6" fmla="*/ 48 w 105"/>
                  <a:gd name="T7" fmla="*/ 124 h 178"/>
                  <a:gd name="T8" fmla="*/ 26 w 105"/>
                  <a:gd name="T9" fmla="*/ 149 h 178"/>
                  <a:gd name="T10" fmla="*/ 0 w 105"/>
                  <a:gd name="T11" fmla="*/ 178 h 178"/>
                  <a:gd name="T12" fmla="*/ 0 60000 65536"/>
                  <a:gd name="T13" fmla="*/ 0 60000 65536"/>
                  <a:gd name="T14" fmla="*/ 0 60000 65536"/>
                  <a:gd name="T15" fmla="*/ 0 60000 65536"/>
                  <a:gd name="T16" fmla="*/ 0 60000 65536"/>
                  <a:gd name="T17" fmla="*/ 0 60000 65536"/>
                  <a:gd name="T18" fmla="*/ 0 w 105"/>
                  <a:gd name="T19" fmla="*/ 0 h 178"/>
                  <a:gd name="T20" fmla="*/ 105 w 105"/>
                  <a:gd name="T21" fmla="*/ 178 h 178"/>
                </a:gdLst>
                <a:ahLst/>
                <a:cxnLst>
                  <a:cxn ang="T12">
                    <a:pos x="T0" y="T1"/>
                  </a:cxn>
                  <a:cxn ang="T13">
                    <a:pos x="T2" y="T3"/>
                  </a:cxn>
                  <a:cxn ang="T14">
                    <a:pos x="T4" y="T5"/>
                  </a:cxn>
                  <a:cxn ang="T15">
                    <a:pos x="T6" y="T7"/>
                  </a:cxn>
                  <a:cxn ang="T16">
                    <a:pos x="T8" y="T9"/>
                  </a:cxn>
                  <a:cxn ang="T17">
                    <a:pos x="T10" y="T11"/>
                  </a:cxn>
                </a:cxnLst>
                <a:rect l="T18" t="T19" r="T20" b="T21"/>
                <a:pathLst>
                  <a:path w="105" h="178">
                    <a:moveTo>
                      <a:pt x="105" y="0"/>
                    </a:moveTo>
                    <a:lnTo>
                      <a:pt x="99" y="39"/>
                    </a:lnTo>
                    <a:lnTo>
                      <a:pt x="82" y="84"/>
                    </a:lnTo>
                    <a:lnTo>
                      <a:pt x="48" y="124"/>
                    </a:lnTo>
                    <a:lnTo>
                      <a:pt x="26" y="149"/>
                    </a:lnTo>
                    <a:lnTo>
                      <a:pt x="0" y="178"/>
                    </a:lnTo>
                  </a:path>
                </a:pathLst>
              </a:custGeom>
              <a:noFill/>
              <a:ln w="12700">
                <a:solidFill>
                  <a:srgbClr val="000000"/>
                </a:solidFill>
                <a:prstDash val="solid"/>
                <a:round/>
                <a:headEnd/>
                <a:tailEnd/>
              </a:ln>
            </p:spPr>
            <p:txBody>
              <a:bodyPr/>
              <a:lstStyle/>
              <a:p>
                <a:endParaRPr lang="en-US"/>
              </a:p>
            </p:txBody>
          </p:sp>
          <p:sp>
            <p:nvSpPr>
              <p:cNvPr id="1054" name="Freeform 96"/>
              <p:cNvSpPr>
                <a:spLocks/>
              </p:cNvSpPr>
              <p:nvPr/>
            </p:nvSpPr>
            <p:spPr bwMode="auto">
              <a:xfrm>
                <a:off x="5962" y="2000"/>
                <a:ext cx="280" cy="195"/>
              </a:xfrm>
              <a:custGeom>
                <a:avLst/>
                <a:gdLst>
                  <a:gd name="T0" fmla="*/ 0 w 280"/>
                  <a:gd name="T1" fmla="*/ 0 h 195"/>
                  <a:gd name="T2" fmla="*/ 6 w 280"/>
                  <a:gd name="T3" fmla="*/ 45 h 195"/>
                  <a:gd name="T4" fmla="*/ 17 w 280"/>
                  <a:gd name="T5" fmla="*/ 90 h 195"/>
                  <a:gd name="T6" fmla="*/ 34 w 280"/>
                  <a:gd name="T7" fmla="*/ 124 h 195"/>
                  <a:gd name="T8" fmla="*/ 56 w 280"/>
                  <a:gd name="T9" fmla="*/ 150 h 195"/>
                  <a:gd name="T10" fmla="*/ 100 w 280"/>
                  <a:gd name="T11" fmla="*/ 164 h 195"/>
                  <a:gd name="T12" fmla="*/ 136 w 280"/>
                  <a:gd name="T13" fmla="*/ 178 h 195"/>
                  <a:gd name="T14" fmla="*/ 173 w 280"/>
                  <a:gd name="T15" fmla="*/ 189 h 195"/>
                  <a:gd name="T16" fmla="*/ 226 w 280"/>
                  <a:gd name="T17" fmla="*/ 192 h 195"/>
                  <a:gd name="T18" fmla="*/ 280 w 280"/>
                  <a:gd name="T19" fmla="*/ 195 h 19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80"/>
                  <a:gd name="T31" fmla="*/ 0 h 195"/>
                  <a:gd name="T32" fmla="*/ 280 w 280"/>
                  <a:gd name="T33" fmla="*/ 195 h 19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80" h="195">
                    <a:moveTo>
                      <a:pt x="0" y="0"/>
                    </a:moveTo>
                    <a:lnTo>
                      <a:pt x="6" y="45"/>
                    </a:lnTo>
                    <a:lnTo>
                      <a:pt x="17" y="90"/>
                    </a:lnTo>
                    <a:lnTo>
                      <a:pt x="34" y="124"/>
                    </a:lnTo>
                    <a:lnTo>
                      <a:pt x="56" y="150"/>
                    </a:lnTo>
                    <a:lnTo>
                      <a:pt x="100" y="164"/>
                    </a:lnTo>
                    <a:lnTo>
                      <a:pt x="136" y="178"/>
                    </a:lnTo>
                    <a:lnTo>
                      <a:pt x="173" y="189"/>
                    </a:lnTo>
                    <a:lnTo>
                      <a:pt x="226" y="192"/>
                    </a:lnTo>
                    <a:lnTo>
                      <a:pt x="280" y="195"/>
                    </a:lnTo>
                  </a:path>
                </a:pathLst>
              </a:custGeom>
              <a:noFill/>
              <a:ln w="12700">
                <a:solidFill>
                  <a:srgbClr val="000000"/>
                </a:solidFill>
                <a:prstDash val="solid"/>
                <a:round/>
                <a:headEnd/>
                <a:tailEnd/>
              </a:ln>
            </p:spPr>
            <p:txBody>
              <a:bodyPr/>
              <a:lstStyle/>
              <a:p>
                <a:endParaRPr lang="en-US"/>
              </a:p>
            </p:txBody>
          </p:sp>
          <p:sp>
            <p:nvSpPr>
              <p:cNvPr id="1055" name="Freeform 97"/>
              <p:cNvSpPr>
                <a:spLocks/>
              </p:cNvSpPr>
              <p:nvPr/>
            </p:nvSpPr>
            <p:spPr bwMode="auto">
              <a:xfrm>
                <a:off x="5928" y="2034"/>
                <a:ext cx="302" cy="211"/>
              </a:xfrm>
              <a:custGeom>
                <a:avLst/>
                <a:gdLst>
                  <a:gd name="T0" fmla="*/ 0 w 302"/>
                  <a:gd name="T1" fmla="*/ 0 h 211"/>
                  <a:gd name="T2" fmla="*/ 14 w 302"/>
                  <a:gd name="T3" fmla="*/ 67 h 211"/>
                  <a:gd name="T4" fmla="*/ 31 w 302"/>
                  <a:gd name="T5" fmla="*/ 107 h 211"/>
                  <a:gd name="T6" fmla="*/ 51 w 302"/>
                  <a:gd name="T7" fmla="*/ 138 h 211"/>
                  <a:gd name="T8" fmla="*/ 84 w 302"/>
                  <a:gd name="T9" fmla="*/ 160 h 211"/>
                  <a:gd name="T10" fmla="*/ 125 w 302"/>
                  <a:gd name="T11" fmla="*/ 180 h 211"/>
                  <a:gd name="T12" fmla="*/ 173 w 302"/>
                  <a:gd name="T13" fmla="*/ 197 h 211"/>
                  <a:gd name="T14" fmla="*/ 240 w 302"/>
                  <a:gd name="T15" fmla="*/ 205 h 211"/>
                  <a:gd name="T16" fmla="*/ 302 w 302"/>
                  <a:gd name="T17" fmla="*/ 211 h 2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2"/>
                  <a:gd name="T28" fmla="*/ 0 h 211"/>
                  <a:gd name="T29" fmla="*/ 302 w 302"/>
                  <a:gd name="T30" fmla="*/ 211 h 21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2" h="211">
                    <a:moveTo>
                      <a:pt x="0" y="0"/>
                    </a:moveTo>
                    <a:lnTo>
                      <a:pt x="14" y="67"/>
                    </a:lnTo>
                    <a:lnTo>
                      <a:pt x="31" y="107"/>
                    </a:lnTo>
                    <a:lnTo>
                      <a:pt x="51" y="138"/>
                    </a:lnTo>
                    <a:lnTo>
                      <a:pt x="84" y="160"/>
                    </a:lnTo>
                    <a:lnTo>
                      <a:pt x="125" y="180"/>
                    </a:lnTo>
                    <a:lnTo>
                      <a:pt x="173" y="197"/>
                    </a:lnTo>
                    <a:lnTo>
                      <a:pt x="240" y="205"/>
                    </a:lnTo>
                    <a:lnTo>
                      <a:pt x="302" y="211"/>
                    </a:lnTo>
                  </a:path>
                </a:pathLst>
              </a:custGeom>
              <a:noFill/>
              <a:ln w="12700">
                <a:solidFill>
                  <a:srgbClr val="000000"/>
                </a:solidFill>
                <a:prstDash val="solid"/>
                <a:round/>
                <a:headEnd/>
                <a:tailEnd/>
              </a:ln>
            </p:spPr>
            <p:txBody>
              <a:bodyPr/>
              <a:lstStyle/>
              <a:p>
                <a:endParaRPr lang="en-US"/>
              </a:p>
            </p:txBody>
          </p:sp>
          <p:sp>
            <p:nvSpPr>
              <p:cNvPr id="1056" name="Freeform 98"/>
              <p:cNvSpPr>
                <a:spLocks/>
              </p:cNvSpPr>
              <p:nvPr/>
            </p:nvSpPr>
            <p:spPr bwMode="auto">
              <a:xfrm>
                <a:off x="5903" y="2068"/>
                <a:ext cx="257" cy="224"/>
              </a:xfrm>
              <a:custGeom>
                <a:avLst/>
                <a:gdLst>
                  <a:gd name="T0" fmla="*/ 0 w 257"/>
                  <a:gd name="T1" fmla="*/ 0 h 224"/>
                  <a:gd name="T2" fmla="*/ 26 w 257"/>
                  <a:gd name="T3" fmla="*/ 98 h 224"/>
                  <a:gd name="T4" fmla="*/ 65 w 257"/>
                  <a:gd name="T5" fmla="*/ 151 h 224"/>
                  <a:gd name="T6" fmla="*/ 113 w 257"/>
                  <a:gd name="T7" fmla="*/ 190 h 224"/>
                  <a:gd name="T8" fmla="*/ 159 w 257"/>
                  <a:gd name="T9" fmla="*/ 210 h 224"/>
                  <a:gd name="T10" fmla="*/ 207 w 257"/>
                  <a:gd name="T11" fmla="*/ 221 h 224"/>
                  <a:gd name="T12" fmla="*/ 257 w 257"/>
                  <a:gd name="T13" fmla="*/ 224 h 224"/>
                  <a:gd name="T14" fmla="*/ 0 60000 65536"/>
                  <a:gd name="T15" fmla="*/ 0 60000 65536"/>
                  <a:gd name="T16" fmla="*/ 0 60000 65536"/>
                  <a:gd name="T17" fmla="*/ 0 60000 65536"/>
                  <a:gd name="T18" fmla="*/ 0 60000 65536"/>
                  <a:gd name="T19" fmla="*/ 0 60000 65536"/>
                  <a:gd name="T20" fmla="*/ 0 60000 65536"/>
                  <a:gd name="T21" fmla="*/ 0 w 257"/>
                  <a:gd name="T22" fmla="*/ 0 h 224"/>
                  <a:gd name="T23" fmla="*/ 257 w 257"/>
                  <a:gd name="T24" fmla="*/ 224 h 2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57" h="224">
                    <a:moveTo>
                      <a:pt x="0" y="0"/>
                    </a:moveTo>
                    <a:lnTo>
                      <a:pt x="26" y="98"/>
                    </a:lnTo>
                    <a:lnTo>
                      <a:pt x="65" y="151"/>
                    </a:lnTo>
                    <a:lnTo>
                      <a:pt x="113" y="190"/>
                    </a:lnTo>
                    <a:lnTo>
                      <a:pt x="159" y="210"/>
                    </a:lnTo>
                    <a:lnTo>
                      <a:pt x="207" y="221"/>
                    </a:lnTo>
                    <a:lnTo>
                      <a:pt x="257" y="224"/>
                    </a:lnTo>
                  </a:path>
                </a:pathLst>
              </a:custGeom>
              <a:noFill/>
              <a:ln w="12700">
                <a:solidFill>
                  <a:srgbClr val="000000"/>
                </a:solidFill>
                <a:prstDash val="solid"/>
                <a:round/>
                <a:headEnd/>
                <a:tailEnd/>
              </a:ln>
            </p:spPr>
            <p:txBody>
              <a:bodyPr/>
              <a:lstStyle/>
              <a:p>
                <a:endParaRPr lang="en-US"/>
              </a:p>
            </p:txBody>
          </p:sp>
        </p:grpSp>
      </p:grpSp>
      <p:sp>
        <p:nvSpPr>
          <p:cNvPr id="1037" name="Text Box 107"/>
          <p:cNvSpPr txBox="1">
            <a:spLocks noChangeArrowheads="1"/>
          </p:cNvSpPr>
          <p:nvPr/>
        </p:nvSpPr>
        <p:spPr bwMode="auto">
          <a:xfrm>
            <a:off x="1287463" y="3328988"/>
            <a:ext cx="707245" cy="369332"/>
          </a:xfrm>
          <a:prstGeom prst="rect">
            <a:avLst/>
          </a:prstGeom>
          <a:noFill/>
          <a:ln w="19050">
            <a:noFill/>
            <a:miter lim="800000"/>
            <a:headEnd/>
            <a:tailEnd/>
          </a:ln>
        </p:spPr>
        <p:txBody>
          <a:bodyPr wrap="none">
            <a:spAutoFit/>
          </a:bodyPr>
          <a:lstStyle/>
          <a:p>
            <a:r>
              <a:rPr lang="en-US" sz="1800" i="1">
                <a:latin typeface="+mj-lt"/>
              </a:rPr>
              <a:t>USER</a:t>
            </a:r>
          </a:p>
        </p:txBody>
      </p:sp>
      <p:grpSp>
        <p:nvGrpSpPr>
          <p:cNvPr id="1038" name="Group 112"/>
          <p:cNvGrpSpPr>
            <a:grpSpLocks/>
          </p:cNvGrpSpPr>
          <p:nvPr/>
        </p:nvGrpSpPr>
        <p:grpSpPr bwMode="auto">
          <a:xfrm>
            <a:off x="2208213" y="3965575"/>
            <a:ext cx="1212850" cy="914400"/>
            <a:chOff x="1391" y="2498"/>
            <a:chExt cx="764" cy="576"/>
          </a:xfrm>
        </p:grpSpPr>
        <p:sp>
          <p:nvSpPr>
            <p:cNvPr id="1039" name="laptop"/>
            <p:cNvSpPr>
              <a:spLocks noEditPoints="1" noChangeArrowheads="1"/>
            </p:cNvSpPr>
            <p:nvPr/>
          </p:nvSpPr>
          <p:spPr bwMode="auto">
            <a:xfrm>
              <a:off x="1391" y="2498"/>
              <a:ext cx="764" cy="576"/>
            </a:xfrm>
            <a:custGeom>
              <a:avLst/>
              <a:gdLst>
                <a:gd name="T0" fmla="*/ 4 w 21600"/>
                <a:gd name="T1" fmla="*/ 0 h 21600"/>
                <a:gd name="T2" fmla="*/ 4 w 21600"/>
                <a:gd name="T3" fmla="*/ 5 h 21600"/>
                <a:gd name="T4" fmla="*/ 23 w 21600"/>
                <a:gd name="T5" fmla="*/ 0 h 21600"/>
                <a:gd name="T6" fmla="*/ 23 w 21600"/>
                <a:gd name="T7" fmla="*/ 5 h 21600"/>
                <a:gd name="T8" fmla="*/ 14 w 21600"/>
                <a:gd name="T9" fmla="*/ 0 h 21600"/>
                <a:gd name="T10" fmla="*/ 14 w 21600"/>
                <a:gd name="T11" fmla="*/ 15 h 21600"/>
                <a:gd name="T12" fmla="*/ 0 w 21600"/>
                <a:gd name="T13" fmla="*/ 15 h 21600"/>
                <a:gd name="T14" fmla="*/ 27 w 21600"/>
                <a:gd name="T15" fmla="*/ 15 h 21600"/>
                <a:gd name="T16" fmla="*/ 0 60000 65536"/>
                <a:gd name="T17" fmla="*/ 0 60000 65536"/>
                <a:gd name="T18" fmla="*/ 0 60000 65536"/>
                <a:gd name="T19" fmla="*/ 0 60000 65536"/>
                <a:gd name="T20" fmla="*/ 0 60000 65536"/>
                <a:gd name="T21" fmla="*/ 0 60000 65536"/>
                <a:gd name="T22" fmla="*/ 0 60000 65536"/>
                <a:gd name="T23" fmla="*/ 0 60000 65536"/>
                <a:gd name="T24" fmla="*/ 4439 w 21600"/>
                <a:gd name="T25" fmla="*/ 1875 h 21600"/>
                <a:gd name="T26" fmla="*/ 17303 w 21600"/>
                <a:gd name="T27" fmla="*/ 12338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extrusionOk="0">
                  <a:moveTo>
                    <a:pt x="3362" y="0"/>
                  </a:moveTo>
                  <a:lnTo>
                    <a:pt x="18327" y="0"/>
                  </a:lnTo>
                  <a:lnTo>
                    <a:pt x="18327" y="14347"/>
                  </a:lnTo>
                  <a:lnTo>
                    <a:pt x="3362" y="14347"/>
                  </a:lnTo>
                  <a:lnTo>
                    <a:pt x="3362" y="0"/>
                  </a:lnTo>
                  <a:close/>
                </a:path>
                <a:path w="21600" h="21600" extrusionOk="0">
                  <a:moveTo>
                    <a:pt x="3340" y="15068"/>
                  </a:moveTo>
                  <a:lnTo>
                    <a:pt x="0" y="19877"/>
                  </a:lnTo>
                  <a:lnTo>
                    <a:pt x="21600" y="19877"/>
                  </a:lnTo>
                  <a:lnTo>
                    <a:pt x="18327" y="15068"/>
                  </a:lnTo>
                  <a:lnTo>
                    <a:pt x="3340" y="15068"/>
                  </a:lnTo>
                  <a:close/>
                </a:path>
                <a:path w="21600" h="21600" extrusionOk="0">
                  <a:moveTo>
                    <a:pt x="0" y="19877"/>
                  </a:moveTo>
                  <a:lnTo>
                    <a:pt x="0" y="21600"/>
                  </a:lnTo>
                  <a:lnTo>
                    <a:pt x="21600" y="21600"/>
                  </a:lnTo>
                  <a:lnTo>
                    <a:pt x="21600" y="19877"/>
                  </a:lnTo>
                  <a:lnTo>
                    <a:pt x="0" y="19877"/>
                  </a:lnTo>
                  <a:close/>
                </a:path>
                <a:path w="21600" h="21600" extrusionOk="0">
                  <a:moveTo>
                    <a:pt x="4186" y="1523"/>
                  </a:moveTo>
                  <a:lnTo>
                    <a:pt x="17547" y="1523"/>
                  </a:lnTo>
                  <a:lnTo>
                    <a:pt x="17547" y="12744"/>
                  </a:lnTo>
                  <a:lnTo>
                    <a:pt x="4186" y="12744"/>
                  </a:lnTo>
                  <a:lnTo>
                    <a:pt x="4186" y="1523"/>
                  </a:lnTo>
                  <a:close/>
                </a:path>
                <a:path w="21600" h="21600" extrusionOk="0">
                  <a:moveTo>
                    <a:pt x="3318" y="15549"/>
                  </a:moveTo>
                  <a:lnTo>
                    <a:pt x="2917" y="16110"/>
                  </a:lnTo>
                  <a:lnTo>
                    <a:pt x="18727" y="16110"/>
                  </a:lnTo>
                  <a:lnTo>
                    <a:pt x="18327" y="15549"/>
                  </a:lnTo>
                  <a:lnTo>
                    <a:pt x="3318" y="15549"/>
                  </a:lnTo>
                  <a:close/>
                </a:path>
                <a:path w="21600" h="21600" extrusionOk="0">
                  <a:moveTo>
                    <a:pt x="6213" y="18314"/>
                  </a:moveTo>
                  <a:lnTo>
                    <a:pt x="5946" y="18875"/>
                  </a:lnTo>
                  <a:lnTo>
                    <a:pt x="15766" y="18875"/>
                  </a:lnTo>
                  <a:lnTo>
                    <a:pt x="15499" y="18314"/>
                  </a:lnTo>
                  <a:lnTo>
                    <a:pt x="6213" y="18314"/>
                  </a:lnTo>
                  <a:close/>
                </a:path>
                <a:path w="21600" h="21600" extrusionOk="0">
                  <a:moveTo>
                    <a:pt x="2828" y="16471"/>
                  </a:moveTo>
                  <a:lnTo>
                    <a:pt x="2405" y="17072"/>
                  </a:lnTo>
                  <a:lnTo>
                    <a:pt x="19284" y="17072"/>
                  </a:lnTo>
                  <a:lnTo>
                    <a:pt x="18839" y="16471"/>
                  </a:lnTo>
                  <a:lnTo>
                    <a:pt x="2828" y="16471"/>
                  </a:lnTo>
                  <a:close/>
                </a:path>
                <a:path w="21600" h="21600" extrusionOk="0">
                  <a:moveTo>
                    <a:pt x="2316" y="17352"/>
                  </a:moveTo>
                  <a:lnTo>
                    <a:pt x="1871" y="17953"/>
                  </a:lnTo>
                  <a:lnTo>
                    <a:pt x="19863" y="17953"/>
                  </a:lnTo>
                  <a:lnTo>
                    <a:pt x="19395" y="17352"/>
                  </a:lnTo>
                  <a:lnTo>
                    <a:pt x="2316" y="17352"/>
                  </a:lnTo>
                  <a:close/>
                </a:path>
              </a:pathLst>
            </a:custGeom>
            <a:solidFill>
              <a:srgbClr val="C0C0C0"/>
            </a:solidFill>
            <a:ln w="9525">
              <a:solidFill>
                <a:srgbClr val="000000"/>
              </a:solidFill>
              <a:miter lim="800000"/>
              <a:headEnd/>
              <a:tailEnd/>
            </a:ln>
          </p:spPr>
          <p:txBody>
            <a:bodyPr/>
            <a:lstStyle/>
            <a:p>
              <a:endParaRPr lang="en-US"/>
            </a:p>
          </p:txBody>
        </p:sp>
        <p:sp>
          <p:nvSpPr>
            <p:cNvPr id="1040" name="Rectangle 111"/>
            <p:cNvSpPr>
              <a:spLocks noChangeArrowheads="1"/>
            </p:cNvSpPr>
            <p:nvPr/>
          </p:nvSpPr>
          <p:spPr bwMode="auto">
            <a:xfrm>
              <a:off x="1542" y="2541"/>
              <a:ext cx="465" cy="293"/>
            </a:xfrm>
            <a:prstGeom prst="rect">
              <a:avLst/>
            </a:prstGeom>
            <a:solidFill>
              <a:schemeClr val="bg1"/>
            </a:solidFill>
            <a:ln w="19050">
              <a:noFill/>
              <a:miter lim="800000"/>
              <a:headEnd/>
              <a:tailEnd/>
            </a:ln>
          </p:spPr>
          <p:txBody>
            <a:bodyPr wrap="none" anchor="ctr">
              <a:spAutoFit/>
            </a:bodyPr>
            <a:lstStyle/>
            <a:p>
              <a:endParaRPr lang="en-US"/>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4"/>
          <p:cNvSpPr>
            <a:spLocks noGrp="1" noChangeArrowheads="1"/>
          </p:cNvSpPr>
          <p:nvPr>
            <p:ph idx="1"/>
          </p:nvPr>
        </p:nvSpPr>
        <p:spPr/>
        <p:txBody>
          <a:bodyPr/>
          <a:lstStyle/>
          <a:p>
            <a:pPr lvl="1" eaLnBrk="1" hangingPunct="1">
              <a:buSzPct val="125000"/>
              <a:buFontTx/>
              <a:buChar char="•"/>
            </a:pPr>
            <a:r>
              <a:rPr lang="en-US" sz="2000" dirty="0" smtClean="0"/>
              <a:t>Domain</a:t>
            </a:r>
          </a:p>
          <a:p>
            <a:pPr lvl="1" eaLnBrk="1" hangingPunct="1">
              <a:buSzPct val="125000"/>
              <a:buFontTx/>
              <a:buChar char="•"/>
            </a:pPr>
            <a:r>
              <a:rPr lang="en-US" sz="2000" dirty="0" smtClean="0"/>
              <a:t>Base Currency</a:t>
            </a:r>
          </a:p>
          <a:p>
            <a:pPr lvl="1" eaLnBrk="1" hangingPunct="1">
              <a:buSzPct val="125000"/>
              <a:buFontTx/>
              <a:buChar char="•"/>
            </a:pPr>
            <a:r>
              <a:rPr lang="en-US" sz="2000" dirty="0" smtClean="0"/>
              <a:t>Entity</a:t>
            </a:r>
          </a:p>
          <a:p>
            <a:pPr lvl="1" eaLnBrk="1" hangingPunct="1">
              <a:buSzPct val="125000"/>
              <a:buFontTx/>
              <a:buChar char="•"/>
            </a:pPr>
            <a:r>
              <a:rPr lang="en-US" sz="2000" dirty="0" smtClean="0"/>
              <a:t>Site</a:t>
            </a:r>
          </a:p>
          <a:p>
            <a:pPr lvl="1" eaLnBrk="1" hangingPunct="1">
              <a:buSzPct val="125000"/>
              <a:buFontTx/>
              <a:buChar char="•"/>
            </a:pPr>
            <a:r>
              <a:rPr lang="en-US" sz="2000" dirty="0" smtClean="0"/>
              <a:t>Location</a:t>
            </a:r>
          </a:p>
          <a:p>
            <a:pPr lvl="1" eaLnBrk="1" hangingPunct="1">
              <a:buSzPct val="125000"/>
              <a:buFontTx/>
              <a:buChar char="•"/>
            </a:pPr>
            <a:r>
              <a:rPr lang="en-US" sz="2000" dirty="0" smtClean="0"/>
              <a:t>Control File</a:t>
            </a:r>
          </a:p>
          <a:p>
            <a:pPr lvl="1" eaLnBrk="1" hangingPunct="1">
              <a:buSzPct val="125000"/>
              <a:buFontTx/>
              <a:buChar char="•"/>
            </a:pPr>
            <a:r>
              <a:rPr lang="en-US" sz="2000" dirty="0" smtClean="0"/>
              <a:t>Master File</a:t>
            </a:r>
          </a:p>
          <a:p>
            <a:pPr lvl="1" eaLnBrk="1" hangingPunct="1">
              <a:buSzPct val="125000"/>
              <a:buFontTx/>
              <a:buChar char="•"/>
            </a:pPr>
            <a:r>
              <a:rPr lang="en-US" sz="2000" dirty="0" smtClean="0"/>
              <a:t>Product Line</a:t>
            </a:r>
          </a:p>
          <a:p>
            <a:pPr lvl="1" eaLnBrk="1" hangingPunct="1">
              <a:buSzPct val="125000"/>
              <a:buFontTx/>
              <a:buChar char="•"/>
            </a:pPr>
            <a:r>
              <a:rPr lang="en-US" sz="2000" dirty="0" smtClean="0"/>
              <a:t>Item Data</a:t>
            </a:r>
          </a:p>
          <a:p>
            <a:pPr lvl="1" eaLnBrk="1" hangingPunct="1">
              <a:buSzPct val="125000"/>
              <a:buFontTx/>
              <a:buChar char="•"/>
            </a:pPr>
            <a:r>
              <a:rPr lang="en-US" sz="2000" dirty="0" smtClean="0"/>
              <a:t>Unit of Measure (UM)</a:t>
            </a:r>
          </a:p>
          <a:p>
            <a:pPr lvl="1" eaLnBrk="1" hangingPunct="1">
              <a:buSzPct val="125000"/>
              <a:buFontTx/>
              <a:buChar char="•"/>
            </a:pPr>
            <a:r>
              <a:rPr lang="en-US" sz="2000" dirty="0" smtClean="0"/>
              <a:t>Generalized Code</a:t>
            </a:r>
          </a:p>
          <a:p>
            <a:pPr lvl="1" eaLnBrk="1" hangingPunct="1">
              <a:buSzPct val="125000"/>
              <a:buFontTx/>
              <a:buChar char="•"/>
            </a:pPr>
            <a:r>
              <a:rPr lang="en-US" sz="2000" dirty="0" smtClean="0"/>
              <a:t>Dependent Demand</a:t>
            </a:r>
          </a:p>
          <a:p>
            <a:pPr lvl="1" eaLnBrk="1" hangingPunct="1">
              <a:buSzPct val="125000"/>
              <a:buFontTx/>
              <a:buChar char="•"/>
            </a:pPr>
            <a:r>
              <a:rPr lang="en-US" sz="2000" dirty="0" smtClean="0"/>
              <a:t>Independent Demand</a:t>
            </a:r>
          </a:p>
        </p:txBody>
      </p:sp>
      <p:sp>
        <p:nvSpPr>
          <p:cNvPr id="2053" name="Rectangle 10"/>
          <p:cNvSpPr>
            <a:spLocks noGrp="1" noChangeArrowheads="1"/>
          </p:cNvSpPr>
          <p:nvPr>
            <p:ph type="title"/>
          </p:nvPr>
        </p:nvSpPr>
        <p:spPr>
          <a:noFill/>
        </p:spPr>
        <p:txBody>
          <a:bodyPr lIns="92075" tIns="91440" rIns="92075" bIns="91440" anchor="ctr">
            <a:spAutoFit/>
          </a:bodyPr>
          <a:lstStyle/>
          <a:p>
            <a:pPr eaLnBrk="1" hangingPunct="1"/>
            <a:r>
              <a:rPr lang="en-US" smtClean="0"/>
              <a:t>Terminology</a:t>
            </a:r>
          </a:p>
        </p:txBody>
      </p:sp>
      <p:sp>
        <p:nvSpPr>
          <p:cNvPr id="2051" name="Footer Placeholder 3"/>
          <p:cNvSpPr>
            <a:spLocks noGrp="1"/>
          </p:cNvSpPr>
          <p:nvPr>
            <p:ph type="ftr" sz="quarter" idx="10"/>
          </p:nvPr>
        </p:nvSpPr>
        <p:spPr>
          <a:noFill/>
        </p:spPr>
        <p:txBody>
          <a:bodyPr/>
          <a:lstStyle/>
          <a:p>
            <a:pPr algn="r"/>
            <a:r>
              <a:rPr lang="en-US" smtClean="0"/>
              <a:t>IS-IN-060</a:t>
            </a:r>
            <a:endParaRPr lang="en-US" smtClean="0"/>
          </a:p>
        </p:txBody>
      </p:sp>
      <p:graphicFrame>
        <p:nvGraphicFramePr>
          <p:cNvPr id="2050" name="Object 2"/>
          <p:cNvGraphicFramePr>
            <a:graphicFrameLocks noChangeAspect="1"/>
          </p:cNvGraphicFramePr>
          <p:nvPr/>
        </p:nvGraphicFramePr>
        <p:xfrm>
          <a:off x="5124450" y="4651375"/>
          <a:ext cx="3094038" cy="1509713"/>
        </p:xfrm>
        <a:graphic>
          <a:graphicData uri="http://schemas.openxmlformats.org/presentationml/2006/ole">
            <p:oleObj spid="_x0000_s2050" name="Clip" r:id="rId3" imgW="1035720" imgH="504720" progId="">
              <p:embed/>
            </p:oleObj>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7" name="Rectangle 25"/>
          <p:cNvSpPr>
            <a:spLocks noGrp="1" noChangeArrowheads="1"/>
          </p:cNvSpPr>
          <p:nvPr>
            <p:ph type="title"/>
          </p:nvPr>
        </p:nvSpPr>
        <p:spPr>
          <a:noFill/>
        </p:spPr>
        <p:txBody>
          <a:bodyPr lIns="92075" tIns="91440" rIns="92075" bIns="91440" anchor="ctr">
            <a:spAutoFit/>
          </a:bodyPr>
          <a:lstStyle/>
          <a:p>
            <a:pPr eaLnBrk="1" hangingPunct="1"/>
            <a:r>
              <a:rPr lang="en-US" smtClean="0"/>
              <a:t>Relationships</a:t>
            </a:r>
          </a:p>
        </p:txBody>
      </p:sp>
      <p:sp>
        <p:nvSpPr>
          <p:cNvPr id="3075" name="Footer Placeholder 2"/>
          <p:cNvSpPr>
            <a:spLocks noGrp="1"/>
          </p:cNvSpPr>
          <p:nvPr>
            <p:ph type="ftr" sz="quarter" idx="10"/>
          </p:nvPr>
        </p:nvSpPr>
        <p:spPr>
          <a:noFill/>
        </p:spPr>
        <p:txBody>
          <a:bodyPr/>
          <a:lstStyle/>
          <a:p>
            <a:pPr algn="r"/>
            <a:r>
              <a:rPr lang="en-US" smtClean="0"/>
              <a:t>IS-IN-070</a:t>
            </a:r>
            <a:endParaRPr lang="en-US" smtClean="0"/>
          </a:p>
        </p:txBody>
      </p:sp>
      <p:graphicFrame>
        <p:nvGraphicFramePr>
          <p:cNvPr id="3074" name="Object 2"/>
          <p:cNvGraphicFramePr>
            <a:graphicFrameLocks noChangeAspect="1"/>
          </p:cNvGraphicFramePr>
          <p:nvPr/>
        </p:nvGraphicFramePr>
        <p:xfrm>
          <a:off x="2862262" y="1049338"/>
          <a:ext cx="4377431" cy="4727575"/>
        </p:xfrm>
        <a:graphic>
          <a:graphicData uri="http://schemas.openxmlformats.org/presentationml/2006/ole">
            <p:oleObj spid="_x0000_s3074" name="Clip" r:id="rId3" imgW="2826720" imgH="3497040" progId="">
              <p:embed/>
            </p:oleObj>
          </a:graphicData>
        </a:graphic>
      </p:graphicFrame>
      <p:sp>
        <p:nvSpPr>
          <p:cNvPr id="49157" name="Rectangle 5"/>
          <p:cNvSpPr>
            <a:spLocks noChangeArrowheads="1"/>
          </p:cNvSpPr>
          <p:nvPr/>
        </p:nvSpPr>
        <p:spPr bwMode="auto">
          <a:xfrm>
            <a:off x="431799" y="4075113"/>
            <a:ext cx="2443217" cy="990600"/>
          </a:xfrm>
          <a:prstGeom prst="rect">
            <a:avLst/>
          </a:prstGeom>
          <a:solidFill>
            <a:srgbClr val="FFFFFF"/>
          </a:solidFill>
          <a:ln w="38100">
            <a:solidFill>
              <a:srgbClr val="43699C"/>
            </a:solidFill>
            <a:miter lim="800000"/>
            <a:headEnd/>
            <a:tailEnd/>
          </a:ln>
          <a:effectLst>
            <a:outerShdw dist="71842" dir="2700000" algn="ctr" rotWithShape="0">
              <a:srgbClr val="808080"/>
            </a:outerShdw>
          </a:effectLst>
        </p:spPr>
        <p:txBody>
          <a:bodyPr wrap="none" anchor="ctr"/>
          <a:lstStyle/>
          <a:p>
            <a:pPr algn="ctr">
              <a:defRPr/>
            </a:pPr>
            <a:r>
              <a:rPr lang="en-US" b="0">
                <a:latin typeface="+mj-lt"/>
              </a:rPr>
              <a:t>Locations</a:t>
            </a:r>
          </a:p>
        </p:txBody>
      </p:sp>
      <p:sp>
        <p:nvSpPr>
          <p:cNvPr id="49158" name="Rectangle 6"/>
          <p:cNvSpPr>
            <a:spLocks noChangeArrowheads="1"/>
          </p:cNvSpPr>
          <p:nvPr/>
        </p:nvSpPr>
        <p:spPr bwMode="auto">
          <a:xfrm>
            <a:off x="3702049" y="4075113"/>
            <a:ext cx="2443217" cy="990600"/>
          </a:xfrm>
          <a:prstGeom prst="rect">
            <a:avLst/>
          </a:prstGeom>
          <a:solidFill>
            <a:srgbClr val="FFFFFF"/>
          </a:solidFill>
          <a:ln w="38100">
            <a:solidFill>
              <a:srgbClr val="43699C"/>
            </a:solidFill>
            <a:miter lim="800000"/>
            <a:headEnd/>
            <a:tailEnd/>
          </a:ln>
          <a:effectLst>
            <a:outerShdw dist="71842" dir="2700000" algn="ctr" rotWithShape="0">
              <a:srgbClr val="808080"/>
            </a:outerShdw>
          </a:effectLst>
        </p:spPr>
        <p:txBody>
          <a:bodyPr wrap="none" anchor="ctr"/>
          <a:lstStyle/>
          <a:p>
            <a:pPr algn="ctr">
              <a:defRPr/>
            </a:pPr>
            <a:r>
              <a:rPr lang="en-US" b="0">
                <a:latin typeface="+mj-lt"/>
              </a:rPr>
              <a:t>Items</a:t>
            </a:r>
          </a:p>
        </p:txBody>
      </p:sp>
      <p:cxnSp>
        <p:nvCxnSpPr>
          <p:cNvPr id="3078" name="AutoShape 7"/>
          <p:cNvCxnSpPr>
            <a:cxnSpLocks noChangeShapeType="1"/>
            <a:stCxn id="49157" idx="3"/>
            <a:endCxn id="49158" idx="1"/>
          </p:cNvCxnSpPr>
          <p:nvPr/>
        </p:nvCxnSpPr>
        <p:spPr bwMode="auto">
          <a:xfrm>
            <a:off x="2875016" y="4570413"/>
            <a:ext cx="827033" cy="1588"/>
          </a:xfrm>
          <a:prstGeom prst="straightConnector1">
            <a:avLst/>
          </a:prstGeom>
          <a:noFill/>
          <a:ln w="38100">
            <a:solidFill>
              <a:schemeClr val="tx2"/>
            </a:solidFill>
            <a:round/>
            <a:headEnd/>
            <a:tailEnd/>
          </a:ln>
        </p:spPr>
      </p:cxnSp>
      <p:sp>
        <p:nvSpPr>
          <p:cNvPr id="49161" name="Rectangle 9"/>
          <p:cNvSpPr>
            <a:spLocks noChangeArrowheads="1"/>
          </p:cNvSpPr>
          <p:nvPr/>
        </p:nvSpPr>
        <p:spPr bwMode="auto">
          <a:xfrm>
            <a:off x="3660774" y="1055688"/>
            <a:ext cx="2530475" cy="990600"/>
          </a:xfrm>
          <a:prstGeom prst="rect">
            <a:avLst/>
          </a:prstGeom>
          <a:solidFill>
            <a:srgbClr val="FFFFFF"/>
          </a:solidFill>
          <a:ln w="38100">
            <a:solidFill>
              <a:srgbClr val="43699C"/>
            </a:solidFill>
            <a:miter lim="800000"/>
            <a:headEnd/>
            <a:tailEnd/>
          </a:ln>
          <a:effectLst>
            <a:outerShdw dist="71842" dir="2700000" algn="ctr" rotWithShape="0">
              <a:srgbClr val="808080"/>
            </a:outerShdw>
          </a:effectLst>
        </p:spPr>
        <p:txBody>
          <a:bodyPr wrap="none" anchor="ctr"/>
          <a:lstStyle/>
          <a:p>
            <a:pPr algn="ctr">
              <a:defRPr/>
            </a:pPr>
            <a:r>
              <a:rPr lang="en-US" b="0">
                <a:latin typeface="+mj-lt"/>
              </a:rPr>
              <a:t>General Ledger</a:t>
            </a:r>
          </a:p>
          <a:p>
            <a:pPr algn="ctr">
              <a:defRPr/>
            </a:pPr>
            <a:r>
              <a:rPr lang="en-US" b="0">
                <a:latin typeface="+mj-lt"/>
              </a:rPr>
              <a:t>Accounts</a:t>
            </a:r>
          </a:p>
        </p:txBody>
      </p:sp>
      <p:cxnSp>
        <p:nvCxnSpPr>
          <p:cNvPr id="3080" name="AutoShape 10"/>
          <p:cNvCxnSpPr>
            <a:cxnSpLocks noChangeShapeType="1"/>
            <a:stCxn id="49161" idx="2"/>
            <a:endCxn id="49164" idx="0"/>
          </p:cNvCxnSpPr>
          <p:nvPr/>
        </p:nvCxnSpPr>
        <p:spPr bwMode="auto">
          <a:xfrm rot="5400000">
            <a:off x="4662105" y="2304667"/>
            <a:ext cx="522287" cy="5529"/>
          </a:xfrm>
          <a:prstGeom prst="straightConnector1">
            <a:avLst/>
          </a:prstGeom>
          <a:noFill/>
          <a:ln w="38100">
            <a:solidFill>
              <a:srgbClr val="43699C"/>
            </a:solidFill>
            <a:round/>
            <a:headEnd/>
            <a:tailEnd/>
          </a:ln>
        </p:spPr>
      </p:cxnSp>
      <p:sp>
        <p:nvSpPr>
          <p:cNvPr id="49164" name="Rectangle 12"/>
          <p:cNvSpPr>
            <a:spLocks noChangeArrowheads="1"/>
          </p:cNvSpPr>
          <p:nvPr/>
        </p:nvSpPr>
        <p:spPr bwMode="auto">
          <a:xfrm>
            <a:off x="3698874" y="2568575"/>
            <a:ext cx="2443217" cy="990600"/>
          </a:xfrm>
          <a:prstGeom prst="rect">
            <a:avLst/>
          </a:prstGeom>
          <a:solidFill>
            <a:srgbClr val="FFFFFF"/>
          </a:solidFill>
          <a:ln w="38100">
            <a:solidFill>
              <a:srgbClr val="43699C"/>
            </a:solidFill>
            <a:miter lim="800000"/>
            <a:headEnd/>
            <a:tailEnd/>
          </a:ln>
          <a:effectLst>
            <a:outerShdw dist="71842" dir="2700000" algn="ctr" rotWithShape="0">
              <a:srgbClr val="808080"/>
            </a:outerShdw>
          </a:effectLst>
        </p:spPr>
        <p:txBody>
          <a:bodyPr wrap="none" anchor="ctr"/>
          <a:lstStyle/>
          <a:p>
            <a:pPr algn="ctr">
              <a:defRPr/>
            </a:pPr>
            <a:r>
              <a:rPr lang="en-US" b="0">
                <a:latin typeface="+mj-lt"/>
              </a:rPr>
              <a:t>Product Lines</a:t>
            </a:r>
          </a:p>
        </p:txBody>
      </p:sp>
      <p:sp>
        <p:nvSpPr>
          <p:cNvPr id="49165" name="Rectangle 13"/>
          <p:cNvSpPr>
            <a:spLocks noChangeArrowheads="1"/>
          </p:cNvSpPr>
          <p:nvPr/>
        </p:nvSpPr>
        <p:spPr bwMode="auto">
          <a:xfrm>
            <a:off x="431799" y="2565400"/>
            <a:ext cx="2443217" cy="990600"/>
          </a:xfrm>
          <a:prstGeom prst="rect">
            <a:avLst/>
          </a:prstGeom>
          <a:solidFill>
            <a:srgbClr val="FFFFFF"/>
          </a:solidFill>
          <a:ln w="38100">
            <a:solidFill>
              <a:srgbClr val="43699C"/>
            </a:solidFill>
            <a:miter lim="800000"/>
            <a:headEnd/>
            <a:tailEnd/>
          </a:ln>
          <a:effectLst>
            <a:outerShdw dist="71842" dir="2700000" algn="ctr" rotWithShape="0">
              <a:srgbClr val="808080"/>
            </a:outerShdw>
          </a:effectLst>
        </p:spPr>
        <p:txBody>
          <a:bodyPr wrap="none" anchor="ctr"/>
          <a:lstStyle/>
          <a:p>
            <a:pPr algn="ctr">
              <a:defRPr/>
            </a:pPr>
            <a:r>
              <a:rPr lang="en-US" b="0">
                <a:latin typeface="+mj-lt"/>
              </a:rPr>
              <a:t>Sites</a:t>
            </a:r>
          </a:p>
        </p:txBody>
      </p:sp>
      <p:cxnSp>
        <p:nvCxnSpPr>
          <p:cNvPr id="3083" name="AutoShape 14"/>
          <p:cNvCxnSpPr>
            <a:cxnSpLocks noChangeShapeType="1"/>
            <a:stCxn id="49165" idx="2"/>
            <a:endCxn id="49157" idx="0"/>
          </p:cNvCxnSpPr>
          <p:nvPr/>
        </p:nvCxnSpPr>
        <p:spPr bwMode="auto">
          <a:xfrm rot="5400000">
            <a:off x="1393852" y="3815556"/>
            <a:ext cx="519113" cy="1588"/>
          </a:xfrm>
          <a:prstGeom prst="straightConnector1">
            <a:avLst/>
          </a:prstGeom>
          <a:noFill/>
          <a:ln w="38100">
            <a:solidFill>
              <a:srgbClr val="43699C"/>
            </a:solidFill>
            <a:prstDash val="sysDot"/>
            <a:round/>
            <a:headEnd/>
            <a:tailEnd/>
          </a:ln>
        </p:spPr>
      </p:cxnSp>
      <p:cxnSp>
        <p:nvCxnSpPr>
          <p:cNvPr id="3084" name="AutoShape 15"/>
          <p:cNvCxnSpPr>
            <a:cxnSpLocks noChangeShapeType="1"/>
            <a:stCxn id="49164" idx="2"/>
            <a:endCxn id="49158" idx="0"/>
          </p:cNvCxnSpPr>
          <p:nvPr/>
        </p:nvCxnSpPr>
        <p:spPr bwMode="auto">
          <a:xfrm rot="16200000" flipH="1">
            <a:off x="4664101" y="3815556"/>
            <a:ext cx="515938" cy="3175"/>
          </a:xfrm>
          <a:prstGeom prst="straightConnector1">
            <a:avLst/>
          </a:prstGeom>
          <a:noFill/>
          <a:ln w="38100">
            <a:solidFill>
              <a:srgbClr val="43699C"/>
            </a:solidFill>
            <a:round/>
            <a:headEnd/>
            <a:tailEnd/>
          </a:ln>
        </p:spPr>
      </p:cxnSp>
      <p:sp>
        <p:nvSpPr>
          <p:cNvPr id="49169" name="Rectangle 17"/>
          <p:cNvSpPr>
            <a:spLocks noChangeArrowheads="1"/>
          </p:cNvSpPr>
          <p:nvPr/>
        </p:nvSpPr>
        <p:spPr bwMode="auto">
          <a:xfrm>
            <a:off x="6299199" y="4894263"/>
            <a:ext cx="2443217" cy="990600"/>
          </a:xfrm>
          <a:prstGeom prst="rect">
            <a:avLst/>
          </a:prstGeom>
          <a:solidFill>
            <a:srgbClr val="FFFFFF"/>
          </a:solidFill>
          <a:ln w="38100">
            <a:solidFill>
              <a:srgbClr val="43699C"/>
            </a:solidFill>
            <a:miter lim="800000"/>
            <a:headEnd/>
            <a:tailEnd/>
          </a:ln>
          <a:effectLst>
            <a:outerShdw dist="71842" dir="2700000" algn="ctr" rotWithShape="0">
              <a:srgbClr val="808080"/>
            </a:outerShdw>
          </a:effectLst>
        </p:spPr>
        <p:txBody>
          <a:bodyPr wrap="none" anchor="ctr"/>
          <a:lstStyle/>
          <a:p>
            <a:pPr algn="ctr">
              <a:defRPr/>
            </a:pPr>
            <a:r>
              <a:rPr lang="en-US" b="0">
                <a:latin typeface="+mj-lt"/>
              </a:rPr>
              <a:t>Item Status</a:t>
            </a:r>
          </a:p>
        </p:txBody>
      </p:sp>
      <p:cxnSp>
        <p:nvCxnSpPr>
          <p:cNvPr id="3086" name="AutoShape 18"/>
          <p:cNvCxnSpPr>
            <a:cxnSpLocks noChangeShapeType="1"/>
            <a:stCxn id="49158" idx="3"/>
            <a:endCxn id="49169" idx="1"/>
          </p:cNvCxnSpPr>
          <p:nvPr/>
        </p:nvCxnSpPr>
        <p:spPr bwMode="auto">
          <a:xfrm>
            <a:off x="6145266" y="4570413"/>
            <a:ext cx="153933" cy="819150"/>
          </a:xfrm>
          <a:prstGeom prst="bentConnector3">
            <a:avLst>
              <a:gd name="adj1" fmla="val 50000"/>
            </a:avLst>
          </a:prstGeom>
          <a:noFill/>
          <a:ln w="38100">
            <a:solidFill>
              <a:srgbClr val="43699C"/>
            </a:solidFill>
            <a:prstDash val="sysDot"/>
            <a:miter lim="800000"/>
            <a:headEnd/>
            <a:tailEnd/>
          </a:ln>
        </p:spPr>
      </p:cxnSp>
      <p:sp>
        <p:nvSpPr>
          <p:cNvPr id="49178" name="Rectangle 26"/>
          <p:cNvSpPr>
            <a:spLocks noChangeArrowheads="1"/>
          </p:cNvSpPr>
          <p:nvPr/>
        </p:nvSpPr>
        <p:spPr bwMode="auto">
          <a:xfrm>
            <a:off x="430212" y="1054100"/>
            <a:ext cx="2443217" cy="990600"/>
          </a:xfrm>
          <a:prstGeom prst="rect">
            <a:avLst/>
          </a:prstGeom>
          <a:solidFill>
            <a:srgbClr val="FFFFFF"/>
          </a:solidFill>
          <a:ln w="38100">
            <a:solidFill>
              <a:srgbClr val="43699C"/>
            </a:solidFill>
            <a:miter lim="800000"/>
            <a:headEnd/>
            <a:tailEnd/>
          </a:ln>
          <a:effectLst>
            <a:outerShdw dist="71842" dir="2700000" algn="ctr" rotWithShape="0">
              <a:srgbClr val="808080"/>
            </a:outerShdw>
          </a:effectLst>
        </p:spPr>
        <p:txBody>
          <a:bodyPr wrap="none" anchor="ctr"/>
          <a:lstStyle/>
          <a:p>
            <a:pPr algn="ctr">
              <a:defRPr/>
            </a:pPr>
            <a:r>
              <a:rPr lang="en-US" b="0">
                <a:latin typeface="+mj-lt"/>
              </a:rPr>
              <a:t>Domains</a:t>
            </a:r>
          </a:p>
        </p:txBody>
      </p:sp>
      <p:cxnSp>
        <p:nvCxnSpPr>
          <p:cNvPr id="3089" name="AutoShape 27"/>
          <p:cNvCxnSpPr>
            <a:cxnSpLocks noChangeShapeType="1"/>
            <a:stCxn id="49178" idx="2"/>
            <a:endCxn id="49165" idx="0"/>
          </p:cNvCxnSpPr>
          <p:nvPr/>
        </p:nvCxnSpPr>
        <p:spPr bwMode="auto">
          <a:xfrm rot="16200000" flipH="1">
            <a:off x="1392264" y="2304256"/>
            <a:ext cx="520700" cy="1587"/>
          </a:xfrm>
          <a:prstGeom prst="bentConnector3">
            <a:avLst>
              <a:gd name="adj1" fmla="val 50000"/>
            </a:avLst>
          </a:prstGeom>
          <a:noFill/>
          <a:ln w="38100">
            <a:solidFill>
              <a:srgbClr val="43699C"/>
            </a:solidFill>
            <a:prstDash val="sysDot"/>
            <a:miter lim="800000"/>
            <a:headEnd/>
            <a:tailEnd/>
          </a:ln>
        </p:spPr>
      </p:cxn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98" name="Object 4"/>
          <p:cNvGraphicFramePr>
            <a:graphicFrameLocks noChangeAspect="1"/>
          </p:cNvGraphicFramePr>
          <p:nvPr>
            <p:ph idx="1"/>
          </p:nvPr>
        </p:nvGraphicFramePr>
        <p:xfrm>
          <a:off x="688975" y="1219200"/>
          <a:ext cx="3608388" cy="4464050"/>
        </p:xfrm>
        <a:graphic>
          <a:graphicData uri="http://schemas.openxmlformats.org/presentationml/2006/ole">
            <p:oleObj spid="_x0000_s4098" name="Clip" r:id="rId3" imgW="2826720" imgH="3497040" progId="">
              <p:embed/>
            </p:oleObj>
          </a:graphicData>
        </a:graphic>
      </p:graphicFrame>
      <p:sp>
        <p:nvSpPr>
          <p:cNvPr id="4101" name="Rectangle 2"/>
          <p:cNvSpPr>
            <a:spLocks noGrp="1" noChangeArrowheads="1"/>
          </p:cNvSpPr>
          <p:nvPr>
            <p:ph type="title"/>
          </p:nvPr>
        </p:nvSpPr>
        <p:spPr/>
        <p:txBody>
          <a:bodyPr/>
          <a:lstStyle/>
          <a:p>
            <a:pPr eaLnBrk="1" hangingPunct="1"/>
            <a:r>
              <a:rPr lang="en-US" smtClean="0"/>
              <a:t>How Item Data is Used</a:t>
            </a:r>
          </a:p>
        </p:txBody>
      </p:sp>
      <p:sp>
        <p:nvSpPr>
          <p:cNvPr id="4099" name="Footer Placeholder 3"/>
          <p:cNvSpPr>
            <a:spLocks noGrp="1"/>
          </p:cNvSpPr>
          <p:nvPr>
            <p:ph type="ftr" sz="quarter" idx="10"/>
          </p:nvPr>
        </p:nvSpPr>
        <p:spPr>
          <a:noFill/>
        </p:spPr>
        <p:txBody>
          <a:bodyPr/>
          <a:lstStyle/>
          <a:p>
            <a:pPr algn="r"/>
            <a:r>
              <a:rPr lang="en-US" smtClean="0"/>
              <a:t>IS-IN-080</a:t>
            </a:r>
            <a:endParaRPr lang="en-US" smtClean="0"/>
          </a:p>
        </p:txBody>
      </p:sp>
      <p:sp>
        <p:nvSpPr>
          <p:cNvPr id="4102" name="Text Box 8"/>
          <p:cNvSpPr txBox="1">
            <a:spLocks noChangeArrowheads="1"/>
          </p:cNvSpPr>
          <p:nvPr/>
        </p:nvSpPr>
        <p:spPr bwMode="auto">
          <a:xfrm>
            <a:off x="1584325" y="1949450"/>
            <a:ext cx="1919288" cy="731838"/>
          </a:xfrm>
          <a:prstGeom prst="rect">
            <a:avLst/>
          </a:prstGeom>
          <a:solidFill>
            <a:schemeClr val="bg1"/>
          </a:solidFill>
          <a:ln w="38100">
            <a:solidFill>
              <a:schemeClr val="hlink"/>
            </a:solidFill>
            <a:miter lim="800000"/>
            <a:headEnd/>
            <a:tailEnd/>
          </a:ln>
        </p:spPr>
        <p:txBody>
          <a:bodyPr anchor="ctr" anchorCtr="1"/>
          <a:lstStyle/>
          <a:p>
            <a:pPr algn="ctr"/>
            <a:r>
              <a:rPr lang="en-US" sz="2000">
                <a:latin typeface="+mj-lt"/>
              </a:rPr>
              <a:t>Inventory</a:t>
            </a:r>
          </a:p>
          <a:p>
            <a:pPr algn="ctr"/>
            <a:r>
              <a:rPr lang="en-US" sz="2000">
                <a:latin typeface="+mj-lt"/>
              </a:rPr>
              <a:t>Department</a:t>
            </a:r>
          </a:p>
        </p:txBody>
      </p:sp>
      <p:sp>
        <p:nvSpPr>
          <p:cNvPr id="4103" name="Text Box 9"/>
          <p:cNvSpPr txBox="1">
            <a:spLocks noChangeArrowheads="1"/>
          </p:cNvSpPr>
          <p:nvPr/>
        </p:nvSpPr>
        <p:spPr bwMode="auto">
          <a:xfrm>
            <a:off x="1582738" y="3430588"/>
            <a:ext cx="1919287" cy="731837"/>
          </a:xfrm>
          <a:prstGeom prst="rect">
            <a:avLst/>
          </a:prstGeom>
          <a:solidFill>
            <a:schemeClr val="bg1"/>
          </a:solidFill>
          <a:ln w="38100">
            <a:solidFill>
              <a:schemeClr val="hlink"/>
            </a:solidFill>
            <a:miter lim="800000"/>
            <a:headEnd/>
            <a:tailEnd/>
          </a:ln>
        </p:spPr>
        <p:txBody>
          <a:bodyPr anchor="ctr" anchorCtr="1"/>
          <a:lstStyle/>
          <a:p>
            <a:pPr algn="ctr"/>
            <a:r>
              <a:rPr lang="en-US" sz="2000">
                <a:latin typeface="+mj-lt"/>
              </a:rPr>
              <a:t>Accounting</a:t>
            </a:r>
          </a:p>
          <a:p>
            <a:pPr algn="ctr"/>
            <a:r>
              <a:rPr lang="en-US" sz="2000">
                <a:latin typeface="+mj-lt"/>
              </a:rPr>
              <a:t>Department</a:t>
            </a:r>
          </a:p>
        </p:txBody>
      </p:sp>
      <p:sp>
        <p:nvSpPr>
          <p:cNvPr id="4104" name="Text Box 10"/>
          <p:cNvSpPr txBox="1">
            <a:spLocks noChangeArrowheads="1"/>
          </p:cNvSpPr>
          <p:nvPr/>
        </p:nvSpPr>
        <p:spPr bwMode="auto">
          <a:xfrm>
            <a:off x="1581150" y="4841875"/>
            <a:ext cx="1919288" cy="731838"/>
          </a:xfrm>
          <a:prstGeom prst="rect">
            <a:avLst/>
          </a:prstGeom>
          <a:solidFill>
            <a:schemeClr val="bg1"/>
          </a:solidFill>
          <a:ln w="38100">
            <a:solidFill>
              <a:schemeClr val="hlink"/>
            </a:solidFill>
            <a:miter lim="800000"/>
            <a:headEnd/>
            <a:tailEnd/>
          </a:ln>
        </p:spPr>
        <p:txBody>
          <a:bodyPr anchor="ctr" anchorCtr="1"/>
          <a:lstStyle/>
          <a:p>
            <a:pPr algn="ctr"/>
            <a:r>
              <a:rPr lang="en-US" sz="2000">
                <a:latin typeface="+mj-lt"/>
              </a:rPr>
              <a:t>Planning</a:t>
            </a:r>
          </a:p>
          <a:p>
            <a:pPr algn="ctr"/>
            <a:r>
              <a:rPr lang="en-US" sz="2000">
                <a:latin typeface="+mj-lt"/>
              </a:rPr>
              <a:t>Department</a:t>
            </a:r>
          </a:p>
        </p:txBody>
      </p:sp>
      <p:sp>
        <p:nvSpPr>
          <p:cNvPr id="4105" name="Text Box 11"/>
          <p:cNvSpPr txBox="1">
            <a:spLocks noChangeArrowheads="1"/>
          </p:cNvSpPr>
          <p:nvPr/>
        </p:nvSpPr>
        <p:spPr bwMode="auto">
          <a:xfrm>
            <a:off x="5681663" y="1539875"/>
            <a:ext cx="2203450" cy="4478149"/>
          </a:xfrm>
          <a:prstGeom prst="rect">
            <a:avLst/>
          </a:prstGeom>
          <a:noFill/>
          <a:ln w="12700">
            <a:noFill/>
            <a:miter lim="800000"/>
            <a:headEnd/>
            <a:tailEnd/>
          </a:ln>
        </p:spPr>
        <p:txBody>
          <a:bodyPr>
            <a:spAutoFit/>
          </a:bodyPr>
          <a:lstStyle/>
          <a:p>
            <a:r>
              <a:rPr lang="en-US" sz="1900">
                <a:latin typeface="+mj-lt"/>
              </a:rPr>
              <a:t>Tracking</a:t>
            </a:r>
          </a:p>
          <a:p>
            <a:endParaRPr lang="en-US" sz="1900">
              <a:latin typeface="+mj-lt"/>
            </a:endParaRPr>
          </a:p>
          <a:p>
            <a:r>
              <a:rPr lang="en-US" sz="1900">
                <a:latin typeface="+mj-lt"/>
              </a:rPr>
              <a:t>Movement</a:t>
            </a:r>
          </a:p>
          <a:p>
            <a:endParaRPr lang="en-US" sz="1900">
              <a:latin typeface="+mj-lt"/>
            </a:endParaRPr>
          </a:p>
          <a:p>
            <a:r>
              <a:rPr lang="en-US" sz="1900">
                <a:latin typeface="+mj-lt"/>
              </a:rPr>
              <a:t>Allocation</a:t>
            </a:r>
          </a:p>
          <a:p>
            <a:endParaRPr lang="en-US" sz="1900">
              <a:latin typeface="+mj-lt"/>
            </a:endParaRPr>
          </a:p>
          <a:p>
            <a:r>
              <a:rPr lang="en-US" sz="1900">
                <a:latin typeface="+mj-lt"/>
              </a:rPr>
              <a:t>Pricing</a:t>
            </a:r>
          </a:p>
          <a:p>
            <a:endParaRPr lang="en-US" sz="1900">
              <a:latin typeface="+mj-lt"/>
            </a:endParaRPr>
          </a:p>
          <a:p>
            <a:r>
              <a:rPr lang="en-US" sz="1900">
                <a:latin typeface="+mj-lt"/>
              </a:rPr>
              <a:t>Costs</a:t>
            </a:r>
          </a:p>
          <a:p>
            <a:endParaRPr lang="en-US" sz="1900">
              <a:latin typeface="+mj-lt"/>
            </a:endParaRPr>
          </a:p>
          <a:p>
            <a:r>
              <a:rPr lang="en-US" sz="1900">
                <a:latin typeface="+mj-lt"/>
              </a:rPr>
              <a:t>MRP</a:t>
            </a:r>
          </a:p>
          <a:p>
            <a:endParaRPr lang="en-US" sz="1900">
              <a:latin typeface="+mj-lt"/>
            </a:endParaRPr>
          </a:p>
          <a:p>
            <a:r>
              <a:rPr lang="en-US" sz="1900">
                <a:latin typeface="+mj-lt"/>
              </a:rPr>
              <a:t>Purchasing</a:t>
            </a:r>
          </a:p>
          <a:p>
            <a:endParaRPr lang="en-US" sz="1900">
              <a:latin typeface="+mj-lt"/>
            </a:endParaRPr>
          </a:p>
          <a:p>
            <a:r>
              <a:rPr lang="en-US" sz="1900">
                <a:latin typeface="+mj-lt"/>
              </a:rPr>
              <a:t>Manufacturing</a:t>
            </a:r>
          </a:p>
        </p:txBody>
      </p:sp>
      <p:sp>
        <p:nvSpPr>
          <p:cNvPr id="4106" name="Text Box 12"/>
          <p:cNvSpPr txBox="1">
            <a:spLocks noChangeArrowheads="1"/>
          </p:cNvSpPr>
          <p:nvPr/>
        </p:nvSpPr>
        <p:spPr bwMode="auto">
          <a:xfrm>
            <a:off x="4999038" y="1098550"/>
            <a:ext cx="2955925" cy="442913"/>
          </a:xfrm>
          <a:prstGeom prst="rect">
            <a:avLst/>
          </a:prstGeom>
          <a:noFill/>
          <a:ln w="12700">
            <a:noFill/>
            <a:miter lim="800000"/>
            <a:headEnd/>
            <a:tailEnd/>
          </a:ln>
        </p:spPr>
        <p:txBody>
          <a:bodyPr>
            <a:spAutoFit/>
          </a:bodyPr>
          <a:lstStyle/>
          <a:p>
            <a:pPr algn="ctr"/>
            <a:r>
              <a:rPr lang="en-US" sz="2300">
                <a:latin typeface="+mj-lt"/>
              </a:rPr>
              <a:t>QAD Product Suite</a:t>
            </a:r>
          </a:p>
        </p:txBody>
      </p:sp>
      <p:sp>
        <p:nvSpPr>
          <p:cNvPr id="4107" name="Rectangle 24"/>
          <p:cNvSpPr>
            <a:spLocks noChangeArrowheads="1"/>
          </p:cNvSpPr>
          <p:nvPr/>
        </p:nvSpPr>
        <p:spPr bwMode="auto">
          <a:xfrm rot="5400000">
            <a:off x="6831013" y="3181350"/>
            <a:ext cx="2590800" cy="609600"/>
          </a:xfrm>
          <a:prstGeom prst="rect">
            <a:avLst/>
          </a:prstGeom>
          <a:solidFill>
            <a:schemeClr val="bg1"/>
          </a:solidFill>
          <a:ln w="38100">
            <a:solidFill>
              <a:srgbClr val="006600"/>
            </a:solidFill>
            <a:prstDash val="dash"/>
            <a:miter lim="800000"/>
            <a:headEnd/>
            <a:tailEnd/>
          </a:ln>
        </p:spPr>
        <p:txBody>
          <a:bodyPr wrap="none" anchor="ctr"/>
          <a:lstStyle/>
          <a:p>
            <a:pPr algn="ctr"/>
            <a:r>
              <a:rPr lang="en-US" sz="1800" b="0">
                <a:latin typeface="+mj-lt"/>
              </a:rPr>
              <a:t>General Item Data</a:t>
            </a:r>
          </a:p>
          <a:p>
            <a:pPr algn="ctr"/>
            <a:r>
              <a:rPr lang="en-US" sz="1800" b="0">
                <a:latin typeface="+mj-lt"/>
              </a:rPr>
              <a:t>used for all </a:t>
            </a:r>
          </a:p>
        </p:txBody>
      </p:sp>
      <p:sp>
        <p:nvSpPr>
          <p:cNvPr id="4108" name="Rectangle 25"/>
          <p:cNvSpPr>
            <a:spLocks noChangeArrowheads="1"/>
          </p:cNvSpPr>
          <p:nvPr/>
        </p:nvSpPr>
        <p:spPr bwMode="auto">
          <a:xfrm>
            <a:off x="5594350" y="1509068"/>
            <a:ext cx="1828800" cy="461665"/>
          </a:xfrm>
          <a:prstGeom prst="rect">
            <a:avLst/>
          </a:prstGeom>
          <a:noFill/>
          <a:ln w="19050">
            <a:noFill/>
            <a:miter lim="800000"/>
            <a:headEnd/>
            <a:tailEnd/>
          </a:ln>
        </p:spPr>
        <p:txBody>
          <a:bodyPr anchor="ctr">
            <a:spAutoFit/>
          </a:bodyPr>
          <a:lstStyle/>
          <a:p>
            <a:endParaRPr lang="en-US">
              <a:latin typeface="+mj-lt"/>
            </a:endParaRPr>
          </a:p>
        </p:txBody>
      </p:sp>
      <p:sp>
        <p:nvSpPr>
          <p:cNvPr id="4109" name="Rectangle 26"/>
          <p:cNvSpPr>
            <a:spLocks noChangeArrowheads="1"/>
          </p:cNvSpPr>
          <p:nvPr/>
        </p:nvSpPr>
        <p:spPr bwMode="auto">
          <a:xfrm>
            <a:off x="5594350" y="2084537"/>
            <a:ext cx="1828800" cy="461665"/>
          </a:xfrm>
          <a:prstGeom prst="rect">
            <a:avLst/>
          </a:prstGeom>
          <a:noFill/>
          <a:ln w="19050">
            <a:noFill/>
            <a:miter lim="800000"/>
            <a:headEnd/>
            <a:tailEnd/>
          </a:ln>
        </p:spPr>
        <p:txBody>
          <a:bodyPr anchor="ctr">
            <a:spAutoFit/>
          </a:bodyPr>
          <a:lstStyle/>
          <a:p>
            <a:endParaRPr lang="en-US">
              <a:latin typeface="+mj-lt"/>
            </a:endParaRPr>
          </a:p>
        </p:txBody>
      </p:sp>
      <p:sp>
        <p:nvSpPr>
          <p:cNvPr id="4110" name="Rectangle 27"/>
          <p:cNvSpPr>
            <a:spLocks noChangeArrowheads="1"/>
          </p:cNvSpPr>
          <p:nvPr/>
        </p:nvSpPr>
        <p:spPr bwMode="auto">
          <a:xfrm>
            <a:off x="5594350" y="2670324"/>
            <a:ext cx="1828800" cy="461665"/>
          </a:xfrm>
          <a:prstGeom prst="rect">
            <a:avLst/>
          </a:prstGeom>
          <a:noFill/>
          <a:ln w="19050">
            <a:noFill/>
            <a:miter lim="800000"/>
            <a:headEnd/>
            <a:tailEnd/>
          </a:ln>
        </p:spPr>
        <p:txBody>
          <a:bodyPr anchor="ctr">
            <a:spAutoFit/>
          </a:bodyPr>
          <a:lstStyle/>
          <a:p>
            <a:endParaRPr lang="en-US">
              <a:latin typeface="+mj-lt"/>
            </a:endParaRPr>
          </a:p>
        </p:txBody>
      </p:sp>
      <p:sp>
        <p:nvSpPr>
          <p:cNvPr id="4111" name="Rectangle 28"/>
          <p:cNvSpPr>
            <a:spLocks noChangeArrowheads="1"/>
          </p:cNvSpPr>
          <p:nvPr/>
        </p:nvSpPr>
        <p:spPr bwMode="auto">
          <a:xfrm>
            <a:off x="5594350" y="3252937"/>
            <a:ext cx="1828800" cy="461665"/>
          </a:xfrm>
          <a:prstGeom prst="rect">
            <a:avLst/>
          </a:prstGeom>
          <a:noFill/>
          <a:ln w="19050">
            <a:noFill/>
            <a:miter lim="800000"/>
            <a:headEnd/>
            <a:tailEnd/>
          </a:ln>
        </p:spPr>
        <p:txBody>
          <a:bodyPr anchor="ctr">
            <a:spAutoFit/>
          </a:bodyPr>
          <a:lstStyle/>
          <a:p>
            <a:endParaRPr lang="en-US">
              <a:latin typeface="+mj-lt"/>
            </a:endParaRPr>
          </a:p>
        </p:txBody>
      </p:sp>
      <p:sp>
        <p:nvSpPr>
          <p:cNvPr id="4112" name="Rectangle 29"/>
          <p:cNvSpPr>
            <a:spLocks noChangeArrowheads="1"/>
          </p:cNvSpPr>
          <p:nvPr/>
        </p:nvSpPr>
        <p:spPr bwMode="auto">
          <a:xfrm>
            <a:off x="5594350" y="3875237"/>
            <a:ext cx="1828800" cy="461665"/>
          </a:xfrm>
          <a:prstGeom prst="rect">
            <a:avLst/>
          </a:prstGeom>
          <a:noFill/>
          <a:ln w="19050">
            <a:noFill/>
            <a:miter lim="800000"/>
            <a:headEnd/>
            <a:tailEnd/>
          </a:ln>
        </p:spPr>
        <p:txBody>
          <a:bodyPr anchor="ctr">
            <a:spAutoFit/>
          </a:bodyPr>
          <a:lstStyle/>
          <a:p>
            <a:endParaRPr lang="en-US">
              <a:latin typeface="+mj-lt"/>
            </a:endParaRPr>
          </a:p>
        </p:txBody>
      </p:sp>
      <p:sp>
        <p:nvSpPr>
          <p:cNvPr id="4113" name="Rectangle 30"/>
          <p:cNvSpPr>
            <a:spLocks noChangeArrowheads="1"/>
          </p:cNvSpPr>
          <p:nvPr/>
        </p:nvSpPr>
        <p:spPr bwMode="auto">
          <a:xfrm>
            <a:off x="5594350" y="4422924"/>
            <a:ext cx="1828800" cy="461665"/>
          </a:xfrm>
          <a:prstGeom prst="rect">
            <a:avLst/>
          </a:prstGeom>
          <a:noFill/>
          <a:ln w="19050">
            <a:noFill/>
            <a:miter lim="800000"/>
            <a:headEnd/>
            <a:tailEnd/>
          </a:ln>
        </p:spPr>
        <p:txBody>
          <a:bodyPr anchor="ctr">
            <a:spAutoFit/>
          </a:bodyPr>
          <a:lstStyle/>
          <a:p>
            <a:endParaRPr lang="en-US">
              <a:latin typeface="+mj-lt"/>
            </a:endParaRPr>
          </a:p>
        </p:txBody>
      </p:sp>
      <p:sp>
        <p:nvSpPr>
          <p:cNvPr id="4114" name="Rectangle 31"/>
          <p:cNvSpPr>
            <a:spLocks noChangeArrowheads="1"/>
          </p:cNvSpPr>
          <p:nvPr/>
        </p:nvSpPr>
        <p:spPr bwMode="auto">
          <a:xfrm>
            <a:off x="5594350" y="4976962"/>
            <a:ext cx="1828800" cy="461665"/>
          </a:xfrm>
          <a:prstGeom prst="rect">
            <a:avLst/>
          </a:prstGeom>
          <a:noFill/>
          <a:ln w="19050">
            <a:noFill/>
            <a:miter lim="800000"/>
            <a:headEnd/>
            <a:tailEnd/>
          </a:ln>
        </p:spPr>
        <p:txBody>
          <a:bodyPr anchor="ctr">
            <a:spAutoFit/>
          </a:bodyPr>
          <a:lstStyle/>
          <a:p>
            <a:endParaRPr lang="en-US">
              <a:latin typeface="+mj-lt"/>
            </a:endParaRPr>
          </a:p>
        </p:txBody>
      </p:sp>
      <p:sp>
        <p:nvSpPr>
          <p:cNvPr id="4115" name="Rectangle 32"/>
          <p:cNvSpPr>
            <a:spLocks noChangeArrowheads="1"/>
          </p:cNvSpPr>
          <p:nvPr/>
        </p:nvSpPr>
        <p:spPr bwMode="auto">
          <a:xfrm>
            <a:off x="5594350" y="5577831"/>
            <a:ext cx="1828800" cy="461665"/>
          </a:xfrm>
          <a:prstGeom prst="rect">
            <a:avLst/>
          </a:prstGeom>
          <a:noFill/>
          <a:ln w="19050">
            <a:noFill/>
            <a:miter lim="800000"/>
            <a:headEnd/>
            <a:tailEnd/>
          </a:ln>
        </p:spPr>
        <p:txBody>
          <a:bodyPr anchor="ctr">
            <a:spAutoFit/>
          </a:bodyPr>
          <a:lstStyle/>
          <a:p>
            <a:endParaRPr lang="en-US">
              <a:latin typeface="+mj-lt"/>
            </a:endParaRPr>
          </a:p>
        </p:txBody>
      </p:sp>
      <p:cxnSp>
        <p:nvCxnSpPr>
          <p:cNvPr id="4116" name="AutoShape 45"/>
          <p:cNvCxnSpPr>
            <a:cxnSpLocks noChangeShapeType="1"/>
            <a:stCxn id="4102" idx="3"/>
            <a:endCxn id="4108" idx="1"/>
          </p:cNvCxnSpPr>
          <p:nvPr/>
        </p:nvCxnSpPr>
        <p:spPr bwMode="auto">
          <a:xfrm flipV="1">
            <a:off x="3503613" y="1739901"/>
            <a:ext cx="2090737" cy="575468"/>
          </a:xfrm>
          <a:prstGeom prst="bentConnector3">
            <a:avLst>
              <a:gd name="adj1" fmla="val 50000"/>
            </a:avLst>
          </a:prstGeom>
          <a:noFill/>
          <a:ln w="31750">
            <a:solidFill>
              <a:schemeClr val="tx1"/>
            </a:solidFill>
            <a:miter lim="800000"/>
            <a:headEnd/>
            <a:tailEnd type="triangle" w="med" len="med"/>
          </a:ln>
        </p:spPr>
      </p:cxnSp>
      <p:cxnSp>
        <p:nvCxnSpPr>
          <p:cNvPr id="4117" name="AutoShape 46"/>
          <p:cNvCxnSpPr>
            <a:cxnSpLocks noChangeShapeType="1"/>
            <a:stCxn id="4102" idx="3"/>
            <a:endCxn id="4109" idx="1"/>
          </p:cNvCxnSpPr>
          <p:nvPr/>
        </p:nvCxnSpPr>
        <p:spPr bwMode="auto">
          <a:xfrm>
            <a:off x="3503613" y="2315369"/>
            <a:ext cx="2090737" cy="1"/>
          </a:xfrm>
          <a:prstGeom prst="straightConnector1">
            <a:avLst/>
          </a:prstGeom>
          <a:noFill/>
          <a:ln w="31750">
            <a:solidFill>
              <a:schemeClr val="tx1"/>
            </a:solidFill>
            <a:round/>
            <a:headEnd/>
            <a:tailEnd type="triangle" w="med" len="med"/>
          </a:ln>
        </p:spPr>
      </p:cxnSp>
      <p:cxnSp>
        <p:nvCxnSpPr>
          <p:cNvPr id="4118" name="AutoShape 47"/>
          <p:cNvCxnSpPr>
            <a:cxnSpLocks noChangeShapeType="1"/>
            <a:stCxn id="4102" idx="3"/>
            <a:endCxn id="4110" idx="1"/>
          </p:cNvCxnSpPr>
          <p:nvPr/>
        </p:nvCxnSpPr>
        <p:spPr bwMode="auto">
          <a:xfrm>
            <a:off x="3503613" y="2315369"/>
            <a:ext cx="2090737" cy="585788"/>
          </a:xfrm>
          <a:prstGeom prst="bentConnector3">
            <a:avLst>
              <a:gd name="adj1" fmla="val 50000"/>
            </a:avLst>
          </a:prstGeom>
          <a:noFill/>
          <a:ln w="31750">
            <a:solidFill>
              <a:schemeClr val="tx1"/>
            </a:solidFill>
            <a:miter lim="800000"/>
            <a:headEnd/>
            <a:tailEnd type="triangle" w="med" len="med"/>
          </a:ln>
        </p:spPr>
      </p:cxnSp>
      <p:cxnSp>
        <p:nvCxnSpPr>
          <p:cNvPr id="4119" name="AutoShape 48"/>
          <p:cNvCxnSpPr>
            <a:cxnSpLocks noChangeShapeType="1"/>
            <a:stCxn id="4103" idx="3"/>
            <a:endCxn id="4111" idx="1"/>
          </p:cNvCxnSpPr>
          <p:nvPr/>
        </p:nvCxnSpPr>
        <p:spPr bwMode="auto">
          <a:xfrm flipV="1">
            <a:off x="3502025" y="3483770"/>
            <a:ext cx="2092325" cy="312737"/>
          </a:xfrm>
          <a:prstGeom prst="bentConnector3">
            <a:avLst>
              <a:gd name="adj1" fmla="val 50000"/>
            </a:avLst>
          </a:prstGeom>
          <a:noFill/>
          <a:ln w="31750">
            <a:solidFill>
              <a:schemeClr val="tx1"/>
            </a:solidFill>
            <a:miter lim="800000"/>
            <a:headEnd/>
            <a:tailEnd type="triangle" w="med" len="med"/>
          </a:ln>
        </p:spPr>
      </p:cxnSp>
      <p:cxnSp>
        <p:nvCxnSpPr>
          <p:cNvPr id="4120" name="AutoShape 49"/>
          <p:cNvCxnSpPr>
            <a:cxnSpLocks noChangeShapeType="1"/>
            <a:stCxn id="4103" idx="3"/>
            <a:endCxn id="4112" idx="1"/>
          </p:cNvCxnSpPr>
          <p:nvPr/>
        </p:nvCxnSpPr>
        <p:spPr bwMode="auto">
          <a:xfrm>
            <a:off x="3502025" y="3796507"/>
            <a:ext cx="2092325" cy="309563"/>
          </a:xfrm>
          <a:prstGeom prst="bentConnector3">
            <a:avLst>
              <a:gd name="adj1" fmla="val 50000"/>
            </a:avLst>
          </a:prstGeom>
          <a:noFill/>
          <a:ln w="31750">
            <a:solidFill>
              <a:schemeClr val="tx1"/>
            </a:solidFill>
            <a:miter lim="800000"/>
            <a:headEnd/>
            <a:tailEnd type="triangle" w="med" len="med"/>
          </a:ln>
        </p:spPr>
      </p:cxnSp>
      <p:cxnSp>
        <p:nvCxnSpPr>
          <p:cNvPr id="4121" name="AutoShape 50"/>
          <p:cNvCxnSpPr>
            <a:cxnSpLocks noChangeShapeType="1"/>
            <a:stCxn id="4104" idx="3"/>
            <a:endCxn id="4113" idx="1"/>
          </p:cNvCxnSpPr>
          <p:nvPr/>
        </p:nvCxnSpPr>
        <p:spPr bwMode="auto">
          <a:xfrm flipV="1">
            <a:off x="3500438" y="4653757"/>
            <a:ext cx="2093912" cy="554037"/>
          </a:xfrm>
          <a:prstGeom prst="bentConnector3">
            <a:avLst>
              <a:gd name="adj1" fmla="val 50000"/>
            </a:avLst>
          </a:prstGeom>
          <a:noFill/>
          <a:ln w="31750">
            <a:solidFill>
              <a:schemeClr val="tx1"/>
            </a:solidFill>
            <a:miter lim="800000"/>
            <a:headEnd/>
            <a:tailEnd type="triangle" w="med" len="med"/>
          </a:ln>
        </p:spPr>
      </p:cxnSp>
      <p:cxnSp>
        <p:nvCxnSpPr>
          <p:cNvPr id="4122" name="AutoShape 51"/>
          <p:cNvCxnSpPr>
            <a:cxnSpLocks noChangeShapeType="1"/>
            <a:stCxn id="4104" idx="3"/>
            <a:endCxn id="4114" idx="1"/>
          </p:cNvCxnSpPr>
          <p:nvPr/>
        </p:nvCxnSpPr>
        <p:spPr bwMode="auto">
          <a:xfrm>
            <a:off x="3500438" y="5207794"/>
            <a:ext cx="2093912" cy="1"/>
          </a:xfrm>
          <a:prstGeom prst="straightConnector1">
            <a:avLst/>
          </a:prstGeom>
          <a:noFill/>
          <a:ln w="31750">
            <a:solidFill>
              <a:schemeClr val="tx1"/>
            </a:solidFill>
            <a:round/>
            <a:headEnd/>
            <a:tailEnd type="triangle" w="med" len="med"/>
          </a:ln>
        </p:spPr>
      </p:cxnSp>
      <p:cxnSp>
        <p:nvCxnSpPr>
          <p:cNvPr id="4123" name="AutoShape 52"/>
          <p:cNvCxnSpPr>
            <a:cxnSpLocks noChangeShapeType="1"/>
            <a:stCxn id="4104" idx="3"/>
            <a:endCxn id="4115" idx="1"/>
          </p:cNvCxnSpPr>
          <p:nvPr/>
        </p:nvCxnSpPr>
        <p:spPr bwMode="auto">
          <a:xfrm>
            <a:off x="3500438" y="5207794"/>
            <a:ext cx="2093912" cy="600870"/>
          </a:xfrm>
          <a:prstGeom prst="bentConnector3">
            <a:avLst>
              <a:gd name="adj1" fmla="val 50000"/>
            </a:avLst>
          </a:prstGeom>
          <a:noFill/>
          <a:ln w="31750">
            <a:solidFill>
              <a:schemeClr val="tx1"/>
            </a:solidFill>
            <a:miter lim="800000"/>
            <a:headEnd/>
            <a:tailEnd type="triangle" w="med" len="med"/>
          </a:ln>
        </p:spPr>
      </p:cxn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28" name="Rectangle 49"/>
          <p:cNvSpPr>
            <a:spLocks noGrp="1" noChangeArrowheads="1"/>
          </p:cNvSpPr>
          <p:nvPr>
            <p:ph type="title"/>
          </p:nvPr>
        </p:nvSpPr>
        <p:spPr>
          <a:noFill/>
        </p:spPr>
        <p:txBody>
          <a:bodyPr lIns="92075" tIns="91440" rIns="92075" bIns="91440" anchor="ctr">
            <a:spAutoFit/>
          </a:bodyPr>
          <a:lstStyle/>
          <a:p>
            <a:pPr eaLnBrk="1" hangingPunct="1"/>
            <a:r>
              <a:rPr lang="en-US" smtClean="0"/>
              <a:t>Item Data Flow</a:t>
            </a:r>
          </a:p>
        </p:txBody>
      </p:sp>
      <p:sp>
        <p:nvSpPr>
          <p:cNvPr id="21506" name="Footer Placeholder 2"/>
          <p:cNvSpPr>
            <a:spLocks noGrp="1"/>
          </p:cNvSpPr>
          <p:nvPr>
            <p:ph type="ftr" sz="quarter" idx="10"/>
          </p:nvPr>
        </p:nvSpPr>
        <p:spPr>
          <a:noFill/>
        </p:spPr>
        <p:txBody>
          <a:bodyPr/>
          <a:lstStyle/>
          <a:p>
            <a:pPr algn="r"/>
            <a:r>
              <a:rPr lang="en-US" smtClean="0"/>
              <a:t>IS-IN-090</a:t>
            </a:r>
            <a:endParaRPr lang="en-US" smtClean="0"/>
          </a:p>
        </p:txBody>
      </p:sp>
      <p:grpSp>
        <p:nvGrpSpPr>
          <p:cNvPr id="25" name="Group 24"/>
          <p:cNvGrpSpPr/>
          <p:nvPr/>
        </p:nvGrpSpPr>
        <p:grpSpPr>
          <a:xfrm>
            <a:off x="685800" y="742950"/>
            <a:ext cx="7762875" cy="5448300"/>
            <a:chOff x="685800" y="1104900"/>
            <a:chExt cx="7762875" cy="5448300"/>
          </a:xfrm>
        </p:grpSpPr>
        <p:sp>
          <p:nvSpPr>
            <p:cNvPr id="51231" name="Oval 31"/>
            <p:cNvSpPr>
              <a:spLocks noChangeArrowheads="1"/>
            </p:cNvSpPr>
            <p:nvPr/>
          </p:nvSpPr>
          <p:spPr bwMode="auto">
            <a:xfrm>
              <a:off x="1965325" y="1682750"/>
              <a:ext cx="1751013" cy="1103313"/>
            </a:xfrm>
            <a:prstGeom prst="ellipse">
              <a:avLst/>
            </a:prstGeom>
            <a:solidFill>
              <a:schemeClr val="bg1"/>
            </a:solidFill>
            <a:ln w="38100">
              <a:solidFill>
                <a:schemeClr val="hlink"/>
              </a:solidFill>
              <a:round/>
              <a:headEnd/>
              <a:tailEnd/>
            </a:ln>
            <a:effectLst>
              <a:outerShdw dist="71842" dir="2700000" algn="ctr" rotWithShape="0">
                <a:srgbClr val="C0C0C0"/>
              </a:outerShdw>
            </a:effectLst>
          </p:spPr>
          <p:txBody>
            <a:bodyPr lIns="45720" rIns="45720" anchor="ctr"/>
            <a:lstStyle/>
            <a:p>
              <a:pPr algn="ctr">
                <a:defRPr/>
              </a:pPr>
              <a:r>
                <a:rPr lang="en-US" sz="1600">
                  <a:solidFill>
                    <a:srgbClr val="000000"/>
                  </a:solidFill>
                  <a:latin typeface="+mj-lt"/>
                </a:rPr>
                <a:t>Configured Products</a:t>
              </a:r>
              <a:endParaRPr kumimoji="0" lang="en-US" sz="1600" b="0">
                <a:latin typeface="+mj-lt"/>
              </a:endParaRPr>
            </a:p>
          </p:txBody>
        </p:sp>
        <p:sp>
          <p:nvSpPr>
            <p:cNvPr id="51203" name="Oval 3"/>
            <p:cNvSpPr>
              <a:spLocks noChangeArrowheads="1"/>
            </p:cNvSpPr>
            <p:nvPr/>
          </p:nvSpPr>
          <p:spPr bwMode="auto">
            <a:xfrm>
              <a:off x="3686175" y="1104900"/>
              <a:ext cx="1751013" cy="1103313"/>
            </a:xfrm>
            <a:prstGeom prst="ellipse">
              <a:avLst/>
            </a:prstGeom>
            <a:solidFill>
              <a:schemeClr val="bg1"/>
            </a:solidFill>
            <a:ln w="38100">
              <a:solidFill>
                <a:schemeClr val="hlink"/>
              </a:solidFill>
              <a:round/>
              <a:headEnd/>
              <a:tailEnd/>
            </a:ln>
            <a:effectLst>
              <a:outerShdw dist="71842" dir="2700000" algn="ctr" rotWithShape="0">
                <a:srgbClr val="C0C0C0"/>
              </a:outerShdw>
            </a:effectLst>
          </p:spPr>
          <p:txBody>
            <a:bodyPr anchor="ctr"/>
            <a:lstStyle/>
            <a:p>
              <a:pPr algn="ctr">
                <a:defRPr/>
              </a:pPr>
              <a:r>
                <a:rPr lang="en-US" sz="1600">
                  <a:solidFill>
                    <a:srgbClr val="000000"/>
                  </a:solidFill>
                  <a:latin typeface="+mj-lt"/>
                </a:rPr>
                <a:t>Product Structures</a:t>
              </a:r>
              <a:endParaRPr kumimoji="0" lang="en-US" sz="1600" b="0">
                <a:latin typeface="+mj-lt"/>
              </a:endParaRPr>
            </a:p>
          </p:txBody>
        </p:sp>
        <p:sp>
          <p:nvSpPr>
            <p:cNvPr id="21509" name="Line 4"/>
            <p:cNvSpPr>
              <a:spLocks noChangeShapeType="1"/>
            </p:cNvSpPr>
            <p:nvPr/>
          </p:nvSpPr>
          <p:spPr bwMode="auto">
            <a:xfrm flipV="1">
              <a:off x="4570413" y="2273300"/>
              <a:ext cx="1587" cy="1717675"/>
            </a:xfrm>
            <a:prstGeom prst="line">
              <a:avLst/>
            </a:prstGeom>
            <a:noFill/>
            <a:ln w="38100">
              <a:solidFill>
                <a:schemeClr val="hlink"/>
              </a:solidFill>
              <a:round/>
              <a:headEnd/>
              <a:tailEnd type="triangle" w="med" len="med"/>
            </a:ln>
          </p:spPr>
          <p:txBody>
            <a:bodyPr wrap="none" anchor="ctr"/>
            <a:lstStyle/>
            <a:p>
              <a:endParaRPr lang="en-US">
                <a:latin typeface="+mj-lt"/>
              </a:endParaRPr>
            </a:p>
          </p:txBody>
        </p:sp>
        <p:sp>
          <p:nvSpPr>
            <p:cNvPr id="51206" name="Oval 6"/>
            <p:cNvSpPr>
              <a:spLocks noChangeArrowheads="1"/>
            </p:cNvSpPr>
            <p:nvPr/>
          </p:nvSpPr>
          <p:spPr bwMode="auto">
            <a:xfrm>
              <a:off x="5405438" y="1682750"/>
              <a:ext cx="1751012" cy="1103313"/>
            </a:xfrm>
            <a:prstGeom prst="ellipse">
              <a:avLst/>
            </a:prstGeom>
            <a:solidFill>
              <a:schemeClr val="bg1"/>
            </a:solidFill>
            <a:ln w="38100">
              <a:solidFill>
                <a:schemeClr val="hlink"/>
              </a:solidFill>
              <a:round/>
              <a:headEnd/>
              <a:tailEnd/>
            </a:ln>
            <a:effectLst>
              <a:outerShdw dist="71842" dir="2700000" algn="ctr" rotWithShape="0">
                <a:srgbClr val="C0C0C0"/>
              </a:outerShdw>
            </a:effectLst>
          </p:spPr>
          <p:txBody>
            <a:bodyPr anchor="ctr"/>
            <a:lstStyle/>
            <a:p>
              <a:pPr algn="ctr">
                <a:defRPr/>
              </a:pPr>
              <a:r>
                <a:rPr lang="en-US" sz="1600">
                  <a:solidFill>
                    <a:srgbClr val="000000"/>
                  </a:solidFill>
                  <a:latin typeface="+mj-lt"/>
                </a:rPr>
                <a:t>Sales Quotes</a:t>
              </a:r>
              <a:endParaRPr kumimoji="0" lang="en-US" sz="1600" b="0">
                <a:latin typeface="+mj-lt"/>
              </a:endParaRPr>
            </a:p>
          </p:txBody>
        </p:sp>
        <p:sp>
          <p:nvSpPr>
            <p:cNvPr id="21511" name="Line 7"/>
            <p:cNvSpPr>
              <a:spLocks noChangeShapeType="1"/>
            </p:cNvSpPr>
            <p:nvPr/>
          </p:nvSpPr>
          <p:spPr bwMode="auto">
            <a:xfrm rot="46971" flipV="1">
              <a:off x="4568825" y="2749550"/>
              <a:ext cx="1236663" cy="1254125"/>
            </a:xfrm>
            <a:prstGeom prst="line">
              <a:avLst/>
            </a:prstGeom>
            <a:noFill/>
            <a:ln w="38100">
              <a:solidFill>
                <a:schemeClr val="hlink"/>
              </a:solidFill>
              <a:round/>
              <a:headEnd/>
              <a:tailEnd type="triangle" w="med" len="med"/>
            </a:ln>
          </p:spPr>
          <p:txBody>
            <a:bodyPr wrap="none" anchor="ctr"/>
            <a:lstStyle/>
            <a:p>
              <a:endParaRPr lang="en-US">
                <a:latin typeface="+mj-lt"/>
              </a:endParaRPr>
            </a:p>
          </p:txBody>
        </p:sp>
        <p:sp>
          <p:nvSpPr>
            <p:cNvPr id="51209" name="Oval 9"/>
            <p:cNvSpPr>
              <a:spLocks noChangeArrowheads="1"/>
            </p:cNvSpPr>
            <p:nvPr/>
          </p:nvSpPr>
          <p:spPr bwMode="auto">
            <a:xfrm>
              <a:off x="6697663" y="2630488"/>
              <a:ext cx="1751012" cy="1103312"/>
            </a:xfrm>
            <a:prstGeom prst="ellipse">
              <a:avLst/>
            </a:prstGeom>
            <a:solidFill>
              <a:schemeClr val="bg1"/>
            </a:solidFill>
            <a:ln w="38100">
              <a:solidFill>
                <a:schemeClr val="hlink"/>
              </a:solidFill>
              <a:round/>
              <a:headEnd/>
              <a:tailEnd/>
            </a:ln>
            <a:effectLst>
              <a:outerShdw dist="71842" dir="2700000" algn="ctr" rotWithShape="0">
                <a:srgbClr val="C0C0C0"/>
              </a:outerShdw>
            </a:effectLst>
          </p:spPr>
          <p:txBody>
            <a:bodyPr anchor="ctr"/>
            <a:lstStyle/>
            <a:p>
              <a:pPr algn="ctr">
                <a:defRPr/>
              </a:pPr>
              <a:r>
                <a:rPr lang="en-US" sz="1600">
                  <a:solidFill>
                    <a:srgbClr val="000000"/>
                  </a:solidFill>
                  <a:latin typeface="+mj-lt"/>
                </a:rPr>
                <a:t>SSM</a:t>
              </a:r>
              <a:endParaRPr kumimoji="0" lang="en-US" sz="1600" b="0">
                <a:latin typeface="+mj-lt"/>
              </a:endParaRPr>
            </a:p>
          </p:txBody>
        </p:sp>
        <p:sp>
          <p:nvSpPr>
            <p:cNvPr id="21513" name="Line 10"/>
            <p:cNvSpPr>
              <a:spLocks noChangeShapeType="1"/>
            </p:cNvSpPr>
            <p:nvPr/>
          </p:nvSpPr>
          <p:spPr bwMode="auto">
            <a:xfrm rot="1358134" flipV="1">
              <a:off x="4745038" y="3022600"/>
              <a:ext cx="1760537" cy="1344613"/>
            </a:xfrm>
            <a:prstGeom prst="line">
              <a:avLst/>
            </a:prstGeom>
            <a:noFill/>
            <a:ln w="38100">
              <a:solidFill>
                <a:schemeClr val="hlink"/>
              </a:solidFill>
              <a:round/>
              <a:headEnd/>
              <a:tailEnd type="triangle" w="med" len="med"/>
            </a:ln>
          </p:spPr>
          <p:txBody>
            <a:bodyPr wrap="none" anchor="ctr"/>
            <a:lstStyle/>
            <a:p>
              <a:endParaRPr lang="en-US">
                <a:latin typeface="+mj-lt"/>
              </a:endParaRPr>
            </a:p>
          </p:txBody>
        </p:sp>
        <p:sp>
          <p:nvSpPr>
            <p:cNvPr id="21514" name="Line 12"/>
            <p:cNvSpPr>
              <a:spLocks noChangeShapeType="1"/>
            </p:cNvSpPr>
            <p:nvPr/>
          </p:nvSpPr>
          <p:spPr bwMode="auto">
            <a:xfrm rot="3506246" flipV="1">
              <a:off x="4886326" y="3357562"/>
              <a:ext cx="1250950" cy="1495425"/>
            </a:xfrm>
            <a:prstGeom prst="line">
              <a:avLst/>
            </a:prstGeom>
            <a:noFill/>
            <a:ln w="38100">
              <a:solidFill>
                <a:schemeClr val="hlink"/>
              </a:solidFill>
              <a:round/>
              <a:headEnd/>
              <a:tailEnd type="triangle" w="med" len="med"/>
            </a:ln>
          </p:spPr>
          <p:txBody>
            <a:bodyPr wrap="none" anchor="ctr"/>
            <a:lstStyle/>
            <a:p>
              <a:endParaRPr lang="en-US">
                <a:latin typeface="+mj-lt"/>
              </a:endParaRPr>
            </a:p>
          </p:txBody>
        </p:sp>
        <p:sp>
          <p:nvSpPr>
            <p:cNvPr id="51213" name="Oval 13"/>
            <p:cNvSpPr>
              <a:spLocks noChangeArrowheads="1"/>
            </p:cNvSpPr>
            <p:nvPr/>
          </p:nvSpPr>
          <p:spPr bwMode="auto">
            <a:xfrm>
              <a:off x="6513513" y="3840163"/>
              <a:ext cx="1751012" cy="1103312"/>
            </a:xfrm>
            <a:prstGeom prst="ellipse">
              <a:avLst/>
            </a:prstGeom>
            <a:solidFill>
              <a:schemeClr val="bg1"/>
            </a:solidFill>
            <a:ln w="38100">
              <a:solidFill>
                <a:schemeClr val="hlink"/>
              </a:solidFill>
              <a:round/>
              <a:headEnd/>
              <a:tailEnd/>
            </a:ln>
            <a:effectLst>
              <a:outerShdw dist="71842" dir="2700000" algn="ctr" rotWithShape="0">
                <a:srgbClr val="C0C0C0"/>
              </a:outerShdw>
            </a:effectLst>
          </p:spPr>
          <p:txBody>
            <a:bodyPr anchor="ctr"/>
            <a:lstStyle/>
            <a:p>
              <a:pPr algn="ctr">
                <a:defRPr/>
              </a:pPr>
              <a:r>
                <a:rPr lang="en-US" sz="1600">
                  <a:solidFill>
                    <a:srgbClr val="000000"/>
                  </a:solidFill>
                  <a:latin typeface="+mj-lt"/>
                </a:rPr>
                <a:t>Sales Orders</a:t>
              </a:r>
              <a:endParaRPr kumimoji="0" lang="en-US" sz="1600" b="0">
                <a:latin typeface="+mj-lt"/>
              </a:endParaRPr>
            </a:p>
          </p:txBody>
        </p:sp>
        <p:sp>
          <p:nvSpPr>
            <p:cNvPr id="21516" name="Line 15"/>
            <p:cNvSpPr>
              <a:spLocks noChangeShapeType="1"/>
            </p:cNvSpPr>
            <p:nvPr/>
          </p:nvSpPr>
          <p:spPr bwMode="auto">
            <a:xfrm rot="5400000" flipV="1">
              <a:off x="4609306" y="3904457"/>
              <a:ext cx="1096963" cy="1193800"/>
            </a:xfrm>
            <a:prstGeom prst="line">
              <a:avLst/>
            </a:prstGeom>
            <a:noFill/>
            <a:ln w="38100">
              <a:solidFill>
                <a:schemeClr val="hlink"/>
              </a:solidFill>
              <a:round/>
              <a:headEnd/>
              <a:tailEnd type="triangle" w="med" len="med"/>
            </a:ln>
          </p:spPr>
          <p:txBody>
            <a:bodyPr wrap="none" anchor="ctr"/>
            <a:lstStyle/>
            <a:p>
              <a:endParaRPr lang="en-US">
                <a:latin typeface="+mj-lt"/>
              </a:endParaRPr>
            </a:p>
          </p:txBody>
        </p:sp>
        <p:sp>
          <p:nvSpPr>
            <p:cNvPr id="51216" name="Oval 16"/>
            <p:cNvSpPr>
              <a:spLocks noChangeArrowheads="1"/>
            </p:cNvSpPr>
            <p:nvPr/>
          </p:nvSpPr>
          <p:spPr bwMode="auto">
            <a:xfrm>
              <a:off x="5480050" y="4935538"/>
              <a:ext cx="1751013" cy="1103312"/>
            </a:xfrm>
            <a:prstGeom prst="ellipse">
              <a:avLst/>
            </a:prstGeom>
            <a:solidFill>
              <a:schemeClr val="bg1"/>
            </a:solidFill>
            <a:ln w="38100">
              <a:solidFill>
                <a:schemeClr val="hlink"/>
              </a:solidFill>
              <a:round/>
              <a:headEnd/>
              <a:tailEnd/>
            </a:ln>
            <a:effectLst>
              <a:outerShdw dist="71842" dir="2700000" algn="ctr" rotWithShape="0">
                <a:srgbClr val="C0C0C0"/>
              </a:outerShdw>
            </a:effectLst>
          </p:spPr>
          <p:txBody>
            <a:bodyPr lIns="45720" rIns="45720" anchor="ctr"/>
            <a:lstStyle/>
            <a:p>
              <a:pPr algn="ctr">
                <a:defRPr/>
              </a:pPr>
              <a:r>
                <a:rPr lang="en-US" sz="1600">
                  <a:solidFill>
                    <a:srgbClr val="000000"/>
                  </a:solidFill>
                  <a:latin typeface="+mj-lt"/>
                </a:rPr>
                <a:t>Purchasing</a:t>
              </a:r>
              <a:endParaRPr kumimoji="0" lang="en-US" sz="1600" b="0">
                <a:latin typeface="+mj-lt"/>
              </a:endParaRPr>
            </a:p>
          </p:txBody>
        </p:sp>
        <p:sp>
          <p:nvSpPr>
            <p:cNvPr id="21518" name="Line 18"/>
            <p:cNvSpPr>
              <a:spLocks noChangeShapeType="1"/>
            </p:cNvSpPr>
            <p:nvPr/>
          </p:nvSpPr>
          <p:spPr bwMode="auto">
            <a:xfrm flipH="1">
              <a:off x="4570413" y="3971925"/>
              <a:ext cx="0" cy="1441450"/>
            </a:xfrm>
            <a:prstGeom prst="line">
              <a:avLst/>
            </a:prstGeom>
            <a:noFill/>
            <a:ln w="38100">
              <a:solidFill>
                <a:schemeClr val="hlink"/>
              </a:solidFill>
              <a:round/>
              <a:headEnd/>
              <a:tailEnd type="triangle" w="med" len="med"/>
            </a:ln>
          </p:spPr>
          <p:txBody>
            <a:bodyPr wrap="none" anchor="ctr"/>
            <a:lstStyle/>
            <a:p>
              <a:endParaRPr lang="en-US">
                <a:latin typeface="+mj-lt"/>
              </a:endParaRPr>
            </a:p>
          </p:txBody>
        </p:sp>
        <p:sp>
          <p:nvSpPr>
            <p:cNvPr id="51219" name="Oval 19"/>
            <p:cNvSpPr>
              <a:spLocks noChangeArrowheads="1"/>
            </p:cNvSpPr>
            <p:nvPr/>
          </p:nvSpPr>
          <p:spPr bwMode="auto">
            <a:xfrm>
              <a:off x="3687763" y="5449888"/>
              <a:ext cx="1751012" cy="1103312"/>
            </a:xfrm>
            <a:prstGeom prst="ellipse">
              <a:avLst/>
            </a:prstGeom>
            <a:solidFill>
              <a:schemeClr val="bg1"/>
            </a:solidFill>
            <a:ln w="38100">
              <a:solidFill>
                <a:schemeClr val="hlink"/>
              </a:solidFill>
              <a:round/>
              <a:headEnd/>
              <a:tailEnd/>
            </a:ln>
            <a:effectLst>
              <a:outerShdw dist="71842" dir="2700000" algn="ctr" rotWithShape="0">
                <a:srgbClr val="C0C0C0"/>
              </a:outerShdw>
            </a:effectLst>
          </p:spPr>
          <p:txBody>
            <a:bodyPr lIns="45720" rIns="45720" anchor="ctr"/>
            <a:lstStyle/>
            <a:p>
              <a:pPr algn="ctr">
                <a:defRPr/>
              </a:pPr>
              <a:r>
                <a:rPr lang="en-US" sz="1600">
                  <a:solidFill>
                    <a:srgbClr val="000000"/>
                  </a:solidFill>
                  <a:latin typeface="+mj-lt"/>
                </a:rPr>
                <a:t>Work Orders</a:t>
              </a:r>
              <a:endParaRPr kumimoji="0" lang="en-US" sz="1600" b="0">
                <a:latin typeface="+mj-lt"/>
              </a:endParaRPr>
            </a:p>
          </p:txBody>
        </p:sp>
        <p:sp>
          <p:nvSpPr>
            <p:cNvPr id="21520" name="Line 21"/>
            <p:cNvSpPr>
              <a:spLocks noChangeShapeType="1"/>
            </p:cNvSpPr>
            <p:nvPr/>
          </p:nvSpPr>
          <p:spPr bwMode="auto">
            <a:xfrm rot="10136179" flipV="1">
              <a:off x="3297238" y="4100513"/>
              <a:ext cx="1370012" cy="831850"/>
            </a:xfrm>
            <a:prstGeom prst="line">
              <a:avLst/>
            </a:prstGeom>
            <a:noFill/>
            <a:ln w="38100">
              <a:solidFill>
                <a:schemeClr val="hlink"/>
              </a:solidFill>
              <a:round/>
              <a:headEnd/>
              <a:tailEnd type="triangle" w="med" len="med"/>
            </a:ln>
          </p:spPr>
          <p:txBody>
            <a:bodyPr wrap="none" anchor="ctr"/>
            <a:lstStyle/>
            <a:p>
              <a:endParaRPr lang="en-US">
                <a:latin typeface="+mj-lt"/>
              </a:endParaRPr>
            </a:p>
          </p:txBody>
        </p:sp>
        <p:sp>
          <p:nvSpPr>
            <p:cNvPr id="51222" name="Oval 22"/>
            <p:cNvSpPr>
              <a:spLocks noChangeArrowheads="1"/>
            </p:cNvSpPr>
            <p:nvPr/>
          </p:nvSpPr>
          <p:spPr bwMode="auto">
            <a:xfrm>
              <a:off x="1893888" y="4935538"/>
              <a:ext cx="1751012" cy="1103312"/>
            </a:xfrm>
            <a:prstGeom prst="ellipse">
              <a:avLst/>
            </a:prstGeom>
            <a:solidFill>
              <a:schemeClr val="bg1"/>
            </a:solidFill>
            <a:ln w="38100">
              <a:solidFill>
                <a:schemeClr val="hlink"/>
              </a:solidFill>
              <a:round/>
              <a:headEnd/>
              <a:tailEnd/>
            </a:ln>
            <a:effectLst>
              <a:outerShdw dist="71842" dir="2700000" algn="ctr" rotWithShape="0">
                <a:srgbClr val="C0C0C0"/>
              </a:outerShdw>
            </a:effectLst>
          </p:spPr>
          <p:txBody>
            <a:bodyPr lIns="45720" rIns="45720" anchor="ctr"/>
            <a:lstStyle/>
            <a:p>
              <a:pPr algn="ctr">
                <a:defRPr/>
              </a:pPr>
              <a:r>
                <a:rPr lang="en-US" sz="1600">
                  <a:solidFill>
                    <a:srgbClr val="000000"/>
                  </a:solidFill>
                  <a:latin typeface="+mj-lt"/>
                </a:rPr>
                <a:t>Inventory Control</a:t>
              </a:r>
              <a:endParaRPr kumimoji="0" lang="en-US" sz="1600" b="0">
                <a:latin typeface="+mj-lt"/>
              </a:endParaRPr>
            </a:p>
          </p:txBody>
        </p:sp>
        <p:sp>
          <p:nvSpPr>
            <p:cNvPr id="21522" name="Line 24"/>
            <p:cNvSpPr>
              <a:spLocks noChangeShapeType="1"/>
            </p:cNvSpPr>
            <p:nvPr/>
          </p:nvSpPr>
          <p:spPr bwMode="auto">
            <a:xfrm rot="21034042" flipV="1">
              <a:off x="2760663" y="4094163"/>
              <a:ext cx="1803400" cy="119062"/>
            </a:xfrm>
            <a:prstGeom prst="line">
              <a:avLst/>
            </a:prstGeom>
            <a:noFill/>
            <a:ln w="38100">
              <a:solidFill>
                <a:schemeClr val="hlink"/>
              </a:solidFill>
              <a:round/>
              <a:headEnd type="triangle" w="med" len="med"/>
              <a:tailEnd/>
            </a:ln>
          </p:spPr>
          <p:txBody>
            <a:bodyPr wrap="none" anchor="ctr"/>
            <a:lstStyle/>
            <a:p>
              <a:endParaRPr lang="en-US">
                <a:latin typeface="+mj-lt"/>
              </a:endParaRPr>
            </a:p>
          </p:txBody>
        </p:sp>
        <p:sp>
          <p:nvSpPr>
            <p:cNvPr id="51225" name="Oval 25"/>
            <p:cNvSpPr>
              <a:spLocks noChangeArrowheads="1"/>
            </p:cNvSpPr>
            <p:nvPr/>
          </p:nvSpPr>
          <p:spPr bwMode="auto">
            <a:xfrm>
              <a:off x="792163" y="3840163"/>
              <a:ext cx="1911350" cy="1103312"/>
            </a:xfrm>
            <a:prstGeom prst="ellipse">
              <a:avLst/>
            </a:prstGeom>
            <a:solidFill>
              <a:schemeClr val="bg1"/>
            </a:solidFill>
            <a:ln w="38100">
              <a:solidFill>
                <a:schemeClr val="hlink"/>
              </a:solidFill>
              <a:round/>
              <a:headEnd/>
              <a:tailEnd/>
            </a:ln>
            <a:effectLst>
              <a:outerShdw dist="71842" dir="2700000" algn="ctr" rotWithShape="0">
                <a:srgbClr val="C0C0C0"/>
              </a:outerShdw>
            </a:effectLst>
          </p:spPr>
          <p:txBody>
            <a:bodyPr lIns="0" rIns="0" anchor="ctr"/>
            <a:lstStyle/>
            <a:p>
              <a:pPr algn="ctr">
                <a:defRPr/>
              </a:pPr>
              <a:r>
                <a:rPr lang="en-US" sz="1600">
                  <a:solidFill>
                    <a:srgbClr val="000000"/>
                  </a:solidFill>
                  <a:latin typeface="+mj-lt"/>
                </a:rPr>
                <a:t>Routing/ Work Centers</a:t>
              </a:r>
              <a:endParaRPr kumimoji="0" lang="en-US" sz="1600" b="0">
                <a:latin typeface="+mj-lt"/>
              </a:endParaRPr>
            </a:p>
          </p:txBody>
        </p:sp>
        <p:sp>
          <p:nvSpPr>
            <p:cNvPr id="21524" name="Line 27"/>
            <p:cNvSpPr>
              <a:spLocks noChangeShapeType="1"/>
            </p:cNvSpPr>
            <p:nvPr/>
          </p:nvSpPr>
          <p:spPr bwMode="auto">
            <a:xfrm rot="14558410" flipV="1">
              <a:off x="2772569" y="2894806"/>
              <a:ext cx="1460500" cy="1608138"/>
            </a:xfrm>
            <a:prstGeom prst="line">
              <a:avLst/>
            </a:prstGeom>
            <a:noFill/>
            <a:ln w="38100">
              <a:solidFill>
                <a:schemeClr val="hlink"/>
              </a:solidFill>
              <a:round/>
              <a:headEnd/>
              <a:tailEnd type="triangle" w="med" len="med"/>
            </a:ln>
          </p:spPr>
          <p:txBody>
            <a:bodyPr wrap="none" anchor="ctr"/>
            <a:lstStyle/>
            <a:p>
              <a:endParaRPr lang="en-US">
                <a:latin typeface="+mj-lt"/>
              </a:endParaRPr>
            </a:p>
          </p:txBody>
        </p:sp>
        <p:sp>
          <p:nvSpPr>
            <p:cNvPr id="51228" name="Oval 28"/>
            <p:cNvSpPr>
              <a:spLocks noChangeArrowheads="1"/>
            </p:cNvSpPr>
            <p:nvPr/>
          </p:nvSpPr>
          <p:spPr bwMode="auto">
            <a:xfrm>
              <a:off x="685800" y="2630488"/>
              <a:ext cx="1751013" cy="1103312"/>
            </a:xfrm>
            <a:prstGeom prst="ellipse">
              <a:avLst/>
            </a:prstGeom>
            <a:solidFill>
              <a:schemeClr val="bg1"/>
            </a:solidFill>
            <a:ln w="38100">
              <a:solidFill>
                <a:schemeClr val="hlink"/>
              </a:solidFill>
              <a:round/>
              <a:headEnd/>
              <a:tailEnd/>
            </a:ln>
            <a:effectLst>
              <a:outerShdw dist="71842" dir="2700000" algn="ctr" rotWithShape="0">
                <a:srgbClr val="C0C0C0"/>
              </a:outerShdw>
            </a:effectLst>
          </p:spPr>
          <p:txBody>
            <a:bodyPr lIns="45720" rIns="45720" anchor="ctr"/>
            <a:lstStyle/>
            <a:p>
              <a:pPr algn="ctr">
                <a:defRPr/>
              </a:pPr>
              <a:r>
                <a:rPr lang="en-US" sz="1600">
                  <a:solidFill>
                    <a:srgbClr val="000000"/>
                  </a:solidFill>
                  <a:latin typeface="+mj-lt"/>
                </a:rPr>
                <a:t>Quality</a:t>
              </a:r>
              <a:endParaRPr kumimoji="0" lang="en-US" sz="1600" b="0">
                <a:latin typeface="+mj-lt"/>
              </a:endParaRPr>
            </a:p>
          </p:txBody>
        </p:sp>
        <p:sp>
          <p:nvSpPr>
            <p:cNvPr id="21526" name="Line 30"/>
            <p:cNvSpPr>
              <a:spLocks noChangeShapeType="1"/>
            </p:cNvSpPr>
            <p:nvPr/>
          </p:nvSpPr>
          <p:spPr bwMode="auto">
            <a:xfrm rot="16200000" flipV="1">
              <a:off x="3340894" y="2763044"/>
              <a:ext cx="1189038" cy="1250950"/>
            </a:xfrm>
            <a:prstGeom prst="line">
              <a:avLst/>
            </a:prstGeom>
            <a:noFill/>
            <a:ln w="38100">
              <a:solidFill>
                <a:schemeClr val="hlink"/>
              </a:solidFill>
              <a:round/>
              <a:headEnd/>
              <a:tailEnd type="triangle" w="med" len="med"/>
            </a:ln>
          </p:spPr>
          <p:txBody>
            <a:bodyPr wrap="none" anchor="ctr"/>
            <a:lstStyle/>
            <a:p>
              <a:endParaRPr lang="en-US">
                <a:latin typeface="+mj-lt"/>
              </a:endParaRPr>
            </a:p>
          </p:txBody>
        </p:sp>
        <p:sp>
          <p:nvSpPr>
            <p:cNvPr id="51236" name="Oval 36"/>
            <p:cNvSpPr>
              <a:spLocks noChangeArrowheads="1"/>
            </p:cNvSpPr>
            <p:nvPr/>
          </p:nvSpPr>
          <p:spPr bwMode="auto">
            <a:xfrm>
              <a:off x="3571875" y="3295650"/>
              <a:ext cx="1997075" cy="1258888"/>
            </a:xfrm>
            <a:prstGeom prst="ellipse">
              <a:avLst/>
            </a:prstGeom>
            <a:solidFill>
              <a:schemeClr val="bg1"/>
            </a:solidFill>
            <a:ln w="38100">
              <a:solidFill>
                <a:schemeClr val="hlink"/>
              </a:solidFill>
              <a:round/>
              <a:headEnd/>
              <a:tailEnd/>
            </a:ln>
            <a:effectLst>
              <a:outerShdw dist="71842" dir="2700000" algn="ctr" rotWithShape="0">
                <a:srgbClr val="C0C0C0"/>
              </a:outerShdw>
            </a:effectLst>
          </p:spPr>
          <p:txBody>
            <a:bodyPr anchor="ctr"/>
            <a:lstStyle/>
            <a:p>
              <a:pPr algn="ctr">
                <a:defRPr/>
              </a:pPr>
              <a:r>
                <a:rPr lang="en-US" sz="1600">
                  <a:solidFill>
                    <a:srgbClr val="000000"/>
                  </a:solidFill>
                  <a:latin typeface="+mj-lt"/>
                </a:rPr>
                <a:t>Product Lines and Items/Sites</a:t>
              </a:r>
              <a:endParaRPr kumimoji="0" lang="en-US" sz="1600">
                <a:latin typeface="+mj-lt"/>
              </a:endParaRPr>
            </a:p>
          </p:txBody>
        </p:sp>
      </p:grpSp>
    </p:spTree>
  </p:cSld>
  <p:clrMapOvr>
    <a:masterClrMapping/>
  </p:clrMapOvr>
  <p:timing>
    <p:tnLst>
      <p:par>
        <p:cTn id="1" dur="indefinite" restart="never" nodeType="tmRoot"/>
      </p:par>
    </p:tnLst>
  </p:timing>
</p:sld>
</file>

<file path=ppt/theme/theme1.xml><?xml version="1.0" encoding="utf-8"?>
<a:theme xmlns:a="http://schemas.openxmlformats.org/drawingml/2006/main" name="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FFFF00"/>
        </a:solidFill>
        <a:ln w="19050" cap="flat" cmpd="sng" algn="ctr">
          <a:solidFill>
            <a:schemeClr val="accent2"/>
          </a:solidFill>
          <a:prstDash val="solid"/>
          <a:round/>
          <a:headEnd type="none" w="med" len="med"/>
          <a:tailEnd type="none" w="med" len="med"/>
        </a:ln>
        <a:effectLst/>
      </a:spPr>
      <a:bodyPr vert="horz" wrap="squar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1" lang="en-US" sz="24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solidFill>
          <a:srgbClr val="FFFF00"/>
        </a:solidFill>
        <a:ln w="19050" cap="flat" cmpd="sng" algn="ctr">
          <a:solidFill>
            <a:schemeClr val="accent2"/>
          </a:solidFill>
          <a:prstDash val="solid"/>
          <a:round/>
          <a:headEnd type="none" w="med" len="med"/>
          <a:tailEnd type="none" w="med" len="med"/>
        </a:ln>
        <a:effectLst/>
      </a:spPr>
      <a:bodyPr vert="horz" wrap="squar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1" lang="en-US" sz="24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EX06PP_template">
  <a:themeElements>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1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FFFF00"/>
        </a:solidFill>
        <a:ln w="19050" cap="flat" cmpd="sng" algn="ctr">
          <a:solidFill>
            <a:schemeClr val="accent2"/>
          </a:solidFill>
          <a:prstDash val="solid"/>
          <a:round/>
          <a:headEnd type="none" w="med" len="med"/>
          <a:tailEnd type="none" w="med" len="med"/>
        </a:ln>
        <a:effectLst/>
      </a:spPr>
      <a:bodyPr vert="horz" wrap="squar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1" lang="en-US" sz="2400" b="1"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solidFill>
          <a:srgbClr val="FFFF00"/>
        </a:solidFill>
        <a:ln w="19050" cap="flat" cmpd="sng" algn="ctr">
          <a:solidFill>
            <a:schemeClr val="accent2"/>
          </a:solidFill>
          <a:prstDash val="solid"/>
          <a:round/>
          <a:headEnd type="none" w="med" len="med"/>
          <a:tailEnd type="none" w="med" len="med"/>
        </a:ln>
        <a:effectLst/>
      </a:spPr>
      <a:bodyPr vert="horz" wrap="squar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1" lang="en-US" sz="2400" b="1" i="0" u="none" strike="noStrike" cap="none" normalizeH="0" baseline="0" smtClean="0">
            <a:ln>
              <a:noFill/>
            </a:ln>
            <a:solidFill>
              <a:schemeClr val="tx1"/>
            </a:solidFill>
            <a:effectLst/>
            <a:latin typeface="Verdana" pitchFamily="34" charset="0"/>
          </a:defRPr>
        </a:defPPr>
      </a:lstStyle>
    </a:lnDef>
  </a:objectDefaults>
  <a:extraClrSchemeLst>
    <a:extraClrScheme>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I:\train\MFG PRO Appl\eB2-mfgpro\eB2_support templates\slides\eB2 Training.pot</Template>
  <TotalTime>5842</TotalTime>
  <Words>462</Words>
  <Application>Microsoft Office PowerPoint</Application>
  <PresentationFormat>On-screen Show (4:3)</PresentationFormat>
  <Paragraphs>119</Paragraphs>
  <Slides>12</Slides>
  <Notes>1</Notes>
  <HiddenSlides>0</HiddenSlides>
  <MMClips>0</MMClips>
  <ScaleCrop>false</ScaleCrop>
  <HeadingPairs>
    <vt:vector size="6" baseType="variant">
      <vt:variant>
        <vt:lpstr>Theme</vt:lpstr>
      </vt:variant>
      <vt:variant>
        <vt:i4>3</vt:i4>
      </vt:variant>
      <vt:variant>
        <vt:lpstr>Embedded OLE Servers</vt:lpstr>
      </vt:variant>
      <vt:variant>
        <vt:i4>1</vt:i4>
      </vt:variant>
      <vt:variant>
        <vt:lpstr>Slide Titles</vt:lpstr>
      </vt:variant>
      <vt:variant>
        <vt:i4>12</vt:i4>
      </vt:variant>
    </vt:vector>
  </HeadingPairs>
  <TitlesOfParts>
    <vt:vector size="16" baseType="lpstr">
      <vt:lpstr>Custom Design</vt:lpstr>
      <vt:lpstr>1_EX06PP_template</vt:lpstr>
      <vt:lpstr>QAD 2010 Template</vt:lpstr>
      <vt:lpstr>Clip</vt:lpstr>
      <vt:lpstr>QAD Enterprise Applications Standard Edition</vt:lpstr>
      <vt:lpstr>Slide 2</vt:lpstr>
      <vt:lpstr>Facilities</vt:lpstr>
      <vt:lpstr>Course Overview</vt:lpstr>
      <vt:lpstr>Initial QAD Enterprise Applications Setup</vt:lpstr>
      <vt:lpstr>Terminology</vt:lpstr>
      <vt:lpstr>Relationships</vt:lpstr>
      <vt:lpstr>How Item Data is Used</vt:lpstr>
      <vt:lpstr>Item Data Flow</vt:lpstr>
      <vt:lpstr>Course Objectives</vt:lpstr>
      <vt:lpstr>Related Courses</vt:lpstr>
      <vt:lpstr>Summary</vt:lpstr>
    </vt:vector>
  </TitlesOfParts>
  <Manager>Vance Giboney</Manager>
  <Company>QAD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Cat McGlothlin Gurkweitz</dc:creator>
  <cp:lastModifiedBy>mdf</cp:lastModifiedBy>
  <cp:revision>90</cp:revision>
  <dcterms:created xsi:type="dcterms:W3CDTF">2002-03-27T21:49:26Z</dcterms:created>
  <dcterms:modified xsi:type="dcterms:W3CDTF">2011-02-01T22:10:51Z</dcterms:modified>
</cp:coreProperties>
</file>