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49" r:id="rId2"/>
  </p:sldMasterIdLst>
  <p:notesMasterIdLst>
    <p:notesMasterId r:id="rId11"/>
  </p:notesMasterIdLst>
  <p:sldIdLst>
    <p:sldId id="298" r:id="rId3"/>
    <p:sldId id="350" r:id="rId4"/>
    <p:sldId id="363" r:id="rId5"/>
    <p:sldId id="353" r:id="rId6"/>
    <p:sldId id="355" r:id="rId7"/>
    <p:sldId id="332" r:id="rId8"/>
    <p:sldId id="374" r:id="rId9"/>
    <p:sldId id="375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75262" autoAdjust="0"/>
  </p:normalViewPr>
  <p:slideViewPr>
    <p:cSldViewPr>
      <p:cViewPr>
        <p:scale>
          <a:sx n="75" d="100"/>
          <a:sy n="75" d="100"/>
        </p:scale>
        <p:origin x="-1392" y="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4A74F-2623-4966-A4B5-E3AF77CC45CA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29A26-33F5-49A2-8945-F586FC6C2F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ad.com/documentlibrary/QAD+Enterprise+Edition/QAD+2010.1/User+Guides/Master+Data/Address+Data?extoid=7bf042125f04c210VgnVCM100000810903a7RCRD&amp;extchannel=6330956f9191c210VgnVCM100000810903a7RCRD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qad.com/documentlibrary/QAD+Enterprise+Edition/QAD+2010.1/User+Guides/Master+Data/Blocking+Customer+Supplier+Transactions?extoid=b4f042125f04c210VgnVCM100000810903a7RCRD&amp;extchannel=6330956f9191c210VgnVCM100000810903a7RCRD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ea typeface="宋体" pitchFamily="2" charset="-122"/>
              </a:rPr>
              <a:t>Two approaches for assigning address codes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User manually assign the code</a:t>
            </a:r>
          </a:p>
          <a:p>
            <a:pPr lvl="2"/>
            <a:r>
              <a:rPr lang="en-US" altLang="zh-CN" dirty="0" smtClean="0">
                <a:ea typeface="宋体" pitchFamily="2" charset="-122"/>
              </a:rPr>
              <a:t>The code typically has some inherent meaning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System automatically assigns the code</a:t>
            </a:r>
          </a:p>
          <a:p>
            <a:pPr lvl="2"/>
            <a:r>
              <a:rPr lang="en-US" altLang="zh-CN" dirty="0" smtClean="0">
                <a:ea typeface="宋体" pitchFamily="2" charset="-122"/>
              </a:rPr>
              <a:t>The code is based on a sequential number and has no inherent meaning</a:t>
            </a:r>
          </a:p>
          <a:p>
            <a:pPr lvl="2"/>
            <a:endParaRPr lang="en-US" altLang="zh-CN" dirty="0" smtClean="0">
              <a:ea typeface="宋体" pitchFamily="2" charset="-122"/>
            </a:endParaRPr>
          </a:p>
          <a:p>
            <a:r>
              <a:rPr lang="en-US" altLang="zh-CN" dirty="0" smtClean="0">
                <a:ea typeface="宋体" pitchFamily="2" charset="-122"/>
              </a:rPr>
              <a:t>You can set up sequence numbers to be used to automatically generate numbers for 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Business Relations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Customers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End Users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Employees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Suppliers</a:t>
            </a:r>
          </a:p>
          <a:p>
            <a:r>
              <a:rPr lang="en-US" dirty="0" smtClean="0"/>
              <a:t>When you leave the code field blank in the activities that create these records, the system supplies a number based on the defined </a:t>
            </a:r>
            <a:r>
              <a:rPr lang="en-US" dirty="0" err="1" smtClean="0"/>
              <a:t>autonumber</a:t>
            </a:r>
            <a:r>
              <a:rPr lang="en-US" dirty="0" smtClean="0"/>
              <a:t> sequence </a:t>
            </a:r>
            <a:endParaRPr lang="en-US" altLang="zh-CN" dirty="0" smtClean="0">
              <a:ea typeface="宋体" pitchFamily="2" charset="-122"/>
            </a:endParaRPr>
          </a:p>
          <a:p>
            <a:pPr lvl="2"/>
            <a:endParaRPr lang="en-US" altLang="zh-CN" dirty="0" smtClean="0">
              <a:ea typeface="宋体" pitchFamily="2" charset="-122"/>
            </a:endParaRPr>
          </a:p>
          <a:p>
            <a:pPr lvl="2"/>
            <a:endParaRPr lang="en-US" altLang="zh-CN" dirty="0" smtClean="0">
              <a:ea typeface="宋体" pitchFamily="2" charset="-122"/>
            </a:endParaRPr>
          </a:p>
          <a:p>
            <a:r>
              <a:rPr lang="en-US" dirty="0" smtClean="0"/>
              <a:t>These sequences are all defined in a similar way but the scope of the sequence differs</a:t>
            </a:r>
          </a:p>
          <a:p>
            <a:pPr lvl="1"/>
            <a:r>
              <a:rPr lang="en-US" dirty="0" smtClean="0"/>
              <a:t>Business relation </a:t>
            </a:r>
            <a:r>
              <a:rPr lang="en-US" dirty="0" err="1" smtClean="0"/>
              <a:t>autonumbers</a:t>
            </a:r>
            <a:r>
              <a:rPr lang="en-US" dirty="0" smtClean="0"/>
              <a:t> are database wide  </a:t>
            </a:r>
          </a:p>
          <a:p>
            <a:pPr lvl="1"/>
            <a:r>
              <a:rPr lang="en-US" dirty="0" smtClean="0"/>
              <a:t>Customer, supplier and end user </a:t>
            </a:r>
            <a:r>
              <a:rPr lang="en-US" dirty="0" err="1" smtClean="0"/>
              <a:t>automumbers</a:t>
            </a:r>
            <a:r>
              <a:rPr lang="en-US" dirty="0" smtClean="0"/>
              <a:t> apply at the shared set level</a:t>
            </a:r>
          </a:p>
          <a:p>
            <a:pPr lvl="2"/>
            <a:r>
              <a:rPr lang="en-US" dirty="0" smtClean="0"/>
              <a:t>A shared set must be supplied</a:t>
            </a:r>
          </a:p>
          <a:p>
            <a:pPr lvl="1"/>
            <a:r>
              <a:rPr lang="en-US" dirty="0" smtClean="0"/>
              <a:t>Employee </a:t>
            </a:r>
            <a:r>
              <a:rPr lang="en-US" dirty="0" err="1" smtClean="0"/>
              <a:t>autonumbers</a:t>
            </a:r>
            <a:r>
              <a:rPr lang="en-US" dirty="0" smtClean="0"/>
              <a:t> apply to each domain</a:t>
            </a:r>
          </a:p>
          <a:p>
            <a:pPr lvl="2"/>
            <a:r>
              <a:rPr lang="en-US" dirty="0" smtClean="0"/>
              <a:t>A domain code must be supplied</a:t>
            </a:r>
          </a:p>
          <a:p>
            <a:pPr lvl="2"/>
            <a:endParaRPr lang="en-US" altLang="zh-CN" dirty="0" smtClean="0">
              <a:ea typeface="宋体" pitchFamily="2" charset="-122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 may want to restrict which activity can be initiated in the system for active customers. For example:</a:t>
            </a:r>
          </a:p>
          <a:p>
            <a:pPr fontAlgn="base"/>
            <a:r>
              <a:rPr lang="en-US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</a:t>
            </a:r>
            <a:endParaRPr lang="en-US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 may want to create sales orders for some customers but not calls or contracts in the Service/Support Management (SSM) module.</a:t>
            </a:r>
          </a:p>
          <a:p>
            <a:pPr fontAlgn="base"/>
            <a:r>
              <a:rPr lang="en-US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</a:t>
            </a:r>
            <a:endParaRPr lang="en-US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 may need to block a customer that has credit problems.</a:t>
            </a:r>
          </a:p>
          <a:p>
            <a:pPr fontAlgn="base"/>
            <a:r>
              <a:rPr lang="en-US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</a:t>
            </a:r>
            <a:endParaRPr lang="en-US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 may need to block a supplier who is delivering late or has quality problems.</a:t>
            </a:r>
          </a:p>
          <a:p>
            <a:pPr fontAlgn="base"/>
            <a:r>
              <a:rPr lang="en-US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Note: 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When customers are marked as inactive, all related transactions are automatically marked as blocked; you do not need to set up the transactions. Marking a customer as inactive is done in the AR module.</a:t>
            </a: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141414">
                  <a:lumMod val="75000"/>
                  <a:lumOff val="25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(Refer to the</a:t>
            </a:r>
            <a:r>
              <a:rPr lang="en-US" baseline="0" dirty="0" smtClean="0"/>
              <a:t> 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User Guides » Master Data »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 action="ppaction://hlinkfile"/>
              </a:rPr>
              <a:t>Address Data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»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 action="ppaction://hlinkfile"/>
              </a:rPr>
              <a:t>Blocking Customer/Supplier Transactions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» Blocked Transactions)</a:t>
            </a:r>
          </a:p>
          <a:p>
            <a:endParaRPr lang="en-US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>Blocked Sales Order Programs </a:t>
            </a:r>
          </a:p>
          <a:p>
            <a:endParaRPr lang="en-US" dirty="0" smtClean="0"/>
          </a:p>
          <a:p>
            <a:r>
              <a:rPr lang="en-US" sz="1200" dirty="0" smtClean="0"/>
              <a:t>Sales Order Maintenance</a:t>
            </a:r>
          </a:p>
          <a:p>
            <a:r>
              <a:rPr lang="en-US" sz="1200" dirty="0" smtClean="0"/>
              <a:t>Sales Order Print</a:t>
            </a:r>
          </a:p>
          <a:p>
            <a:r>
              <a:rPr lang="en-US" sz="1200" dirty="0" smtClean="0"/>
              <a:t>Customer Scheduled Order Maintenance</a:t>
            </a:r>
          </a:p>
          <a:p>
            <a:r>
              <a:rPr lang="en-US" sz="1200" dirty="0" err="1" smtClean="0"/>
              <a:t>Picklist</a:t>
            </a:r>
            <a:r>
              <a:rPr lang="en-US" sz="1200" dirty="0" smtClean="0"/>
              <a:t>/Pre-Shipper Automatic</a:t>
            </a:r>
          </a:p>
          <a:p>
            <a:r>
              <a:rPr lang="en-US" sz="1200" dirty="0" smtClean="0"/>
              <a:t>Pre-Shipper/Shipper Workbench</a:t>
            </a:r>
          </a:p>
          <a:p>
            <a:r>
              <a:rPr lang="en-US" sz="1200" dirty="0" smtClean="0"/>
              <a:t>Pre-Shipper/Shipper Print</a:t>
            </a:r>
          </a:p>
          <a:p>
            <a:r>
              <a:rPr lang="en-US" sz="1200" dirty="0" smtClean="0"/>
              <a:t>Pre-Shipper/Shipper Confirm</a:t>
            </a:r>
          </a:p>
          <a:p>
            <a:r>
              <a:rPr lang="en-US" sz="1200" dirty="0" smtClean="0"/>
              <a:t>Pre-Shipper/Shipper Auto Confirm</a:t>
            </a:r>
          </a:p>
          <a:p>
            <a:r>
              <a:rPr lang="en-US" sz="1200" dirty="0" smtClean="0"/>
              <a:t>Sales Order Shipper Maintenance</a:t>
            </a:r>
          </a:p>
          <a:p>
            <a:r>
              <a:rPr lang="en-US" sz="1200" dirty="0" smtClean="0"/>
              <a:t>Sales Order Shipper Print</a:t>
            </a:r>
          </a:p>
          <a:p>
            <a:r>
              <a:rPr lang="en-US" sz="1200" dirty="0" smtClean="0"/>
              <a:t>Master Bill of Lading Maintenance</a:t>
            </a:r>
          </a:p>
          <a:p>
            <a:r>
              <a:rPr lang="en-US" sz="1200" dirty="0" smtClean="0"/>
              <a:t>Sales Order Packing List</a:t>
            </a:r>
          </a:p>
          <a:p>
            <a:r>
              <a:rPr lang="en-US" sz="1200" dirty="0" smtClean="0"/>
              <a:t>Sales Order Shipments</a:t>
            </a:r>
          </a:p>
          <a:p>
            <a:r>
              <a:rPr lang="en-US" sz="1200" dirty="0" smtClean="0"/>
              <a:t>Sales Quote Maintenance</a:t>
            </a:r>
          </a:p>
          <a:p>
            <a:r>
              <a:rPr lang="en-US" sz="1200" dirty="0" smtClean="0"/>
              <a:t>Sales Quote Print</a:t>
            </a:r>
          </a:p>
          <a:p>
            <a:r>
              <a:rPr lang="en-US" sz="1200" dirty="0" smtClean="0"/>
              <a:t>Sales Quote Copy from Order</a:t>
            </a:r>
          </a:p>
          <a:p>
            <a:r>
              <a:rPr lang="en-US" sz="1200" dirty="0" smtClean="0"/>
              <a:t>Sales Quote Copy from Quote</a:t>
            </a:r>
          </a:p>
          <a:p>
            <a:r>
              <a:rPr lang="en-US" sz="1200" dirty="0" smtClean="0"/>
              <a:t>Sales Quote Release to Order</a:t>
            </a:r>
          </a:p>
          <a:p>
            <a:r>
              <a:rPr lang="en-US" sz="1200" dirty="0" smtClean="0"/>
              <a:t>Pending Invoice Maintenance</a:t>
            </a:r>
          </a:p>
          <a:p>
            <a:endParaRPr lang="en-US" sz="1200" dirty="0" smtClean="0"/>
          </a:p>
          <a:p>
            <a:r>
              <a:rPr lang="en-US" dirty="0" smtClean="0"/>
              <a:t>Blocked SSM Programs</a:t>
            </a:r>
          </a:p>
          <a:p>
            <a:r>
              <a:rPr lang="en-US" sz="1200" dirty="0" smtClean="0"/>
              <a:t>Call Maintenance</a:t>
            </a:r>
          </a:p>
          <a:p>
            <a:r>
              <a:rPr lang="en-US" sz="1200" dirty="0" smtClean="0"/>
              <a:t>Call Quote Maintenance</a:t>
            </a:r>
          </a:p>
          <a:p>
            <a:r>
              <a:rPr lang="en-US" sz="1200" dirty="0" smtClean="0"/>
              <a:t>Call Quote Release to Recording</a:t>
            </a:r>
          </a:p>
          <a:p>
            <a:r>
              <a:rPr lang="en-US" sz="1200" dirty="0" smtClean="0"/>
              <a:t>Call Copy Quote</a:t>
            </a:r>
          </a:p>
          <a:p>
            <a:r>
              <a:rPr lang="en-US" sz="1200" dirty="0" smtClean="0"/>
              <a:t>Call Activity Recording </a:t>
            </a:r>
          </a:p>
          <a:p>
            <a:r>
              <a:rPr lang="en-US" sz="1200" dirty="0" smtClean="0"/>
              <a:t>Call Invoice Recording </a:t>
            </a:r>
          </a:p>
          <a:p>
            <a:r>
              <a:rPr lang="en-US" sz="1200" dirty="0" smtClean="0"/>
              <a:t>Call Generator </a:t>
            </a:r>
          </a:p>
          <a:p>
            <a:r>
              <a:rPr lang="en-US" sz="1200" dirty="0" smtClean="0"/>
              <a:t>Service Request Maintenance </a:t>
            </a:r>
          </a:p>
          <a:p>
            <a:r>
              <a:rPr lang="en-US" sz="1200" dirty="0" smtClean="0"/>
              <a:t>Contract Quote Maintenance</a:t>
            </a:r>
          </a:p>
          <a:p>
            <a:r>
              <a:rPr lang="en-US" sz="1200" dirty="0" smtClean="0"/>
              <a:t>Contract Quote Release to Contract</a:t>
            </a:r>
          </a:p>
          <a:p>
            <a:r>
              <a:rPr lang="en-US" sz="1200" dirty="0" smtClean="0"/>
              <a:t>Contract Quote Copy from Quote</a:t>
            </a:r>
          </a:p>
          <a:p>
            <a:r>
              <a:rPr lang="en-US" sz="1200" dirty="0" smtClean="0"/>
              <a:t>Contract Quote Copy from Contract</a:t>
            </a:r>
          </a:p>
          <a:p>
            <a:r>
              <a:rPr lang="en-US" sz="1200" dirty="0" smtClean="0"/>
              <a:t>Contract Maintenance</a:t>
            </a:r>
          </a:p>
          <a:p>
            <a:r>
              <a:rPr lang="en-US" sz="1200" dirty="0" smtClean="0"/>
              <a:t>Contract Copy to Contract</a:t>
            </a:r>
          </a:p>
          <a:p>
            <a:r>
              <a:rPr lang="en-US" sz="1200" dirty="0" smtClean="0"/>
              <a:t>Renew Single Contract</a:t>
            </a:r>
          </a:p>
          <a:p>
            <a:r>
              <a:rPr lang="en-US" sz="1200" dirty="0" smtClean="0"/>
              <a:t>Renew Process/Report </a:t>
            </a:r>
          </a:p>
          <a:p>
            <a:r>
              <a:rPr lang="en-US" sz="1200" dirty="0" smtClean="0"/>
              <a:t>Billing Release to Invoice</a:t>
            </a:r>
          </a:p>
          <a:p>
            <a:r>
              <a:rPr lang="en-US" sz="1200" dirty="0" smtClean="0"/>
              <a:t>RMA Maintenance</a:t>
            </a:r>
          </a:p>
          <a:p>
            <a:r>
              <a:rPr lang="en-US" sz="1200" dirty="0" smtClean="0"/>
              <a:t>RMA Release to Work Order </a:t>
            </a:r>
          </a:p>
          <a:p>
            <a:r>
              <a:rPr lang="en-US" sz="1200" dirty="0" smtClean="0"/>
              <a:t>RMA Receipts</a:t>
            </a:r>
          </a:p>
          <a:p>
            <a:r>
              <a:rPr lang="en-US" sz="1200" dirty="0" smtClean="0"/>
              <a:t>RMA Shipments</a:t>
            </a:r>
          </a:p>
          <a:p>
            <a:r>
              <a:rPr lang="en-US" sz="1200" dirty="0" smtClean="0"/>
              <a:t>Material Order Maintenance</a:t>
            </a:r>
          </a:p>
          <a:p>
            <a:r>
              <a:rPr lang="en-US" sz="1200" dirty="0" smtClean="0"/>
              <a:t>Material Order Shipments</a:t>
            </a:r>
          </a:p>
          <a:p>
            <a:r>
              <a:rPr lang="en-US" sz="1200" dirty="0" smtClean="0"/>
              <a:t>MO Direct/Pending Returns</a:t>
            </a:r>
          </a:p>
          <a:p>
            <a:r>
              <a:rPr lang="en-US" sz="1200" dirty="0" smtClean="0"/>
              <a:t>RTS Maintenance</a:t>
            </a:r>
          </a:p>
          <a:p>
            <a:r>
              <a:rPr lang="en-US" sz="1200" dirty="0" smtClean="0"/>
              <a:t>RTS Receipts</a:t>
            </a:r>
          </a:p>
          <a:p>
            <a:r>
              <a:rPr lang="en-US" sz="1200" dirty="0" smtClean="0"/>
              <a:t>RTS Shipments</a:t>
            </a:r>
          </a:p>
          <a:p>
            <a:endParaRPr lang="en-US" sz="1200" dirty="0" smtClean="0"/>
          </a:p>
          <a:p>
            <a:r>
              <a:rPr lang="en-US" dirty="0" smtClean="0"/>
              <a:t>Blocked Purchasing Programs</a:t>
            </a:r>
          </a:p>
          <a:p>
            <a:r>
              <a:rPr lang="en-US" sz="1200" dirty="0" smtClean="0"/>
              <a:t>Requisition Maintenance</a:t>
            </a:r>
          </a:p>
          <a:p>
            <a:r>
              <a:rPr lang="en-US" sz="1200" dirty="0" smtClean="0"/>
              <a:t>Build PO From Requisition</a:t>
            </a:r>
          </a:p>
          <a:p>
            <a:r>
              <a:rPr lang="en-US" sz="1200" dirty="0" smtClean="0"/>
              <a:t>Blanket Order Maintenance</a:t>
            </a:r>
          </a:p>
          <a:p>
            <a:r>
              <a:rPr lang="en-US" sz="1200" dirty="0" smtClean="0"/>
              <a:t>Blanket Order Print</a:t>
            </a:r>
          </a:p>
          <a:p>
            <a:r>
              <a:rPr lang="en-US" sz="1200" dirty="0" smtClean="0"/>
              <a:t>Blanket Order Release to PO</a:t>
            </a:r>
          </a:p>
          <a:p>
            <a:r>
              <a:rPr lang="en-US" sz="1200" dirty="0" smtClean="0"/>
              <a:t>Supplier Scheduled Order Maintenance</a:t>
            </a:r>
          </a:p>
          <a:p>
            <a:r>
              <a:rPr lang="en-US" sz="1200" dirty="0" smtClean="0"/>
              <a:t>Schedule Print</a:t>
            </a:r>
          </a:p>
          <a:p>
            <a:r>
              <a:rPr lang="en-US" sz="1200" dirty="0" smtClean="0"/>
              <a:t>Schedule Print–Fax Format</a:t>
            </a:r>
          </a:p>
          <a:p>
            <a:r>
              <a:rPr lang="en-US" sz="1200" dirty="0" smtClean="0"/>
              <a:t>Purchase Order Maintenance</a:t>
            </a:r>
          </a:p>
          <a:p>
            <a:r>
              <a:rPr lang="en-US" sz="1200" dirty="0" smtClean="0"/>
              <a:t>Purchase Order Print</a:t>
            </a:r>
          </a:p>
          <a:p>
            <a:r>
              <a:rPr lang="en-US" sz="1200" dirty="0" smtClean="0"/>
              <a:t>Purchase Order Receipts</a:t>
            </a:r>
          </a:p>
          <a:p>
            <a:r>
              <a:rPr lang="en-US" sz="1200" dirty="0" smtClean="0"/>
              <a:t>Purchase Order Returns</a:t>
            </a:r>
          </a:p>
          <a:p>
            <a:r>
              <a:rPr lang="en-US" sz="1200" dirty="0" smtClean="0"/>
              <a:t>PO Shipper Maintenance</a:t>
            </a:r>
          </a:p>
          <a:p>
            <a:r>
              <a:rPr lang="en-US" sz="1200" dirty="0" smtClean="0"/>
              <a:t>PO Fiscal Receiving</a:t>
            </a:r>
          </a:p>
          <a:p>
            <a:r>
              <a:rPr lang="en-US" sz="1200" dirty="0" smtClean="0"/>
              <a:t>PO Shipper Receipt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Each customer can only be assigned one Blocked Code</a:t>
            </a:r>
          </a:p>
          <a:p>
            <a:r>
              <a:rPr lang="en-US" sz="1200" dirty="0" smtClean="0"/>
              <a:t>Once a customer is assigned a Blocked Code, the transactions identified by the code cannot be created for that customer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When you try to create a sales order for a customer that has an associated blocked code that includes the Sales Order Maintenance transaction,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 error message appears.</a:t>
            </a:r>
            <a:endParaRPr lang="en-U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Delete the code to remove all restrictions.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roles listed above are notified by the system when new records are created in finance (customer, employee, end users, suppliers)</a:t>
            </a:r>
          </a:p>
          <a:p>
            <a:pPr fontAlgn="base"/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person assigned these roles will be e-mailed that these records have been created in finance.</a:t>
            </a:r>
          </a:p>
          <a:p>
            <a:pPr fontAlgn="base"/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records must be completed outside of finance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E-mails advise users that operational data should be entered for the new records created in the Enterprise Financials.</a:t>
            </a:r>
          </a:p>
          <a:p>
            <a:pPr marL="914400" lvl="1" indent="-514350"/>
            <a:r>
              <a:rPr lang="en-US" dirty="0" smtClean="0"/>
              <a:t>For example, when a new customer is created in the Enterprise Financials, the associated record must be updated in Customer Data Maintenance</a:t>
            </a:r>
          </a:p>
          <a:p>
            <a:pPr marL="1314450" lvl="2" indent="-514350"/>
            <a:r>
              <a:rPr lang="en-US" dirty="0" smtClean="0"/>
              <a:t>The customer cannot be used in the Operational Modules until the update has occurred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8488"/>
            <a:ext cx="20574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8488"/>
            <a:ext cx="6019800" cy="5708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92A83-12B4-4AB4-A2CE-FF6544E18E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6A483-3C08-4132-8493-AF86797BCC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AC013-5221-45F3-8514-09D211D30E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E8BC9-D99E-4025-A7F7-3541FF2758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C4A22-063F-48BD-B1FE-D32C00589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15783-391D-41A7-8AB6-23F1C32EEE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93FBE-6B9E-4758-8EB9-0D41458B90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8533C-9A4C-4B79-9A3F-DD7E3620D1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AE8CC-81D8-4A5F-B2BC-E18F6779E0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DE5EA-9D98-4108-AEF7-6E1AAE2AEB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8488"/>
            <a:ext cx="20574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8488"/>
            <a:ext cx="6019800" cy="5708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3282F-1CFB-40AB-8B50-F00D750012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7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6038"/>
            <a:ext cx="82296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>
          <a:solidFill>
            <a:srgbClr val="4F4F4F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>
          <a:solidFill>
            <a:srgbClr val="4F4F4F"/>
          </a:solidFill>
          <a:latin typeface="+mn-l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>
          <a:solidFill>
            <a:srgbClr val="4F4F4F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6038"/>
            <a:ext cx="82296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20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4541C28A-5D4E-4206-87FB-1E7E17945A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4" r:id="rId12"/>
    <p:sldLayoutId id="214748367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>
          <a:solidFill>
            <a:srgbClr val="4F4F4F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>
          <a:solidFill>
            <a:srgbClr val="4F4F4F"/>
          </a:solidFill>
          <a:latin typeface="+mn-l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>
          <a:solidFill>
            <a:srgbClr val="4F4F4F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SO-AD-010</a:t>
            </a:r>
            <a:endParaRPr lang="en-US" sz="8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sz="3000" dirty="0" smtClean="0"/>
              <a:t>Addresses</a:t>
            </a:r>
            <a:endParaRPr lang="en-US" sz="3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  <a:buNone/>
            </a:pPr>
            <a:r>
              <a:rPr lang="en-US" dirty="0" smtClean="0"/>
              <a:t>In this section you will learn how to:</a:t>
            </a:r>
          </a:p>
          <a:p>
            <a:pPr>
              <a:lnSpc>
                <a:spcPct val="90000"/>
              </a:lnSpc>
              <a:spcAft>
                <a:spcPts val="600"/>
              </a:spcAft>
              <a:buNone/>
            </a:pPr>
            <a:endParaRPr lang="en-US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err="1" smtClean="0"/>
              <a:t>Autonumber</a:t>
            </a:r>
            <a:r>
              <a:rPr lang="en-US" dirty="0" smtClean="0"/>
              <a:t> Address Codes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Block Customer Transactions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Use E-mail Notification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SO-AD-020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08730"/>
          </a:xfrm>
        </p:spPr>
        <p:txBody>
          <a:bodyPr/>
          <a:lstStyle/>
          <a:p>
            <a:r>
              <a:rPr lang="en-US" dirty="0" err="1" smtClean="0"/>
              <a:t>Autonumber</a:t>
            </a:r>
            <a:r>
              <a:rPr lang="en-US" dirty="0" smtClean="0"/>
              <a:t> </a:t>
            </a:r>
            <a:r>
              <a:rPr lang="en-US" dirty="0" smtClean="0"/>
              <a:t>Address Codes 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381000" y="990600"/>
            <a:ext cx="4343400" cy="2971800"/>
            <a:chOff x="533400" y="1371600"/>
            <a:chExt cx="4343400" cy="2971800"/>
          </a:xfrm>
        </p:grpSpPr>
        <p:sp>
          <p:nvSpPr>
            <p:cNvPr id="12" name="Rectangle 11"/>
            <p:cNvSpPr/>
            <p:nvPr/>
          </p:nvSpPr>
          <p:spPr>
            <a:xfrm>
              <a:off x="609600" y="1371600"/>
              <a:ext cx="4267200" cy="2971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 descr="PPT169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3400" y="1371600"/>
              <a:ext cx="4303966" cy="2895600"/>
            </a:xfrm>
            <a:prstGeom prst="rect">
              <a:avLst/>
            </a:prstGeom>
          </p:spPr>
        </p:pic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609600" y="2133600"/>
              <a:ext cx="4191000" cy="30480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eaLnBrk="0" hangingPunct="0">
                <a:buSzPct val="100000"/>
              </a:pPr>
              <a:endParaRPr lang="en-US" dirty="0">
                <a:solidFill>
                  <a:srgbClr val="C00000"/>
                </a:solidFill>
                <a:cs typeface="Tahoma" pitchFamily="34" charset="0"/>
                <a:sym typeface="Tahoma" pitchFamily="34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609600" y="3962400"/>
              <a:ext cx="1828800" cy="30480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eaLnBrk="0" hangingPunct="0">
                <a:buSzPct val="100000"/>
              </a:pPr>
              <a:endParaRPr lang="en-US" dirty="0">
                <a:solidFill>
                  <a:srgbClr val="C00000"/>
                </a:solidFill>
                <a:cs typeface="Tahoma" pitchFamily="34" charset="0"/>
                <a:sym typeface="Tahoma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667000" y="1905000"/>
            <a:ext cx="4419600" cy="3124200"/>
            <a:chOff x="2667000" y="1905000"/>
            <a:chExt cx="4419600" cy="3124200"/>
          </a:xfrm>
        </p:grpSpPr>
        <p:sp>
          <p:nvSpPr>
            <p:cNvPr id="15" name="Rectangle 14"/>
            <p:cNvSpPr/>
            <p:nvPr/>
          </p:nvSpPr>
          <p:spPr>
            <a:xfrm>
              <a:off x="2809568" y="1905000"/>
              <a:ext cx="4277032" cy="31242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 descr="PPT16B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67000" y="1905000"/>
              <a:ext cx="4356914" cy="3051544"/>
            </a:xfrm>
            <a:prstGeom prst="rect">
              <a:avLst/>
            </a:prstGeom>
          </p:spPr>
        </p:pic>
        <p:sp>
          <p:nvSpPr>
            <p:cNvPr id="17" name="Rectangle 5"/>
            <p:cNvSpPr>
              <a:spLocks noChangeArrowheads="1"/>
            </p:cNvSpPr>
            <p:nvPr/>
          </p:nvSpPr>
          <p:spPr bwMode="auto">
            <a:xfrm>
              <a:off x="2738284" y="4593265"/>
              <a:ext cx="1853381" cy="363279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eaLnBrk="0" hangingPunct="0">
                <a:buSzPct val="100000"/>
              </a:pPr>
              <a:endParaRPr lang="en-US" dirty="0">
                <a:solidFill>
                  <a:srgbClr val="C00000"/>
                </a:solidFill>
                <a:cs typeface="Tahoma" pitchFamily="34" charset="0"/>
                <a:sym typeface="Tahoma" pitchFamily="34" charset="0"/>
              </a:endParaRPr>
            </a:p>
          </p:txBody>
        </p:sp>
        <p:sp>
          <p:nvSpPr>
            <p:cNvPr id="18" name="Rectangle 5"/>
            <p:cNvSpPr>
              <a:spLocks noChangeArrowheads="1"/>
            </p:cNvSpPr>
            <p:nvPr/>
          </p:nvSpPr>
          <p:spPr bwMode="auto">
            <a:xfrm>
              <a:off x="2738284" y="2704214"/>
              <a:ext cx="2500876" cy="314842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eaLnBrk="0" hangingPunct="0">
                <a:buSzPct val="100000"/>
              </a:pPr>
              <a:endParaRPr lang="en-US" dirty="0">
                <a:solidFill>
                  <a:srgbClr val="C00000"/>
                </a:solidFill>
                <a:cs typeface="Tahoma" pitchFamily="34" charset="0"/>
                <a:sym typeface="Tahoma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800600" y="3048000"/>
            <a:ext cx="4114800" cy="3352800"/>
            <a:chOff x="1173536" y="1828800"/>
            <a:chExt cx="5151064" cy="3810000"/>
          </a:xfrm>
        </p:grpSpPr>
        <p:sp>
          <p:nvSpPr>
            <p:cNvPr id="20" name="Rectangle 19"/>
            <p:cNvSpPr/>
            <p:nvPr/>
          </p:nvSpPr>
          <p:spPr>
            <a:xfrm>
              <a:off x="1295400" y="1828800"/>
              <a:ext cx="5029200" cy="381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 descr="PPT17A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73536" y="1861895"/>
              <a:ext cx="5074864" cy="3700705"/>
            </a:xfrm>
            <a:prstGeom prst="rect">
              <a:avLst/>
            </a:prstGeom>
          </p:spPr>
        </p:pic>
        <p:sp>
          <p:nvSpPr>
            <p:cNvPr id="22" name="Rectangle 5"/>
            <p:cNvSpPr>
              <a:spLocks noChangeArrowheads="1"/>
            </p:cNvSpPr>
            <p:nvPr/>
          </p:nvSpPr>
          <p:spPr bwMode="auto">
            <a:xfrm>
              <a:off x="1295400" y="5029200"/>
              <a:ext cx="2209800" cy="30480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eaLnBrk="0" hangingPunct="0">
                <a:buSzPct val="100000"/>
              </a:pPr>
              <a:endParaRPr lang="en-US" dirty="0">
                <a:solidFill>
                  <a:srgbClr val="C00000"/>
                </a:solidFill>
                <a:cs typeface="Tahoma" pitchFamily="34" charset="0"/>
                <a:sym typeface="Tahoma" pitchFamily="34" charset="0"/>
              </a:endParaRPr>
            </a:p>
          </p:txBody>
        </p:sp>
        <p:sp>
          <p:nvSpPr>
            <p:cNvPr id="23" name="Rectangle 5"/>
            <p:cNvSpPr>
              <a:spLocks noChangeArrowheads="1"/>
            </p:cNvSpPr>
            <p:nvPr/>
          </p:nvSpPr>
          <p:spPr bwMode="auto">
            <a:xfrm>
              <a:off x="1295400" y="2819400"/>
              <a:ext cx="2673350" cy="33020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eaLnBrk="0" hangingPunct="0">
                <a:buSzPct val="100000"/>
              </a:pPr>
              <a:endParaRPr lang="en-US" dirty="0">
                <a:solidFill>
                  <a:srgbClr val="C00000"/>
                </a:solidFill>
                <a:cs typeface="Tahoma" pitchFamily="34" charset="0"/>
                <a:sym typeface="Tahoma" pitchFamily="34" charset="0"/>
              </a:endParaRPr>
            </a:p>
          </p:txBody>
        </p:sp>
      </p:grp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2743200" y="3352800"/>
            <a:ext cx="1143000" cy="3810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4876800" y="4267200"/>
            <a:ext cx="9144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sz="4000" dirty="0" smtClean="0"/>
          </a:p>
          <a:p>
            <a:pPr algn="ctr">
              <a:lnSpc>
                <a:spcPct val="150000"/>
              </a:lnSpc>
              <a:buNone/>
            </a:pPr>
            <a:endParaRPr lang="en-GB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GB" dirty="0" smtClean="0"/>
              <a:t>Block Customer Transactions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SO-AD-030</a:t>
            </a:r>
          </a:p>
          <a:p>
            <a:endParaRPr lang="en-US" dirty="0"/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AutoShape 5"/>
          <p:cNvSpPr>
            <a:spLocks noChangeAspect="1" noChangeArrowheads="1"/>
          </p:cNvSpPr>
          <p:nvPr/>
        </p:nvSpPr>
        <p:spPr bwMode="auto">
          <a:xfrm>
            <a:off x="914400" y="1943100"/>
            <a:ext cx="64389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33400" y="1524000"/>
            <a:ext cx="6172200" cy="180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457200" eaLnBrk="0" hangingPunct="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F79646"/>
              </a:buClr>
              <a:buFont typeface="Arial" pitchFamily="34" charset="0"/>
              <a:buChar char="•"/>
            </a:pPr>
            <a:r>
              <a:rPr lang="en-US" sz="2800" kern="0" dirty="0" smtClean="0">
                <a:solidFill>
                  <a:srgbClr val="141414">
                    <a:lumMod val="75000"/>
                    <a:lumOff val="25000"/>
                  </a:srgbClr>
                </a:solidFill>
                <a:latin typeface="Century Gothic"/>
              </a:rPr>
              <a:t>Define sets of blocked  transactions</a:t>
            </a:r>
          </a:p>
          <a:p>
            <a:pPr marL="342900" indent="-342900" defTabSz="457200" eaLnBrk="0" hangingPunct="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F79646"/>
              </a:buClr>
              <a:buFont typeface="Arial" pitchFamily="34" charset="0"/>
              <a:buChar char="•"/>
            </a:pPr>
            <a:r>
              <a:rPr lang="en-US" sz="2800" kern="0" dirty="0" smtClean="0">
                <a:solidFill>
                  <a:srgbClr val="141414">
                    <a:lumMod val="75000"/>
                    <a:lumOff val="25000"/>
                  </a:srgbClr>
                </a:solidFill>
                <a:latin typeface="Century Gothic"/>
              </a:rPr>
              <a:t>Assign blocked transactions to customers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43000" y="1219200"/>
            <a:ext cx="5791200" cy="4800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SO-AD-040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Define Blocked Customer Transactions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marL="342900" lvl="1" indent="-342900" eaLnBrk="1" hangingPunct="1">
              <a:buNone/>
            </a:pPr>
            <a:endParaRPr lang="en-US" altLang="zh-CN" b="1" dirty="0" smtClean="0">
              <a:ea typeface="宋体" pitchFamily="2" charset="-122"/>
            </a:endParaRPr>
          </a:p>
          <a:p>
            <a:pPr eaLnBrk="1" hangingPunct="1"/>
            <a:endParaRPr lang="en-US" dirty="0"/>
          </a:p>
        </p:txBody>
      </p:sp>
      <p:pic>
        <p:nvPicPr>
          <p:cNvPr id="9" name="Picture 8" descr="PPTC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1143000"/>
            <a:ext cx="5944580" cy="4772025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533400" y="304800"/>
            <a:ext cx="8229600" cy="42862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1676400"/>
            <a:ext cx="5181600" cy="2133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PTC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1524000"/>
            <a:ext cx="5397584" cy="21336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sz="8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SO-AD-050</a:t>
            </a:r>
          </a:p>
          <a:p>
            <a:endParaRPr lang="en-US" sz="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Assign Blocked Transactions to Customers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248449"/>
            <a:ext cx="8229600" cy="4999951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sz="2400" dirty="0" smtClean="0"/>
          </a:p>
          <a:p>
            <a:endParaRPr lang="en-US" sz="2400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14400" y="1371600"/>
            <a:ext cx="5562600" cy="4191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PPT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1297130"/>
            <a:ext cx="5562600" cy="4186823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SO-AD-060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Example: Block Customer Transactions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447800"/>
            <a:ext cx="8229600" cy="4999951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>
              <a:buNone/>
            </a:pPr>
            <a:endParaRPr lang="en-US" altLang="zh-CN" sz="2400" dirty="0" smtClean="0">
              <a:ea typeface="宋体" pitchFamily="2" charset="-122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SO-AD-070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E-mail Notification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248449"/>
            <a:ext cx="8229600" cy="4999951"/>
          </a:xfrm>
        </p:spPr>
        <p:txBody>
          <a:bodyPr/>
          <a:lstStyle/>
          <a:p>
            <a:r>
              <a:rPr lang="en-US" dirty="0" smtClean="0"/>
              <a:t>Roles that receive emails</a:t>
            </a:r>
          </a:p>
          <a:p>
            <a:pPr lvl="1"/>
            <a:r>
              <a:rPr lang="en-US" dirty="0" err="1" smtClean="0"/>
              <a:t>CustomerNotify</a:t>
            </a:r>
            <a:endParaRPr lang="en-US" dirty="0" smtClean="0"/>
          </a:p>
          <a:p>
            <a:pPr lvl="1"/>
            <a:r>
              <a:rPr lang="en-US" dirty="0" err="1" smtClean="0"/>
              <a:t>EmployeNotify</a:t>
            </a:r>
            <a:endParaRPr lang="en-US" dirty="0" smtClean="0"/>
          </a:p>
          <a:p>
            <a:pPr lvl="1"/>
            <a:r>
              <a:rPr lang="en-US" dirty="0" err="1" smtClean="0"/>
              <a:t>EndUserNotify</a:t>
            </a:r>
            <a:endParaRPr lang="en-US" dirty="0" smtClean="0"/>
          </a:p>
          <a:p>
            <a:pPr lvl="1"/>
            <a:r>
              <a:rPr lang="en-US" dirty="0" err="1" smtClean="0"/>
              <a:t>SupplierNotify</a:t>
            </a:r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SO-AD-080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Example: Customer Data Incomplete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 descr="PPT10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09600" y="1143001"/>
            <a:ext cx="5601173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QAD 2010 Template">
  <a:themeElements>
    <a:clrScheme name="1_QAD 2010 Template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FFFFFF"/>
      </a:accent3>
      <a:accent4>
        <a:srgbClr val="0F0F0F"/>
      </a:accent4>
      <a:accent5>
        <a:srgbClr val="B2C1DB"/>
      </a:accent5>
      <a:accent6>
        <a:srgbClr val="E0873F"/>
      </a:accent6>
      <a:hlink>
        <a:srgbClr val="4F81BD"/>
      </a:hlink>
      <a:folHlink>
        <a:srgbClr val="366092"/>
      </a:folHlink>
    </a:clrScheme>
    <a:fontScheme name="1_QAD 2010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QAD 2010 Template 1">
        <a:dk1>
          <a:srgbClr val="141414"/>
        </a:dk1>
        <a:lt1>
          <a:srgbClr val="FFFFFF"/>
        </a:lt1>
        <a:dk2>
          <a:srgbClr val="141414"/>
        </a:dk2>
        <a:lt2>
          <a:srgbClr val="FFFFFF"/>
        </a:lt2>
        <a:accent1>
          <a:srgbClr val="4F81BD"/>
        </a:accent1>
        <a:accent2>
          <a:srgbClr val="F79646"/>
        </a:accent2>
        <a:accent3>
          <a:srgbClr val="FFFFFF"/>
        </a:accent3>
        <a:accent4>
          <a:srgbClr val="0F0F0F"/>
        </a:accent4>
        <a:accent5>
          <a:srgbClr val="B2C1DB"/>
        </a:accent5>
        <a:accent6>
          <a:srgbClr val="E0873F"/>
        </a:accent6>
        <a:hlink>
          <a:srgbClr val="4F81BD"/>
        </a:hlink>
        <a:folHlink>
          <a:srgbClr val="3660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QAD 2010 Template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FFFFFF"/>
      </a:accent3>
      <a:accent4>
        <a:srgbClr val="0F0F0F"/>
      </a:accent4>
      <a:accent5>
        <a:srgbClr val="B2C1DB"/>
      </a:accent5>
      <a:accent6>
        <a:srgbClr val="E0873F"/>
      </a:accent6>
      <a:hlink>
        <a:srgbClr val="4F81BD"/>
      </a:hlink>
      <a:folHlink>
        <a:srgbClr val="366092"/>
      </a:folHlink>
    </a:clrScheme>
    <a:fontScheme name="QAD 2010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QAD 2010 Template 1">
        <a:dk1>
          <a:srgbClr val="141414"/>
        </a:dk1>
        <a:lt1>
          <a:srgbClr val="FFFFFF"/>
        </a:lt1>
        <a:dk2>
          <a:srgbClr val="141414"/>
        </a:dk2>
        <a:lt2>
          <a:srgbClr val="FFFFFF"/>
        </a:lt2>
        <a:accent1>
          <a:srgbClr val="4F81BD"/>
        </a:accent1>
        <a:accent2>
          <a:srgbClr val="F79646"/>
        </a:accent2>
        <a:accent3>
          <a:srgbClr val="FFFFFF"/>
        </a:accent3>
        <a:accent4>
          <a:srgbClr val="0F0F0F"/>
        </a:accent4>
        <a:accent5>
          <a:srgbClr val="B2C1DB"/>
        </a:accent5>
        <a:accent6>
          <a:srgbClr val="E0873F"/>
        </a:accent6>
        <a:hlink>
          <a:srgbClr val="4F81BD"/>
        </a:hlink>
        <a:folHlink>
          <a:srgbClr val="3660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3450</TotalTime>
  <Words>474</Words>
  <Application>Microsoft Office PowerPoint</Application>
  <PresentationFormat>On-screen Show (4:3)</PresentationFormat>
  <Paragraphs>169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1_QAD 2010 Template</vt:lpstr>
      <vt:lpstr>QAD 2010 Template</vt:lpstr>
      <vt:lpstr>Addresses</vt:lpstr>
      <vt:lpstr>Autonumber Address Codes </vt:lpstr>
      <vt:lpstr>Block Customer Transactions</vt:lpstr>
      <vt:lpstr>Define Blocked Customer Transactions</vt:lpstr>
      <vt:lpstr>Assign Blocked Transactions to Customers</vt:lpstr>
      <vt:lpstr>Example: Block Customer Transactions</vt:lpstr>
      <vt:lpstr>E-mail Notification</vt:lpstr>
      <vt:lpstr>Example: Customer Data Incomplete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Approval Statuses</dc:title>
  <dc:creator>QAD</dc:creator>
  <cp:lastModifiedBy>c6s</cp:lastModifiedBy>
  <cp:revision>463</cp:revision>
  <dcterms:created xsi:type="dcterms:W3CDTF">2011-03-04T00:30:06Z</dcterms:created>
  <dcterms:modified xsi:type="dcterms:W3CDTF">2011-11-15T10:05:24Z</dcterms:modified>
</cp:coreProperties>
</file>