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74" r:id="rId2"/>
  </p:sldMasterIdLst>
  <p:notesMasterIdLst>
    <p:notesMasterId r:id="rId26"/>
  </p:notesMasterIdLst>
  <p:handoutMasterIdLst>
    <p:handoutMasterId r:id="rId27"/>
  </p:handoutMasterIdLst>
  <p:sldIdLst>
    <p:sldId id="291" r:id="rId3"/>
    <p:sldId id="260" r:id="rId4"/>
    <p:sldId id="270" r:id="rId5"/>
    <p:sldId id="271" r:id="rId6"/>
    <p:sldId id="263" r:id="rId7"/>
    <p:sldId id="273" r:id="rId8"/>
    <p:sldId id="274" r:id="rId9"/>
    <p:sldId id="294" r:id="rId10"/>
    <p:sldId id="276" r:id="rId11"/>
    <p:sldId id="292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788BE"/>
    <a:srgbClr val="000099"/>
    <a:srgbClr val="006600"/>
    <a:srgbClr val="FFCC00"/>
    <a:srgbClr val="009900"/>
    <a:srgbClr val="FFFFFF"/>
    <a:srgbClr val="B2B2B2"/>
    <a:srgbClr val="BFFF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02" y="162"/>
      </p:cViewPr>
      <p:guideLst>
        <p:guide orient="horz" pos="2161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6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7C92D69-F1C9-4334-8549-E1D3B269DF53}" type="datetime1">
              <a:rPr lang="en-US" altLang="zh-CN"/>
              <a:pPr/>
              <a:t>11/15/2011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1EF1502-C46E-4E70-9D45-42515FF0CB7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76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EAE60A6-05BA-40F4-95E7-C9A55F77A2B3}" type="datetime1">
              <a:rPr lang="en-US" altLang="zh-CN"/>
              <a:pPr/>
              <a:t>11/15/2011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FB8A44FA-94EF-44CE-8CB2-D9AB0FC0E19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E91D583-C1EB-48D3-9FF2-6E8188257EF5}" type="datetime1">
              <a:rPr lang="en-US" altLang="zh-CN"/>
              <a:pPr/>
              <a:t>11/15/2011</a:t>
            </a:fld>
            <a:endParaRPr lang="en-US" altLang="zh-CN"/>
          </a:p>
        </p:txBody>
      </p:sp>
      <p:sp>
        <p:nvSpPr>
          <p:cNvPr id="286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386CB-BAAA-4C07-AB6A-5A77A594413C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DED9A5A-FCA0-4316-9563-3B94FFC25FCC}" type="datetime1">
              <a:rPr lang="en-US" altLang="zh-CN"/>
              <a:pPr/>
              <a:t>11/15/2011</a:t>
            </a:fld>
            <a:endParaRPr lang="en-US" altLang="zh-CN"/>
          </a:p>
        </p:txBody>
      </p:sp>
      <p:sp>
        <p:nvSpPr>
          <p:cNvPr id="296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A07C47-525E-4865-B085-D67707929EFE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charset="-122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charset="-122"/>
              </a:defRPr>
            </a:lvl1pPr>
          </a:lstStyle>
          <a:p>
            <a:r>
              <a:rPr lang="en-US" altLang="zh-CN"/>
              <a:t>SO-SQ-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宋体" charset="-122"/>
              </a:rPr>
              <a:t>In this course you will learn how to</a:t>
            </a:r>
            <a:r>
              <a:rPr lang="en-US" altLang="zh-CN" dirty="0" smtClean="0">
                <a:ea typeface="宋体" charset="-122"/>
              </a:rPr>
              <a:t>:</a:t>
            </a:r>
          </a:p>
          <a:p>
            <a:pPr eaLnBrk="1" hangingPunct="1">
              <a:buFont typeface="Webdings" pitchFamily="18" charset="2"/>
              <a:buNone/>
            </a:pPr>
            <a:endParaRPr lang="en-US" altLang="zh-CN" dirty="0" smtClean="0">
              <a:ea typeface="宋体" charset="-122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dirty="0" smtClean="0">
                <a:ea typeface="宋体" charset="-122"/>
              </a:rPr>
              <a:t>Set </a:t>
            </a:r>
            <a:r>
              <a:rPr lang="en-US" altLang="zh-CN" dirty="0" smtClean="0">
                <a:ea typeface="宋体" charset="-122"/>
              </a:rPr>
              <a:t>up and Process Sales Quotes in QAD Enterprise </a:t>
            </a:r>
            <a:r>
              <a:rPr lang="en-US" altLang="zh-CN" dirty="0" smtClean="0">
                <a:ea typeface="宋体" charset="-122"/>
              </a:rPr>
              <a:t>Applications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512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Process Sales Quotes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/>
              <a:t>SO-SQ-010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Accounting Control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SO-SQ-095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38" y="2481263"/>
            <a:ext cx="4124325" cy="21431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dirty="0" smtClean="0"/>
              <a:t>Sales Quote Control</a:t>
            </a:r>
          </a:p>
          <a:p>
            <a:r>
              <a:rPr lang="en-US" b="1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3315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SO-SQ-100</a:t>
            </a:r>
          </a:p>
        </p:txBody>
      </p:sp>
      <p:sp>
        <p:nvSpPr>
          <p:cNvPr id="44078" name="Line 4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Reason Codes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SO-SQ-110</a:t>
            </a:r>
          </a:p>
        </p:txBody>
      </p:sp>
      <p:pic>
        <p:nvPicPr>
          <p:cNvPr id="14340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2175" y="2443163"/>
            <a:ext cx="4819650" cy="21050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SO-SQ-120</a:t>
            </a:r>
          </a:p>
        </p:txBody>
      </p:sp>
      <p:pic>
        <p:nvPicPr>
          <p:cNvPr id="1536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Enter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Copy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Print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Update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Release Quotes to Sales Order</a:t>
            </a:r>
          </a:p>
        </p:txBody>
      </p:sp>
      <p:sp>
        <p:nvSpPr>
          <p:cNvPr id="1638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Processing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Maintenance </a:t>
            </a:r>
            <a:r>
              <a:rPr lang="en-US" altLang="zh-CN" sz="2000" smtClean="0">
                <a:ea typeface="宋体" charset="-122"/>
              </a:rPr>
              <a:t>- Header Information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SO-SQ-140</a:t>
            </a:r>
          </a:p>
        </p:txBody>
      </p:sp>
      <p:pic>
        <p:nvPicPr>
          <p:cNvPr id="1741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919163"/>
            <a:ext cx="8420100" cy="52101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7413" name="Rectangle 14"/>
          <p:cNvSpPr>
            <a:spLocks noChangeArrowheads="1"/>
          </p:cNvSpPr>
          <p:nvPr/>
        </p:nvSpPr>
        <p:spPr bwMode="auto">
          <a:xfrm>
            <a:off x="704850" y="3943350"/>
            <a:ext cx="1952625" cy="11334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414" name="Rectangle 15"/>
          <p:cNvSpPr>
            <a:spLocks noChangeArrowheads="1"/>
          </p:cNvSpPr>
          <p:nvPr/>
        </p:nvSpPr>
        <p:spPr bwMode="auto">
          <a:xfrm>
            <a:off x="6477000" y="5305425"/>
            <a:ext cx="1352550" cy="4572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Maintenance</a:t>
            </a:r>
            <a:r>
              <a:rPr lang="en-US" altLang="zh-CN" sz="2000" smtClean="0">
                <a:ea typeface="宋体" charset="-122"/>
              </a:rPr>
              <a:t> – Header Information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SO-SQ-150</a:t>
            </a:r>
          </a:p>
        </p:txBody>
      </p:sp>
      <p:pic>
        <p:nvPicPr>
          <p:cNvPr id="1843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1433513"/>
            <a:ext cx="8086725" cy="41624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8437" name="Rectangle 16"/>
          <p:cNvSpPr>
            <a:spLocks noChangeArrowheads="1"/>
          </p:cNvSpPr>
          <p:nvPr/>
        </p:nvSpPr>
        <p:spPr bwMode="auto">
          <a:xfrm>
            <a:off x="3248025" y="4010025"/>
            <a:ext cx="2533650" cy="12477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8438" name="Rectangle 17"/>
          <p:cNvSpPr>
            <a:spLocks noChangeArrowheads="1"/>
          </p:cNvSpPr>
          <p:nvPr/>
        </p:nvSpPr>
        <p:spPr bwMode="auto">
          <a:xfrm>
            <a:off x="6124575" y="4467225"/>
            <a:ext cx="2247900" cy="2667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Maintenance</a:t>
            </a:r>
            <a:r>
              <a:rPr lang="en-US" altLang="zh-CN" sz="2000" smtClean="0">
                <a:ea typeface="宋体" charset="-122"/>
              </a:rPr>
              <a:t> – Line Information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SO-SQ-160</a:t>
            </a:r>
          </a:p>
        </p:txBody>
      </p:sp>
      <p:pic>
        <p:nvPicPr>
          <p:cNvPr id="19460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3" y="881063"/>
            <a:ext cx="8982075" cy="52863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9461" name="Rectangle 21"/>
          <p:cNvSpPr>
            <a:spLocks noChangeArrowheads="1"/>
          </p:cNvSpPr>
          <p:nvPr/>
        </p:nvSpPr>
        <p:spPr bwMode="auto">
          <a:xfrm>
            <a:off x="742950" y="5076825"/>
            <a:ext cx="1771650" cy="7143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62" name="Rectangle 22"/>
          <p:cNvSpPr>
            <a:spLocks noChangeArrowheads="1"/>
          </p:cNvSpPr>
          <p:nvPr/>
        </p:nvSpPr>
        <p:spPr bwMode="auto">
          <a:xfrm>
            <a:off x="457200" y="4181475"/>
            <a:ext cx="2619375" cy="2381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63" name="Rectangle 23"/>
          <p:cNvSpPr>
            <a:spLocks noChangeArrowheads="1"/>
          </p:cNvSpPr>
          <p:nvPr/>
        </p:nvSpPr>
        <p:spPr bwMode="auto">
          <a:xfrm>
            <a:off x="2686050" y="2762250"/>
            <a:ext cx="1219200" cy="4286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Maintenance</a:t>
            </a:r>
            <a:r>
              <a:rPr lang="en-US" altLang="zh-CN" sz="2000" smtClean="0">
                <a:ea typeface="宋体" charset="-122"/>
              </a:rPr>
              <a:t> – Trailer Information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SO-SQ-170</a:t>
            </a:r>
          </a:p>
        </p:txBody>
      </p:sp>
      <p:pic>
        <p:nvPicPr>
          <p:cNvPr id="20484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019175"/>
            <a:ext cx="8124825" cy="50101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Copy from Order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SO-SQ-180</a:t>
            </a:r>
          </a:p>
        </p:txBody>
      </p:sp>
      <p:pic>
        <p:nvPicPr>
          <p:cNvPr id="2150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238250"/>
            <a:ext cx="8334375" cy="46101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1509" name="Rectangle 13"/>
          <p:cNvSpPr>
            <a:spLocks noChangeArrowheads="1"/>
          </p:cNvSpPr>
          <p:nvPr/>
        </p:nvSpPr>
        <p:spPr bwMode="auto">
          <a:xfrm>
            <a:off x="552450" y="2295525"/>
            <a:ext cx="1362075" cy="2095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1510" name="Rectangle 14"/>
          <p:cNvSpPr>
            <a:spLocks noChangeArrowheads="1"/>
          </p:cNvSpPr>
          <p:nvPr/>
        </p:nvSpPr>
        <p:spPr bwMode="auto">
          <a:xfrm>
            <a:off x="866775" y="3419475"/>
            <a:ext cx="1009650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Key Events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SO-SQ-020</a:t>
            </a:r>
          </a:p>
        </p:txBody>
      </p:sp>
      <p:sp>
        <p:nvSpPr>
          <p:cNvPr id="1033" name="Text Box 183"/>
          <p:cNvSpPr txBox="1">
            <a:spLocks noChangeArrowheads="1"/>
          </p:cNvSpPr>
          <p:nvPr/>
        </p:nvSpPr>
        <p:spPr bwMode="auto">
          <a:xfrm>
            <a:off x="4600575" y="5865813"/>
            <a:ext cx="15827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500" b="1" i="1">
                <a:latin typeface="+mj-lt"/>
                <a:ea typeface="宋体" charset="-122"/>
              </a:rPr>
              <a:t>Shipping</a:t>
            </a:r>
          </a:p>
        </p:txBody>
      </p:sp>
      <p:grpSp>
        <p:nvGrpSpPr>
          <p:cNvPr id="153" name="Group 152"/>
          <p:cNvGrpSpPr/>
          <p:nvPr/>
        </p:nvGrpSpPr>
        <p:grpSpPr>
          <a:xfrm>
            <a:off x="381739" y="679450"/>
            <a:ext cx="8319975" cy="5262563"/>
            <a:chOff x="381739" y="946150"/>
            <a:chExt cx="8319975" cy="5262563"/>
          </a:xfrm>
        </p:grpSpPr>
        <p:graphicFrame>
          <p:nvGraphicFramePr>
            <p:cNvPr id="1026" name="Object 178"/>
            <p:cNvGraphicFramePr>
              <a:graphicFrameLocks noChangeAspect="1"/>
            </p:cNvGraphicFramePr>
            <p:nvPr/>
          </p:nvGraphicFramePr>
          <p:xfrm>
            <a:off x="2809875" y="1319213"/>
            <a:ext cx="3709988" cy="4575175"/>
          </p:xfrm>
          <a:graphic>
            <a:graphicData uri="http://schemas.openxmlformats.org/presentationml/2006/ole">
              <p:oleObj spid="_x0000_s1026" name="Microsoft ClipArt Gallery" r:id="rId3" imgW="2826720" imgH="3497040" progId="">
                <p:embed/>
              </p:oleObj>
            </a:graphicData>
          </a:graphic>
        </p:graphicFrame>
        <p:sp>
          <p:nvSpPr>
            <p:cNvPr id="1029" name="Text Box 179"/>
            <p:cNvSpPr txBox="1">
              <a:spLocks noChangeArrowheads="1"/>
            </p:cNvSpPr>
            <p:nvPr/>
          </p:nvSpPr>
          <p:spPr bwMode="auto">
            <a:xfrm>
              <a:off x="3615669" y="946150"/>
              <a:ext cx="1977749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>
                  <a:latin typeface="+mj-lt"/>
                  <a:ea typeface="宋体" charset="-122"/>
                </a:rPr>
                <a:t>Sales Order</a:t>
              </a:r>
              <a:endParaRPr kumimoji="1" lang="en-US" altLang="zh-CN" sz="2500" b="1" i="1">
                <a:solidFill>
                  <a:srgbClr val="FF33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030" name="Rectangle 180"/>
            <p:cNvSpPr>
              <a:spLocks noChangeArrowheads="1"/>
            </p:cNvSpPr>
            <p:nvPr/>
          </p:nvSpPr>
          <p:spPr bwMode="auto">
            <a:xfrm>
              <a:off x="7259011" y="1787525"/>
              <a:ext cx="1442703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kumimoji="1" lang="en-US" altLang="zh-CN" sz="25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Shipment</a:t>
              </a:r>
              <a:endParaRPr kumimoji="1" lang="en-US" altLang="zh-CN" sz="2500" b="1" i="1" dirty="0">
                <a:latin typeface="+mj-lt"/>
                <a:ea typeface="宋体" charset="-122"/>
              </a:endParaRPr>
            </a:p>
          </p:txBody>
        </p:sp>
        <p:sp>
          <p:nvSpPr>
            <p:cNvPr id="1031" name="Rectangle 181"/>
            <p:cNvSpPr>
              <a:spLocks noChangeArrowheads="1"/>
            </p:cNvSpPr>
            <p:nvPr/>
          </p:nvSpPr>
          <p:spPr bwMode="auto">
            <a:xfrm>
              <a:off x="5934075" y="4202113"/>
              <a:ext cx="1344613" cy="4730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5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Picking</a:t>
              </a:r>
            </a:p>
          </p:txBody>
        </p:sp>
        <p:sp>
          <p:nvSpPr>
            <p:cNvPr id="1032" name="Text Box 182"/>
            <p:cNvSpPr txBox="1">
              <a:spLocks noChangeArrowheads="1"/>
            </p:cNvSpPr>
            <p:nvPr/>
          </p:nvSpPr>
          <p:spPr bwMode="auto">
            <a:xfrm>
              <a:off x="1685926" y="4837113"/>
              <a:ext cx="1349372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 dirty="0">
                  <a:latin typeface="+mj-lt"/>
                  <a:ea typeface="宋体" charset="-122"/>
                </a:rPr>
                <a:t>Invoice</a:t>
              </a:r>
            </a:p>
          </p:txBody>
        </p:sp>
        <p:grpSp>
          <p:nvGrpSpPr>
            <p:cNvPr id="1034" name="Group 184"/>
            <p:cNvGrpSpPr>
              <a:grpSpLocks/>
            </p:cNvGrpSpPr>
            <p:nvPr/>
          </p:nvGrpSpPr>
          <p:grpSpPr bwMode="auto">
            <a:xfrm>
              <a:off x="3722688" y="1728788"/>
              <a:ext cx="1525587" cy="1035050"/>
              <a:chOff x="2328" y="2066"/>
              <a:chExt cx="837" cy="568"/>
            </a:xfrm>
          </p:grpSpPr>
          <p:grpSp>
            <p:nvGrpSpPr>
              <p:cNvPr id="1153" name="Group 185"/>
              <p:cNvGrpSpPr>
                <a:grpSpLocks/>
              </p:cNvGrpSpPr>
              <p:nvPr/>
            </p:nvGrpSpPr>
            <p:grpSpPr bwMode="auto">
              <a:xfrm flipH="1">
                <a:off x="2328" y="2130"/>
                <a:ext cx="549" cy="481"/>
                <a:chOff x="2342" y="2023"/>
                <a:chExt cx="249" cy="319"/>
              </a:xfrm>
            </p:grpSpPr>
            <p:sp>
              <p:nvSpPr>
                <p:cNvPr id="1165" name="Freeform 186"/>
                <p:cNvSpPr>
                  <a:spLocks/>
                </p:cNvSpPr>
                <p:nvPr/>
              </p:nvSpPr>
              <p:spPr bwMode="auto">
                <a:xfrm>
                  <a:off x="2345" y="2028"/>
                  <a:ext cx="179" cy="312"/>
                </a:xfrm>
                <a:custGeom>
                  <a:avLst/>
                  <a:gdLst>
                    <a:gd name="T0" fmla="*/ 306 w 537"/>
                    <a:gd name="T1" fmla="*/ 0 h 937"/>
                    <a:gd name="T2" fmla="*/ 227 w 537"/>
                    <a:gd name="T3" fmla="*/ 4 h 937"/>
                    <a:gd name="T4" fmla="*/ 182 w 537"/>
                    <a:gd name="T5" fmla="*/ 79 h 937"/>
                    <a:gd name="T6" fmla="*/ 56 w 537"/>
                    <a:gd name="T7" fmla="*/ 202 h 937"/>
                    <a:gd name="T8" fmla="*/ 0 w 537"/>
                    <a:gd name="T9" fmla="*/ 269 h 937"/>
                    <a:gd name="T10" fmla="*/ 37 w 537"/>
                    <a:gd name="T11" fmla="*/ 447 h 937"/>
                    <a:gd name="T12" fmla="*/ 66 w 537"/>
                    <a:gd name="T13" fmla="*/ 581 h 937"/>
                    <a:gd name="T14" fmla="*/ 142 w 537"/>
                    <a:gd name="T15" fmla="*/ 736 h 937"/>
                    <a:gd name="T16" fmla="*/ 273 w 537"/>
                    <a:gd name="T17" fmla="*/ 846 h 937"/>
                    <a:gd name="T18" fmla="*/ 417 w 537"/>
                    <a:gd name="T19" fmla="*/ 937 h 937"/>
                    <a:gd name="T20" fmla="*/ 421 w 537"/>
                    <a:gd name="T21" fmla="*/ 913 h 937"/>
                    <a:gd name="T22" fmla="*/ 432 w 537"/>
                    <a:gd name="T23" fmla="*/ 909 h 937"/>
                    <a:gd name="T24" fmla="*/ 432 w 537"/>
                    <a:gd name="T25" fmla="*/ 898 h 937"/>
                    <a:gd name="T26" fmla="*/ 432 w 537"/>
                    <a:gd name="T27" fmla="*/ 885 h 937"/>
                    <a:gd name="T28" fmla="*/ 432 w 537"/>
                    <a:gd name="T29" fmla="*/ 874 h 937"/>
                    <a:gd name="T30" fmla="*/ 432 w 537"/>
                    <a:gd name="T31" fmla="*/ 863 h 937"/>
                    <a:gd name="T32" fmla="*/ 444 w 537"/>
                    <a:gd name="T33" fmla="*/ 858 h 937"/>
                    <a:gd name="T34" fmla="*/ 455 w 537"/>
                    <a:gd name="T35" fmla="*/ 858 h 937"/>
                    <a:gd name="T36" fmla="*/ 467 w 537"/>
                    <a:gd name="T37" fmla="*/ 858 h 937"/>
                    <a:gd name="T38" fmla="*/ 477 w 537"/>
                    <a:gd name="T39" fmla="*/ 850 h 937"/>
                    <a:gd name="T40" fmla="*/ 477 w 537"/>
                    <a:gd name="T41" fmla="*/ 839 h 937"/>
                    <a:gd name="T42" fmla="*/ 477 w 537"/>
                    <a:gd name="T43" fmla="*/ 826 h 937"/>
                    <a:gd name="T44" fmla="*/ 477 w 537"/>
                    <a:gd name="T45" fmla="*/ 815 h 937"/>
                    <a:gd name="T46" fmla="*/ 489 w 537"/>
                    <a:gd name="T47" fmla="*/ 811 h 937"/>
                    <a:gd name="T48" fmla="*/ 500 w 537"/>
                    <a:gd name="T49" fmla="*/ 811 h 937"/>
                    <a:gd name="T50" fmla="*/ 511 w 537"/>
                    <a:gd name="T51" fmla="*/ 811 h 937"/>
                    <a:gd name="T52" fmla="*/ 519 w 537"/>
                    <a:gd name="T53" fmla="*/ 799 h 937"/>
                    <a:gd name="T54" fmla="*/ 515 w 537"/>
                    <a:gd name="T55" fmla="*/ 787 h 937"/>
                    <a:gd name="T56" fmla="*/ 515 w 537"/>
                    <a:gd name="T57" fmla="*/ 775 h 937"/>
                    <a:gd name="T58" fmla="*/ 526 w 537"/>
                    <a:gd name="T59" fmla="*/ 767 h 937"/>
                    <a:gd name="T60" fmla="*/ 537 w 537"/>
                    <a:gd name="T61" fmla="*/ 764 h 937"/>
                    <a:gd name="T62" fmla="*/ 339 w 537"/>
                    <a:gd name="T63" fmla="*/ 672 h 937"/>
                    <a:gd name="T64" fmla="*/ 145 w 537"/>
                    <a:gd name="T65" fmla="*/ 407 h 937"/>
                    <a:gd name="T66" fmla="*/ 153 w 537"/>
                    <a:gd name="T67" fmla="*/ 249 h 937"/>
                    <a:gd name="T68" fmla="*/ 287 w 537"/>
                    <a:gd name="T69" fmla="*/ 83 h 937"/>
                    <a:gd name="T70" fmla="*/ 306 w 537"/>
                    <a:gd name="T71" fmla="*/ 0 h 93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37"/>
                    <a:gd name="T109" fmla="*/ 0 h 937"/>
                    <a:gd name="T110" fmla="*/ 537 w 537"/>
                    <a:gd name="T111" fmla="*/ 937 h 93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37" h="937">
                      <a:moveTo>
                        <a:pt x="306" y="0"/>
                      </a:moveTo>
                      <a:lnTo>
                        <a:pt x="227" y="4"/>
                      </a:lnTo>
                      <a:lnTo>
                        <a:pt x="182" y="79"/>
                      </a:lnTo>
                      <a:lnTo>
                        <a:pt x="56" y="202"/>
                      </a:lnTo>
                      <a:lnTo>
                        <a:pt x="0" y="269"/>
                      </a:lnTo>
                      <a:lnTo>
                        <a:pt x="37" y="447"/>
                      </a:lnTo>
                      <a:lnTo>
                        <a:pt x="66" y="581"/>
                      </a:lnTo>
                      <a:lnTo>
                        <a:pt x="142" y="736"/>
                      </a:lnTo>
                      <a:lnTo>
                        <a:pt x="273" y="846"/>
                      </a:lnTo>
                      <a:lnTo>
                        <a:pt x="417" y="937"/>
                      </a:lnTo>
                      <a:lnTo>
                        <a:pt x="421" y="913"/>
                      </a:lnTo>
                      <a:lnTo>
                        <a:pt x="432" y="909"/>
                      </a:lnTo>
                      <a:lnTo>
                        <a:pt x="432" y="898"/>
                      </a:lnTo>
                      <a:lnTo>
                        <a:pt x="432" y="885"/>
                      </a:lnTo>
                      <a:lnTo>
                        <a:pt x="432" y="874"/>
                      </a:lnTo>
                      <a:lnTo>
                        <a:pt x="432" y="863"/>
                      </a:lnTo>
                      <a:lnTo>
                        <a:pt x="444" y="858"/>
                      </a:lnTo>
                      <a:lnTo>
                        <a:pt x="455" y="858"/>
                      </a:lnTo>
                      <a:lnTo>
                        <a:pt x="467" y="858"/>
                      </a:lnTo>
                      <a:lnTo>
                        <a:pt x="477" y="850"/>
                      </a:lnTo>
                      <a:lnTo>
                        <a:pt x="477" y="839"/>
                      </a:lnTo>
                      <a:lnTo>
                        <a:pt x="477" y="826"/>
                      </a:lnTo>
                      <a:lnTo>
                        <a:pt x="477" y="815"/>
                      </a:lnTo>
                      <a:lnTo>
                        <a:pt x="489" y="811"/>
                      </a:lnTo>
                      <a:lnTo>
                        <a:pt x="500" y="811"/>
                      </a:lnTo>
                      <a:lnTo>
                        <a:pt x="511" y="811"/>
                      </a:lnTo>
                      <a:lnTo>
                        <a:pt x="519" y="799"/>
                      </a:lnTo>
                      <a:lnTo>
                        <a:pt x="515" y="787"/>
                      </a:lnTo>
                      <a:lnTo>
                        <a:pt x="515" y="775"/>
                      </a:lnTo>
                      <a:lnTo>
                        <a:pt x="526" y="767"/>
                      </a:lnTo>
                      <a:lnTo>
                        <a:pt x="537" y="764"/>
                      </a:lnTo>
                      <a:lnTo>
                        <a:pt x="339" y="672"/>
                      </a:lnTo>
                      <a:lnTo>
                        <a:pt x="145" y="407"/>
                      </a:lnTo>
                      <a:lnTo>
                        <a:pt x="153" y="249"/>
                      </a:lnTo>
                      <a:lnTo>
                        <a:pt x="287" y="8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6" name="Freeform 187"/>
                <p:cNvSpPr>
                  <a:spLocks/>
                </p:cNvSpPr>
                <p:nvPr/>
              </p:nvSpPr>
              <p:spPr bwMode="auto">
                <a:xfrm>
                  <a:off x="2369" y="2025"/>
                  <a:ext cx="218" cy="257"/>
                </a:xfrm>
                <a:custGeom>
                  <a:avLst/>
                  <a:gdLst>
                    <a:gd name="T0" fmla="*/ 254 w 653"/>
                    <a:gd name="T1" fmla="*/ 83 h 772"/>
                    <a:gd name="T2" fmla="*/ 292 w 653"/>
                    <a:gd name="T3" fmla="*/ 214 h 772"/>
                    <a:gd name="T4" fmla="*/ 335 w 653"/>
                    <a:gd name="T5" fmla="*/ 273 h 772"/>
                    <a:gd name="T6" fmla="*/ 437 w 653"/>
                    <a:gd name="T7" fmla="*/ 341 h 772"/>
                    <a:gd name="T8" fmla="*/ 583 w 653"/>
                    <a:gd name="T9" fmla="*/ 356 h 772"/>
                    <a:gd name="T10" fmla="*/ 653 w 653"/>
                    <a:gd name="T11" fmla="*/ 360 h 772"/>
                    <a:gd name="T12" fmla="*/ 643 w 653"/>
                    <a:gd name="T13" fmla="*/ 483 h 772"/>
                    <a:gd name="T14" fmla="*/ 589 w 653"/>
                    <a:gd name="T15" fmla="*/ 625 h 772"/>
                    <a:gd name="T16" fmla="*/ 496 w 653"/>
                    <a:gd name="T17" fmla="*/ 741 h 772"/>
                    <a:gd name="T18" fmla="*/ 467 w 653"/>
                    <a:gd name="T19" fmla="*/ 772 h 772"/>
                    <a:gd name="T20" fmla="*/ 288 w 653"/>
                    <a:gd name="T21" fmla="*/ 745 h 772"/>
                    <a:gd name="T22" fmla="*/ 149 w 653"/>
                    <a:gd name="T23" fmla="*/ 666 h 772"/>
                    <a:gd name="T24" fmla="*/ 86 w 653"/>
                    <a:gd name="T25" fmla="*/ 586 h 772"/>
                    <a:gd name="T26" fmla="*/ 30 w 653"/>
                    <a:gd name="T27" fmla="*/ 413 h 772"/>
                    <a:gd name="T28" fmla="*/ 0 w 653"/>
                    <a:gd name="T29" fmla="*/ 273 h 772"/>
                    <a:gd name="T30" fmla="*/ 161 w 653"/>
                    <a:gd name="T31" fmla="*/ 104 h 772"/>
                    <a:gd name="T32" fmla="*/ 240 w 653"/>
                    <a:gd name="T33" fmla="*/ 0 h 772"/>
                    <a:gd name="T34" fmla="*/ 254 w 653"/>
                    <a:gd name="T35" fmla="*/ 83 h 7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53"/>
                    <a:gd name="T55" fmla="*/ 0 h 772"/>
                    <a:gd name="T56" fmla="*/ 653 w 653"/>
                    <a:gd name="T57" fmla="*/ 772 h 7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53" h="772">
                      <a:moveTo>
                        <a:pt x="254" y="83"/>
                      </a:moveTo>
                      <a:lnTo>
                        <a:pt x="292" y="214"/>
                      </a:lnTo>
                      <a:lnTo>
                        <a:pt x="335" y="273"/>
                      </a:lnTo>
                      <a:lnTo>
                        <a:pt x="437" y="341"/>
                      </a:lnTo>
                      <a:lnTo>
                        <a:pt x="583" y="356"/>
                      </a:lnTo>
                      <a:lnTo>
                        <a:pt x="653" y="360"/>
                      </a:lnTo>
                      <a:lnTo>
                        <a:pt x="643" y="483"/>
                      </a:lnTo>
                      <a:lnTo>
                        <a:pt x="589" y="625"/>
                      </a:lnTo>
                      <a:lnTo>
                        <a:pt x="496" y="741"/>
                      </a:lnTo>
                      <a:lnTo>
                        <a:pt x="467" y="772"/>
                      </a:lnTo>
                      <a:lnTo>
                        <a:pt x="288" y="745"/>
                      </a:lnTo>
                      <a:lnTo>
                        <a:pt x="149" y="666"/>
                      </a:lnTo>
                      <a:lnTo>
                        <a:pt x="86" y="586"/>
                      </a:lnTo>
                      <a:lnTo>
                        <a:pt x="30" y="413"/>
                      </a:lnTo>
                      <a:lnTo>
                        <a:pt x="0" y="273"/>
                      </a:lnTo>
                      <a:lnTo>
                        <a:pt x="161" y="104"/>
                      </a:lnTo>
                      <a:lnTo>
                        <a:pt x="240" y="0"/>
                      </a:lnTo>
                      <a:lnTo>
                        <a:pt x="254" y="8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7" name="Freeform 188"/>
                <p:cNvSpPr>
                  <a:spLocks/>
                </p:cNvSpPr>
                <p:nvPr/>
              </p:nvSpPr>
              <p:spPr bwMode="auto">
                <a:xfrm>
                  <a:off x="2342" y="2023"/>
                  <a:ext cx="249" cy="319"/>
                </a:xfrm>
                <a:custGeom>
                  <a:avLst/>
                  <a:gdLst>
                    <a:gd name="T0" fmla="*/ 227 w 747"/>
                    <a:gd name="T1" fmla="*/ 107 h 955"/>
                    <a:gd name="T2" fmla="*/ 194 w 747"/>
                    <a:gd name="T3" fmla="*/ 107 h 955"/>
                    <a:gd name="T4" fmla="*/ 19 w 747"/>
                    <a:gd name="T5" fmla="*/ 285 h 955"/>
                    <a:gd name="T6" fmla="*/ 86 w 747"/>
                    <a:gd name="T7" fmla="*/ 594 h 955"/>
                    <a:gd name="T8" fmla="*/ 187 w 747"/>
                    <a:gd name="T9" fmla="*/ 773 h 955"/>
                    <a:gd name="T10" fmla="*/ 403 w 747"/>
                    <a:gd name="T11" fmla="*/ 922 h 955"/>
                    <a:gd name="T12" fmla="*/ 324 w 747"/>
                    <a:gd name="T13" fmla="*/ 848 h 955"/>
                    <a:gd name="T14" fmla="*/ 112 w 747"/>
                    <a:gd name="T15" fmla="*/ 626 h 955"/>
                    <a:gd name="T16" fmla="*/ 165 w 747"/>
                    <a:gd name="T17" fmla="*/ 701 h 955"/>
                    <a:gd name="T18" fmla="*/ 322 w 747"/>
                    <a:gd name="T19" fmla="*/ 819 h 955"/>
                    <a:gd name="T20" fmla="*/ 429 w 747"/>
                    <a:gd name="T21" fmla="*/ 863 h 955"/>
                    <a:gd name="T22" fmla="*/ 444 w 747"/>
                    <a:gd name="T23" fmla="*/ 852 h 955"/>
                    <a:gd name="T24" fmla="*/ 370 w 747"/>
                    <a:gd name="T25" fmla="*/ 797 h 955"/>
                    <a:gd name="T26" fmla="*/ 187 w 747"/>
                    <a:gd name="T27" fmla="*/ 677 h 955"/>
                    <a:gd name="T28" fmla="*/ 287 w 747"/>
                    <a:gd name="T29" fmla="*/ 740 h 955"/>
                    <a:gd name="T30" fmla="*/ 471 w 747"/>
                    <a:gd name="T31" fmla="*/ 804 h 955"/>
                    <a:gd name="T32" fmla="*/ 516 w 747"/>
                    <a:gd name="T33" fmla="*/ 793 h 955"/>
                    <a:gd name="T34" fmla="*/ 340 w 747"/>
                    <a:gd name="T35" fmla="*/ 745 h 955"/>
                    <a:gd name="T36" fmla="*/ 225 w 747"/>
                    <a:gd name="T37" fmla="*/ 670 h 955"/>
                    <a:gd name="T38" fmla="*/ 134 w 747"/>
                    <a:gd name="T39" fmla="*/ 523 h 955"/>
                    <a:gd name="T40" fmla="*/ 74 w 747"/>
                    <a:gd name="T41" fmla="*/ 298 h 955"/>
                    <a:gd name="T42" fmla="*/ 112 w 747"/>
                    <a:gd name="T43" fmla="*/ 392 h 955"/>
                    <a:gd name="T44" fmla="*/ 198 w 747"/>
                    <a:gd name="T45" fmla="*/ 614 h 955"/>
                    <a:gd name="T46" fmla="*/ 363 w 747"/>
                    <a:gd name="T47" fmla="*/ 729 h 955"/>
                    <a:gd name="T48" fmla="*/ 549 w 747"/>
                    <a:gd name="T49" fmla="*/ 760 h 955"/>
                    <a:gd name="T50" fmla="*/ 669 w 747"/>
                    <a:gd name="T51" fmla="*/ 611 h 955"/>
                    <a:gd name="T52" fmla="*/ 721 w 747"/>
                    <a:gd name="T53" fmla="*/ 427 h 955"/>
                    <a:gd name="T54" fmla="*/ 586 w 747"/>
                    <a:gd name="T55" fmla="*/ 361 h 955"/>
                    <a:gd name="T56" fmla="*/ 467 w 747"/>
                    <a:gd name="T57" fmla="*/ 325 h 955"/>
                    <a:gd name="T58" fmla="*/ 359 w 747"/>
                    <a:gd name="T59" fmla="*/ 215 h 955"/>
                    <a:gd name="T60" fmla="*/ 314 w 747"/>
                    <a:gd name="T61" fmla="*/ 44 h 955"/>
                    <a:gd name="T62" fmla="*/ 336 w 747"/>
                    <a:gd name="T63" fmla="*/ 64 h 955"/>
                    <a:gd name="T64" fmla="*/ 382 w 747"/>
                    <a:gd name="T65" fmla="*/ 215 h 955"/>
                    <a:gd name="T66" fmla="*/ 481 w 747"/>
                    <a:gd name="T67" fmla="*/ 305 h 955"/>
                    <a:gd name="T68" fmla="*/ 624 w 747"/>
                    <a:gd name="T69" fmla="*/ 341 h 955"/>
                    <a:gd name="T70" fmla="*/ 747 w 747"/>
                    <a:gd name="T71" fmla="*/ 353 h 955"/>
                    <a:gd name="T72" fmla="*/ 721 w 747"/>
                    <a:gd name="T73" fmla="*/ 559 h 955"/>
                    <a:gd name="T74" fmla="*/ 613 w 747"/>
                    <a:gd name="T75" fmla="*/ 729 h 955"/>
                    <a:gd name="T76" fmla="*/ 538 w 747"/>
                    <a:gd name="T77" fmla="*/ 808 h 955"/>
                    <a:gd name="T78" fmla="*/ 520 w 747"/>
                    <a:gd name="T79" fmla="*/ 843 h 955"/>
                    <a:gd name="T80" fmla="*/ 497 w 747"/>
                    <a:gd name="T81" fmla="*/ 863 h 955"/>
                    <a:gd name="T82" fmla="*/ 456 w 747"/>
                    <a:gd name="T83" fmla="*/ 895 h 955"/>
                    <a:gd name="T84" fmla="*/ 433 w 747"/>
                    <a:gd name="T85" fmla="*/ 943 h 955"/>
                    <a:gd name="T86" fmla="*/ 258 w 747"/>
                    <a:gd name="T87" fmla="*/ 856 h 955"/>
                    <a:gd name="T88" fmla="*/ 120 w 747"/>
                    <a:gd name="T89" fmla="*/ 725 h 955"/>
                    <a:gd name="T90" fmla="*/ 56 w 747"/>
                    <a:gd name="T91" fmla="*/ 563 h 955"/>
                    <a:gd name="T92" fmla="*/ 4 w 747"/>
                    <a:gd name="T93" fmla="*/ 322 h 955"/>
                    <a:gd name="T94" fmla="*/ 134 w 747"/>
                    <a:gd name="T95" fmla="*/ 134 h 955"/>
                    <a:gd name="T96" fmla="*/ 227 w 747"/>
                    <a:gd name="T97" fmla="*/ 0 h 955"/>
                    <a:gd name="T98" fmla="*/ 250 w 747"/>
                    <a:gd name="T99" fmla="*/ 112 h 955"/>
                    <a:gd name="T100" fmla="*/ 74 w 747"/>
                    <a:gd name="T101" fmla="*/ 270 h 95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47"/>
                    <a:gd name="T154" fmla="*/ 0 h 955"/>
                    <a:gd name="T155" fmla="*/ 747 w 747"/>
                    <a:gd name="T156" fmla="*/ 955 h 95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47" h="955">
                      <a:moveTo>
                        <a:pt x="74" y="270"/>
                      </a:moveTo>
                      <a:lnTo>
                        <a:pt x="179" y="162"/>
                      </a:lnTo>
                      <a:lnTo>
                        <a:pt x="227" y="107"/>
                      </a:lnTo>
                      <a:lnTo>
                        <a:pt x="287" y="24"/>
                      </a:lnTo>
                      <a:lnTo>
                        <a:pt x="243" y="28"/>
                      </a:lnTo>
                      <a:lnTo>
                        <a:pt x="194" y="107"/>
                      </a:lnTo>
                      <a:lnTo>
                        <a:pt x="146" y="151"/>
                      </a:lnTo>
                      <a:lnTo>
                        <a:pt x="52" y="246"/>
                      </a:lnTo>
                      <a:lnTo>
                        <a:pt x="19" y="285"/>
                      </a:lnTo>
                      <a:lnTo>
                        <a:pt x="45" y="401"/>
                      </a:lnTo>
                      <a:lnTo>
                        <a:pt x="74" y="523"/>
                      </a:lnTo>
                      <a:lnTo>
                        <a:pt x="86" y="594"/>
                      </a:lnTo>
                      <a:lnTo>
                        <a:pt x="112" y="661"/>
                      </a:lnTo>
                      <a:lnTo>
                        <a:pt x="142" y="725"/>
                      </a:lnTo>
                      <a:lnTo>
                        <a:pt x="187" y="773"/>
                      </a:lnTo>
                      <a:lnTo>
                        <a:pt x="266" y="832"/>
                      </a:lnTo>
                      <a:lnTo>
                        <a:pt x="336" y="883"/>
                      </a:lnTo>
                      <a:lnTo>
                        <a:pt x="403" y="922"/>
                      </a:lnTo>
                      <a:lnTo>
                        <a:pt x="419" y="922"/>
                      </a:lnTo>
                      <a:lnTo>
                        <a:pt x="419" y="907"/>
                      </a:lnTo>
                      <a:lnTo>
                        <a:pt x="324" y="848"/>
                      </a:lnTo>
                      <a:lnTo>
                        <a:pt x="217" y="777"/>
                      </a:lnTo>
                      <a:lnTo>
                        <a:pt x="157" y="716"/>
                      </a:lnTo>
                      <a:lnTo>
                        <a:pt x="112" y="626"/>
                      </a:lnTo>
                      <a:lnTo>
                        <a:pt x="97" y="547"/>
                      </a:lnTo>
                      <a:lnTo>
                        <a:pt x="120" y="606"/>
                      </a:lnTo>
                      <a:lnTo>
                        <a:pt x="165" y="701"/>
                      </a:lnTo>
                      <a:lnTo>
                        <a:pt x="217" y="749"/>
                      </a:lnTo>
                      <a:lnTo>
                        <a:pt x="266" y="784"/>
                      </a:lnTo>
                      <a:lnTo>
                        <a:pt x="322" y="819"/>
                      </a:lnTo>
                      <a:lnTo>
                        <a:pt x="388" y="871"/>
                      </a:lnTo>
                      <a:lnTo>
                        <a:pt x="423" y="883"/>
                      </a:lnTo>
                      <a:lnTo>
                        <a:pt x="429" y="863"/>
                      </a:lnTo>
                      <a:lnTo>
                        <a:pt x="344" y="812"/>
                      </a:lnTo>
                      <a:lnTo>
                        <a:pt x="400" y="832"/>
                      </a:lnTo>
                      <a:lnTo>
                        <a:pt x="444" y="852"/>
                      </a:lnTo>
                      <a:lnTo>
                        <a:pt x="467" y="852"/>
                      </a:lnTo>
                      <a:lnTo>
                        <a:pt x="471" y="824"/>
                      </a:lnTo>
                      <a:lnTo>
                        <a:pt x="370" y="797"/>
                      </a:lnTo>
                      <a:lnTo>
                        <a:pt x="291" y="769"/>
                      </a:lnTo>
                      <a:lnTo>
                        <a:pt x="227" y="725"/>
                      </a:lnTo>
                      <a:lnTo>
                        <a:pt x="187" y="677"/>
                      </a:lnTo>
                      <a:lnTo>
                        <a:pt x="161" y="622"/>
                      </a:lnTo>
                      <a:lnTo>
                        <a:pt x="217" y="685"/>
                      </a:lnTo>
                      <a:lnTo>
                        <a:pt x="287" y="740"/>
                      </a:lnTo>
                      <a:lnTo>
                        <a:pt x="363" y="773"/>
                      </a:lnTo>
                      <a:lnTo>
                        <a:pt x="437" y="793"/>
                      </a:lnTo>
                      <a:lnTo>
                        <a:pt x="471" y="804"/>
                      </a:lnTo>
                      <a:lnTo>
                        <a:pt x="493" y="808"/>
                      </a:lnTo>
                      <a:lnTo>
                        <a:pt x="512" y="808"/>
                      </a:lnTo>
                      <a:lnTo>
                        <a:pt x="516" y="793"/>
                      </a:lnTo>
                      <a:lnTo>
                        <a:pt x="512" y="780"/>
                      </a:lnTo>
                      <a:lnTo>
                        <a:pt x="415" y="764"/>
                      </a:lnTo>
                      <a:lnTo>
                        <a:pt x="340" y="745"/>
                      </a:lnTo>
                      <a:lnTo>
                        <a:pt x="306" y="725"/>
                      </a:lnTo>
                      <a:lnTo>
                        <a:pt x="254" y="690"/>
                      </a:lnTo>
                      <a:lnTo>
                        <a:pt x="225" y="670"/>
                      </a:lnTo>
                      <a:lnTo>
                        <a:pt x="198" y="637"/>
                      </a:lnTo>
                      <a:lnTo>
                        <a:pt x="165" y="598"/>
                      </a:lnTo>
                      <a:lnTo>
                        <a:pt x="134" y="523"/>
                      </a:lnTo>
                      <a:lnTo>
                        <a:pt x="112" y="447"/>
                      </a:lnTo>
                      <a:lnTo>
                        <a:pt x="89" y="357"/>
                      </a:lnTo>
                      <a:lnTo>
                        <a:pt x="74" y="298"/>
                      </a:lnTo>
                      <a:lnTo>
                        <a:pt x="78" y="285"/>
                      </a:lnTo>
                      <a:lnTo>
                        <a:pt x="89" y="294"/>
                      </a:lnTo>
                      <a:lnTo>
                        <a:pt x="112" y="392"/>
                      </a:lnTo>
                      <a:lnTo>
                        <a:pt x="134" y="475"/>
                      </a:lnTo>
                      <a:lnTo>
                        <a:pt x="165" y="559"/>
                      </a:lnTo>
                      <a:lnTo>
                        <a:pt x="198" y="614"/>
                      </a:lnTo>
                      <a:lnTo>
                        <a:pt x="239" y="661"/>
                      </a:lnTo>
                      <a:lnTo>
                        <a:pt x="306" y="705"/>
                      </a:lnTo>
                      <a:lnTo>
                        <a:pt x="363" y="729"/>
                      </a:lnTo>
                      <a:lnTo>
                        <a:pt x="425" y="749"/>
                      </a:lnTo>
                      <a:lnTo>
                        <a:pt x="493" y="757"/>
                      </a:lnTo>
                      <a:lnTo>
                        <a:pt x="549" y="760"/>
                      </a:lnTo>
                      <a:lnTo>
                        <a:pt x="598" y="709"/>
                      </a:lnTo>
                      <a:lnTo>
                        <a:pt x="632" y="666"/>
                      </a:lnTo>
                      <a:lnTo>
                        <a:pt x="669" y="611"/>
                      </a:lnTo>
                      <a:lnTo>
                        <a:pt x="695" y="550"/>
                      </a:lnTo>
                      <a:lnTo>
                        <a:pt x="714" y="487"/>
                      </a:lnTo>
                      <a:lnTo>
                        <a:pt x="721" y="427"/>
                      </a:lnTo>
                      <a:lnTo>
                        <a:pt x="725" y="372"/>
                      </a:lnTo>
                      <a:lnTo>
                        <a:pt x="642" y="364"/>
                      </a:lnTo>
                      <a:lnTo>
                        <a:pt x="586" y="361"/>
                      </a:lnTo>
                      <a:lnTo>
                        <a:pt x="545" y="357"/>
                      </a:lnTo>
                      <a:lnTo>
                        <a:pt x="512" y="344"/>
                      </a:lnTo>
                      <a:lnTo>
                        <a:pt x="467" y="325"/>
                      </a:lnTo>
                      <a:lnTo>
                        <a:pt x="425" y="298"/>
                      </a:lnTo>
                      <a:lnTo>
                        <a:pt x="384" y="261"/>
                      </a:lnTo>
                      <a:lnTo>
                        <a:pt x="359" y="215"/>
                      </a:lnTo>
                      <a:lnTo>
                        <a:pt x="347" y="171"/>
                      </a:lnTo>
                      <a:lnTo>
                        <a:pt x="328" y="95"/>
                      </a:lnTo>
                      <a:lnTo>
                        <a:pt x="314" y="44"/>
                      </a:lnTo>
                      <a:lnTo>
                        <a:pt x="314" y="31"/>
                      </a:lnTo>
                      <a:lnTo>
                        <a:pt x="322" y="9"/>
                      </a:lnTo>
                      <a:lnTo>
                        <a:pt x="336" y="64"/>
                      </a:lnTo>
                      <a:lnTo>
                        <a:pt x="347" y="103"/>
                      </a:lnTo>
                      <a:lnTo>
                        <a:pt x="363" y="162"/>
                      </a:lnTo>
                      <a:lnTo>
                        <a:pt x="382" y="215"/>
                      </a:lnTo>
                      <a:lnTo>
                        <a:pt x="407" y="258"/>
                      </a:lnTo>
                      <a:lnTo>
                        <a:pt x="441" y="281"/>
                      </a:lnTo>
                      <a:lnTo>
                        <a:pt x="481" y="305"/>
                      </a:lnTo>
                      <a:lnTo>
                        <a:pt x="520" y="325"/>
                      </a:lnTo>
                      <a:lnTo>
                        <a:pt x="564" y="333"/>
                      </a:lnTo>
                      <a:lnTo>
                        <a:pt x="624" y="341"/>
                      </a:lnTo>
                      <a:lnTo>
                        <a:pt x="687" y="348"/>
                      </a:lnTo>
                      <a:lnTo>
                        <a:pt x="739" y="353"/>
                      </a:lnTo>
                      <a:lnTo>
                        <a:pt x="747" y="353"/>
                      </a:lnTo>
                      <a:lnTo>
                        <a:pt x="747" y="377"/>
                      </a:lnTo>
                      <a:lnTo>
                        <a:pt x="739" y="467"/>
                      </a:lnTo>
                      <a:lnTo>
                        <a:pt x="721" y="559"/>
                      </a:lnTo>
                      <a:lnTo>
                        <a:pt x="679" y="633"/>
                      </a:lnTo>
                      <a:lnTo>
                        <a:pt x="650" y="681"/>
                      </a:lnTo>
                      <a:lnTo>
                        <a:pt x="613" y="729"/>
                      </a:lnTo>
                      <a:lnTo>
                        <a:pt x="576" y="769"/>
                      </a:lnTo>
                      <a:lnTo>
                        <a:pt x="561" y="797"/>
                      </a:lnTo>
                      <a:lnTo>
                        <a:pt x="538" y="808"/>
                      </a:lnTo>
                      <a:lnTo>
                        <a:pt x="538" y="824"/>
                      </a:lnTo>
                      <a:lnTo>
                        <a:pt x="530" y="836"/>
                      </a:lnTo>
                      <a:lnTo>
                        <a:pt x="520" y="843"/>
                      </a:lnTo>
                      <a:lnTo>
                        <a:pt x="501" y="843"/>
                      </a:lnTo>
                      <a:lnTo>
                        <a:pt x="497" y="852"/>
                      </a:lnTo>
                      <a:lnTo>
                        <a:pt x="497" y="863"/>
                      </a:lnTo>
                      <a:lnTo>
                        <a:pt x="485" y="876"/>
                      </a:lnTo>
                      <a:lnTo>
                        <a:pt x="463" y="876"/>
                      </a:lnTo>
                      <a:lnTo>
                        <a:pt x="456" y="895"/>
                      </a:lnTo>
                      <a:lnTo>
                        <a:pt x="452" y="911"/>
                      </a:lnTo>
                      <a:lnTo>
                        <a:pt x="444" y="922"/>
                      </a:lnTo>
                      <a:lnTo>
                        <a:pt x="433" y="943"/>
                      </a:lnTo>
                      <a:lnTo>
                        <a:pt x="411" y="955"/>
                      </a:lnTo>
                      <a:lnTo>
                        <a:pt x="355" y="919"/>
                      </a:lnTo>
                      <a:lnTo>
                        <a:pt x="258" y="856"/>
                      </a:lnTo>
                      <a:lnTo>
                        <a:pt x="213" y="812"/>
                      </a:lnTo>
                      <a:lnTo>
                        <a:pt x="149" y="764"/>
                      </a:lnTo>
                      <a:lnTo>
                        <a:pt x="120" y="725"/>
                      </a:lnTo>
                      <a:lnTo>
                        <a:pt x="93" y="666"/>
                      </a:lnTo>
                      <a:lnTo>
                        <a:pt x="70" y="606"/>
                      </a:lnTo>
                      <a:lnTo>
                        <a:pt x="56" y="563"/>
                      </a:lnTo>
                      <a:lnTo>
                        <a:pt x="45" y="480"/>
                      </a:lnTo>
                      <a:lnTo>
                        <a:pt x="27" y="396"/>
                      </a:lnTo>
                      <a:lnTo>
                        <a:pt x="4" y="322"/>
                      </a:lnTo>
                      <a:lnTo>
                        <a:pt x="0" y="274"/>
                      </a:lnTo>
                      <a:lnTo>
                        <a:pt x="68" y="198"/>
                      </a:lnTo>
                      <a:lnTo>
                        <a:pt x="134" y="134"/>
                      </a:lnTo>
                      <a:lnTo>
                        <a:pt x="183" y="88"/>
                      </a:lnTo>
                      <a:lnTo>
                        <a:pt x="202" y="51"/>
                      </a:lnTo>
                      <a:lnTo>
                        <a:pt x="227" y="0"/>
                      </a:lnTo>
                      <a:lnTo>
                        <a:pt x="322" y="9"/>
                      </a:lnTo>
                      <a:lnTo>
                        <a:pt x="291" y="55"/>
                      </a:lnTo>
                      <a:lnTo>
                        <a:pt x="250" y="112"/>
                      </a:lnTo>
                      <a:lnTo>
                        <a:pt x="179" y="182"/>
                      </a:lnTo>
                      <a:lnTo>
                        <a:pt x="128" y="234"/>
                      </a:lnTo>
                      <a:lnTo>
                        <a:pt x="74" y="2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8" name="Freeform 189"/>
                <p:cNvSpPr>
                  <a:spLocks/>
                </p:cNvSpPr>
                <p:nvPr/>
              </p:nvSpPr>
              <p:spPr bwMode="auto">
                <a:xfrm>
                  <a:off x="2393" y="2076"/>
                  <a:ext cx="166" cy="178"/>
                </a:xfrm>
                <a:custGeom>
                  <a:avLst/>
                  <a:gdLst>
                    <a:gd name="T0" fmla="*/ 0 w 497"/>
                    <a:gd name="T1" fmla="*/ 155 h 533"/>
                    <a:gd name="T2" fmla="*/ 142 w 497"/>
                    <a:gd name="T3" fmla="*/ 0 h 533"/>
                    <a:gd name="T4" fmla="*/ 158 w 497"/>
                    <a:gd name="T5" fmla="*/ 72 h 533"/>
                    <a:gd name="T6" fmla="*/ 183 w 497"/>
                    <a:gd name="T7" fmla="*/ 147 h 533"/>
                    <a:gd name="T8" fmla="*/ 225 w 497"/>
                    <a:gd name="T9" fmla="*/ 195 h 533"/>
                    <a:gd name="T10" fmla="*/ 288 w 497"/>
                    <a:gd name="T11" fmla="*/ 231 h 533"/>
                    <a:gd name="T12" fmla="*/ 363 w 497"/>
                    <a:gd name="T13" fmla="*/ 258 h 533"/>
                    <a:gd name="T14" fmla="*/ 435 w 497"/>
                    <a:gd name="T15" fmla="*/ 258 h 533"/>
                    <a:gd name="T16" fmla="*/ 497 w 497"/>
                    <a:gd name="T17" fmla="*/ 262 h 533"/>
                    <a:gd name="T18" fmla="*/ 494 w 497"/>
                    <a:gd name="T19" fmla="*/ 315 h 533"/>
                    <a:gd name="T20" fmla="*/ 472 w 497"/>
                    <a:gd name="T21" fmla="*/ 393 h 533"/>
                    <a:gd name="T22" fmla="*/ 431 w 497"/>
                    <a:gd name="T23" fmla="*/ 457 h 533"/>
                    <a:gd name="T24" fmla="*/ 385 w 497"/>
                    <a:gd name="T25" fmla="*/ 509 h 533"/>
                    <a:gd name="T26" fmla="*/ 367 w 497"/>
                    <a:gd name="T27" fmla="*/ 533 h 533"/>
                    <a:gd name="T28" fmla="*/ 270 w 497"/>
                    <a:gd name="T29" fmla="*/ 525 h 533"/>
                    <a:gd name="T30" fmla="*/ 183 w 497"/>
                    <a:gd name="T31" fmla="*/ 505 h 533"/>
                    <a:gd name="T32" fmla="*/ 120 w 497"/>
                    <a:gd name="T33" fmla="*/ 461 h 533"/>
                    <a:gd name="T34" fmla="*/ 86 w 497"/>
                    <a:gd name="T35" fmla="*/ 413 h 533"/>
                    <a:gd name="T36" fmla="*/ 53 w 497"/>
                    <a:gd name="T37" fmla="*/ 354 h 533"/>
                    <a:gd name="T38" fmla="*/ 30 w 497"/>
                    <a:gd name="T39" fmla="*/ 282 h 533"/>
                    <a:gd name="T40" fmla="*/ 12 w 497"/>
                    <a:gd name="T41" fmla="*/ 207 h 533"/>
                    <a:gd name="T42" fmla="*/ 0 w 497"/>
                    <a:gd name="T43" fmla="*/ 155 h 5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97"/>
                    <a:gd name="T67" fmla="*/ 0 h 533"/>
                    <a:gd name="T68" fmla="*/ 497 w 497"/>
                    <a:gd name="T69" fmla="*/ 533 h 5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97" h="533">
                      <a:moveTo>
                        <a:pt x="0" y="155"/>
                      </a:moveTo>
                      <a:lnTo>
                        <a:pt x="142" y="0"/>
                      </a:lnTo>
                      <a:lnTo>
                        <a:pt x="158" y="72"/>
                      </a:lnTo>
                      <a:lnTo>
                        <a:pt x="183" y="147"/>
                      </a:lnTo>
                      <a:lnTo>
                        <a:pt x="225" y="195"/>
                      </a:lnTo>
                      <a:lnTo>
                        <a:pt x="288" y="231"/>
                      </a:lnTo>
                      <a:lnTo>
                        <a:pt x="363" y="258"/>
                      </a:lnTo>
                      <a:lnTo>
                        <a:pt x="435" y="258"/>
                      </a:lnTo>
                      <a:lnTo>
                        <a:pt x="497" y="262"/>
                      </a:lnTo>
                      <a:lnTo>
                        <a:pt x="494" y="315"/>
                      </a:lnTo>
                      <a:lnTo>
                        <a:pt x="472" y="393"/>
                      </a:lnTo>
                      <a:lnTo>
                        <a:pt x="431" y="457"/>
                      </a:lnTo>
                      <a:lnTo>
                        <a:pt x="385" y="509"/>
                      </a:lnTo>
                      <a:lnTo>
                        <a:pt x="367" y="533"/>
                      </a:lnTo>
                      <a:lnTo>
                        <a:pt x="270" y="525"/>
                      </a:lnTo>
                      <a:lnTo>
                        <a:pt x="183" y="505"/>
                      </a:lnTo>
                      <a:lnTo>
                        <a:pt x="120" y="461"/>
                      </a:lnTo>
                      <a:lnTo>
                        <a:pt x="86" y="413"/>
                      </a:lnTo>
                      <a:lnTo>
                        <a:pt x="53" y="354"/>
                      </a:lnTo>
                      <a:lnTo>
                        <a:pt x="30" y="282"/>
                      </a:lnTo>
                      <a:lnTo>
                        <a:pt x="12" y="207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9" name="Line 190"/>
                <p:cNvSpPr>
                  <a:spLocks noChangeShapeType="1"/>
                </p:cNvSpPr>
                <p:nvPr/>
              </p:nvSpPr>
              <p:spPr bwMode="auto">
                <a:xfrm flipV="1">
                  <a:off x="2401" y="2104"/>
                  <a:ext cx="44" cy="5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0" name="Freeform 191"/>
                <p:cNvSpPr>
                  <a:spLocks/>
                </p:cNvSpPr>
                <p:nvPr/>
              </p:nvSpPr>
              <p:spPr bwMode="auto">
                <a:xfrm>
                  <a:off x="2409" y="2128"/>
                  <a:ext cx="45" cy="58"/>
                </a:xfrm>
                <a:custGeom>
                  <a:avLst/>
                  <a:gdLst>
                    <a:gd name="T0" fmla="*/ 134 w 134"/>
                    <a:gd name="T1" fmla="*/ 0 h 172"/>
                    <a:gd name="T2" fmla="*/ 85 w 134"/>
                    <a:gd name="T3" fmla="*/ 70 h 172"/>
                    <a:gd name="T4" fmla="*/ 25 w 134"/>
                    <a:gd name="T5" fmla="*/ 141 h 172"/>
                    <a:gd name="T6" fmla="*/ 0 w 134"/>
                    <a:gd name="T7" fmla="*/ 172 h 17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4"/>
                    <a:gd name="T13" fmla="*/ 0 h 172"/>
                    <a:gd name="T14" fmla="*/ 134 w 134"/>
                    <a:gd name="T15" fmla="*/ 172 h 1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4" h="172">
                      <a:moveTo>
                        <a:pt x="134" y="0"/>
                      </a:moveTo>
                      <a:lnTo>
                        <a:pt x="85" y="70"/>
                      </a:lnTo>
                      <a:lnTo>
                        <a:pt x="25" y="141"/>
                      </a:lnTo>
                      <a:lnTo>
                        <a:pt x="0" y="172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1" name="Freeform 192"/>
                <p:cNvSpPr>
                  <a:spLocks/>
                </p:cNvSpPr>
                <p:nvPr/>
              </p:nvSpPr>
              <p:spPr bwMode="auto">
                <a:xfrm>
                  <a:off x="2426" y="2146"/>
                  <a:ext cx="45" cy="69"/>
                </a:xfrm>
                <a:custGeom>
                  <a:avLst/>
                  <a:gdLst>
                    <a:gd name="T0" fmla="*/ 137 w 137"/>
                    <a:gd name="T1" fmla="*/ 0 h 206"/>
                    <a:gd name="T2" fmla="*/ 108 w 137"/>
                    <a:gd name="T3" fmla="*/ 68 h 206"/>
                    <a:gd name="T4" fmla="*/ 56 w 137"/>
                    <a:gd name="T5" fmla="*/ 151 h 206"/>
                    <a:gd name="T6" fmla="*/ 0 w 137"/>
                    <a:gd name="T7" fmla="*/ 206 h 20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7"/>
                    <a:gd name="T13" fmla="*/ 0 h 206"/>
                    <a:gd name="T14" fmla="*/ 137 w 137"/>
                    <a:gd name="T15" fmla="*/ 206 h 20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7" h="206">
                      <a:moveTo>
                        <a:pt x="137" y="0"/>
                      </a:moveTo>
                      <a:lnTo>
                        <a:pt x="108" y="68"/>
                      </a:lnTo>
                      <a:lnTo>
                        <a:pt x="56" y="151"/>
                      </a:lnTo>
                      <a:lnTo>
                        <a:pt x="0" y="20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2" name="Freeform 193"/>
                <p:cNvSpPr>
                  <a:spLocks/>
                </p:cNvSpPr>
                <p:nvPr/>
              </p:nvSpPr>
              <p:spPr bwMode="auto">
                <a:xfrm>
                  <a:off x="2451" y="2159"/>
                  <a:ext cx="47" cy="82"/>
                </a:xfrm>
                <a:custGeom>
                  <a:avLst/>
                  <a:gdLst>
                    <a:gd name="T0" fmla="*/ 141 w 141"/>
                    <a:gd name="T1" fmla="*/ 0 h 244"/>
                    <a:gd name="T2" fmla="*/ 118 w 141"/>
                    <a:gd name="T3" fmla="*/ 87 h 244"/>
                    <a:gd name="T4" fmla="*/ 74 w 141"/>
                    <a:gd name="T5" fmla="*/ 156 h 244"/>
                    <a:gd name="T6" fmla="*/ 26 w 141"/>
                    <a:gd name="T7" fmla="*/ 215 h 244"/>
                    <a:gd name="T8" fmla="*/ 0 w 141"/>
                    <a:gd name="T9" fmla="*/ 244 h 2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"/>
                    <a:gd name="T16" fmla="*/ 0 h 244"/>
                    <a:gd name="T17" fmla="*/ 141 w 141"/>
                    <a:gd name="T18" fmla="*/ 244 h 2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" h="244">
                      <a:moveTo>
                        <a:pt x="141" y="0"/>
                      </a:moveTo>
                      <a:lnTo>
                        <a:pt x="118" y="87"/>
                      </a:lnTo>
                      <a:lnTo>
                        <a:pt x="74" y="156"/>
                      </a:lnTo>
                      <a:lnTo>
                        <a:pt x="26" y="215"/>
                      </a:lnTo>
                      <a:lnTo>
                        <a:pt x="0" y="244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3" name="Freeform 194"/>
                <p:cNvSpPr>
                  <a:spLocks/>
                </p:cNvSpPr>
                <p:nvPr/>
              </p:nvSpPr>
              <p:spPr bwMode="auto">
                <a:xfrm>
                  <a:off x="2481" y="2166"/>
                  <a:ext cx="47" cy="83"/>
                </a:xfrm>
                <a:custGeom>
                  <a:avLst/>
                  <a:gdLst>
                    <a:gd name="T0" fmla="*/ 140 w 140"/>
                    <a:gd name="T1" fmla="*/ 0 h 249"/>
                    <a:gd name="T2" fmla="*/ 132 w 140"/>
                    <a:gd name="T3" fmla="*/ 55 h 249"/>
                    <a:gd name="T4" fmla="*/ 110 w 140"/>
                    <a:gd name="T5" fmla="*/ 118 h 249"/>
                    <a:gd name="T6" fmla="*/ 64 w 140"/>
                    <a:gd name="T7" fmla="*/ 175 h 249"/>
                    <a:gd name="T8" fmla="*/ 35 w 140"/>
                    <a:gd name="T9" fmla="*/ 210 h 249"/>
                    <a:gd name="T10" fmla="*/ 0 w 140"/>
                    <a:gd name="T11" fmla="*/ 249 h 2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49"/>
                    <a:gd name="T20" fmla="*/ 140 w 140"/>
                    <a:gd name="T21" fmla="*/ 249 h 2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49">
                      <a:moveTo>
                        <a:pt x="140" y="0"/>
                      </a:moveTo>
                      <a:lnTo>
                        <a:pt x="132" y="55"/>
                      </a:lnTo>
                      <a:lnTo>
                        <a:pt x="110" y="118"/>
                      </a:lnTo>
                      <a:lnTo>
                        <a:pt x="64" y="175"/>
                      </a:lnTo>
                      <a:lnTo>
                        <a:pt x="35" y="210"/>
                      </a:lnTo>
                      <a:lnTo>
                        <a:pt x="0" y="24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4" name="Freeform 195"/>
                <p:cNvSpPr>
                  <a:spLocks/>
                </p:cNvSpPr>
                <p:nvPr/>
              </p:nvSpPr>
              <p:spPr bwMode="auto">
                <a:xfrm>
                  <a:off x="2432" y="2092"/>
                  <a:ext cx="123" cy="92"/>
                </a:xfrm>
                <a:custGeom>
                  <a:avLst/>
                  <a:gdLst>
                    <a:gd name="T0" fmla="*/ 0 w 371"/>
                    <a:gd name="T1" fmla="*/ 0 h 275"/>
                    <a:gd name="T2" fmla="*/ 8 w 371"/>
                    <a:gd name="T3" fmla="*/ 64 h 275"/>
                    <a:gd name="T4" fmla="*/ 22 w 371"/>
                    <a:gd name="T5" fmla="*/ 127 h 275"/>
                    <a:gd name="T6" fmla="*/ 45 w 371"/>
                    <a:gd name="T7" fmla="*/ 175 h 275"/>
                    <a:gd name="T8" fmla="*/ 74 w 371"/>
                    <a:gd name="T9" fmla="*/ 212 h 275"/>
                    <a:gd name="T10" fmla="*/ 131 w 371"/>
                    <a:gd name="T11" fmla="*/ 231 h 275"/>
                    <a:gd name="T12" fmla="*/ 179 w 371"/>
                    <a:gd name="T13" fmla="*/ 251 h 275"/>
                    <a:gd name="T14" fmla="*/ 228 w 371"/>
                    <a:gd name="T15" fmla="*/ 267 h 275"/>
                    <a:gd name="T16" fmla="*/ 299 w 371"/>
                    <a:gd name="T17" fmla="*/ 271 h 275"/>
                    <a:gd name="T18" fmla="*/ 371 w 371"/>
                    <a:gd name="T19" fmla="*/ 275 h 2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71"/>
                    <a:gd name="T31" fmla="*/ 0 h 275"/>
                    <a:gd name="T32" fmla="*/ 371 w 371"/>
                    <a:gd name="T33" fmla="*/ 275 h 2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71" h="275">
                      <a:moveTo>
                        <a:pt x="0" y="0"/>
                      </a:moveTo>
                      <a:lnTo>
                        <a:pt x="8" y="64"/>
                      </a:lnTo>
                      <a:lnTo>
                        <a:pt x="22" y="127"/>
                      </a:lnTo>
                      <a:lnTo>
                        <a:pt x="45" y="175"/>
                      </a:lnTo>
                      <a:lnTo>
                        <a:pt x="74" y="212"/>
                      </a:lnTo>
                      <a:lnTo>
                        <a:pt x="131" y="231"/>
                      </a:lnTo>
                      <a:lnTo>
                        <a:pt x="179" y="251"/>
                      </a:lnTo>
                      <a:lnTo>
                        <a:pt x="228" y="267"/>
                      </a:lnTo>
                      <a:lnTo>
                        <a:pt x="299" y="271"/>
                      </a:lnTo>
                      <a:lnTo>
                        <a:pt x="371" y="275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5" name="Freeform 196"/>
                <p:cNvSpPr>
                  <a:spLocks/>
                </p:cNvSpPr>
                <p:nvPr/>
              </p:nvSpPr>
              <p:spPr bwMode="auto">
                <a:xfrm>
                  <a:off x="2416" y="2108"/>
                  <a:ext cx="134" cy="99"/>
                </a:xfrm>
                <a:custGeom>
                  <a:avLst/>
                  <a:gdLst>
                    <a:gd name="T0" fmla="*/ 0 w 401"/>
                    <a:gd name="T1" fmla="*/ 0 h 297"/>
                    <a:gd name="T2" fmla="*/ 19 w 401"/>
                    <a:gd name="T3" fmla="*/ 94 h 297"/>
                    <a:gd name="T4" fmla="*/ 42 w 401"/>
                    <a:gd name="T5" fmla="*/ 151 h 297"/>
                    <a:gd name="T6" fmla="*/ 68 w 401"/>
                    <a:gd name="T7" fmla="*/ 195 h 297"/>
                    <a:gd name="T8" fmla="*/ 112 w 401"/>
                    <a:gd name="T9" fmla="*/ 226 h 297"/>
                    <a:gd name="T10" fmla="*/ 165 w 401"/>
                    <a:gd name="T11" fmla="*/ 254 h 297"/>
                    <a:gd name="T12" fmla="*/ 229 w 401"/>
                    <a:gd name="T13" fmla="*/ 278 h 297"/>
                    <a:gd name="T14" fmla="*/ 318 w 401"/>
                    <a:gd name="T15" fmla="*/ 289 h 297"/>
                    <a:gd name="T16" fmla="*/ 401 w 401"/>
                    <a:gd name="T17" fmla="*/ 297 h 2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01"/>
                    <a:gd name="T28" fmla="*/ 0 h 297"/>
                    <a:gd name="T29" fmla="*/ 401 w 401"/>
                    <a:gd name="T30" fmla="*/ 297 h 2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01" h="297">
                      <a:moveTo>
                        <a:pt x="0" y="0"/>
                      </a:moveTo>
                      <a:lnTo>
                        <a:pt x="19" y="94"/>
                      </a:lnTo>
                      <a:lnTo>
                        <a:pt x="42" y="151"/>
                      </a:lnTo>
                      <a:lnTo>
                        <a:pt x="68" y="195"/>
                      </a:lnTo>
                      <a:lnTo>
                        <a:pt x="112" y="226"/>
                      </a:lnTo>
                      <a:lnTo>
                        <a:pt x="165" y="254"/>
                      </a:lnTo>
                      <a:lnTo>
                        <a:pt x="229" y="278"/>
                      </a:lnTo>
                      <a:lnTo>
                        <a:pt x="318" y="289"/>
                      </a:lnTo>
                      <a:lnTo>
                        <a:pt x="401" y="297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6" name="Freeform 197"/>
                <p:cNvSpPr>
                  <a:spLocks/>
                </p:cNvSpPr>
                <p:nvPr/>
              </p:nvSpPr>
              <p:spPr bwMode="auto">
                <a:xfrm>
                  <a:off x="2405" y="2124"/>
                  <a:ext cx="114" cy="105"/>
                </a:xfrm>
                <a:custGeom>
                  <a:avLst/>
                  <a:gdLst>
                    <a:gd name="T0" fmla="*/ 0 w 340"/>
                    <a:gd name="T1" fmla="*/ 0 h 316"/>
                    <a:gd name="T2" fmla="*/ 35 w 340"/>
                    <a:gd name="T3" fmla="*/ 138 h 316"/>
                    <a:gd name="T4" fmla="*/ 87 w 340"/>
                    <a:gd name="T5" fmla="*/ 213 h 316"/>
                    <a:gd name="T6" fmla="*/ 150 w 340"/>
                    <a:gd name="T7" fmla="*/ 268 h 316"/>
                    <a:gd name="T8" fmla="*/ 210 w 340"/>
                    <a:gd name="T9" fmla="*/ 296 h 316"/>
                    <a:gd name="T10" fmla="*/ 274 w 340"/>
                    <a:gd name="T11" fmla="*/ 312 h 316"/>
                    <a:gd name="T12" fmla="*/ 340 w 340"/>
                    <a:gd name="T13" fmla="*/ 316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0"/>
                    <a:gd name="T22" fmla="*/ 0 h 316"/>
                    <a:gd name="T23" fmla="*/ 340 w 340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0" h="316">
                      <a:moveTo>
                        <a:pt x="0" y="0"/>
                      </a:moveTo>
                      <a:lnTo>
                        <a:pt x="35" y="138"/>
                      </a:lnTo>
                      <a:lnTo>
                        <a:pt x="87" y="213"/>
                      </a:lnTo>
                      <a:lnTo>
                        <a:pt x="150" y="268"/>
                      </a:lnTo>
                      <a:lnTo>
                        <a:pt x="210" y="296"/>
                      </a:lnTo>
                      <a:lnTo>
                        <a:pt x="274" y="312"/>
                      </a:lnTo>
                      <a:lnTo>
                        <a:pt x="340" y="31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54" name="Group 198"/>
              <p:cNvGrpSpPr>
                <a:grpSpLocks/>
              </p:cNvGrpSpPr>
              <p:nvPr/>
            </p:nvGrpSpPr>
            <p:grpSpPr bwMode="auto">
              <a:xfrm>
                <a:off x="2735" y="2066"/>
                <a:ext cx="430" cy="446"/>
                <a:chOff x="2821" y="1827"/>
                <a:chExt cx="250" cy="259"/>
              </a:xfrm>
            </p:grpSpPr>
            <p:grpSp>
              <p:nvGrpSpPr>
                <p:cNvPr id="1156" name="Group 199"/>
                <p:cNvGrpSpPr>
                  <a:grpSpLocks/>
                </p:cNvGrpSpPr>
                <p:nvPr/>
              </p:nvGrpSpPr>
              <p:grpSpPr bwMode="auto">
                <a:xfrm>
                  <a:off x="2821" y="1827"/>
                  <a:ext cx="214" cy="151"/>
                  <a:chOff x="2821" y="1827"/>
                  <a:chExt cx="214" cy="151"/>
                </a:xfrm>
              </p:grpSpPr>
              <p:sp>
                <p:nvSpPr>
                  <p:cNvPr id="1163" name="Freeform 200"/>
                  <p:cNvSpPr>
                    <a:spLocks/>
                  </p:cNvSpPr>
                  <p:nvPr/>
                </p:nvSpPr>
                <p:spPr bwMode="auto">
                  <a:xfrm>
                    <a:off x="2826" y="1831"/>
                    <a:ext cx="205" cy="144"/>
                  </a:xfrm>
                  <a:custGeom>
                    <a:avLst/>
                    <a:gdLst>
                      <a:gd name="T0" fmla="*/ 46 w 615"/>
                      <a:gd name="T1" fmla="*/ 0 h 431"/>
                      <a:gd name="T2" fmla="*/ 18 w 615"/>
                      <a:gd name="T3" fmla="*/ 173 h 431"/>
                      <a:gd name="T4" fmla="*/ 0 w 615"/>
                      <a:gd name="T5" fmla="*/ 290 h 431"/>
                      <a:gd name="T6" fmla="*/ 1 w 615"/>
                      <a:gd name="T7" fmla="*/ 321 h 431"/>
                      <a:gd name="T8" fmla="*/ 159 w 615"/>
                      <a:gd name="T9" fmla="*/ 344 h 431"/>
                      <a:gd name="T10" fmla="*/ 347 w 615"/>
                      <a:gd name="T11" fmla="*/ 385 h 431"/>
                      <a:gd name="T12" fmla="*/ 460 w 615"/>
                      <a:gd name="T13" fmla="*/ 410 h 431"/>
                      <a:gd name="T14" fmla="*/ 534 w 615"/>
                      <a:gd name="T15" fmla="*/ 430 h 431"/>
                      <a:gd name="T16" fmla="*/ 548 w 615"/>
                      <a:gd name="T17" fmla="*/ 431 h 431"/>
                      <a:gd name="T18" fmla="*/ 560 w 615"/>
                      <a:gd name="T19" fmla="*/ 417 h 431"/>
                      <a:gd name="T20" fmla="*/ 572 w 615"/>
                      <a:gd name="T21" fmla="*/ 351 h 431"/>
                      <a:gd name="T22" fmla="*/ 586 w 615"/>
                      <a:gd name="T23" fmla="*/ 280 h 431"/>
                      <a:gd name="T24" fmla="*/ 600 w 615"/>
                      <a:gd name="T25" fmla="*/ 214 h 431"/>
                      <a:gd name="T26" fmla="*/ 607 w 615"/>
                      <a:gd name="T27" fmla="*/ 166 h 431"/>
                      <a:gd name="T28" fmla="*/ 615 w 615"/>
                      <a:gd name="T29" fmla="*/ 122 h 431"/>
                      <a:gd name="T30" fmla="*/ 604 w 615"/>
                      <a:gd name="T31" fmla="*/ 107 h 431"/>
                      <a:gd name="T32" fmla="*/ 417 w 615"/>
                      <a:gd name="T33" fmla="*/ 76 h 431"/>
                      <a:gd name="T34" fmla="*/ 338 w 615"/>
                      <a:gd name="T35" fmla="*/ 60 h 431"/>
                      <a:gd name="T36" fmla="*/ 198 w 615"/>
                      <a:gd name="T37" fmla="*/ 29 h 431"/>
                      <a:gd name="T38" fmla="*/ 122 w 615"/>
                      <a:gd name="T39" fmla="*/ 8 h 431"/>
                      <a:gd name="T40" fmla="*/ 62 w 615"/>
                      <a:gd name="T41" fmla="*/ 3 h 431"/>
                      <a:gd name="T42" fmla="*/ 46 w 615"/>
                      <a:gd name="T43" fmla="*/ 0 h 431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15"/>
                      <a:gd name="T67" fmla="*/ 0 h 431"/>
                      <a:gd name="T68" fmla="*/ 615 w 615"/>
                      <a:gd name="T69" fmla="*/ 431 h 431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15" h="431">
                        <a:moveTo>
                          <a:pt x="46" y="0"/>
                        </a:moveTo>
                        <a:lnTo>
                          <a:pt x="18" y="173"/>
                        </a:lnTo>
                        <a:lnTo>
                          <a:pt x="0" y="290"/>
                        </a:lnTo>
                        <a:lnTo>
                          <a:pt x="1" y="321"/>
                        </a:lnTo>
                        <a:lnTo>
                          <a:pt x="159" y="344"/>
                        </a:lnTo>
                        <a:lnTo>
                          <a:pt x="347" y="385"/>
                        </a:lnTo>
                        <a:lnTo>
                          <a:pt x="460" y="410"/>
                        </a:lnTo>
                        <a:lnTo>
                          <a:pt x="534" y="430"/>
                        </a:lnTo>
                        <a:lnTo>
                          <a:pt x="548" y="431"/>
                        </a:lnTo>
                        <a:lnTo>
                          <a:pt x="560" y="417"/>
                        </a:lnTo>
                        <a:lnTo>
                          <a:pt x="572" y="351"/>
                        </a:lnTo>
                        <a:lnTo>
                          <a:pt x="586" y="280"/>
                        </a:lnTo>
                        <a:lnTo>
                          <a:pt x="600" y="214"/>
                        </a:lnTo>
                        <a:lnTo>
                          <a:pt x="607" y="166"/>
                        </a:lnTo>
                        <a:lnTo>
                          <a:pt x="615" y="122"/>
                        </a:lnTo>
                        <a:lnTo>
                          <a:pt x="604" y="107"/>
                        </a:lnTo>
                        <a:lnTo>
                          <a:pt x="417" y="76"/>
                        </a:lnTo>
                        <a:lnTo>
                          <a:pt x="338" y="60"/>
                        </a:lnTo>
                        <a:lnTo>
                          <a:pt x="198" y="29"/>
                        </a:lnTo>
                        <a:lnTo>
                          <a:pt x="122" y="8"/>
                        </a:lnTo>
                        <a:lnTo>
                          <a:pt x="62" y="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4" name="Freeform 201"/>
                  <p:cNvSpPr>
                    <a:spLocks/>
                  </p:cNvSpPr>
                  <p:nvPr/>
                </p:nvSpPr>
                <p:spPr bwMode="auto">
                  <a:xfrm>
                    <a:off x="2821" y="1827"/>
                    <a:ext cx="214" cy="151"/>
                  </a:xfrm>
                  <a:custGeom>
                    <a:avLst/>
                    <a:gdLst>
                      <a:gd name="T0" fmla="*/ 67 w 641"/>
                      <a:gd name="T1" fmla="*/ 0 h 453"/>
                      <a:gd name="T2" fmla="*/ 202 w 641"/>
                      <a:gd name="T3" fmla="*/ 31 h 453"/>
                      <a:gd name="T4" fmla="*/ 365 w 641"/>
                      <a:gd name="T5" fmla="*/ 70 h 453"/>
                      <a:gd name="T6" fmla="*/ 463 w 641"/>
                      <a:gd name="T7" fmla="*/ 85 h 453"/>
                      <a:gd name="T8" fmla="*/ 565 w 641"/>
                      <a:gd name="T9" fmla="*/ 99 h 453"/>
                      <a:gd name="T10" fmla="*/ 630 w 641"/>
                      <a:gd name="T11" fmla="*/ 109 h 453"/>
                      <a:gd name="T12" fmla="*/ 641 w 641"/>
                      <a:gd name="T13" fmla="*/ 130 h 453"/>
                      <a:gd name="T14" fmla="*/ 630 w 641"/>
                      <a:gd name="T15" fmla="*/ 182 h 453"/>
                      <a:gd name="T16" fmla="*/ 609 w 641"/>
                      <a:gd name="T17" fmla="*/ 296 h 453"/>
                      <a:gd name="T18" fmla="*/ 595 w 641"/>
                      <a:gd name="T19" fmla="*/ 393 h 453"/>
                      <a:gd name="T20" fmla="*/ 583 w 641"/>
                      <a:gd name="T21" fmla="*/ 443 h 453"/>
                      <a:gd name="T22" fmla="*/ 563 w 641"/>
                      <a:gd name="T23" fmla="*/ 453 h 453"/>
                      <a:gd name="T24" fmla="*/ 236 w 641"/>
                      <a:gd name="T25" fmla="*/ 381 h 453"/>
                      <a:gd name="T26" fmla="*/ 11 w 641"/>
                      <a:gd name="T27" fmla="*/ 345 h 453"/>
                      <a:gd name="T28" fmla="*/ 0 w 641"/>
                      <a:gd name="T29" fmla="*/ 331 h 453"/>
                      <a:gd name="T30" fmla="*/ 23 w 641"/>
                      <a:gd name="T31" fmla="*/ 214 h 453"/>
                      <a:gd name="T32" fmla="*/ 40 w 641"/>
                      <a:gd name="T33" fmla="*/ 113 h 453"/>
                      <a:gd name="T34" fmla="*/ 53 w 641"/>
                      <a:gd name="T35" fmla="*/ 20 h 453"/>
                      <a:gd name="T36" fmla="*/ 68 w 641"/>
                      <a:gd name="T37" fmla="*/ 30 h 453"/>
                      <a:gd name="T38" fmla="*/ 76 w 641"/>
                      <a:gd name="T39" fmla="*/ 61 h 453"/>
                      <a:gd name="T40" fmla="*/ 322 w 641"/>
                      <a:gd name="T41" fmla="*/ 259 h 453"/>
                      <a:gd name="T42" fmla="*/ 624 w 641"/>
                      <a:gd name="T43" fmla="*/ 182 h 453"/>
                      <a:gd name="T44" fmla="*/ 617 w 641"/>
                      <a:gd name="T45" fmla="*/ 196 h 453"/>
                      <a:gd name="T46" fmla="*/ 327 w 641"/>
                      <a:gd name="T47" fmla="*/ 283 h 453"/>
                      <a:gd name="T48" fmla="*/ 310 w 641"/>
                      <a:gd name="T49" fmla="*/ 278 h 453"/>
                      <a:gd name="T50" fmla="*/ 72 w 641"/>
                      <a:gd name="T51" fmla="*/ 85 h 453"/>
                      <a:gd name="T52" fmla="*/ 57 w 641"/>
                      <a:gd name="T53" fmla="*/ 94 h 453"/>
                      <a:gd name="T54" fmla="*/ 37 w 641"/>
                      <a:gd name="T55" fmla="*/ 216 h 453"/>
                      <a:gd name="T56" fmla="*/ 177 w 641"/>
                      <a:gd name="T57" fmla="*/ 204 h 453"/>
                      <a:gd name="T58" fmla="*/ 31 w 641"/>
                      <a:gd name="T59" fmla="*/ 233 h 453"/>
                      <a:gd name="T60" fmla="*/ 24 w 641"/>
                      <a:gd name="T61" fmla="*/ 314 h 453"/>
                      <a:gd name="T62" fmla="*/ 30 w 641"/>
                      <a:gd name="T63" fmla="*/ 323 h 453"/>
                      <a:gd name="T64" fmla="*/ 192 w 641"/>
                      <a:gd name="T65" fmla="*/ 354 h 453"/>
                      <a:gd name="T66" fmla="*/ 349 w 641"/>
                      <a:gd name="T67" fmla="*/ 382 h 453"/>
                      <a:gd name="T68" fmla="*/ 466 w 641"/>
                      <a:gd name="T69" fmla="*/ 410 h 453"/>
                      <a:gd name="T70" fmla="*/ 549 w 641"/>
                      <a:gd name="T71" fmla="*/ 436 h 453"/>
                      <a:gd name="T72" fmla="*/ 569 w 641"/>
                      <a:gd name="T73" fmla="*/ 430 h 453"/>
                      <a:gd name="T74" fmla="*/ 580 w 641"/>
                      <a:gd name="T75" fmla="*/ 364 h 453"/>
                      <a:gd name="T76" fmla="*/ 416 w 641"/>
                      <a:gd name="T77" fmla="*/ 257 h 453"/>
                      <a:gd name="T78" fmla="*/ 432 w 641"/>
                      <a:gd name="T79" fmla="*/ 244 h 453"/>
                      <a:gd name="T80" fmla="*/ 585 w 641"/>
                      <a:gd name="T81" fmla="*/ 333 h 453"/>
                      <a:gd name="T82" fmla="*/ 601 w 641"/>
                      <a:gd name="T83" fmla="*/ 257 h 453"/>
                      <a:gd name="T84" fmla="*/ 620 w 641"/>
                      <a:gd name="T85" fmla="*/ 186 h 453"/>
                      <a:gd name="T86" fmla="*/ 624 w 641"/>
                      <a:gd name="T87" fmla="*/ 138 h 453"/>
                      <a:gd name="T88" fmla="*/ 553 w 641"/>
                      <a:gd name="T89" fmla="*/ 127 h 453"/>
                      <a:gd name="T90" fmla="*/ 370 w 641"/>
                      <a:gd name="T91" fmla="*/ 86 h 453"/>
                      <a:gd name="T92" fmla="*/ 133 w 641"/>
                      <a:gd name="T93" fmla="*/ 31 h 453"/>
                      <a:gd name="T94" fmla="*/ 65 w 641"/>
                      <a:gd name="T95" fmla="*/ 16 h 453"/>
                      <a:gd name="T96" fmla="*/ 67 w 641"/>
                      <a:gd name="T97" fmla="*/ 0 h 453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41"/>
                      <a:gd name="T148" fmla="*/ 0 h 453"/>
                      <a:gd name="T149" fmla="*/ 641 w 641"/>
                      <a:gd name="T150" fmla="*/ 453 h 453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41" h="453">
                        <a:moveTo>
                          <a:pt x="67" y="0"/>
                        </a:moveTo>
                        <a:lnTo>
                          <a:pt x="202" y="31"/>
                        </a:lnTo>
                        <a:lnTo>
                          <a:pt x="365" y="70"/>
                        </a:lnTo>
                        <a:lnTo>
                          <a:pt x="463" y="85"/>
                        </a:lnTo>
                        <a:lnTo>
                          <a:pt x="565" y="99"/>
                        </a:lnTo>
                        <a:lnTo>
                          <a:pt x="630" y="109"/>
                        </a:lnTo>
                        <a:lnTo>
                          <a:pt x="641" y="130"/>
                        </a:lnTo>
                        <a:lnTo>
                          <a:pt x="630" y="182"/>
                        </a:lnTo>
                        <a:lnTo>
                          <a:pt x="609" y="296"/>
                        </a:lnTo>
                        <a:lnTo>
                          <a:pt x="595" y="393"/>
                        </a:lnTo>
                        <a:lnTo>
                          <a:pt x="583" y="443"/>
                        </a:lnTo>
                        <a:lnTo>
                          <a:pt x="563" y="453"/>
                        </a:lnTo>
                        <a:lnTo>
                          <a:pt x="236" y="381"/>
                        </a:lnTo>
                        <a:lnTo>
                          <a:pt x="11" y="345"/>
                        </a:lnTo>
                        <a:lnTo>
                          <a:pt x="0" y="331"/>
                        </a:lnTo>
                        <a:lnTo>
                          <a:pt x="23" y="214"/>
                        </a:lnTo>
                        <a:lnTo>
                          <a:pt x="40" y="113"/>
                        </a:lnTo>
                        <a:lnTo>
                          <a:pt x="53" y="20"/>
                        </a:lnTo>
                        <a:lnTo>
                          <a:pt x="68" y="30"/>
                        </a:lnTo>
                        <a:lnTo>
                          <a:pt x="76" y="61"/>
                        </a:lnTo>
                        <a:lnTo>
                          <a:pt x="322" y="259"/>
                        </a:lnTo>
                        <a:lnTo>
                          <a:pt x="624" y="182"/>
                        </a:lnTo>
                        <a:lnTo>
                          <a:pt x="617" y="196"/>
                        </a:lnTo>
                        <a:lnTo>
                          <a:pt x="327" y="283"/>
                        </a:lnTo>
                        <a:lnTo>
                          <a:pt x="310" y="278"/>
                        </a:lnTo>
                        <a:lnTo>
                          <a:pt x="72" y="85"/>
                        </a:lnTo>
                        <a:lnTo>
                          <a:pt x="57" y="94"/>
                        </a:lnTo>
                        <a:lnTo>
                          <a:pt x="37" y="216"/>
                        </a:lnTo>
                        <a:lnTo>
                          <a:pt x="177" y="204"/>
                        </a:lnTo>
                        <a:lnTo>
                          <a:pt x="31" y="233"/>
                        </a:lnTo>
                        <a:lnTo>
                          <a:pt x="24" y="314"/>
                        </a:lnTo>
                        <a:lnTo>
                          <a:pt x="30" y="323"/>
                        </a:lnTo>
                        <a:lnTo>
                          <a:pt x="192" y="354"/>
                        </a:lnTo>
                        <a:lnTo>
                          <a:pt x="349" y="382"/>
                        </a:lnTo>
                        <a:lnTo>
                          <a:pt x="466" y="410"/>
                        </a:lnTo>
                        <a:lnTo>
                          <a:pt x="549" y="436"/>
                        </a:lnTo>
                        <a:lnTo>
                          <a:pt x="569" y="430"/>
                        </a:lnTo>
                        <a:lnTo>
                          <a:pt x="580" y="364"/>
                        </a:lnTo>
                        <a:lnTo>
                          <a:pt x="416" y="257"/>
                        </a:lnTo>
                        <a:lnTo>
                          <a:pt x="432" y="244"/>
                        </a:lnTo>
                        <a:lnTo>
                          <a:pt x="585" y="333"/>
                        </a:lnTo>
                        <a:lnTo>
                          <a:pt x="601" y="257"/>
                        </a:lnTo>
                        <a:lnTo>
                          <a:pt x="620" y="186"/>
                        </a:lnTo>
                        <a:lnTo>
                          <a:pt x="624" y="138"/>
                        </a:lnTo>
                        <a:lnTo>
                          <a:pt x="553" y="127"/>
                        </a:lnTo>
                        <a:lnTo>
                          <a:pt x="370" y="86"/>
                        </a:lnTo>
                        <a:lnTo>
                          <a:pt x="133" y="31"/>
                        </a:lnTo>
                        <a:lnTo>
                          <a:pt x="65" y="16"/>
                        </a:lnTo>
                        <a:lnTo>
                          <a:pt x="6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57" name="Group 202"/>
                <p:cNvGrpSpPr>
                  <a:grpSpLocks/>
                </p:cNvGrpSpPr>
                <p:nvPr/>
              </p:nvGrpSpPr>
              <p:grpSpPr bwMode="auto">
                <a:xfrm>
                  <a:off x="2844" y="1854"/>
                  <a:ext cx="221" cy="182"/>
                  <a:chOff x="2844" y="1854"/>
                  <a:chExt cx="221" cy="182"/>
                </a:xfrm>
              </p:grpSpPr>
              <p:sp>
                <p:nvSpPr>
                  <p:cNvPr id="1161" name="Freeform 203"/>
                  <p:cNvSpPr>
                    <a:spLocks/>
                  </p:cNvSpPr>
                  <p:nvPr/>
                </p:nvSpPr>
                <p:spPr bwMode="auto">
                  <a:xfrm>
                    <a:off x="2848" y="1858"/>
                    <a:ext cx="214" cy="174"/>
                  </a:xfrm>
                  <a:custGeom>
                    <a:avLst/>
                    <a:gdLst>
                      <a:gd name="T0" fmla="*/ 104 w 643"/>
                      <a:gd name="T1" fmla="*/ 0 h 523"/>
                      <a:gd name="T2" fmla="*/ 46 w 643"/>
                      <a:gd name="T3" fmla="*/ 162 h 523"/>
                      <a:gd name="T4" fmla="*/ 6 w 643"/>
                      <a:gd name="T5" fmla="*/ 272 h 523"/>
                      <a:gd name="T6" fmla="*/ 0 w 643"/>
                      <a:gd name="T7" fmla="*/ 306 h 523"/>
                      <a:gd name="T8" fmla="*/ 153 w 643"/>
                      <a:gd name="T9" fmla="*/ 358 h 523"/>
                      <a:gd name="T10" fmla="*/ 330 w 643"/>
                      <a:gd name="T11" fmla="*/ 436 h 523"/>
                      <a:gd name="T12" fmla="*/ 438 w 643"/>
                      <a:gd name="T13" fmla="*/ 484 h 523"/>
                      <a:gd name="T14" fmla="*/ 507 w 643"/>
                      <a:gd name="T15" fmla="*/ 517 h 523"/>
                      <a:gd name="T16" fmla="*/ 520 w 643"/>
                      <a:gd name="T17" fmla="*/ 523 h 523"/>
                      <a:gd name="T18" fmla="*/ 535 w 643"/>
                      <a:gd name="T19" fmla="*/ 512 h 523"/>
                      <a:gd name="T20" fmla="*/ 557 w 643"/>
                      <a:gd name="T21" fmla="*/ 450 h 523"/>
                      <a:gd name="T22" fmla="*/ 584 w 643"/>
                      <a:gd name="T23" fmla="*/ 382 h 523"/>
                      <a:gd name="T24" fmla="*/ 611 w 643"/>
                      <a:gd name="T25" fmla="*/ 321 h 523"/>
                      <a:gd name="T26" fmla="*/ 628 w 643"/>
                      <a:gd name="T27" fmla="*/ 276 h 523"/>
                      <a:gd name="T28" fmla="*/ 643 w 643"/>
                      <a:gd name="T29" fmla="*/ 235 h 523"/>
                      <a:gd name="T30" fmla="*/ 632 w 643"/>
                      <a:gd name="T31" fmla="*/ 216 h 523"/>
                      <a:gd name="T32" fmla="*/ 455 w 643"/>
                      <a:gd name="T33" fmla="*/ 151 h 523"/>
                      <a:gd name="T34" fmla="*/ 379 w 643"/>
                      <a:gd name="T35" fmla="*/ 118 h 523"/>
                      <a:gd name="T36" fmla="*/ 248 w 643"/>
                      <a:gd name="T37" fmla="*/ 59 h 523"/>
                      <a:gd name="T38" fmla="*/ 176 w 643"/>
                      <a:gd name="T39" fmla="*/ 23 h 523"/>
                      <a:gd name="T40" fmla="*/ 119 w 643"/>
                      <a:gd name="T41" fmla="*/ 6 h 523"/>
                      <a:gd name="T42" fmla="*/ 104 w 643"/>
                      <a:gd name="T43" fmla="*/ 0 h 5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43"/>
                      <a:gd name="T67" fmla="*/ 0 h 523"/>
                      <a:gd name="T68" fmla="*/ 643 w 643"/>
                      <a:gd name="T69" fmla="*/ 523 h 5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43" h="523">
                        <a:moveTo>
                          <a:pt x="104" y="0"/>
                        </a:moveTo>
                        <a:lnTo>
                          <a:pt x="46" y="162"/>
                        </a:lnTo>
                        <a:lnTo>
                          <a:pt x="6" y="272"/>
                        </a:lnTo>
                        <a:lnTo>
                          <a:pt x="0" y="306"/>
                        </a:lnTo>
                        <a:lnTo>
                          <a:pt x="153" y="358"/>
                        </a:lnTo>
                        <a:lnTo>
                          <a:pt x="330" y="436"/>
                        </a:lnTo>
                        <a:lnTo>
                          <a:pt x="438" y="484"/>
                        </a:lnTo>
                        <a:lnTo>
                          <a:pt x="507" y="517"/>
                        </a:lnTo>
                        <a:lnTo>
                          <a:pt x="520" y="523"/>
                        </a:lnTo>
                        <a:lnTo>
                          <a:pt x="535" y="512"/>
                        </a:lnTo>
                        <a:lnTo>
                          <a:pt x="557" y="450"/>
                        </a:lnTo>
                        <a:lnTo>
                          <a:pt x="584" y="382"/>
                        </a:lnTo>
                        <a:lnTo>
                          <a:pt x="611" y="321"/>
                        </a:lnTo>
                        <a:lnTo>
                          <a:pt x="628" y="276"/>
                        </a:lnTo>
                        <a:lnTo>
                          <a:pt x="643" y="235"/>
                        </a:lnTo>
                        <a:lnTo>
                          <a:pt x="632" y="216"/>
                        </a:lnTo>
                        <a:lnTo>
                          <a:pt x="455" y="151"/>
                        </a:lnTo>
                        <a:lnTo>
                          <a:pt x="379" y="118"/>
                        </a:lnTo>
                        <a:lnTo>
                          <a:pt x="248" y="59"/>
                        </a:lnTo>
                        <a:lnTo>
                          <a:pt x="176" y="23"/>
                        </a:lnTo>
                        <a:lnTo>
                          <a:pt x="119" y="6"/>
                        </a:lnTo>
                        <a:lnTo>
                          <a:pt x="10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2" name="Freeform 204"/>
                  <p:cNvSpPr>
                    <a:spLocks/>
                  </p:cNvSpPr>
                  <p:nvPr/>
                </p:nvSpPr>
                <p:spPr bwMode="auto">
                  <a:xfrm>
                    <a:off x="2844" y="1854"/>
                    <a:ext cx="221" cy="182"/>
                  </a:xfrm>
                  <a:custGeom>
                    <a:avLst/>
                    <a:gdLst>
                      <a:gd name="T0" fmla="*/ 124 w 664"/>
                      <a:gd name="T1" fmla="*/ 0 h 545"/>
                      <a:gd name="T2" fmla="*/ 251 w 664"/>
                      <a:gd name="T3" fmla="*/ 58 h 545"/>
                      <a:gd name="T4" fmla="*/ 403 w 664"/>
                      <a:gd name="T5" fmla="*/ 128 h 545"/>
                      <a:gd name="T6" fmla="*/ 497 w 664"/>
                      <a:gd name="T7" fmla="*/ 163 h 545"/>
                      <a:gd name="T8" fmla="*/ 593 w 664"/>
                      <a:gd name="T9" fmla="*/ 199 h 545"/>
                      <a:gd name="T10" fmla="*/ 658 w 664"/>
                      <a:gd name="T11" fmla="*/ 220 h 545"/>
                      <a:gd name="T12" fmla="*/ 664 w 664"/>
                      <a:gd name="T13" fmla="*/ 241 h 545"/>
                      <a:gd name="T14" fmla="*/ 644 w 664"/>
                      <a:gd name="T15" fmla="*/ 293 h 545"/>
                      <a:gd name="T16" fmla="*/ 601 w 664"/>
                      <a:gd name="T17" fmla="*/ 400 h 545"/>
                      <a:gd name="T18" fmla="*/ 569 w 664"/>
                      <a:gd name="T19" fmla="*/ 493 h 545"/>
                      <a:gd name="T20" fmla="*/ 549 w 664"/>
                      <a:gd name="T21" fmla="*/ 540 h 545"/>
                      <a:gd name="T22" fmla="*/ 528 w 664"/>
                      <a:gd name="T23" fmla="*/ 545 h 545"/>
                      <a:gd name="T24" fmla="*/ 221 w 664"/>
                      <a:gd name="T25" fmla="*/ 409 h 545"/>
                      <a:gd name="T26" fmla="*/ 7 w 664"/>
                      <a:gd name="T27" fmla="*/ 327 h 545"/>
                      <a:gd name="T28" fmla="*/ 0 w 664"/>
                      <a:gd name="T29" fmla="*/ 311 h 545"/>
                      <a:gd name="T30" fmla="*/ 41 w 664"/>
                      <a:gd name="T31" fmla="*/ 200 h 545"/>
                      <a:gd name="T32" fmla="*/ 77 w 664"/>
                      <a:gd name="T33" fmla="*/ 105 h 545"/>
                      <a:gd name="T34" fmla="*/ 108 w 664"/>
                      <a:gd name="T35" fmla="*/ 15 h 545"/>
                      <a:gd name="T36" fmla="*/ 120 w 664"/>
                      <a:gd name="T37" fmla="*/ 28 h 545"/>
                      <a:gd name="T38" fmla="*/ 122 w 664"/>
                      <a:gd name="T39" fmla="*/ 62 h 545"/>
                      <a:gd name="T40" fmla="*/ 327 w 664"/>
                      <a:gd name="T41" fmla="*/ 306 h 545"/>
                      <a:gd name="T42" fmla="*/ 636 w 664"/>
                      <a:gd name="T43" fmla="*/ 292 h 545"/>
                      <a:gd name="T44" fmla="*/ 628 w 664"/>
                      <a:gd name="T45" fmla="*/ 304 h 545"/>
                      <a:gd name="T46" fmla="*/ 328 w 664"/>
                      <a:gd name="T47" fmla="*/ 331 h 545"/>
                      <a:gd name="T48" fmla="*/ 311 w 664"/>
                      <a:gd name="T49" fmla="*/ 323 h 545"/>
                      <a:gd name="T50" fmla="*/ 114 w 664"/>
                      <a:gd name="T51" fmla="*/ 84 h 545"/>
                      <a:gd name="T52" fmla="*/ 97 w 664"/>
                      <a:gd name="T53" fmla="*/ 91 h 545"/>
                      <a:gd name="T54" fmla="*/ 56 w 664"/>
                      <a:gd name="T55" fmla="*/ 206 h 545"/>
                      <a:gd name="T56" fmla="*/ 197 w 664"/>
                      <a:gd name="T57" fmla="*/ 223 h 545"/>
                      <a:gd name="T58" fmla="*/ 49 w 664"/>
                      <a:gd name="T59" fmla="*/ 220 h 545"/>
                      <a:gd name="T60" fmla="*/ 25 w 664"/>
                      <a:gd name="T61" fmla="*/ 300 h 545"/>
                      <a:gd name="T62" fmla="*/ 31 w 664"/>
                      <a:gd name="T63" fmla="*/ 310 h 545"/>
                      <a:gd name="T64" fmla="*/ 185 w 664"/>
                      <a:gd name="T65" fmla="*/ 372 h 545"/>
                      <a:gd name="T66" fmla="*/ 331 w 664"/>
                      <a:gd name="T67" fmla="*/ 431 h 545"/>
                      <a:gd name="T68" fmla="*/ 440 w 664"/>
                      <a:gd name="T69" fmla="*/ 485 h 545"/>
                      <a:gd name="T70" fmla="*/ 519 w 664"/>
                      <a:gd name="T71" fmla="*/ 526 h 545"/>
                      <a:gd name="T72" fmla="*/ 537 w 664"/>
                      <a:gd name="T73" fmla="*/ 524 h 545"/>
                      <a:gd name="T74" fmla="*/ 560 w 664"/>
                      <a:gd name="T75" fmla="*/ 462 h 545"/>
                      <a:gd name="T76" fmla="*/ 422 w 664"/>
                      <a:gd name="T77" fmla="*/ 321 h 545"/>
                      <a:gd name="T78" fmla="*/ 437 w 664"/>
                      <a:gd name="T79" fmla="*/ 313 h 545"/>
                      <a:gd name="T80" fmla="*/ 572 w 664"/>
                      <a:gd name="T81" fmla="*/ 431 h 545"/>
                      <a:gd name="T82" fmla="*/ 602 w 664"/>
                      <a:gd name="T83" fmla="*/ 359 h 545"/>
                      <a:gd name="T84" fmla="*/ 632 w 664"/>
                      <a:gd name="T85" fmla="*/ 293 h 545"/>
                      <a:gd name="T86" fmla="*/ 644 w 664"/>
                      <a:gd name="T87" fmla="*/ 248 h 545"/>
                      <a:gd name="T88" fmla="*/ 578 w 664"/>
                      <a:gd name="T89" fmla="*/ 223 h 545"/>
                      <a:gd name="T90" fmla="*/ 406 w 664"/>
                      <a:gd name="T91" fmla="*/ 145 h 545"/>
                      <a:gd name="T92" fmla="*/ 185 w 664"/>
                      <a:gd name="T93" fmla="*/ 45 h 545"/>
                      <a:gd name="T94" fmla="*/ 120 w 664"/>
                      <a:gd name="T95" fmla="*/ 15 h 545"/>
                      <a:gd name="T96" fmla="*/ 124 w 664"/>
                      <a:gd name="T97" fmla="*/ 0 h 54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545"/>
                      <a:gd name="T149" fmla="*/ 664 w 664"/>
                      <a:gd name="T150" fmla="*/ 545 h 54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545">
                        <a:moveTo>
                          <a:pt x="124" y="0"/>
                        </a:moveTo>
                        <a:lnTo>
                          <a:pt x="251" y="58"/>
                        </a:lnTo>
                        <a:lnTo>
                          <a:pt x="403" y="128"/>
                        </a:lnTo>
                        <a:lnTo>
                          <a:pt x="497" y="163"/>
                        </a:lnTo>
                        <a:lnTo>
                          <a:pt x="593" y="199"/>
                        </a:lnTo>
                        <a:lnTo>
                          <a:pt x="658" y="220"/>
                        </a:lnTo>
                        <a:lnTo>
                          <a:pt x="664" y="241"/>
                        </a:lnTo>
                        <a:lnTo>
                          <a:pt x="644" y="293"/>
                        </a:lnTo>
                        <a:lnTo>
                          <a:pt x="601" y="400"/>
                        </a:lnTo>
                        <a:lnTo>
                          <a:pt x="569" y="493"/>
                        </a:lnTo>
                        <a:lnTo>
                          <a:pt x="549" y="540"/>
                        </a:lnTo>
                        <a:lnTo>
                          <a:pt x="528" y="545"/>
                        </a:lnTo>
                        <a:lnTo>
                          <a:pt x="221" y="409"/>
                        </a:lnTo>
                        <a:lnTo>
                          <a:pt x="7" y="327"/>
                        </a:lnTo>
                        <a:lnTo>
                          <a:pt x="0" y="311"/>
                        </a:lnTo>
                        <a:lnTo>
                          <a:pt x="41" y="200"/>
                        </a:lnTo>
                        <a:lnTo>
                          <a:pt x="77" y="105"/>
                        </a:lnTo>
                        <a:lnTo>
                          <a:pt x="108" y="15"/>
                        </a:lnTo>
                        <a:lnTo>
                          <a:pt x="120" y="28"/>
                        </a:lnTo>
                        <a:lnTo>
                          <a:pt x="122" y="62"/>
                        </a:lnTo>
                        <a:lnTo>
                          <a:pt x="327" y="306"/>
                        </a:lnTo>
                        <a:lnTo>
                          <a:pt x="636" y="292"/>
                        </a:lnTo>
                        <a:lnTo>
                          <a:pt x="628" y="304"/>
                        </a:lnTo>
                        <a:lnTo>
                          <a:pt x="328" y="331"/>
                        </a:lnTo>
                        <a:lnTo>
                          <a:pt x="311" y="323"/>
                        </a:lnTo>
                        <a:lnTo>
                          <a:pt x="114" y="84"/>
                        </a:lnTo>
                        <a:lnTo>
                          <a:pt x="97" y="91"/>
                        </a:lnTo>
                        <a:lnTo>
                          <a:pt x="56" y="206"/>
                        </a:lnTo>
                        <a:lnTo>
                          <a:pt x="197" y="223"/>
                        </a:lnTo>
                        <a:lnTo>
                          <a:pt x="49" y="220"/>
                        </a:lnTo>
                        <a:lnTo>
                          <a:pt x="25" y="300"/>
                        </a:lnTo>
                        <a:lnTo>
                          <a:pt x="31" y="310"/>
                        </a:lnTo>
                        <a:lnTo>
                          <a:pt x="185" y="372"/>
                        </a:lnTo>
                        <a:lnTo>
                          <a:pt x="331" y="431"/>
                        </a:lnTo>
                        <a:lnTo>
                          <a:pt x="440" y="485"/>
                        </a:lnTo>
                        <a:lnTo>
                          <a:pt x="519" y="526"/>
                        </a:lnTo>
                        <a:lnTo>
                          <a:pt x="537" y="524"/>
                        </a:lnTo>
                        <a:lnTo>
                          <a:pt x="560" y="462"/>
                        </a:lnTo>
                        <a:lnTo>
                          <a:pt x="422" y="321"/>
                        </a:lnTo>
                        <a:lnTo>
                          <a:pt x="437" y="313"/>
                        </a:lnTo>
                        <a:lnTo>
                          <a:pt x="572" y="431"/>
                        </a:lnTo>
                        <a:lnTo>
                          <a:pt x="602" y="359"/>
                        </a:lnTo>
                        <a:lnTo>
                          <a:pt x="632" y="293"/>
                        </a:lnTo>
                        <a:lnTo>
                          <a:pt x="644" y="248"/>
                        </a:lnTo>
                        <a:lnTo>
                          <a:pt x="578" y="223"/>
                        </a:lnTo>
                        <a:lnTo>
                          <a:pt x="406" y="145"/>
                        </a:lnTo>
                        <a:lnTo>
                          <a:pt x="185" y="45"/>
                        </a:lnTo>
                        <a:lnTo>
                          <a:pt x="120" y="15"/>
                        </a:lnTo>
                        <a:lnTo>
                          <a:pt x="1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58" name="Group 205"/>
                <p:cNvGrpSpPr>
                  <a:grpSpLocks/>
                </p:cNvGrpSpPr>
                <p:nvPr/>
              </p:nvGrpSpPr>
              <p:grpSpPr bwMode="auto">
                <a:xfrm>
                  <a:off x="2849" y="1876"/>
                  <a:ext cx="222" cy="210"/>
                  <a:chOff x="2849" y="1876"/>
                  <a:chExt cx="222" cy="210"/>
                </a:xfrm>
              </p:grpSpPr>
              <p:sp>
                <p:nvSpPr>
                  <p:cNvPr id="1159" name="Freeform 206"/>
                  <p:cNvSpPr>
                    <a:spLocks/>
                  </p:cNvSpPr>
                  <p:nvPr/>
                </p:nvSpPr>
                <p:spPr bwMode="auto">
                  <a:xfrm>
                    <a:off x="2854" y="1880"/>
                    <a:ext cx="213" cy="202"/>
                  </a:xfrm>
                  <a:custGeom>
                    <a:avLst/>
                    <a:gdLst>
                      <a:gd name="T0" fmla="*/ 166 w 638"/>
                      <a:gd name="T1" fmla="*/ 0 h 607"/>
                      <a:gd name="T2" fmla="*/ 74 w 638"/>
                      <a:gd name="T3" fmla="*/ 144 h 607"/>
                      <a:gd name="T4" fmla="*/ 12 w 638"/>
                      <a:gd name="T5" fmla="*/ 242 h 607"/>
                      <a:gd name="T6" fmla="*/ 0 w 638"/>
                      <a:gd name="T7" fmla="*/ 272 h 607"/>
                      <a:gd name="T8" fmla="*/ 137 w 638"/>
                      <a:gd name="T9" fmla="*/ 361 h 607"/>
                      <a:gd name="T10" fmla="*/ 292 w 638"/>
                      <a:gd name="T11" fmla="*/ 478 h 607"/>
                      <a:gd name="T12" fmla="*/ 387 w 638"/>
                      <a:gd name="T13" fmla="*/ 550 h 607"/>
                      <a:gd name="T14" fmla="*/ 446 w 638"/>
                      <a:gd name="T15" fmla="*/ 599 h 607"/>
                      <a:gd name="T16" fmla="*/ 460 w 638"/>
                      <a:gd name="T17" fmla="*/ 607 h 607"/>
                      <a:gd name="T18" fmla="*/ 477 w 638"/>
                      <a:gd name="T19" fmla="*/ 599 h 607"/>
                      <a:gd name="T20" fmla="*/ 512 w 638"/>
                      <a:gd name="T21" fmla="*/ 544 h 607"/>
                      <a:gd name="T22" fmla="*/ 551 w 638"/>
                      <a:gd name="T23" fmla="*/ 486 h 607"/>
                      <a:gd name="T24" fmla="*/ 590 w 638"/>
                      <a:gd name="T25" fmla="*/ 433 h 607"/>
                      <a:gd name="T26" fmla="*/ 615 w 638"/>
                      <a:gd name="T27" fmla="*/ 393 h 607"/>
                      <a:gd name="T28" fmla="*/ 638 w 638"/>
                      <a:gd name="T29" fmla="*/ 357 h 607"/>
                      <a:gd name="T30" fmla="*/ 634 w 638"/>
                      <a:gd name="T31" fmla="*/ 335 h 607"/>
                      <a:gd name="T32" fmla="*/ 476 w 638"/>
                      <a:gd name="T33" fmla="*/ 230 h 607"/>
                      <a:gd name="T34" fmla="*/ 408 w 638"/>
                      <a:gd name="T35" fmla="*/ 179 h 607"/>
                      <a:gd name="T36" fmla="*/ 292 w 638"/>
                      <a:gd name="T37" fmla="*/ 90 h 607"/>
                      <a:gd name="T38" fmla="*/ 231 w 638"/>
                      <a:gd name="T39" fmla="*/ 39 h 607"/>
                      <a:gd name="T40" fmla="*/ 179 w 638"/>
                      <a:gd name="T41" fmla="*/ 8 h 607"/>
                      <a:gd name="T42" fmla="*/ 166 w 638"/>
                      <a:gd name="T43" fmla="*/ 0 h 607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38"/>
                      <a:gd name="T67" fmla="*/ 0 h 607"/>
                      <a:gd name="T68" fmla="*/ 638 w 638"/>
                      <a:gd name="T69" fmla="*/ 607 h 607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38" h="607">
                        <a:moveTo>
                          <a:pt x="166" y="0"/>
                        </a:moveTo>
                        <a:lnTo>
                          <a:pt x="74" y="144"/>
                        </a:lnTo>
                        <a:lnTo>
                          <a:pt x="12" y="242"/>
                        </a:lnTo>
                        <a:lnTo>
                          <a:pt x="0" y="272"/>
                        </a:lnTo>
                        <a:lnTo>
                          <a:pt x="137" y="361"/>
                        </a:lnTo>
                        <a:lnTo>
                          <a:pt x="292" y="478"/>
                        </a:lnTo>
                        <a:lnTo>
                          <a:pt x="387" y="550"/>
                        </a:lnTo>
                        <a:lnTo>
                          <a:pt x="446" y="599"/>
                        </a:lnTo>
                        <a:lnTo>
                          <a:pt x="460" y="607"/>
                        </a:lnTo>
                        <a:lnTo>
                          <a:pt x="477" y="599"/>
                        </a:lnTo>
                        <a:lnTo>
                          <a:pt x="512" y="544"/>
                        </a:lnTo>
                        <a:lnTo>
                          <a:pt x="551" y="486"/>
                        </a:lnTo>
                        <a:lnTo>
                          <a:pt x="590" y="433"/>
                        </a:lnTo>
                        <a:lnTo>
                          <a:pt x="615" y="393"/>
                        </a:lnTo>
                        <a:lnTo>
                          <a:pt x="638" y="357"/>
                        </a:lnTo>
                        <a:lnTo>
                          <a:pt x="634" y="335"/>
                        </a:lnTo>
                        <a:lnTo>
                          <a:pt x="476" y="230"/>
                        </a:lnTo>
                        <a:lnTo>
                          <a:pt x="408" y="179"/>
                        </a:lnTo>
                        <a:lnTo>
                          <a:pt x="292" y="90"/>
                        </a:lnTo>
                        <a:lnTo>
                          <a:pt x="231" y="39"/>
                        </a:lnTo>
                        <a:lnTo>
                          <a:pt x="179" y="8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0" name="Freeform 207"/>
                  <p:cNvSpPr>
                    <a:spLocks/>
                  </p:cNvSpPr>
                  <p:nvPr/>
                </p:nvSpPr>
                <p:spPr bwMode="auto">
                  <a:xfrm>
                    <a:off x="2849" y="1876"/>
                    <a:ext cx="222" cy="210"/>
                  </a:xfrm>
                  <a:custGeom>
                    <a:avLst/>
                    <a:gdLst>
                      <a:gd name="T0" fmla="*/ 188 w 664"/>
                      <a:gd name="T1" fmla="*/ 0 h 629"/>
                      <a:gd name="T2" fmla="*/ 301 w 664"/>
                      <a:gd name="T3" fmla="*/ 87 h 629"/>
                      <a:gd name="T4" fmla="*/ 434 w 664"/>
                      <a:gd name="T5" fmla="*/ 192 h 629"/>
                      <a:gd name="T6" fmla="*/ 519 w 664"/>
                      <a:gd name="T7" fmla="*/ 248 h 629"/>
                      <a:gd name="T8" fmla="*/ 605 w 664"/>
                      <a:gd name="T9" fmla="*/ 305 h 629"/>
                      <a:gd name="T10" fmla="*/ 662 w 664"/>
                      <a:gd name="T11" fmla="*/ 341 h 629"/>
                      <a:gd name="T12" fmla="*/ 664 w 664"/>
                      <a:gd name="T13" fmla="*/ 365 h 629"/>
                      <a:gd name="T14" fmla="*/ 633 w 664"/>
                      <a:gd name="T15" fmla="*/ 410 h 629"/>
                      <a:gd name="T16" fmla="*/ 571 w 664"/>
                      <a:gd name="T17" fmla="*/ 503 h 629"/>
                      <a:gd name="T18" fmla="*/ 520 w 664"/>
                      <a:gd name="T19" fmla="*/ 588 h 629"/>
                      <a:gd name="T20" fmla="*/ 490 w 664"/>
                      <a:gd name="T21" fmla="*/ 629 h 629"/>
                      <a:gd name="T22" fmla="*/ 467 w 664"/>
                      <a:gd name="T23" fmla="*/ 629 h 629"/>
                      <a:gd name="T24" fmla="*/ 197 w 664"/>
                      <a:gd name="T25" fmla="*/ 422 h 629"/>
                      <a:gd name="T26" fmla="*/ 6 w 664"/>
                      <a:gd name="T27" fmla="*/ 290 h 629"/>
                      <a:gd name="T28" fmla="*/ 0 w 664"/>
                      <a:gd name="T29" fmla="*/ 275 h 629"/>
                      <a:gd name="T30" fmla="*/ 67 w 664"/>
                      <a:gd name="T31" fmla="*/ 178 h 629"/>
                      <a:gd name="T32" fmla="*/ 121 w 664"/>
                      <a:gd name="T33" fmla="*/ 93 h 629"/>
                      <a:gd name="T34" fmla="*/ 169 w 664"/>
                      <a:gd name="T35" fmla="*/ 11 h 629"/>
                      <a:gd name="T36" fmla="*/ 179 w 664"/>
                      <a:gd name="T37" fmla="*/ 27 h 629"/>
                      <a:gd name="T38" fmla="*/ 173 w 664"/>
                      <a:gd name="T39" fmla="*/ 59 h 629"/>
                      <a:gd name="T40" fmla="*/ 322 w 664"/>
                      <a:gd name="T41" fmla="*/ 347 h 629"/>
                      <a:gd name="T42" fmla="*/ 628 w 664"/>
                      <a:gd name="T43" fmla="*/ 407 h 629"/>
                      <a:gd name="T44" fmla="*/ 616 w 664"/>
                      <a:gd name="T45" fmla="*/ 419 h 629"/>
                      <a:gd name="T46" fmla="*/ 318 w 664"/>
                      <a:gd name="T47" fmla="*/ 372 h 629"/>
                      <a:gd name="T48" fmla="*/ 303 w 664"/>
                      <a:gd name="T49" fmla="*/ 360 h 629"/>
                      <a:gd name="T50" fmla="*/ 163 w 664"/>
                      <a:gd name="T51" fmla="*/ 80 h 629"/>
                      <a:gd name="T52" fmla="*/ 144 w 664"/>
                      <a:gd name="T53" fmla="*/ 83 h 629"/>
                      <a:gd name="T54" fmla="*/ 80 w 664"/>
                      <a:gd name="T55" fmla="*/ 185 h 629"/>
                      <a:gd name="T56" fmla="*/ 212 w 664"/>
                      <a:gd name="T57" fmla="*/ 234 h 629"/>
                      <a:gd name="T58" fmla="*/ 68 w 664"/>
                      <a:gd name="T59" fmla="*/ 197 h 629"/>
                      <a:gd name="T60" fmla="*/ 30 w 664"/>
                      <a:gd name="T61" fmla="*/ 269 h 629"/>
                      <a:gd name="T62" fmla="*/ 32 w 664"/>
                      <a:gd name="T63" fmla="*/ 281 h 629"/>
                      <a:gd name="T64" fmla="*/ 169 w 664"/>
                      <a:gd name="T65" fmla="*/ 378 h 629"/>
                      <a:gd name="T66" fmla="*/ 300 w 664"/>
                      <a:gd name="T67" fmla="*/ 471 h 629"/>
                      <a:gd name="T68" fmla="*/ 395 w 664"/>
                      <a:gd name="T69" fmla="*/ 548 h 629"/>
                      <a:gd name="T70" fmla="*/ 462 w 664"/>
                      <a:gd name="T71" fmla="*/ 608 h 629"/>
                      <a:gd name="T72" fmla="*/ 482 w 664"/>
                      <a:gd name="T73" fmla="*/ 610 h 629"/>
                      <a:gd name="T74" fmla="*/ 516 w 664"/>
                      <a:gd name="T75" fmla="*/ 554 h 629"/>
                      <a:gd name="T76" fmla="*/ 411 w 664"/>
                      <a:gd name="T77" fmla="*/ 383 h 629"/>
                      <a:gd name="T78" fmla="*/ 430 w 664"/>
                      <a:gd name="T79" fmla="*/ 382 h 629"/>
                      <a:gd name="T80" fmla="*/ 536 w 664"/>
                      <a:gd name="T81" fmla="*/ 529 h 629"/>
                      <a:gd name="T82" fmla="*/ 579 w 664"/>
                      <a:gd name="T83" fmla="*/ 464 h 629"/>
                      <a:gd name="T84" fmla="*/ 623 w 664"/>
                      <a:gd name="T85" fmla="*/ 409 h 629"/>
                      <a:gd name="T86" fmla="*/ 645 w 664"/>
                      <a:gd name="T87" fmla="*/ 367 h 629"/>
                      <a:gd name="T88" fmla="*/ 585 w 664"/>
                      <a:gd name="T89" fmla="*/ 324 h 629"/>
                      <a:gd name="T90" fmla="*/ 432 w 664"/>
                      <a:gd name="T91" fmla="*/ 209 h 629"/>
                      <a:gd name="T92" fmla="*/ 240 w 664"/>
                      <a:gd name="T93" fmla="*/ 58 h 629"/>
                      <a:gd name="T94" fmla="*/ 181 w 664"/>
                      <a:gd name="T95" fmla="*/ 14 h 629"/>
                      <a:gd name="T96" fmla="*/ 188 w 664"/>
                      <a:gd name="T97" fmla="*/ 0 h 629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629"/>
                      <a:gd name="T149" fmla="*/ 664 w 664"/>
                      <a:gd name="T150" fmla="*/ 629 h 629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629">
                        <a:moveTo>
                          <a:pt x="188" y="0"/>
                        </a:moveTo>
                        <a:lnTo>
                          <a:pt x="301" y="87"/>
                        </a:lnTo>
                        <a:lnTo>
                          <a:pt x="434" y="192"/>
                        </a:lnTo>
                        <a:lnTo>
                          <a:pt x="519" y="248"/>
                        </a:lnTo>
                        <a:lnTo>
                          <a:pt x="605" y="305"/>
                        </a:lnTo>
                        <a:lnTo>
                          <a:pt x="662" y="341"/>
                        </a:lnTo>
                        <a:lnTo>
                          <a:pt x="664" y="365"/>
                        </a:lnTo>
                        <a:lnTo>
                          <a:pt x="633" y="410"/>
                        </a:lnTo>
                        <a:lnTo>
                          <a:pt x="571" y="503"/>
                        </a:lnTo>
                        <a:lnTo>
                          <a:pt x="520" y="588"/>
                        </a:lnTo>
                        <a:lnTo>
                          <a:pt x="490" y="629"/>
                        </a:lnTo>
                        <a:lnTo>
                          <a:pt x="467" y="629"/>
                        </a:lnTo>
                        <a:lnTo>
                          <a:pt x="197" y="422"/>
                        </a:lnTo>
                        <a:lnTo>
                          <a:pt x="6" y="290"/>
                        </a:lnTo>
                        <a:lnTo>
                          <a:pt x="0" y="275"/>
                        </a:lnTo>
                        <a:lnTo>
                          <a:pt x="67" y="178"/>
                        </a:lnTo>
                        <a:lnTo>
                          <a:pt x="121" y="93"/>
                        </a:lnTo>
                        <a:lnTo>
                          <a:pt x="169" y="11"/>
                        </a:lnTo>
                        <a:lnTo>
                          <a:pt x="179" y="27"/>
                        </a:lnTo>
                        <a:lnTo>
                          <a:pt x="173" y="59"/>
                        </a:lnTo>
                        <a:lnTo>
                          <a:pt x="322" y="347"/>
                        </a:lnTo>
                        <a:lnTo>
                          <a:pt x="628" y="407"/>
                        </a:lnTo>
                        <a:lnTo>
                          <a:pt x="616" y="419"/>
                        </a:lnTo>
                        <a:lnTo>
                          <a:pt x="318" y="372"/>
                        </a:lnTo>
                        <a:lnTo>
                          <a:pt x="303" y="360"/>
                        </a:lnTo>
                        <a:lnTo>
                          <a:pt x="163" y="80"/>
                        </a:lnTo>
                        <a:lnTo>
                          <a:pt x="144" y="83"/>
                        </a:lnTo>
                        <a:lnTo>
                          <a:pt x="80" y="185"/>
                        </a:lnTo>
                        <a:lnTo>
                          <a:pt x="212" y="234"/>
                        </a:lnTo>
                        <a:lnTo>
                          <a:pt x="68" y="197"/>
                        </a:lnTo>
                        <a:lnTo>
                          <a:pt x="30" y="269"/>
                        </a:lnTo>
                        <a:lnTo>
                          <a:pt x="32" y="281"/>
                        </a:lnTo>
                        <a:lnTo>
                          <a:pt x="169" y="378"/>
                        </a:lnTo>
                        <a:lnTo>
                          <a:pt x="300" y="471"/>
                        </a:lnTo>
                        <a:lnTo>
                          <a:pt x="395" y="548"/>
                        </a:lnTo>
                        <a:lnTo>
                          <a:pt x="462" y="608"/>
                        </a:lnTo>
                        <a:lnTo>
                          <a:pt x="482" y="610"/>
                        </a:lnTo>
                        <a:lnTo>
                          <a:pt x="516" y="554"/>
                        </a:lnTo>
                        <a:lnTo>
                          <a:pt x="411" y="383"/>
                        </a:lnTo>
                        <a:lnTo>
                          <a:pt x="430" y="382"/>
                        </a:lnTo>
                        <a:lnTo>
                          <a:pt x="536" y="529"/>
                        </a:lnTo>
                        <a:lnTo>
                          <a:pt x="579" y="464"/>
                        </a:lnTo>
                        <a:lnTo>
                          <a:pt x="623" y="409"/>
                        </a:lnTo>
                        <a:lnTo>
                          <a:pt x="645" y="367"/>
                        </a:lnTo>
                        <a:lnTo>
                          <a:pt x="585" y="324"/>
                        </a:lnTo>
                        <a:lnTo>
                          <a:pt x="432" y="209"/>
                        </a:lnTo>
                        <a:lnTo>
                          <a:pt x="240" y="58"/>
                        </a:lnTo>
                        <a:lnTo>
                          <a:pt x="181" y="14"/>
                        </a:lnTo>
                        <a:lnTo>
                          <a:pt x="18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55" name="Freeform 208"/>
              <p:cNvSpPr>
                <a:spLocks/>
              </p:cNvSpPr>
              <p:nvPr/>
            </p:nvSpPr>
            <p:spPr bwMode="auto">
              <a:xfrm rot="2553177">
                <a:off x="2531" y="2392"/>
                <a:ext cx="612" cy="242"/>
              </a:xfrm>
              <a:custGeom>
                <a:avLst/>
                <a:gdLst>
                  <a:gd name="T0" fmla="*/ 28 w 730"/>
                  <a:gd name="T1" fmla="*/ 255 h 286"/>
                  <a:gd name="T2" fmla="*/ 62 w 730"/>
                  <a:gd name="T3" fmla="*/ 261 h 286"/>
                  <a:gd name="T4" fmla="*/ 151 w 730"/>
                  <a:gd name="T5" fmla="*/ 254 h 286"/>
                  <a:gd name="T6" fmla="*/ 173 w 730"/>
                  <a:gd name="T7" fmla="*/ 228 h 286"/>
                  <a:gd name="T8" fmla="*/ 163 w 730"/>
                  <a:gd name="T9" fmla="*/ 186 h 286"/>
                  <a:gd name="T10" fmla="*/ 141 w 730"/>
                  <a:gd name="T11" fmla="*/ 158 h 286"/>
                  <a:gd name="T12" fmla="*/ 141 w 730"/>
                  <a:gd name="T13" fmla="*/ 138 h 286"/>
                  <a:gd name="T14" fmla="*/ 195 w 730"/>
                  <a:gd name="T15" fmla="*/ 113 h 286"/>
                  <a:gd name="T16" fmla="*/ 262 w 730"/>
                  <a:gd name="T17" fmla="*/ 111 h 286"/>
                  <a:gd name="T18" fmla="*/ 348 w 730"/>
                  <a:gd name="T19" fmla="*/ 122 h 286"/>
                  <a:gd name="T20" fmla="*/ 416 w 730"/>
                  <a:gd name="T21" fmla="*/ 152 h 286"/>
                  <a:gd name="T22" fmla="*/ 451 w 730"/>
                  <a:gd name="T23" fmla="*/ 172 h 286"/>
                  <a:gd name="T24" fmla="*/ 448 w 730"/>
                  <a:gd name="T25" fmla="*/ 192 h 286"/>
                  <a:gd name="T26" fmla="*/ 441 w 730"/>
                  <a:gd name="T27" fmla="*/ 223 h 286"/>
                  <a:gd name="T28" fmla="*/ 447 w 730"/>
                  <a:gd name="T29" fmla="*/ 262 h 286"/>
                  <a:gd name="T30" fmla="*/ 484 w 730"/>
                  <a:gd name="T31" fmla="*/ 280 h 286"/>
                  <a:gd name="T32" fmla="*/ 560 w 730"/>
                  <a:gd name="T33" fmla="*/ 286 h 286"/>
                  <a:gd name="T34" fmla="*/ 614 w 730"/>
                  <a:gd name="T35" fmla="*/ 252 h 286"/>
                  <a:gd name="T36" fmla="*/ 623 w 730"/>
                  <a:gd name="T37" fmla="*/ 220 h 286"/>
                  <a:gd name="T38" fmla="*/ 607 w 730"/>
                  <a:gd name="T39" fmla="*/ 169 h 286"/>
                  <a:gd name="T40" fmla="*/ 581 w 730"/>
                  <a:gd name="T41" fmla="*/ 142 h 286"/>
                  <a:gd name="T42" fmla="*/ 583 w 730"/>
                  <a:gd name="T43" fmla="*/ 111 h 286"/>
                  <a:gd name="T44" fmla="*/ 613 w 730"/>
                  <a:gd name="T45" fmla="*/ 106 h 286"/>
                  <a:gd name="T46" fmla="*/ 642 w 730"/>
                  <a:gd name="T47" fmla="*/ 96 h 286"/>
                  <a:gd name="T48" fmla="*/ 651 w 730"/>
                  <a:gd name="T49" fmla="*/ 52 h 286"/>
                  <a:gd name="T50" fmla="*/ 674 w 730"/>
                  <a:gd name="T51" fmla="*/ 20 h 286"/>
                  <a:gd name="T52" fmla="*/ 730 w 730"/>
                  <a:gd name="T53" fmla="*/ 27 h 286"/>
                  <a:gd name="T54" fmla="*/ 728 w 730"/>
                  <a:gd name="T55" fmla="*/ 10 h 286"/>
                  <a:gd name="T56" fmla="*/ 677 w 730"/>
                  <a:gd name="T57" fmla="*/ 0 h 286"/>
                  <a:gd name="T58" fmla="*/ 654 w 730"/>
                  <a:gd name="T59" fmla="*/ 5 h 286"/>
                  <a:gd name="T60" fmla="*/ 643 w 730"/>
                  <a:gd name="T61" fmla="*/ 29 h 286"/>
                  <a:gd name="T62" fmla="*/ 638 w 730"/>
                  <a:gd name="T63" fmla="*/ 60 h 286"/>
                  <a:gd name="T64" fmla="*/ 630 w 730"/>
                  <a:gd name="T65" fmla="*/ 86 h 286"/>
                  <a:gd name="T66" fmla="*/ 598 w 730"/>
                  <a:gd name="T67" fmla="*/ 93 h 286"/>
                  <a:gd name="T68" fmla="*/ 572 w 730"/>
                  <a:gd name="T69" fmla="*/ 94 h 286"/>
                  <a:gd name="T70" fmla="*/ 562 w 730"/>
                  <a:gd name="T71" fmla="*/ 131 h 286"/>
                  <a:gd name="T72" fmla="*/ 534 w 730"/>
                  <a:gd name="T73" fmla="*/ 104 h 286"/>
                  <a:gd name="T74" fmla="*/ 436 w 730"/>
                  <a:gd name="T75" fmla="*/ 76 h 286"/>
                  <a:gd name="T76" fmla="*/ 331 w 730"/>
                  <a:gd name="T77" fmla="*/ 52 h 286"/>
                  <a:gd name="T78" fmla="*/ 240 w 730"/>
                  <a:gd name="T79" fmla="*/ 48 h 286"/>
                  <a:gd name="T80" fmla="*/ 162 w 730"/>
                  <a:gd name="T81" fmla="*/ 59 h 286"/>
                  <a:gd name="T82" fmla="*/ 97 w 730"/>
                  <a:gd name="T83" fmla="*/ 77 h 286"/>
                  <a:gd name="T84" fmla="*/ 37 w 730"/>
                  <a:gd name="T85" fmla="*/ 99 h 286"/>
                  <a:gd name="T86" fmla="*/ 2 w 730"/>
                  <a:gd name="T87" fmla="*/ 172 h 286"/>
                  <a:gd name="T88" fmla="*/ 0 w 730"/>
                  <a:gd name="T89" fmla="*/ 203 h 286"/>
                  <a:gd name="T90" fmla="*/ 5 w 730"/>
                  <a:gd name="T91" fmla="*/ 231 h 286"/>
                  <a:gd name="T92" fmla="*/ 28 w 730"/>
                  <a:gd name="T93" fmla="*/ 255 h 28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30"/>
                  <a:gd name="T142" fmla="*/ 0 h 286"/>
                  <a:gd name="T143" fmla="*/ 730 w 730"/>
                  <a:gd name="T144" fmla="*/ 286 h 28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30" h="286">
                    <a:moveTo>
                      <a:pt x="28" y="255"/>
                    </a:moveTo>
                    <a:lnTo>
                      <a:pt x="62" y="261"/>
                    </a:lnTo>
                    <a:lnTo>
                      <a:pt x="151" y="254"/>
                    </a:lnTo>
                    <a:lnTo>
                      <a:pt x="173" y="228"/>
                    </a:lnTo>
                    <a:lnTo>
                      <a:pt x="163" y="186"/>
                    </a:lnTo>
                    <a:lnTo>
                      <a:pt x="141" y="158"/>
                    </a:lnTo>
                    <a:lnTo>
                      <a:pt x="141" y="138"/>
                    </a:lnTo>
                    <a:lnTo>
                      <a:pt x="195" y="113"/>
                    </a:lnTo>
                    <a:lnTo>
                      <a:pt x="262" y="111"/>
                    </a:lnTo>
                    <a:lnTo>
                      <a:pt x="348" y="122"/>
                    </a:lnTo>
                    <a:lnTo>
                      <a:pt x="416" y="152"/>
                    </a:lnTo>
                    <a:lnTo>
                      <a:pt x="451" y="172"/>
                    </a:lnTo>
                    <a:lnTo>
                      <a:pt x="448" y="192"/>
                    </a:lnTo>
                    <a:lnTo>
                      <a:pt x="441" y="223"/>
                    </a:lnTo>
                    <a:lnTo>
                      <a:pt x="447" y="262"/>
                    </a:lnTo>
                    <a:lnTo>
                      <a:pt x="484" y="280"/>
                    </a:lnTo>
                    <a:lnTo>
                      <a:pt x="560" y="286"/>
                    </a:lnTo>
                    <a:lnTo>
                      <a:pt x="614" y="252"/>
                    </a:lnTo>
                    <a:lnTo>
                      <a:pt x="623" y="220"/>
                    </a:lnTo>
                    <a:lnTo>
                      <a:pt x="607" y="169"/>
                    </a:lnTo>
                    <a:lnTo>
                      <a:pt x="581" y="142"/>
                    </a:lnTo>
                    <a:lnTo>
                      <a:pt x="583" y="111"/>
                    </a:lnTo>
                    <a:lnTo>
                      <a:pt x="613" y="106"/>
                    </a:lnTo>
                    <a:lnTo>
                      <a:pt x="642" y="96"/>
                    </a:lnTo>
                    <a:lnTo>
                      <a:pt x="651" y="52"/>
                    </a:lnTo>
                    <a:lnTo>
                      <a:pt x="674" y="20"/>
                    </a:lnTo>
                    <a:lnTo>
                      <a:pt x="730" y="27"/>
                    </a:lnTo>
                    <a:lnTo>
                      <a:pt x="728" y="10"/>
                    </a:lnTo>
                    <a:lnTo>
                      <a:pt x="677" y="0"/>
                    </a:lnTo>
                    <a:lnTo>
                      <a:pt x="654" y="5"/>
                    </a:lnTo>
                    <a:lnTo>
                      <a:pt x="643" y="29"/>
                    </a:lnTo>
                    <a:lnTo>
                      <a:pt x="638" y="60"/>
                    </a:lnTo>
                    <a:lnTo>
                      <a:pt x="630" y="86"/>
                    </a:lnTo>
                    <a:lnTo>
                      <a:pt x="598" y="93"/>
                    </a:lnTo>
                    <a:lnTo>
                      <a:pt x="572" y="94"/>
                    </a:lnTo>
                    <a:lnTo>
                      <a:pt x="562" y="131"/>
                    </a:lnTo>
                    <a:lnTo>
                      <a:pt x="534" y="104"/>
                    </a:lnTo>
                    <a:lnTo>
                      <a:pt x="436" y="76"/>
                    </a:lnTo>
                    <a:lnTo>
                      <a:pt x="331" y="52"/>
                    </a:lnTo>
                    <a:lnTo>
                      <a:pt x="240" y="48"/>
                    </a:lnTo>
                    <a:lnTo>
                      <a:pt x="162" y="59"/>
                    </a:lnTo>
                    <a:lnTo>
                      <a:pt x="97" y="77"/>
                    </a:lnTo>
                    <a:lnTo>
                      <a:pt x="37" y="99"/>
                    </a:lnTo>
                    <a:lnTo>
                      <a:pt x="2" y="172"/>
                    </a:lnTo>
                    <a:lnTo>
                      <a:pt x="0" y="203"/>
                    </a:lnTo>
                    <a:lnTo>
                      <a:pt x="5" y="231"/>
                    </a:lnTo>
                    <a:lnTo>
                      <a:pt x="28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5" name="Group 209"/>
            <p:cNvGrpSpPr>
              <a:grpSpLocks noChangeAspect="1"/>
            </p:cNvGrpSpPr>
            <p:nvPr/>
          </p:nvGrpSpPr>
          <p:grpSpPr bwMode="auto">
            <a:xfrm>
              <a:off x="4295775" y="5111750"/>
              <a:ext cx="1400175" cy="1096963"/>
              <a:chOff x="4188" y="839"/>
              <a:chExt cx="1158" cy="907"/>
            </a:xfrm>
          </p:grpSpPr>
          <p:grpSp>
            <p:nvGrpSpPr>
              <p:cNvPr id="1135" name="Group 210"/>
              <p:cNvGrpSpPr>
                <a:grpSpLocks noChangeAspect="1"/>
              </p:cNvGrpSpPr>
              <p:nvPr/>
            </p:nvGrpSpPr>
            <p:grpSpPr bwMode="auto">
              <a:xfrm>
                <a:off x="4188" y="839"/>
                <a:ext cx="1158" cy="907"/>
                <a:chOff x="3456" y="336"/>
                <a:chExt cx="1728" cy="1354"/>
              </a:xfrm>
            </p:grpSpPr>
            <p:sp>
              <p:nvSpPr>
                <p:cNvPr id="1137" name="Freeform 211"/>
                <p:cNvSpPr>
                  <a:spLocks noChangeAspect="1"/>
                </p:cNvSpPr>
                <p:nvPr/>
              </p:nvSpPr>
              <p:spPr bwMode="auto">
                <a:xfrm>
                  <a:off x="3471" y="354"/>
                  <a:ext cx="1695" cy="1318"/>
                </a:xfrm>
                <a:custGeom>
                  <a:avLst/>
                  <a:gdLst>
                    <a:gd name="T0" fmla="*/ 24 w 928"/>
                    <a:gd name="T1" fmla="*/ 136 h 888"/>
                    <a:gd name="T2" fmla="*/ 142 w 928"/>
                    <a:gd name="T3" fmla="*/ 78 h 888"/>
                    <a:gd name="T4" fmla="*/ 218 w 928"/>
                    <a:gd name="T5" fmla="*/ 48 h 888"/>
                    <a:gd name="T6" fmla="*/ 288 w 928"/>
                    <a:gd name="T7" fmla="*/ 26 h 888"/>
                    <a:gd name="T8" fmla="*/ 346 w 928"/>
                    <a:gd name="T9" fmla="*/ 0 h 888"/>
                    <a:gd name="T10" fmla="*/ 366 w 928"/>
                    <a:gd name="T11" fmla="*/ 4 h 888"/>
                    <a:gd name="T12" fmla="*/ 429 w 928"/>
                    <a:gd name="T13" fmla="*/ 52 h 888"/>
                    <a:gd name="T14" fmla="*/ 531 w 928"/>
                    <a:gd name="T15" fmla="*/ 120 h 888"/>
                    <a:gd name="T16" fmla="*/ 607 w 928"/>
                    <a:gd name="T17" fmla="*/ 168 h 888"/>
                    <a:gd name="T18" fmla="*/ 687 w 928"/>
                    <a:gd name="T19" fmla="*/ 204 h 888"/>
                    <a:gd name="T20" fmla="*/ 807 w 928"/>
                    <a:gd name="T21" fmla="*/ 260 h 888"/>
                    <a:gd name="T22" fmla="*/ 928 w 928"/>
                    <a:gd name="T23" fmla="*/ 316 h 888"/>
                    <a:gd name="T24" fmla="*/ 922 w 928"/>
                    <a:gd name="T25" fmla="*/ 318 h 888"/>
                    <a:gd name="T26" fmla="*/ 918 w 928"/>
                    <a:gd name="T27" fmla="*/ 342 h 888"/>
                    <a:gd name="T28" fmla="*/ 906 w 928"/>
                    <a:gd name="T29" fmla="*/ 381 h 888"/>
                    <a:gd name="T30" fmla="*/ 898 w 928"/>
                    <a:gd name="T31" fmla="*/ 549 h 888"/>
                    <a:gd name="T32" fmla="*/ 904 w 928"/>
                    <a:gd name="T33" fmla="*/ 613 h 888"/>
                    <a:gd name="T34" fmla="*/ 906 w 928"/>
                    <a:gd name="T35" fmla="*/ 699 h 888"/>
                    <a:gd name="T36" fmla="*/ 900 w 928"/>
                    <a:gd name="T37" fmla="*/ 729 h 888"/>
                    <a:gd name="T38" fmla="*/ 847 w 928"/>
                    <a:gd name="T39" fmla="*/ 753 h 888"/>
                    <a:gd name="T40" fmla="*/ 775 w 928"/>
                    <a:gd name="T41" fmla="*/ 773 h 888"/>
                    <a:gd name="T42" fmla="*/ 693 w 928"/>
                    <a:gd name="T43" fmla="*/ 797 h 888"/>
                    <a:gd name="T44" fmla="*/ 595 w 928"/>
                    <a:gd name="T45" fmla="*/ 850 h 888"/>
                    <a:gd name="T46" fmla="*/ 533 w 928"/>
                    <a:gd name="T47" fmla="*/ 888 h 888"/>
                    <a:gd name="T48" fmla="*/ 515 w 928"/>
                    <a:gd name="T49" fmla="*/ 870 h 888"/>
                    <a:gd name="T50" fmla="*/ 455 w 928"/>
                    <a:gd name="T51" fmla="*/ 820 h 888"/>
                    <a:gd name="T52" fmla="*/ 368 w 928"/>
                    <a:gd name="T53" fmla="*/ 751 h 888"/>
                    <a:gd name="T54" fmla="*/ 270 w 928"/>
                    <a:gd name="T55" fmla="*/ 685 h 888"/>
                    <a:gd name="T56" fmla="*/ 176 w 928"/>
                    <a:gd name="T57" fmla="*/ 619 h 888"/>
                    <a:gd name="T58" fmla="*/ 128 w 928"/>
                    <a:gd name="T59" fmla="*/ 581 h 888"/>
                    <a:gd name="T60" fmla="*/ 40 w 928"/>
                    <a:gd name="T61" fmla="*/ 519 h 888"/>
                    <a:gd name="T62" fmla="*/ 0 w 928"/>
                    <a:gd name="T63" fmla="*/ 485 h 888"/>
                    <a:gd name="T64" fmla="*/ 8 w 928"/>
                    <a:gd name="T65" fmla="*/ 354 h 888"/>
                    <a:gd name="T66" fmla="*/ 10 w 928"/>
                    <a:gd name="T67" fmla="*/ 238 h 888"/>
                    <a:gd name="T68" fmla="*/ 14 w 928"/>
                    <a:gd name="T69" fmla="*/ 198 h 888"/>
                    <a:gd name="T70" fmla="*/ 24 w 928"/>
                    <a:gd name="T71" fmla="*/ 136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" name="Freeform 212"/>
                <p:cNvSpPr>
                  <a:spLocks noChangeAspect="1"/>
                </p:cNvSpPr>
                <p:nvPr/>
              </p:nvSpPr>
              <p:spPr bwMode="auto">
                <a:xfrm>
                  <a:off x="3654" y="707"/>
                  <a:ext cx="769" cy="393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" name="Freeform 213"/>
                <p:cNvSpPr>
                  <a:spLocks noChangeAspect="1"/>
                </p:cNvSpPr>
                <p:nvPr/>
              </p:nvSpPr>
              <p:spPr bwMode="auto">
                <a:xfrm>
                  <a:off x="4490" y="886"/>
                  <a:ext cx="574" cy="181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" name="Freeform 214"/>
                <p:cNvSpPr>
                  <a:spLocks noChangeAspect="1"/>
                </p:cNvSpPr>
                <p:nvPr/>
              </p:nvSpPr>
              <p:spPr bwMode="auto">
                <a:xfrm>
                  <a:off x="4521" y="1142"/>
                  <a:ext cx="205" cy="176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" name="Freeform 215"/>
                <p:cNvSpPr>
                  <a:spLocks noChangeAspect="1"/>
                </p:cNvSpPr>
                <p:nvPr/>
              </p:nvSpPr>
              <p:spPr bwMode="auto">
                <a:xfrm>
                  <a:off x="4863" y="1032"/>
                  <a:ext cx="182" cy="285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" name="Freeform 216"/>
                <p:cNvSpPr>
                  <a:spLocks noChangeAspect="1"/>
                </p:cNvSpPr>
                <p:nvPr/>
              </p:nvSpPr>
              <p:spPr bwMode="auto">
                <a:xfrm>
                  <a:off x="4507" y="1274"/>
                  <a:ext cx="128" cy="237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" name="Freeform 217"/>
                <p:cNvSpPr>
                  <a:spLocks noChangeAspect="1"/>
                </p:cNvSpPr>
                <p:nvPr/>
              </p:nvSpPr>
              <p:spPr bwMode="auto">
                <a:xfrm>
                  <a:off x="4386" y="1142"/>
                  <a:ext cx="55" cy="429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" name="Freeform 218"/>
                <p:cNvSpPr>
                  <a:spLocks noChangeAspect="1"/>
                </p:cNvSpPr>
                <p:nvPr/>
              </p:nvSpPr>
              <p:spPr bwMode="auto">
                <a:xfrm>
                  <a:off x="4134" y="627"/>
                  <a:ext cx="477" cy="245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" name="Freeform 219"/>
                <p:cNvSpPr>
                  <a:spLocks noChangeAspect="1"/>
                </p:cNvSpPr>
                <p:nvPr/>
              </p:nvSpPr>
              <p:spPr bwMode="auto">
                <a:xfrm>
                  <a:off x="4054" y="665"/>
                  <a:ext cx="476" cy="246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220"/>
                <p:cNvSpPr>
                  <a:spLocks noChangeAspect="1"/>
                </p:cNvSpPr>
                <p:nvPr/>
              </p:nvSpPr>
              <p:spPr bwMode="auto">
                <a:xfrm>
                  <a:off x="4021" y="740"/>
                  <a:ext cx="175" cy="105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" name="Freeform 221"/>
                <p:cNvSpPr>
                  <a:spLocks noChangeAspect="1"/>
                </p:cNvSpPr>
                <p:nvPr/>
              </p:nvSpPr>
              <p:spPr bwMode="auto">
                <a:xfrm>
                  <a:off x="4812" y="759"/>
                  <a:ext cx="186" cy="113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" name="Freeform 222"/>
                <p:cNvSpPr>
                  <a:spLocks noChangeAspect="1"/>
                </p:cNvSpPr>
                <p:nvPr/>
              </p:nvSpPr>
              <p:spPr bwMode="auto">
                <a:xfrm>
                  <a:off x="4746" y="766"/>
                  <a:ext cx="142" cy="100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9" name="Freeform 223"/>
                <p:cNvSpPr>
                  <a:spLocks noChangeAspect="1"/>
                </p:cNvSpPr>
                <p:nvPr/>
              </p:nvSpPr>
              <p:spPr bwMode="auto">
                <a:xfrm>
                  <a:off x="4072" y="402"/>
                  <a:ext cx="295" cy="160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0" name="Freeform 224"/>
                <p:cNvSpPr>
                  <a:spLocks noChangeAspect="1"/>
                </p:cNvSpPr>
                <p:nvPr/>
              </p:nvSpPr>
              <p:spPr bwMode="auto">
                <a:xfrm>
                  <a:off x="3995" y="425"/>
                  <a:ext cx="120" cy="81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1" name="Freeform 225"/>
                <p:cNvSpPr>
                  <a:spLocks noChangeAspect="1"/>
                </p:cNvSpPr>
                <p:nvPr/>
              </p:nvSpPr>
              <p:spPr bwMode="auto">
                <a:xfrm>
                  <a:off x="3456" y="336"/>
                  <a:ext cx="1728" cy="1354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2" name="Freeform 226"/>
                <p:cNvSpPr>
                  <a:spLocks noChangeAspect="1"/>
                </p:cNvSpPr>
                <p:nvPr/>
              </p:nvSpPr>
              <p:spPr bwMode="auto">
                <a:xfrm>
                  <a:off x="3475" y="464"/>
                  <a:ext cx="262" cy="218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827" name="Text Box 227"/>
              <p:cNvSpPr txBox="1">
                <a:spLocks noChangeAspect="1" noChangeArrowheads="1"/>
              </p:cNvSpPr>
              <p:nvPr/>
            </p:nvSpPr>
            <p:spPr bwMode="auto">
              <a:xfrm rot="1682032">
                <a:off x="4535" y="1231"/>
                <a:ext cx="1" cy="2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lIns="0" tIns="0" rIns="0" bIns="0" anchor="ctr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1800" b="1">
                  <a:solidFill>
                    <a:schemeClr val="bg1"/>
                  </a:solidFill>
                  <a:ea typeface="宋体" charset="-122"/>
                </a:endParaRPr>
              </a:p>
            </p:txBody>
          </p:sp>
        </p:grpSp>
        <p:grpSp>
          <p:nvGrpSpPr>
            <p:cNvPr id="1036" name="Group 228"/>
            <p:cNvGrpSpPr>
              <a:grpSpLocks noChangeAspect="1"/>
            </p:cNvGrpSpPr>
            <p:nvPr/>
          </p:nvGrpSpPr>
          <p:grpSpPr bwMode="auto">
            <a:xfrm>
              <a:off x="6764338" y="2203450"/>
              <a:ext cx="1344612" cy="1087438"/>
              <a:chOff x="4337" y="513"/>
              <a:chExt cx="1006" cy="814"/>
            </a:xfrm>
          </p:grpSpPr>
          <p:grpSp>
            <p:nvGrpSpPr>
              <p:cNvPr id="1086" name="Group 229"/>
              <p:cNvGrpSpPr>
                <a:grpSpLocks noChangeAspect="1"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111" name="Group 230"/>
                <p:cNvGrpSpPr>
                  <a:grpSpLocks noChangeAspect="1"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132" name="Rectangle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33" name="Freeform 232"/>
                  <p:cNvSpPr>
                    <a:spLocks noChangeAspect="1"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4" name="Freeform 233"/>
                  <p:cNvSpPr>
                    <a:spLocks noChangeAspect="1"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2" name="Group 234"/>
                <p:cNvGrpSpPr>
                  <a:grpSpLocks noChangeAspect="1"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25835" name="Rectangle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92" y="1057"/>
                    <a:ext cx="295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25836" name="Freeform 236"/>
                  <p:cNvSpPr>
                    <a:spLocks noChangeAspect="1"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5837" name="Freeform 237"/>
                  <p:cNvSpPr>
                    <a:spLocks noChangeAspect="1"/>
                  </p:cNvSpPr>
                  <p:nvPr/>
                </p:nvSpPr>
                <p:spPr bwMode="auto">
                  <a:xfrm>
                    <a:off x="3992" y="1010"/>
                    <a:ext cx="379" cy="46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1113" name="Group 238"/>
                <p:cNvGrpSpPr>
                  <a:grpSpLocks noChangeAspect="1"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126" name="Rectangle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7" name="Freeform 240"/>
                  <p:cNvSpPr>
                    <a:spLocks noChangeAspect="1"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8" name="Freeform 241"/>
                  <p:cNvSpPr>
                    <a:spLocks noChangeAspect="1"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4" name="Group 242"/>
                <p:cNvGrpSpPr>
                  <a:grpSpLocks noChangeAspect="1"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123" name="Rectangle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4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5" name="Freeform 245"/>
                  <p:cNvSpPr>
                    <a:spLocks noChangeAspect="1"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5" name="Group 246"/>
                <p:cNvGrpSpPr>
                  <a:grpSpLocks noChangeAspect="1"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120" name="Rectangle 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1" name="Freeform 248"/>
                  <p:cNvSpPr>
                    <a:spLocks noChangeAspect="1"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" name="Freeform 249"/>
                  <p:cNvSpPr>
                    <a:spLocks noChangeAspect="1"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6" name="Group 250"/>
                <p:cNvGrpSpPr>
                  <a:grpSpLocks noChangeAspect="1"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117" name="Rectangle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18" name="Freeform 252"/>
                  <p:cNvSpPr>
                    <a:spLocks noChangeAspect="1"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19" name="Freeform 253"/>
                  <p:cNvSpPr>
                    <a:spLocks noChangeAspect="1"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87" name="Group 254"/>
              <p:cNvGrpSpPr>
                <a:grpSpLocks noChangeAspect="1"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108" name="Rectangle 255"/>
                <p:cNvSpPr>
                  <a:spLocks noChangeAspect="1"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9" name="Freeform 256"/>
                <p:cNvSpPr>
                  <a:spLocks noChangeAspect="1"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" name="Freeform 257"/>
                <p:cNvSpPr>
                  <a:spLocks noChangeAspect="1"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88" name="Group 258"/>
              <p:cNvGrpSpPr>
                <a:grpSpLocks noChangeAspect="1"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1105" name="Rectangle 259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6" name="Freeform 260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" name="Freeform 261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89" name="Group 262"/>
              <p:cNvGrpSpPr>
                <a:grpSpLocks noChangeAspect="1"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102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3" name="Freeform 264"/>
                <p:cNvSpPr>
                  <a:spLocks noChangeAspect="1"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" name="Freeform 265"/>
                <p:cNvSpPr>
                  <a:spLocks noChangeAspect="1"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0" name="Group 266"/>
              <p:cNvGrpSpPr>
                <a:grpSpLocks noChangeAspect="1"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099" name="Rectangle 26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0" name="Freeform 268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1" name="Freeform 269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1" name="Group 270"/>
              <p:cNvGrpSpPr>
                <a:grpSpLocks noChangeAspect="1"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096" name="Rectangle 271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97" name="Freeform 272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273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2" name="Group 274"/>
              <p:cNvGrpSpPr>
                <a:grpSpLocks noChangeAspect="1"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093" name="Rectangle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94" name="Freeform 276"/>
                <p:cNvSpPr>
                  <a:spLocks noChangeAspect="1"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5" name="Freeform 277"/>
                <p:cNvSpPr>
                  <a:spLocks noChangeAspect="1"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37" name="AutoShape 278"/>
            <p:cNvSpPr>
              <a:spLocks noChangeAspect="1" noChangeArrowheads="1"/>
            </p:cNvSpPr>
            <p:nvPr/>
          </p:nvSpPr>
          <p:spPr bwMode="auto">
            <a:xfrm rot="17146099" flipV="1">
              <a:off x="2925763" y="4702175"/>
              <a:ext cx="658812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38" name="AutoShape 279"/>
            <p:cNvSpPr>
              <a:spLocks noChangeAspect="1" noChangeArrowheads="1"/>
            </p:cNvSpPr>
            <p:nvPr/>
          </p:nvSpPr>
          <p:spPr bwMode="auto">
            <a:xfrm rot="12439449" flipV="1">
              <a:off x="7473950" y="3413125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39" name="AutoShape 280"/>
            <p:cNvSpPr>
              <a:spLocks noChangeAspect="1" noChangeArrowheads="1"/>
            </p:cNvSpPr>
            <p:nvPr/>
          </p:nvSpPr>
          <p:spPr bwMode="auto">
            <a:xfrm rot="6458884" flipV="1">
              <a:off x="5957887" y="62071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40" name="AutoShape 281"/>
            <p:cNvSpPr>
              <a:spLocks noChangeAspect="1" noChangeArrowheads="1"/>
            </p:cNvSpPr>
            <p:nvPr/>
          </p:nvSpPr>
          <p:spPr bwMode="auto">
            <a:xfrm rot="4247095" flipV="1">
              <a:off x="2719387" y="56356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1041" name="Group 282"/>
            <p:cNvGrpSpPr>
              <a:grpSpLocks noChangeAspect="1"/>
            </p:cNvGrpSpPr>
            <p:nvPr/>
          </p:nvGrpSpPr>
          <p:grpSpPr bwMode="auto">
            <a:xfrm>
              <a:off x="6146800" y="4667250"/>
              <a:ext cx="914400" cy="731838"/>
              <a:chOff x="4613" y="3703"/>
              <a:chExt cx="771" cy="617"/>
            </a:xfrm>
          </p:grpSpPr>
          <p:grpSp>
            <p:nvGrpSpPr>
              <p:cNvPr id="1062" name="Group 283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25884" name="Rectangle 284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6"/>
                  <a:ext cx="294" cy="29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25885" name="Freeform 285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886" name="Freeform 286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9" cy="46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063" name="Group 287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1080" name="Rectangle 288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81" name="Freeform 289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2" name="Freeform 290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4" name="Group 291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1077" name="Rectangle 292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8" name="Freeform 293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9" name="Freeform 294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5" name="Group 295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1074" name="Rectangle 296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5" name="Freeform 297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6" name="Freeform 298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6" name="Group 299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1071" name="Rectangle 300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2" name="Freeform 301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3" name="Freeform 302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7" name="Group 303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1068" name="Rectangle 304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69" name="Freeform 305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0" name="Freeform 306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42" name="Group 307"/>
            <p:cNvGrpSpPr>
              <a:grpSpLocks noChangeAspect="1"/>
            </p:cNvGrpSpPr>
            <p:nvPr/>
          </p:nvGrpSpPr>
          <p:grpSpPr bwMode="auto">
            <a:xfrm>
              <a:off x="1266825" y="2676525"/>
              <a:ext cx="1304925" cy="1828800"/>
              <a:chOff x="383" y="986"/>
              <a:chExt cx="994" cy="1393"/>
            </a:xfrm>
          </p:grpSpPr>
          <p:sp>
            <p:nvSpPr>
              <p:cNvPr id="1048" name="AutoShape 308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83" y="986"/>
                <a:ext cx="994" cy="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" name="Rectangle 309"/>
              <p:cNvSpPr>
                <a:spLocks noChangeAspect="1" noChangeArrowheads="1"/>
              </p:cNvSpPr>
              <p:nvPr/>
            </p:nvSpPr>
            <p:spPr bwMode="auto">
              <a:xfrm flipH="1">
                <a:off x="384" y="986"/>
                <a:ext cx="993" cy="139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50" name="Freeform 310"/>
              <p:cNvSpPr>
                <a:spLocks noChangeAspect="1"/>
              </p:cNvSpPr>
              <p:nvPr/>
            </p:nvSpPr>
            <p:spPr bwMode="auto">
              <a:xfrm flipH="1">
                <a:off x="384" y="2061"/>
                <a:ext cx="993" cy="318"/>
              </a:xfrm>
              <a:custGeom>
                <a:avLst/>
                <a:gdLst>
                  <a:gd name="T0" fmla="*/ 2302 w 2302"/>
                  <a:gd name="T1" fmla="*/ 578 h 736"/>
                  <a:gd name="T2" fmla="*/ 0 w 2302"/>
                  <a:gd name="T3" fmla="*/ 0 h 736"/>
                  <a:gd name="T4" fmla="*/ 0 w 2302"/>
                  <a:gd name="T5" fmla="*/ 736 h 736"/>
                  <a:gd name="T6" fmla="*/ 2302 w 2302"/>
                  <a:gd name="T7" fmla="*/ 736 h 736"/>
                  <a:gd name="T8" fmla="*/ 2302 w 2302"/>
                  <a:gd name="T9" fmla="*/ 578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Freeform 311"/>
              <p:cNvSpPr>
                <a:spLocks noChangeAspect="1"/>
              </p:cNvSpPr>
              <p:nvPr/>
            </p:nvSpPr>
            <p:spPr bwMode="auto">
              <a:xfrm flipH="1">
                <a:off x="383" y="1429"/>
                <a:ext cx="885" cy="948"/>
              </a:xfrm>
              <a:custGeom>
                <a:avLst/>
                <a:gdLst>
                  <a:gd name="T0" fmla="*/ 849 w 2052"/>
                  <a:gd name="T1" fmla="*/ 384 h 2199"/>
                  <a:gd name="T2" fmla="*/ 806 w 2052"/>
                  <a:gd name="T3" fmla="*/ 415 h 2199"/>
                  <a:gd name="T4" fmla="*/ 749 w 2052"/>
                  <a:gd name="T5" fmla="*/ 497 h 2199"/>
                  <a:gd name="T6" fmla="*/ 699 w 2052"/>
                  <a:gd name="T7" fmla="*/ 560 h 2199"/>
                  <a:gd name="T8" fmla="*/ 636 w 2052"/>
                  <a:gd name="T9" fmla="*/ 599 h 2199"/>
                  <a:gd name="T10" fmla="*/ 604 w 2052"/>
                  <a:gd name="T11" fmla="*/ 672 h 2199"/>
                  <a:gd name="T12" fmla="*/ 528 w 2052"/>
                  <a:gd name="T13" fmla="*/ 811 h 2199"/>
                  <a:gd name="T14" fmla="*/ 449 w 2052"/>
                  <a:gd name="T15" fmla="*/ 937 h 2199"/>
                  <a:gd name="T16" fmla="*/ 418 w 2052"/>
                  <a:gd name="T17" fmla="*/ 941 h 2199"/>
                  <a:gd name="T18" fmla="*/ 328 w 2052"/>
                  <a:gd name="T19" fmla="*/ 935 h 2199"/>
                  <a:gd name="T20" fmla="*/ 219 w 2052"/>
                  <a:gd name="T21" fmla="*/ 928 h 2199"/>
                  <a:gd name="T22" fmla="*/ 137 w 2052"/>
                  <a:gd name="T23" fmla="*/ 932 h 2199"/>
                  <a:gd name="T24" fmla="*/ 69 w 2052"/>
                  <a:gd name="T25" fmla="*/ 966 h 2199"/>
                  <a:gd name="T26" fmla="*/ 3 w 2052"/>
                  <a:gd name="T27" fmla="*/ 1025 h 2199"/>
                  <a:gd name="T28" fmla="*/ 8 w 2052"/>
                  <a:gd name="T29" fmla="*/ 1242 h 2199"/>
                  <a:gd name="T30" fmla="*/ 8 w 2052"/>
                  <a:gd name="T31" fmla="*/ 1358 h 2199"/>
                  <a:gd name="T32" fmla="*/ 43 w 2052"/>
                  <a:gd name="T33" fmla="*/ 1473 h 2199"/>
                  <a:gd name="T34" fmla="*/ 131 w 2052"/>
                  <a:gd name="T35" fmla="*/ 1571 h 2199"/>
                  <a:gd name="T36" fmla="*/ 189 w 2052"/>
                  <a:gd name="T37" fmla="*/ 1663 h 2199"/>
                  <a:gd name="T38" fmla="*/ 305 w 2052"/>
                  <a:gd name="T39" fmla="*/ 1699 h 2199"/>
                  <a:gd name="T40" fmla="*/ 428 w 2052"/>
                  <a:gd name="T41" fmla="*/ 1679 h 2199"/>
                  <a:gd name="T42" fmla="*/ 510 w 2052"/>
                  <a:gd name="T43" fmla="*/ 1648 h 2199"/>
                  <a:gd name="T44" fmla="*/ 607 w 2052"/>
                  <a:gd name="T45" fmla="*/ 1590 h 2199"/>
                  <a:gd name="T46" fmla="*/ 652 w 2052"/>
                  <a:gd name="T47" fmla="*/ 1542 h 2199"/>
                  <a:gd name="T48" fmla="*/ 702 w 2052"/>
                  <a:gd name="T49" fmla="*/ 1506 h 2199"/>
                  <a:gd name="T50" fmla="*/ 751 w 2052"/>
                  <a:gd name="T51" fmla="*/ 1471 h 2199"/>
                  <a:gd name="T52" fmla="*/ 810 w 2052"/>
                  <a:gd name="T53" fmla="*/ 1445 h 2199"/>
                  <a:gd name="T54" fmla="*/ 933 w 2052"/>
                  <a:gd name="T55" fmla="*/ 1427 h 2199"/>
                  <a:gd name="T56" fmla="*/ 980 w 2052"/>
                  <a:gd name="T57" fmla="*/ 1405 h 2199"/>
                  <a:gd name="T58" fmla="*/ 1045 w 2052"/>
                  <a:gd name="T59" fmla="*/ 1395 h 2199"/>
                  <a:gd name="T60" fmla="*/ 1099 w 2052"/>
                  <a:gd name="T61" fmla="*/ 1502 h 2199"/>
                  <a:gd name="T62" fmla="*/ 1153 w 2052"/>
                  <a:gd name="T63" fmla="*/ 1602 h 2199"/>
                  <a:gd name="T64" fmla="*/ 1198 w 2052"/>
                  <a:gd name="T65" fmla="*/ 1710 h 2199"/>
                  <a:gd name="T66" fmla="*/ 1245 w 2052"/>
                  <a:gd name="T67" fmla="*/ 1792 h 2199"/>
                  <a:gd name="T68" fmla="*/ 1266 w 2052"/>
                  <a:gd name="T69" fmla="*/ 1857 h 2199"/>
                  <a:gd name="T70" fmla="*/ 1317 w 2052"/>
                  <a:gd name="T71" fmla="*/ 1913 h 2199"/>
                  <a:gd name="T72" fmla="*/ 1385 w 2052"/>
                  <a:gd name="T73" fmla="*/ 1949 h 2199"/>
                  <a:gd name="T74" fmla="*/ 2052 w 2052"/>
                  <a:gd name="T75" fmla="*/ 221 h 2199"/>
                  <a:gd name="T76" fmla="*/ 2029 w 2052"/>
                  <a:gd name="T77" fmla="*/ 212 h 2199"/>
                  <a:gd name="T78" fmla="*/ 1970 w 2052"/>
                  <a:gd name="T79" fmla="*/ 204 h 2199"/>
                  <a:gd name="T80" fmla="*/ 1863 w 2052"/>
                  <a:gd name="T81" fmla="*/ 204 h 2199"/>
                  <a:gd name="T82" fmla="*/ 1792 w 2052"/>
                  <a:gd name="T83" fmla="*/ 204 h 2199"/>
                  <a:gd name="T84" fmla="*/ 1766 w 2052"/>
                  <a:gd name="T85" fmla="*/ 157 h 2199"/>
                  <a:gd name="T86" fmla="*/ 1697 w 2052"/>
                  <a:gd name="T87" fmla="*/ 102 h 2199"/>
                  <a:gd name="T88" fmla="*/ 1637 w 2052"/>
                  <a:gd name="T89" fmla="*/ 47 h 2199"/>
                  <a:gd name="T90" fmla="*/ 1621 w 2052"/>
                  <a:gd name="T91" fmla="*/ 0 h 2199"/>
                  <a:gd name="T92" fmla="*/ 1510 w 2052"/>
                  <a:gd name="T93" fmla="*/ 52 h 2199"/>
                  <a:gd name="T94" fmla="*/ 1261 w 2052"/>
                  <a:gd name="T95" fmla="*/ 170 h 2199"/>
                  <a:gd name="T96" fmla="*/ 1003 w 2052"/>
                  <a:gd name="T97" fmla="*/ 300 h 2199"/>
                  <a:gd name="T98" fmla="*/ 857 w 2052"/>
                  <a:gd name="T99" fmla="*/ 384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Freeform 312"/>
              <p:cNvSpPr>
                <a:spLocks noChangeAspect="1"/>
              </p:cNvSpPr>
              <p:nvPr/>
            </p:nvSpPr>
            <p:spPr bwMode="auto">
              <a:xfrm flipH="1">
                <a:off x="931" y="1337"/>
                <a:ext cx="302" cy="598"/>
              </a:xfrm>
              <a:custGeom>
                <a:avLst/>
                <a:gdLst>
                  <a:gd name="T0" fmla="*/ 590 w 701"/>
                  <a:gd name="T1" fmla="*/ 1 h 1386"/>
                  <a:gd name="T2" fmla="*/ 565 w 701"/>
                  <a:gd name="T3" fmla="*/ 19 h 1386"/>
                  <a:gd name="T4" fmla="*/ 548 w 701"/>
                  <a:gd name="T5" fmla="*/ 19 h 1386"/>
                  <a:gd name="T6" fmla="*/ 517 w 701"/>
                  <a:gd name="T7" fmla="*/ 32 h 1386"/>
                  <a:gd name="T8" fmla="*/ 483 w 701"/>
                  <a:gd name="T9" fmla="*/ 64 h 1386"/>
                  <a:gd name="T10" fmla="*/ 478 w 701"/>
                  <a:gd name="T11" fmla="*/ 67 h 1386"/>
                  <a:gd name="T12" fmla="*/ 457 w 701"/>
                  <a:gd name="T13" fmla="*/ 67 h 1386"/>
                  <a:gd name="T14" fmla="*/ 423 w 701"/>
                  <a:gd name="T15" fmla="*/ 80 h 1386"/>
                  <a:gd name="T16" fmla="*/ 388 w 701"/>
                  <a:gd name="T17" fmla="*/ 108 h 1386"/>
                  <a:gd name="T18" fmla="*/ 360 w 701"/>
                  <a:gd name="T19" fmla="*/ 129 h 1386"/>
                  <a:gd name="T20" fmla="*/ 351 w 701"/>
                  <a:gd name="T21" fmla="*/ 137 h 1386"/>
                  <a:gd name="T22" fmla="*/ 339 w 701"/>
                  <a:gd name="T23" fmla="*/ 156 h 1386"/>
                  <a:gd name="T24" fmla="*/ 317 w 701"/>
                  <a:gd name="T25" fmla="*/ 231 h 1386"/>
                  <a:gd name="T26" fmla="*/ 291 w 701"/>
                  <a:gd name="T27" fmla="*/ 332 h 1386"/>
                  <a:gd name="T28" fmla="*/ 275 w 701"/>
                  <a:gd name="T29" fmla="*/ 489 h 1386"/>
                  <a:gd name="T30" fmla="*/ 242 w 701"/>
                  <a:gd name="T31" fmla="*/ 595 h 1386"/>
                  <a:gd name="T32" fmla="*/ 184 w 701"/>
                  <a:gd name="T33" fmla="*/ 770 h 1386"/>
                  <a:gd name="T34" fmla="*/ 144 w 701"/>
                  <a:gd name="T35" fmla="*/ 886 h 1386"/>
                  <a:gd name="T36" fmla="*/ 76 w 701"/>
                  <a:gd name="T37" fmla="*/ 1043 h 1386"/>
                  <a:gd name="T38" fmla="*/ 13 w 701"/>
                  <a:gd name="T39" fmla="*/ 1207 h 1386"/>
                  <a:gd name="T40" fmla="*/ 2 w 701"/>
                  <a:gd name="T41" fmla="*/ 1344 h 1386"/>
                  <a:gd name="T42" fmla="*/ 8 w 701"/>
                  <a:gd name="T43" fmla="*/ 1372 h 1386"/>
                  <a:gd name="T44" fmla="*/ 45 w 701"/>
                  <a:gd name="T45" fmla="*/ 1375 h 1386"/>
                  <a:gd name="T46" fmla="*/ 112 w 701"/>
                  <a:gd name="T47" fmla="*/ 1382 h 1386"/>
                  <a:gd name="T48" fmla="*/ 188 w 701"/>
                  <a:gd name="T49" fmla="*/ 1385 h 1386"/>
                  <a:gd name="T50" fmla="*/ 255 w 701"/>
                  <a:gd name="T51" fmla="*/ 1386 h 1386"/>
                  <a:gd name="T52" fmla="*/ 297 w 701"/>
                  <a:gd name="T53" fmla="*/ 1382 h 1386"/>
                  <a:gd name="T54" fmla="*/ 338 w 701"/>
                  <a:gd name="T55" fmla="*/ 1349 h 1386"/>
                  <a:gd name="T56" fmla="*/ 367 w 701"/>
                  <a:gd name="T57" fmla="*/ 1306 h 1386"/>
                  <a:gd name="T58" fmla="*/ 373 w 701"/>
                  <a:gd name="T59" fmla="*/ 1254 h 1386"/>
                  <a:gd name="T60" fmla="*/ 373 w 701"/>
                  <a:gd name="T61" fmla="*/ 1188 h 1386"/>
                  <a:gd name="T62" fmla="*/ 393 w 701"/>
                  <a:gd name="T63" fmla="*/ 909 h 1386"/>
                  <a:gd name="T64" fmla="*/ 447 w 701"/>
                  <a:gd name="T65" fmla="*/ 741 h 1386"/>
                  <a:gd name="T66" fmla="*/ 496 w 701"/>
                  <a:gd name="T67" fmla="*/ 615 h 1386"/>
                  <a:gd name="T68" fmla="*/ 518 w 701"/>
                  <a:gd name="T69" fmla="*/ 553 h 1386"/>
                  <a:gd name="T70" fmla="*/ 535 w 701"/>
                  <a:gd name="T71" fmla="*/ 547 h 1386"/>
                  <a:gd name="T72" fmla="*/ 570 w 701"/>
                  <a:gd name="T73" fmla="*/ 536 h 1386"/>
                  <a:gd name="T74" fmla="*/ 602 w 701"/>
                  <a:gd name="T75" fmla="*/ 523 h 1386"/>
                  <a:gd name="T76" fmla="*/ 633 w 701"/>
                  <a:gd name="T77" fmla="*/ 510 h 1386"/>
                  <a:gd name="T78" fmla="*/ 657 w 701"/>
                  <a:gd name="T79" fmla="*/ 492 h 1386"/>
                  <a:gd name="T80" fmla="*/ 688 w 701"/>
                  <a:gd name="T81" fmla="*/ 432 h 1386"/>
                  <a:gd name="T82" fmla="*/ 696 w 701"/>
                  <a:gd name="T83" fmla="*/ 95 h 1386"/>
                  <a:gd name="T84" fmla="*/ 683 w 701"/>
                  <a:gd name="T85" fmla="*/ 63 h 1386"/>
                  <a:gd name="T86" fmla="*/ 644 w 701"/>
                  <a:gd name="T87" fmla="*/ 11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Freeform 313"/>
              <p:cNvSpPr>
                <a:spLocks noChangeAspect="1"/>
              </p:cNvSpPr>
              <p:nvPr/>
            </p:nvSpPr>
            <p:spPr bwMode="auto">
              <a:xfrm flipH="1">
                <a:off x="914" y="1396"/>
                <a:ext cx="114" cy="141"/>
              </a:xfrm>
              <a:custGeom>
                <a:avLst/>
                <a:gdLst>
                  <a:gd name="T0" fmla="*/ 43 w 265"/>
                  <a:gd name="T1" fmla="*/ 147 h 324"/>
                  <a:gd name="T2" fmla="*/ 0 w 265"/>
                  <a:gd name="T3" fmla="*/ 195 h 324"/>
                  <a:gd name="T4" fmla="*/ 0 w 265"/>
                  <a:gd name="T5" fmla="*/ 200 h 324"/>
                  <a:gd name="T6" fmla="*/ 0 w 265"/>
                  <a:gd name="T7" fmla="*/ 213 h 324"/>
                  <a:gd name="T8" fmla="*/ 3 w 265"/>
                  <a:gd name="T9" fmla="*/ 229 h 324"/>
                  <a:gd name="T10" fmla="*/ 11 w 265"/>
                  <a:gd name="T11" fmla="*/ 244 h 324"/>
                  <a:gd name="T12" fmla="*/ 18 w 265"/>
                  <a:gd name="T13" fmla="*/ 252 h 324"/>
                  <a:gd name="T14" fmla="*/ 27 w 265"/>
                  <a:gd name="T15" fmla="*/ 263 h 324"/>
                  <a:gd name="T16" fmla="*/ 37 w 265"/>
                  <a:gd name="T17" fmla="*/ 274 h 324"/>
                  <a:gd name="T18" fmla="*/ 48 w 265"/>
                  <a:gd name="T19" fmla="*/ 289 h 324"/>
                  <a:gd name="T20" fmla="*/ 60 w 265"/>
                  <a:gd name="T21" fmla="*/ 300 h 324"/>
                  <a:gd name="T22" fmla="*/ 73 w 265"/>
                  <a:gd name="T23" fmla="*/ 311 h 324"/>
                  <a:gd name="T24" fmla="*/ 84 w 265"/>
                  <a:gd name="T25" fmla="*/ 320 h 324"/>
                  <a:gd name="T26" fmla="*/ 97 w 265"/>
                  <a:gd name="T27" fmla="*/ 324 h 324"/>
                  <a:gd name="T28" fmla="*/ 108 w 265"/>
                  <a:gd name="T29" fmla="*/ 324 h 324"/>
                  <a:gd name="T30" fmla="*/ 119 w 265"/>
                  <a:gd name="T31" fmla="*/ 324 h 324"/>
                  <a:gd name="T32" fmla="*/ 129 w 265"/>
                  <a:gd name="T33" fmla="*/ 321 h 324"/>
                  <a:gd name="T34" fmla="*/ 137 w 265"/>
                  <a:gd name="T35" fmla="*/ 318 h 324"/>
                  <a:gd name="T36" fmla="*/ 144 w 265"/>
                  <a:gd name="T37" fmla="*/ 315 h 324"/>
                  <a:gd name="T38" fmla="*/ 148 w 265"/>
                  <a:gd name="T39" fmla="*/ 311 h 324"/>
                  <a:gd name="T40" fmla="*/ 150 w 265"/>
                  <a:gd name="T41" fmla="*/ 310 h 324"/>
                  <a:gd name="T42" fmla="*/ 152 w 265"/>
                  <a:gd name="T43" fmla="*/ 308 h 324"/>
                  <a:gd name="T44" fmla="*/ 265 w 265"/>
                  <a:gd name="T45" fmla="*/ 195 h 324"/>
                  <a:gd name="T46" fmla="*/ 221 w 265"/>
                  <a:gd name="T47" fmla="*/ 0 h 324"/>
                  <a:gd name="T48" fmla="*/ 184 w 265"/>
                  <a:gd name="T49" fmla="*/ 34 h 324"/>
                  <a:gd name="T50" fmla="*/ 168 w 265"/>
                  <a:gd name="T51" fmla="*/ 34 h 324"/>
                  <a:gd name="T52" fmla="*/ 178 w 265"/>
                  <a:gd name="T53" fmla="*/ 108 h 324"/>
                  <a:gd name="T54" fmla="*/ 179 w 265"/>
                  <a:gd name="T55" fmla="*/ 111 h 324"/>
                  <a:gd name="T56" fmla="*/ 181 w 265"/>
                  <a:gd name="T57" fmla="*/ 116 h 324"/>
                  <a:gd name="T58" fmla="*/ 178 w 265"/>
                  <a:gd name="T59" fmla="*/ 124 h 324"/>
                  <a:gd name="T60" fmla="*/ 168 w 265"/>
                  <a:gd name="T61" fmla="*/ 131 h 324"/>
                  <a:gd name="T62" fmla="*/ 160 w 265"/>
                  <a:gd name="T63" fmla="*/ 132 h 324"/>
                  <a:gd name="T64" fmla="*/ 150 w 265"/>
                  <a:gd name="T65" fmla="*/ 132 h 324"/>
                  <a:gd name="T66" fmla="*/ 142 w 265"/>
                  <a:gd name="T67" fmla="*/ 131 h 324"/>
                  <a:gd name="T68" fmla="*/ 134 w 265"/>
                  <a:gd name="T69" fmla="*/ 129 h 324"/>
                  <a:gd name="T70" fmla="*/ 127 w 265"/>
                  <a:gd name="T71" fmla="*/ 127 h 324"/>
                  <a:gd name="T72" fmla="*/ 123 w 265"/>
                  <a:gd name="T73" fmla="*/ 126 h 324"/>
                  <a:gd name="T74" fmla="*/ 119 w 265"/>
                  <a:gd name="T75" fmla="*/ 124 h 324"/>
                  <a:gd name="T76" fmla="*/ 118 w 265"/>
                  <a:gd name="T77" fmla="*/ 124 h 324"/>
                  <a:gd name="T78" fmla="*/ 118 w 265"/>
                  <a:gd name="T79" fmla="*/ 129 h 324"/>
                  <a:gd name="T80" fmla="*/ 118 w 265"/>
                  <a:gd name="T81" fmla="*/ 139 h 324"/>
                  <a:gd name="T82" fmla="*/ 113 w 265"/>
                  <a:gd name="T83" fmla="*/ 152 h 324"/>
                  <a:gd name="T84" fmla="*/ 102 w 265"/>
                  <a:gd name="T85" fmla="*/ 163 h 324"/>
                  <a:gd name="T86" fmla="*/ 94 w 265"/>
                  <a:gd name="T87" fmla="*/ 166 h 324"/>
                  <a:gd name="T88" fmla="*/ 85 w 265"/>
                  <a:gd name="T89" fmla="*/ 169 h 324"/>
                  <a:gd name="T90" fmla="*/ 79 w 265"/>
                  <a:gd name="T91" fmla="*/ 171 h 324"/>
                  <a:gd name="T92" fmla="*/ 71 w 265"/>
                  <a:gd name="T93" fmla="*/ 171 h 324"/>
                  <a:gd name="T94" fmla="*/ 63 w 265"/>
                  <a:gd name="T95" fmla="*/ 169 h 324"/>
                  <a:gd name="T96" fmla="*/ 56 w 265"/>
                  <a:gd name="T97" fmla="*/ 165 h 324"/>
                  <a:gd name="T98" fmla="*/ 50 w 265"/>
                  <a:gd name="T99" fmla="*/ 156 h 324"/>
                  <a:gd name="T100" fmla="*/ 43 w 265"/>
                  <a:gd name="T101" fmla="*/ 147 h 3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5"/>
                  <a:gd name="T154" fmla="*/ 0 h 324"/>
                  <a:gd name="T155" fmla="*/ 265 w 265"/>
                  <a:gd name="T156" fmla="*/ 324 h 3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5" h="324">
                    <a:moveTo>
                      <a:pt x="43" y="147"/>
                    </a:moveTo>
                    <a:lnTo>
                      <a:pt x="0" y="195"/>
                    </a:lnTo>
                    <a:lnTo>
                      <a:pt x="0" y="200"/>
                    </a:lnTo>
                    <a:lnTo>
                      <a:pt x="0" y="213"/>
                    </a:lnTo>
                    <a:lnTo>
                      <a:pt x="3" y="229"/>
                    </a:lnTo>
                    <a:lnTo>
                      <a:pt x="11" y="244"/>
                    </a:lnTo>
                    <a:lnTo>
                      <a:pt x="18" y="252"/>
                    </a:lnTo>
                    <a:lnTo>
                      <a:pt x="27" y="263"/>
                    </a:lnTo>
                    <a:lnTo>
                      <a:pt x="37" y="274"/>
                    </a:lnTo>
                    <a:lnTo>
                      <a:pt x="48" y="289"/>
                    </a:lnTo>
                    <a:lnTo>
                      <a:pt x="60" y="300"/>
                    </a:lnTo>
                    <a:lnTo>
                      <a:pt x="73" y="311"/>
                    </a:lnTo>
                    <a:lnTo>
                      <a:pt x="84" y="320"/>
                    </a:lnTo>
                    <a:lnTo>
                      <a:pt x="97" y="324"/>
                    </a:lnTo>
                    <a:lnTo>
                      <a:pt x="108" y="324"/>
                    </a:lnTo>
                    <a:lnTo>
                      <a:pt x="119" y="324"/>
                    </a:lnTo>
                    <a:lnTo>
                      <a:pt x="129" y="321"/>
                    </a:lnTo>
                    <a:lnTo>
                      <a:pt x="137" y="318"/>
                    </a:lnTo>
                    <a:lnTo>
                      <a:pt x="144" y="315"/>
                    </a:lnTo>
                    <a:lnTo>
                      <a:pt x="148" y="311"/>
                    </a:lnTo>
                    <a:lnTo>
                      <a:pt x="150" y="310"/>
                    </a:lnTo>
                    <a:lnTo>
                      <a:pt x="152" y="308"/>
                    </a:lnTo>
                    <a:lnTo>
                      <a:pt x="265" y="195"/>
                    </a:lnTo>
                    <a:lnTo>
                      <a:pt x="221" y="0"/>
                    </a:lnTo>
                    <a:lnTo>
                      <a:pt x="184" y="34"/>
                    </a:lnTo>
                    <a:lnTo>
                      <a:pt x="168" y="34"/>
                    </a:lnTo>
                    <a:lnTo>
                      <a:pt x="178" y="108"/>
                    </a:lnTo>
                    <a:lnTo>
                      <a:pt x="179" y="111"/>
                    </a:lnTo>
                    <a:lnTo>
                      <a:pt x="181" y="116"/>
                    </a:lnTo>
                    <a:lnTo>
                      <a:pt x="178" y="124"/>
                    </a:lnTo>
                    <a:lnTo>
                      <a:pt x="168" y="131"/>
                    </a:lnTo>
                    <a:lnTo>
                      <a:pt x="160" y="132"/>
                    </a:lnTo>
                    <a:lnTo>
                      <a:pt x="150" y="132"/>
                    </a:lnTo>
                    <a:lnTo>
                      <a:pt x="142" y="131"/>
                    </a:lnTo>
                    <a:lnTo>
                      <a:pt x="134" y="129"/>
                    </a:lnTo>
                    <a:lnTo>
                      <a:pt x="127" y="127"/>
                    </a:lnTo>
                    <a:lnTo>
                      <a:pt x="123" y="126"/>
                    </a:lnTo>
                    <a:lnTo>
                      <a:pt x="119" y="124"/>
                    </a:lnTo>
                    <a:lnTo>
                      <a:pt x="118" y="124"/>
                    </a:lnTo>
                    <a:lnTo>
                      <a:pt x="118" y="129"/>
                    </a:lnTo>
                    <a:lnTo>
                      <a:pt x="118" y="139"/>
                    </a:lnTo>
                    <a:lnTo>
                      <a:pt x="113" y="152"/>
                    </a:lnTo>
                    <a:lnTo>
                      <a:pt x="102" y="163"/>
                    </a:lnTo>
                    <a:lnTo>
                      <a:pt x="94" y="166"/>
                    </a:lnTo>
                    <a:lnTo>
                      <a:pt x="85" y="169"/>
                    </a:lnTo>
                    <a:lnTo>
                      <a:pt x="79" y="171"/>
                    </a:lnTo>
                    <a:lnTo>
                      <a:pt x="71" y="171"/>
                    </a:lnTo>
                    <a:lnTo>
                      <a:pt x="63" y="169"/>
                    </a:lnTo>
                    <a:lnTo>
                      <a:pt x="56" y="165"/>
                    </a:lnTo>
                    <a:lnTo>
                      <a:pt x="50" y="156"/>
                    </a:lnTo>
                    <a:lnTo>
                      <a:pt x="43" y="147"/>
                    </a:lnTo>
                    <a:close/>
                  </a:path>
                </a:pathLst>
              </a:custGeom>
              <a:solidFill>
                <a:srgbClr val="7070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Freeform 314"/>
              <p:cNvSpPr>
                <a:spLocks noChangeAspect="1"/>
              </p:cNvSpPr>
              <p:nvPr/>
            </p:nvSpPr>
            <p:spPr bwMode="auto">
              <a:xfrm flipH="1">
                <a:off x="576" y="1409"/>
                <a:ext cx="174" cy="304"/>
              </a:xfrm>
              <a:custGeom>
                <a:avLst/>
                <a:gdLst>
                  <a:gd name="T0" fmla="*/ 0 w 400"/>
                  <a:gd name="T1" fmla="*/ 470 h 704"/>
                  <a:gd name="T2" fmla="*/ 0 w 400"/>
                  <a:gd name="T3" fmla="*/ 478 h 704"/>
                  <a:gd name="T4" fmla="*/ 1 w 400"/>
                  <a:gd name="T5" fmla="*/ 500 h 704"/>
                  <a:gd name="T6" fmla="*/ 5 w 400"/>
                  <a:gd name="T7" fmla="*/ 531 h 704"/>
                  <a:gd name="T8" fmla="*/ 9 w 400"/>
                  <a:gd name="T9" fmla="*/ 567 h 704"/>
                  <a:gd name="T10" fmla="*/ 14 w 400"/>
                  <a:gd name="T11" fmla="*/ 584 h 704"/>
                  <a:gd name="T12" fmla="*/ 21 w 400"/>
                  <a:gd name="T13" fmla="*/ 604 h 704"/>
                  <a:gd name="T14" fmla="*/ 29 w 400"/>
                  <a:gd name="T15" fmla="*/ 622 h 704"/>
                  <a:gd name="T16" fmla="*/ 38 w 400"/>
                  <a:gd name="T17" fmla="*/ 639 h 704"/>
                  <a:gd name="T18" fmla="*/ 47 w 400"/>
                  <a:gd name="T19" fmla="*/ 654 h 704"/>
                  <a:gd name="T20" fmla="*/ 53 w 400"/>
                  <a:gd name="T21" fmla="*/ 665 h 704"/>
                  <a:gd name="T22" fmla="*/ 58 w 400"/>
                  <a:gd name="T23" fmla="*/ 672 h 704"/>
                  <a:gd name="T24" fmla="*/ 59 w 400"/>
                  <a:gd name="T25" fmla="*/ 675 h 704"/>
                  <a:gd name="T26" fmla="*/ 79 w 400"/>
                  <a:gd name="T27" fmla="*/ 704 h 704"/>
                  <a:gd name="T28" fmla="*/ 84 w 400"/>
                  <a:gd name="T29" fmla="*/ 702 h 704"/>
                  <a:gd name="T30" fmla="*/ 93 w 400"/>
                  <a:gd name="T31" fmla="*/ 693 h 704"/>
                  <a:gd name="T32" fmla="*/ 103 w 400"/>
                  <a:gd name="T33" fmla="*/ 675 h 704"/>
                  <a:gd name="T34" fmla="*/ 108 w 400"/>
                  <a:gd name="T35" fmla="*/ 644 h 704"/>
                  <a:gd name="T36" fmla="*/ 113 w 400"/>
                  <a:gd name="T37" fmla="*/ 610 h 704"/>
                  <a:gd name="T38" fmla="*/ 122 w 400"/>
                  <a:gd name="T39" fmla="*/ 581 h 704"/>
                  <a:gd name="T40" fmla="*/ 132 w 400"/>
                  <a:gd name="T41" fmla="*/ 562 h 704"/>
                  <a:gd name="T42" fmla="*/ 137 w 400"/>
                  <a:gd name="T43" fmla="*/ 555 h 704"/>
                  <a:gd name="T44" fmla="*/ 256 w 400"/>
                  <a:gd name="T45" fmla="*/ 449 h 704"/>
                  <a:gd name="T46" fmla="*/ 258 w 400"/>
                  <a:gd name="T47" fmla="*/ 446 h 704"/>
                  <a:gd name="T48" fmla="*/ 265 w 400"/>
                  <a:gd name="T49" fmla="*/ 436 h 704"/>
                  <a:gd name="T50" fmla="*/ 273 w 400"/>
                  <a:gd name="T51" fmla="*/ 423 h 704"/>
                  <a:gd name="T52" fmla="*/ 284 w 400"/>
                  <a:gd name="T53" fmla="*/ 407 h 704"/>
                  <a:gd name="T54" fmla="*/ 294 w 400"/>
                  <a:gd name="T55" fmla="*/ 389 h 704"/>
                  <a:gd name="T56" fmla="*/ 305 w 400"/>
                  <a:gd name="T57" fmla="*/ 370 h 704"/>
                  <a:gd name="T58" fmla="*/ 316 w 400"/>
                  <a:gd name="T59" fmla="*/ 354 h 704"/>
                  <a:gd name="T60" fmla="*/ 324 w 400"/>
                  <a:gd name="T61" fmla="*/ 341 h 704"/>
                  <a:gd name="T62" fmla="*/ 334 w 400"/>
                  <a:gd name="T63" fmla="*/ 328 h 704"/>
                  <a:gd name="T64" fmla="*/ 345 w 400"/>
                  <a:gd name="T65" fmla="*/ 310 h 704"/>
                  <a:gd name="T66" fmla="*/ 358 w 400"/>
                  <a:gd name="T67" fmla="*/ 292 h 704"/>
                  <a:gd name="T68" fmla="*/ 369 w 400"/>
                  <a:gd name="T69" fmla="*/ 273 h 704"/>
                  <a:gd name="T70" fmla="*/ 382 w 400"/>
                  <a:gd name="T71" fmla="*/ 255 h 704"/>
                  <a:gd name="T72" fmla="*/ 390 w 400"/>
                  <a:gd name="T73" fmla="*/ 241 h 704"/>
                  <a:gd name="T74" fmla="*/ 399 w 400"/>
                  <a:gd name="T75" fmla="*/ 231 h 704"/>
                  <a:gd name="T76" fmla="*/ 400 w 400"/>
                  <a:gd name="T77" fmla="*/ 228 h 704"/>
                  <a:gd name="T78" fmla="*/ 336 w 400"/>
                  <a:gd name="T79" fmla="*/ 0 h 704"/>
                  <a:gd name="T80" fmla="*/ 332 w 400"/>
                  <a:gd name="T81" fmla="*/ 5 h 704"/>
                  <a:gd name="T82" fmla="*/ 321 w 400"/>
                  <a:gd name="T83" fmla="*/ 18 h 704"/>
                  <a:gd name="T84" fmla="*/ 305 w 400"/>
                  <a:gd name="T85" fmla="*/ 39 h 704"/>
                  <a:gd name="T86" fmla="*/ 284 w 400"/>
                  <a:gd name="T87" fmla="*/ 65 h 704"/>
                  <a:gd name="T88" fmla="*/ 260 w 400"/>
                  <a:gd name="T89" fmla="*/ 97 h 704"/>
                  <a:gd name="T90" fmla="*/ 232 w 400"/>
                  <a:gd name="T91" fmla="*/ 132 h 704"/>
                  <a:gd name="T92" fmla="*/ 202 w 400"/>
                  <a:gd name="T93" fmla="*/ 171 h 704"/>
                  <a:gd name="T94" fmla="*/ 171 w 400"/>
                  <a:gd name="T95" fmla="*/ 213 h 704"/>
                  <a:gd name="T96" fmla="*/ 140 w 400"/>
                  <a:gd name="T97" fmla="*/ 253 h 704"/>
                  <a:gd name="T98" fmla="*/ 110 w 400"/>
                  <a:gd name="T99" fmla="*/ 295 h 704"/>
                  <a:gd name="T100" fmla="*/ 82 w 400"/>
                  <a:gd name="T101" fmla="*/ 334 h 704"/>
                  <a:gd name="T102" fmla="*/ 56 w 400"/>
                  <a:gd name="T103" fmla="*/ 371 h 704"/>
                  <a:gd name="T104" fmla="*/ 34 w 400"/>
                  <a:gd name="T105" fmla="*/ 404 h 704"/>
                  <a:gd name="T106" fmla="*/ 17 w 400"/>
                  <a:gd name="T107" fmla="*/ 433 h 704"/>
                  <a:gd name="T108" fmla="*/ 5 w 400"/>
                  <a:gd name="T109" fmla="*/ 455 h 704"/>
                  <a:gd name="T110" fmla="*/ 0 w 400"/>
                  <a:gd name="T111" fmla="*/ 470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" name="Freeform 315"/>
              <p:cNvSpPr>
                <a:spLocks noChangeAspect="1"/>
              </p:cNvSpPr>
              <p:nvPr/>
            </p:nvSpPr>
            <p:spPr bwMode="auto">
              <a:xfrm flipH="1">
                <a:off x="508" y="1069"/>
                <a:ext cx="477" cy="438"/>
              </a:xfrm>
              <a:custGeom>
                <a:avLst/>
                <a:gdLst>
                  <a:gd name="T0" fmla="*/ 73 w 1108"/>
                  <a:gd name="T1" fmla="*/ 441 h 1016"/>
                  <a:gd name="T2" fmla="*/ 63 w 1108"/>
                  <a:gd name="T3" fmla="*/ 431 h 1016"/>
                  <a:gd name="T4" fmla="*/ 38 w 1108"/>
                  <a:gd name="T5" fmla="*/ 409 h 1016"/>
                  <a:gd name="T6" fmla="*/ 28 w 1108"/>
                  <a:gd name="T7" fmla="*/ 397 h 1016"/>
                  <a:gd name="T8" fmla="*/ 10 w 1108"/>
                  <a:gd name="T9" fmla="*/ 333 h 1016"/>
                  <a:gd name="T10" fmla="*/ 0 w 1108"/>
                  <a:gd name="T11" fmla="*/ 294 h 1016"/>
                  <a:gd name="T12" fmla="*/ 4 w 1108"/>
                  <a:gd name="T13" fmla="*/ 287 h 1016"/>
                  <a:gd name="T14" fmla="*/ 23 w 1108"/>
                  <a:gd name="T15" fmla="*/ 273 h 1016"/>
                  <a:gd name="T16" fmla="*/ 57 w 1108"/>
                  <a:gd name="T17" fmla="*/ 249 h 1016"/>
                  <a:gd name="T18" fmla="*/ 99 w 1108"/>
                  <a:gd name="T19" fmla="*/ 218 h 1016"/>
                  <a:gd name="T20" fmla="*/ 134 w 1108"/>
                  <a:gd name="T21" fmla="*/ 194 h 1016"/>
                  <a:gd name="T22" fmla="*/ 178 w 1108"/>
                  <a:gd name="T23" fmla="*/ 162 h 1016"/>
                  <a:gd name="T24" fmla="*/ 243 w 1108"/>
                  <a:gd name="T25" fmla="*/ 121 h 1016"/>
                  <a:gd name="T26" fmla="*/ 325 w 1108"/>
                  <a:gd name="T27" fmla="*/ 76 h 1016"/>
                  <a:gd name="T28" fmla="*/ 425 w 1108"/>
                  <a:gd name="T29" fmla="*/ 37 h 1016"/>
                  <a:gd name="T30" fmla="*/ 541 w 1108"/>
                  <a:gd name="T31" fmla="*/ 10 h 1016"/>
                  <a:gd name="T32" fmla="*/ 670 w 1108"/>
                  <a:gd name="T33" fmla="*/ 0 h 1016"/>
                  <a:gd name="T34" fmla="*/ 811 w 1108"/>
                  <a:gd name="T35" fmla="*/ 16 h 1016"/>
                  <a:gd name="T36" fmla="*/ 895 w 1108"/>
                  <a:gd name="T37" fmla="*/ 42 h 1016"/>
                  <a:gd name="T38" fmla="*/ 961 w 1108"/>
                  <a:gd name="T39" fmla="*/ 84 h 1016"/>
                  <a:gd name="T40" fmla="*/ 1045 w 1108"/>
                  <a:gd name="T41" fmla="*/ 173 h 1016"/>
                  <a:gd name="T42" fmla="*/ 1103 w 1108"/>
                  <a:gd name="T43" fmla="*/ 317 h 1016"/>
                  <a:gd name="T44" fmla="*/ 1098 w 1108"/>
                  <a:gd name="T45" fmla="*/ 544 h 1016"/>
                  <a:gd name="T46" fmla="*/ 1081 w 1108"/>
                  <a:gd name="T47" fmla="*/ 719 h 1016"/>
                  <a:gd name="T48" fmla="*/ 1064 w 1108"/>
                  <a:gd name="T49" fmla="*/ 791 h 1016"/>
                  <a:gd name="T50" fmla="*/ 1069 w 1108"/>
                  <a:gd name="T51" fmla="*/ 841 h 1016"/>
                  <a:gd name="T52" fmla="*/ 1063 w 1108"/>
                  <a:gd name="T53" fmla="*/ 882 h 1016"/>
                  <a:gd name="T54" fmla="*/ 1040 w 1108"/>
                  <a:gd name="T55" fmla="*/ 914 h 1016"/>
                  <a:gd name="T56" fmla="*/ 1032 w 1108"/>
                  <a:gd name="T57" fmla="*/ 922 h 1016"/>
                  <a:gd name="T58" fmla="*/ 1011 w 1108"/>
                  <a:gd name="T59" fmla="*/ 948 h 1016"/>
                  <a:gd name="T60" fmla="*/ 980 w 1108"/>
                  <a:gd name="T61" fmla="*/ 983 h 1016"/>
                  <a:gd name="T62" fmla="*/ 955 w 1108"/>
                  <a:gd name="T63" fmla="*/ 1011 h 1016"/>
                  <a:gd name="T64" fmla="*/ 938 w 1108"/>
                  <a:gd name="T65" fmla="*/ 1008 h 1016"/>
                  <a:gd name="T66" fmla="*/ 924 w 1108"/>
                  <a:gd name="T67" fmla="*/ 966 h 1016"/>
                  <a:gd name="T68" fmla="*/ 922 w 1108"/>
                  <a:gd name="T69" fmla="*/ 946 h 1016"/>
                  <a:gd name="T70" fmla="*/ 914 w 1108"/>
                  <a:gd name="T71" fmla="*/ 899 h 1016"/>
                  <a:gd name="T72" fmla="*/ 882 w 1108"/>
                  <a:gd name="T73" fmla="*/ 891 h 1016"/>
                  <a:gd name="T74" fmla="*/ 846 w 1108"/>
                  <a:gd name="T75" fmla="*/ 901 h 1016"/>
                  <a:gd name="T76" fmla="*/ 809 w 1108"/>
                  <a:gd name="T77" fmla="*/ 912 h 1016"/>
                  <a:gd name="T78" fmla="*/ 777 w 1108"/>
                  <a:gd name="T79" fmla="*/ 922 h 1016"/>
                  <a:gd name="T80" fmla="*/ 756 w 1108"/>
                  <a:gd name="T81" fmla="*/ 925 h 1016"/>
                  <a:gd name="T82" fmla="*/ 737 w 1108"/>
                  <a:gd name="T83" fmla="*/ 936 h 1016"/>
                  <a:gd name="T84" fmla="*/ 711 w 1108"/>
                  <a:gd name="T85" fmla="*/ 943 h 1016"/>
                  <a:gd name="T86" fmla="*/ 674 w 1108"/>
                  <a:gd name="T87" fmla="*/ 928 h 1016"/>
                  <a:gd name="T88" fmla="*/ 622 w 1108"/>
                  <a:gd name="T89" fmla="*/ 875 h 1016"/>
                  <a:gd name="T90" fmla="*/ 578 w 1108"/>
                  <a:gd name="T91" fmla="*/ 785 h 1016"/>
                  <a:gd name="T92" fmla="*/ 543 w 1108"/>
                  <a:gd name="T93" fmla="*/ 691 h 1016"/>
                  <a:gd name="T94" fmla="*/ 504 w 1108"/>
                  <a:gd name="T95" fmla="*/ 620 h 1016"/>
                  <a:gd name="T96" fmla="*/ 469 w 1108"/>
                  <a:gd name="T97" fmla="*/ 596 h 1016"/>
                  <a:gd name="T98" fmla="*/ 423 w 1108"/>
                  <a:gd name="T99" fmla="*/ 578 h 1016"/>
                  <a:gd name="T100" fmla="*/ 362 w 1108"/>
                  <a:gd name="T101" fmla="*/ 554 h 1016"/>
                  <a:gd name="T102" fmla="*/ 291 w 1108"/>
                  <a:gd name="T103" fmla="*/ 526 h 1016"/>
                  <a:gd name="T104" fmla="*/ 220 w 1108"/>
                  <a:gd name="T105" fmla="*/ 499 h 1016"/>
                  <a:gd name="T106" fmla="*/ 155 w 1108"/>
                  <a:gd name="T107" fmla="*/ 473 h 1016"/>
                  <a:gd name="T108" fmla="*/ 105 w 1108"/>
                  <a:gd name="T109" fmla="*/ 454 h 1016"/>
                  <a:gd name="T110" fmla="*/ 76 w 1108"/>
                  <a:gd name="T111" fmla="*/ 442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316"/>
              <p:cNvSpPr>
                <a:spLocks noChangeAspect="1"/>
              </p:cNvSpPr>
              <p:nvPr/>
            </p:nvSpPr>
            <p:spPr bwMode="auto">
              <a:xfrm flipH="1">
                <a:off x="588" y="1244"/>
                <a:ext cx="389" cy="406"/>
              </a:xfrm>
              <a:custGeom>
                <a:avLst/>
                <a:gdLst>
                  <a:gd name="T0" fmla="*/ 60 w 900"/>
                  <a:gd name="T1" fmla="*/ 23 h 943"/>
                  <a:gd name="T2" fmla="*/ 38 w 900"/>
                  <a:gd name="T3" fmla="*/ 117 h 943"/>
                  <a:gd name="T4" fmla="*/ 10 w 900"/>
                  <a:gd name="T5" fmla="*/ 217 h 943"/>
                  <a:gd name="T6" fmla="*/ 12 w 900"/>
                  <a:gd name="T7" fmla="*/ 254 h 943"/>
                  <a:gd name="T8" fmla="*/ 52 w 900"/>
                  <a:gd name="T9" fmla="*/ 296 h 943"/>
                  <a:gd name="T10" fmla="*/ 76 w 900"/>
                  <a:gd name="T11" fmla="*/ 343 h 943"/>
                  <a:gd name="T12" fmla="*/ 55 w 900"/>
                  <a:gd name="T13" fmla="*/ 486 h 943"/>
                  <a:gd name="T14" fmla="*/ 41 w 900"/>
                  <a:gd name="T15" fmla="*/ 528 h 943"/>
                  <a:gd name="T16" fmla="*/ 26 w 900"/>
                  <a:gd name="T17" fmla="*/ 599 h 943"/>
                  <a:gd name="T18" fmla="*/ 50 w 900"/>
                  <a:gd name="T19" fmla="*/ 641 h 943"/>
                  <a:gd name="T20" fmla="*/ 89 w 900"/>
                  <a:gd name="T21" fmla="*/ 662 h 943"/>
                  <a:gd name="T22" fmla="*/ 89 w 900"/>
                  <a:gd name="T23" fmla="*/ 719 h 943"/>
                  <a:gd name="T24" fmla="*/ 117 w 900"/>
                  <a:gd name="T25" fmla="*/ 740 h 943"/>
                  <a:gd name="T26" fmla="*/ 113 w 900"/>
                  <a:gd name="T27" fmla="*/ 775 h 943"/>
                  <a:gd name="T28" fmla="*/ 147 w 900"/>
                  <a:gd name="T29" fmla="*/ 806 h 943"/>
                  <a:gd name="T30" fmla="*/ 154 w 900"/>
                  <a:gd name="T31" fmla="*/ 816 h 943"/>
                  <a:gd name="T32" fmla="*/ 167 w 900"/>
                  <a:gd name="T33" fmla="*/ 882 h 943"/>
                  <a:gd name="T34" fmla="*/ 172 w 900"/>
                  <a:gd name="T35" fmla="*/ 906 h 943"/>
                  <a:gd name="T36" fmla="*/ 197 w 900"/>
                  <a:gd name="T37" fmla="*/ 927 h 943"/>
                  <a:gd name="T38" fmla="*/ 255 w 900"/>
                  <a:gd name="T39" fmla="*/ 943 h 943"/>
                  <a:gd name="T40" fmla="*/ 318 w 900"/>
                  <a:gd name="T41" fmla="*/ 940 h 943"/>
                  <a:gd name="T42" fmla="*/ 356 w 900"/>
                  <a:gd name="T43" fmla="*/ 932 h 943"/>
                  <a:gd name="T44" fmla="*/ 557 w 900"/>
                  <a:gd name="T45" fmla="*/ 862 h 943"/>
                  <a:gd name="T46" fmla="*/ 638 w 900"/>
                  <a:gd name="T47" fmla="*/ 819 h 943"/>
                  <a:gd name="T48" fmla="*/ 722 w 900"/>
                  <a:gd name="T49" fmla="*/ 757 h 943"/>
                  <a:gd name="T50" fmla="*/ 743 w 900"/>
                  <a:gd name="T51" fmla="*/ 638 h 943"/>
                  <a:gd name="T52" fmla="*/ 753 w 900"/>
                  <a:gd name="T53" fmla="*/ 565 h 943"/>
                  <a:gd name="T54" fmla="*/ 800 w 900"/>
                  <a:gd name="T55" fmla="*/ 559 h 943"/>
                  <a:gd name="T56" fmla="*/ 864 w 900"/>
                  <a:gd name="T57" fmla="*/ 514 h 943"/>
                  <a:gd name="T58" fmla="*/ 900 w 900"/>
                  <a:gd name="T59" fmla="*/ 407 h 943"/>
                  <a:gd name="T60" fmla="*/ 888 w 900"/>
                  <a:gd name="T61" fmla="*/ 301 h 943"/>
                  <a:gd name="T62" fmla="*/ 848 w 900"/>
                  <a:gd name="T63" fmla="*/ 251 h 943"/>
                  <a:gd name="T64" fmla="*/ 795 w 900"/>
                  <a:gd name="T65" fmla="*/ 257 h 943"/>
                  <a:gd name="T66" fmla="*/ 748 w 900"/>
                  <a:gd name="T67" fmla="*/ 278 h 943"/>
                  <a:gd name="T68" fmla="*/ 725 w 900"/>
                  <a:gd name="T69" fmla="*/ 323 h 943"/>
                  <a:gd name="T70" fmla="*/ 714 w 900"/>
                  <a:gd name="T71" fmla="*/ 359 h 943"/>
                  <a:gd name="T72" fmla="*/ 616 w 900"/>
                  <a:gd name="T73" fmla="*/ 401 h 943"/>
                  <a:gd name="T74" fmla="*/ 598 w 900"/>
                  <a:gd name="T75" fmla="*/ 372 h 943"/>
                  <a:gd name="T76" fmla="*/ 564 w 900"/>
                  <a:gd name="T77" fmla="*/ 296 h 943"/>
                  <a:gd name="T78" fmla="*/ 541 w 900"/>
                  <a:gd name="T79" fmla="*/ 201 h 943"/>
                  <a:gd name="T80" fmla="*/ 527 w 900"/>
                  <a:gd name="T81" fmla="*/ 146 h 943"/>
                  <a:gd name="T82" fmla="*/ 501 w 900"/>
                  <a:gd name="T83" fmla="*/ 115 h 943"/>
                  <a:gd name="T84" fmla="*/ 464 w 900"/>
                  <a:gd name="T85" fmla="*/ 86 h 943"/>
                  <a:gd name="T86" fmla="*/ 435 w 900"/>
                  <a:gd name="T87" fmla="*/ 79 h 943"/>
                  <a:gd name="T88" fmla="*/ 378 w 900"/>
                  <a:gd name="T89" fmla="*/ 92 h 943"/>
                  <a:gd name="T90" fmla="*/ 317 w 900"/>
                  <a:gd name="T91" fmla="*/ 99 h 943"/>
                  <a:gd name="T92" fmla="*/ 270 w 900"/>
                  <a:gd name="T93" fmla="*/ 78 h 943"/>
                  <a:gd name="T94" fmla="*/ 199 w 900"/>
                  <a:gd name="T95" fmla="*/ 37 h 943"/>
                  <a:gd name="T96" fmla="*/ 138 w 900"/>
                  <a:gd name="T97" fmla="*/ 7 h 943"/>
                  <a:gd name="T98" fmla="*/ 91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" name="Freeform 317"/>
              <p:cNvSpPr>
                <a:spLocks noChangeAspect="1"/>
              </p:cNvSpPr>
              <p:nvPr/>
            </p:nvSpPr>
            <p:spPr bwMode="auto">
              <a:xfrm flipH="1">
                <a:off x="384" y="2188"/>
                <a:ext cx="480" cy="189"/>
              </a:xfrm>
              <a:custGeom>
                <a:avLst/>
                <a:gdLst>
                  <a:gd name="T0" fmla="*/ 1112 w 1112"/>
                  <a:gd name="T1" fmla="*/ 280 h 438"/>
                  <a:gd name="T2" fmla="*/ 0 w 1112"/>
                  <a:gd name="T3" fmla="*/ 0 h 438"/>
                  <a:gd name="T4" fmla="*/ 0 w 1112"/>
                  <a:gd name="T5" fmla="*/ 438 h 438"/>
                  <a:gd name="T6" fmla="*/ 1112 w 1112"/>
                  <a:gd name="T7" fmla="*/ 438 h 438"/>
                  <a:gd name="T8" fmla="*/ 1112 w 1112"/>
                  <a:gd name="T9" fmla="*/ 280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" name="Freeform 318"/>
              <p:cNvSpPr>
                <a:spLocks noChangeAspect="1"/>
              </p:cNvSpPr>
              <p:nvPr/>
            </p:nvSpPr>
            <p:spPr bwMode="auto">
              <a:xfrm flipH="1">
                <a:off x="561" y="1696"/>
                <a:ext cx="181" cy="567"/>
              </a:xfrm>
              <a:custGeom>
                <a:avLst/>
                <a:gdLst>
                  <a:gd name="T0" fmla="*/ 10 w 420"/>
                  <a:gd name="T1" fmla="*/ 8 h 1312"/>
                  <a:gd name="T2" fmla="*/ 13 w 420"/>
                  <a:gd name="T3" fmla="*/ 8 h 1312"/>
                  <a:gd name="T4" fmla="*/ 20 w 420"/>
                  <a:gd name="T5" fmla="*/ 6 h 1312"/>
                  <a:gd name="T6" fmla="*/ 31 w 420"/>
                  <a:gd name="T7" fmla="*/ 5 h 1312"/>
                  <a:gd name="T8" fmla="*/ 46 w 420"/>
                  <a:gd name="T9" fmla="*/ 3 h 1312"/>
                  <a:gd name="T10" fmla="*/ 62 w 420"/>
                  <a:gd name="T11" fmla="*/ 3 h 1312"/>
                  <a:gd name="T12" fmla="*/ 78 w 420"/>
                  <a:gd name="T13" fmla="*/ 1 h 1312"/>
                  <a:gd name="T14" fmla="*/ 94 w 420"/>
                  <a:gd name="T15" fmla="*/ 0 h 1312"/>
                  <a:gd name="T16" fmla="*/ 110 w 420"/>
                  <a:gd name="T17" fmla="*/ 0 h 1312"/>
                  <a:gd name="T18" fmla="*/ 114 w 420"/>
                  <a:gd name="T19" fmla="*/ 1 h 1312"/>
                  <a:gd name="T20" fmla="*/ 120 w 420"/>
                  <a:gd name="T21" fmla="*/ 5 h 1312"/>
                  <a:gd name="T22" fmla="*/ 128 w 420"/>
                  <a:gd name="T23" fmla="*/ 14 h 1312"/>
                  <a:gd name="T24" fmla="*/ 135 w 420"/>
                  <a:gd name="T25" fmla="*/ 30 h 1312"/>
                  <a:gd name="T26" fmla="*/ 131 w 420"/>
                  <a:gd name="T27" fmla="*/ 51 h 1312"/>
                  <a:gd name="T28" fmla="*/ 118 w 420"/>
                  <a:gd name="T29" fmla="*/ 87 h 1312"/>
                  <a:gd name="T30" fmla="*/ 107 w 420"/>
                  <a:gd name="T31" fmla="*/ 119 h 1312"/>
                  <a:gd name="T32" fmla="*/ 101 w 420"/>
                  <a:gd name="T33" fmla="*/ 134 h 1312"/>
                  <a:gd name="T34" fmla="*/ 102 w 420"/>
                  <a:gd name="T35" fmla="*/ 142 h 1312"/>
                  <a:gd name="T36" fmla="*/ 107 w 420"/>
                  <a:gd name="T37" fmla="*/ 164 h 1312"/>
                  <a:gd name="T38" fmla="*/ 114 w 420"/>
                  <a:gd name="T39" fmla="*/ 198 h 1312"/>
                  <a:gd name="T40" fmla="*/ 125 w 420"/>
                  <a:gd name="T41" fmla="*/ 239 h 1312"/>
                  <a:gd name="T42" fmla="*/ 136 w 420"/>
                  <a:gd name="T43" fmla="*/ 287 h 1312"/>
                  <a:gd name="T44" fmla="*/ 152 w 420"/>
                  <a:gd name="T45" fmla="*/ 337 h 1312"/>
                  <a:gd name="T46" fmla="*/ 168 w 420"/>
                  <a:gd name="T47" fmla="*/ 386 h 1312"/>
                  <a:gd name="T48" fmla="*/ 188 w 420"/>
                  <a:gd name="T49" fmla="*/ 432 h 1312"/>
                  <a:gd name="T50" fmla="*/ 210 w 420"/>
                  <a:gd name="T51" fmla="*/ 478 h 1312"/>
                  <a:gd name="T52" fmla="*/ 235 w 420"/>
                  <a:gd name="T53" fmla="*/ 524 h 1312"/>
                  <a:gd name="T54" fmla="*/ 260 w 420"/>
                  <a:gd name="T55" fmla="*/ 576 h 1312"/>
                  <a:gd name="T56" fmla="*/ 286 w 420"/>
                  <a:gd name="T57" fmla="*/ 631 h 1312"/>
                  <a:gd name="T58" fmla="*/ 312 w 420"/>
                  <a:gd name="T59" fmla="*/ 691 h 1312"/>
                  <a:gd name="T60" fmla="*/ 336 w 420"/>
                  <a:gd name="T61" fmla="*/ 754 h 1312"/>
                  <a:gd name="T62" fmla="*/ 357 w 420"/>
                  <a:gd name="T63" fmla="*/ 823 h 1312"/>
                  <a:gd name="T64" fmla="*/ 373 w 420"/>
                  <a:gd name="T65" fmla="*/ 896 h 1312"/>
                  <a:gd name="T66" fmla="*/ 398 w 420"/>
                  <a:gd name="T67" fmla="*/ 1028 h 1312"/>
                  <a:gd name="T68" fmla="*/ 412 w 420"/>
                  <a:gd name="T69" fmla="*/ 1125 h 1312"/>
                  <a:gd name="T70" fmla="*/ 419 w 420"/>
                  <a:gd name="T71" fmla="*/ 1185 h 1312"/>
                  <a:gd name="T72" fmla="*/ 420 w 420"/>
                  <a:gd name="T73" fmla="*/ 1204 h 1312"/>
                  <a:gd name="T74" fmla="*/ 412 w 420"/>
                  <a:gd name="T75" fmla="*/ 1312 h 1312"/>
                  <a:gd name="T76" fmla="*/ 227 w 420"/>
                  <a:gd name="T77" fmla="*/ 1265 h 1312"/>
                  <a:gd name="T78" fmla="*/ 228 w 420"/>
                  <a:gd name="T79" fmla="*/ 1219 h 1312"/>
                  <a:gd name="T80" fmla="*/ 228 w 420"/>
                  <a:gd name="T81" fmla="*/ 1107 h 1312"/>
                  <a:gd name="T82" fmla="*/ 223 w 420"/>
                  <a:gd name="T83" fmla="*/ 976 h 1312"/>
                  <a:gd name="T84" fmla="*/ 210 w 420"/>
                  <a:gd name="T85" fmla="*/ 870 h 1312"/>
                  <a:gd name="T86" fmla="*/ 202 w 420"/>
                  <a:gd name="T87" fmla="*/ 836 h 1312"/>
                  <a:gd name="T88" fmla="*/ 188 w 420"/>
                  <a:gd name="T89" fmla="*/ 784 h 1312"/>
                  <a:gd name="T90" fmla="*/ 172 w 420"/>
                  <a:gd name="T91" fmla="*/ 720 h 1312"/>
                  <a:gd name="T92" fmla="*/ 152 w 420"/>
                  <a:gd name="T93" fmla="*/ 647 h 1312"/>
                  <a:gd name="T94" fmla="*/ 133 w 420"/>
                  <a:gd name="T95" fmla="*/ 574 h 1312"/>
                  <a:gd name="T96" fmla="*/ 114 w 420"/>
                  <a:gd name="T97" fmla="*/ 505 h 1312"/>
                  <a:gd name="T98" fmla="*/ 96 w 420"/>
                  <a:gd name="T99" fmla="*/ 447 h 1312"/>
                  <a:gd name="T100" fmla="*/ 81 w 420"/>
                  <a:gd name="T101" fmla="*/ 403 h 1312"/>
                  <a:gd name="T102" fmla="*/ 57 w 420"/>
                  <a:gd name="T103" fmla="*/ 310 h 1312"/>
                  <a:gd name="T104" fmla="*/ 49 w 420"/>
                  <a:gd name="T105" fmla="*/ 223 h 1312"/>
                  <a:gd name="T106" fmla="*/ 47 w 420"/>
                  <a:gd name="T107" fmla="*/ 158 h 1312"/>
                  <a:gd name="T108" fmla="*/ 49 w 420"/>
                  <a:gd name="T109" fmla="*/ 134 h 1312"/>
                  <a:gd name="T110" fmla="*/ 2 w 420"/>
                  <a:gd name="T111" fmla="*/ 47 h 1312"/>
                  <a:gd name="T112" fmla="*/ 2 w 420"/>
                  <a:gd name="T113" fmla="*/ 47 h 1312"/>
                  <a:gd name="T114" fmla="*/ 0 w 420"/>
                  <a:gd name="T115" fmla="*/ 42 h 1312"/>
                  <a:gd name="T116" fmla="*/ 2 w 420"/>
                  <a:gd name="T117" fmla="*/ 30 h 1312"/>
                  <a:gd name="T118" fmla="*/ 10 w 420"/>
                  <a:gd name="T119" fmla="*/ 8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319"/>
              <p:cNvSpPr>
                <a:spLocks noChangeAspect="1"/>
              </p:cNvSpPr>
              <p:nvPr/>
            </p:nvSpPr>
            <p:spPr bwMode="auto">
              <a:xfrm flipH="1">
                <a:off x="894" y="1509"/>
                <a:ext cx="61" cy="16"/>
              </a:xfrm>
              <a:custGeom>
                <a:avLst/>
                <a:gdLst>
                  <a:gd name="T0" fmla="*/ 0 w 143"/>
                  <a:gd name="T1" fmla="*/ 25 h 38"/>
                  <a:gd name="T2" fmla="*/ 2 w 143"/>
                  <a:gd name="T3" fmla="*/ 25 h 38"/>
                  <a:gd name="T4" fmla="*/ 4 w 143"/>
                  <a:gd name="T5" fmla="*/ 21 h 38"/>
                  <a:gd name="T6" fmla="*/ 9 w 143"/>
                  <a:gd name="T7" fmla="*/ 18 h 38"/>
                  <a:gd name="T8" fmla="*/ 15 w 143"/>
                  <a:gd name="T9" fmla="*/ 15 h 38"/>
                  <a:gd name="T10" fmla="*/ 23 w 143"/>
                  <a:gd name="T11" fmla="*/ 12 h 38"/>
                  <a:gd name="T12" fmla="*/ 31 w 143"/>
                  <a:gd name="T13" fmla="*/ 9 h 38"/>
                  <a:gd name="T14" fmla="*/ 41 w 143"/>
                  <a:gd name="T15" fmla="*/ 5 h 38"/>
                  <a:gd name="T16" fmla="*/ 50 w 143"/>
                  <a:gd name="T17" fmla="*/ 4 h 38"/>
                  <a:gd name="T18" fmla="*/ 60 w 143"/>
                  <a:gd name="T19" fmla="*/ 4 h 38"/>
                  <a:gd name="T20" fmla="*/ 70 w 143"/>
                  <a:gd name="T21" fmla="*/ 4 h 38"/>
                  <a:gd name="T22" fmla="*/ 78 w 143"/>
                  <a:gd name="T23" fmla="*/ 2 h 38"/>
                  <a:gd name="T24" fmla="*/ 88 w 143"/>
                  <a:gd name="T25" fmla="*/ 2 h 38"/>
                  <a:gd name="T26" fmla="*/ 96 w 143"/>
                  <a:gd name="T27" fmla="*/ 2 h 38"/>
                  <a:gd name="T28" fmla="*/ 104 w 143"/>
                  <a:gd name="T29" fmla="*/ 2 h 38"/>
                  <a:gd name="T30" fmla="*/ 113 w 143"/>
                  <a:gd name="T31" fmla="*/ 2 h 38"/>
                  <a:gd name="T32" fmla="*/ 122 w 143"/>
                  <a:gd name="T33" fmla="*/ 0 h 38"/>
                  <a:gd name="T34" fmla="*/ 134 w 143"/>
                  <a:gd name="T35" fmla="*/ 2 h 38"/>
                  <a:gd name="T36" fmla="*/ 141 w 143"/>
                  <a:gd name="T37" fmla="*/ 5 h 38"/>
                  <a:gd name="T38" fmla="*/ 143 w 143"/>
                  <a:gd name="T39" fmla="*/ 9 h 38"/>
                  <a:gd name="T40" fmla="*/ 143 w 143"/>
                  <a:gd name="T41" fmla="*/ 10 h 38"/>
                  <a:gd name="T42" fmla="*/ 138 w 143"/>
                  <a:gd name="T43" fmla="*/ 15 h 38"/>
                  <a:gd name="T44" fmla="*/ 126 w 143"/>
                  <a:gd name="T45" fmla="*/ 23 h 38"/>
                  <a:gd name="T46" fmla="*/ 113 w 143"/>
                  <a:gd name="T47" fmla="*/ 33 h 38"/>
                  <a:gd name="T48" fmla="*/ 101 w 143"/>
                  <a:gd name="T49" fmla="*/ 38 h 38"/>
                  <a:gd name="T50" fmla="*/ 92 w 143"/>
                  <a:gd name="T51" fmla="*/ 36 h 38"/>
                  <a:gd name="T52" fmla="*/ 80 w 143"/>
                  <a:gd name="T53" fmla="*/ 34 h 38"/>
                  <a:gd name="T54" fmla="*/ 62 w 143"/>
                  <a:gd name="T55" fmla="*/ 33 h 38"/>
                  <a:gd name="T56" fmla="*/ 46 w 143"/>
                  <a:gd name="T57" fmla="*/ 31 h 38"/>
                  <a:gd name="T58" fmla="*/ 28 w 143"/>
                  <a:gd name="T59" fmla="*/ 28 h 38"/>
                  <a:gd name="T60" fmla="*/ 13 w 143"/>
                  <a:gd name="T61" fmla="*/ 26 h 38"/>
                  <a:gd name="T62" fmla="*/ 4 w 143"/>
                  <a:gd name="T63" fmla="*/ 25 h 38"/>
                  <a:gd name="T64" fmla="*/ 0 w 143"/>
                  <a:gd name="T65" fmla="*/ 25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Freeform 320"/>
              <p:cNvSpPr>
                <a:spLocks noChangeAspect="1"/>
              </p:cNvSpPr>
              <p:nvPr/>
            </p:nvSpPr>
            <p:spPr bwMode="auto">
              <a:xfrm flipH="1">
                <a:off x="875" y="1549"/>
                <a:ext cx="63" cy="17"/>
              </a:xfrm>
              <a:custGeom>
                <a:avLst/>
                <a:gdLst>
                  <a:gd name="T0" fmla="*/ 0 w 147"/>
                  <a:gd name="T1" fmla="*/ 4 h 41"/>
                  <a:gd name="T2" fmla="*/ 0 w 147"/>
                  <a:gd name="T3" fmla="*/ 4 h 41"/>
                  <a:gd name="T4" fmla="*/ 3 w 147"/>
                  <a:gd name="T5" fmla="*/ 4 h 41"/>
                  <a:gd name="T6" fmla="*/ 10 w 147"/>
                  <a:gd name="T7" fmla="*/ 5 h 41"/>
                  <a:gd name="T8" fmla="*/ 21 w 147"/>
                  <a:gd name="T9" fmla="*/ 7 h 41"/>
                  <a:gd name="T10" fmla="*/ 34 w 147"/>
                  <a:gd name="T11" fmla="*/ 7 h 41"/>
                  <a:gd name="T12" fmla="*/ 44 w 147"/>
                  <a:gd name="T13" fmla="*/ 4 h 41"/>
                  <a:gd name="T14" fmla="*/ 55 w 147"/>
                  <a:gd name="T15" fmla="*/ 0 h 41"/>
                  <a:gd name="T16" fmla="*/ 65 w 147"/>
                  <a:gd name="T17" fmla="*/ 0 h 41"/>
                  <a:gd name="T18" fmla="*/ 73 w 147"/>
                  <a:gd name="T19" fmla="*/ 2 h 41"/>
                  <a:gd name="T20" fmla="*/ 84 w 147"/>
                  <a:gd name="T21" fmla="*/ 5 h 41"/>
                  <a:gd name="T22" fmla="*/ 97 w 147"/>
                  <a:gd name="T23" fmla="*/ 9 h 41"/>
                  <a:gd name="T24" fmla="*/ 112 w 147"/>
                  <a:gd name="T25" fmla="*/ 13 h 41"/>
                  <a:gd name="T26" fmla="*/ 125 w 147"/>
                  <a:gd name="T27" fmla="*/ 17 h 41"/>
                  <a:gd name="T28" fmla="*/ 136 w 147"/>
                  <a:gd name="T29" fmla="*/ 20 h 41"/>
                  <a:gd name="T30" fmla="*/ 144 w 147"/>
                  <a:gd name="T31" fmla="*/ 21 h 41"/>
                  <a:gd name="T32" fmla="*/ 147 w 147"/>
                  <a:gd name="T33" fmla="*/ 23 h 41"/>
                  <a:gd name="T34" fmla="*/ 145 w 147"/>
                  <a:gd name="T35" fmla="*/ 23 h 41"/>
                  <a:gd name="T36" fmla="*/ 141 w 147"/>
                  <a:gd name="T37" fmla="*/ 25 h 41"/>
                  <a:gd name="T38" fmla="*/ 134 w 147"/>
                  <a:gd name="T39" fmla="*/ 28 h 41"/>
                  <a:gd name="T40" fmla="*/ 126 w 147"/>
                  <a:gd name="T41" fmla="*/ 31 h 41"/>
                  <a:gd name="T42" fmla="*/ 116 w 147"/>
                  <a:gd name="T43" fmla="*/ 33 h 41"/>
                  <a:gd name="T44" fmla="*/ 108 w 147"/>
                  <a:gd name="T45" fmla="*/ 36 h 41"/>
                  <a:gd name="T46" fmla="*/ 100 w 147"/>
                  <a:gd name="T47" fmla="*/ 38 h 41"/>
                  <a:gd name="T48" fmla="*/ 95 w 147"/>
                  <a:gd name="T49" fmla="*/ 39 h 41"/>
                  <a:gd name="T50" fmla="*/ 79 w 147"/>
                  <a:gd name="T51" fmla="*/ 41 h 41"/>
                  <a:gd name="T52" fmla="*/ 66 w 147"/>
                  <a:gd name="T53" fmla="*/ 39 h 41"/>
                  <a:gd name="T54" fmla="*/ 55 w 147"/>
                  <a:gd name="T55" fmla="*/ 36 h 41"/>
                  <a:gd name="T56" fmla="*/ 52 w 147"/>
                  <a:gd name="T57" fmla="*/ 34 h 41"/>
                  <a:gd name="T58" fmla="*/ 28 w 147"/>
                  <a:gd name="T59" fmla="*/ 36 h 41"/>
                  <a:gd name="T60" fmla="*/ 16 w 147"/>
                  <a:gd name="T61" fmla="*/ 30 h 41"/>
                  <a:gd name="T62" fmla="*/ 15 w 147"/>
                  <a:gd name="T63" fmla="*/ 28 h 41"/>
                  <a:gd name="T64" fmla="*/ 10 w 147"/>
                  <a:gd name="T65" fmla="*/ 21 h 41"/>
                  <a:gd name="T66" fmla="*/ 5 w 147"/>
                  <a:gd name="T67" fmla="*/ 13 h 41"/>
                  <a:gd name="T68" fmla="*/ 0 w 147"/>
                  <a:gd name="T69" fmla="*/ 4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1" name="Freeform 321"/>
              <p:cNvSpPr>
                <a:spLocks noChangeAspect="1"/>
              </p:cNvSpPr>
              <p:nvPr/>
            </p:nvSpPr>
            <p:spPr bwMode="auto">
              <a:xfrm flipH="1">
                <a:off x="800" y="1370"/>
                <a:ext cx="126" cy="60"/>
              </a:xfrm>
              <a:custGeom>
                <a:avLst/>
                <a:gdLst>
                  <a:gd name="T0" fmla="*/ 10 w 292"/>
                  <a:gd name="T1" fmla="*/ 24 h 138"/>
                  <a:gd name="T2" fmla="*/ 39 w 292"/>
                  <a:gd name="T3" fmla="*/ 19 h 138"/>
                  <a:gd name="T4" fmla="*/ 81 w 292"/>
                  <a:gd name="T5" fmla="*/ 9 h 138"/>
                  <a:gd name="T6" fmla="*/ 116 w 292"/>
                  <a:gd name="T7" fmla="*/ 3 h 138"/>
                  <a:gd name="T8" fmla="*/ 133 w 292"/>
                  <a:gd name="T9" fmla="*/ 1 h 138"/>
                  <a:gd name="T10" fmla="*/ 149 w 292"/>
                  <a:gd name="T11" fmla="*/ 0 h 138"/>
                  <a:gd name="T12" fmla="*/ 167 w 292"/>
                  <a:gd name="T13" fmla="*/ 0 h 138"/>
                  <a:gd name="T14" fmla="*/ 184 w 292"/>
                  <a:gd name="T15" fmla="*/ 1 h 138"/>
                  <a:gd name="T16" fmla="*/ 199 w 292"/>
                  <a:gd name="T17" fmla="*/ 6 h 138"/>
                  <a:gd name="T18" fmla="*/ 223 w 292"/>
                  <a:gd name="T19" fmla="*/ 17 h 138"/>
                  <a:gd name="T20" fmla="*/ 255 w 292"/>
                  <a:gd name="T21" fmla="*/ 32 h 138"/>
                  <a:gd name="T22" fmla="*/ 283 w 292"/>
                  <a:gd name="T23" fmla="*/ 48 h 138"/>
                  <a:gd name="T24" fmla="*/ 292 w 292"/>
                  <a:gd name="T25" fmla="*/ 58 h 138"/>
                  <a:gd name="T26" fmla="*/ 288 w 292"/>
                  <a:gd name="T27" fmla="*/ 64 h 138"/>
                  <a:gd name="T28" fmla="*/ 268 w 292"/>
                  <a:gd name="T29" fmla="*/ 63 h 138"/>
                  <a:gd name="T30" fmla="*/ 244 w 292"/>
                  <a:gd name="T31" fmla="*/ 54 h 138"/>
                  <a:gd name="T32" fmla="*/ 217 w 292"/>
                  <a:gd name="T33" fmla="*/ 43 h 138"/>
                  <a:gd name="T34" fmla="*/ 196 w 292"/>
                  <a:gd name="T35" fmla="*/ 35 h 138"/>
                  <a:gd name="T36" fmla="*/ 184 w 292"/>
                  <a:gd name="T37" fmla="*/ 33 h 138"/>
                  <a:gd name="T38" fmla="*/ 168 w 292"/>
                  <a:gd name="T39" fmla="*/ 33 h 138"/>
                  <a:gd name="T40" fmla="*/ 147 w 292"/>
                  <a:gd name="T41" fmla="*/ 33 h 138"/>
                  <a:gd name="T42" fmla="*/ 123 w 292"/>
                  <a:gd name="T43" fmla="*/ 35 h 138"/>
                  <a:gd name="T44" fmla="*/ 91 w 292"/>
                  <a:gd name="T45" fmla="*/ 40 h 138"/>
                  <a:gd name="T46" fmla="*/ 78 w 292"/>
                  <a:gd name="T47" fmla="*/ 42 h 138"/>
                  <a:gd name="T48" fmla="*/ 79 w 292"/>
                  <a:gd name="T49" fmla="*/ 45 h 138"/>
                  <a:gd name="T50" fmla="*/ 91 w 292"/>
                  <a:gd name="T51" fmla="*/ 63 h 138"/>
                  <a:gd name="T52" fmla="*/ 110 w 292"/>
                  <a:gd name="T53" fmla="*/ 72 h 138"/>
                  <a:gd name="T54" fmla="*/ 139 w 292"/>
                  <a:gd name="T55" fmla="*/ 77 h 138"/>
                  <a:gd name="T56" fmla="*/ 178 w 292"/>
                  <a:gd name="T57" fmla="*/ 82 h 138"/>
                  <a:gd name="T58" fmla="*/ 215 w 292"/>
                  <a:gd name="T59" fmla="*/ 88 h 138"/>
                  <a:gd name="T60" fmla="*/ 254 w 292"/>
                  <a:gd name="T61" fmla="*/ 103 h 138"/>
                  <a:gd name="T62" fmla="*/ 241 w 292"/>
                  <a:gd name="T63" fmla="*/ 111 h 138"/>
                  <a:gd name="T64" fmla="*/ 209 w 292"/>
                  <a:gd name="T65" fmla="*/ 127 h 138"/>
                  <a:gd name="T66" fmla="*/ 163 w 292"/>
                  <a:gd name="T67" fmla="*/ 138 h 138"/>
                  <a:gd name="T68" fmla="*/ 110 w 292"/>
                  <a:gd name="T69" fmla="*/ 134 h 138"/>
                  <a:gd name="T70" fmla="*/ 104 w 292"/>
                  <a:gd name="T71" fmla="*/ 125 h 138"/>
                  <a:gd name="T72" fmla="*/ 86 w 292"/>
                  <a:gd name="T73" fmla="*/ 106 h 138"/>
                  <a:gd name="T74" fmla="*/ 66 w 292"/>
                  <a:gd name="T75" fmla="*/ 85 h 138"/>
                  <a:gd name="T76" fmla="*/ 54 w 292"/>
                  <a:gd name="T77" fmla="*/ 74 h 138"/>
                  <a:gd name="T78" fmla="*/ 37 w 292"/>
                  <a:gd name="T79" fmla="*/ 67 h 138"/>
                  <a:gd name="T80" fmla="*/ 16 w 292"/>
                  <a:gd name="T81" fmla="*/ 59 h 138"/>
                  <a:gd name="T82" fmla="*/ 0 w 292"/>
                  <a:gd name="T83" fmla="*/ 46 h 138"/>
                  <a:gd name="T84" fmla="*/ 5 w 292"/>
                  <a:gd name="T85" fmla="*/ 25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922" name="Text Box 322"/>
            <p:cNvSpPr txBox="1">
              <a:spLocks noChangeArrowheads="1"/>
            </p:cNvSpPr>
            <p:nvPr/>
          </p:nvSpPr>
          <p:spPr bwMode="auto">
            <a:xfrm>
              <a:off x="381739" y="2198688"/>
              <a:ext cx="1689209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 dirty="0">
                  <a:latin typeface="+mj-lt"/>
                  <a:ea typeface="宋体" charset="-122"/>
                </a:rPr>
                <a:t>Customer</a:t>
              </a:r>
              <a:endParaRPr kumimoji="1" lang="en-US" altLang="zh-CN" sz="2500" b="1" i="1" dirty="0">
                <a:solidFill>
                  <a:schemeClr val="accent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25923" name="AutoShape 323"/>
            <p:cNvSpPr>
              <a:spLocks noChangeArrowheads="1"/>
            </p:cNvSpPr>
            <p:nvPr/>
          </p:nvSpPr>
          <p:spPr bwMode="auto">
            <a:xfrm rot="20670015">
              <a:off x="2635250" y="2568575"/>
              <a:ext cx="1408113" cy="485775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924" name="Text Box 324"/>
            <p:cNvSpPr txBox="1">
              <a:spLocks noChangeArrowheads="1"/>
            </p:cNvSpPr>
            <p:nvPr/>
          </p:nvSpPr>
          <p:spPr bwMode="auto">
            <a:xfrm rot="20758627">
              <a:off x="2488036" y="2302818"/>
              <a:ext cx="1192954" cy="4616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4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Inquiry</a:t>
              </a:r>
              <a:endParaRPr kumimoji="1" lang="en-US" altLang="zh-CN" sz="24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046" name="AutoShape 325"/>
            <p:cNvSpPr>
              <a:spLocks noChangeAspect="1" noChangeArrowheads="1"/>
            </p:cNvSpPr>
            <p:nvPr/>
          </p:nvSpPr>
          <p:spPr bwMode="auto">
            <a:xfrm rot="13997688" flipV="1">
              <a:off x="3356769" y="2524919"/>
              <a:ext cx="658812" cy="2927350"/>
            </a:xfrm>
            <a:prstGeom prst="curvedRightArrow">
              <a:avLst>
                <a:gd name="adj1" fmla="val 64902"/>
                <a:gd name="adj2" fmla="val 153770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5926" name="Text Box 326"/>
            <p:cNvSpPr txBox="1">
              <a:spLocks noChangeArrowheads="1"/>
            </p:cNvSpPr>
            <p:nvPr/>
          </p:nvSpPr>
          <p:spPr bwMode="auto">
            <a:xfrm rot="20659547">
              <a:off x="3070225" y="3517900"/>
              <a:ext cx="20066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4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Sales Quote</a:t>
              </a:r>
              <a:endParaRPr kumimoji="1" lang="en-US" altLang="zh-CN" sz="24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Copy from Quote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SO-SQ-190</a:t>
            </a:r>
          </a:p>
        </p:txBody>
      </p:sp>
      <p:pic>
        <p:nvPicPr>
          <p:cNvPr id="2253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23975"/>
            <a:ext cx="8343900" cy="43434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2533" name="Rectangle 13"/>
          <p:cNvSpPr>
            <a:spLocks noChangeArrowheads="1"/>
          </p:cNvSpPr>
          <p:nvPr/>
        </p:nvSpPr>
        <p:spPr bwMode="auto">
          <a:xfrm>
            <a:off x="781050" y="2162175"/>
            <a:ext cx="109537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2534" name="Rectangle 14"/>
          <p:cNvSpPr>
            <a:spLocks noChangeArrowheads="1"/>
          </p:cNvSpPr>
          <p:nvPr/>
        </p:nvSpPr>
        <p:spPr bwMode="auto">
          <a:xfrm>
            <a:off x="781050" y="3286125"/>
            <a:ext cx="109537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Repricing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SO-SQ-200</a:t>
            </a:r>
          </a:p>
        </p:txBody>
      </p:sp>
      <p:pic>
        <p:nvPicPr>
          <p:cNvPr id="2355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514475"/>
            <a:ext cx="7905750" cy="40100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3557" name="Rectangle 14"/>
          <p:cNvSpPr>
            <a:spLocks noChangeArrowheads="1"/>
          </p:cNvSpPr>
          <p:nvPr/>
        </p:nvSpPr>
        <p:spPr bwMode="auto">
          <a:xfrm>
            <a:off x="1057275" y="3286125"/>
            <a:ext cx="4200525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558" name="Rectangle 15"/>
          <p:cNvSpPr>
            <a:spLocks noChangeArrowheads="1"/>
          </p:cNvSpPr>
          <p:nvPr/>
        </p:nvSpPr>
        <p:spPr bwMode="auto">
          <a:xfrm>
            <a:off x="809625" y="4171950"/>
            <a:ext cx="1600200" cy="7048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Release to Order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SO-SQ-210</a:t>
            </a:r>
          </a:p>
        </p:txBody>
      </p:sp>
      <p:pic>
        <p:nvPicPr>
          <p:cNvPr id="2458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928813"/>
            <a:ext cx="5857875" cy="30765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4581" name="Rectangle 12"/>
          <p:cNvSpPr>
            <a:spLocks noChangeArrowheads="1"/>
          </p:cNvSpPr>
          <p:nvPr/>
        </p:nvSpPr>
        <p:spPr bwMode="auto">
          <a:xfrm>
            <a:off x="2200275" y="2771775"/>
            <a:ext cx="1352550" cy="2381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SO-SQ-230</a:t>
            </a:r>
          </a:p>
        </p:txBody>
      </p:sp>
      <p:pic>
        <p:nvPicPr>
          <p:cNvPr id="2560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Days Until Expire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Confirm Date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Follow Up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Recurring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Cycle Code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Release Count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Reason Lost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Terminology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SO-SQ-030</a:t>
            </a:r>
          </a:p>
        </p:txBody>
      </p:sp>
      <p:grpSp>
        <p:nvGrpSpPr>
          <p:cNvPr id="6148" name="Group 11"/>
          <p:cNvGrpSpPr>
            <a:grpSpLocks noChangeAspect="1"/>
          </p:cNvGrpSpPr>
          <p:nvPr/>
        </p:nvGrpSpPr>
        <p:grpSpPr bwMode="auto">
          <a:xfrm>
            <a:off x="6127750" y="4883150"/>
            <a:ext cx="2286000" cy="1014413"/>
            <a:chOff x="3744" y="2571"/>
            <a:chExt cx="652" cy="289"/>
          </a:xfrm>
        </p:grpSpPr>
        <p:sp>
          <p:nvSpPr>
            <p:cNvPr id="6150" name="Freeform 12"/>
            <p:cNvSpPr>
              <a:spLocks noChangeAspect="1"/>
            </p:cNvSpPr>
            <p:nvPr/>
          </p:nvSpPr>
          <p:spPr bwMode="auto">
            <a:xfrm>
              <a:off x="3744" y="2571"/>
              <a:ext cx="652" cy="289"/>
            </a:xfrm>
            <a:custGeom>
              <a:avLst/>
              <a:gdLst>
                <a:gd name="T0" fmla="*/ 262 w 1304"/>
                <a:gd name="T1" fmla="*/ 14 h 578"/>
                <a:gd name="T2" fmla="*/ 327 w 1304"/>
                <a:gd name="T3" fmla="*/ 29 h 578"/>
                <a:gd name="T4" fmla="*/ 386 w 1304"/>
                <a:gd name="T5" fmla="*/ 30 h 578"/>
                <a:gd name="T6" fmla="*/ 442 w 1304"/>
                <a:gd name="T7" fmla="*/ 25 h 578"/>
                <a:gd name="T8" fmla="*/ 494 w 1304"/>
                <a:gd name="T9" fmla="*/ 20 h 578"/>
                <a:gd name="T10" fmla="*/ 542 w 1304"/>
                <a:gd name="T11" fmla="*/ 18 h 578"/>
                <a:gd name="T12" fmla="*/ 588 w 1304"/>
                <a:gd name="T13" fmla="*/ 28 h 578"/>
                <a:gd name="T14" fmla="*/ 632 w 1304"/>
                <a:gd name="T15" fmla="*/ 54 h 578"/>
                <a:gd name="T16" fmla="*/ 674 w 1304"/>
                <a:gd name="T17" fmla="*/ 56 h 578"/>
                <a:gd name="T18" fmla="*/ 712 w 1304"/>
                <a:gd name="T19" fmla="*/ 29 h 578"/>
                <a:gd name="T20" fmla="*/ 746 w 1304"/>
                <a:gd name="T21" fmla="*/ 13 h 578"/>
                <a:gd name="T22" fmla="*/ 777 w 1304"/>
                <a:gd name="T23" fmla="*/ 6 h 578"/>
                <a:gd name="T24" fmla="*/ 803 w 1304"/>
                <a:gd name="T25" fmla="*/ 5 h 578"/>
                <a:gd name="T26" fmla="*/ 830 w 1304"/>
                <a:gd name="T27" fmla="*/ 9 h 578"/>
                <a:gd name="T28" fmla="*/ 856 w 1304"/>
                <a:gd name="T29" fmla="*/ 15 h 578"/>
                <a:gd name="T30" fmla="*/ 886 w 1304"/>
                <a:gd name="T31" fmla="*/ 21 h 578"/>
                <a:gd name="T32" fmla="*/ 920 w 1304"/>
                <a:gd name="T33" fmla="*/ 27 h 578"/>
                <a:gd name="T34" fmla="*/ 958 w 1304"/>
                <a:gd name="T35" fmla="*/ 28 h 578"/>
                <a:gd name="T36" fmla="*/ 1002 w 1304"/>
                <a:gd name="T37" fmla="*/ 25 h 578"/>
                <a:gd name="T38" fmla="*/ 1053 w 1304"/>
                <a:gd name="T39" fmla="*/ 16 h 578"/>
                <a:gd name="T40" fmla="*/ 1085 w 1304"/>
                <a:gd name="T41" fmla="*/ 20 h 578"/>
                <a:gd name="T42" fmla="*/ 1099 w 1304"/>
                <a:gd name="T43" fmla="*/ 46 h 578"/>
                <a:gd name="T44" fmla="*/ 1119 w 1304"/>
                <a:gd name="T45" fmla="*/ 73 h 578"/>
                <a:gd name="T46" fmla="*/ 1138 w 1304"/>
                <a:gd name="T47" fmla="*/ 91 h 578"/>
                <a:gd name="T48" fmla="*/ 1304 w 1304"/>
                <a:gd name="T49" fmla="*/ 551 h 578"/>
                <a:gd name="T50" fmla="*/ 737 w 1304"/>
                <a:gd name="T51" fmla="*/ 552 h 578"/>
                <a:gd name="T52" fmla="*/ 746 w 1304"/>
                <a:gd name="T53" fmla="*/ 560 h 578"/>
                <a:gd name="T54" fmla="*/ 754 w 1304"/>
                <a:gd name="T55" fmla="*/ 569 h 578"/>
                <a:gd name="T56" fmla="*/ 749 w 1304"/>
                <a:gd name="T57" fmla="*/ 577 h 578"/>
                <a:gd name="T58" fmla="*/ 719 w 1304"/>
                <a:gd name="T59" fmla="*/ 578 h 578"/>
                <a:gd name="T60" fmla="*/ 665 w 1304"/>
                <a:gd name="T61" fmla="*/ 578 h 578"/>
                <a:gd name="T62" fmla="*/ 608 w 1304"/>
                <a:gd name="T63" fmla="*/ 578 h 578"/>
                <a:gd name="T64" fmla="*/ 569 w 1304"/>
                <a:gd name="T65" fmla="*/ 578 h 578"/>
                <a:gd name="T66" fmla="*/ 549 w 1304"/>
                <a:gd name="T67" fmla="*/ 577 h 578"/>
                <a:gd name="T68" fmla="*/ 541 w 1304"/>
                <a:gd name="T69" fmla="*/ 569 h 578"/>
                <a:gd name="T70" fmla="*/ 548 w 1304"/>
                <a:gd name="T71" fmla="*/ 560 h 578"/>
                <a:gd name="T72" fmla="*/ 557 w 1304"/>
                <a:gd name="T73" fmla="*/ 552 h 578"/>
                <a:gd name="T74" fmla="*/ 0 w 1304"/>
                <a:gd name="T75" fmla="*/ 551 h 578"/>
                <a:gd name="T76" fmla="*/ 152 w 1304"/>
                <a:gd name="T77" fmla="*/ 86 h 578"/>
                <a:gd name="T78" fmla="*/ 170 w 1304"/>
                <a:gd name="T79" fmla="*/ 74 h 578"/>
                <a:gd name="T80" fmla="*/ 188 w 1304"/>
                <a:gd name="T81" fmla="*/ 55 h 578"/>
                <a:gd name="T82" fmla="*/ 200 w 1304"/>
                <a:gd name="T83" fmla="*/ 33 h 578"/>
                <a:gd name="T84" fmla="*/ 222 w 1304"/>
                <a:gd name="T85" fmla="*/ 24 h 5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4"/>
                <a:gd name="T130" fmla="*/ 0 h 578"/>
                <a:gd name="T131" fmla="*/ 1304 w 1304"/>
                <a:gd name="T132" fmla="*/ 578 h 5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4" h="578">
                  <a:moveTo>
                    <a:pt x="228" y="0"/>
                  </a:moveTo>
                  <a:lnTo>
                    <a:pt x="262" y="14"/>
                  </a:lnTo>
                  <a:lnTo>
                    <a:pt x="295" y="23"/>
                  </a:lnTo>
                  <a:lnTo>
                    <a:pt x="327" y="29"/>
                  </a:lnTo>
                  <a:lnTo>
                    <a:pt x="357" y="31"/>
                  </a:lnTo>
                  <a:lnTo>
                    <a:pt x="386" y="30"/>
                  </a:lnTo>
                  <a:lnTo>
                    <a:pt x="414" y="29"/>
                  </a:lnTo>
                  <a:lnTo>
                    <a:pt x="442" y="25"/>
                  </a:lnTo>
                  <a:lnTo>
                    <a:pt x="468" y="22"/>
                  </a:lnTo>
                  <a:lnTo>
                    <a:pt x="494" y="20"/>
                  </a:lnTo>
                  <a:lnTo>
                    <a:pt x="518" y="18"/>
                  </a:lnTo>
                  <a:lnTo>
                    <a:pt x="542" y="18"/>
                  </a:lnTo>
                  <a:lnTo>
                    <a:pt x="565" y="22"/>
                  </a:lnTo>
                  <a:lnTo>
                    <a:pt x="588" y="28"/>
                  </a:lnTo>
                  <a:lnTo>
                    <a:pt x="610" y="38"/>
                  </a:lnTo>
                  <a:lnTo>
                    <a:pt x="632" y="54"/>
                  </a:lnTo>
                  <a:lnTo>
                    <a:pt x="653" y="75"/>
                  </a:lnTo>
                  <a:lnTo>
                    <a:pt x="674" y="56"/>
                  </a:lnTo>
                  <a:lnTo>
                    <a:pt x="694" y="40"/>
                  </a:lnTo>
                  <a:lnTo>
                    <a:pt x="712" y="29"/>
                  </a:lnTo>
                  <a:lnTo>
                    <a:pt x="730" y="18"/>
                  </a:lnTo>
                  <a:lnTo>
                    <a:pt x="746" y="13"/>
                  </a:lnTo>
                  <a:lnTo>
                    <a:pt x="762" y="8"/>
                  </a:lnTo>
                  <a:lnTo>
                    <a:pt x="777" y="6"/>
                  </a:lnTo>
                  <a:lnTo>
                    <a:pt x="791" y="5"/>
                  </a:lnTo>
                  <a:lnTo>
                    <a:pt x="803" y="5"/>
                  </a:lnTo>
                  <a:lnTo>
                    <a:pt x="816" y="7"/>
                  </a:lnTo>
                  <a:lnTo>
                    <a:pt x="830" y="9"/>
                  </a:lnTo>
                  <a:lnTo>
                    <a:pt x="842" y="12"/>
                  </a:lnTo>
                  <a:lnTo>
                    <a:pt x="856" y="15"/>
                  </a:lnTo>
                  <a:lnTo>
                    <a:pt x="871" y="18"/>
                  </a:lnTo>
                  <a:lnTo>
                    <a:pt x="886" y="21"/>
                  </a:lnTo>
                  <a:lnTo>
                    <a:pt x="902" y="24"/>
                  </a:lnTo>
                  <a:lnTo>
                    <a:pt x="920" y="27"/>
                  </a:lnTo>
                  <a:lnTo>
                    <a:pt x="938" y="28"/>
                  </a:lnTo>
                  <a:lnTo>
                    <a:pt x="958" y="28"/>
                  </a:lnTo>
                  <a:lnTo>
                    <a:pt x="979" y="28"/>
                  </a:lnTo>
                  <a:lnTo>
                    <a:pt x="1002" y="25"/>
                  </a:lnTo>
                  <a:lnTo>
                    <a:pt x="1027" y="22"/>
                  </a:lnTo>
                  <a:lnTo>
                    <a:pt x="1053" y="16"/>
                  </a:lnTo>
                  <a:lnTo>
                    <a:pt x="1082" y="9"/>
                  </a:lnTo>
                  <a:lnTo>
                    <a:pt x="1085" y="20"/>
                  </a:lnTo>
                  <a:lnTo>
                    <a:pt x="1092" y="32"/>
                  </a:lnTo>
                  <a:lnTo>
                    <a:pt x="1099" y="46"/>
                  </a:lnTo>
                  <a:lnTo>
                    <a:pt x="1108" y="60"/>
                  </a:lnTo>
                  <a:lnTo>
                    <a:pt x="1119" y="73"/>
                  </a:lnTo>
                  <a:lnTo>
                    <a:pt x="1129" y="84"/>
                  </a:lnTo>
                  <a:lnTo>
                    <a:pt x="1138" y="91"/>
                  </a:lnTo>
                  <a:lnTo>
                    <a:pt x="1149" y="94"/>
                  </a:lnTo>
                  <a:lnTo>
                    <a:pt x="1304" y="551"/>
                  </a:lnTo>
                  <a:lnTo>
                    <a:pt x="734" y="551"/>
                  </a:lnTo>
                  <a:lnTo>
                    <a:pt x="737" y="552"/>
                  </a:lnTo>
                  <a:lnTo>
                    <a:pt x="740" y="555"/>
                  </a:lnTo>
                  <a:lnTo>
                    <a:pt x="746" y="560"/>
                  </a:lnTo>
                  <a:lnTo>
                    <a:pt x="750" y="565"/>
                  </a:lnTo>
                  <a:lnTo>
                    <a:pt x="754" y="569"/>
                  </a:lnTo>
                  <a:lnTo>
                    <a:pt x="754" y="574"/>
                  </a:lnTo>
                  <a:lnTo>
                    <a:pt x="749" y="577"/>
                  </a:lnTo>
                  <a:lnTo>
                    <a:pt x="738" y="578"/>
                  </a:lnTo>
                  <a:lnTo>
                    <a:pt x="719" y="578"/>
                  </a:lnTo>
                  <a:lnTo>
                    <a:pt x="694" y="578"/>
                  </a:lnTo>
                  <a:lnTo>
                    <a:pt x="665" y="578"/>
                  </a:lnTo>
                  <a:lnTo>
                    <a:pt x="635" y="578"/>
                  </a:lnTo>
                  <a:lnTo>
                    <a:pt x="608" y="578"/>
                  </a:lnTo>
                  <a:lnTo>
                    <a:pt x="585" y="578"/>
                  </a:lnTo>
                  <a:lnTo>
                    <a:pt x="569" y="578"/>
                  </a:lnTo>
                  <a:lnTo>
                    <a:pt x="563" y="578"/>
                  </a:lnTo>
                  <a:lnTo>
                    <a:pt x="549" y="577"/>
                  </a:lnTo>
                  <a:lnTo>
                    <a:pt x="542" y="574"/>
                  </a:lnTo>
                  <a:lnTo>
                    <a:pt x="541" y="569"/>
                  </a:lnTo>
                  <a:lnTo>
                    <a:pt x="543" y="565"/>
                  </a:lnTo>
                  <a:lnTo>
                    <a:pt x="548" y="560"/>
                  </a:lnTo>
                  <a:lnTo>
                    <a:pt x="554" y="555"/>
                  </a:lnTo>
                  <a:lnTo>
                    <a:pt x="557" y="552"/>
                  </a:lnTo>
                  <a:lnTo>
                    <a:pt x="559" y="551"/>
                  </a:lnTo>
                  <a:lnTo>
                    <a:pt x="0" y="551"/>
                  </a:lnTo>
                  <a:lnTo>
                    <a:pt x="144" y="89"/>
                  </a:lnTo>
                  <a:lnTo>
                    <a:pt x="152" y="86"/>
                  </a:lnTo>
                  <a:lnTo>
                    <a:pt x="161" y="82"/>
                  </a:lnTo>
                  <a:lnTo>
                    <a:pt x="170" y="74"/>
                  </a:lnTo>
                  <a:lnTo>
                    <a:pt x="180" y="66"/>
                  </a:lnTo>
                  <a:lnTo>
                    <a:pt x="188" y="55"/>
                  </a:lnTo>
                  <a:lnTo>
                    <a:pt x="195" y="45"/>
                  </a:lnTo>
                  <a:lnTo>
                    <a:pt x="200" y="33"/>
                  </a:lnTo>
                  <a:lnTo>
                    <a:pt x="205" y="23"/>
                  </a:lnTo>
                  <a:lnTo>
                    <a:pt x="222" y="2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Freeform 13"/>
            <p:cNvSpPr>
              <a:spLocks noChangeAspect="1"/>
            </p:cNvSpPr>
            <p:nvPr/>
          </p:nvSpPr>
          <p:spPr bwMode="auto">
            <a:xfrm>
              <a:off x="4025" y="2833"/>
              <a:ext cx="84" cy="21"/>
            </a:xfrm>
            <a:custGeom>
              <a:avLst/>
              <a:gdLst>
                <a:gd name="T0" fmla="*/ 0 w 169"/>
                <a:gd name="T1" fmla="*/ 42 h 42"/>
                <a:gd name="T2" fmla="*/ 169 w 169"/>
                <a:gd name="T3" fmla="*/ 42 h 42"/>
                <a:gd name="T4" fmla="*/ 158 w 169"/>
                <a:gd name="T5" fmla="*/ 37 h 42"/>
                <a:gd name="T6" fmla="*/ 148 w 169"/>
                <a:gd name="T7" fmla="*/ 32 h 42"/>
                <a:gd name="T8" fmla="*/ 138 w 169"/>
                <a:gd name="T9" fmla="*/ 25 h 42"/>
                <a:gd name="T10" fmla="*/ 129 w 169"/>
                <a:gd name="T11" fmla="*/ 18 h 42"/>
                <a:gd name="T12" fmla="*/ 119 w 169"/>
                <a:gd name="T13" fmla="*/ 11 h 42"/>
                <a:gd name="T14" fmla="*/ 110 w 169"/>
                <a:gd name="T15" fmla="*/ 5 h 42"/>
                <a:gd name="T16" fmla="*/ 101 w 169"/>
                <a:gd name="T17" fmla="*/ 2 h 42"/>
                <a:gd name="T18" fmla="*/ 91 w 169"/>
                <a:gd name="T19" fmla="*/ 0 h 42"/>
                <a:gd name="T20" fmla="*/ 76 w 169"/>
                <a:gd name="T21" fmla="*/ 2 h 42"/>
                <a:gd name="T22" fmla="*/ 62 w 169"/>
                <a:gd name="T23" fmla="*/ 6 h 42"/>
                <a:gd name="T24" fmla="*/ 50 w 169"/>
                <a:gd name="T25" fmla="*/ 12 h 42"/>
                <a:gd name="T26" fmla="*/ 40 w 169"/>
                <a:gd name="T27" fmla="*/ 18 h 42"/>
                <a:gd name="T28" fmla="*/ 30 w 169"/>
                <a:gd name="T29" fmla="*/ 26 h 42"/>
                <a:gd name="T30" fmla="*/ 20 w 169"/>
                <a:gd name="T31" fmla="*/ 32 h 42"/>
                <a:gd name="T32" fmla="*/ 10 w 169"/>
                <a:gd name="T33" fmla="*/ 37 h 42"/>
                <a:gd name="T34" fmla="*/ 0 w 169"/>
                <a:gd name="T35" fmla="*/ 42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9"/>
                <a:gd name="T55" fmla="*/ 0 h 42"/>
                <a:gd name="T56" fmla="*/ 169 w 169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9" h="42">
                  <a:moveTo>
                    <a:pt x="0" y="42"/>
                  </a:moveTo>
                  <a:lnTo>
                    <a:pt x="169" y="42"/>
                  </a:lnTo>
                  <a:lnTo>
                    <a:pt x="158" y="37"/>
                  </a:lnTo>
                  <a:lnTo>
                    <a:pt x="148" y="32"/>
                  </a:lnTo>
                  <a:lnTo>
                    <a:pt x="138" y="25"/>
                  </a:lnTo>
                  <a:lnTo>
                    <a:pt x="129" y="18"/>
                  </a:lnTo>
                  <a:lnTo>
                    <a:pt x="119" y="11"/>
                  </a:lnTo>
                  <a:lnTo>
                    <a:pt x="110" y="5"/>
                  </a:lnTo>
                  <a:lnTo>
                    <a:pt x="101" y="2"/>
                  </a:lnTo>
                  <a:lnTo>
                    <a:pt x="91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2"/>
                  </a:lnTo>
                  <a:lnTo>
                    <a:pt x="40" y="18"/>
                  </a:lnTo>
                  <a:lnTo>
                    <a:pt x="30" y="26"/>
                  </a:lnTo>
                  <a:lnTo>
                    <a:pt x="20" y="32"/>
                  </a:lnTo>
                  <a:lnTo>
                    <a:pt x="1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Freeform 14"/>
            <p:cNvSpPr>
              <a:spLocks noChangeAspect="1"/>
            </p:cNvSpPr>
            <p:nvPr/>
          </p:nvSpPr>
          <p:spPr bwMode="auto">
            <a:xfrm>
              <a:off x="3759" y="2605"/>
              <a:ext cx="81" cy="219"/>
            </a:xfrm>
            <a:custGeom>
              <a:avLst/>
              <a:gdLst>
                <a:gd name="T0" fmla="*/ 128 w 162"/>
                <a:gd name="T1" fmla="*/ 32 h 438"/>
                <a:gd name="T2" fmla="*/ 0 w 162"/>
                <a:gd name="T3" fmla="*/ 438 h 438"/>
                <a:gd name="T4" fmla="*/ 8 w 162"/>
                <a:gd name="T5" fmla="*/ 433 h 438"/>
                <a:gd name="T6" fmla="*/ 17 w 162"/>
                <a:gd name="T7" fmla="*/ 426 h 438"/>
                <a:gd name="T8" fmla="*/ 26 w 162"/>
                <a:gd name="T9" fmla="*/ 417 h 438"/>
                <a:gd name="T10" fmla="*/ 37 w 162"/>
                <a:gd name="T11" fmla="*/ 408 h 438"/>
                <a:gd name="T12" fmla="*/ 46 w 162"/>
                <a:gd name="T13" fmla="*/ 398 h 438"/>
                <a:gd name="T14" fmla="*/ 55 w 162"/>
                <a:gd name="T15" fmla="*/ 388 h 438"/>
                <a:gd name="T16" fmla="*/ 63 w 162"/>
                <a:gd name="T17" fmla="*/ 378 h 438"/>
                <a:gd name="T18" fmla="*/ 69 w 162"/>
                <a:gd name="T19" fmla="*/ 369 h 438"/>
                <a:gd name="T20" fmla="*/ 162 w 162"/>
                <a:gd name="T21" fmla="*/ 0 h 438"/>
                <a:gd name="T22" fmla="*/ 160 w 162"/>
                <a:gd name="T23" fmla="*/ 4 h 438"/>
                <a:gd name="T24" fmla="*/ 156 w 162"/>
                <a:gd name="T25" fmla="*/ 8 h 438"/>
                <a:gd name="T26" fmla="*/ 152 w 162"/>
                <a:gd name="T27" fmla="*/ 13 h 438"/>
                <a:gd name="T28" fmla="*/ 148 w 162"/>
                <a:gd name="T29" fmla="*/ 17 h 438"/>
                <a:gd name="T30" fmla="*/ 143 w 162"/>
                <a:gd name="T31" fmla="*/ 22 h 438"/>
                <a:gd name="T32" fmla="*/ 138 w 162"/>
                <a:gd name="T33" fmla="*/ 25 h 438"/>
                <a:gd name="T34" fmla="*/ 133 w 162"/>
                <a:gd name="T35" fmla="*/ 29 h 438"/>
                <a:gd name="T36" fmla="*/ 128 w 162"/>
                <a:gd name="T37" fmla="*/ 32 h 4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2"/>
                <a:gd name="T58" fmla="*/ 0 h 438"/>
                <a:gd name="T59" fmla="*/ 162 w 162"/>
                <a:gd name="T60" fmla="*/ 438 h 4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2" h="438">
                  <a:moveTo>
                    <a:pt x="128" y="32"/>
                  </a:moveTo>
                  <a:lnTo>
                    <a:pt x="0" y="438"/>
                  </a:lnTo>
                  <a:lnTo>
                    <a:pt x="8" y="433"/>
                  </a:lnTo>
                  <a:lnTo>
                    <a:pt x="17" y="426"/>
                  </a:lnTo>
                  <a:lnTo>
                    <a:pt x="26" y="417"/>
                  </a:lnTo>
                  <a:lnTo>
                    <a:pt x="37" y="408"/>
                  </a:lnTo>
                  <a:lnTo>
                    <a:pt x="46" y="398"/>
                  </a:lnTo>
                  <a:lnTo>
                    <a:pt x="55" y="388"/>
                  </a:lnTo>
                  <a:lnTo>
                    <a:pt x="63" y="378"/>
                  </a:lnTo>
                  <a:lnTo>
                    <a:pt x="69" y="369"/>
                  </a:lnTo>
                  <a:lnTo>
                    <a:pt x="162" y="0"/>
                  </a:lnTo>
                  <a:lnTo>
                    <a:pt x="160" y="4"/>
                  </a:lnTo>
                  <a:lnTo>
                    <a:pt x="156" y="8"/>
                  </a:lnTo>
                  <a:lnTo>
                    <a:pt x="152" y="13"/>
                  </a:lnTo>
                  <a:lnTo>
                    <a:pt x="148" y="17"/>
                  </a:lnTo>
                  <a:lnTo>
                    <a:pt x="143" y="22"/>
                  </a:lnTo>
                  <a:lnTo>
                    <a:pt x="138" y="25"/>
                  </a:lnTo>
                  <a:lnTo>
                    <a:pt x="133" y="29"/>
                  </a:lnTo>
                  <a:lnTo>
                    <a:pt x="128" y="32"/>
                  </a:lnTo>
                  <a:close/>
                </a:path>
              </a:pathLst>
            </a:custGeom>
            <a:solidFill>
              <a:srgbClr val="7498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Freeform 15"/>
            <p:cNvSpPr>
              <a:spLocks noChangeAspect="1"/>
            </p:cNvSpPr>
            <p:nvPr/>
          </p:nvSpPr>
          <p:spPr bwMode="auto">
            <a:xfrm>
              <a:off x="4073" y="2778"/>
              <a:ext cx="268" cy="49"/>
            </a:xfrm>
            <a:custGeom>
              <a:avLst/>
              <a:gdLst>
                <a:gd name="T0" fmla="*/ 0 w 537"/>
                <a:gd name="T1" fmla="*/ 68 h 97"/>
                <a:gd name="T2" fmla="*/ 30 w 537"/>
                <a:gd name="T3" fmla="*/ 41 h 97"/>
                <a:gd name="T4" fmla="*/ 63 w 537"/>
                <a:gd name="T5" fmla="*/ 22 h 97"/>
                <a:gd name="T6" fmla="*/ 98 w 537"/>
                <a:gd name="T7" fmla="*/ 9 h 97"/>
                <a:gd name="T8" fmla="*/ 134 w 537"/>
                <a:gd name="T9" fmla="*/ 2 h 97"/>
                <a:gd name="T10" fmla="*/ 172 w 537"/>
                <a:gd name="T11" fmla="*/ 0 h 97"/>
                <a:gd name="T12" fmla="*/ 210 w 537"/>
                <a:gd name="T13" fmla="*/ 1 h 97"/>
                <a:gd name="T14" fmla="*/ 248 w 537"/>
                <a:gd name="T15" fmla="*/ 6 h 97"/>
                <a:gd name="T16" fmla="*/ 286 w 537"/>
                <a:gd name="T17" fmla="*/ 11 h 97"/>
                <a:gd name="T18" fmla="*/ 322 w 537"/>
                <a:gd name="T19" fmla="*/ 20 h 97"/>
                <a:gd name="T20" fmla="*/ 358 w 537"/>
                <a:gd name="T21" fmla="*/ 29 h 97"/>
                <a:gd name="T22" fmla="*/ 393 w 537"/>
                <a:gd name="T23" fmla="*/ 37 h 97"/>
                <a:gd name="T24" fmla="*/ 425 w 537"/>
                <a:gd name="T25" fmla="*/ 44 h 97"/>
                <a:gd name="T26" fmla="*/ 455 w 537"/>
                <a:gd name="T27" fmla="*/ 48 h 97"/>
                <a:gd name="T28" fmla="*/ 482 w 537"/>
                <a:gd name="T29" fmla="*/ 51 h 97"/>
                <a:gd name="T30" fmla="*/ 507 w 537"/>
                <a:gd name="T31" fmla="*/ 48 h 97"/>
                <a:gd name="T32" fmla="*/ 526 w 537"/>
                <a:gd name="T33" fmla="*/ 43 h 97"/>
                <a:gd name="T34" fmla="*/ 537 w 537"/>
                <a:gd name="T35" fmla="*/ 58 h 97"/>
                <a:gd name="T36" fmla="*/ 512 w 537"/>
                <a:gd name="T37" fmla="*/ 66 h 97"/>
                <a:gd name="T38" fmla="*/ 487 w 537"/>
                <a:gd name="T39" fmla="*/ 68 h 97"/>
                <a:gd name="T40" fmla="*/ 459 w 537"/>
                <a:gd name="T41" fmla="*/ 67 h 97"/>
                <a:gd name="T42" fmla="*/ 431 w 537"/>
                <a:gd name="T43" fmla="*/ 63 h 97"/>
                <a:gd name="T44" fmla="*/ 401 w 537"/>
                <a:gd name="T45" fmla="*/ 58 h 97"/>
                <a:gd name="T46" fmla="*/ 370 w 537"/>
                <a:gd name="T47" fmla="*/ 49 h 97"/>
                <a:gd name="T48" fmla="*/ 337 w 537"/>
                <a:gd name="T49" fmla="*/ 43 h 97"/>
                <a:gd name="T50" fmla="*/ 303 w 537"/>
                <a:gd name="T51" fmla="*/ 35 h 97"/>
                <a:gd name="T52" fmla="*/ 268 w 537"/>
                <a:gd name="T53" fmla="*/ 29 h 97"/>
                <a:gd name="T54" fmla="*/ 233 w 537"/>
                <a:gd name="T55" fmla="*/ 25 h 97"/>
                <a:gd name="T56" fmla="*/ 196 w 537"/>
                <a:gd name="T57" fmla="*/ 24 h 97"/>
                <a:gd name="T58" fmla="*/ 158 w 537"/>
                <a:gd name="T59" fmla="*/ 28 h 97"/>
                <a:gd name="T60" fmla="*/ 120 w 537"/>
                <a:gd name="T61" fmla="*/ 36 h 97"/>
                <a:gd name="T62" fmla="*/ 81 w 537"/>
                <a:gd name="T63" fmla="*/ 49 h 97"/>
                <a:gd name="T64" fmla="*/ 40 w 537"/>
                <a:gd name="T65" fmla="*/ 69 h 97"/>
                <a:gd name="T66" fmla="*/ 0 w 537"/>
                <a:gd name="T67" fmla="*/ 97 h 97"/>
                <a:gd name="T68" fmla="*/ 1 w 537"/>
                <a:gd name="T69" fmla="*/ 91 h 97"/>
                <a:gd name="T70" fmla="*/ 1 w 537"/>
                <a:gd name="T71" fmla="*/ 84 h 97"/>
                <a:gd name="T72" fmla="*/ 1 w 537"/>
                <a:gd name="T73" fmla="*/ 76 h 97"/>
                <a:gd name="T74" fmla="*/ 0 w 537"/>
                <a:gd name="T75" fmla="*/ 68 h 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37"/>
                <a:gd name="T115" fmla="*/ 0 h 97"/>
                <a:gd name="T116" fmla="*/ 537 w 537"/>
                <a:gd name="T117" fmla="*/ 97 h 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37" h="97">
                  <a:moveTo>
                    <a:pt x="0" y="68"/>
                  </a:moveTo>
                  <a:lnTo>
                    <a:pt x="30" y="41"/>
                  </a:lnTo>
                  <a:lnTo>
                    <a:pt x="63" y="22"/>
                  </a:lnTo>
                  <a:lnTo>
                    <a:pt x="98" y="9"/>
                  </a:lnTo>
                  <a:lnTo>
                    <a:pt x="134" y="2"/>
                  </a:lnTo>
                  <a:lnTo>
                    <a:pt x="172" y="0"/>
                  </a:lnTo>
                  <a:lnTo>
                    <a:pt x="210" y="1"/>
                  </a:lnTo>
                  <a:lnTo>
                    <a:pt x="248" y="6"/>
                  </a:lnTo>
                  <a:lnTo>
                    <a:pt x="286" y="11"/>
                  </a:lnTo>
                  <a:lnTo>
                    <a:pt x="322" y="20"/>
                  </a:lnTo>
                  <a:lnTo>
                    <a:pt x="358" y="29"/>
                  </a:lnTo>
                  <a:lnTo>
                    <a:pt x="393" y="37"/>
                  </a:lnTo>
                  <a:lnTo>
                    <a:pt x="425" y="44"/>
                  </a:lnTo>
                  <a:lnTo>
                    <a:pt x="455" y="48"/>
                  </a:lnTo>
                  <a:lnTo>
                    <a:pt x="482" y="51"/>
                  </a:lnTo>
                  <a:lnTo>
                    <a:pt x="507" y="48"/>
                  </a:lnTo>
                  <a:lnTo>
                    <a:pt x="526" y="43"/>
                  </a:lnTo>
                  <a:lnTo>
                    <a:pt x="537" y="58"/>
                  </a:lnTo>
                  <a:lnTo>
                    <a:pt x="512" y="66"/>
                  </a:lnTo>
                  <a:lnTo>
                    <a:pt x="487" y="68"/>
                  </a:lnTo>
                  <a:lnTo>
                    <a:pt x="459" y="67"/>
                  </a:lnTo>
                  <a:lnTo>
                    <a:pt x="431" y="63"/>
                  </a:lnTo>
                  <a:lnTo>
                    <a:pt x="401" y="58"/>
                  </a:lnTo>
                  <a:lnTo>
                    <a:pt x="370" y="49"/>
                  </a:lnTo>
                  <a:lnTo>
                    <a:pt x="337" y="43"/>
                  </a:lnTo>
                  <a:lnTo>
                    <a:pt x="303" y="35"/>
                  </a:lnTo>
                  <a:lnTo>
                    <a:pt x="268" y="29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58" y="28"/>
                  </a:lnTo>
                  <a:lnTo>
                    <a:pt x="120" y="36"/>
                  </a:lnTo>
                  <a:lnTo>
                    <a:pt x="81" y="49"/>
                  </a:lnTo>
                  <a:lnTo>
                    <a:pt x="40" y="69"/>
                  </a:lnTo>
                  <a:lnTo>
                    <a:pt x="0" y="97"/>
                  </a:lnTo>
                  <a:lnTo>
                    <a:pt x="1" y="91"/>
                  </a:lnTo>
                  <a:lnTo>
                    <a:pt x="1" y="84"/>
                  </a:lnTo>
                  <a:lnTo>
                    <a:pt x="1" y="76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Freeform 16"/>
            <p:cNvSpPr>
              <a:spLocks noChangeAspect="1"/>
            </p:cNvSpPr>
            <p:nvPr/>
          </p:nvSpPr>
          <p:spPr bwMode="auto">
            <a:xfrm>
              <a:off x="4077" y="2797"/>
              <a:ext cx="299" cy="44"/>
            </a:xfrm>
            <a:custGeom>
              <a:avLst/>
              <a:gdLst>
                <a:gd name="T0" fmla="*/ 0 w 598"/>
                <a:gd name="T1" fmla="*/ 65 h 89"/>
                <a:gd name="T2" fmla="*/ 40 w 598"/>
                <a:gd name="T3" fmla="*/ 40 h 89"/>
                <a:gd name="T4" fmla="*/ 77 w 598"/>
                <a:gd name="T5" fmla="*/ 22 h 89"/>
                <a:gd name="T6" fmla="*/ 115 w 598"/>
                <a:gd name="T7" fmla="*/ 9 h 89"/>
                <a:gd name="T8" fmla="*/ 152 w 598"/>
                <a:gd name="T9" fmla="*/ 2 h 89"/>
                <a:gd name="T10" fmla="*/ 189 w 598"/>
                <a:gd name="T11" fmla="*/ 0 h 89"/>
                <a:gd name="T12" fmla="*/ 225 w 598"/>
                <a:gd name="T13" fmla="*/ 1 h 89"/>
                <a:gd name="T14" fmla="*/ 260 w 598"/>
                <a:gd name="T15" fmla="*/ 4 h 89"/>
                <a:gd name="T16" fmla="*/ 295 w 598"/>
                <a:gd name="T17" fmla="*/ 10 h 89"/>
                <a:gd name="T18" fmla="*/ 328 w 598"/>
                <a:gd name="T19" fmla="*/ 17 h 89"/>
                <a:gd name="T20" fmla="*/ 361 w 598"/>
                <a:gd name="T21" fmla="*/ 24 h 89"/>
                <a:gd name="T22" fmla="*/ 393 w 598"/>
                <a:gd name="T23" fmla="*/ 31 h 89"/>
                <a:gd name="T24" fmla="*/ 423 w 598"/>
                <a:gd name="T25" fmla="*/ 37 h 89"/>
                <a:gd name="T26" fmla="*/ 453 w 598"/>
                <a:gd name="T27" fmla="*/ 40 h 89"/>
                <a:gd name="T28" fmla="*/ 480 w 598"/>
                <a:gd name="T29" fmla="*/ 40 h 89"/>
                <a:gd name="T30" fmla="*/ 508 w 598"/>
                <a:gd name="T31" fmla="*/ 36 h 89"/>
                <a:gd name="T32" fmla="*/ 533 w 598"/>
                <a:gd name="T33" fmla="*/ 27 h 89"/>
                <a:gd name="T34" fmla="*/ 539 w 598"/>
                <a:gd name="T35" fmla="*/ 32 h 89"/>
                <a:gd name="T36" fmla="*/ 545 w 598"/>
                <a:gd name="T37" fmla="*/ 38 h 89"/>
                <a:gd name="T38" fmla="*/ 552 w 598"/>
                <a:gd name="T39" fmla="*/ 45 h 89"/>
                <a:gd name="T40" fmla="*/ 561 w 598"/>
                <a:gd name="T41" fmla="*/ 53 h 89"/>
                <a:gd name="T42" fmla="*/ 569 w 598"/>
                <a:gd name="T43" fmla="*/ 61 h 89"/>
                <a:gd name="T44" fmla="*/ 578 w 598"/>
                <a:gd name="T45" fmla="*/ 68 h 89"/>
                <a:gd name="T46" fmla="*/ 587 w 598"/>
                <a:gd name="T47" fmla="*/ 75 h 89"/>
                <a:gd name="T48" fmla="*/ 598 w 598"/>
                <a:gd name="T49" fmla="*/ 79 h 89"/>
                <a:gd name="T50" fmla="*/ 285 w 598"/>
                <a:gd name="T51" fmla="*/ 79 h 89"/>
                <a:gd name="T52" fmla="*/ 278 w 598"/>
                <a:gd name="T53" fmla="*/ 74 h 89"/>
                <a:gd name="T54" fmla="*/ 269 w 598"/>
                <a:gd name="T55" fmla="*/ 68 h 89"/>
                <a:gd name="T56" fmla="*/ 256 w 598"/>
                <a:gd name="T57" fmla="*/ 62 h 89"/>
                <a:gd name="T58" fmla="*/ 243 w 598"/>
                <a:gd name="T59" fmla="*/ 59 h 89"/>
                <a:gd name="T60" fmla="*/ 227 w 598"/>
                <a:gd name="T61" fmla="*/ 54 h 89"/>
                <a:gd name="T62" fmla="*/ 211 w 598"/>
                <a:gd name="T63" fmla="*/ 52 h 89"/>
                <a:gd name="T64" fmla="*/ 193 w 598"/>
                <a:gd name="T65" fmla="*/ 51 h 89"/>
                <a:gd name="T66" fmla="*/ 175 w 598"/>
                <a:gd name="T67" fmla="*/ 49 h 89"/>
                <a:gd name="T68" fmla="*/ 156 w 598"/>
                <a:gd name="T69" fmla="*/ 49 h 89"/>
                <a:gd name="T70" fmla="*/ 137 w 598"/>
                <a:gd name="T71" fmla="*/ 52 h 89"/>
                <a:gd name="T72" fmla="*/ 119 w 598"/>
                <a:gd name="T73" fmla="*/ 54 h 89"/>
                <a:gd name="T74" fmla="*/ 102 w 598"/>
                <a:gd name="T75" fmla="*/ 57 h 89"/>
                <a:gd name="T76" fmla="*/ 84 w 598"/>
                <a:gd name="T77" fmla="*/ 63 h 89"/>
                <a:gd name="T78" fmla="*/ 68 w 598"/>
                <a:gd name="T79" fmla="*/ 70 h 89"/>
                <a:gd name="T80" fmla="*/ 54 w 598"/>
                <a:gd name="T81" fmla="*/ 78 h 89"/>
                <a:gd name="T82" fmla="*/ 42 w 598"/>
                <a:gd name="T83" fmla="*/ 89 h 89"/>
                <a:gd name="T84" fmla="*/ 38 w 598"/>
                <a:gd name="T85" fmla="*/ 85 h 89"/>
                <a:gd name="T86" fmla="*/ 34 w 598"/>
                <a:gd name="T87" fmla="*/ 82 h 89"/>
                <a:gd name="T88" fmla="*/ 29 w 598"/>
                <a:gd name="T89" fmla="*/ 79 h 89"/>
                <a:gd name="T90" fmla="*/ 25 w 598"/>
                <a:gd name="T91" fmla="*/ 76 h 89"/>
                <a:gd name="T92" fmla="*/ 19 w 598"/>
                <a:gd name="T93" fmla="*/ 72 h 89"/>
                <a:gd name="T94" fmla="*/ 14 w 598"/>
                <a:gd name="T95" fmla="*/ 70 h 89"/>
                <a:gd name="T96" fmla="*/ 7 w 598"/>
                <a:gd name="T97" fmla="*/ 68 h 89"/>
                <a:gd name="T98" fmla="*/ 0 w 598"/>
                <a:gd name="T99" fmla="*/ 65 h 8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98"/>
                <a:gd name="T151" fmla="*/ 0 h 89"/>
                <a:gd name="T152" fmla="*/ 598 w 598"/>
                <a:gd name="T153" fmla="*/ 89 h 8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98" h="89">
                  <a:moveTo>
                    <a:pt x="0" y="65"/>
                  </a:moveTo>
                  <a:lnTo>
                    <a:pt x="40" y="40"/>
                  </a:lnTo>
                  <a:lnTo>
                    <a:pt x="77" y="22"/>
                  </a:lnTo>
                  <a:lnTo>
                    <a:pt x="115" y="9"/>
                  </a:lnTo>
                  <a:lnTo>
                    <a:pt x="152" y="2"/>
                  </a:lnTo>
                  <a:lnTo>
                    <a:pt x="189" y="0"/>
                  </a:lnTo>
                  <a:lnTo>
                    <a:pt x="225" y="1"/>
                  </a:lnTo>
                  <a:lnTo>
                    <a:pt x="260" y="4"/>
                  </a:lnTo>
                  <a:lnTo>
                    <a:pt x="295" y="10"/>
                  </a:lnTo>
                  <a:lnTo>
                    <a:pt x="328" y="17"/>
                  </a:lnTo>
                  <a:lnTo>
                    <a:pt x="361" y="24"/>
                  </a:lnTo>
                  <a:lnTo>
                    <a:pt x="393" y="31"/>
                  </a:lnTo>
                  <a:lnTo>
                    <a:pt x="423" y="37"/>
                  </a:lnTo>
                  <a:lnTo>
                    <a:pt x="453" y="40"/>
                  </a:lnTo>
                  <a:lnTo>
                    <a:pt x="480" y="40"/>
                  </a:lnTo>
                  <a:lnTo>
                    <a:pt x="508" y="36"/>
                  </a:lnTo>
                  <a:lnTo>
                    <a:pt x="533" y="27"/>
                  </a:lnTo>
                  <a:lnTo>
                    <a:pt x="539" y="32"/>
                  </a:lnTo>
                  <a:lnTo>
                    <a:pt x="545" y="38"/>
                  </a:lnTo>
                  <a:lnTo>
                    <a:pt x="552" y="45"/>
                  </a:lnTo>
                  <a:lnTo>
                    <a:pt x="561" y="53"/>
                  </a:lnTo>
                  <a:lnTo>
                    <a:pt x="569" y="61"/>
                  </a:lnTo>
                  <a:lnTo>
                    <a:pt x="578" y="68"/>
                  </a:lnTo>
                  <a:lnTo>
                    <a:pt x="587" y="75"/>
                  </a:lnTo>
                  <a:lnTo>
                    <a:pt x="598" y="79"/>
                  </a:lnTo>
                  <a:lnTo>
                    <a:pt x="285" y="79"/>
                  </a:lnTo>
                  <a:lnTo>
                    <a:pt x="278" y="74"/>
                  </a:lnTo>
                  <a:lnTo>
                    <a:pt x="269" y="68"/>
                  </a:lnTo>
                  <a:lnTo>
                    <a:pt x="256" y="62"/>
                  </a:lnTo>
                  <a:lnTo>
                    <a:pt x="243" y="59"/>
                  </a:lnTo>
                  <a:lnTo>
                    <a:pt x="227" y="54"/>
                  </a:lnTo>
                  <a:lnTo>
                    <a:pt x="211" y="52"/>
                  </a:lnTo>
                  <a:lnTo>
                    <a:pt x="193" y="51"/>
                  </a:lnTo>
                  <a:lnTo>
                    <a:pt x="175" y="49"/>
                  </a:lnTo>
                  <a:lnTo>
                    <a:pt x="156" y="49"/>
                  </a:lnTo>
                  <a:lnTo>
                    <a:pt x="137" y="52"/>
                  </a:lnTo>
                  <a:lnTo>
                    <a:pt x="119" y="54"/>
                  </a:lnTo>
                  <a:lnTo>
                    <a:pt x="102" y="57"/>
                  </a:lnTo>
                  <a:lnTo>
                    <a:pt x="84" y="63"/>
                  </a:lnTo>
                  <a:lnTo>
                    <a:pt x="68" y="70"/>
                  </a:lnTo>
                  <a:lnTo>
                    <a:pt x="54" y="78"/>
                  </a:lnTo>
                  <a:lnTo>
                    <a:pt x="42" y="89"/>
                  </a:lnTo>
                  <a:lnTo>
                    <a:pt x="38" y="85"/>
                  </a:lnTo>
                  <a:lnTo>
                    <a:pt x="34" y="82"/>
                  </a:lnTo>
                  <a:lnTo>
                    <a:pt x="29" y="79"/>
                  </a:lnTo>
                  <a:lnTo>
                    <a:pt x="25" y="76"/>
                  </a:lnTo>
                  <a:lnTo>
                    <a:pt x="19" y="72"/>
                  </a:lnTo>
                  <a:lnTo>
                    <a:pt x="14" y="70"/>
                  </a:lnTo>
                  <a:lnTo>
                    <a:pt x="7" y="68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Freeform 17"/>
            <p:cNvSpPr>
              <a:spLocks noChangeAspect="1"/>
            </p:cNvSpPr>
            <p:nvPr/>
          </p:nvSpPr>
          <p:spPr bwMode="auto">
            <a:xfrm>
              <a:off x="3755" y="2812"/>
              <a:ext cx="300" cy="29"/>
            </a:xfrm>
            <a:custGeom>
              <a:avLst/>
              <a:gdLst>
                <a:gd name="T0" fmla="*/ 4 w 600"/>
                <a:gd name="T1" fmla="*/ 43 h 58"/>
                <a:gd name="T2" fmla="*/ 17 w 600"/>
                <a:gd name="T3" fmla="*/ 33 h 58"/>
                <a:gd name="T4" fmla="*/ 31 w 600"/>
                <a:gd name="T5" fmla="*/ 22 h 58"/>
                <a:gd name="T6" fmla="*/ 44 w 600"/>
                <a:gd name="T7" fmla="*/ 11 h 58"/>
                <a:gd name="T8" fmla="*/ 110 w 600"/>
                <a:gd name="T9" fmla="*/ 22 h 58"/>
                <a:gd name="T10" fmla="*/ 214 w 600"/>
                <a:gd name="T11" fmla="*/ 36 h 58"/>
                <a:gd name="T12" fmla="*/ 295 w 600"/>
                <a:gd name="T13" fmla="*/ 33 h 58"/>
                <a:gd name="T14" fmla="*/ 357 w 600"/>
                <a:gd name="T15" fmla="*/ 23 h 58"/>
                <a:gd name="T16" fmla="*/ 408 w 600"/>
                <a:gd name="T17" fmla="*/ 10 h 58"/>
                <a:gd name="T18" fmla="*/ 456 w 600"/>
                <a:gd name="T19" fmla="*/ 1 h 58"/>
                <a:gd name="T20" fmla="*/ 506 w 600"/>
                <a:gd name="T21" fmla="*/ 2 h 58"/>
                <a:gd name="T22" fmla="*/ 565 w 600"/>
                <a:gd name="T23" fmla="*/ 20 h 58"/>
                <a:gd name="T24" fmla="*/ 595 w 600"/>
                <a:gd name="T25" fmla="*/ 38 h 58"/>
                <a:gd name="T26" fmla="*/ 583 w 600"/>
                <a:gd name="T27" fmla="*/ 44 h 58"/>
                <a:gd name="T28" fmla="*/ 573 w 600"/>
                <a:gd name="T29" fmla="*/ 51 h 58"/>
                <a:gd name="T30" fmla="*/ 564 w 600"/>
                <a:gd name="T31" fmla="*/ 55 h 58"/>
                <a:gd name="T32" fmla="*/ 553 w 600"/>
                <a:gd name="T33" fmla="*/ 51 h 58"/>
                <a:gd name="T34" fmla="*/ 534 w 600"/>
                <a:gd name="T35" fmla="*/ 40 h 58"/>
                <a:gd name="T36" fmla="*/ 512 w 600"/>
                <a:gd name="T37" fmla="*/ 33 h 58"/>
                <a:gd name="T38" fmla="*/ 489 w 600"/>
                <a:gd name="T39" fmla="*/ 30 h 58"/>
                <a:gd name="T40" fmla="*/ 464 w 600"/>
                <a:gd name="T41" fmla="*/ 29 h 58"/>
                <a:gd name="T42" fmla="*/ 437 w 600"/>
                <a:gd name="T43" fmla="*/ 30 h 58"/>
                <a:gd name="T44" fmla="*/ 412 w 600"/>
                <a:gd name="T45" fmla="*/ 36 h 58"/>
                <a:gd name="T46" fmla="*/ 387 w 600"/>
                <a:gd name="T47" fmla="*/ 43 h 58"/>
                <a:gd name="T48" fmla="*/ 360 w 600"/>
                <a:gd name="T49" fmla="*/ 47 h 58"/>
                <a:gd name="T50" fmla="*/ 316 w 600"/>
                <a:gd name="T51" fmla="*/ 47 h 58"/>
                <a:gd name="T52" fmla="*/ 261 w 600"/>
                <a:gd name="T53" fmla="*/ 47 h 58"/>
                <a:gd name="T54" fmla="*/ 200 w 600"/>
                <a:gd name="T55" fmla="*/ 47 h 58"/>
                <a:gd name="T56" fmla="*/ 138 w 600"/>
                <a:gd name="T57" fmla="*/ 46 h 58"/>
                <a:gd name="T58" fmla="*/ 82 w 600"/>
                <a:gd name="T59" fmla="*/ 46 h 58"/>
                <a:gd name="T60" fmla="*/ 36 w 600"/>
                <a:gd name="T61" fmla="*/ 46 h 58"/>
                <a:gd name="T62" fmla="*/ 7 w 600"/>
                <a:gd name="T63" fmla="*/ 46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0"/>
                <a:gd name="T97" fmla="*/ 0 h 58"/>
                <a:gd name="T98" fmla="*/ 600 w 600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0" h="58">
                  <a:moveTo>
                    <a:pt x="0" y="46"/>
                  </a:moveTo>
                  <a:lnTo>
                    <a:pt x="4" y="43"/>
                  </a:lnTo>
                  <a:lnTo>
                    <a:pt x="10" y="39"/>
                  </a:lnTo>
                  <a:lnTo>
                    <a:pt x="17" y="33"/>
                  </a:lnTo>
                  <a:lnTo>
                    <a:pt x="24" y="28"/>
                  </a:lnTo>
                  <a:lnTo>
                    <a:pt x="31" y="22"/>
                  </a:lnTo>
                  <a:lnTo>
                    <a:pt x="38" y="16"/>
                  </a:lnTo>
                  <a:lnTo>
                    <a:pt x="44" y="11"/>
                  </a:lnTo>
                  <a:lnTo>
                    <a:pt x="47" y="8"/>
                  </a:lnTo>
                  <a:lnTo>
                    <a:pt x="110" y="22"/>
                  </a:lnTo>
                  <a:lnTo>
                    <a:pt x="166" y="31"/>
                  </a:lnTo>
                  <a:lnTo>
                    <a:pt x="214" y="36"/>
                  </a:lnTo>
                  <a:lnTo>
                    <a:pt x="257" y="36"/>
                  </a:lnTo>
                  <a:lnTo>
                    <a:pt x="295" y="33"/>
                  </a:lnTo>
                  <a:lnTo>
                    <a:pt x="328" y="29"/>
                  </a:lnTo>
                  <a:lnTo>
                    <a:pt x="357" y="23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5"/>
                  </a:lnTo>
                  <a:lnTo>
                    <a:pt x="456" y="1"/>
                  </a:lnTo>
                  <a:lnTo>
                    <a:pt x="480" y="0"/>
                  </a:lnTo>
                  <a:lnTo>
                    <a:pt x="506" y="2"/>
                  </a:lnTo>
                  <a:lnTo>
                    <a:pt x="534" y="8"/>
                  </a:lnTo>
                  <a:lnTo>
                    <a:pt x="565" y="20"/>
                  </a:lnTo>
                  <a:lnTo>
                    <a:pt x="600" y="36"/>
                  </a:lnTo>
                  <a:lnTo>
                    <a:pt x="595" y="38"/>
                  </a:lnTo>
                  <a:lnTo>
                    <a:pt x="589" y="41"/>
                  </a:lnTo>
                  <a:lnTo>
                    <a:pt x="583" y="44"/>
                  </a:lnTo>
                  <a:lnTo>
                    <a:pt x="578" y="47"/>
                  </a:lnTo>
                  <a:lnTo>
                    <a:pt x="573" y="51"/>
                  </a:lnTo>
                  <a:lnTo>
                    <a:pt x="568" y="53"/>
                  </a:lnTo>
                  <a:lnTo>
                    <a:pt x="564" y="55"/>
                  </a:lnTo>
                  <a:lnTo>
                    <a:pt x="562" y="58"/>
                  </a:lnTo>
                  <a:lnTo>
                    <a:pt x="553" y="51"/>
                  </a:lnTo>
                  <a:lnTo>
                    <a:pt x="544" y="45"/>
                  </a:lnTo>
                  <a:lnTo>
                    <a:pt x="534" y="40"/>
                  </a:lnTo>
                  <a:lnTo>
                    <a:pt x="524" y="37"/>
                  </a:lnTo>
                  <a:lnTo>
                    <a:pt x="512" y="33"/>
                  </a:lnTo>
                  <a:lnTo>
                    <a:pt x="501" y="31"/>
                  </a:lnTo>
                  <a:lnTo>
                    <a:pt x="489" y="30"/>
                  </a:lnTo>
                  <a:lnTo>
                    <a:pt x="476" y="29"/>
                  </a:lnTo>
                  <a:lnTo>
                    <a:pt x="464" y="29"/>
                  </a:lnTo>
                  <a:lnTo>
                    <a:pt x="451" y="29"/>
                  </a:lnTo>
                  <a:lnTo>
                    <a:pt x="437" y="30"/>
                  </a:lnTo>
                  <a:lnTo>
                    <a:pt x="425" y="32"/>
                  </a:lnTo>
                  <a:lnTo>
                    <a:pt x="412" y="36"/>
                  </a:lnTo>
                  <a:lnTo>
                    <a:pt x="399" y="38"/>
                  </a:lnTo>
                  <a:lnTo>
                    <a:pt x="387" y="43"/>
                  </a:lnTo>
                  <a:lnTo>
                    <a:pt x="375" y="47"/>
                  </a:lnTo>
                  <a:lnTo>
                    <a:pt x="360" y="47"/>
                  </a:lnTo>
                  <a:lnTo>
                    <a:pt x="339" y="47"/>
                  </a:lnTo>
                  <a:lnTo>
                    <a:pt x="316" y="47"/>
                  </a:lnTo>
                  <a:lnTo>
                    <a:pt x="290" y="47"/>
                  </a:lnTo>
                  <a:lnTo>
                    <a:pt x="261" y="47"/>
                  </a:lnTo>
                  <a:lnTo>
                    <a:pt x="231" y="47"/>
                  </a:lnTo>
                  <a:lnTo>
                    <a:pt x="200" y="47"/>
                  </a:lnTo>
                  <a:lnTo>
                    <a:pt x="169" y="46"/>
                  </a:lnTo>
                  <a:lnTo>
                    <a:pt x="138" y="46"/>
                  </a:lnTo>
                  <a:lnTo>
                    <a:pt x="108" y="46"/>
                  </a:lnTo>
                  <a:lnTo>
                    <a:pt x="82" y="46"/>
                  </a:lnTo>
                  <a:lnTo>
                    <a:pt x="56" y="46"/>
                  </a:lnTo>
                  <a:lnTo>
                    <a:pt x="36" y="46"/>
                  </a:lnTo>
                  <a:lnTo>
                    <a:pt x="18" y="46"/>
                  </a:lnTo>
                  <a:lnTo>
                    <a:pt x="7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Freeform 18"/>
            <p:cNvSpPr>
              <a:spLocks noChangeAspect="1"/>
            </p:cNvSpPr>
            <p:nvPr/>
          </p:nvSpPr>
          <p:spPr bwMode="auto">
            <a:xfrm>
              <a:off x="3783" y="2783"/>
              <a:ext cx="284" cy="46"/>
            </a:xfrm>
            <a:custGeom>
              <a:avLst/>
              <a:gdLst>
                <a:gd name="T0" fmla="*/ 48 w 569"/>
                <a:gd name="T1" fmla="*/ 29 h 92"/>
                <a:gd name="T2" fmla="*/ 83 w 569"/>
                <a:gd name="T3" fmla="*/ 38 h 92"/>
                <a:gd name="T4" fmla="*/ 114 w 569"/>
                <a:gd name="T5" fmla="*/ 44 h 92"/>
                <a:gd name="T6" fmla="*/ 142 w 569"/>
                <a:gd name="T7" fmla="*/ 47 h 92"/>
                <a:gd name="T8" fmla="*/ 168 w 569"/>
                <a:gd name="T9" fmla="*/ 47 h 92"/>
                <a:gd name="T10" fmla="*/ 195 w 569"/>
                <a:gd name="T11" fmla="*/ 44 h 92"/>
                <a:gd name="T12" fmla="*/ 221 w 569"/>
                <a:gd name="T13" fmla="*/ 38 h 92"/>
                <a:gd name="T14" fmla="*/ 250 w 569"/>
                <a:gd name="T15" fmla="*/ 30 h 92"/>
                <a:gd name="T16" fmla="*/ 281 w 569"/>
                <a:gd name="T17" fmla="*/ 20 h 92"/>
                <a:gd name="T18" fmla="*/ 321 w 569"/>
                <a:gd name="T19" fmla="*/ 10 h 92"/>
                <a:gd name="T20" fmla="*/ 368 w 569"/>
                <a:gd name="T21" fmla="*/ 3 h 92"/>
                <a:gd name="T22" fmla="*/ 417 w 569"/>
                <a:gd name="T23" fmla="*/ 0 h 92"/>
                <a:gd name="T24" fmla="*/ 465 w 569"/>
                <a:gd name="T25" fmla="*/ 3 h 92"/>
                <a:gd name="T26" fmla="*/ 508 w 569"/>
                <a:gd name="T27" fmla="*/ 15 h 92"/>
                <a:gd name="T28" fmla="*/ 542 w 569"/>
                <a:gd name="T29" fmla="*/ 36 h 92"/>
                <a:gd name="T30" fmla="*/ 564 w 569"/>
                <a:gd name="T31" fmla="*/ 68 h 92"/>
                <a:gd name="T32" fmla="*/ 565 w 569"/>
                <a:gd name="T33" fmla="*/ 90 h 92"/>
                <a:gd name="T34" fmla="*/ 558 w 569"/>
                <a:gd name="T35" fmla="*/ 91 h 92"/>
                <a:gd name="T36" fmla="*/ 545 w 569"/>
                <a:gd name="T37" fmla="*/ 84 h 92"/>
                <a:gd name="T38" fmla="*/ 524 w 569"/>
                <a:gd name="T39" fmla="*/ 70 h 92"/>
                <a:gd name="T40" fmla="*/ 500 w 569"/>
                <a:gd name="T41" fmla="*/ 59 h 92"/>
                <a:gd name="T42" fmla="*/ 473 w 569"/>
                <a:gd name="T43" fmla="*/ 51 h 92"/>
                <a:gd name="T44" fmla="*/ 442 w 569"/>
                <a:gd name="T45" fmla="*/ 46 h 92"/>
                <a:gd name="T46" fmla="*/ 408 w 569"/>
                <a:gd name="T47" fmla="*/ 46 h 92"/>
                <a:gd name="T48" fmla="*/ 368 w 569"/>
                <a:gd name="T49" fmla="*/ 52 h 92"/>
                <a:gd name="T50" fmla="*/ 324 w 569"/>
                <a:gd name="T51" fmla="*/ 62 h 92"/>
                <a:gd name="T52" fmla="*/ 281 w 569"/>
                <a:gd name="T53" fmla="*/ 76 h 92"/>
                <a:gd name="T54" fmla="*/ 240 w 569"/>
                <a:gd name="T55" fmla="*/ 82 h 92"/>
                <a:gd name="T56" fmla="*/ 195 w 569"/>
                <a:gd name="T57" fmla="*/ 83 h 92"/>
                <a:gd name="T58" fmla="*/ 150 w 569"/>
                <a:gd name="T59" fmla="*/ 82 h 92"/>
                <a:gd name="T60" fmla="*/ 106 w 569"/>
                <a:gd name="T61" fmla="*/ 77 h 92"/>
                <a:gd name="T62" fmla="*/ 67 w 569"/>
                <a:gd name="T63" fmla="*/ 71 h 92"/>
                <a:gd name="T64" fmla="*/ 33 w 569"/>
                <a:gd name="T65" fmla="*/ 66 h 92"/>
                <a:gd name="T66" fmla="*/ 8 w 569"/>
                <a:gd name="T67" fmla="*/ 61 h 92"/>
                <a:gd name="T68" fmla="*/ 7 w 569"/>
                <a:gd name="T69" fmla="*/ 51 h 92"/>
                <a:gd name="T70" fmla="*/ 24 w 569"/>
                <a:gd name="T71" fmla="*/ 30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9"/>
                <a:gd name="T109" fmla="*/ 0 h 92"/>
                <a:gd name="T110" fmla="*/ 569 w 569"/>
                <a:gd name="T111" fmla="*/ 92 h 9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9" h="92">
                  <a:moveTo>
                    <a:pt x="30" y="23"/>
                  </a:moveTo>
                  <a:lnTo>
                    <a:pt x="48" y="29"/>
                  </a:lnTo>
                  <a:lnTo>
                    <a:pt x="67" y="33"/>
                  </a:lnTo>
                  <a:lnTo>
                    <a:pt x="83" y="38"/>
                  </a:lnTo>
                  <a:lnTo>
                    <a:pt x="99" y="41"/>
                  </a:lnTo>
                  <a:lnTo>
                    <a:pt x="114" y="44"/>
                  </a:lnTo>
                  <a:lnTo>
                    <a:pt x="128" y="46"/>
                  </a:lnTo>
                  <a:lnTo>
                    <a:pt x="142" y="47"/>
                  </a:lnTo>
                  <a:lnTo>
                    <a:pt x="155" y="47"/>
                  </a:lnTo>
                  <a:lnTo>
                    <a:pt x="168" y="47"/>
                  </a:lnTo>
                  <a:lnTo>
                    <a:pt x="181" y="46"/>
                  </a:lnTo>
                  <a:lnTo>
                    <a:pt x="195" y="44"/>
                  </a:lnTo>
                  <a:lnTo>
                    <a:pt x="207" y="41"/>
                  </a:lnTo>
                  <a:lnTo>
                    <a:pt x="221" y="38"/>
                  </a:lnTo>
                  <a:lnTo>
                    <a:pt x="235" y="35"/>
                  </a:lnTo>
                  <a:lnTo>
                    <a:pt x="250" y="30"/>
                  </a:lnTo>
                  <a:lnTo>
                    <a:pt x="265" y="25"/>
                  </a:lnTo>
                  <a:lnTo>
                    <a:pt x="281" y="20"/>
                  </a:lnTo>
                  <a:lnTo>
                    <a:pt x="301" y="15"/>
                  </a:lnTo>
                  <a:lnTo>
                    <a:pt x="321" y="10"/>
                  </a:lnTo>
                  <a:lnTo>
                    <a:pt x="344" y="7"/>
                  </a:lnTo>
                  <a:lnTo>
                    <a:pt x="368" y="3"/>
                  </a:lnTo>
                  <a:lnTo>
                    <a:pt x="393" y="1"/>
                  </a:lnTo>
                  <a:lnTo>
                    <a:pt x="417" y="0"/>
                  </a:lnTo>
                  <a:lnTo>
                    <a:pt x="441" y="1"/>
                  </a:lnTo>
                  <a:lnTo>
                    <a:pt x="465" y="3"/>
                  </a:lnTo>
                  <a:lnTo>
                    <a:pt x="487" y="8"/>
                  </a:lnTo>
                  <a:lnTo>
                    <a:pt x="508" y="15"/>
                  </a:lnTo>
                  <a:lnTo>
                    <a:pt x="526" y="24"/>
                  </a:lnTo>
                  <a:lnTo>
                    <a:pt x="542" y="36"/>
                  </a:lnTo>
                  <a:lnTo>
                    <a:pt x="555" y="51"/>
                  </a:lnTo>
                  <a:lnTo>
                    <a:pt x="564" y="68"/>
                  </a:lnTo>
                  <a:lnTo>
                    <a:pt x="569" y="90"/>
                  </a:lnTo>
                  <a:lnTo>
                    <a:pt x="565" y="90"/>
                  </a:lnTo>
                  <a:lnTo>
                    <a:pt x="562" y="91"/>
                  </a:lnTo>
                  <a:lnTo>
                    <a:pt x="558" y="91"/>
                  </a:lnTo>
                  <a:lnTo>
                    <a:pt x="555" y="92"/>
                  </a:lnTo>
                  <a:lnTo>
                    <a:pt x="545" y="84"/>
                  </a:lnTo>
                  <a:lnTo>
                    <a:pt x="534" y="77"/>
                  </a:lnTo>
                  <a:lnTo>
                    <a:pt x="524" y="70"/>
                  </a:lnTo>
                  <a:lnTo>
                    <a:pt x="512" y="65"/>
                  </a:lnTo>
                  <a:lnTo>
                    <a:pt x="500" y="59"/>
                  </a:lnTo>
                  <a:lnTo>
                    <a:pt x="487" y="54"/>
                  </a:lnTo>
                  <a:lnTo>
                    <a:pt x="473" y="51"/>
                  </a:lnTo>
                  <a:lnTo>
                    <a:pt x="458" y="48"/>
                  </a:lnTo>
                  <a:lnTo>
                    <a:pt x="442" y="46"/>
                  </a:lnTo>
                  <a:lnTo>
                    <a:pt x="426" y="46"/>
                  </a:lnTo>
                  <a:lnTo>
                    <a:pt x="408" y="46"/>
                  </a:lnTo>
                  <a:lnTo>
                    <a:pt x="389" y="48"/>
                  </a:lnTo>
                  <a:lnTo>
                    <a:pt x="368" y="52"/>
                  </a:lnTo>
                  <a:lnTo>
                    <a:pt x="347" y="56"/>
                  </a:lnTo>
                  <a:lnTo>
                    <a:pt x="324" y="62"/>
                  </a:lnTo>
                  <a:lnTo>
                    <a:pt x="299" y="70"/>
                  </a:lnTo>
                  <a:lnTo>
                    <a:pt x="281" y="76"/>
                  </a:lnTo>
                  <a:lnTo>
                    <a:pt x="260" y="80"/>
                  </a:lnTo>
                  <a:lnTo>
                    <a:pt x="240" y="82"/>
                  </a:lnTo>
                  <a:lnTo>
                    <a:pt x="218" y="83"/>
                  </a:lnTo>
                  <a:lnTo>
                    <a:pt x="195" y="83"/>
                  </a:lnTo>
                  <a:lnTo>
                    <a:pt x="173" y="83"/>
                  </a:lnTo>
                  <a:lnTo>
                    <a:pt x="150" y="82"/>
                  </a:lnTo>
                  <a:lnTo>
                    <a:pt x="128" y="80"/>
                  </a:lnTo>
                  <a:lnTo>
                    <a:pt x="106" y="77"/>
                  </a:lnTo>
                  <a:lnTo>
                    <a:pt x="85" y="75"/>
                  </a:lnTo>
                  <a:lnTo>
                    <a:pt x="67" y="71"/>
                  </a:lnTo>
                  <a:lnTo>
                    <a:pt x="48" y="68"/>
                  </a:lnTo>
                  <a:lnTo>
                    <a:pt x="33" y="66"/>
                  </a:lnTo>
                  <a:lnTo>
                    <a:pt x="20" y="63"/>
                  </a:lnTo>
                  <a:lnTo>
                    <a:pt x="8" y="61"/>
                  </a:lnTo>
                  <a:lnTo>
                    <a:pt x="0" y="59"/>
                  </a:lnTo>
                  <a:lnTo>
                    <a:pt x="7" y="51"/>
                  </a:lnTo>
                  <a:lnTo>
                    <a:pt x="16" y="40"/>
                  </a:lnTo>
                  <a:lnTo>
                    <a:pt x="24" y="30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Freeform 19"/>
            <p:cNvSpPr>
              <a:spLocks noChangeAspect="1"/>
            </p:cNvSpPr>
            <p:nvPr/>
          </p:nvSpPr>
          <p:spPr bwMode="auto">
            <a:xfrm>
              <a:off x="4115" y="2827"/>
              <a:ext cx="94" cy="10"/>
            </a:xfrm>
            <a:custGeom>
              <a:avLst/>
              <a:gdLst>
                <a:gd name="T0" fmla="*/ 189 w 189"/>
                <a:gd name="T1" fmla="*/ 19 h 19"/>
                <a:gd name="T2" fmla="*/ 0 w 189"/>
                <a:gd name="T3" fmla="*/ 19 h 19"/>
                <a:gd name="T4" fmla="*/ 9 w 189"/>
                <a:gd name="T5" fmla="*/ 15 h 19"/>
                <a:gd name="T6" fmla="*/ 20 w 189"/>
                <a:gd name="T7" fmla="*/ 10 h 19"/>
                <a:gd name="T8" fmla="*/ 31 w 189"/>
                <a:gd name="T9" fmla="*/ 7 h 19"/>
                <a:gd name="T10" fmla="*/ 44 w 189"/>
                <a:gd name="T11" fmla="*/ 4 h 19"/>
                <a:gd name="T12" fmla="*/ 57 w 189"/>
                <a:gd name="T13" fmla="*/ 2 h 19"/>
                <a:gd name="T14" fmla="*/ 69 w 189"/>
                <a:gd name="T15" fmla="*/ 1 h 19"/>
                <a:gd name="T16" fmla="*/ 83 w 189"/>
                <a:gd name="T17" fmla="*/ 0 h 19"/>
                <a:gd name="T18" fmla="*/ 97 w 189"/>
                <a:gd name="T19" fmla="*/ 0 h 19"/>
                <a:gd name="T20" fmla="*/ 111 w 189"/>
                <a:gd name="T21" fmla="*/ 1 h 19"/>
                <a:gd name="T22" fmla="*/ 123 w 189"/>
                <a:gd name="T23" fmla="*/ 2 h 19"/>
                <a:gd name="T24" fmla="*/ 136 w 189"/>
                <a:gd name="T25" fmla="*/ 3 h 19"/>
                <a:gd name="T26" fmla="*/ 149 w 189"/>
                <a:gd name="T27" fmla="*/ 5 h 19"/>
                <a:gd name="T28" fmla="*/ 160 w 189"/>
                <a:gd name="T29" fmla="*/ 8 h 19"/>
                <a:gd name="T30" fmla="*/ 171 w 189"/>
                <a:gd name="T31" fmla="*/ 11 h 19"/>
                <a:gd name="T32" fmla="*/ 181 w 189"/>
                <a:gd name="T33" fmla="*/ 15 h 19"/>
                <a:gd name="T34" fmla="*/ 189 w 189"/>
                <a:gd name="T35" fmla="*/ 19 h 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9"/>
                <a:gd name="T55" fmla="*/ 0 h 19"/>
                <a:gd name="T56" fmla="*/ 189 w 189"/>
                <a:gd name="T57" fmla="*/ 19 h 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9" h="19">
                  <a:moveTo>
                    <a:pt x="189" y="19"/>
                  </a:moveTo>
                  <a:lnTo>
                    <a:pt x="0" y="19"/>
                  </a:lnTo>
                  <a:lnTo>
                    <a:pt x="9" y="15"/>
                  </a:lnTo>
                  <a:lnTo>
                    <a:pt x="20" y="10"/>
                  </a:lnTo>
                  <a:lnTo>
                    <a:pt x="31" y="7"/>
                  </a:lnTo>
                  <a:lnTo>
                    <a:pt x="44" y="4"/>
                  </a:lnTo>
                  <a:lnTo>
                    <a:pt x="57" y="2"/>
                  </a:lnTo>
                  <a:lnTo>
                    <a:pt x="69" y="1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1" y="1"/>
                  </a:lnTo>
                  <a:lnTo>
                    <a:pt x="123" y="2"/>
                  </a:lnTo>
                  <a:lnTo>
                    <a:pt x="136" y="3"/>
                  </a:lnTo>
                  <a:lnTo>
                    <a:pt x="149" y="5"/>
                  </a:lnTo>
                  <a:lnTo>
                    <a:pt x="160" y="8"/>
                  </a:lnTo>
                  <a:lnTo>
                    <a:pt x="171" y="11"/>
                  </a:lnTo>
                  <a:lnTo>
                    <a:pt x="181" y="15"/>
                  </a:lnTo>
                  <a:lnTo>
                    <a:pt x="189" y="19"/>
                  </a:lnTo>
                  <a:close/>
                </a:path>
              </a:pathLst>
            </a:custGeom>
            <a:gradFill rotWithShape="1">
              <a:gsLst>
                <a:gs pos="0">
                  <a:srgbClr val="1D1D1D"/>
                </a:gs>
                <a:gs pos="50000">
                  <a:srgbClr val="3F3F3F"/>
                </a:gs>
                <a:gs pos="100000">
                  <a:srgbClr val="1D1D1D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Freeform 20"/>
            <p:cNvSpPr>
              <a:spLocks noChangeAspect="1"/>
            </p:cNvSpPr>
            <p:nvPr/>
          </p:nvSpPr>
          <p:spPr bwMode="auto">
            <a:xfrm>
              <a:off x="3962" y="2833"/>
              <a:ext cx="51" cy="4"/>
            </a:xfrm>
            <a:custGeom>
              <a:avLst/>
              <a:gdLst>
                <a:gd name="T0" fmla="*/ 0 w 103"/>
                <a:gd name="T1" fmla="*/ 7 h 8"/>
                <a:gd name="T2" fmla="*/ 13 w 103"/>
                <a:gd name="T3" fmla="*/ 4 h 8"/>
                <a:gd name="T4" fmla="*/ 27 w 103"/>
                <a:gd name="T5" fmla="*/ 3 h 8"/>
                <a:gd name="T6" fmla="*/ 42 w 103"/>
                <a:gd name="T7" fmla="*/ 1 h 8"/>
                <a:gd name="T8" fmla="*/ 57 w 103"/>
                <a:gd name="T9" fmla="*/ 0 h 8"/>
                <a:gd name="T10" fmla="*/ 70 w 103"/>
                <a:gd name="T11" fmla="*/ 1 h 8"/>
                <a:gd name="T12" fmla="*/ 83 w 103"/>
                <a:gd name="T13" fmla="*/ 3 h 8"/>
                <a:gd name="T14" fmla="*/ 93 w 103"/>
                <a:gd name="T15" fmla="*/ 5 h 8"/>
                <a:gd name="T16" fmla="*/ 103 w 103"/>
                <a:gd name="T17" fmla="*/ 8 h 8"/>
                <a:gd name="T18" fmla="*/ 0 w 103"/>
                <a:gd name="T19" fmla="*/ 7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3"/>
                <a:gd name="T31" fmla="*/ 0 h 8"/>
                <a:gd name="T32" fmla="*/ 103 w 10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3" h="8">
                  <a:moveTo>
                    <a:pt x="0" y="7"/>
                  </a:moveTo>
                  <a:lnTo>
                    <a:pt x="13" y="4"/>
                  </a:lnTo>
                  <a:lnTo>
                    <a:pt x="27" y="3"/>
                  </a:lnTo>
                  <a:lnTo>
                    <a:pt x="42" y="1"/>
                  </a:lnTo>
                  <a:lnTo>
                    <a:pt x="57" y="0"/>
                  </a:lnTo>
                  <a:lnTo>
                    <a:pt x="70" y="1"/>
                  </a:lnTo>
                  <a:lnTo>
                    <a:pt x="83" y="3"/>
                  </a:lnTo>
                  <a:lnTo>
                    <a:pt x="93" y="5"/>
                  </a:lnTo>
                  <a:lnTo>
                    <a:pt x="103" y="8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rgbClr val="1D1D1D"/>
                </a:gs>
                <a:gs pos="50000">
                  <a:srgbClr val="3F3F3F"/>
                </a:gs>
                <a:gs pos="100000">
                  <a:srgbClr val="1D1D1D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Freeform 21"/>
            <p:cNvSpPr>
              <a:spLocks noChangeAspect="1"/>
            </p:cNvSpPr>
            <p:nvPr/>
          </p:nvSpPr>
          <p:spPr bwMode="auto">
            <a:xfrm>
              <a:off x="4139" y="2581"/>
              <a:ext cx="195" cy="217"/>
            </a:xfrm>
            <a:custGeom>
              <a:avLst/>
              <a:gdLst>
                <a:gd name="T0" fmla="*/ 0 w 390"/>
                <a:gd name="T1" fmla="*/ 0 h 434"/>
                <a:gd name="T2" fmla="*/ 0 w 390"/>
                <a:gd name="T3" fmla="*/ 386 h 434"/>
                <a:gd name="T4" fmla="*/ 26 w 390"/>
                <a:gd name="T5" fmla="*/ 383 h 434"/>
                <a:gd name="T6" fmla="*/ 53 w 390"/>
                <a:gd name="T7" fmla="*/ 382 h 434"/>
                <a:gd name="T8" fmla="*/ 80 w 390"/>
                <a:gd name="T9" fmla="*/ 385 h 434"/>
                <a:gd name="T10" fmla="*/ 108 w 390"/>
                <a:gd name="T11" fmla="*/ 388 h 434"/>
                <a:gd name="T12" fmla="*/ 135 w 390"/>
                <a:gd name="T13" fmla="*/ 393 h 434"/>
                <a:gd name="T14" fmla="*/ 163 w 390"/>
                <a:gd name="T15" fmla="*/ 398 h 434"/>
                <a:gd name="T16" fmla="*/ 190 w 390"/>
                <a:gd name="T17" fmla="*/ 404 h 434"/>
                <a:gd name="T18" fmla="*/ 216 w 390"/>
                <a:gd name="T19" fmla="*/ 410 h 434"/>
                <a:gd name="T20" fmla="*/ 243 w 390"/>
                <a:gd name="T21" fmla="*/ 417 h 434"/>
                <a:gd name="T22" fmla="*/ 267 w 390"/>
                <a:gd name="T23" fmla="*/ 423 h 434"/>
                <a:gd name="T24" fmla="*/ 291 w 390"/>
                <a:gd name="T25" fmla="*/ 427 h 434"/>
                <a:gd name="T26" fmla="*/ 314 w 390"/>
                <a:gd name="T27" fmla="*/ 432 h 434"/>
                <a:gd name="T28" fmla="*/ 336 w 390"/>
                <a:gd name="T29" fmla="*/ 434 h 434"/>
                <a:gd name="T30" fmla="*/ 355 w 390"/>
                <a:gd name="T31" fmla="*/ 434 h 434"/>
                <a:gd name="T32" fmla="*/ 374 w 390"/>
                <a:gd name="T33" fmla="*/ 433 h 434"/>
                <a:gd name="T34" fmla="*/ 390 w 390"/>
                <a:gd name="T35" fmla="*/ 428 h 434"/>
                <a:gd name="T36" fmla="*/ 286 w 390"/>
                <a:gd name="T37" fmla="*/ 4 h 434"/>
                <a:gd name="T38" fmla="*/ 263 w 390"/>
                <a:gd name="T39" fmla="*/ 11 h 434"/>
                <a:gd name="T40" fmla="*/ 240 w 390"/>
                <a:gd name="T41" fmla="*/ 16 h 434"/>
                <a:gd name="T42" fmla="*/ 218 w 390"/>
                <a:gd name="T43" fmla="*/ 19 h 434"/>
                <a:gd name="T44" fmla="*/ 195 w 390"/>
                <a:gd name="T45" fmla="*/ 22 h 434"/>
                <a:gd name="T46" fmla="*/ 175 w 390"/>
                <a:gd name="T47" fmla="*/ 22 h 434"/>
                <a:gd name="T48" fmla="*/ 153 w 390"/>
                <a:gd name="T49" fmla="*/ 22 h 434"/>
                <a:gd name="T50" fmla="*/ 133 w 390"/>
                <a:gd name="T51" fmla="*/ 20 h 434"/>
                <a:gd name="T52" fmla="*/ 114 w 390"/>
                <a:gd name="T53" fmla="*/ 18 h 434"/>
                <a:gd name="T54" fmla="*/ 95 w 390"/>
                <a:gd name="T55" fmla="*/ 16 h 434"/>
                <a:gd name="T56" fmla="*/ 78 w 390"/>
                <a:gd name="T57" fmla="*/ 14 h 434"/>
                <a:gd name="T58" fmla="*/ 61 w 390"/>
                <a:gd name="T59" fmla="*/ 10 h 434"/>
                <a:gd name="T60" fmla="*/ 46 w 390"/>
                <a:gd name="T61" fmla="*/ 8 h 434"/>
                <a:gd name="T62" fmla="*/ 32 w 390"/>
                <a:gd name="T63" fmla="*/ 4 h 434"/>
                <a:gd name="T64" fmla="*/ 20 w 390"/>
                <a:gd name="T65" fmla="*/ 2 h 434"/>
                <a:gd name="T66" fmla="*/ 9 w 390"/>
                <a:gd name="T67" fmla="*/ 1 h 434"/>
                <a:gd name="T68" fmla="*/ 0 w 390"/>
                <a:gd name="T69" fmla="*/ 0 h 4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90"/>
                <a:gd name="T106" fmla="*/ 0 h 434"/>
                <a:gd name="T107" fmla="*/ 390 w 390"/>
                <a:gd name="T108" fmla="*/ 434 h 4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90" h="434">
                  <a:moveTo>
                    <a:pt x="0" y="0"/>
                  </a:moveTo>
                  <a:lnTo>
                    <a:pt x="0" y="386"/>
                  </a:lnTo>
                  <a:lnTo>
                    <a:pt x="26" y="383"/>
                  </a:lnTo>
                  <a:lnTo>
                    <a:pt x="53" y="382"/>
                  </a:lnTo>
                  <a:lnTo>
                    <a:pt x="80" y="385"/>
                  </a:lnTo>
                  <a:lnTo>
                    <a:pt x="108" y="388"/>
                  </a:lnTo>
                  <a:lnTo>
                    <a:pt x="135" y="393"/>
                  </a:lnTo>
                  <a:lnTo>
                    <a:pt x="163" y="398"/>
                  </a:lnTo>
                  <a:lnTo>
                    <a:pt x="190" y="404"/>
                  </a:lnTo>
                  <a:lnTo>
                    <a:pt x="216" y="410"/>
                  </a:lnTo>
                  <a:lnTo>
                    <a:pt x="243" y="417"/>
                  </a:lnTo>
                  <a:lnTo>
                    <a:pt x="267" y="423"/>
                  </a:lnTo>
                  <a:lnTo>
                    <a:pt x="291" y="427"/>
                  </a:lnTo>
                  <a:lnTo>
                    <a:pt x="314" y="432"/>
                  </a:lnTo>
                  <a:lnTo>
                    <a:pt x="336" y="434"/>
                  </a:lnTo>
                  <a:lnTo>
                    <a:pt x="355" y="434"/>
                  </a:lnTo>
                  <a:lnTo>
                    <a:pt x="374" y="433"/>
                  </a:lnTo>
                  <a:lnTo>
                    <a:pt x="390" y="428"/>
                  </a:lnTo>
                  <a:lnTo>
                    <a:pt x="286" y="4"/>
                  </a:lnTo>
                  <a:lnTo>
                    <a:pt x="263" y="11"/>
                  </a:lnTo>
                  <a:lnTo>
                    <a:pt x="240" y="16"/>
                  </a:lnTo>
                  <a:lnTo>
                    <a:pt x="218" y="19"/>
                  </a:lnTo>
                  <a:lnTo>
                    <a:pt x="195" y="22"/>
                  </a:lnTo>
                  <a:lnTo>
                    <a:pt x="175" y="22"/>
                  </a:lnTo>
                  <a:lnTo>
                    <a:pt x="153" y="22"/>
                  </a:lnTo>
                  <a:lnTo>
                    <a:pt x="133" y="20"/>
                  </a:lnTo>
                  <a:lnTo>
                    <a:pt x="114" y="18"/>
                  </a:lnTo>
                  <a:lnTo>
                    <a:pt x="95" y="16"/>
                  </a:lnTo>
                  <a:lnTo>
                    <a:pt x="78" y="14"/>
                  </a:lnTo>
                  <a:lnTo>
                    <a:pt x="61" y="10"/>
                  </a:lnTo>
                  <a:lnTo>
                    <a:pt x="46" y="8"/>
                  </a:lnTo>
                  <a:lnTo>
                    <a:pt x="32" y="4"/>
                  </a:lnTo>
                  <a:lnTo>
                    <a:pt x="20" y="2"/>
                  </a:lnTo>
                  <a:lnTo>
                    <a:pt x="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Freeform 22"/>
            <p:cNvSpPr>
              <a:spLocks noChangeAspect="1"/>
            </p:cNvSpPr>
            <p:nvPr/>
          </p:nvSpPr>
          <p:spPr bwMode="auto">
            <a:xfrm>
              <a:off x="4290" y="2596"/>
              <a:ext cx="94" cy="241"/>
            </a:xfrm>
            <a:custGeom>
              <a:avLst/>
              <a:gdLst>
                <a:gd name="T0" fmla="*/ 0 w 190"/>
                <a:gd name="T1" fmla="*/ 0 h 481"/>
                <a:gd name="T2" fmla="*/ 98 w 190"/>
                <a:gd name="T3" fmla="*/ 399 h 481"/>
                <a:gd name="T4" fmla="*/ 103 w 190"/>
                <a:gd name="T5" fmla="*/ 404 h 481"/>
                <a:gd name="T6" fmla="*/ 111 w 190"/>
                <a:gd name="T7" fmla="*/ 413 h 481"/>
                <a:gd name="T8" fmla="*/ 121 w 190"/>
                <a:gd name="T9" fmla="*/ 425 h 481"/>
                <a:gd name="T10" fmla="*/ 132 w 190"/>
                <a:gd name="T11" fmla="*/ 437 h 481"/>
                <a:gd name="T12" fmla="*/ 145 w 190"/>
                <a:gd name="T13" fmla="*/ 449 h 481"/>
                <a:gd name="T14" fmla="*/ 160 w 190"/>
                <a:gd name="T15" fmla="*/ 462 h 481"/>
                <a:gd name="T16" fmla="*/ 175 w 190"/>
                <a:gd name="T17" fmla="*/ 472 h 481"/>
                <a:gd name="T18" fmla="*/ 190 w 190"/>
                <a:gd name="T19" fmla="*/ 481 h 481"/>
                <a:gd name="T20" fmla="*/ 45 w 190"/>
                <a:gd name="T21" fmla="*/ 55 h 481"/>
                <a:gd name="T22" fmla="*/ 40 w 190"/>
                <a:gd name="T23" fmla="*/ 51 h 481"/>
                <a:gd name="T24" fmla="*/ 35 w 190"/>
                <a:gd name="T25" fmla="*/ 44 h 481"/>
                <a:gd name="T26" fmla="*/ 28 w 190"/>
                <a:gd name="T27" fmla="*/ 37 h 481"/>
                <a:gd name="T28" fmla="*/ 21 w 190"/>
                <a:gd name="T29" fmla="*/ 29 h 481"/>
                <a:gd name="T30" fmla="*/ 15 w 190"/>
                <a:gd name="T31" fmla="*/ 21 h 481"/>
                <a:gd name="T32" fmla="*/ 9 w 190"/>
                <a:gd name="T33" fmla="*/ 14 h 481"/>
                <a:gd name="T34" fmla="*/ 4 w 190"/>
                <a:gd name="T35" fmla="*/ 6 h 481"/>
                <a:gd name="T36" fmla="*/ 0 w 190"/>
                <a:gd name="T37" fmla="*/ 0 h 4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0"/>
                <a:gd name="T58" fmla="*/ 0 h 481"/>
                <a:gd name="T59" fmla="*/ 190 w 190"/>
                <a:gd name="T60" fmla="*/ 481 h 4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0" h="481">
                  <a:moveTo>
                    <a:pt x="0" y="0"/>
                  </a:moveTo>
                  <a:lnTo>
                    <a:pt x="98" y="399"/>
                  </a:lnTo>
                  <a:lnTo>
                    <a:pt x="103" y="404"/>
                  </a:lnTo>
                  <a:lnTo>
                    <a:pt x="111" y="413"/>
                  </a:lnTo>
                  <a:lnTo>
                    <a:pt x="121" y="425"/>
                  </a:lnTo>
                  <a:lnTo>
                    <a:pt x="132" y="437"/>
                  </a:lnTo>
                  <a:lnTo>
                    <a:pt x="145" y="449"/>
                  </a:lnTo>
                  <a:lnTo>
                    <a:pt x="160" y="462"/>
                  </a:lnTo>
                  <a:lnTo>
                    <a:pt x="175" y="472"/>
                  </a:lnTo>
                  <a:lnTo>
                    <a:pt x="190" y="481"/>
                  </a:lnTo>
                  <a:lnTo>
                    <a:pt x="45" y="55"/>
                  </a:lnTo>
                  <a:lnTo>
                    <a:pt x="40" y="51"/>
                  </a:lnTo>
                  <a:lnTo>
                    <a:pt x="35" y="44"/>
                  </a:lnTo>
                  <a:lnTo>
                    <a:pt x="28" y="37"/>
                  </a:lnTo>
                  <a:lnTo>
                    <a:pt x="21" y="29"/>
                  </a:lnTo>
                  <a:lnTo>
                    <a:pt x="15" y="21"/>
                  </a:lnTo>
                  <a:lnTo>
                    <a:pt x="9" y="14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1" name="Freeform 23"/>
            <p:cNvSpPr>
              <a:spLocks noChangeAspect="1"/>
            </p:cNvSpPr>
            <p:nvPr/>
          </p:nvSpPr>
          <p:spPr bwMode="auto">
            <a:xfrm>
              <a:off x="3852" y="2580"/>
              <a:ext cx="214" cy="222"/>
            </a:xfrm>
            <a:custGeom>
              <a:avLst/>
              <a:gdLst>
                <a:gd name="T0" fmla="*/ 108 w 428"/>
                <a:gd name="T1" fmla="*/ 268 h 444"/>
                <a:gd name="T2" fmla="*/ 57 w 428"/>
                <a:gd name="T3" fmla="*/ 253 h 444"/>
                <a:gd name="T4" fmla="*/ 24 w 428"/>
                <a:gd name="T5" fmla="*/ 226 h 444"/>
                <a:gd name="T6" fmla="*/ 7 w 428"/>
                <a:gd name="T7" fmla="*/ 191 h 444"/>
                <a:gd name="T8" fmla="*/ 0 w 428"/>
                <a:gd name="T9" fmla="*/ 150 h 444"/>
                <a:gd name="T10" fmla="*/ 3 w 428"/>
                <a:gd name="T11" fmla="*/ 108 h 444"/>
                <a:gd name="T12" fmla="*/ 9 w 428"/>
                <a:gd name="T13" fmla="*/ 67 h 444"/>
                <a:gd name="T14" fmla="*/ 17 w 428"/>
                <a:gd name="T15" fmla="*/ 30 h 444"/>
                <a:gd name="T16" fmla="*/ 23 w 428"/>
                <a:gd name="T17" fmla="*/ 0 h 444"/>
                <a:gd name="T18" fmla="*/ 36 w 428"/>
                <a:gd name="T19" fmla="*/ 6 h 444"/>
                <a:gd name="T20" fmla="*/ 47 w 428"/>
                <a:gd name="T21" fmla="*/ 11 h 444"/>
                <a:gd name="T22" fmla="*/ 60 w 428"/>
                <a:gd name="T23" fmla="*/ 15 h 444"/>
                <a:gd name="T24" fmla="*/ 73 w 428"/>
                <a:gd name="T25" fmla="*/ 18 h 444"/>
                <a:gd name="T26" fmla="*/ 85 w 428"/>
                <a:gd name="T27" fmla="*/ 21 h 444"/>
                <a:gd name="T28" fmla="*/ 99 w 428"/>
                <a:gd name="T29" fmla="*/ 23 h 444"/>
                <a:gd name="T30" fmla="*/ 112 w 428"/>
                <a:gd name="T31" fmla="*/ 25 h 444"/>
                <a:gd name="T32" fmla="*/ 125 w 428"/>
                <a:gd name="T33" fmla="*/ 26 h 444"/>
                <a:gd name="T34" fmla="*/ 146 w 428"/>
                <a:gd name="T35" fmla="*/ 26 h 444"/>
                <a:gd name="T36" fmla="*/ 168 w 428"/>
                <a:gd name="T37" fmla="*/ 26 h 444"/>
                <a:gd name="T38" fmla="*/ 190 w 428"/>
                <a:gd name="T39" fmla="*/ 25 h 444"/>
                <a:gd name="T40" fmla="*/ 211 w 428"/>
                <a:gd name="T41" fmla="*/ 22 h 444"/>
                <a:gd name="T42" fmla="*/ 233 w 428"/>
                <a:gd name="T43" fmla="*/ 20 h 444"/>
                <a:gd name="T44" fmla="*/ 253 w 428"/>
                <a:gd name="T45" fmla="*/ 18 h 444"/>
                <a:gd name="T46" fmla="*/ 274 w 428"/>
                <a:gd name="T47" fmla="*/ 17 h 444"/>
                <a:gd name="T48" fmla="*/ 294 w 428"/>
                <a:gd name="T49" fmla="*/ 15 h 444"/>
                <a:gd name="T50" fmla="*/ 313 w 428"/>
                <a:gd name="T51" fmla="*/ 15 h 444"/>
                <a:gd name="T52" fmla="*/ 332 w 428"/>
                <a:gd name="T53" fmla="*/ 18 h 444"/>
                <a:gd name="T54" fmla="*/ 350 w 428"/>
                <a:gd name="T55" fmla="*/ 20 h 444"/>
                <a:gd name="T56" fmla="*/ 367 w 428"/>
                <a:gd name="T57" fmla="*/ 25 h 444"/>
                <a:gd name="T58" fmla="*/ 385 w 428"/>
                <a:gd name="T59" fmla="*/ 33 h 444"/>
                <a:gd name="T60" fmla="*/ 400 w 428"/>
                <a:gd name="T61" fmla="*/ 42 h 444"/>
                <a:gd name="T62" fmla="*/ 415 w 428"/>
                <a:gd name="T63" fmla="*/ 55 h 444"/>
                <a:gd name="T64" fmla="*/ 428 w 428"/>
                <a:gd name="T65" fmla="*/ 70 h 444"/>
                <a:gd name="T66" fmla="*/ 428 w 428"/>
                <a:gd name="T67" fmla="*/ 444 h 444"/>
                <a:gd name="T68" fmla="*/ 405 w 428"/>
                <a:gd name="T69" fmla="*/ 427 h 444"/>
                <a:gd name="T70" fmla="*/ 382 w 428"/>
                <a:gd name="T71" fmla="*/ 413 h 444"/>
                <a:gd name="T72" fmla="*/ 359 w 428"/>
                <a:gd name="T73" fmla="*/ 403 h 444"/>
                <a:gd name="T74" fmla="*/ 336 w 428"/>
                <a:gd name="T75" fmla="*/ 396 h 444"/>
                <a:gd name="T76" fmla="*/ 314 w 428"/>
                <a:gd name="T77" fmla="*/ 390 h 444"/>
                <a:gd name="T78" fmla="*/ 294 w 428"/>
                <a:gd name="T79" fmla="*/ 386 h 444"/>
                <a:gd name="T80" fmla="*/ 273 w 428"/>
                <a:gd name="T81" fmla="*/ 383 h 444"/>
                <a:gd name="T82" fmla="*/ 253 w 428"/>
                <a:gd name="T83" fmla="*/ 380 h 444"/>
                <a:gd name="T84" fmla="*/ 236 w 428"/>
                <a:gd name="T85" fmla="*/ 375 h 444"/>
                <a:gd name="T86" fmla="*/ 219 w 428"/>
                <a:gd name="T87" fmla="*/ 370 h 444"/>
                <a:gd name="T88" fmla="*/ 203 w 428"/>
                <a:gd name="T89" fmla="*/ 362 h 444"/>
                <a:gd name="T90" fmla="*/ 189 w 428"/>
                <a:gd name="T91" fmla="*/ 352 h 444"/>
                <a:gd name="T92" fmla="*/ 176 w 428"/>
                <a:gd name="T93" fmla="*/ 338 h 444"/>
                <a:gd name="T94" fmla="*/ 166 w 428"/>
                <a:gd name="T95" fmla="*/ 321 h 444"/>
                <a:gd name="T96" fmla="*/ 158 w 428"/>
                <a:gd name="T97" fmla="*/ 298 h 444"/>
                <a:gd name="T98" fmla="*/ 151 w 428"/>
                <a:gd name="T99" fmla="*/ 269 h 444"/>
                <a:gd name="T100" fmla="*/ 145 w 428"/>
                <a:gd name="T101" fmla="*/ 269 h 444"/>
                <a:gd name="T102" fmla="*/ 139 w 428"/>
                <a:gd name="T103" fmla="*/ 269 h 444"/>
                <a:gd name="T104" fmla="*/ 134 w 428"/>
                <a:gd name="T105" fmla="*/ 269 h 444"/>
                <a:gd name="T106" fmla="*/ 128 w 428"/>
                <a:gd name="T107" fmla="*/ 269 h 444"/>
                <a:gd name="T108" fmla="*/ 123 w 428"/>
                <a:gd name="T109" fmla="*/ 269 h 444"/>
                <a:gd name="T110" fmla="*/ 118 w 428"/>
                <a:gd name="T111" fmla="*/ 269 h 444"/>
                <a:gd name="T112" fmla="*/ 113 w 428"/>
                <a:gd name="T113" fmla="*/ 268 h 444"/>
                <a:gd name="T114" fmla="*/ 108 w 428"/>
                <a:gd name="T115" fmla="*/ 268 h 4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8"/>
                <a:gd name="T175" fmla="*/ 0 h 444"/>
                <a:gd name="T176" fmla="*/ 428 w 428"/>
                <a:gd name="T177" fmla="*/ 444 h 4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8" h="444">
                  <a:moveTo>
                    <a:pt x="108" y="268"/>
                  </a:moveTo>
                  <a:lnTo>
                    <a:pt x="57" y="253"/>
                  </a:lnTo>
                  <a:lnTo>
                    <a:pt x="24" y="226"/>
                  </a:lnTo>
                  <a:lnTo>
                    <a:pt x="7" y="191"/>
                  </a:lnTo>
                  <a:lnTo>
                    <a:pt x="0" y="150"/>
                  </a:lnTo>
                  <a:lnTo>
                    <a:pt x="3" y="108"/>
                  </a:lnTo>
                  <a:lnTo>
                    <a:pt x="9" y="67"/>
                  </a:lnTo>
                  <a:lnTo>
                    <a:pt x="17" y="30"/>
                  </a:lnTo>
                  <a:lnTo>
                    <a:pt x="23" y="0"/>
                  </a:lnTo>
                  <a:lnTo>
                    <a:pt x="36" y="6"/>
                  </a:lnTo>
                  <a:lnTo>
                    <a:pt x="47" y="11"/>
                  </a:lnTo>
                  <a:lnTo>
                    <a:pt x="60" y="15"/>
                  </a:lnTo>
                  <a:lnTo>
                    <a:pt x="73" y="18"/>
                  </a:lnTo>
                  <a:lnTo>
                    <a:pt x="85" y="21"/>
                  </a:lnTo>
                  <a:lnTo>
                    <a:pt x="99" y="23"/>
                  </a:lnTo>
                  <a:lnTo>
                    <a:pt x="112" y="25"/>
                  </a:lnTo>
                  <a:lnTo>
                    <a:pt x="125" y="26"/>
                  </a:lnTo>
                  <a:lnTo>
                    <a:pt x="146" y="26"/>
                  </a:lnTo>
                  <a:lnTo>
                    <a:pt x="168" y="26"/>
                  </a:lnTo>
                  <a:lnTo>
                    <a:pt x="190" y="25"/>
                  </a:lnTo>
                  <a:lnTo>
                    <a:pt x="211" y="22"/>
                  </a:lnTo>
                  <a:lnTo>
                    <a:pt x="233" y="20"/>
                  </a:lnTo>
                  <a:lnTo>
                    <a:pt x="253" y="18"/>
                  </a:lnTo>
                  <a:lnTo>
                    <a:pt x="274" y="17"/>
                  </a:lnTo>
                  <a:lnTo>
                    <a:pt x="294" y="15"/>
                  </a:lnTo>
                  <a:lnTo>
                    <a:pt x="313" y="15"/>
                  </a:lnTo>
                  <a:lnTo>
                    <a:pt x="332" y="18"/>
                  </a:lnTo>
                  <a:lnTo>
                    <a:pt x="350" y="20"/>
                  </a:lnTo>
                  <a:lnTo>
                    <a:pt x="367" y="25"/>
                  </a:lnTo>
                  <a:lnTo>
                    <a:pt x="385" y="33"/>
                  </a:lnTo>
                  <a:lnTo>
                    <a:pt x="400" y="42"/>
                  </a:lnTo>
                  <a:lnTo>
                    <a:pt x="415" y="55"/>
                  </a:lnTo>
                  <a:lnTo>
                    <a:pt x="428" y="70"/>
                  </a:lnTo>
                  <a:lnTo>
                    <a:pt x="428" y="444"/>
                  </a:lnTo>
                  <a:lnTo>
                    <a:pt x="405" y="427"/>
                  </a:lnTo>
                  <a:lnTo>
                    <a:pt x="382" y="413"/>
                  </a:lnTo>
                  <a:lnTo>
                    <a:pt x="359" y="403"/>
                  </a:lnTo>
                  <a:lnTo>
                    <a:pt x="336" y="396"/>
                  </a:lnTo>
                  <a:lnTo>
                    <a:pt x="314" y="390"/>
                  </a:lnTo>
                  <a:lnTo>
                    <a:pt x="294" y="386"/>
                  </a:lnTo>
                  <a:lnTo>
                    <a:pt x="273" y="383"/>
                  </a:lnTo>
                  <a:lnTo>
                    <a:pt x="253" y="380"/>
                  </a:lnTo>
                  <a:lnTo>
                    <a:pt x="236" y="375"/>
                  </a:lnTo>
                  <a:lnTo>
                    <a:pt x="219" y="370"/>
                  </a:lnTo>
                  <a:lnTo>
                    <a:pt x="203" y="362"/>
                  </a:lnTo>
                  <a:lnTo>
                    <a:pt x="189" y="352"/>
                  </a:lnTo>
                  <a:lnTo>
                    <a:pt x="176" y="338"/>
                  </a:lnTo>
                  <a:lnTo>
                    <a:pt x="166" y="321"/>
                  </a:lnTo>
                  <a:lnTo>
                    <a:pt x="158" y="298"/>
                  </a:lnTo>
                  <a:lnTo>
                    <a:pt x="151" y="269"/>
                  </a:lnTo>
                  <a:lnTo>
                    <a:pt x="145" y="269"/>
                  </a:lnTo>
                  <a:lnTo>
                    <a:pt x="139" y="269"/>
                  </a:lnTo>
                  <a:lnTo>
                    <a:pt x="134" y="269"/>
                  </a:lnTo>
                  <a:lnTo>
                    <a:pt x="128" y="269"/>
                  </a:lnTo>
                  <a:lnTo>
                    <a:pt x="123" y="269"/>
                  </a:lnTo>
                  <a:lnTo>
                    <a:pt x="118" y="269"/>
                  </a:lnTo>
                  <a:lnTo>
                    <a:pt x="113" y="268"/>
                  </a:lnTo>
                  <a:lnTo>
                    <a:pt x="108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2" name="Freeform 24"/>
            <p:cNvSpPr>
              <a:spLocks noChangeAspect="1"/>
            </p:cNvSpPr>
            <p:nvPr/>
          </p:nvSpPr>
          <p:spPr bwMode="auto">
            <a:xfrm>
              <a:off x="3854" y="2691"/>
              <a:ext cx="93" cy="72"/>
            </a:xfrm>
            <a:custGeom>
              <a:avLst/>
              <a:gdLst>
                <a:gd name="T0" fmla="*/ 0 w 185"/>
                <a:gd name="T1" fmla="*/ 0 h 145"/>
                <a:gd name="T2" fmla="*/ 9 w 185"/>
                <a:gd name="T3" fmla="*/ 12 h 145"/>
                <a:gd name="T4" fmla="*/ 21 w 185"/>
                <a:gd name="T5" fmla="*/ 24 h 145"/>
                <a:gd name="T6" fmla="*/ 34 w 185"/>
                <a:gd name="T7" fmla="*/ 34 h 145"/>
                <a:gd name="T8" fmla="*/ 50 w 185"/>
                <a:gd name="T9" fmla="*/ 42 h 145"/>
                <a:gd name="T10" fmla="*/ 70 w 185"/>
                <a:gd name="T11" fmla="*/ 51 h 145"/>
                <a:gd name="T12" fmla="*/ 90 w 185"/>
                <a:gd name="T13" fmla="*/ 55 h 145"/>
                <a:gd name="T14" fmla="*/ 113 w 185"/>
                <a:gd name="T15" fmla="*/ 59 h 145"/>
                <a:gd name="T16" fmla="*/ 136 w 185"/>
                <a:gd name="T17" fmla="*/ 59 h 145"/>
                <a:gd name="T18" fmla="*/ 137 w 185"/>
                <a:gd name="T19" fmla="*/ 68 h 145"/>
                <a:gd name="T20" fmla="*/ 139 w 185"/>
                <a:gd name="T21" fmla="*/ 79 h 145"/>
                <a:gd name="T22" fmla="*/ 143 w 185"/>
                <a:gd name="T23" fmla="*/ 90 h 145"/>
                <a:gd name="T24" fmla="*/ 147 w 185"/>
                <a:gd name="T25" fmla="*/ 101 h 145"/>
                <a:gd name="T26" fmla="*/ 153 w 185"/>
                <a:gd name="T27" fmla="*/ 114 h 145"/>
                <a:gd name="T28" fmla="*/ 162 w 185"/>
                <a:gd name="T29" fmla="*/ 124 h 145"/>
                <a:gd name="T30" fmla="*/ 172 w 185"/>
                <a:gd name="T31" fmla="*/ 136 h 145"/>
                <a:gd name="T32" fmla="*/ 185 w 185"/>
                <a:gd name="T33" fmla="*/ 145 h 145"/>
                <a:gd name="T34" fmla="*/ 167 w 185"/>
                <a:gd name="T35" fmla="*/ 142 h 145"/>
                <a:gd name="T36" fmla="*/ 149 w 185"/>
                <a:gd name="T37" fmla="*/ 138 h 145"/>
                <a:gd name="T38" fmla="*/ 133 w 185"/>
                <a:gd name="T39" fmla="*/ 133 h 145"/>
                <a:gd name="T40" fmla="*/ 117 w 185"/>
                <a:gd name="T41" fmla="*/ 128 h 145"/>
                <a:gd name="T42" fmla="*/ 101 w 185"/>
                <a:gd name="T43" fmla="*/ 121 h 145"/>
                <a:gd name="T44" fmla="*/ 87 w 185"/>
                <a:gd name="T45" fmla="*/ 114 h 145"/>
                <a:gd name="T46" fmla="*/ 73 w 185"/>
                <a:gd name="T47" fmla="*/ 106 h 145"/>
                <a:gd name="T48" fmla="*/ 61 w 185"/>
                <a:gd name="T49" fmla="*/ 97 h 145"/>
                <a:gd name="T50" fmla="*/ 49 w 185"/>
                <a:gd name="T51" fmla="*/ 87 h 145"/>
                <a:gd name="T52" fmla="*/ 38 w 185"/>
                <a:gd name="T53" fmla="*/ 77 h 145"/>
                <a:gd name="T54" fmla="*/ 29 w 185"/>
                <a:gd name="T55" fmla="*/ 67 h 145"/>
                <a:gd name="T56" fmla="*/ 21 w 185"/>
                <a:gd name="T57" fmla="*/ 54 h 145"/>
                <a:gd name="T58" fmla="*/ 14 w 185"/>
                <a:gd name="T59" fmla="*/ 42 h 145"/>
                <a:gd name="T60" fmla="*/ 8 w 185"/>
                <a:gd name="T61" fmla="*/ 29 h 145"/>
                <a:gd name="T62" fmla="*/ 3 w 185"/>
                <a:gd name="T63" fmla="*/ 15 h 145"/>
                <a:gd name="T64" fmla="*/ 0 w 185"/>
                <a:gd name="T65" fmla="*/ 0 h 1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5"/>
                <a:gd name="T100" fmla="*/ 0 h 145"/>
                <a:gd name="T101" fmla="*/ 185 w 185"/>
                <a:gd name="T102" fmla="*/ 145 h 1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5" h="145">
                  <a:moveTo>
                    <a:pt x="0" y="0"/>
                  </a:moveTo>
                  <a:lnTo>
                    <a:pt x="9" y="12"/>
                  </a:lnTo>
                  <a:lnTo>
                    <a:pt x="21" y="24"/>
                  </a:lnTo>
                  <a:lnTo>
                    <a:pt x="34" y="34"/>
                  </a:lnTo>
                  <a:lnTo>
                    <a:pt x="50" y="42"/>
                  </a:lnTo>
                  <a:lnTo>
                    <a:pt x="70" y="51"/>
                  </a:lnTo>
                  <a:lnTo>
                    <a:pt x="90" y="55"/>
                  </a:lnTo>
                  <a:lnTo>
                    <a:pt x="113" y="59"/>
                  </a:lnTo>
                  <a:lnTo>
                    <a:pt x="136" y="59"/>
                  </a:lnTo>
                  <a:lnTo>
                    <a:pt x="137" y="68"/>
                  </a:lnTo>
                  <a:lnTo>
                    <a:pt x="139" y="79"/>
                  </a:lnTo>
                  <a:lnTo>
                    <a:pt x="143" y="90"/>
                  </a:lnTo>
                  <a:lnTo>
                    <a:pt x="147" y="101"/>
                  </a:lnTo>
                  <a:lnTo>
                    <a:pt x="153" y="114"/>
                  </a:lnTo>
                  <a:lnTo>
                    <a:pt x="162" y="124"/>
                  </a:lnTo>
                  <a:lnTo>
                    <a:pt x="172" y="136"/>
                  </a:lnTo>
                  <a:lnTo>
                    <a:pt x="185" y="145"/>
                  </a:lnTo>
                  <a:lnTo>
                    <a:pt x="167" y="142"/>
                  </a:lnTo>
                  <a:lnTo>
                    <a:pt x="149" y="138"/>
                  </a:lnTo>
                  <a:lnTo>
                    <a:pt x="133" y="133"/>
                  </a:lnTo>
                  <a:lnTo>
                    <a:pt x="117" y="128"/>
                  </a:lnTo>
                  <a:lnTo>
                    <a:pt x="101" y="121"/>
                  </a:lnTo>
                  <a:lnTo>
                    <a:pt x="87" y="114"/>
                  </a:lnTo>
                  <a:lnTo>
                    <a:pt x="73" y="106"/>
                  </a:lnTo>
                  <a:lnTo>
                    <a:pt x="61" y="97"/>
                  </a:lnTo>
                  <a:lnTo>
                    <a:pt x="49" y="87"/>
                  </a:lnTo>
                  <a:lnTo>
                    <a:pt x="38" y="77"/>
                  </a:lnTo>
                  <a:lnTo>
                    <a:pt x="29" y="67"/>
                  </a:lnTo>
                  <a:lnTo>
                    <a:pt x="21" y="54"/>
                  </a:lnTo>
                  <a:lnTo>
                    <a:pt x="14" y="42"/>
                  </a:lnTo>
                  <a:lnTo>
                    <a:pt x="8" y="29"/>
                  </a:lnTo>
                  <a:lnTo>
                    <a:pt x="3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Freeform 25"/>
            <p:cNvSpPr>
              <a:spLocks noChangeAspect="1"/>
            </p:cNvSpPr>
            <p:nvPr/>
          </p:nvSpPr>
          <p:spPr bwMode="auto">
            <a:xfrm>
              <a:off x="3800" y="2587"/>
              <a:ext cx="197" cy="213"/>
            </a:xfrm>
            <a:custGeom>
              <a:avLst/>
              <a:gdLst>
                <a:gd name="T0" fmla="*/ 99 w 394"/>
                <a:gd name="T1" fmla="*/ 0 h 427"/>
                <a:gd name="T2" fmla="*/ 110 w 394"/>
                <a:gd name="T3" fmla="*/ 3 h 427"/>
                <a:gd name="T4" fmla="*/ 27 w 394"/>
                <a:gd name="T5" fmla="*/ 337 h 427"/>
                <a:gd name="T6" fmla="*/ 36 w 394"/>
                <a:gd name="T7" fmla="*/ 355 h 427"/>
                <a:gd name="T8" fmla="*/ 49 w 394"/>
                <a:gd name="T9" fmla="*/ 370 h 427"/>
                <a:gd name="T10" fmla="*/ 63 w 394"/>
                <a:gd name="T11" fmla="*/ 383 h 427"/>
                <a:gd name="T12" fmla="*/ 80 w 394"/>
                <a:gd name="T13" fmla="*/ 391 h 427"/>
                <a:gd name="T14" fmla="*/ 99 w 394"/>
                <a:gd name="T15" fmla="*/ 397 h 427"/>
                <a:gd name="T16" fmla="*/ 118 w 394"/>
                <a:gd name="T17" fmla="*/ 400 h 427"/>
                <a:gd name="T18" fmla="*/ 139 w 394"/>
                <a:gd name="T19" fmla="*/ 403 h 427"/>
                <a:gd name="T20" fmla="*/ 161 w 394"/>
                <a:gd name="T21" fmla="*/ 401 h 427"/>
                <a:gd name="T22" fmla="*/ 183 w 394"/>
                <a:gd name="T23" fmla="*/ 399 h 427"/>
                <a:gd name="T24" fmla="*/ 206 w 394"/>
                <a:gd name="T25" fmla="*/ 397 h 427"/>
                <a:gd name="T26" fmla="*/ 228 w 394"/>
                <a:gd name="T27" fmla="*/ 392 h 427"/>
                <a:gd name="T28" fmla="*/ 249 w 394"/>
                <a:gd name="T29" fmla="*/ 388 h 427"/>
                <a:gd name="T30" fmla="*/ 271 w 394"/>
                <a:gd name="T31" fmla="*/ 383 h 427"/>
                <a:gd name="T32" fmla="*/ 291 w 394"/>
                <a:gd name="T33" fmla="*/ 378 h 427"/>
                <a:gd name="T34" fmla="*/ 310 w 394"/>
                <a:gd name="T35" fmla="*/ 374 h 427"/>
                <a:gd name="T36" fmla="*/ 328 w 394"/>
                <a:gd name="T37" fmla="*/ 370 h 427"/>
                <a:gd name="T38" fmla="*/ 336 w 394"/>
                <a:gd name="T39" fmla="*/ 371 h 427"/>
                <a:gd name="T40" fmla="*/ 344 w 394"/>
                <a:gd name="T41" fmla="*/ 373 h 427"/>
                <a:gd name="T42" fmla="*/ 352 w 394"/>
                <a:gd name="T43" fmla="*/ 373 h 427"/>
                <a:gd name="T44" fmla="*/ 360 w 394"/>
                <a:gd name="T45" fmla="*/ 374 h 427"/>
                <a:gd name="T46" fmla="*/ 367 w 394"/>
                <a:gd name="T47" fmla="*/ 376 h 427"/>
                <a:gd name="T48" fmla="*/ 375 w 394"/>
                <a:gd name="T49" fmla="*/ 377 h 427"/>
                <a:gd name="T50" fmla="*/ 384 w 394"/>
                <a:gd name="T51" fmla="*/ 379 h 427"/>
                <a:gd name="T52" fmla="*/ 394 w 394"/>
                <a:gd name="T53" fmla="*/ 382 h 427"/>
                <a:gd name="T54" fmla="*/ 363 w 394"/>
                <a:gd name="T55" fmla="*/ 382 h 427"/>
                <a:gd name="T56" fmla="*/ 333 w 394"/>
                <a:gd name="T57" fmla="*/ 384 h 427"/>
                <a:gd name="T58" fmla="*/ 307 w 394"/>
                <a:gd name="T59" fmla="*/ 388 h 427"/>
                <a:gd name="T60" fmla="*/ 283 w 394"/>
                <a:gd name="T61" fmla="*/ 392 h 427"/>
                <a:gd name="T62" fmla="*/ 260 w 394"/>
                <a:gd name="T63" fmla="*/ 398 h 427"/>
                <a:gd name="T64" fmla="*/ 238 w 394"/>
                <a:gd name="T65" fmla="*/ 404 h 427"/>
                <a:gd name="T66" fmla="*/ 216 w 394"/>
                <a:gd name="T67" fmla="*/ 409 h 427"/>
                <a:gd name="T68" fmla="*/ 195 w 394"/>
                <a:gd name="T69" fmla="*/ 415 h 427"/>
                <a:gd name="T70" fmla="*/ 175 w 394"/>
                <a:gd name="T71" fmla="*/ 420 h 427"/>
                <a:gd name="T72" fmla="*/ 154 w 394"/>
                <a:gd name="T73" fmla="*/ 424 h 427"/>
                <a:gd name="T74" fmla="*/ 132 w 394"/>
                <a:gd name="T75" fmla="*/ 427 h 427"/>
                <a:gd name="T76" fmla="*/ 109 w 394"/>
                <a:gd name="T77" fmla="*/ 427 h 427"/>
                <a:gd name="T78" fmla="*/ 85 w 394"/>
                <a:gd name="T79" fmla="*/ 426 h 427"/>
                <a:gd name="T80" fmla="*/ 58 w 394"/>
                <a:gd name="T81" fmla="*/ 421 h 427"/>
                <a:gd name="T82" fmla="*/ 31 w 394"/>
                <a:gd name="T83" fmla="*/ 413 h 427"/>
                <a:gd name="T84" fmla="*/ 0 w 394"/>
                <a:gd name="T85" fmla="*/ 403 h 427"/>
                <a:gd name="T86" fmla="*/ 99 w 394"/>
                <a:gd name="T87" fmla="*/ 0 h 4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4"/>
                <a:gd name="T133" fmla="*/ 0 h 427"/>
                <a:gd name="T134" fmla="*/ 394 w 394"/>
                <a:gd name="T135" fmla="*/ 427 h 4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4" h="427">
                  <a:moveTo>
                    <a:pt x="99" y="0"/>
                  </a:moveTo>
                  <a:lnTo>
                    <a:pt x="110" y="3"/>
                  </a:lnTo>
                  <a:lnTo>
                    <a:pt x="27" y="337"/>
                  </a:lnTo>
                  <a:lnTo>
                    <a:pt x="36" y="355"/>
                  </a:lnTo>
                  <a:lnTo>
                    <a:pt x="49" y="370"/>
                  </a:lnTo>
                  <a:lnTo>
                    <a:pt x="63" y="383"/>
                  </a:lnTo>
                  <a:lnTo>
                    <a:pt x="80" y="391"/>
                  </a:lnTo>
                  <a:lnTo>
                    <a:pt x="99" y="397"/>
                  </a:lnTo>
                  <a:lnTo>
                    <a:pt x="118" y="400"/>
                  </a:lnTo>
                  <a:lnTo>
                    <a:pt x="139" y="403"/>
                  </a:lnTo>
                  <a:lnTo>
                    <a:pt x="161" y="401"/>
                  </a:lnTo>
                  <a:lnTo>
                    <a:pt x="183" y="399"/>
                  </a:lnTo>
                  <a:lnTo>
                    <a:pt x="206" y="397"/>
                  </a:lnTo>
                  <a:lnTo>
                    <a:pt x="228" y="392"/>
                  </a:lnTo>
                  <a:lnTo>
                    <a:pt x="249" y="388"/>
                  </a:lnTo>
                  <a:lnTo>
                    <a:pt x="271" y="383"/>
                  </a:lnTo>
                  <a:lnTo>
                    <a:pt x="291" y="378"/>
                  </a:lnTo>
                  <a:lnTo>
                    <a:pt x="310" y="374"/>
                  </a:lnTo>
                  <a:lnTo>
                    <a:pt x="328" y="370"/>
                  </a:lnTo>
                  <a:lnTo>
                    <a:pt x="336" y="371"/>
                  </a:lnTo>
                  <a:lnTo>
                    <a:pt x="344" y="373"/>
                  </a:lnTo>
                  <a:lnTo>
                    <a:pt x="352" y="373"/>
                  </a:lnTo>
                  <a:lnTo>
                    <a:pt x="360" y="374"/>
                  </a:lnTo>
                  <a:lnTo>
                    <a:pt x="367" y="376"/>
                  </a:lnTo>
                  <a:lnTo>
                    <a:pt x="375" y="377"/>
                  </a:lnTo>
                  <a:lnTo>
                    <a:pt x="384" y="379"/>
                  </a:lnTo>
                  <a:lnTo>
                    <a:pt x="394" y="382"/>
                  </a:lnTo>
                  <a:lnTo>
                    <a:pt x="363" y="382"/>
                  </a:lnTo>
                  <a:lnTo>
                    <a:pt x="333" y="384"/>
                  </a:lnTo>
                  <a:lnTo>
                    <a:pt x="307" y="388"/>
                  </a:lnTo>
                  <a:lnTo>
                    <a:pt x="283" y="392"/>
                  </a:lnTo>
                  <a:lnTo>
                    <a:pt x="260" y="398"/>
                  </a:lnTo>
                  <a:lnTo>
                    <a:pt x="238" y="404"/>
                  </a:lnTo>
                  <a:lnTo>
                    <a:pt x="216" y="409"/>
                  </a:lnTo>
                  <a:lnTo>
                    <a:pt x="195" y="415"/>
                  </a:lnTo>
                  <a:lnTo>
                    <a:pt x="175" y="420"/>
                  </a:lnTo>
                  <a:lnTo>
                    <a:pt x="154" y="424"/>
                  </a:lnTo>
                  <a:lnTo>
                    <a:pt x="132" y="427"/>
                  </a:lnTo>
                  <a:lnTo>
                    <a:pt x="109" y="427"/>
                  </a:lnTo>
                  <a:lnTo>
                    <a:pt x="85" y="426"/>
                  </a:lnTo>
                  <a:lnTo>
                    <a:pt x="58" y="421"/>
                  </a:lnTo>
                  <a:lnTo>
                    <a:pt x="31" y="413"/>
                  </a:lnTo>
                  <a:lnTo>
                    <a:pt x="0" y="403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Freeform 26"/>
            <p:cNvSpPr>
              <a:spLocks noChangeAspect="1"/>
            </p:cNvSpPr>
            <p:nvPr/>
          </p:nvSpPr>
          <p:spPr bwMode="auto">
            <a:xfrm>
              <a:off x="4072" y="2581"/>
              <a:ext cx="69" cy="224"/>
            </a:xfrm>
            <a:custGeom>
              <a:avLst/>
              <a:gdLst>
                <a:gd name="T0" fmla="*/ 0 w 138"/>
                <a:gd name="T1" fmla="*/ 75 h 448"/>
                <a:gd name="T2" fmla="*/ 21 w 138"/>
                <a:gd name="T3" fmla="*/ 55 h 448"/>
                <a:gd name="T4" fmla="*/ 41 w 138"/>
                <a:gd name="T5" fmla="*/ 39 h 448"/>
                <a:gd name="T6" fmla="*/ 59 w 138"/>
                <a:gd name="T7" fmla="*/ 26 h 448"/>
                <a:gd name="T8" fmla="*/ 77 w 138"/>
                <a:gd name="T9" fmla="*/ 16 h 448"/>
                <a:gd name="T10" fmla="*/ 93 w 138"/>
                <a:gd name="T11" fmla="*/ 9 h 448"/>
                <a:gd name="T12" fmla="*/ 109 w 138"/>
                <a:gd name="T13" fmla="*/ 3 h 448"/>
                <a:gd name="T14" fmla="*/ 124 w 138"/>
                <a:gd name="T15" fmla="*/ 1 h 448"/>
                <a:gd name="T16" fmla="*/ 138 w 138"/>
                <a:gd name="T17" fmla="*/ 0 h 448"/>
                <a:gd name="T18" fmla="*/ 138 w 138"/>
                <a:gd name="T19" fmla="*/ 386 h 448"/>
                <a:gd name="T20" fmla="*/ 122 w 138"/>
                <a:gd name="T21" fmla="*/ 388 h 448"/>
                <a:gd name="T22" fmla="*/ 105 w 138"/>
                <a:gd name="T23" fmla="*/ 391 h 448"/>
                <a:gd name="T24" fmla="*/ 88 w 138"/>
                <a:gd name="T25" fmla="*/ 397 h 448"/>
                <a:gd name="T26" fmla="*/ 71 w 138"/>
                <a:gd name="T27" fmla="*/ 403 h 448"/>
                <a:gd name="T28" fmla="*/ 54 w 138"/>
                <a:gd name="T29" fmla="*/ 411 h 448"/>
                <a:gd name="T30" fmla="*/ 35 w 138"/>
                <a:gd name="T31" fmla="*/ 421 h 448"/>
                <a:gd name="T32" fmla="*/ 18 w 138"/>
                <a:gd name="T33" fmla="*/ 434 h 448"/>
                <a:gd name="T34" fmla="*/ 0 w 138"/>
                <a:gd name="T35" fmla="*/ 448 h 448"/>
                <a:gd name="T36" fmla="*/ 0 w 138"/>
                <a:gd name="T37" fmla="*/ 75 h 4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8"/>
                <a:gd name="T58" fmla="*/ 0 h 448"/>
                <a:gd name="T59" fmla="*/ 138 w 138"/>
                <a:gd name="T60" fmla="*/ 448 h 4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8" h="448">
                  <a:moveTo>
                    <a:pt x="0" y="75"/>
                  </a:moveTo>
                  <a:lnTo>
                    <a:pt x="21" y="55"/>
                  </a:lnTo>
                  <a:lnTo>
                    <a:pt x="41" y="39"/>
                  </a:lnTo>
                  <a:lnTo>
                    <a:pt x="59" y="26"/>
                  </a:lnTo>
                  <a:lnTo>
                    <a:pt x="77" y="16"/>
                  </a:lnTo>
                  <a:lnTo>
                    <a:pt x="93" y="9"/>
                  </a:lnTo>
                  <a:lnTo>
                    <a:pt x="109" y="3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386"/>
                  </a:lnTo>
                  <a:lnTo>
                    <a:pt x="122" y="388"/>
                  </a:lnTo>
                  <a:lnTo>
                    <a:pt x="105" y="391"/>
                  </a:lnTo>
                  <a:lnTo>
                    <a:pt x="88" y="397"/>
                  </a:lnTo>
                  <a:lnTo>
                    <a:pt x="71" y="403"/>
                  </a:lnTo>
                  <a:lnTo>
                    <a:pt x="54" y="411"/>
                  </a:lnTo>
                  <a:lnTo>
                    <a:pt x="35" y="421"/>
                  </a:lnTo>
                  <a:lnTo>
                    <a:pt x="18" y="434"/>
                  </a:lnTo>
                  <a:lnTo>
                    <a:pt x="0" y="448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5" name="Freeform 27"/>
            <p:cNvSpPr>
              <a:spLocks noChangeAspect="1"/>
            </p:cNvSpPr>
            <p:nvPr/>
          </p:nvSpPr>
          <p:spPr bwMode="auto">
            <a:xfrm>
              <a:off x="3820" y="2648"/>
              <a:ext cx="138" cy="135"/>
            </a:xfrm>
            <a:custGeom>
              <a:avLst/>
              <a:gdLst>
                <a:gd name="T0" fmla="*/ 53 w 276"/>
                <a:gd name="T1" fmla="*/ 0 h 268"/>
                <a:gd name="T2" fmla="*/ 49 w 276"/>
                <a:gd name="T3" fmla="*/ 16 h 268"/>
                <a:gd name="T4" fmla="*/ 43 w 276"/>
                <a:gd name="T5" fmla="*/ 43 h 268"/>
                <a:gd name="T6" fmla="*/ 33 w 276"/>
                <a:gd name="T7" fmla="*/ 78 h 268"/>
                <a:gd name="T8" fmla="*/ 24 w 276"/>
                <a:gd name="T9" fmla="*/ 116 h 268"/>
                <a:gd name="T10" fmla="*/ 15 w 276"/>
                <a:gd name="T11" fmla="*/ 152 h 268"/>
                <a:gd name="T12" fmla="*/ 7 w 276"/>
                <a:gd name="T13" fmla="*/ 183 h 268"/>
                <a:gd name="T14" fmla="*/ 2 w 276"/>
                <a:gd name="T15" fmla="*/ 205 h 268"/>
                <a:gd name="T16" fmla="*/ 0 w 276"/>
                <a:gd name="T17" fmla="*/ 213 h 268"/>
                <a:gd name="T18" fmla="*/ 9 w 276"/>
                <a:gd name="T19" fmla="*/ 230 h 268"/>
                <a:gd name="T20" fmla="*/ 22 w 276"/>
                <a:gd name="T21" fmla="*/ 244 h 268"/>
                <a:gd name="T22" fmla="*/ 37 w 276"/>
                <a:gd name="T23" fmla="*/ 254 h 268"/>
                <a:gd name="T24" fmla="*/ 54 w 276"/>
                <a:gd name="T25" fmla="*/ 261 h 268"/>
                <a:gd name="T26" fmla="*/ 74 w 276"/>
                <a:gd name="T27" fmla="*/ 266 h 268"/>
                <a:gd name="T28" fmla="*/ 94 w 276"/>
                <a:gd name="T29" fmla="*/ 268 h 268"/>
                <a:gd name="T30" fmla="*/ 116 w 276"/>
                <a:gd name="T31" fmla="*/ 268 h 268"/>
                <a:gd name="T32" fmla="*/ 138 w 276"/>
                <a:gd name="T33" fmla="*/ 267 h 268"/>
                <a:gd name="T34" fmla="*/ 161 w 276"/>
                <a:gd name="T35" fmla="*/ 265 h 268"/>
                <a:gd name="T36" fmla="*/ 183 w 276"/>
                <a:gd name="T37" fmla="*/ 261 h 268"/>
                <a:gd name="T38" fmla="*/ 204 w 276"/>
                <a:gd name="T39" fmla="*/ 258 h 268"/>
                <a:gd name="T40" fmla="*/ 222 w 276"/>
                <a:gd name="T41" fmla="*/ 253 h 268"/>
                <a:gd name="T42" fmla="*/ 240 w 276"/>
                <a:gd name="T43" fmla="*/ 250 h 268"/>
                <a:gd name="T44" fmla="*/ 255 w 276"/>
                <a:gd name="T45" fmla="*/ 247 h 268"/>
                <a:gd name="T46" fmla="*/ 267 w 276"/>
                <a:gd name="T47" fmla="*/ 245 h 268"/>
                <a:gd name="T48" fmla="*/ 276 w 276"/>
                <a:gd name="T49" fmla="*/ 244 h 268"/>
                <a:gd name="T50" fmla="*/ 250 w 276"/>
                <a:gd name="T51" fmla="*/ 240 h 268"/>
                <a:gd name="T52" fmla="*/ 224 w 276"/>
                <a:gd name="T53" fmla="*/ 236 h 268"/>
                <a:gd name="T54" fmla="*/ 200 w 276"/>
                <a:gd name="T55" fmla="*/ 230 h 268"/>
                <a:gd name="T56" fmla="*/ 177 w 276"/>
                <a:gd name="T57" fmla="*/ 222 h 268"/>
                <a:gd name="T58" fmla="*/ 156 w 276"/>
                <a:gd name="T59" fmla="*/ 214 h 268"/>
                <a:gd name="T60" fmla="*/ 137 w 276"/>
                <a:gd name="T61" fmla="*/ 203 h 268"/>
                <a:gd name="T62" fmla="*/ 120 w 276"/>
                <a:gd name="T63" fmla="*/ 192 h 268"/>
                <a:gd name="T64" fmla="*/ 105 w 276"/>
                <a:gd name="T65" fmla="*/ 178 h 268"/>
                <a:gd name="T66" fmla="*/ 90 w 276"/>
                <a:gd name="T67" fmla="*/ 163 h 268"/>
                <a:gd name="T68" fmla="*/ 78 w 276"/>
                <a:gd name="T69" fmla="*/ 146 h 268"/>
                <a:gd name="T70" fmla="*/ 69 w 276"/>
                <a:gd name="T71" fmla="*/ 127 h 268"/>
                <a:gd name="T72" fmla="*/ 61 w 276"/>
                <a:gd name="T73" fmla="*/ 106 h 268"/>
                <a:gd name="T74" fmla="*/ 55 w 276"/>
                <a:gd name="T75" fmla="*/ 83 h 268"/>
                <a:gd name="T76" fmla="*/ 52 w 276"/>
                <a:gd name="T77" fmla="*/ 57 h 268"/>
                <a:gd name="T78" fmla="*/ 52 w 276"/>
                <a:gd name="T79" fmla="*/ 30 h 268"/>
                <a:gd name="T80" fmla="*/ 53 w 276"/>
                <a:gd name="T81" fmla="*/ 0 h 2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76"/>
                <a:gd name="T124" fmla="*/ 0 h 268"/>
                <a:gd name="T125" fmla="*/ 276 w 276"/>
                <a:gd name="T126" fmla="*/ 268 h 2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76" h="268">
                  <a:moveTo>
                    <a:pt x="53" y="0"/>
                  </a:moveTo>
                  <a:lnTo>
                    <a:pt x="49" y="16"/>
                  </a:lnTo>
                  <a:lnTo>
                    <a:pt x="43" y="43"/>
                  </a:lnTo>
                  <a:lnTo>
                    <a:pt x="33" y="78"/>
                  </a:lnTo>
                  <a:lnTo>
                    <a:pt x="24" y="116"/>
                  </a:lnTo>
                  <a:lnTo>
                    <a:pt x="15" y="152"/>
                  </a:lnTo>
                  <a:lnTo>
                    <a:pt x="7" y="183"/>
                  </a:lnTo>
                  <a:lnTo>
                    <a:pt x="2" y="205"/>
                  </a:lnTo>
                  <a:lnTo>
                    <a:pt x="0" y="213"/>
                  </a:lnTo>
                  <a:lnTo>
                    <a:pt x="9" y="230"/>
                  </a:lnTo>
                  <a:lnTo>
                    <a:pt x="22" y="244"/>
                  </a:lnTo>
                  <a:lnTo>
                    <a:pt x="37" y="254"/>
                  </a:lnTo>
                  <a:lnTo>
                    <a:pt x="54" y="261"/>
                  </a:lnTo>
                  <a:lnTo>
                    <a:pt x="74" y="266"/>
                  </a:lnTo>
                  <a:lnTo>
                    <a:pt x="94" y="268"/>
                  </a:lnTo>
                  <a:lnTo>
                    <a:pt x="116" y="268"/>
                  </a:lnTo>
                  <a:lnTo>
                    <a:pt x="138" y="267"/>
                  </a:lnTo>
                  <a:lnTo>
                    <a:pt x="161" y="265"/>
                  </a:lnTo>
                  <a:lnTo>
                    <a:pt x="183" y="261"/>
                  </a:lnTo>
                  <a:lnTo>
                    <a:pt x="204" y="258"/>
                  </a:lnTo>
                  <a:lnTo>
                    <a:pt x="222" y="253"/>
                  </a:lnTo>
                  <a:lnTo>
                    <a:pt x="240" y="250"/>
                  </a:lnTo>
                  <a:lnTo>
                    <a:pt x="255" y="247"/>
                  </a:lnTo>
                  <a:lnTo>
                    <a:pt x="267" y="245"/>
                  </a:lnTo>
                  <a:lnTo>
                    <a:pt x="276" y="244"/>
                  </a:lnTo>
                  <a:lnTo>
                    <a:pt x="250" y="240"/>
                  </a:lnTo>
                  <a:lnTo>
                    <a:pt x="224" y="236"/>
                  </a:lnTo>
                  <a:lnTo>
                    <a:pt x="200" y="230"/>
                  </a:lnTo>
                  <a:lnTo>
                    <a:pt x="177" y="222"/>
                  </a:lnTo>
                  <a:lnTo>
                    <a:pt x="156" y="214"/>
                  </a:lnTo>
                  <a:lnTo>
                    <a:pt x="137" y="203"/>
                  </a:lnTo>
                  <a:lnTo>
                    <a:pt x="120" y="192"/>
                  </a:lnTo>
                  <a:lnTo>
                    <a:pt x="105" y="178"/>
                  </a:lnTo>
                  <a:lnTo>
                    <a:pt x="90" y="163"/>
                  </a:lnTo>
                  <a:lnTo>
                    <a:pt x="78" y="146"/>
                  </a:lnTo>
                  <a:lnTo>
                    <a:pt x="69" y="127"/>
                  </a:lnTo>
                  <a:lnTo>
                    <a:pt x="61" y="106"/>
                  </a:lnTo>
                  <a:lnTo>
                    <a:pt x="55" y="83"/>
                  </a:lnTo>
                  <a:lnTo>
                    <a:pt x="52" y="57"/>
                  </a:lnTo>
                  <a:lnTo>
                    <a:pt x="52" y="3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Document Structure</a:t>
            </a:r>
          </a:p>
        </p:txBody>
      </p:sp>
      <p:sp>
        <p:nvSpPr>
          <p:cNvPr id="20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SO-SQ-040</a:t>
            </a:r>
          </a:p>
        </p:txBody>
      </p:sp>
      <p:grpSp>
        <p:nvGrpSpPr>
          <p:cNvPr id="2053" name="Group 48"/>
          <p:cNvGrpSpPr>
            <a:grpSpLocks/>
          </p:cNvGrpSpPr>
          <p:nvPr/>
        </p:nvGrpSpPr>
        <p:grpSpPr bwMode="auto">
          <a:xfrm>
            <a:off x="911225" y="1117600"/>
            <a:ext cx="7316788" cy="4819650"/>
            <a:chOff x="574" y="1006"/>
            <a:chExt cx="4609" cy="3036"/>
          </a:xfrm>
        </p:grpSpPr>
        <p:graphicFrame>
          <p:nvGraphicFramePr>
            <p:cNvPr id="2050" name="Object 49"/>
            <p:cNvGraphicFramePr>
              <a:graphicFrameLocks noChangeAspect="1"/>
            </p:cNvGraphicFramePr>
            <p:nvPr/>
          </p:nvGraphicFramePr>
          <p:xfrm>
            <a:off x="1669" y="1006"/>
            <a:ext cx="2408" cy="2978"/>
          </p:xfrm>
          <a:graphic>
            <a:graphicData uri="http://schemas.openxmlformats.org/presentationml/2006/ole">
              <p:oleObj spid="_x0000_s2050" name="Microsoft ClipArt Gallery" r:id="rId3" imgW="2826720" imgH="3497040" progId="">
                <p:embed/>
              </p:oleObj>
            </a:graphicData>
          </a:graphic>
        </p:graphicFrame>
        <p:cxnSp>
          <p:nvCxnSpPr>
            <p:cNvPr id="2054" name="AutoShape 50" descr="5%"/>
            <p:cNvCxnSpPr>
              <a:cxnSpLocks noChangeShapeType="1"/>
              <a:stCxn id="37947" idx="2"/>
              <a:endCxn id="37939" idx="1"/>
            </p:cNvCxnSpPr>
            <p:nvPr/>
          </p:nvCxnSpPr>
          <p:spPr bwMode="auto">
            <a:xfrm rot="16200000" flipH="1">
              <a:off x="2439" y="3039"/>
              <a:ext cx="1298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</p:cxnSp>
        <p:sp>
          <p:nvSpPr>
            <p:cNvPr id="37939" name="Rectangle 51"/>
            <p:cNvSpPr>
              <a:spLocks noChangeArrowheads="1"/>
            </p:cNvSpPr>
            <p:nvPr/>
          </p:nvSpPr>
          <p:spPr bwMode="auto">
            <a:xfrm>
              <a:off x="3306" y="3754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prstDash val="dash"/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sp>
          <p:nvSpPr>
            <p:cNvPr id="37940" name="Rectangle 52"/>
            <p:cNvSpPr>
              <a:spLocks noChangeArrowheads="1"/>
            </p:cNvSpPr>
            <p:nvPr/>
          </p:nvSpPr>
          <p:spPr bwMode="auto">
            <a:xfrm>
              <a:off x="2302" y="1007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Sales</a:t>
              </a:r>
            </a:p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Order</a:t>
              </a:r>
            </a:p>
          </p:txBody>
        </p:sp>
        <p:cxnSp>
          <p:nvCxnSpPr>
            <p:cNvPr id="2057" name="AutoShape 53" descr="5%"/>
            <p:cNvCxnSpPr>
              <a:cxnSpLocks noChangeShapeType="1"/>
              <a:stCxn id="37940" idx="2"/>
              <a:endCxn id="37947" idx="0"/>
            </p:cNvCxnSpPr>
            <p:nvPr/>
          </p:nvCxnSpPr>
          <p:spPr bwMode="auto">
            <a:xfrm rot="5400000">
              <a:off x="2671" y="1799"/>
              <a:ext cx="41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8" name="AutoShape 54" descr="Large grid"/>
            <p:cNvCxnSpPr>
              <a:cxnSpLocks noChangeShapeType="1"/>
              <a:stCxn id="37940" idx="2"/>
              <a:endCxn id="37948" idx="0"/>
            </p:cNvCxnSpPr>
            <p:nvPr/>
          </p:nvCxnSpPr>
          <p:spPr bwMode="auto">
            <a:xfrm rot="16200000" flipH="1">
              <a:off x="3536" y="934"/>
              <a:ext cx="414" cy="172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059" name="AutoShape 55" descr="Large grid"/>
            <p:cNvCxnSpPr>
              <a:cxnSpLocks noChangeShapeType="1"/>
              <a:stCxn id="37940" idx="2"/>
              <a:endCxn id="37949" idx="0"/>
            </p:cNvCxnSpPr>
            <p:nvPr/>
          </p:nvCxnSpPr>
          <p:spPr bwMode="auto">
            <a:xfrm rot="5400000">
              <a:off x="1807" y="935"/>
              <a:ext cx="414" cy="172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37944" name="Rectangle 56"/>
            <p:cNvSpPr>
              <a:spLocks noChangeArrowheads="1"/>
            </p:cNvSpPr>
            <p:nvPr/>
          </p:nvSpPr>
          <p:spPr bwMode="auto">
            <a:xfrm>
              <a:off x="3306" y="2890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cxnSp>
          <p:nvCxnSpPr>
            <p:cNvPr id="2061" name="AutoShape 57" descr="Dotted grid"/>
            <p:cNvCxnSpPr>
              <a:cxnSpLocks noChangeShapeType="1"/>
              <a:stCxn id="37947" idx="2"/>
              <a:endCxn id="37944" idx="1"/>
            </p:cNvCxnSpPr>
            <p:nvPr/>
          </p:nvCxnSpPr>
          <p:spPr bwMode="auto">
            <a:xfrm rot="16200000" flipH="1">
              <a:off x="2871" y="2607"/>
              <a:ext cx="434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37946" name="Rectangle 58"/>
            <p:cNvSpPr>
              <a:spLocks noChangeArrowheads="1"/>
            </p:cNvSpPr>
            <p:nvPr/>
          </p:nvSpPr>
          <p:spPr bwMode="auto">
            <a:xfrm>
              <a:off x="3306" y="3322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sp>
          <p:nvSpPr>
            <p:cNvPr id="37947" name="Rectangle 59"/>
            <p:cNvSpPr>
              <a:spLocks noChangeArrowheads="1"/>
            </p:cNvSpPr>
            <p:nvPr/>
          </p:nvSpPr>
          <p:spPr bwMode="auto">
            <a:xfrm>
              <a:off x="2302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Line Items</a:t>
              </a:r>
            </a:p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(Body)</a:t>
              </a:r>
            </a:p>
          </p:txBody>
        </p:sp>
        <p:sp>
          <p:nvSpPr>
            <p:cNvPr id="37948" name="Rectangle 60"/>
            <p:cNvSpPr>
              <a:spLocks noChangeArrowheads="1"/>
            </p:cNvSpPr>
            <p:nvPr/>
          </p:nvSpPr>
          <p:spPr bwMode="auto">
            <a:xfrm>
              <a:off x="4031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Trailer</a:t>
              </a:r>
            </a:p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(Footer)</a:t>
              </a:r>
            </a:p>
          </p:txBody>
        </p:sp>
        <p:sp>
          <p:nvSpPr>
            <p:cNvPr id="37949" name="Rectangle 61"/>
            <p:cNvSpPr>
              <a:spLocks noChangeArrowheads="1"/>
            </p:cNvSpPr>
            <p:nvPr/>
          </p:nvSpPr>
          <p:spPr bwMode="auto">
            <a:xfrm>
              <a:off x="574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Header</a:t>
              </a:r>
            </a:p>
          </p:txBody>
        </p:sp>
        <p:cxnSp>
          <p:nvCxnSpPr>
            <p:cNvPr id="2066" name="AutoShape 62" descr="5%"/>
            <p:cNvCxnSpPr>
              <a:cxnSpLocks noChangeShapeType="1"/>
              <a:stCxn id="37947" idx="2"/>
              <a:endCxn id="37946" idx="1"/>
            </p:cNvCxnSpPr>
            <p:nvPr/>
          </p:nvCxnSpPr>
          <p:spPr bwMode="auto">
            <a:xfrm rot="16200000" flipH="1">
              <a:off x="2655" y="2823"/>
              <a:ext cx="866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Users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/>
              <a:t>SO-SQ-050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95313" y="909638"/>
            <a:ext cx="8072437" cy="5154612"/>
            <a:chOff x="919163" y="890588"/>
            <a:chExt cx="8072437" cy="5154612"/>
          </a:xfrm>
        </p:grpSpPr>
        <p:sp>
          <p:nvSpPr>
            <p:cNvPr id="28750" name="AutoShape 78"/>
            <p:cNvSpPr>
              <a:spLocks noChangeArrowheads="1"/>
            </p:cNvSpPr>
            <p:nvPr/>
          </p:nvSpPr>
          <p:spPr bwMode="auto">
            <a:xfrm>
              <a:off x="4276725" y="890588"/>
              <a:ext cx="3789363" cy="5154612"/>
            </a:xfrm>
            <a:prstGeom prst="roundRect">
              <a:avLst>
                <a:gd name="adj" fmla="val 6773"/>
              </a:avLst>
            </a:prstGeom>
            <a:solidFill>
              <a:schemeClr val="bg1"/>
            </a:solidFill>
            <a:ln w="38100">
              <a:solidFill>
                <a:schemeClr val="tx2"/>
              </a:solidFill>
              <a:round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lIns="91423" tIns="0" rIns="91423" bIns="45713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altLang="zh-CN" sz="2000" b="1">
                  <a:latin typeface="+mj-lt"/>
                  <a:ea typeface="宋体" charset="-122"/>
                </a:rPr>
                <a:t>QAD Enterprise Applications</a:t>
              </a:r>
            </a:p>
          </p:txBody>
        </p:sp>
        <p:sp>
          <p:nvSpPr>
            <p:cNvPr id="28751" name="AutoShape 79"/>
            <p:cNvSpPr>
              <a:spLocks noChangeArrowheads="1"/>
            </p:cNvSpPr>
            <p:nvPr/>
          </p:nvSpPr>
          <p:spPr bwMode="auto">
            <a:xfrm>
              <a:off x="4518025" y="13763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Makes Inquiry</a:t>
              </a:r>
            </a:p>
          </p:txBody>
        </p:sp>
        <p:sp>
          <p:nvSpPr>
            <p:cNvPr id="28752" name="AutoShape 80"/>
            <p:cNvSpPr>
              <a:spLocks noChangeArrowheads="1"/>
            </p:cNvSpPr>
            <p:nvPr/>
          </p:nvSpPr>
          <p:spPr bwMode="auto">
            <a:xfrm>
              <a:off x="4518025" y="20113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 eaLnBrk="0" hangingPunct="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Places Order Based on Quote</a:t>
              </a:r>
            </a:p>
          </p:txBody>
        </p:sp>
        <p:sp>
          <p:nvSpPr>
            <p:cNvPr id="28753" name="AutoShape 81"/>
            <p:cNvSpPr>
              <a:spLocks noChangeArrowheads="1"/>
            </p:cNvSpPr>
            <p:nvPr/>
          </p:nvSpPr>
          <p:spPr bwMode="auto">
            <a:xfrm>
              <a:off x="4518025" y="27225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Creates Sales Quote</a:t>
              </a:r>
            </a:p>
          </p:txBody>
        </p:sp>
        <p:sp>
          <p:nvSpPr>
            <p:cNvPr id="28754" name="AutoShape 82"/>
            <p:cNvSpPr>
              <a:spLocks noChangeArrowheads="1"/>
            </p:cNvSpPr>
            <p:nvPr/>
          </p:nvSpPr>
          <p:spPr bwMode="auto">
            <a:xfrm>
              <a:off x="4518025" y="3354388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lnSpc>
                  <a:spcPct val="80000"/>
                </a:lnSpc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Updates Sales Quote</a:t>
              </a:r>
              <a:br>
                <a:rPr kumimoji="1" lang="en-US" altLang="zh-CN" sz="1800">
                  <a:latin typeface="+mj-lt"/>
                  <a:ea typeface="宋体" charset="-122"/>
                </a:rPr>
              </a:br>
              <a:r>
                <a:rPr kumimoji="1" lang="en-US" altLang="zh-CN" sz="1800">
                  <a:latin typeface="+mj-lt"/>
                  <a:ea typeface="宋体" charset="-122"/>
                </a:rPr>
                <a:t>for Release</a:t>
              </a:r>
            </a:p>
          </p:txBody>
        </p:sp>
        <p:sp>
          <p:nvSpPr>
            <p:cNvPr id="28755" name="AutoShape 83"/>
            <p:cNvSpPr>
              <a:spLocks noChangeArrowheads="1"/>
            </p:cNvSpPr>
            <p:nvPr/>
          </p:nvSpPr>
          <p:spPr bwMode="auto">
            <a:xfrm>
              <a:off x="4518025" y="3990975"/>
              <a:ext cx="3308350" cy="5032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Release Quote to Sales Order</a:t>
              </a:r>
            </a:p>
          </p:txBody>
        </p:sp>
        <p:sp>
          <p:nvSpPr>
            <p:cNvPr id="28756" name="AutoShape 84"/>
            <p:cNvSpPr>
              <a:spLocks noChangeArrowheads="1"/>
            </p:cNvSpPr>
            <p:nvPr/>
          </p:nvSpPr>
          <p:spPr bwMode="auto">
            <a:xfrm>
              <a:off x="4489450" y="4994275"/>
              <a:ext cx="3308350" cy="5032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 dirty="0" smtClean="0">
                  <a:latin typeface="+mj-lt"/>
                  <a:ea typeface="宋体" charset="-122"/>
                </a:rPr>
                <a:t>Post and Print </a:t>
              </a:r>
              <a:r>
                <a:rPr kumimoji="1" lang="en-US" altLang="zh-CN" sz="1800" dirty="0">
                  <a:latin typeface="+mj-lt"/>
                  <a:ea typeface="宋体" charset="-122"/>
                </a:rPr>
                <a:t>Invoice</a:t>
              </a:r>
            </a:p>
          </p:txBody>
        </p:sp>
        <p:cxnSp>
          <p:nvCxnSpPr>
            <p:cNvPr id="7180" name="AutoShape 86"/>
            <p:cNvCxnSpPr>
              <a:cxnSpLocks noChangeShapeType="1"/>
              <a:stCxn id="28764" idx="3"/>
              <a:endCxn id="28753" idx="1"/>
            </p:cNvCxnSpPr>
            <p:nvPr/>
          </p:nvCxnSpPr>
          <p:spPr bwMode="auto">
            <a:xfrm flipV="1">
              <a:off x="2747963" y="2974975"/>
              <a:ext cx="1770062" cy="6286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3" name="AutoShape 89"/>
            <p:cNvCxnSpPr>
              <a:cxnSpLocks noChangeShapeType="1"/>
              <a:stCxn id="28764" idx="3"/>
              <a:endCxn id="28755" idx="1"/>
            </p:cNvCxnSpPr>
            <p:nvPr/>
          </p:nvCxnSpPr>
          <p:spPr bwMode="auto">
            <a:xfrm>
              <a:off x="2747963" y="3603625"/>
              <a:ext cx="1770062" cy="639763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4" name="AutoShape 90"/>
            <p:cNvCxnSpPr>
              <a:cxnSpLocks noChangeShapeType="1"/>
              <a:stCxn id="28764" idx="3"/>
              <a:endCxn id="28754" idx="1"/>
            </p:cNvCxnSpPr>
            <p:nvPr/>
          </p:nvCxnSpPr>
          <p:spPr bwMode="auto">
            <a:xfrm>
              <a:off x="2747963" y="3603625"/>
              <a:ext cx="1770062" cy="317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763" name="Text Box 91"/>
            <p:cNvSpPr txBox="1">
              <a:spLocks noChangeArrowheads="1"/>
            </p:cNvSpPr>
            <p:nvPr/>
          </p:nvSpPr>
          <p:spPr bwMode="auto">
            <a:xfrm>
              <a:off x="919163" y="15970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Customer</a:t>
              </a:r>
            </a:p>
          </p:txBody>
        </p:sp>
        <p:sp>
          <p:nvSpPr>
            <p:cNvPr id="28764" name="Text Box 92"/>
            <p:cNvSpPr txBox="1">
              <a:spLocks noChangeArrowheads="1"/>
            </p:cNvSpPr>
            <p:nvPr/>
          </p:nvSpPr>
          <p:spPr bwMode="auto">
            <a:xfrm>
              <a:off x="919163" y="32607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Customer Service Rep</a:t>
              </a:r>
            </a:p>
          </p:txBody>
        </p:sp>
        <p:sp>
          <p:nvSpPr>
            <p:cNvPr id="28765" name="Text Box 93"/>
            <p:cNvSpPr txBox="1">
              <a:spLocks noChangeArrowheads="1"/>
            </p:cNvSpPr>
            <p:nvPr/>
          </p:nvSpPr>
          <p:spPr bwMode="auto">
            <a:xfrm>
              <a:off x="919163" y="49117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Credit/Finance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Clerk</a:t>
              </a:r>
            </a:p>
          </p:txBody>
        </p:sp>
        <p:sp>
          <p:nvSpPr>
            <p:cNvPr id="7188" name="Line 94"/>
            <p:cNvSpPr>
              <a:spLocks noChangeShapeType="1"/>
            </p:cNvSpPr>
            <p:nvPr/>
          </p:nvSpPr>
          <p:spPr bwMode="auto">
            <a:xfrm>
              <a:off x="8231188" y="911225"/>
              <a:ext cx="0" cy="501015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lIns="96661" tIns="48331" rIns="96661" bIns="48331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9" name="Rectangle 95"/>
            <p:cNvSpPr>
              <a:spLocks noChangeArrowheads="1"/>
            </p:cNvSpPr>
            <p:nvPr/>
          </p:nvSpPr>
          <p:spPr bwMode="auto">
            <a:xfrm rot="5400000">
              <a:off x="7147719" y="2853532"/>
              <a:ext cx="3048000" cy="639762"/>
            </a:xfrm>
            <a:prstGeom prst="rect">
              <a:avLst/>
            </a:prstGeom>
            <a:noFill/>
            <a:ln w="31750">
              <a:noFill/>
              <a:prstDash val="dash"/>
              <a:miter lim="800000"/>
              <a:headEnd/>
              <a:tailEnd/>
            </a:ln>
          </p:spPr>
          <p:txBody>
            <a:bodyPr wrap="none" lIns="96661" tIns="48331" rIns="96661" bIns="48331" anchor="ctr"/>
            <a:lstStyle/>
            <a:p>
              <a:pPr defTabSz="966788" eaLnBrk="0" hangingPunct="0">
                <a:lnSpc>
                  <a:spcPct val="80000"/>
                </a:lnSpc>
              </a:pPr>
              <a:r>
                <a:rPr kumimoji="1" lang="en-US" altLang="zh-CN" sz="1900" b="1">
                  <a:latin typeface="+mj-lt"/>
                  <a:ea typeface="宋体" charset="-122"/>
                </a:rPr>
                <a:t>Credit / Finance</a:t>
              </a:r>
            </a:p>
            <a:p>
              <a:pPr defTabSz="966788" eaLnBrk="0" hangingPunct="0">
                <a:lnSpc>
                  <a:spcPct val="80000"/>
                </a:lnSpc>
              </a:pPr>
              <a:r>
                <a:rPr kumimoji="1" lang="en-US" altLang="zh-CN" sz="1900" b="1">
                  <a:latin typeface="+mj-lt"/>
                  <a:ea typeface="宋体" charset="-122"/>
                </a:rPr>
                <a:t>is working  throughout </a:t>
              </a:r>
            </a:p>
          </p:txBody>
        </p:sp>
        <p:cxnSp>
          <p:nvCxnSpPr>
            <p:cNvPr id="7190" name="AutoShape 96"/>
            <p:cNvCxnSpPr>
              <a:cxnSpLocks noChangeShapeType="1"/>
              <a:stCxn id="28763" idx="3"/>
              <a:endCxn id="28751" idx="1"/>
            </p:cNvCxnSpPr>
            <p:nvPr/>
          </p:nvCxnSpPr>
          <p:spPr bwMode="auto">
            <a:xfrm flipV="1">
              <a:off x="2747963" y="1628775"/>
              <a:ext cx="1770062" cy="3111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1" name="AutoShape 97"/>
            <p:cNvCxnSpPr>
              <a:cxnSpLocks noChangeShapeType="1"/>
              <a:stCxn id="28763" idx="3"/>
              <a:endCxn id="28752" idx="1"/>
            </p:cNvCxnSpPr>
            <p:nvPr/>
          </p:nvCxnSpPr>
          <p:spPr bwMode="auto">
            <a:xfrm>
              <a:off x="2747963" y="1939925"/>
              <a:ext cx="1770062" cy="3238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  <p:cxnSp>
        <p:nvCxnSpPr>
          <p:cNvPr id="28" name="Straight Arrow Connector 27"/>
          <p:cNvCxnSpPr>
            <a:stCxn id="28765" idx="3"/>
            <a:endCxn id="28756" idx="1"/>
          </p:cNvCxnSpPr>
          <p:nvPr/>
        </p:nvCxnSpPr>
        <p:spPr>
          <a:xfrm flipV="1">
            <a:off x="2424113" y="5264944"/>
            <a:ext cx="1741487" cy="873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3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Quotation Life Cycle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SO-SQ-060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455988" y="2405063"/>
            <a:ext cx="3656012" cy="457200"/>
          </a:xfrm>
          <a:prstGeom prst="rect">
            <a:avLst/>
          </a:prstGeom>
          <a:pattFill prst="pct10">
            <a:fgClr>
              <a:srgbClr val="FF0000"/>
            </a:fgClr>
            <a:bgClr>
              <a:srgbClr val="FFFFFF"/>
            </a:bgClr>
          </a:pattFill>
          <a:ln w="31750">
            <a:solidFill>
              <a:srgbClr val="FF0000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25000"/>
                <a:lumOff val="75000"/>
              </a:schemeClr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Print Sales Quote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541588" y="4959350"/>
            <a:ext cx="1828800" cy="914400"/>
          </a:xfrm>
          <a:prstGeom prst="rect">
            <a:avLst/>
          </a:prstGeom>
          <a:pattFill prst="wdDnDiag">
            <a:fgClr>
              <a:srgbClr val="BFFF09"/>
            </a:fgClr>
            <a:bgClr>
              <a:srgbClr val="FFFFFF"/>
            </a:bgClr>
          </a:pattFill>
          <a:ln w="31750">
            <a:solidFill>
              <a:srgbClr val="99CC00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Release Sales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Quote to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Order</a:t>
            </a:r>
          </a:p>
        </p:txBody>
      </p:sp>
      <p:cxnSp>
        <p:nvCxnSpPr>
          <p:cNvPr id="8197" name="AutoShape 6"/>
          <p:cNvCxnSpPr>
            <a:cxnSpLocks noChangeShapeType="1"/>
            <a:stCxn id="39951" idx="2"/>
            <a:endCxn id="39941" idx="0"/>
          </p:cNvCxnSpPr>
          <p:nvPr/>
        </p:nvCxnSpPr>
        <p:spPr bwMode="auto">
          <a:xfrm>
            <a:off x="3455988" y="4291013"/>
            <a:ext cx="0" cy="6524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6197600" y="4959350"/>
            <a:ext cx="1828800" cy="914400"/>
          </a:xfrm>
          <a:prstGeom prst="rect">
            <a:avLst/>
          </a:prstGeom>
          <a:pattFill prst="openDmnd">
            <a:fgClr>
              <a:srgbClr val="FFCC00"/>
            </a:fgClr>
            <a:bgClr>
              <a:srgbClr val="FFFFFF"/>
            </a:bgClr>
          </a:pattFill>
          <a:ln w="31750">
            <a:solidFill>
              <a:srgbClr val="FF9900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Delete expired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Quotes</a:t>
            </a:r>
          </a:p>
        </p:txBody>
      </p:sp>
      <p:cxnSp>
        <p:nvCxnSpPr>
          <p:cNvPr id="8199" name="AutoShape 9"/>
          <p:cNvCxnSpPr>
            <a:cxnSpLocks noChangeShapeType="1"/>
            <a:stCxn id="39960" idx="2"/>
            <a:endCxn id="39944" idx="0"/>
          </p:cNvCxnSpPr>
          <p:nvPr/>
        </p:nvCxnSpPr>
        <p:spPr bwMode="auto">
          <a:xfrm>
            <a:off x="7112000" y="4291013"/>
            <a:ext cx="0" cy="6524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200" name="AutoShape 10"/>
          <p:cNvCxnSpPr>
            <a:cxnSpLocks noChangeShapeType="1"/>
            <a:stCxn id="39941" idx="3"/>
            <a:endCxn id="39944" idx="1"/>
          </p:cNvCxnSpPr>
          <p:nvPr/>
        </p:nvCxnSpPr>
        <p:spPr bwMode="auto">
          <a:xfrm>
            <a:off x="4386263" y="5416550"/>
            <a:ext cx="1795462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1104900" y="3817938"/>
            <a:ext cx="1209675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44450" rIns="0" bIns="44450" anchor="ctr"/>
          <a:lstStyle/>
          <a:p>
            <a:pPr eaLnBrk="0" hangingPunct="0"/>
            <a:r>
              <a:rPr kumimoji="1" lang="en-US" altLang="zh-CN" sz="1600" b="1" i="1" dirty="0">
                <a:latin typeface="+mj-lt"/>
                <a:ea typeface="宋体" charset="-122"/>
              </a:rPr>
              <a:t>If Recurring</a:t>
            </a:r>
          </a:p>
          <a:p>
            <a:pPr eaLnBrk="0" hangingPunct="0"/>
            <a:r>
              <a:rPr kumimoji="1" lang="en-US" altLang="zh-CN" sz="1600" b="1" i="1" dirty="0">
                <a:latin typeface="+mj-lt"/>
                <a:ea typeface="宋体" charset="-122"/>
              </a:rPr>
              <a:t>Sales Quote</a:t>
            </a:r>
          </a:p>
        </p:txBody>
      </p:sp>
      <p:cxnSp>
        <p:nvCxnSpPr>
          <p:cNvPr id="8202" name="AutoShape 13"/>
          <p:cNvCxnSpPr>
            <a:cxnSpLocks noChangeShapeType="1"/>
            <a:stCxn id="39941" idx="1"/>
            <a:endCxn id="39951" idx="1"/>
          </p:cNvCxnSpPr>
          <p:nvPr/>
        </p:nvCxnSpPr>
        <p:spPr bwMode="auto">
          <a:xfrm rot="10800000" flipH="1">
            <a:off x="2525713" y="3817938"/>
            <a:ext cx="1587" cy="1598612"/>
          </a:xfrm>
          <a:prstGeom prst="bentConnector3">
            <a:avLst>
              <a:gd name="adj1" fmla="val -13400005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2541588" y="3360738"/>
            <a:ext cx="1828800" cy="914400"/>
          </a:xfrm>
          <a:prstGeom prst="rect">
            <a:avLst/>
          </a:prstGeom>
          <a:pattFill prst="wdDnDiag">
            <a:fgClr>
              <a:srgbClr val="BFFF09"/>
            </a:fgClr>
            <a:bgClr>
              <a:srgbClr val="FFFFFF"/>
            </a:bgClr>
          </a:pattFill>
          <a:ln w="31750">
            <a:solidFill>
              <a:srgbClr val="99CC00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Update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for Release</a:t>
            </a:r>
          </a:p>
        </p:txBody>
      </p:sp>
      <p:cxnSp>
        <p:nvCxnSpPr>
          <p:cNvPr id="8204" name="AutoShape 16"/>
          <p:cNvCxnSpPr>
            <a:cxnSpLocks noChangeShapeType="1"/>
            <a:stCxn id="39939" idx="2"/>
            <a:endCxn id="39951" idx="3"/>
          </p:cNvCxnSpPr>
          <p:nvPr/>
        </p:nvCxnSpPr>
        <p:spPr bwMode="auto">
          <a:xfrm rot="5400000">
            <a:off x="4365626" y="2898775"/>
            <a:ext cx="939800" cy="898525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2541588" y="1074738"/>
            <a:ext cx="1828800" cy="914400"/>
          </a:xfrm>
          <a:prstGeom prst="rect">
            <a:avLst/>
          </a:prstGeom>
          <a:pattFill prst="lgGrid">
            <a:fgClr>
              <a:schemeClr val="accent1"/>
            </a:fgClr>
            <a:bgClr>
              <a:srgbClr val="FFFFFF"/>
            </a:bgClr>
          </a:pattFill>
          <a:ln w="31750">
            <a:solidFill>
              <a:schemeClr val="hlink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25000"/>
                <a:lumOff val="75000"/>
              </a:schemeClr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Enter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6197600" y="1074738"/>
            <a:ext cx="1828800" cy="914400"/>
          </a:xfrm>
          <a:prstGeom prst="rect">
            <a:avLst/>
          </a:prstGeom>
          <a:pattFill prst="lgGrid">
            <a:fgClr>
              <a:schemeClr val="accent1"/>
            </a:fgClr>
            <a:bgClr>
              <a:srgbClr val="FFFFFF"/>
            </a:bgClr>
          </a:pattFill>
          <a:ln w="31750">
            <a:solidFill>
              <a:schemeClr val="hlink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Copy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</p:txBody>
      </p:sp>
      <p:sp>
        <p:nvSpPr>
          <p:cNvPr id="8207" name="Text Box 20"/>
          <p:cNvSpPr txBox="1">
            <a:spLocks noChangeArrowheads="1"/>
          </p:cNvSpPr>
          <p:nvPr/>
        </p:nvSpPr>
        <p:spPr bwMode="auto">
          <a:xfrm>
            <a:off x="4370388" y="1074738"/>
            <a:ext cx="1828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b"/>
          <a:lstStyle/>
          <a:p>
            <a:pPr eaLnBrk="0" hangingPunct="0"/>
            <a:r>
              <a:rPr kumimoji="1" lang="en-US" altLang="zh-CN" sz="1800" b="1">
                <a:latin typeface="+mj-lt"/>
                <a:ea typeface="宋体" charset="-122"/>
              </a:rPr>
              <a:t>- or -</a:t>
            </a:r>
            <a:endParaRPr kumimoji="1" lang="en-US" altLang="zh-CN" sz="1800" b="1">
              <a:solidFill>
                <a:schemeClr val="accent1"/>
              </a:solidFill>
              <a:latin typeface="+mj-lt"/>
              <a:ea typeface="宋体" charset="-122"/>
            </a:endParaRPr>
          </a:p>
        </p:txBody>
      </p:sp>
      <p:cxnSp>
        <p:nvCxnSpPr>
          <p:cNvPr id="8208" name="AutoShape 21"/>
          <p:cNvCxnSpPr>
            <a:cxnSpLocks noChangeShapeType="1"/>
            <a:stCxn id="39954" idx="3"/>
            <a:endCxn id="39939" idx="0"/>
          </p:cNvCxnSpPr>
          <p:nvPr/>
        </p:nvCxnSpPr>
        <p:spPr bwMode="auto">
          <a:xfrm>
            <a:off x="4386263" y="1531938"/>
            <a:ext cx="898525" cy="85725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8209" name="AutoShape 22"/>
          <p:cNvCxnSpPr>
            <a:cxnSpLocks noChangeShapeType="1"/>
            <a:stCxn id="39955" idx="1"/>
            <a:endCxn id="39939" idx="0"/>
          </p:cNvCxnSpPr>
          <p:nvPr/>
        </p:nvCxnSpPr>
        <p:spPr bwMode="auto">
          <a:xfrm rot="10800000" flipV="1">
            <a:off x="5284788" y="1531938"/>
            <a:ext cx="896937" cy="85725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6197600" y="3360738"/>
            <a:ext cx="1828800" cy="914400"/>
          </a:xfrm>
          <a:prstGeom prst="rect">
            <a:avLst/>
          </a:prstGeom>
          <a:pattFill prst="openDmnd">
            <a:fgClr>
              <a:srgbClr val="FFCC00"/>
            </a:fgClr>
            <a:bgClr>
              <a:srgbClr val="FFFFFF"/>
            </a:bgClr>
          </a:pattFill>
          <a:ln w="31750">
            <a:solidFill>
              <a:srgbClr val="FF9900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44450" rIns="0" bIns="44450" anchor="ctr"/>
          <a:lstStyle/>
          <a:p>
            <a:pPr eaLnBrk="0" hangingPunct="0"/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Update Sales Quote for</a:t>
            </a:r>
          </a:p>
          <a:p>
            <a:pPr eaLnBrk="0" hangingPunct="0"/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Reason(s) Lost</a:t>
            </a:r>
            <a:endParaRPr kumimoji="1" lang="en-US" altLang="zh-CN" sz="18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宋体" charset="-122"/>
            </a:endParaRPr>
          </a:p>
        </p:txBody>
      </p:sp>
      <p:cxnSp>
        <p:nvCxnSpPr>
          <p:cNvPr id="8211" name="AutoShape 25"/>
          <p:cNvCxnSpPr>
            <a:cxnSpLocks noChangeShapeType="1"/>
            <a:stCxn id="39939" idx="2"/>
            <a:endCxn id="39960" idx="1"/>
          </p:cNvCxnSpPr>
          <p:nvPr/>
        </p:nvCxnSpPr>
        <p:spPr bwMode="auto">
          <a:xfrm rot="16200000" flipH="1">
            <a:off x="5263357" y="2899569"/>
            <a:ext cx="939800" cy="896937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212" name="Text Box 26"/>
          <p:cNvSpPr txBox="1">
            <a:spLocks noChangeArrowheads="1"/>
          </p:cNvSpPr>
          <p:nvPr/>
        </p:nvSpPr>
        <p:spPr bwMode="auto">
          <a:xfrm>
            <a:off x="4370388" y="3817938"/>
            <a:ext cx="1828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kumimoji="1" lang="en-US" altLang="zh-CN" sz="1800" b="1">
                <a:latin typeface="+mj-lt"/>
                <a:ea typeface="宋体" charset="-122"/>
              </a:rPr>
              <a:t>- or -</a:t>
            </a:r>
            <a:endParaRPr kumimoji="1" lang="en-US" altLang="zh-CN" sz="1800" b="1">
              <a:solidFill>
                <a:schemeClr val="accent1"/>
              </a:solidFill>
              <a:latin typeface="+mj-lt"/>
              <a:ea typeface="宋体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b="1" dirty="0" smtClean="0"/>
              <a:t>Sales Quote Control</a:t>
            </a:r>
          </a:p>
          <a:p>
            <a:r>
              <a:rPr lang="en-US" b="1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9219" name="Rectangle 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SO-SQ-070</a:t>
            </a:r>
          </a:p>
        </p:txBody>
      </p:sp>
      <p:sp>
        <p:nvSpPr>
          <p:cNvPr id="40999" name="Line 39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b="1" dirty="0" smtClean="0"/>
              <a:t>Sales Quote Control</a:t>
            </a:r>
          </a:p>
          <a:p>
            <a:r>
              <a:rPr lang="en-US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SO-SQ-080</a:t>
            </a:r>
          </a:p>
        </p:txBody>
      </p:sp>
      <p:sp>
        <p:nvSpPr>
          <p:cNvPr id="113668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Control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SO-SQ-090</a:t>
            </a:r>
          </a:p>
        </p:txBody>
      </p:sp>
      <p:pic>
        <p:nvPicPr>
          <p:cNvPr id="11268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350" y="2205038"/>
            <a:ext cx="4305300" cy="2657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9" name="Rectangle 12"/>
          <p:cNvSpPr>
            <a:spLocks noChangeArrowheads="1"/>
          </p:cNvSpPr>
          <p:nvPr/>
        </p:nvSpPr>
        <p:spPr bwMode="auto">
          <a:xfrm>
            <a:off x="3095625" y="4400550"/>
            <a:ext cx="1714500" cy="2667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1283</TotalTime>
  <Words>351</Words>
  <Application>Microsoft Office PowerPoint</Application>
  <PresentationFormat>On-screen Show (4:3)</PresentationFormat>
  <Paragraphs>154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1_EX06PP_template</vt:lpstr>
      <vt:lpstr>QAD 2010 Template</vt:lpstr>
      <vt:lpstr>Microsoft ClipArt Gallery</vt:lpstr>
      <vt:lpstr>Process Sales Quotes</vt:lpstr>
      <vt:lpstr>Key Events</vt:lpstr>
      <vt:lpstr>Sales Quotes Terminology</vt:lpstr>
      <vt:lpstr>Document Structure</vt:lpstr>
      <vt:lpstr>Sales Quotes Users</vt:lpstr>
      <vt:lpstr>Sales Quotation Life Cycle</vt:lpstr>
      <vt:lpstr>Sales Quotes Setup</vt:lpstr>
      <vt:lpstr>Sales Quotes Setup</vt:lpstr>
      <vt:lpstr>Sales Quotes Control</vt:lpstr>
      <vt:lpstr>Sales Quote Accounting Control</vt:lpstr>
      <vt:lpstr>Sales Quotes Setup</vt:lpstr>
      <vt:lpstr>Reason Codes Maintenance</vt:lpstr>
      <vt:lpstr>Exercise</vt:lpstr>
      <vt:lpstr>Sales Quotes Processing</vt:lpstr>
      <vt:lpstr>Sales Quotes Maintenance - Header Information</vt:lpstr>
      <vt:lpstr>Sales Quote Maintenance – Header Information</vt:lpstr>
      <vt:lpstr>Sales Quote Maintenance – Line Information</vt:lpstr>
      <vt:lpstr>Sales Quotes Maintenance – Trailer Information</vt:lpstr>
      <vt:lpstr>Sales Quote Copy from Order</vt:lpstr>
      <vt:lpstr>Sales Quote Copy from Quote</vt:lpstr>
      <vt:lpstr>Sales Quote Repricing</vt:lpstr>
      <vt:lpstr>Sales Quote Release to Order</vt:lpstr>
      <vt:lpstr>Exercise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c6s</cp:lastModifiedBy>
  <cp:revision>76</cp:revision>
  <cp:lastPrinted>2001-02-13T19:39:33Z</cp:lastPrinted>
  <dcterms:created xsi:type="dcterms:W3CDTF">2000-12-07T01:08:11Z</dcterms:created>
  <dcterms:modified xsi:type="dcterms:W3CDTF">2011-11-15T07:54:46Z</dcterms:modified>
</cp:coreProperties>
</file>