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49" r:id="rId2"/>
  </p:sldMasterIdLst>
  <p:notesMasterIdLst>
    <p:notesMasterId r:id="rId9"/>
  </p:notesMasterIdLst>
  <p:sldIdLst>
    <p:sldId id="298" r:id="rId3"/>
    <p:sldId id="346" r:id="rId4"/>
    <p:sldId id="386" r:id="rId5"/>
    <p:sldId id="382" r:id="rId6"/>
    <p:sldId id="308" r:id="rId7"/>
    <p:sldId id="379"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82609" autoAdjust="0"/>
  </p:normalViewPr>
  <p:slideViewPr>
    <p:cSldViewPr>
      <p:cViewPr>
        <p:scale>
          <a:sx n="100" d="100"/>
          <a:sy n="100" d="100"/>
        </p:scale>
        <p:origin x="-672" y="9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74A74F-2623-4966-A4B5-E3AF77CC45CA}" type="datetimeFigureOut">
              <a:rPr lang="en-US" smtClean="0"/>
              <a:pPr/>
              <a:t>11/15/2011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E29A26-33F5-49A2-8945-F586FC6C2F9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ea typeface="宋体" pitchFamily="2" charset="-122"/>
              </a:rPr>
              <a:t>Enter to a non-blank value for the Memo Order Type.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r>
              <a:rPr lang="en-US" dirty="0" smtClean="0"/>
              <a:t>Memo Items have no effect on inventory or MRP when placed on a sales order.</a:t>
            </a:r>
          </a:p>
          <a:p>
            <a:r>
              <a:rPr lang="en-US" dirty="0" smtClean="0"/>
              <a:t>Memo Order Type validated against values defined in Generalized Codes Maintenance for field </a:t>
            </a:r>
            <a:r>
              <a:rPr lang="en-US" dirty="0" err="1" smtClean="0"/>
              <a:t>pt_memo_type</a:t>
            </a:r>
            <a:r>
              <a:rPr lang="en-US" dirty="0" smtClean="0"/>
              <a:t>;</a:t>
            </a:r>
            <a:r>
              <a:rPr lang="en-US" baseline="0" dirty="0" smtClean="0"/>
              <a:t> the entered v</a:t>
            </a:r>
            <a:r>
              <a:rPr lang="en-US" dirty="0" smtClean="0"/>
              <a:t>alue defaults to the Type field in</a:t>
            </a:r>
          </a:p>
          <a:p>
            <a:pPr lvl="2"/>
            <a:r>
              <a:rPr lang="en-US" dirty="0" smtClean="0"/>
              <a:t>Sales Quote Maintenance</a:t>
            </a:r>
          </a:p>
          <a:p>
            <a:pPr lvl="2"/>
            <a:r>
              <a:rPr lang="en-US" dirty="0" smtClean="0"/>
              <a:t>Sales Order Maintenance</a:t>
            </a:r>
          </a:p>
          <a:p>
            <a:pPr lvl="2"/>
            <a:r>
              <a:rPr lang="en-US" dirty="0" smtClean="0"/>
              <a:t>Pending Invoice Maintenance</a:t>
            </a:r>
          </a:p>
          <a:p>
            <a:pPr lvl="2"/>
            <a:r>
              <a:rPr lang="en-US" dirty="0" smtClean="0"/>
              <a:t>Scheduled Order Maintenance</a:t>
            </a:r>
          </a:p>
          <a:p>
            <a:pPr lvl="2"/>
            <a:r>
              <a:rPr lang="en-US" dirty="0" smtClean="0"/>
              <a:t>RMA Maintenance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When you take a customer order, requested items may not be available for customer delivery. You can substitute the requested item with one of the following</a:t>
            </a:r>
          </a:p>
          <a:p>
            <a:pPr lvl="1"/>
            <a:r>
              <a:rPr lang="en-US" dirty="0" smtClean="0"/>
              <a:t>Replacement Items, which replace the requested item with an equivalent item</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smtClean="0"/>
              <a:t>Up-Sell Items, which replace the requested item with an item of higher value</a:t>
            </a:r>
          </a:p>
          <a:p>
            <a:pPr lvl="1"/>
            <a:endParaRPr lang="en-US" dirty="0" smtClean="0"/>
          </a:p>
          <a:p>
            <a:r>
              <a:rPr lang="en-US" dirty="0" smtClean="0"/>
              <a:t>In addition, you can sell</a:t>
            </a:r>
          </a:p>
          <a:p>
            <a:pPr lvl="1"/>
            <a:r>
              <a:rPr lang="en-US" dirty="0" smtClean="0"/>
              <a:t>Cross-Sell Items, which are not replacement items for the requested items but sold in addition to the requested item to increase revenue or as a promotion for an item.</a:t>
            </a:r>
          </a:p>
          <a:p>
            <a:pPr lvl="1"/>
            <a:endParaRPr lang="en-US" dirty="0" smtClean="0"/>
          </a:p>
          <a:p>
            <a:pPr lvl="1"/>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Item Replacement Control to set system defaults for item replacement, up-sell, and cross-sell functions.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Auto </a:t>
            </a:r>
            <a:r>
              <a:rPr lang="en-US" dirty="0" err="1" smtClean="0"/>
              <a:t>Accept.Indicate</a:t>
            </a:r>
            <a:r>
              <a:rPr lang="en-US" dirty="0" smtClean="0"/>
              <a:t> whether to add replacement, up-sell or cross-sell items to an order without a prompting for confirmation.</a:t>
            </a:r>
          </a:p>
          <a:p>
            <a:r>
              <a:rPr lang="en-US" dirty="0" smtClean="0"/>
              <a:t>Round Quantity. Indicate the rounding method to use when non-whole number replacement item, up-sell item, or cross-sell item quantities are encountered </a:t>
            </a:r>
          </a:p>
          <a:p>
            <a:r>
              <a:rPr lang="en-US" dirty="0" smtClean="0"/>
              <a:t>Search By. Enter Sold-To (default) or Ship-To.</a:t>
            </a:r>
          </a:p>
          <a:p>
            <a:pPr lvl="1"/>
            <a:endParaRPr lang="en-US" dirty="0" smtClean="0"/>
          </a:p>
          <a:p>
            <a:pPr lvl="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Item Replacement Maintenance to define replacement items for items currently being used in the system. Replacement items are defined by site, customer, and effective date, or any combination of these.</a:t>
            </a:r>
          </a:p>
          <a:p>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Item Up-Sell Maintenance to define replacement items or assemblies that are an upgrade or a level above the requested item.</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Item Cross-Sell Maintenance to define items you offer to the customer in addition to the item being ordered.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E8392A83-12B4-4AB4-A2CE-FF6544E18E3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0A56A483-3C08-4132-8493-AF86797BCCC5}"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E92AC013-5221-45F3-8514-09D211D30E6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7B2E8BC9-D99E-4025-A7F7-3541FF2758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7D4C4A22-063F-48BD-B1FE-D32C005895E9}"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5F15783-391D-41A7-8AB6-23F1C32EEE3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D593FBE-6B9E-4758-8EB9-0D41458B901E}"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7E78533C-9A4C-4B79-9A3F-DD7E3620D1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7EAE8CC-81D8-4A5F-B2BC-E18F6779E02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4AFDE5EA-9D98-4108-AEF7-6E1AAE2AEB57}"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9923282F-1CFB-40AB-8B50-F00D750012F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3" cstate="print"/>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userDrawn="1"/>
        </p:nvPicPr>
        <p:blipFill>
          <a:blip r:embed="rId14" cstate="print"/>
          <a:srcRect/>
          <a:stretch>
            <a:fillRect/>
          </a:stretch>
        </p:blipFill>
        <p:spPr bwMode="auto">
          <a:xfrm>
            <a:off x="0" y="3227388"/>
            <a:ext cx="9142413" cy="3657600"/>
          </a:xfrm>
          <a:prstGeom prst="rect">
            <a:avLst/>
          </a:prstGeom>
          <a:noFill/>
          <a:ln w="9525">
            <a:noFill/>
            <a:miter lim="800000"/>
            <a:headEnd/>
            <a:tailEnd/>
          </a:ln>
        </p:spPr>
      </p:pic>
      <p:sp>
        <p:nvSpPr>
          <p:cNvPr id="1028"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eaLnBrk="0" fontAlgn="base" hangingPunct="0">
        <a:spcBef>
          <a:spcPct val="0"/>
        </a:spcBef>
        <a:spcAft>
          <a:spcPct val="0"/>
        </a:spcAft>
        <a:defRPr sz="3200" b="1">
          <a:solidFill>
            <a:srgbClr val="4F4F4F"/>
          </a:solidFill>
          <a:latin typeface="Century Gothic" pitchFamily="34" charset="0"/>
        </a:defRPr>
      </a:lvl6pPr>
      <a:lvl7pPr marL="914400" algn="l" defTabSz="457200" rtl="0" eaLnBrk="0" fontAlgn="base" hangingPunct="0">
        <a:spcBef>
          <a:spcPct val="0"/>
        </a:spcBef>
        <a:spcAft>
          <a:spcPct val="0"/>
        </a:spcAft>
        <a:defRPr sz="3200" b="1">
          <a:solidFill>
            <a:srgbClr val="4F4F4F"/>
          </a:solidFill>
          <a:latin typeface="Century Gothic" pitchFamily="34" charset="0"/>
        </a:defRPr>
      </a:lvl7pPr>
      <a:lvl8pPr marL="1371600" algn="l" defTabSz="457200" rtl="0" eaLnBrk="0" fontAlgn="base" hangingPunct="0">
        <a:spcBef>
          <a:spcPct val="0"/>
        </a:spcBef>
        <a:spcAft>
          <a:spcPct val="0"/>
        </a:spcAft>
        <a:defRPr sz="3200" b="1">
          <a:solidFill>
            <a:srgbClr val="4F4F4F"/>
          </a:solidFill>
          <a:latin typeface="Century Gothic" pitchFamily="34" charset="0"/>
        </a:defRPr>
      </a:lvl8pPr>
      <a:lvl9pPr marL="1828800" algn="l" defTabSz="457200" rtl="0" eaLnBrk="0" fontAlgn="base" hangingPunct="0">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5pPr>
      <a:lvl6pPr marL="25146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6pPr>
      <a:lvl7pPr marL="29718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7pPr>
      <a:lvl8pPr marL="34290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8pPr>
      <a:lvl9pPr marL="38862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noChangeArrowheads="1"/>
          </p:cNvPicPr>
          <p:nvPr userDrawn="1"/>
        </p:nvPicPr>
        <p:blipFill>
          <a:blip r:embed="rId14" cstate="print"/>
          <a:srcRect/>
          <a:stretch>
            <a:fillRect/>
          </a:stretch>
        </p:blipFill>
        <p:spPr bwMode="auto">
          <a:xfrm>
            <a:off x="0" y="6021388"/>
            <a:ext cx="9144000" cy="838200"/>
          </a:xfrm>
          <a:prstGeom prst="rect">
            <a:avLst/>
          </a:prstGeom>
          <a:noFill/>
          <a:ln w="9525">
            <a:noFill/>
            <a:miter lim="800000"/>
            <a:headEnd/>
            <a:tailEnd/>
          </a:ln>
        </p:spPr>
      </p:pic>
      <p:sp>
        <p:nvSpPr>
          <p:cNvPr id="2051"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smtClean="0">
                <a:solidFill>
                  <a:schemeClr val="bg1"/>
                </a:solidFill>
                <a:latin typeface="+mn-lt"/>
              </a:defRPr>
            </a:lvl1pPr>
          </a:lstStyle>
          <a:p>
            <a:pPr>
              <a:defRPr/>
            </a:pPr>
            <a:fld id="{4541C28A-5D4E-4206-87FB-1E7E17945A5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pitchFamily="34"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pitchFamily="34"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sz="800" dirty="0" smtClean="0">
              <a:solidFill>
                <a:schemeClr val="tx1"/>
              </a:solidFill>
              <a:latin typeface="Tahoma" pitchFamily="34" charset="0"/>
              <a:ea typeface="Tahoma" pitchFamily="34" charset="0"/>
              <a:cs typeface="Tahoma" pitchFamily="34" charset="0"/>
            </a:endParaRPr>
          </a:p>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SO-IR-010</a:t>
            </a:r>
          </a:p>
          <a:p>
            <a:endParaRPr lang="en-US" dirty="0"/>
          </a:p>
        </p:txBody>
      </p:sp>
      <p:sp>
        <p:nvSpPr>
          <p:cNvPr id="4" name="Title 3"/>
          <p:cNvSpPr>
            <a:spLocks noGrp="1"/>
          </p:cNvSpPr>
          <p:nvPr>
            <p:ph type="title"/>
          </p:nvPr>
        </p:nvSpPr>
        <p:spPr>
          <a:xfrm>
            <a:off x="457200" y="304800"/>
            <a:ext cx="8229600" cy="708730"/>
          </a:xfrm>
        </p:spPr>
        <p:txBody>
          <a:bodyPr/>
          <a:lstStyle/>
          <a:p>
            <a:r>
              <a:rPr lang="en-US" sz="3000" dirty="0" smtClean="0"/>
              <a:t>Memo Item and Item Replacement</a:t>
            </a:r>
            <a:endParaRPr lang="en-US" sz="3000" dirty="0"/>
          </a:p>
        </p:txBody>
      </p:sp>
      <p:sp>
        <p:nvSpPr>
          <p:cNvPr id="6" name="Content Placeholder 5"/>
          <p:cNvSpPr>
            <a:spLocks noGrp="1"/>
          </p:cNvSpPr>
          <p:nvPr>
            <p:ph idx="1"/>
          </p:nvPr>
        </p:nvSpPr>
        <p:spPr/>
        <p:txBody>
          <a:bodyPr/>
          <a:lstStyle/>
          <a:p>
            <a:pPr>
              <a:lnSpc>
                <a:spcPct val="90000"/>
              </a:lnSpc>
              <a:spcAft>
                <a:spcPts val="600"/>
              </a:spcAft>
              <a:buNone/>
            </a:pPr>
            <a:r>
              <a:rPr lang="en-US" dirty="0" smtClean="0"/>
              <a:t>In this section you will learn how to:</a:t>
            </a:r>
          </a:p>
          <a:p>
            <a:pPr>
              <a:lnSpc>
                <a:spcPct val="90000"/>
              </a:lnSpc>
              <a:spcAft>
                <a:spcPts val="600"/>
              </a:spcAft>
              <a:buNone/>
            </a:pPr>
            <a:endParaRPr lang="en-US" dirty="0" smtClean="0"/>
          </a:p>
          <a:p>
            <a:pPr>
              <a:lnSpc>
                <a:spcPct val="90000"/>
              </a:lnSpc>
              <a:spcAft>
                <a:spcPts val="600"/>
              </a:spcAft>
            </a:pPr>
            <a:r>
              <a:rPr lang="en-US" dirty="0" smtClean="0"/>
              <a:t>Set Up and Use Memo Items</a:t>
            </a:r>
          </a:p>
          <a:p>
            <a:pPr>
              <a:lnSpc>
                <a:spcPct val="90000"/>
              </a:lnSpc>
              <a:spcAft>
                <a:spcPts val="600"/>
              </a:spcAft>
            </a:pPr>
            <a:r>
              <a:rPr lang="en-US" dirty="0" smtClean="0"/>
              <a:t>Set Up and Use Item Replacement, Up-sell , and Cross-sell</a:t>
            </a:r>
          </a:p>
          <a:p>
            <a:pPr>
              <a:lnSpc>
                <a:spcPct val="90000"/>
              </a:lnSpc>
              <a:spcAft>
                <a:spcPts val="600"/>
              </a:spcAft>
            </a:pPr>
            <a:endParaRPr lang="en-US" dirty="0" smtClean="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7800" y="1371600"/>
            <a:ext cx="5181600" cy="4114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lang="en-US" sz="800" dirty="0" smtClean="0">
                <a:solidFill>
                  <a:srgbClr val="141414"/>
                </a:solidFill>
                <a:latin typeface="Tahoma" pitchFamily="34" charset="0"/>
                <a:ea typeface="Tahoma" pitchFamily="34" charset="0"/>
                <a:cs typeface="Tahoma" pitchFamily="34" charset="0"/>
              </a:rPr>
              <a:t>SO-IR-020</a:t>
            </a:r>
          </a:p>
        </p:txBody>
      </p:sp>
      <p:sp>
        <p:nvSpPr>
          <p:cNvPr id="4" name="Title 3"/>
          <p:cNvSpPr>
            <a:spLocks noGrp="1"/>
          </p:cNvSpPr>
          <p:nvPr>
            <p:ph type="title"/>
          </p:nvPr>
        </p:nvSpPr>
        <p:spPr>
          <a:xfrm>
            <a:off x="457200" y="304800"/>
            <a:ext cx="8229600" cy="708730"/>
          </a:xfrm>
        </p:spPr>
        <p:txBody>
          <a:bodyPr/>
          <a:lstStyle/>
          <a:p>
            <a:r>
              <a:rPr lang="en-US" dirty="0" smtClean="0"/>
              <a:t>Set Up and Use Memo Items</a:t>
            </a:r>
            <a:endParaRPr lang="en-US" dirty="0"/>
          </a:p>
        </p:txBody>
      </p:sp>
      <p:sp>
        <p:nvSpPr>
          <p:cNvPr id="6" name="Content Placeholder 5"/>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pic>
        <p:nvPicPr>
          <p:cNvPr id="8" name="Picture 7" descr="Memo Item 01.jpg"/>
          <p:cNvPicPr>
            <a:picLocks noChangeAspect="1"/>
          </p:cNvPicPr>
          <p:nvPr/>
        </p:nvPicPr>
        <p:blipFill>
          <a:blip r:embed="rId3" cstate="print"/>
          <a:stretch>
            <a:fillRect/>
          </a:stretch>
        </p:blipFill>
        <p:spPr>
          <a:xfrm>
            <a:off x="1295401" y="1295400"/>
            <a:ext cx="5257800" cy="4132673"/>
          </a:xfrm>
          <a:prstGeom prst="rect">
            <a:avLst/>
          </a:prstGeom>
        </p:spPr>
      </p:pic>
      <p:sp>
        <p:nvSpPr>
          <p:cNvPr id="7" name="Text Placeholder 6"/>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905000" y="1371600"/>
            <a:ext cx="3886200" cy="2514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endParaRPr lang="en-US" sz="800" dirty="0" smtClean="0">
              <a:solidFill>
                <a:schemeClr val="tx1"/>
              </a:solidFill>
              <a:latin typeface="Tahoma" pitchFamily="34" charset="0"/>
              <a:ea typeface="Tahoma" pitchFamily="34" charset="0"/>
              <a:cs typeface="Tahoma" pitchFamily="34" charset="0"/>
            </a:endParaRPr>
          </a:p>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SO-IR-030</a:t>
            </a:r>
          </a:p>
          <a:p>
            <a:endParaRPr lang="en-US" dirty="0"/>
          </a:p>
        </p:txBody>
      </p:sp>
      <p:sp>
        <p:nvSpPr>
          <p:cNvPr id="4" name="Title 3"/>
          <p:cNvSpPr>
            <a:spLocks noGrp="1"/>
          </p:cNvSpPr>
          <p:nvPr>
            <p:ph type="title"/>
          </p:nvPr>
        </p:nvSpPr>
        <p:spPr>
          <a:xfrm>
            <a:off x="457200" y="304800"/>
            <a:ext cx="8229600" cy="708730"/>
          </a:xfrm>
        </p:spPr>
        <p:txBody>
          <a:bodyPr/>
          <a:lstStyle/>
          <a:p>
            <a:r>
              <a:rPr lang="en-US" sz="3000" dirty="0" smtClean="0"/>
              <a:t>Enable Item </a:t>
            </a:r>
            <a:r>
              <a:rPr lang="en-US" sz="3000" dirty="0" smtClean="0"/>
              <a:t>Replacement</a:t>
            </a:r>
            <a:endParaRPr lang="en-US" sz="3000" dirty="0"/>
          </a:p>
        </p:txBody>
      </p:sp>
      <p:sp>
        <p:nvSpPr>
          <p:cNvPr id="6" name="Content Placeholder 5"/>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7" name="Picture 6" descr="Item Replacement 01.jpg"/>
          <p:cNvPicPr>
            <a:picLocks noChangeAspect="1"/>
          </p:cNvPicPr>
          <p:nvPr/>
        </p:nvPicPr>
        <p:blipFill>
          <a:blip r:embed="rId3" cstate="print"/>
          <a:stretch>
            <a:fillRect/>
          </a:stretch>
        </p:blipFill>
        <p:spPr>
          <a:xfrm>
            <a:off x="1896377" y="1371601"/>
            <a:ext cx="3818624" cy="2438399"/>
          </a:xfrm>
          <a:prstGeom prst="rect">
            <a:avLst/>
          </a:prstGeom>
        </p:spPr>
      </p:pic>
      <p:sp>
        <p:nvSpPr>
          <p:cNvPr id="9" name="Rectangle 8"/>
          <p:cNvSpPr/>
          <p:nvPr/>
        </p:nvSpPr>
        <p:spPr>
          <a:xfrm>
            <a:off x="2286000" y="2514600"/>
            <a:ext cx="2209800"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SO-IR-040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Set Up and Use </a:t>
            </a:r>
            <a:r>
              <a:rPr lang="en-US" dirty="0" smtClean="0"/>
              <a:t>Item Replacement</a:t>
            </a:r>
            <a:endParaRPr lang="en-US" dirty="0"/>
          </a:p>
        </p:txBody>
      </p:sp>
      <p:sp>
        <p:nvSpPr>
          <p:cNvPr id="6" name="Content Placeholder 5"/>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grpSp>
        <p:nvGrpSpPr>
          <p:cNvPr id="10" name="Group 9"/>
          <p:cNvGrpSpPr/>
          <p:nvPr/>
        </p:nvGrpSpPr>
        <p:grpSpPr>
          <a:xfrm>
            <a:off x="1066800" y="1295400"/>
            <a:ext cx="4648200" cy="3505200"/>
            <a:chOff x="1066800" y="1295400"/>
            <a:chExt cx="6858000" cy="4876800"/>
          </a:xfrm>
        </p:grpSpPr>
        <p:sp>
          <p:nvSpPr>
            <p:cNvPr id="9" name="Rectangle 8"/>
            <p:cNvSpPr/>
            <p:nvPr/>
          </p:nvSpPr>
          <p:spPr>
            <a:xfrm>
              <a:off x="1143000" y="1295400"/>
              <a:ext cx="6781800" cy="4876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Item Replacement 02.jpg"/>
            <p:cNvPicPr>
              <a:picLocks noChangeAspect="1"/>
            </p:cNvPicPr>
            <p:nvPr/>
          </p:nvPicPr>
          <p:blipFill>
            <a:blip r:embed="rId3" cstate="print"/>
            <a:stretch>
              <a:fillRect/>
            </a:stretch>
          </p:blipFill>
          <p:spPr>
            <a:xfrm>
              <a:off x="1066800" y="1295400"/>
              <a:ext cx="6801462" cy="4810125"/>
            </a:xfrm>
            <a:prstGeom prst="rect">
              <a:avLst/>
            </a:prstGeom>
          </p:spPr>
        </p:pic>
        <p:sp>
          <p:nvSpPr>
            <p:cNvPr id="8" name="Rectangle 7"/>
            <p:cNvSpPr/>
            <p:nvPr/>
          </p:nvSpPr>
          <p:spPr>
            <a:xfrm>
              <a:off x="2743200" y="2590800"/>
              <a:ext cx="11430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descr="Picture1.png"/>
          <p:cNvPicPr>
            <a:picLocks noChangeAspect="1"/>
          </p:cNvPicPr>
          <p:nvPr/>
        </p:nvPicPr>
        <p:blipFill>
          <a:blip r:embed="rId4"/>
          <a:stretch>
            <a:fillRect/>
          </a:stretch>
        </p:blipFill>
        <p:spPr>
          <a:xfrm>
            <a:off x="4876800" y="2209800"/>
            <a:ext cx="3779333" cy="4162374"/>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SO-IR-050</a:t>
            </a:r>
          </a:p>
          <a:p>
            <a:endParaRPr lang="en-US" dirty="0"/>
          </a:p>
        </p:txBody>
      </p:sp>
      <p:sp>
        <p:nvSpPr>
          <p:cNvPr id="6" name="Content Placeholder 5"/>
          <p:cNvSpPr>
            <a:spLocks noGrp="1"/>
          </p:cNvSpPr>
          <p:nvPr>
            <p:ph idx="1"/>
          </p:nvPr>
        </p:nvSpPr>
        <p:spPr/>
        <p:txBody>
          <a:bodyPr/>
          <a:lstStyle/>
          <a:p>
            <a:endParaRPr lang="en-US" dirty="0" smtClean="0"/>
          </a:p>
          <a:p>
            <a:endParaRPr lang="en-US" altLang="zh-CN" dirty="0" smtClean="0">
              <a:ea typeface="宋体" pitchFamily="2" charset="-122"/>
            </a:endParaRPr>
          </a:p>
        </p:txBody>
      </p:sp>
      <p:sp>
        <p:nvSpPr>
          <p:cNvPr id="8" name="Title 7"/>
          <p:cNvSpPr>
            <a:spLocks noGrp="1"/>
          </p:cNvSpPr>
          <p:nvPr>
            <p:ph type="title"/>
          </p:nvPr>
        </p:nvSpPr>
        <p:spPr>
          <a:xfrm>
            <a:off x="533400" y="304800"/>
            <a:ext cx="8229600" cy="708730"/>
          </a:xfrm>
        </p:spPr>
        <p:txBody>
          <a:bodyPr/>
          <a:lstStyle/>
          <a:p>
            <a:r>
              <a:rPr lang="en-US" dirty="0" smtClean="0"/>
              <a:t>Set Up and Use Up-sell</a:t>
            </a:r>
            <a:endParaRPr lang="en-US" dirty="0"/>
          </a:p>
        </p:txBody>
      </p:sp>
      <p:grpSp>
        <p:nvGrpSpPr>
          <p:cNvPr id="11" name="Group 10"/>
          <p:cNvGrpSpPr/>
          <p:nvPr/>
        </p:nvGrpSpPr>
        <p:grpSpPr>
          <a:xfrm>
            <a:off x="762000" y="1371600"/>
            <a:ext cx="4267200" cy="3448050"/>
            <a:chOff x="1676400" y="1352550"/>
            <a:chExt cx="5334000" cy="4743450"/>
          </a:xfrm>
        </p:grpSpPr>
        <p:sp>
          <p:nvSpPr>
            <p:cNvPr id="7" name="Rectangle 6"/>
            <p:cNvSpPr/>
            <p:nvPr/>
          </p:nvSpPr>
          <p:spPr>
            <a:xfrm>
              <a:off x="1752600" y="1371600"/>
              <a:ext cx="5257800" cy="472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Item Replacement 03.jpg"/>
            <p:cNvPicPr>
              <a:picLocks noChangeAspect="1"/>
            </p:cNvPicPr>
            <p:nvPr/>
          </p:nvPicPr>
          <p:blipFill>
            <a:blip r:embed="rId3" cstate="print"/>
            <a:stretch>
              <a:fillRect/>
            </a:stretch>
          </p:blipFill>
          <p:spPr>
            <a:xfrm>
              <a:off x="1676400" y="1352550"/>
              <a:ext cx="5248275" cy="4667250"/>
            </a:xfrm>
            <a:prstGeom prst="rect">
              <a:avLst/>
            </a:prstGeom>
          </p:spPr>
        </p:pic>
        <p:sp>
          <p:nvSpPr>
            <p:cNvPr id="10" name="Rectangle 9"/>
            <p:cNvSpPr/>
            <p:nvPr/>
          </p:nvSpPr>
          <p:spPr>
            <a:xfrm>
              <a:off x="2057400" y="3429000"/>
              <a:ext cx="10668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3505200" y="2514600"/>
            <a:ext cx="5334000" cy="3505200"/>
            <a:chOff x="533400" y="990600"/>
            <a:chExt cx="7391400" cy="4800600"/>
          </a:xfrm>
        </p:grpSpPr>
        <p:sp>
          <p:nvSpPr>
            <p:cNvPr id="13" name="Rectangle 12"/>
            <p:cNvSpPr/>
            <p:nvPr/>
          </p:nvSpPr>
          <p:spPr>
            <a:xfrm>
              <a:off x="609600" y="990600"/>
              <a:ext cx="7315200" cy="4800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p:cNvPicPr>
              <a:picLocks noChangeAspect="1" noChangeArrowheads="1"/>
            </p:cNvPicPr>
            <p:nvPr/>
          </p:nvPicPr>
          <p:blipFill>
            <a:blip r:embed="rId4"/>
            <a:srcRect/>
            <a:stretch>
              <a:fillRect/>
            </a:stretch>
          </p:blipFill>
          <p:spPr bwMode="auto">
            <a:xfrm>
              <a:off x="533400" y="990600"/>
              <a:ext cx="7324725" cy="4762500"/>
            </a:xfrm>
            <a:prstGeom prst="rect">
              <a:avLst/>
            </a:prstGeom>
            <a:noFill/>
            <a:ln w="9525">
              <a:noFill/>
              <a:miter lim="800000"/>
              <a:headEnd/>
              <a:tailEnd/>
            </a:ln>
            <a:effectLst/>
          </p:spPr>
        </p:pic>
        <p:sp>
          <p:nvSpPr>
            <p:cNvPr id="15" name="Rectangle 14"/>
            <p:cNvSpPr/>
            <p:nvPr/>
          </p:nvSpPr>
          <p:spPr>
            <a:xfrm>
              <a:off x="533400" y="2438400"/>
              <a:ext cx="55626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SO-IR-060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Set Up and Use Cross-sell</a:t>
            </a:r>
            <a:endParaRPr lang="en-US" dirty="0"/>
          </a:p>
        </p:txBody>
      </p:sp>
      <p:pic>
        <p:nvPicPr>
          <p:cNvPr id="9" name="Picture 8" descr="Picture1.png"/>
          <p:cNvPicPr>
            <a:picLocks noChangeAspect="1"/>
          </p:cNvPicPr>
          <p:nvPr/>
        </p:nvPicPr>
        <p:blipFill>
          <a:blip r:embed="rId3"/>
          <a:stretch>
            <a:fillRect/>
          </a:stretch>
        </p:blipFill>
        <p:spPr>
          <a:xfrm>
            <a:off x="452044" y="1219200"/>
            <a:ext cx="3815156" cy="3573351"/>
          </a:xfrm>
          <a:prstGeom prst="rect">
            <a:avLst/>
          </a:prstGeom>
        </p:spPr>
      </p:pic>
      <p:pic>
        <p:nvPicPr>
          <p:cNvPr id="10" name="Content Placeholder 9" descr="Picture1.png"/>
          <p:cNvPicPr>
            <a:picLocks noGrp="1" noChangeAspect="1"/>
          </p:cNvPicPr>
          <p:nvPr>
            <p:ph idx="1"/>
          </p:nvPr>
        </p:nvPicPr>
        <p:blipFill>
          <a:blip r:embed="rId4"/>
          <a:stretch>
            <a:fillRect/>
          </a:stretch>
        </p:blipFill>
        <p:spPr>
          <a:xfrm>
            <a:off x="2431927" y="3429000"/>
            <a:ext cx="6712073" cy="2590800"/>
          </a:xfr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3614</TotalTime>
  <Words>375</Words>
  <Application>Microsoft Office PowerPoint</Application>
  <PresentationFormat>On-screen Show (4:3)</PresentationFormat>
  <Paragraphs>74</Paragraphs>
  <Slides>6</Slides>
  <Notes>6</Notes>
  <HiddenSlides>0</HiddenSlides>
  <MMClips>0</MMClips>
  <ScaleCrop>false</ScaleCrop>
  <HeadingPairs>
    <vt:vector size="4" baseType="variant">
      <vt:variant>
        <vt:lpstr>Theme</vt:lpstr>
      </vt:variant>
      <vt:variant>
        <vt:i4>2</vt:i4>
      </vt:variant>
      <vt:variant>
        <vt:lpstr>Slide Titles</vt:lpstr>
      </vt:variant>
      <vt:variant>
        <vt:i4>6</vt:i4>
      </vt:variant>
    </vt:vector>
  </HeadingPairs>
  <TitlesOfParts>
    <vt:vector size="8" baseType="lpstr">
      <vt:lpstr>1_QAD 2010 Template</vt:lpstr>
      <vt:lpstr>QAD 2010 Template</vt:lpstr>
      <vt:lpstr>Memo Item and Item Replacement</vt:lpstr>
      <vt:lpstr>Set Up and Use Memo Items</vt:lpstr>
      <vt:lpstr>Enable Item Replacement</vt:lpstr>
      <vt:lpstr>Set Up and Use Item Replacement</vt:lpstr>
      <vt:lpstr>Set Up and Use Up-sell</vt:lpstr>
      <vt:lpstr>Set Up and Use Cross-sell</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Approval Statuses</dc:title>
  <dc:creator>QAD</dc:creator>
  <cp:lastModifiedBy>c6s</cp:lastModifiedBy>
  <cp:revision>544</cp:revision>
  <dcterms:created xsi:type="dcterms:W3CDTF">2011-03-04T00:30:06Z</dcterms:created>
  <dcterms:modified xsi:type="dcterms:W3CDTF">2011-11-15T07:08:42Z</dcterms:modified>
</cp:coreProperties>
</file>