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19"/>
  </p:notesMasterIdLst>
  <p:sldIdLst>
    <p:sldId id="298" r:id="rId3"/>
    <p:sldId id="350" r:id="rId4"/>
    <p:sldId id="351" r:id="rId5"/>
    <p:sldId id="352" r:id="rId6"/>
    <p:sldId id="353" r:id="rId7"/>
    <p:sldId id="333" r:id="rId8"/>
    <p:sldId id="332" r:id="rId9"/>
    <p:sldId id="357" r:id="rId10"/>
    <p:sldId id="337" r:id="rId11"/>
    <p:sldId id="354" r:id="rId12"/>
    <p:sldId id="331" r:id="rId13"/>
    <p:sldId id="355" r:id="rId14"/>
    <p:sldId id="326" r:id="rId15"/>
    <p:sldId id="356" r:id="rId16"/>
    <p:sldId id="327" r:id="rId17"/>
    <p:sldId id="34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39" autoAdjust="0"/>
    <p:restoredTop sz="65517" autoAdjust="0"/>
  </p:normalViewPr>
  <p:slideViewPr>
    <p:cSldViewPr>
      <p:cViewPr>
        <p:scale>
          <a:sx n="100" d="100"/>
          <a:sy n="100" d="100"/>
        </p:scale>
        <p:origin x="-684" y="85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ea typeface="宋体" pitchFamily="2" charset="-122"/>
              </a:rPr>
              <a:t>Use Freight Terms Maintenance to assign a logistics charge code to each freight terms with an accrual level.</a:t>
            </a:r>
          </a:p>
          <a:p>
            <a:pPr eaLnBrk="1" hangingPunct="1">
              <a:lnSpc>
                <a:spcPct val="70000"/>
              </a:lnSpc>
            </a:pPr>
            <a:r>
              <a:rPr lang="en-GB" dirty="0" smtClean="0"/>
              <a:t>Freight Terms Accrual Levels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1 (Add)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Accrue by shipment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2 (Allow)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Accrue by shipment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3 (Prepaid)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Accrue by line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4 (Collect)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No accrual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5 (Include)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Accrue by line</a:t>
            </a:r>
          </a:p>
          <a:p>
            <a:pPr eaLnBrk="1" hangingPunct="1">
              <a:lnSpc>
                <a:spcPct val="70000"/>
              </a:lnSpc>
            </a:pPr>
            <a:r>
              <a:rPr lang="en-US" dirty="0" smtClean="0"/>
              <a:t>Type 6 (Will Call)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No accrual</a:t>
            </a:r>
          </a:p>
          <a:p>
            <a:pPr lvl="1" eaLnBrk="1" hangingPunct="1">
              <a:lnSpc>
                <a:spcPct val="70000"/>
              </a:lnSpc>
            </a:pPr>
            <a:endParaRPr lang="en-US" dirty="0" smtClean="0"/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marR="0" lvl="0" indent="-342900" algn="l" defTabSz="457200" rtl="0" eaLnBrk="0" fontAlgn="auto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lang="en-US" sz="12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Process Sales</a:t>
            </a:r>
            <a:r>
              <a:rPr lang="en-US" sz="1200" kern="0" baseline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 O</a:t>
            </a:r>
            <a:r>
              <a:rPr lang="en-US" sz="12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rders with</a:t>
            </a:r>
            <a:r>
              <a:rPr lang="en-US" sz="1200" kern="0" baseline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 Outbound Logistics Charges</a:t>
            </a:r>
            <a:r>
              <a:rPr lang="en-US" sz="12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: </a:t>
            </a:r>
            <a:r>
              <a:rPr lang="en-US" dirty="0" smtClean="0"/>
              <a:t>Enter an address code identifying the freight carrier responsible for transporting this order; this field cannot be blank</a:t>
            </a:r>
          </a:p>
          <a:p>
            <a:pPr marL="342900" marR="0" lvl="0" indent="-342900" algn="l" defTabSz="457200" rtl="0" eaLnBrk="0" fontAlgn="auto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Arial" pitchFamily="34" charset="0"/>
              <a:buAutoNum type="arabicPeriod" startAt="2"/>
              <a:tabLst/>
              <a:defRPr/>
            </a:pPr>
            <a:endParaRPr lang="en-US" dirty="0" smtClean="0"/>
          </a:p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None/>
            </a:pPr>
            <a:endParaRPr lang="en-US" sz="1200" kern="0" dirty="0" smtClean="0">
              <a:solidFill>
                <a:srgbClr val="141414">
                  <a:lumMod val="75000"/>
                  <a:lumOff val="25000"/>
                </a:srgbClr>
              </a:solidFill>
              <a:latin typeface="Century Gothic"/>
            </a:endParaRPr>
          </a:p>
          <a:p>
            <a:pPr lvl="1" eaLnBrk="1" hangingPunct="1">
              <a:lnSpc>
                <a:spcPct val="70000"/>
              </a:lnSpc>
            </a:pPr>
            <a:endParaRPr lang="en-US" dirty="0" smtClean="0"/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1200" dirty="0" smtClean="0"/>
              <a:t>Shipment ID.</a:t>
            </a:r>
            <a:r>
              <a:rPr lang="en-US" sz="1200" baseline="0" dirty="0" smtClean="0"/>
              <a:t> </a:t>
            </a:r>
            <a:r>
              <a:rPr lang="en-US" sz="1200" baseline="0" dirty="0" smtClean="0">
                <a:ea typeface="宋体" pitchFamily="2" charset="-122"/>
              </a:rPr>
              <a:t>T</a:t>
            </a:r>
            <a:r>
              <a:rPr lang="en-US" altLang="zh-CN" sz="1200" dirty="0" smtClean="0">
                <a:ea typeface="宋体" pitchFamily="2" charset="-122"/>
              </a:rPr>
              <a:t>he Internal Reference of the logistics charge pending invoice. </a:t>
            </a:r>
            <a:r>
              <a:rPr lang="en-US" sz="1200" dirty="0" smtClean="0"/>
              <a:t>If the NRM sequence code specified in Logistics Accounting Control is an internal sequence, leave this field blank to have the system assign a number. Otherwise, enter a sequence number.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ea typeface="宋体" pitchFamily="2" charset="-122"/>
              </a:rPr>
              <a:t>BOL. The External Reference of the logistics charge pending invoice.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ea typeface="宋体" pitchFamily="2" charset="-122"/>
              </a:rPr>
              <a:t>Carrier Shipment Ref.</a:t>
            </a:r>
            <a:r>
              <a:rPr lang="en-US" altLang="zh-CN" sz="1200" baseline="0" dirty="0" smtClean="0">
                <a:ea typeface="宋体" pitchFamily="2" charset="-122"/>
              </a:rPr>
              <a:t> T</a:t>
            </a:r>
            <a:r>
              <a:rPr lang="en-US" altLang="zh-CN" sz="1200" dirty="0" smtClean="0">
                <a:ea typeface="宋体" pitchFamily="2" charset="-122"/>
              </a:rPr>
              <a:t>he External Reference of the logistics charge pending invoice.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 smtClean="0">
              <a:ea typeface="宋体" pitchFamily="2" charset="-122"/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Processing shipments</a:t>
            </a:r>
          </a:p>
          <a:p>
            <a:pPr lvl="1"/>
            <a:r>
              <a:rPr lang="en-US" dirty="0" smtClean="0"/>
              <a:t>The system creates pending invoices for logistics charges</a:t>
            </a:r>
          </a:p>
          <a:p>
            <a:pPr lvl="1"/>
            <a:r>
              <a:rPr lang="en-US" dirty="0" smtClean="0"/>
              <a:t>The system creates GL transactions for the logistics charge accrual amounts</a:t>
            </a:r>
          </a:p>
          <a:p>
            <a:pPr lvl="2"/>
            <a:r>
              <a:rPr lang="en-US" dirty="0" smtClean="0"/>
              <a:t>Debits the Sales Order Expense Account for the logistics charge code</a:t>
            </a:r>
          </a:p>
          <a:p>
            <a:pPr lvl="2"/>
            <a:r>
              <a:rPr lang="en-US" dirty="0" smtClean="0"/>
              <a:t>Credits Sales Order Accrual Account for the logistics charge code</a:t>
            </a:r>
          </a:p>
          <a:p>
            <a:pPr lvl="1"/>
            <a:r>
              <a:rPr lang="en-US" dirty="0" smtClean="0"/>
              <a:t>The</a:t>
            </a:r>
            <a:r>
              <a:rPr lang="en-US" baseline="0" dirty="0" smtClean="0"/>
              <a:t> system c</a:t>
            </a:r>
            <a:r>
              <a:rPr lang="en-US" dirty="0" smtClean="0"/>
              <a:t>alculates tax on logistics charges</a:t>
            </a:r>
          </a:p>
          <a:p>
            <a:r>
              <a:rPr lang="en-US" baseline="0" dirty="0" smtClean="0"/>
              <a:t>          </a:t>
            </a:r>
            <a:r>
              <a:rPr lang="en-US" dirty="0" smtClean="0"/>
              <a:t>The</a:t>
            </a:r>
            <a:r>
              <a:rPr lang="en-US" baseline="0" dirty="0" smtClean="0"/>
              <a:t> system  u</a:t>
            </a:r>
            <a:r>
              <a:rPr lang="en-US" dirty="0" smtClean="0"/>
              <a:t>ses the freight terms to determine whether an accrual is created for each order line or the entire shipment;  only one pending invoice is created for each shipment or shipper.</a:t>
            </a:r>
          </a:p>
          <a:p>
            <a:r>
              <a:rPr lang="en-US" dirty="0" smtClean="0"/>
              <a:t>            The system uses the order (freight list) currency and logistics supplier currency to determine the accrual currency;</a:t>
            </a:r>
            <a:r>
              <a:rPr lang="en-US" baseline="0" dirty="0" smtClean="0"/>
              <a:t> w</a:t>
            </a:r>
            <a:r>
              <a:rPr lang="en-US" dirty="0" smtClean="0"/>
              <a:t>hen the order currency and logistics supplier currency are the same, the system uses the order currency for logistics accruals, otherwise the system uses base currency.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If required, update the logistics supplier</a:t>
            </a:r>
          </a:p>
          <a:p>
            <a:pPr lvl="1"/>
            <a:r>
              <a:rPr lang="en-US" sz="2000" dirty="0" smtClean="0"/>
              <a:t>Closed pending invoices cannot be updated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8D9BB-2543-4EC1-B1F3-6197DE5DFC49}" type="slidenum">
              <a:rPr lang="en-US"/>
              <a:pPr/>
              <a:t>2</a:t>
            </a:fld>
            <a:endParaRPr lang="en-US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145A-4267-4317-AACE-9266EC819C97}" type="slidenum">
              <a:rPr lang="en-US"/>
              <a:pPr/>
              <a:t>3</a:t>
            </a:fld>
            <a:endParaRPr lang="en-US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 fontScale="85000" lnSpcReduction="20000"/>
          </a:bodyPr>
          <a:lstStyle/>
          <a:p>
            <a:pPr>
              <a:buFontTx/>
              <a:buChar char="•"/>
            </a:pPr>
            <a:r>
              <a:rPr lang="en-US" altLang="zh-CN" dirty="0" smtClean="0">
                <a:ea typeface="宋体" pitchFamily="2" charset="-122"/>
              </a:rPr>
              <a:t>Inbound Logistics Accounting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Controls transportation costs associated with purchasing items from external suppliers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Purchase Orders, Blanket Orders, Scheduled Orders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GL accruals triggered by purchase receipts </a:t>
            </a:r>
          </a:p>
          <a:p>
            <a:pPr lvl="1"/>
            <a:endParaRPr lang="en-US" altLang="zh-CN" dirty="0" smtClean="0">
              <a:ea typeface="宋体" pitchFamily="2" charset="-122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Outbound Logistics Accounting</a:t>
            </a:r>
          </a:p>
          <a:p>
            <a:pPr marL="742950" marR="0" lvl="1" indent="-285750" algn="l" defTabSz="4572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Controls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 transportation costs associated with the shipment of items from a company location to customers or other company locations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Sales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Orders, Scheduled Orders, Distribution Orders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GL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accruals triggered by shipments</a:t>
            </a:r>
          </a:p>
          <a:p>
            <a:pPr marL="742950" marR="0" lvl="1" indent="-285750" algn="l" defTabSz="4572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Utilizes the sales order freight charges functionality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</a:endParaRPr>
          </a:p>
          <a:p>
            <a:pPr lvl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endParaRPr lang="en-US" sz="10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42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F2677-EBF3-4CD4-B9A7-EECED3F16AE4}" type="slidenum">
              <a:rPr lang="en-US"/>
              <a:pPr/>
              <a:t>4</a:t>
            </a:fld>
            <a:endParaRPr lang="en-US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73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E56058-CB51-4FE5-A86F-2FCC18123424}" type="slidenum">
              <a:rPr lang="en-US"/>
              <a:pPr/>
              <a:t>5</a:t>
            </a:fld>
            <a:endParaRPr lang="en-US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Target dataset</a:t>
            </a:r>
          </a:p>
          <a:p>
            <a:pPr marL="742950" lvl="2" indent="-342900" eaLnBrk="1" hangingPunct="1"/>
            <a:r>
              <a:rPr lang="en-US" altLang="zh-CN" dirty="0" smtClean="0">
                <a:ea typeface="宋体" pitchFamily="2" charset="-122"/>
              </a:rPr>
              <a:t>Sales Order Shipments: </a:t>
            </a:r>
            <a:r>
              <a:rPr lang="en-US" altLang="zh-CN" b="1" dirty="0" err="1" smtClean="0">
                <a:ea typeface="宋体" pitchFamily="2" charset="-122"/>
              </a:rPr>
              <a:t>la_so_ship_id</a:t>
            </a:r>
            <a:endParaRPr lang="en-US" altLang="zh-CN" b="1" dirty="0" smtClean="0">
              <a:ea typeface="宋体" pitchFamily="2" charset="-122"/>
            </a:endParaRPr>
          </a:p>
          <a:p>
            <a:pPr marL="742950" lvl="2" indent="-342900" eaLnBrk="1" hangingPunct="1"/>
            <a:r>
              <a:rPr lang="en-US" dirty="0" smtClean="0">
                <a:ea typeface="宋体" pitchFamily="2" charset="-122"/>
              </a:rPr>
              <a:t>Distribution Order Shipments: </a:t>
            </a:r>
            <a:r>
              <a:rPr lang="en-US" b="1" dirty="0" err="1" smtClean="0">
                <a:ea typeface="宋体" pitchFamily="2" charset="-122"/>
              </a:rPr>
              <a:t>la_do_ship_id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Use Logistics</a:t>
            </a:r>
            <a:r>
              <a:rPr lang="en-US" altLang="zh-CN" sz="2400" baseline="0" dirty="0" smtClean="0">
                <a:ea typeface="宋体" pitchFamily="2" charset="-122"/>
              </a:rPr>
              <a:t> Accounting Control to a</a:t>
            </a:r>
            <a:r>
              <a:rPr lang="en-US" altLang="zh-CN" sz="2400" dirty="0" smtClean="0">
                <a:ea typeface="宋体" pitchFamily="2" charset="-122"/>
              </a:rPr>
              <a:t>ctivate the Logistics Accounting module</a:t>
            </a:r>
          </a:p>
          <a:p>
            <a:r>
              <a:rPr lang="en-US" altLang="zh-CN" sz="2400" dirty="0" smtClean="0">
                <a:ea typeface="宋体" pitchFamily="2" charset="-122"/>
              </a:rPr>
              <a:t>          Assign NRM sequence codes to sales order and distribution order shipments</a:t>
            </a:r>
          </a:p>
          <a:p>
            <a:pPr lvl="1"/>
            <a:r>
              <a:rPr lang="en-US" dirty="0" smtClean="0">
                <a:ea typeface="宋体" pitchFamily="2" charset="-122"/>
              </a:rPr>
              <a:t>NRM number provides the Internal Reference of logistics charge pending invoices created by Sales Order Shipments</a:t>
            </a:r>
          </a:p>
          <a:p>
            <a:pPr lvl="1"/>
            <a:endParaRPr lang="en-US" dirty="0" smtClean="0">
              <a:ea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Use Logistics Op Accounting Control to specify default GL accrual, expense and variance accounts for tracking inbound and outbound logistics charges. </a:t>
            </a:r>
            <a:r>
              <a:rPr lang="en-US" altLang="zh-CN" sz="1200" dirty="0" smtClean="0">
                <a:ea typeface="宋体" pitchFamily="2" charset="-122"/>
              </a:rPr>
              <a:t>GL accounts default from Logistics Op Accounting Control.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lvl="1"/>
            <a:endParaRPr lang="en-US" dirty="0" smtClean="0">
              <a:ea typeface="宋体" pitchFamily="2" charset="-122"/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Outbound logistics charges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Include the cost of freight only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Use the tax parameters of the trailer code associated with the freight list on the order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000" dirty="0" smtClean="0">
              <a:ea typeface="宋体" pitchFamily="2" charset="-122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ea typeface="宋体" pitchFamily="2" charset="-122"/>
              </a:rPr>
              <a:t>GL accounts default from Logistics Op Accounting Control </a:t>
            </a:r>
          </a:p>
          <a:p>
            <a:pPr lvl="1" eaLnBrk="1" hangingPunct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Optionally define accrual accounts by Logistics Charge Code, Product Line, Site and Supplier Type.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 smtClean="0">
                <a:ea typeface="宋体" pitchFamily="2" charset="-122"/>
              </a:rPr>
              <a:t>Optionally define expense accounts by Logistics Charge Code, Product Line, Site, Customer Type and Channel.</a:t>
            </a: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Logistics Accounting (sales side)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Set Up Logistics Accounting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Process Sales Orders and Shipments to Accrue O</a:t>
            </a:r>
            <a:r>
              <a:rPr lang="en-GB" dirty="0" err="1" smtClean="0"/>
              <a:t>utbound</a:t>
            </a:r>
            <a:r>
              <a:rPr lang="en-GB" dirty="0" smtClean="0"/>
              <a:t> Logistics Charges</a:t>
            </a: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dirty="0" smtClean="0"/>
              <a:t>Process Logistics Charges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SO-LA-090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Accrue Outbound Logistics Charges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09600" y="1371600"/>
            <a:ext cx="6629400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Update Freight Terms</a:t>
            </a:r>
          </a:p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Process Sales Orders</a:t>
            </a:r>
          </a:p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Process Sales Order Shipments</a:t>
            </a: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SO-LA-100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Update Freight Terms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33400" y="1219200"/>
            <a:ext cx="5562600" cy="3733800"/>
            <a:chOff x="990600" y="1447800"/>
            <a:chExt cx="4038600" cy="3124200"/>
          </a:xfrm>
        </p:grpSpPr>
        <p:sp>
          <p:nvSpPr>
            <p:cNvPr id="6" name="Rectangle 5"/>
            <p:cNvSpPr/>
            <p:nvPr/>
          </p:nvSpPr>
          <p:spPr>
            <a:xfrm>
              <a:off x="1066800" y="1447800"/>
              <a:ext cx="3962400" cy="31242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PPT13E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0600" y="1524000"/>
              <a:ext cx="3962400" cy="29852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SO-LA-110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81000"/>
            <a:ext cx="8458200" cy="708730"/>
          </a:xfrm>
        </p:spPr>
        <p:txBody>
          <a:bodyPr/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41414">
                    <a:lumMod val="75000"/>
                    <a:lumOff val="25000"/>
                  </a:srgbClr>
                </a:solidFill>
              </a:rPr>
              <a:t>Process Sales Orders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56035" y="1676400"/>
            <a:ext cx="5597165" cy="2895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PPT1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676400"/>
            <a:ext cx="5669524" cy="2819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SO-LA-120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Process Shipments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09600" y="1143000"/>
            <a:ext cx="5181600" cy="1905000"/>
            <a:chOff x="838200" y="1371600"/>
            <a:chExt cx="6477000" cy="2362200"/>
          </a:xfrm>
        </p:grpSpPr>
        <p:sp>
          <p:nvSpPr>
            <p:cNvPr id="6" name="Rectangle 5"/>
            <p:cNvSpPr/>
            <p:nvPr/>
          </p:nvSpPr>
          <p:spPr>
            <a:xfrm>
              <a:off x="990600" y="1371600"/>
              <a:ext cx="6324600" cy="23622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PPT15F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8200" y="1371600"/>
              <a:ext cx="6429375" cy="226695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09600" y="3200400"/>
            <a:ext cx="4343400" cy="3048000"/>
            <a:chOff x="1066800" y="1295400"/>
            <a:chExt cx="6324600" cy="4191000"/>
          </a:xfrm>
        </p:grpSpPr>
        <p:sp>
          <p:nvSpPr>
            <p:cNvPr id="10" name="Rectangle 9"/>
            <p:cNvSpPr/>
            <p:nvPr/>
          </p:nvSpPr>
          <p:spPr>
            <a:xfrm>
              <a:off x="1219200" y="1295400"/>
              <a:ext cx="6172200" cy="4191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descr="PPT166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6800" y="1295400"/>
              <a:ext cx="6248400" cy="4102723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876800" y="3124200"/>
            <a:ext cx="4267200" cy="3200400"/>
            <a:chOff x="1243632" y="1295400"/>
            <a:chExt cx="4852368" cy="3581400"/>
          </a:xfrm>
        </p:grpSpPr>
        <p:sp>
          <p:nvSpPr>
            <p:cNvPr id="14" name="Rectangle 13"/>
            <p:cNvSpPr/>
            <p:nvPr/>
          </p:nvSpPr>
          <p:spPr>
            <a:xfrm>
              <a:off x="1371600" y="1295400"/>
              <a:ext cx="4724400" cy="3581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PPT16F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43632" y="1295401"/>
              <a:ext cx="4776167" cy="350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SO-LA-130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Process Logistics Charges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81000" y="1371600"/>
            <a:ext cx="7239000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(Optional) Update Pending Invoices</a:t>
            </a:r>
          </a:p>
          <a:p>
            <a:pPr marL="342900" lvl="0" indent="-342900" defTabSz="457200" eaLnBrk="0" hangingPunct="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F79646"/>
              </a:buClr>
              <a:buFont typeface="Arial" pitchFamily="34" charset="0"/>
              <a:buChar char="•"/>
            </a:pPr>
            <a:r>
              <a:rPr lang="en-US" sz="2800" kern="0" dirty="0" smtClean="0">
                <a:solidFill>
                  <a:srgbClr val="141414">
                    <a:lumMod val="75000"/>
                    <a:lumOff val="25000"/>
                  </a:srgbClr>
                </a:solidFill>
                <a:latin typeface="Century Gothic"/>
              </a:rPr>
              <a:t>Match Logistics Charges</a:t>
            </a: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676400" y="1295400"/>
            <a:ext cx="4724400" cy="411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SO-LA-140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GB" dirty="0" smtClean="0"/>
              <a:t>Update Pending Invoices</a:t>
            </a:r>
            <a:endParaRPr lang="en-US" dirty="0"/>
          </a:p>
        </p:txBody>
      </p:sp>
      <p:pic>
        <p:nvPicPr>
          <p:cNvPr id="6" name="Picture 5" descr="PPT1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295399"/>
            <a:ext cx="4800600" cy="40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SO-LA-150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Logistics Charge tab in Receiver Matching in Enterprise Financials to match the accruals on pending invoices with the supplier invoice for payment  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Invoice Matching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Logistics Accounting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To define and track logistics charges for any inbound and outbound transportation costs payable to third-party suppliers.</a:t>
            </a:r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Logistics charges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Individual costs payable to third-party suppliers for the transportation of goods.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73025"/>
            <a:ext cx="8153400" cy="881063"/>
          </a:xfrm>
        </p:spPr>
        <p:txBody>
          <a:bodyPr/>
          <a:lstStyle/>
          <a:p>
            <a:pPr eaLnBrk="1" hangingPunct="1"/>
            <a:r>
              <a:rPr lang="en-US" dirty="0" smtClean="0"/>
              <a:t>Logistics Accounting Introduction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SO-LA-020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9" name="Picture 8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0588" y="592138"/>
            <a:ext cx="1725612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748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4849813"/>
            <a:ext cx="1443038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3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503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717550"/>
          </a:xfrm>
        </p:spPr>
        <p:txBody>
          <a:bodyPr/>
          <a:lstStyle/>
          <a:p>
            <a:pPr eaLnBrk="1" hangingPunct="1"/>
            <a:r>
              <a:rPr lang="en-US" dirty="0" smtClean="0"/>
              <a:t>Inbound vs. Outbound Logistics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SO-LA-030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039813" y="1917700"/>
            <a:ext cx="3541712" cy="1319213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3274" y="3314700"/>
            <a:ext cx="155844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Supplier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927600" y="1795463"/>
            <a:ext cx="3541713" cy="1319212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437662" y="3309938"/>
            <a:ext cx="195117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Company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01177" y="3309938"/>
            <a:ext cx="1869423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Customer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8622840">
            <a:off x="862372" y="2287301"/>
            <a:ext cx="153439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+mj-lt"/>
              </a:rPr>
              <a:t>inbound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18622840">
            <a:off x="4667712" y="2166164"/>
            <a:ext cx="167706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outbound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990600" y="1477963"/>
            <a:ext cx="30321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800" i="1" dirty="0">
                <a:latin typeface="+mj-lt"/>
              </a:rPr>
              <a:t>purchase order receipts</a:t>
            </a:r>
          </a:p>
        </p:txBody>
      </p:sp>
      <p:sp>
        <p:nvSpPr>
          <p:cNvPr id="7180" name="Text Box 13"/>
          <p:cNvSpPr txBox="1">
            <a:spLocks noChangeArrowheads="1"/>
          </p:cNvSpPr>
          <p:nvPr/>
        </p:nvSpPr>
        <p:spPr bwMode="auto">
          <a:xfrm>
            <a:off x="5113881" y="1408113"/>
            <a:ext cx="264527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800" i="1">
                <a:latin typeface="+mj-lt"/>
              </a:rPr>
              <a:t>sales orders shipments</a:t>
            </a:r>
          </a:p>
        </p:txBody>
      </p:sp>
      <p:pic>
        <p:nvPicPr>
          <p:cNvPr id="7182" name="Picture 17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8288" y="3967163"/>
            <a:ext cx="22256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8" descr="j04386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163" y="3910013"/>
            <a:ext cx="275431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Region Cap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4381" y="3886318"/>
            <a:ext cx="2095238" cy="1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1509713"/>
            <a:ext cx="7572375" cy="3749675"/>
          </a:xfrm>
          <a:noFill/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717550"/>
          </a:xfrm>
        </p:spPr>
        <p:txBody>
          <a:bodyPr/>
          <a:lstStyle/>
          <a:p>
            <a:pPr eaLnBrk="1" hangingPunct="1"/>
            <a:r>
              <a:rPr lang="en-GB" dirty="0" smtClean="0"/>
              <a:t>Logistics Accounting Workflow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SO-LA-020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17550"/>
          </a:xfrm>
        </p:spPr>
        <p:txBody>
          <a:bodyPr/>
          <a:lstStyle/>
          <a:p>
            <a:pPr eaLnBrk="1" hangingPunct="1"/>
            <a:r>
              <a:rPr lang="en-GB" dirty="0" smtClean="0"/>
              <a:t>Set Up Logistics Accounting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SO-LA-050</a:t>
            </a:r>
            <a:endParaRPr lang="en-US" sz="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524000"/>
            <a:ext cx="7110413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1371600"/>
            <a:ext cx="6553200" cy="3429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Set Up Number Sequences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10" name="Picture 9" descr="Logistics Accounting 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371600"/>
            <a:ext cx="6638925" cy="3352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609600" y="838200"/>
            <a:ext cx="4952999" cy="2590800"/>
            <a:chOff x="914401" y="1295400"/>
            <a:chExt cx="4952999" cy="2590800"/>
          </a:xfrm>
        </p:grpSpPr>
        <p:sp>
          <p:nvSpPr>
            <p:cNvPr id="10" name="Rectangle 9"/>
            <p:cNvSpPr/>
            <p:nvPr/>
          </p:nvSpPr>
          <p:spPr>
            <a:xfrm>
              <a:off x="1066800" y="1295400"/>
              <a:ext cx="4800600" cy="259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PPT116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1" y="1295400"/>
              <a:ext cx="4876800" cy="252509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143000" y="2133600"/>
              <a:ext cx="1600200" cy="304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429000" y="2819400"/>
              <a:ext cx="1219200" cy="609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14800" y="2971800"/>
            <a:ext cx="4800600" cy="3429000"/>
            <a:chOff x="838200" y="1295400"/>
            <a:chExt cx="5257800" cy="3581400"/>
          </a:xfrm>
        </p:grpSpPr>
        <p:sp>
          <p:nvSpPr>
            <p:cNvPr id="13" name="Rectangle 12"/>
            <p:cNvSpPr/>
            <p:nvPr/>
          </p:nvSpPr>
          <p:spPr>
            <a:xfrm>
              <a:off x="990600" y="1295400"/>
              <a:ext cx="5105400" cy="3581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PPT128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200" y="1295400"/>
              <a:ext cx="5181600" cy="3500093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295400" y="3352800"/>
              <a:ext cx="2667000" cy="609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43000" y="2286000"/>
              <a:ext cx="1524000" cy="609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SO-LA-075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708730"/>
          </a:xfrm>
        </p:spPr>
        <p:txBody>
          <a:bodyPr/>
          <a:lstStyle/>
          <a:p>
            <a:r>
              <a:rPr lang="en-US" dirty="0" smtClean="0"/>
              <a:t>Define Logistics Charge Codes</a:t>
            </a:r>
            <a:endParaRPr lang="en-US" dirty="0"/>
          </a:p>
        </p:txBody>
      </p:sp>
      <p:grpSp>
        <p:nvGrpSpPr>
          <p:cNvPr id="3" name="Group 19"/>
          <p:cNvGrpSpPr/>
          <p:nvPr/>
        </p:nvGrpSpPr>
        <p:grpSpPr>
          <a:xfrm>
            <a:off x="762000" y="1143000"/>
            <a:ext cx="6934200" cy="4953000"/>
            <a:chOff x="762000" y="1143000"/>
            <a:chExt cx="6934200" cy="4953000"/>
          </a:xfrm>
        </p:grpSpPr>
        <p:grpSp>
          <p:nvGrpSpPr>
            <p:cNvPr id="5" name="Group 11"/>
            <p:cNvGrpSpPr/>
            <p:nvPr/>
          </p:nvGrpSpPr>
          <p:grpSpPr>
            <a:xfrm>
              <a:off x="762000" y="1143000"/>
              <a:ext cx="3657600" cy="3276600"/>
              <a:chOff x="1371600" y="1295400"/>
              <a:chExt cx="3657600" cy="32766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371600" y="1295400"/>
                <a:ext cx="3657600" cy="32766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Picture 7" descr="PPT184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371600" y="1295400"/>
                <a:ext cx="3581400" cy="3199521"/>
              </a:xfrm>
              <a:prstGeom prst="rect">
                <a:avLst/>
              </a:prstGeom>
            </p:spPr>
          </p:pic>
          <p:sp>
            <p:nvSpPr>
              <p:cNvPr id="7" name="Rectangle 6"/>
              <p:cNvSpPr/>
              <p:nvPr/>
            </p:nvSpPr>
            <p:spPr>
              <a:xfrm>
                <a:off x="1600200" y="2133600"/>
                <a:ext cx="2133600" cy="4572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514600" y="3048000"/>
                <a:ext cx="1600200" cy="6096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18"/>
            <p:cNvGrpSpPr/>
            <p:nvPr/>
          </p:nvGrpSpPr>
          <p:grpSpPr>
            <a:xfrm>
              <a:off x="3962401" y="2565403"/>
              <a:ext cx="3733799" cy="3530597"/>
              <a:chOff x="3962401" y="2565403"/>
              <a:chExt cx="3733799" cy="3530597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039722" y="2590800"/>
                <a:ext cx="3656478" cy="35052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" name="Picture 14" descr="PPT18C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962401" y="2565403"/>
                <a:ext cx="3657599" cy="3454398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4115922" y="3972128"/>
                <a:ext cx="989478" cy="52367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267200" y="4800600"/>
                <a:ext cx="2028078" cy="5334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SO-LA-080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Define Detailed Logistics Accounts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85800" y="1066800"/>
            <a:ext cx="5105400" cy="2667000"/>
            <a:chOff x="762000" y="1524000"/>
            <a:chExt cx="7772400" cy="2895600"/>
          </a:xfrm>
        </p:grpSpPr>
        <p:sp>
          <p:nvSpPr>
            <p:cNvPr id="7" name="Rectangle 6"/>
            <p:cNvSpPr/>
            <p:nvPr/>
          </p:nvSpPr>
          <p:spPr>
            <a:xfrm>
              <a:off x="914400" y="1524000"/>
              <a:ext cx="7620000" cy="2895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PPT19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2000" y="1524000"/>
              <a:ext cx="7673856" cy="28194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286000" y="2286000"/>
              <a:ext cx="1981200" cy="533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52800" y="3276600"/>
            <a:ext cx="5562600" cy="2895600"/>
            <a:chOff x="914400" y="1295400"/>
            <a:chExt cx="7162800" cy="3429000"/>
          </a:xfrm>
        </p:grpSpPr>
        <p:sp>
          <p:nvSpPr>
            <p:cNvPr id="12" name="Rectangle 11"/>
            <p:cNvSpPr/>
            <p:nvPr/>
          </p:nvSpPr>
          <p:spPr>
            <a:xfrm>
              <a:off x="1066800" y="1295400"/>
              <a:ext cx="7010400" cy="3429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PPT198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400" y="1295400"/>
              <a:ext cx="7096125" cy="3324225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2286000" y="2057400"/>
              <a:ext cx="1676400" cy="4572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3165</TotalTime>
  <Words>716</Words>
  <Application>Microsoft Office PowerPoint</Application>
  <PresentationFormat>On-screen Show (4:3)</PresentationFormat>
  <Paragraphs>171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1_QAD 2010 Template</vt:lpstr>
      <vt:lpstr>QAD 2010 Template</vt:lpstr>
      <vt:lpstr>Logistics Accounting (sales side)</vt:lpstr>
      <vt:lpstr>Logistics Accounting Introduction</vt:lpstr>
      <vt:lpstr>Inbound vs. Outbound Logistics</vt:lpstr>
      <vt:lpstr>Logistics Accounting Workflow</vt:lpstr>
      <vt:lpstr>Set Up Logistics Accounting</vt:lpstr>
      <vt:lpstr>Set Up Number Sequences</vt:lpstr>
      <vt:lpstr>Configure Control Settings</vt:lpstr>
      <vt:lpstr>Define Logistics Charge Codes</vt:lpstr>
      <vt:lpstr>Define Detailed Logistics Accounts</vt:lpstr>
      <vt:lpstr>Accrue Outbound Logistics Charges</vt:lpstr>
      <vt:lpstr>Update Freight Terms</vt:lpstr>
      <vt:lpstr>Process Sales Orders</vt:lpstr>
      <vt:lpstr>Process Shipments</vt:lpstr>
      <vt:lpstr>Process Logistics Charges</vt:lpstr>
      <vt:lpstr>Update Pending Invoices</vt:lpstr>
      <vt:lpstr>Invoice Matching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c6s</cp:lastModifiedBy>
  <cp:revision>318</cp:revision>
  <dcterms:created xsi:type="dcterms:W3CDTF">2011-03-04T00:30:06Z</dcterms:created>
  <dcterms:modified xsi:type="dcterms:W3CDTF">2011-11-15T07:08:46Z</dcterms:modified>
</cp:coreProperties>
</file>