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0" r:id="rId1"/>
    <p:sldMasterId id="2147483649" r:id="rId2"/>
  </p:sldMasterIdLst>
  <p:notesMasterIdLst>
    <p:notesMasterId r:id="rId13"/>
  </p:notesMasterIdLst>
  <p:sldIdLst>
    <p:sldId id="298" r:id="rId3"/>
    <p:sldId id="308" r:id="rId4"/>
    <p:sldId id="363" r:id="rId5"/>
    <p:sldId id="414" r:id="rId6"/>
    <p:sldId id="394" r:id="rId7"/>
    <p:sldId id="397" r:id="rId8"/>
    <p:sldId id="366" r:id="rId9"/>
    <p:sldId id="401" r:id="rId10"/>
    <p:sldId id="405" r:id="rId11"/>
    <p:sldId id="406" r:id="rId12"/>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08080"/>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6248" autoAdjust="0"/>
    <p:restoredTop sz="73552" autoAdjust="0"/>
  </p:normalViewPr>
  <p:slideViewPr>
    <p:cSldViewPr>
      <p:cViewPr>
        <p:scale>
          <a:sx n="66" d="100"/>
          <a:sy n="66" d="100"/>
        </p:scale>
        <p:origin x="-570" y="-1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59" d="100"/>
          <a:sy n="59" d="100"/>
        </p:scale>
        <p:origin x="-2508" y="-90"/>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notesMaster" Target="notesMasters/notesMaster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viewProps" Target="view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A74A74F-2623-4966-A4B5-E3AF77CC45CA}" type="datetimeFigureOut">
              <a:rPr lang="en-US" smtClean="0"/>
              <a:pPr/>
              <a:t>11/8/2011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E29A26-33F5-49A2-8945-F586FC6C2F92}"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qad.com/documentlibrary/QAD+Enterprise+Edition/QAD+2010.1/User+Guides/Sales/null#929729" TargetMode="External"/><Relationship Id="rId2" Type="http://schemas.openxmlformats.org/officeDocument/2006/relationships/slide" Target="../slides/slide5.xml"/><Relationship Id="rId1" Type="http://schemas.openxmlformats.org/officeDocument/2006/relationships/notesMaster" Target="../notesMasters/notesMaster1.xml"/><Relationship Id="rId4" Type="http://schemas.openxmlformats.org/officeDocument/2006/relationships/hyperlink" Target="http://www.qad.com/documentlibrary/QAD+Enterprise+Edition/QAD+2010.1/User+Guides/Sales/Setting+Up+ATP+Processing?extoid=7a91f1c57114c210VgnVCM100000810903a7RCRD&amp;extchannel=null#929906" TargetMode="Externa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smtClean="0">
                <a:solidFill>
                  <a:schemeClr val="tx1"/>
                </a:solidFill>
                <a:latin typeface="+mn-lt"/>
                <a:ea typeface="+mn-ea"/>
                <a:cs typeface="+mn-cs"/>
              </a:rPr>
              <a:t>Use ATP Enforcement Check (7.1.19.2) to display ATP information, including alternate due dates and ATP quantities, without entering an order. You can select according to customer, item, site, quantity, due date, and promise date.</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10</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sz="1200" b="0" i="0" kern="1200" dirty="0" smtClean="0">
              <a:solidFill>
                <a:schemeClr val="tx1"/>
              </a:solidFill>
              <a:latin typeface="+mn-lt"/>
              <a:ea typeface="+mn-ea"/>
              <a:cs typeface="+mn-cs"/>
            </a:endParaRP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ATP calculations can be used to verify whether an order can be filled within a specific time frame given other demands and currently scheduled supply orders. For example, during order entry, this lets you determine whether inventory will be available to meet a customer’s needs before you commit to a promise date.</a:t>
            </a:r>
          </a:p>
          <a:p>
            <a:endParaRPr lang="en-US" altLang="zh-CN"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The system calculates ATP for sales orders, as well as for material orders (MOs) and return material authorizations (RMAs), which are part of the Service/Support Management (SSM) module. Depending on the level you select when you define ATP processing for individual items or item-site combinations, the system may either warn you or prevent you from processing a confirmed order when ATP is insufficient.</a:t>
            </a:r>
          </a:p>
          <a:p>
            <a:endParaRPr lang="en-US" altLang="zh-CN" sz="1200" b="0" i="0" kern="1200" dirty="0" smtClean="0">
              <a:solidFill>
                <a:schemeClr val="tx1"/>
              </a:solidFill>
              <a:latin typeface="+mn-lt"/>
              <a:ea typeface="+mn-ea"/>
              <a:cs typeface="+mn-cs"/>
            </a:endParaRPr>
          </a:p>
          <a:p>
            <a:r>
              <a:rPr lang="en-US" dirty="0" smtClean="0"/>
              <a:t>The system calculates ATP by time period by deducting real demand from real supply</a:t>
            </a:r>
          </a:p>
          <a:p>
            <a:r>
              <a:rPr lang="en-US" dirty="0" smtClean="0"/>
              <a:t>Real demand includes requirements for</a:t>
            </a:r>
          </a:p>
          <a:p>
            <a:pPr lvl="1"/>
            <a:r>
              <a:rPr lang="en-US" dirty="0" smtClean="0"/>
              <a:t>Work order components</a:t>
            </a:r>
          </a:p>
          <a:p>
            <a:pPr lvl="1"/>
            <a:r>
              <a:rPr lang="en-US" dirty="0" smtClean="0"/>
              <a:t>Sales orders</a:t>
            </a:r>
          </a:p>
          <a:p>
            <a:pPr lvl="1"/>
            <a:r>
              <a:rPr lang="en-US" dirty="0" smtClean="0"/>
              <a:t>Required ship schedules</a:t>
            </a:r>
          </a:p>
          <a:p>
            <a:pPr lvl="1"/>
            <a:r>
              <a:rPr lang="en-US" dirty="0" smtClean="0"/>
              <a:t>Seasonal build quantities</a:t>
            </a:r>
          </a:p>
          <a:p>
            <a:r>
              <a:rPr lang="en-US" dirty="0" smtClean="0"/>
              <a:t>Real demand excludes</a:t>
            </a:r>
          </a:p>
          <a:p>
            <a:pPr lvl="1"/>
            <a:r>
              <a:rPr lang="en-US" dirty="0" smtClean="0"/>
              <a:t>Forecast</a:t>
            </a:r>
          </a:p>
          <a:p>
            <a:pPr lvl="1"/>
            <a:r>
              <a:rPr lang="en-US" dirty="0" smtClean="0"/>
              <a:t>Production forecast</a:t>
            </a:r>
            <a:endParaRPr lang="en-US" altLang="zh-CN" dirty="0" smtClean="0">
              <a:ea typeface="宋体" pitchFamily="2" charset="-122"/>
            </a:endParaRPr>
          </a:p>
          <a:p>
            <a:r>
              <a:rPr lang="en-US" dirty="0" smtClean="0"/>
              <a:t>Real supply includes</a:t>
            </a:r>
          </a:p>
          <a:p>
            <a:pPr lvl="1"/>
            <a:r>
              <a:rPr lang="en-US" dirty="0" smtClean="0"/>
              <a:t>Quantity on hand</a:t>
            </a:r>
          </a:p>
          <a:p>
            <a:pPr lvl="1"/>
            <a:r>
              <a:rPr lang="en-US" dirty="0" smtClean="0"/>
              <a:t>Purchase orders</a:t>
            </a:r>
          </a:p>
          <a:p>
            <a:pPr lvl="1"/>
            <a:r>
              <a:rPr lang="en-US" dirty="0" smtClean="0"/>
              <a:t>Work orders</a:t>
            </a:r>
          </a:p>
          <a:p>
            <a:pPr lvl="1"/>
            <a:r>
              <a:rPr lang="en-US" dirty="0" smtClean="0"/>
              <a:t>Repetitive schedules</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dirty="0" smtClean="0">
                <a:ea typeface="宋体" pitchFamily="2" charset="-122"/>
              </a:rPr>
              <a:t>ATP =  Master Schedule Receipts – Sales Orders and Required Ship Schedules – Gross Item Requirements – Seasonal Build Net Increases + Season Build Bet Decreases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dirty="0" smtClean="0">
              <a:ea typeface="宋体" pitchFamily="2" charset="-122"/>
            </a:endParaRPr>
          </a:p>
          <a:p>
            <a:pPr fontAlgn="base"/>
            <a:r>
              <a:rPr lang="en-US" sz="1200" b="0" i="0" kern="1200" dirty="0" smtClean="0">
                <a:solidFill>
                  <a:schemeClr val="tx1"/>
                </a:solidFill>
                <a:latin typeface="+mn-lt"/>
                <a:ea typeface="+mn-ea"/>
                <a:cs typeface="+mn-cs"/>
              </a:rPr>
              <a:t>When demand exceeds supply, ATP for that period is zero. The system applies excess demand as real demand in the following order:</a:t>
            </a:r>
          </a:p>
          <a:p>
            <a:pPr fontAlgn="base"/>
            <a:r>
              <a:rPr lang="en-US" sz="1200" b="1" i="0" kern="1200" dirty="0" smtClean="0">
                <a:solidFill>
                  <a:schemeClr val="tx1"/>
                </a:solidFill>
                <a:latin typeface="+mn-lt"/>
                <a:ea typeface="+mn-ea"/>
                <a:cs typeface="+mn-cs"/>
              </a:rPr>
              <a:t>•</a:t>
            </a:r>
            <a:endParaRPr lang="en-US" sz="1200" b="0" i="0" kern="1200" dirty="0" smtClean="0">
              <a:solidFill>
                <a:schemeClr val="tx1"/>
              </a:solidFill>
              <a:latin typeface="+mn-lt"/>
              <a:ea typeface="+mn-ea"/>
              <a:cs typeface="+mn-cs"/>
            </a:endParaRPr>
          </a:p>
          <a:p>
            <a:pPr fontAlgn="base"/>
            <a:r>
              <a:rPr lang="en-US" sz="1200" b="0" i="0" kern="1200" dirty="0" smtClean="0">
                <a:solidFill>
                  <a:schemeClr val="tx1"/>
                </a:solidFill>
                <a:latin typeface="+mn-lt"/>
                <a:ea typeface="+mn-ea"/>
                <a:cs typeface="+mn-cs"/>
              </a:rPr>
              <a:t>Excess demand is applied against the ATP quantity for previous periods until all excess demand is eliminated or the ATP quantities for previous periods are exhausted.</a:t>
            </a:r>
          </a:p>
          <a:p>
            <a:pPr fontAlgn="base"/>
            <a:r>
              <a:rPr lang="en-US" sz="1200" b="1" i="0" kern="1200" dirty="0" smtClean="0">
                <a:solidFill>
                  <a:schemeClr val="tx1"/>
                </a:solidFill>
                <a:latin typeface="+mn-lt"/>
                <a:ea typeface="+mn-ea"/>
                <a:cs typeface="+mn-cs"/>
              </a:rPr>
              <a:t>•</a:t>
            </a:r>
            <a:endParaRPr lang="en-US" sz="1200" b="0" i="0" kern="1200" dirty="0" smtClean="0">
              <a:solidFill>
                <a:schemeClr val="tx1"/>
              </a:solidFill>
              <a:latin typeface="+mn-lt"/>
              <a:ea typeface="+mn-ea"/>
              <a:cs typeface="+mn-cs"/>
            </a:endParaRPr>
          </a:p>
          <a:p>
            <a:pPr fontAlgn="base"/>
            <a:r>
              <a:rPr lang="en-US" sz="1200" b="0" i="0" kern="1200" dirty="0" smtClean="0">
                <a:solidFill>
                  <a:schemeClr val="tx1"/>
                </a:solidFill>
                <a:latin typeface="+mn-lt"/>
                <a:ea typeface="+mn-ea"/>
                <a:cs typeface="+mn-cs"/>
              </a:rPr>
              <a:t>If demand exceeds supply after prior-period ATP is consumed, the system consumes future-period ATP until demand is satisfied or all supply is exhausted.</a:t>
            </a:r>
          </a:p>
          <a:p>
            <a:pPr fontAlgn="base"/>
            <a:r>
              <a:rPr lang="en-US" sz="1200" b="1" i="0" kern="1200" dirty="0" smtClean="0">
                <a:solidFill>
                  <a:schemeClr val="tx1"/>
                </a:solidFill>
                <a:latin typeface="+mn-lt"/>
                <a:ea typeface="+mn-ea"/>
                <a:cs typeface="+mn-cs"/>
              </a:rPr>
              <a:t>•</a:t>
            </a:r>
            <a:endParaRPr lang="en-US" sz="1200" b="0" i="0" kern="1200" dirty="0" smtClean="0">
              <a:solidFill>
                <a:schemeClr val="tx1"/>
              </a:solidFill>
              <a:latin typeface="+mn-lt"/>
              <a:ea typeface="+mn-ea"/>
              <a:cs typeface="+mn-cs"/>
            </a:endParaRPr>
          </a:p>
          <a:p>
            <a:pPr fontAlgn="base"/>
            <a:r>
              <a:rPr lang="en-US" sz="1200" b="0" i="0" kern="1200" dirty="0" smtClean="0">
                <a:solidFill>
                  <a:schemeClr val="tx1"/>
                </a:solidFill>
                <a:latin typeface="+mn-lt"/>
                <a:ea typeface="+mn-ea"/>
                <a:cs typeface="+mn-cs"/>
              </a:rPr>
              <a:t>When both past and future ATP is exhausted, the system displays a negative ATP quantity for first period.</a:t>
            </a: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dirty="0" smtClean="0">
              <a:ea typeface="宋体" pitchFamily="2" charset="-122"/>
            </a:endParaRPr>
          </a:p>
          <a:p>
            <a:endParaRPr lang="en-US" altLang="zh-CN" dirty="0" smtClean="0">
              <a:ea typeface="宋体" pitchFamily="2" charset="-122"/>
            </a:endParaRPr>
          </a:p>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a:p>
            <a:r>
              <a:rPr lang="en-US" dirty="0" smtClean="0"/>
              <a:t>Refer to UG(</a:t>
            </a:r>
            <a:r>
              <a:rPr lang="en-US" baseline="0" dirty="0" smtClean="0"/>
              <a:t> ATP Setup)</a:t>
            </a:r>
          </a:p>
          <a:p>
            <a:endParaRPr lang="en-US" dirty="0" smtClean="0"/>
          </a:p>
          <a:p>
            <a:r>
              <a:rPr lang="en-US" dirty="0" smtClean="0"/>
              <a:t>ATP Enforcement Enabled</a:t>
            </a:r>
          </a:p>
          <a:p>
            <a:pPr lvl="1"/>
            <a:r>
              <a:rPr lang="en-US" dirty="0" smtClean="0"/>
              <a:t>Enter Yes to activate ATP</a:t>
            </a:r>
          </a:p>
          <a:p>
            <a:r>
              <a:rPr lang="en-US" dirty="0" smtClean="0"/>
              <a:t>ATP Horizon</a:t>
            </a:r>
          </a:p>
          <a:p>
            <a:pPr lvl="1"/>
            <a:r>
              <a:rPr lang="en-US" dirty="0" smtClean="0"/>
              <a:t>The number of days from the current system date that the system should consider when determining ATP</a:t>
            </a:r>
          </a:p>
          <a:p>
            <a:pPr lvl="1"/>
            <a:r>
              <a:rPr lang="en-US" dirty="0" smtClean="0"/>
              <a:t>You can specify an item-specific horizon in Item Master Maintenance or Item-Site Planning Maintenance</a:t>
            </a:r>
          </a:p>
          <a:p>
            <a:pPr lvl="2"/>
            <a:r>
              <a:rPr lang="en-US" dirty="0" smtClean="0"/>
              <a:t> If you do, that value overrides the control program setting.</a:t>
            </a:r>
          </a:p>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base" latinLnBrk="0" hangingPunct="1">
              <a:lnSpc>
                <a:spcPct val="100000"/>
              </a:lnSpc>
              <a:spcBef>
                <a:spcPts val="0"/>
              </a:spcBef>
              <a:spcAft>
                <a:spcPts val="0"/>
              </a:spcAft>
              <a:buClrTx/>
              <a:buSzTx/>
              <a:buFontTx/>
              <a:buNone/>
              <a:tabLst/>
              <a:defRPr/>
            </a:pPr>
            <a:r>
              <a:rPr lang="en-US" sz="1200" b="0" i="0" kern="1200" dirty="0" smtClean="0">
                <a:solidFill>
                  <a:schemeClr val="tx1"/>
                </a:solidFill>
                <a:latin typeface="+mn-lt"/>
                <a:ea typeface="+mn-ea"/>
                <a:cs typeface="+mn-cs"/>
              </a:rPr>
              <a:t>Refer to UG (ATP Settings for Items)</a:t>
            </a:r>
          </a:p>
          <a:p>
            <a:pPr fontAlgn="base"/>
            <a:endParaRPr lang="en-US" sz="1200" b="0" i="0" kern="1200" dirty="0" smtClean="0">
              <a:solidFill>
                <a:schemeClr val="tx1"/>
              </a:solidFill>
              <a:latin typeface="+mn-lt"/>
              <a:ea typeface="+mn-ea"/>
              <a:cs typeface="+mn-cs"/>
            </a:endParaRPr>
          </a:p>
          <a:p>
            <a:pPr fontAlgn="base"/>
            <a:r>
              <a:rPr lang="en-US" sz="1200" b="0" i="0" kern="1200" dirty="0" smtClean="0">
                <a:solidFill>
                  <a:schemeClr val="tx1"/>
                </a:solidFill>
                <a:latin typeface="+mn-lt"/>
                <a:ea typeface="+mn-ea"/>
                <a:cs typeface="+mn-cs"/>
              </a:rPr>
              <a:t>Two programs let you specify ATP settings for individual items:</a:t>
            </a:r>
          </a:p>
          <a:p>
            <a:pPr fontAlgn="base"/>
            <a:r>
              <a:rPr lang="en-US" sz="1200" b="1" i="0" kern="1200" dirty="0" smtClean="0">
                <a:solidFill>
                  <a:schemeClr val="tx1"/>
                </a:solidFill>
                <a:latin typeface="+mn-lt"/>
                <a:ea typeface="+mn-ea"/>
                <a:cs typeface="+mn-cs"/>
              </a:rPr>
              <a:t>•</a:t>
            </a:r>
            <a:endParaRPr lang="en-US" sz="1200" b="0" i="0" kern="1200" dirty="0" smtClean="0">
              <a:solidFill>
                <a:schemeClr val="tx1"/>
              </a:solidFill>
              <a:latin typeface="+mn-lt"/>
              <a:ea typeface="+mn-ea"/>
              <a:cs typeface="+mn-cs"/>
            </a:endParaRPr>
          </a:p>
          <a:p>
            <a:pPr fontAlgn="base"/>
            <a:r>
              <a:rPr lang="en-US" sz="1200" b="0" i="0" kern="1200" dirty="0" smtClean="0">
                <a:solidFill>
                  <a:schemeClr val="tx1"/>
                </a:solidFill>
                <a:latin typeface="+mn-lt"/>
                <a:ea typeface="+mn-ea"/>
                <a:cs typeface="+mn-cs"/>
              </a:rPr>
              <a:t>Use Item Master Maintenance (1.4.1) to define ATP information for specified individual items and family items regardless of site.</a:t>
            </a:r>
          </a:p>
          <a:p>
            <a:pPr fontAlgn="base"/>
            <a:r>
              <a:rPr lang="en-US" sz="1200" b="1" i="0" kern="1200" dirty="0" smtClean="0">
                <a:solidFill>
                  <a:schemeClr val="tx1"/>
                </a:solidFill>
                <a:latin typeface="+mn-lt"/>
                <a:ea typeface="+mn-ea"/>
                <a:cs typeface="+mn-cs"/>
              </a:rPr>
              <a:t>•</a:t>
            </a:r>
            <a:endParaRPr lang="en-US" sz="1200" b="0" i="0" kern="1200" dirty="0" smtClean="0">
              <a:solidFill>
                <a:schemeClr val="tx1"/>
              </a:solidFill>
              <a:latin typeface="+mn-lt"/>
              <a:ea typeface="+mn-ea"/>
              <a:cs typeface="+mn-cs"/>
            </a:endParaRPr>
          </a:p>
          <a:p>
            <a:pPr fontAlgn="base"/>
            <a:r>
              <a:rPr lang="en-US" sz="1200" b="0" i="0" kern="1200" dirty="0" smtClean="0">
                <a:solidFill>
                  <a:schemeClr val="tx1"/>
                </a:solidFill>
                <a:latin typeface="+mn-lt"/>
                <a:ea typeface="+mn-ea"/>
                <a:cs typeface="+mn-cs"/>
              </a:rPr>
              <a:t>Use Item-Site Planning Maintenance (1.4.17) to determine ATP settings for specified individual items and family items by site. Item-site records take precedence over those defined in Item Master Maintenance.</a:t>
            </a:r>
          </a:p>
          <a:p>
            <a:pPr fontAlgn="base"/>
            <a:r>
              <a:rPr lang="en-US" sz="1200" b="0" i="0" kern="1200" dirty="0" smtClean="0">
                <a:solidFill>
                  <a:schemeClr val="tx1"/>
                </a:solidFill>
                <a:latin typeface="+mn-lt"/>
                <a:ea typeface="+mn-ea"/>
                <a:cs typeface="+mn-cs"/>
              </a:rPr>
              <a:t>These programs use the same two fields for defining ATP parameters:</a:t>
            </a:r>
          </a:p>
          <a:p>
            <a:pPr fontAlgn="base"/>
            <a:r>
              <a:rPr lang="en-US" sz="1200" b="1" i="1" kern="1200" dirty="0" smtClean="0">
                <a:solidFill>
                  <a:schemeClr val="tx1"/>
                </a:solidFill>
                <a:latin typeface="+mn-lt"/>
                <a:ea typeface="+mn-ea"/>
                <a:cs typeface="+mn-cs"/>
              </a:rPr>
              <a:t>ATP Enforce</a:t>
            </a:r>
          </a:p>
          <a:p>
            <a:pPr fontAlgn="base"/>
            <a:r>
              <a:rPr lang="en-US" sz="1200" b="0" i="0" kern="1200" dirty="0" smtClean="0">
                <a:solidFill>
                  <a:schemeClr val="tx1"/>
                </a:solidFill>
                <a:latin typeface="+mn-lt"/>
                <a:ea typeface="+mn-ea"/>
                <a:cs typeface="+mn-cs"/>
              </a:rPr>
              <a:t>Enter the ATP enforcement level you want the system to apply to this item. You can specify one of three different levels:</a:t>
            </a:r>
          </a:p>
          <a:p>
            <a:pPr fontAlgn="base"/>
            <a:r>
              <a:rPr lang="en-US" sz="1200" b="1" i="0" kern="1200" dirty="0" smtClean="0">
                <a:solidFill>
                  <a:schemeClr val="tx1"/>
                </a:solidFill>
                <a:latin typeface="+mn-lt"/>
                <a:ea typeface="+mn-ea"/>
                <a:cs typeface="+mn-cs"/>
              </a:rPr>
              <a:t>•</a:t>
            </a:r>
            <a:endParaRPr lang="en-US" sz="1200" b="0" i="0" kern="1200" dirty="0" smtClean="0">
              <a:solidFill>
                <a:schemeClr val="tx1"/>
              </a:solidFill>
              <a:latin typeface="+mn-lt"/>
              <a:ea typeface="+mn-ea"/>
              <a:cs typeface="+mn-cs"/>
            </a:endParaRPr>
          </a:p>
          <a:p>
            <a:pPr fontAlgn="base"/>
            <a:r>
              <a:rPr lang="en-US" sz="1200" b="0" i="0" kern="1200" dirty="0" smtClean="0">
                <a:solidFill>
                  <a:schemeClr val="tx1"/>
                </a:solidFill>
                <a:latin typeface="+mn-lt"/>
                <a:ea typeface="+mn-ea"/>
                <a:cs typeface="+mn-cs"/>
              </a:rPr>
              <a:t>None: The system does not intervene in the transaction regardless of availability of this item.</a:t>
            </a:r>
          </a:p>
          <a:p>
            <a:pPr fontAlgn="base"/>
            <a:r>
              <a:rPr lang="en-US" sz="1200" b="1" i="0" kern="1200" dirty="0" smtClean="0">
                <a:solidFill>
                  <a:schemeClr val="tx1"/>
                </a:solidFill>
                <a:latin typeface="+mn-lt"/>
                <a:ea typeface="+mn-ea"/>
                <a:cs typeface="+mn-cs"/>
              </a:rPr>
              <a:t>•</a:t>
            </a:r>
            <a:endParaRPr lang="en-US" sz="1200" b="0" i="0" kern="1200" dirty="0" smtClean="0">
              <a:solidFill>
                <a:schemeClr val="tx1"/>
              </a:solidFill>
              <a:latin typeface="+mn-lt"/>
              <a:ea typeface="+mn-ea"/>
              <a:cs typeface="+mn-cs"/>
            </a:endParaRPr>
          </a:p>
          <a:p>
            <a:pPr fontAlgn="base"/>
            <a:r>
              <a:rPr lang="en-US" sz="1200" b="0" i="0" kern="1200" dirty="0" smtClean="0">
                <a:solidFill>
                  <a:schemeClr val="tx1"/>
                </a:solidFill>
                <a:latin typeface="+mn-lt"/>
                <a:ea typeface="+mn-ea"/>
                <a:cs typeface="+mn-cs"/>
              </a:rPr>
              <a:t>Warning: A warning pop-up window displays if availability is insufficient. You can bypass the ATP warning manually and process the sales order regardless of ATP.</a:t>
            </a:r>
          </a:p>
          <a:p>
            <a:pPr fontAlgn="base"/>
            <a:r>
              <a:rPr lang="en-US" sz="1200" b="1" i="0" kern="1200" dirty="0" smtClean="0">
                <a:solidFill>
                  <a:schemeClr val="tx1"/>
                </a:solidFill>
                <a:latin typeface="+mn-lt"/>
                <a:ea typeface="+mn-ea"/>
                <a:cs typeface="+mn-cs"/>
              </a:rPr>
              <a:t>•</a:t>
            </a:r>
            <a:endParaRPr lang="en-US" sz="1200" b="0" i="0" kern="1200" dirty="0" smtClean="0">
              <a:solidFill>
                <a:schemeClr val="tx1"/>
              </a:solidFill>
              <a:latin typeface="+mn-lt"/>
              <a:ea typeface="+mn-ea"/>
              <a:cs typeface="+mn-cs"/>
            </a:endParaRPr>
          </a:p>
          <a:p>
            <a:pPr fontAlgn="base"/>
            <a:r>
              <a:rPr lang="en-US" sz="1200" b="0" i="0" kern="1200" dirty="0" smtClean="0">
                <a:solidFill>
                  <a:schemeClr val="tx1"/>
                </a:solidFill>
                <a:latin typeface="+mn-lt"/>
                <a:ea typeface="+mn-ea"/>
                <a:cs typeface="+mn-cs"/>
              </a:rPr>
              <a:t>Error: The system displays an error pop-up window if availability is insufficient. If you do not change the quantity or due date as needed to meet ATP requirements, an error message displays. Unlike with the Warning level, the system will not process the order line unless the quantity is available on the due date.</a:t>
            </a:r>
          </a:p>
          <a:p>
            <a:pPr fontAlgn="base"/>
            <a:r>
              <a:rPr lang="en-US" sz="1200" b="1" i="1" kern="1200" dirty="0" smtClean="0">
                <a:solidFill>
                  <a:schemeClr val="tx1"/>
                </a:solidFill>
                <a:latin typeface="+mn-lt"/>
                <a:ea typeface="+mn-ea"/>
                <a:cs typeface="+mn-cs"/>
              </a:rPr>
              <a:t>ATP Family</a:t>
            </a:r>
          </a:p>
          <a:p>
            <a:pPr fontAlgn="base"/>
            <a:r>
              <a:rPr lang="en-US" sz="1200" b="0" i="0" kern="1200" dirty="0" smtClean="0">
                <a:solidFill>
                  <a:schemeClr val="tx1"/>
                </a:solidFill>
                <a:latin typeface="+mn-lt"/>
                <a:ea typeface="+mn-ea"/>
                <a:cs typeface="+mn-cs"/>
              </a:rPr>
              <a:t>Enter Yes to have the system check the ATP for other items of the same family before issuing a warning or error. If No, family items are ignored.</a:t>
            </a:r>
          </a:p>
          <a:p>
            <a:pPr fontAlgn="base"/>
            <a:r>
              <a:rPr lang="en-US" sz="1200" b="0" i="0" kern="1200" dirty="0" smtClean="0">
                <a:solidFill>
                  <a:schemeClr val="tx1"/>
                </a:solidFill>
                <a:latin typeface="+mn-lt"/>
                <a:ea typeface="+mn-ea"/>
                <a:cs typeface="+mn-cs"/>
              </a:rPr>
              <a:t>See </a:t>
            </a:r>
            <a:r>
              <a:rPr lang="en-US" sz="1200" b="0" i="0" u="none" strike="noStrike" kern="1200" dirty="0" smtClean="0">
                <a:solidFill>
                  <a:schemeClr val="tx1"/>
                </a:solidFill>
                <a:latin typeface="+mn-lt"/>
                <a:ea typeface="+mn-ea"/>
                <a:cs typeface="+mn-cs"/>
                <a:hlinkClick r:id="rId3" action="ppaction://hlinkfile"/>
              </a:rPr>
              <a:t>Family Items</a:t>
            </a:r>
            <a:r>
              <a:rPr lang="en-US" sz="1200" b="0" i="0" kern="1200" dirty="0" smtClean="0">
                <a:solidFill>
                  <a:schemeClr val="tx1"/>
                </a:solidFill>
                <a:latin typeface="+mn-lt"/>
                <a:ea typeface="+mn-ea"/>
                <a:cs typeface="+mn-cs"/>
              </a:rPr>
              <a:t>.</a:t>
            </a:r>
          </a:p>
          <a:p>
            <a:pPr fontAlgn="base"/>
            <a:r>
              <a:rPr lang="en-US" sz="1200" b="0" i="0" kern="1200" dirty="0" smtClean="0">
                <a:solidFill>
                  <a:schemeClr val="tx1"/>
                </a:solidFill>
                <a:latin typeface="+mn-lt"/>
                <a:ea typeface="+mn-ea"/>
                <a:cs typeface="+mn-cs"/>
              </a:rPr>
              <a:t>Use the Family ATP Calculation field in Sales Order Control to indicate whether the system adjusts the family item ATP values.</a:t>
            </a:r>
          </a:p>
          <a:p>
            <a:pPr fontAlgn="base"/>
            <a:r>
              <a:rPr lang="en-US" sz="1200" b="0" i="0" kern="1200" dirty="0" smtClean="0">
                <a:solidFill>
                  <a:schemeClr val="tx1"/>
                </a:solidFill>
                <a:latin typeface="+mn-lt"/>
                <a:ea typeface="+mn-ea"/>
                <a:cs typeface="+mn-cs"/>
              </a:rPr>
              <a:t>See </a:t>
            </a:r>
            <a:r>
              <a:rPr lang="en-US" sz="1200" b="0" i="0" u="none" strike="noStrike" kern="1200" dirty="0" smtClean="0">
                <a:solidFill>
                  <a:schemeClr val="tx1"/>
                </a:solidFill>
                <a:latin typeface="+mn-lt"/>
                <a:ea typeface="+mn-ea"/>
                <a:cs typeface="+mn-cs"/>
                <a:hlinkClick r:id="rId4" action="ppaction://hlinkfile"/>
              </a:rPr>
              <a:t>Family ATP Calculation</a:t>
            </a:r>
            <a:r>
              <a:rPr lang="en-US" sz="1200" b="0" i="0" kern="1200" dirty="0" smtClean="0">
                <a:solidFill>
                  <a:schemeClr val="tx1"/>
                </a:solidFill>
                <a:latin typeface="+mn-lt"/>
                <a:ea typeface="+mn-ea"/>
                <a:cs typeface="+mn-cs"/>
              </a:rPr>
              <a:t>.</a:t>
            </a:r>
          </a:p>
          <a:p>
            <a:pPr fontAlgn="base"/>
            <a:r>
              <a:rPr lang="en-US" sz="1200" b="1" i="1" kern="1200" dirty="0" smtClean="0">
                <a:solidFill>
                  <a:schemeClr val="tx1"/>
                </a:solidFill>
                <a:latin typeface="+mn-lt"/>
                <a:ea typeface="+mn-ea"/>
                <a:cs typeface="+mn-cs"/>
              </a:rPr>
              <a:t>ATP Horizon</a:t>
            </a:r>
          </a:p>
          <a:p>
            <a:pPr fontAlgn="base"/>
            <a:r>
              <a:rPr lang="en-US" sz="1200" b="0" i="0" kern="1200" dirty="0" smtClean="0">
                <a:solidFill>
                  <a:schemeClr val="tx1"/>
                </a:solidFill>
                <a:latin typeface="+mn-lt"/>
                <a:ea typeface="+mn-ea"/>
                <a:cs typeface="+mn-cs"/>
              </a:rPr>
              <a:t>Enter the number of days from the current date that you want the system to consider when determining if ATP quantities are sufficient to fill orders for this item.</a:t>
            </a:r>
          </a:p>
          <a:p>
            <a:pPr fontAlgn="base"/>
            <a:r>
              <a:rPr lang="en-US" sz="1200" b="0" i="0" kern="1200" dirty="0" smtClean="0">
                <a:solidFill>
                  <a:schemeClr val="tx1"/>
                </a:solidFill>
                <a:latin typeface="+mn-lt"/>
                <a:ea typeface="+mn-ea"/>
                <a:cs typeface="+mn-cs"/>
              </a:rPr>
              <a:t>The field defaults to 0 (zero) in Item Master Maintenance. Unless you update it, the system uses the horizon specified in Sales Order Control.</a:t>
            </a:r>
          </a:p>
          <a:p>
            <a:pPr fontAlgn="base"/>
            <a:r>
              <a:rPr lang="en-US" sz="1200" b="0" i="0" kern="1200" dirty="0" smtClean="0">
                <a:solidFill>
                  <a:schemeClr val="tx1"/>
                </a:solidFill>
                <a:latin typeface="+mn-lt"/>
                <a:ea typeface="+mn-ea"/>
                <a:cs typeface="+mn-cs"/>
              </a:rPr>
              <a:t>The Item Master Maintenance value defaults to new records in Item-Site Planning Maintenance. You can change it for individual sites. Set it to 0 to use the Sales Order Control ATP horizon.</a:t>
            </a:r>
          </a:p>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fontAlgn="base"/>
            <a:r>
              <a:rPr lang="en-US" dirty="0" smtClean="0"/>
              <a:t>Refer to the UG</a:t>
            </a:r>
            <a:r>
              <a:rPr lang="en-US" baseline="0" dirty="0" smtClean="0"/>
              <a:t> section </a:t>
            </a:r>
            <a:r>
              <a:rPr lang="en-US" sz="1200" b="1" i="0" kern="1200" dirty="0" smtClean="0">
                <a:solidFill>
                  <a:schemeClr val="tx1"/>
                </a:solidFill>
                <a:latin typeface="+mn-lt"/>
                <a:ea typeface="+mn-ea"/>
                <a:cs typeface="+mn-cs"/>
              </a:rPr>
              <a:t>Item Record Updates </a:t>
            </a:r>
          </a:p>
          <a:p>
            <a:pPr fontAlgn="base"/>
            <a:r>
              <a:rPr lang="en-US" sz="1200" b="0" i="0" kern="1200" dirty="0" smtClean="0">
                <a:solidFill>
                  <a:schemeClr val="tx1"/>
                </a:solidFill>
                <a:latin typeface="+mn-lt"/>
                <a:ea typeface="+mn-ea"/>
                <a:cs typeface="+mn-cs"/>
              </a:rPr>
              <a:t>Two utility programs let you update ATP settings in multiple item and item-site records:</a:t>
            </a:r>
          </a:p>
          <a:p>
            <a:pPr fontAlgn="base"/>
            <a:r>
              <a:rPr lang="en-US" sz="1200" b="1" i="0" kern="1200" dirty="0" smtClean="0">
                <a:solidFill>
                  <a:schemeClr val="tx1"/>
                </a:solidFill>
                <a:latin typeface="+mn-lt"/>
                <a:ea typeface="+mn-ea"/>
                <a:cs typeface="+mn-cs"/>
              </a:rPr>
              <a:t>•</a:t>
            </a:r>
            <a:endParaRPr lang="en-US" sz="1200" b="0" i="0" kern="1200" dirty="0" smtClean="0">
              <a:solidFill>
                <a:schemeClr val="tx1"/>
              </a:solidFill>
              <a:latin typeface="+mn-lt"/>
              <a:ea typeface="+mn-ea"/>
              <a:cs typeface="+mn-cs"/>
            </a:endParaRPr>
          </a:p>
          <a:p>
            <a:pPr fontAlgn="base"/>
            <a:r>
              <a:rPr lang="en-US" sz="1200" b="0" i="0" kern="1200" dirty="0" smtClean="0">
                <a:solidFill>
                  <a:schemeClr val="tx1"/>
                </a:solidFill>
                <a:latin typeface="+mn-lt"/>
                <a:ea typeface="+mn-ea"/>
                <a:cs typeface="+mn-cs"/>
              </a:rPr>
              <a:t>ATP Enforcement Level Utility</a:t>
            </a:r>
          </a:p>
          <a:p>
            <a:pPr fontAlgn="base"/>
            <a:r>
              <a:rPr lang="en-US" sz="1200" b="1" i="0" kern="1200" dirty="0" smtClean="0">
                <a:solidFill>
                  <a:schemeClr val="tx1"/>
                </a:solidFill>
                <a:latin typeface="+mn-lt"/>
                <a:ea typeface="+mn-ea"/>
                <a:cs typeface="+mn-cs"/>
              </a:rPr>
              <a:t>•</a:t>
            </a:r>
            <a:endParaRPr lang="en-US" sz="1200" b="0" i="0" kern="1200" dirty="0" smtClean="0">
              <a:solidFill>
                <a:schemeClr val="tx1"/>
              </a:solidFill>
              <a:latin typeface="+mn-lt"/>
              <a:ea typeface="+mn-ea"/>
              <a:cs typeface="+mn-cs"/>
            </a:endParaRPr>
          </a:p>
          <a:p>
            <a:pPr fontAlgn="base"/>
            <a:r>
              <a:rPr lang="en-US" sz="1200" b="0" i="0" kern="1200" dirty="0" smtClean="0">
                <a:solidFill>
                  <a:schemeClr val="tx1"/>
                </a:solidFill>
                <a:latin typeface="+mn-lt"/>
                <a:ea typeface="+mn-ea"/>
                <a:cs typeface="+mn-cs"/>
              </a:rPr>
              <a:t>Item-Site ATP Horizon Update</a:t>
            </a:r>
          </a:p>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fontAlgn="base"/>
            <a:r>
              <a:rPr lang="en-US" sz="1200" b="0" i="0" kern="1200" dirty="0" smtClean="0">
                <a:solidFill>
                  <a:schemeClr val="tx1"/>
                </a:solidFill>
                <a:latin typeface="+mn-lt"/>
                <a:ea typeface="+mn-ea"/>
                <a:cs typeface="+mn-cs"/>
              </a:rPr>
              <a:t>Since the system calculates ATP only on confirmed order lines, the way the system enforces ATP depends on how the order is entered:</a:t>
            </a:r>
          </a:p>
          <a:p>
            <a:pPr fontAlgn="base"/>
            <a:r>
              <a:rPr lang="en-US" sz="1200" b="1" i="0" kern="1200" dirty="0" smtClean="0">
                <a:solidFill>
                  <a:schemeClr val="tx1"/>
                </a:solidFill>
                <a:latin typeface="+mn-lt"/>
                <a:ea typeface="+mn-ea"/>
                <a:cs typeface="+mn-cs"/>
              </a:rPr>
              <a:t>•</a:t>
            </a:r>
            <a:endParaRPr lang="en-US" sz="1200" b="0" i="0" kern="1200" dirty="0" smtClean="0">
              <a:solidFill>
                <a:schemeClr val="tx1"/>
              </a:solidFill>
              <a:latin typeface="+mn-lt"/>
              <a:ea typeface="+mn-ea"/>
              <a:cs typeface="+mn-cs"/>
            </a:endParaRPr>
          </a:p>
          <a:p>
            <a:pPr fontAlgn="base"/>
            <a:r>
              <a:rPr lang="en-US" sz="1200" b="0" i="0" kern="1200" dirty="0" smtClean="0">
                <a:solidFill>
                  <a:schemeClr val="tx1"/>
                </a:solidFill>
                <a:latin typeface="+mn-lt"/>
                <a:ea typeface="+mn-ea"/>
                <a:cs typeface="+mn-cs"/>
              </a:rPr>
              <a:t>Entered as confirmed in an order maintenance program, such as Sales Order Maintenance (7.1.1), or confirmed by changing Confirm to Yes for the line</a:t>
            </a:r>
          </a:p>
          <a:p>
            <a:pPr fontAlgn="base"/>
            <a:r>
              <a:rPr lang="en-US" sz="1200" b="1" i="0" kern="1200" dirty="0" smtClean="0">
                <a:solidFill>
                  <a:schemeClr val="tx1"/>
                </a:solidFill>
                <a:latin typeface="+mn-lt"/>
                <a:ea typeface="+mn-ea"/>
                <a:cs typeface="+mn-cs"/>
              </a:rPr>
              <a:t>•</a:t>
            </a:r>
            <a:endParaRPr lang="en-US" sz="1200" b="0" i="0" kern="1200" dirty="0" smtClean="0">
              <a:solidFill>
                <a:schemeClr val="tx1"/>
              </a:solidFill>
              <a:latin typeface="+mn-lt"/>
              <a:ea typeface="+mn-ea"/>
              <a:cs typeface="+mn-cs"/>
            </a:endParaRPr>
          </a:p>
          <a:p>
            <a:pPr fontAlgn="base"/>
            <a:r>
              <a:rPr lang="en-US" sz="1200" b="0" i="0" kern="1200" dirty="0" smtClean="0">
                <a:solidFill>
                  <a:schemeClr val="tx1"/>
                </a:solidFill>
                <a:latin typeface="+mn-lt"/>
                <a:ea typeface="+mn-ea"/>
                <a:cs typeface="+mn-cs"/>
              </a:rPr>
              <a:t>Confirmed using a batch confirmation program, such as Sales Order Confirmation (7.1.5)</a:t>
            </a:r>
          </a:p>
          <a:p>
            <a:pPr fontAlgn="base"/>
            <a:r>
              <a:rPr lang="en-US" sz="1200" b="1" i="0" kern="1200" dirty="0" smtClean="0">
                <a:solidFill>
                  <a:schemeClr val="tx1"/>
                </a:solidFill>
                <a:latin typeface="+mn-lt"/>
                <a:ea typeface="+mn-ea"/>
                <a:cs typeface="+mn-cs"/>
              </a:rPr>
              <a:t>•</a:t>
            </a:r>
            <a:endParaRPr lang="en-US" sz="1200" b="0" i="0" kern="1200" dirty="0" smtClean="0">
              <a:solidFill>
                <a:schemeClr val="tx1"/>
              </a:solidFill>
              <a:latin typeface="+mn-lt"/>
              <a:ea typeface="+mn-ea"/>
              <a:cs typeface="+mn-cs"/>
            </a:endParaRPr>
          </a:p>
          <a:p>
            <a:pPr fontAlgn="base"/>
            <a:r>
              <a:rPr lang="en-US" sz="1200" b="0" i="0" kern="1200" dirty="0" smtClean="0">
                <a:solidFill>
                  <a:schemeClr val="tx1"/>
                </a:solidFill>
                <a:latin typeface="+mn-lt"/>
                <a:ea typeface="+mn-ea"/>
                <a:cs typeface="+mn-cs"/>
              </a:rPr>
              <a:t>Created from a customer’s purchase order imported using EDI </a:t>
            </a:r>
            <a:r>
              <a:rPr lang="en-US" sz="1200" b="0" i="0" kern="1200" dirty="0" err="1" smtClean="0">
                <a:solidFill>
                  <a:schemeClr val="tx1"/>
                </a:solidFill>
                <a:latin typeface="+mn-lt"/>
                <a:ea typeface="+mn-ea"/>
                <a:cs typeface="+mn-cs"/>
              </a:rPr>
              <a:t>eCommerce</a:t>
            </a:r>
            <a:endParaRPr lang="en-US" sz="1200" b="0" i="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Refer to UG </a:t>
            </a:r>
            <a:r>
              <a:rPr lang="en-US" sz="1200" b="1" i="0" kern="1200" dirty="0" smtClean="0">
                <a:solidFill>
                  <a:schemeClr val="tx1"/>
                </a:solidFill>
                <a:latin typeface="+mn-lt"/>
                <a:ea typeface="+mn-ea"/>
                <a:cs typeface="+mn-cs"/>
              </a:rPr>
              <a:t>Determining ATP during Order Entry</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i="0" kern="1200" dirty="0" smtClean="0">
                <a:solidFill>
                  <a:schemeClr val="tx1"/>
                </a:solidFill>
                <a:latin typeface="+mn-lt"/>
                <a:ea typeface="+mn-ea"/>
                <a:cs typeface="+mn-cs"/>
              </a:rPr>
              <a:t>Determining ATP during Order Confirmation</a:t>
            </a:r>
          </a:p>
          <a:p>
            <a:endParaRPr lang="en-US" sz="1200" b="1" i="0" kern="1200" dirty="0" smtClean="0">
              <a:solidFill>
                <a:schemeClr val="tx1"/>
              </a:solidFill>
              <a:latin typeface="+mn-lt"/>
              <a:ea typeface="+mn-ea"/>
              <a:cs typeface="+mn-cs"/>
            </a:endParaRPr>
          </a:p>
          <a:p>
            <a:r>
              <a:rPr lang="en-US" sz="1200" b="1" i="0" kern="1200" dirty="0" smtClean="0">
                <a:solidFill>
                  <a:schemeClr val="tx1"/>
                </a:solidFill>
                <a:latin typeface="+mn-lt"/>
                <a:ea typeface="+mn-ea"/>
                <a:cs typeface="+mn-cs"/>
              </a:rPr>
              <a:t>Fields</a:t>
            </a:r>
            <a:r>
              <a:rPr lang="en-US" sz="1200" b="1" i="0" kern="1200" baseline="0" dirty="0" smtClean="0">
                <a:solidFill>
                  <a:schemeClr val="tx1"/>
                </a:solidFill>
                <a:latin typeface="+mn-lt"/>
                <a:ea typeface="+mn-ea"/>
                <a:cs typeface="+mn-cs"/>
              </a:rPr>
              <a:t> explanation can be left out.</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598488"/>
            <a:ext cx="2057400" cy="570865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598488"/>
            <a:ext cx="6019800" cy="57086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Slide Number Placeholder 5"/>
          <p:cNvSpPr>
            <a:spLocks noGrp="1"/>
          </p:cNvSpPr>
          <p:nvPr>
            <p:ph type="sldNum" sz="quarter" idx="10"/>
          </p:nvPr>
        </p:nvSpPr>
        <p:spPr/>
        <p:txBody>
          <a:bodyPr/>
          <a:lstStyle>
            <a:lvl1pPr>
              <a:defRPr/>
            </a:lvl1pPr>
          </a:lstStyle>
          <a:p>
            <a:pPr>
              <a:defRPr/>
            </a:pPr>
            <a:fld id="{E8392A83-12B4-4AB4-A2CE-FF6544E18E35}"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5"/>
          <p:cNvSpPr>
            <a:spLocks noGrp="1"/>
          </p:cNvSpPr>
          <p:nvPr>
            <p:ph type="sldNum" sz="quarter" idx="10"/>
          </p:nvPr>
        </p:nvSpPr>
        <p:spPr/>
        <p:txBody>
          <a:bodyPr/>
          <a:lstStyle>
            <a:lvl1pPr>
              <a:defRPr/>
            </a:lvl1pPr>
          </a:lstStyle>
          <a:p>
            <a:pPr>
              <a:defRPr/>
            </a:pPr>
            <a:fld id="{0A56A483-3C08-4132-8493-AF86797BCCC5}"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Slide Number Placeholder 5"/>
          <p:cNvSpPr>
            <a:spLocks noGrp="1"/>
          </p:cNvSpPr>
          <p:nvPr>
            <p:ph type="sldNum" sz="quarter" idx="10"/>
          </p:nvPr>
        </p:nvSpPr>
        <p:spPr/>
        <p:txBody>
          <a:bodyPr/>
          <a:lstStyle>
            <a:lvl1pPr>
              <a:defRPr/>
            </a:lvl1pPr>
          </a:lstStyle>
          <a:p>
            <a:pPr>
              <a:defRPr/>
            </a:pPr>
            <a:fld id="{E92AC013-5221-45F3-8514-09D211D30E60}" type="slidenum">
              <a:rPr lang="en-US"/>
              <a:pPr>
                <a:defRPr/>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316038"/>
            <a:ext cx="4038600" cy="49911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316038"/>
            <a:ext cx="4038600" cy="49911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5"/>
          <p:cNvSpPr>
            <a:spLocks noGrp="1"/>
          </p:cNvSpPr>
          <p:nvPr>
            <p:ph type="sldNum" sz="quarter" idx="10"/>
          </p:nvPr>
        </p:nvSpPr>
        <p:spPr/>
        <p:txBody>
          <a:bodyPr/>
          <a:lstStyle>
            <a:lvl1pPr>
              <a:defRPr/>
            </a:lvl1pPr>
          </a:lstStyle>
          <a:p>
            <a:pPr>
              <a:defRPr/>
            </a:pPr>
            <a:fld id="{7B2E8BC9-D99E-4025-A7F7-3541FF27585B}" type="slidenum">
              <a:rPr lang="en-US"/>
              <a:pPr>
                <a:defRPr/>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5"/>
          <p:cNvSpPr>
            <a:spLocks noGrp="1"/>
          </p:cNvSpPr>
          <p:nvPr>
            <p:ph type="sldNum" sz="quarter" idx="10"/>
          </p:nvPr>
        </p:nvSpPr>
        <p:spPr/>
        <p:txBody>
          <a:bodyPr/>
          <a:lstStyle>
            <a:lvl1pPr>
              <a:defRPr/>
            </a:lvl1pPr>
          </a:lstStyle>
          <a:p>
            <a:pPr>
              <a:defRPr/>
            </a:pPr>
            <a:fld id="{7D4C4A22-063F-48BD-B1FE-D32C005895E9}" type="slidenum">
              <a:rPr lang="en-US"/>
              <a:pPr>
                <a:defRPr/>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5"/>
          <p:cNvSpPr>
            <a:spLocks noGrp="1"/>
          </p:cNvSpPr>
          <p:nvPr>
            <p:ph type="sldNum" sz="quarter" idx="10"/>
          </p:nvPr>
        </p:nvSpPr>
        <p:spPr/>
        <p:txBody>
          <a:bodyPr/>
          <a:lstStyle>
            <a:lvl1pPr>
              <a:defRPr/>
            </a:lvl1pPr>
          </a:lstStyle>
          <a:p>
            <a:pPr>
              <a:defRPr/>
            </a:pPr>
            <a:fld id="{E5F15783-391D-41A7-8AB6-23F1C32EEE38}" type="slidenum">
              <a:rPr lang="en-US"/>
              <a:pPr>
                <a:defRPr/>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5"/>
          <p:cNvSpPr>
            <a:spLocks noGrp="1"/>
          </p:cNvSpPr>
          <p:nvPr>
            <p:ph type="sldNum" sz="quarter" idx="10"/>
          </p:nvPr>
        </p:nvSpPr>
        <p:spPr/>
        <p:txBody>
          <a:bodyPr/>
          <a:lstStyle>
            <a:lvl1pPr>
              <a:defRPr/>
            </a:lvl1pPr>
          </a:lstStyle>
          <a:p>
            <a:pPr>
              <a:defRPr/>
            </a:pPr>
            <a:fld id="{5D593FBE-6B9E-4758-8EB9-0D41458B901E}" type="slidenum">
              <a:rPr lang="en-US"/>
              <a:pPr>
                <a:defRPr/>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5"/>
          <p:cNvSpPr>
            <a:spLocks noGrp="1"/>
          </p:cNvSpPr>
          <p:nvPr>
            <p:ph type="sldNum" sz="quarter" idx="10"/>
          </p:nvPr>
        </p:nvSpPr>
        <p:spPr/>
        <p:txBody>
          <a:bodyPr/>
          <a:lstStyle>
            <a:lvl1pPr>
              <a:defRPr/>
            </a:lvl1pPr>
          </a:lstStyle>
          <a:p>
            <a:pPr>
              <a:defRPr/>
            </a:pPr>
            <a:fld id="{7E78533C-9A4C-4B79-9A3F-DD7E3620D189}"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5"/>
          <p:cNvSpPr>
            <a:spLocks noGrp="1"/>
          </p:cNvSpPr>
          <p:nvPr>
            <p:ph type="sldNum" sz="quarter" idx="10"/>
          </p:nvPr>
        </p:nvSpPr>
        <p:spPr/>
        <p:txBody>
          <a:bodyPr/>
          <a:lstStyle>
            <a:lvl1pPr>
              <a:defRPr/>
            </a:lvl1pPr>
          </a:lstStyle>
          <a:p>
            <a:pPr>
              <a:defRPr/>
            </a:pPr>
            <a:fld id="{D7EAE8CC-81D8-4A5F-B2BC-E18F6779E02D}" type="slidenum">
              <a:rPr lang="en-US"/>
              <a:pPr>
                <a:defRPr/>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5"/>
          <p:cNvSpPr>
            <a:spLocks noGrp="1"/>
          </p:cNvSpPr>
          <p:nvPr>
            <p:ph type="sldNum" sz="quarter" idx="10"/>
          </p:nvPr>
        </p:nvSpPr>
        <p:spPr/>
        <p:txBody>
          <a:bodyPr/>
          <a:lstStyle>
            <a:lvl1pPr>
              <a:defRPr/>
            </a:lvl1pPr>
          </a:lstStyle>
          <a:p>
            <a:pPr>
              <a:defRPr/>
            </a:pPr>
            <a:fld id="{4AFDE5EA-9D98-4108-AEF7-6E1AAE2AEB57}" type="slidenum">
              <a:rPr lang="en-US"/>
              <a:pPr>
                <a:defRPr/>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598488"/>
            <a:ext cx="2057400" cy="570865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598488"/>
            <a:ext cx="6019800" cy="57086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5"/>
          <p:cNvSpPr>
            <a:spLocks noGrp="1"/>
          </p:cNvSpPr>
          <p:nvPr>
            <p:ph type="sldNum" sz="quarter" idx="10"/>
          </p:nvPr>
        </p:nvSpPr>
        <p:spPr/>
        <p:txBody>
          <a:bodyPr/>
          <a:lstStyle>
            <a:lvl1pPr>
              <a:defRPr/>
            </a:lvl1pPr>
          </a:lstStyle>
          <a:p>
            <a:pPr>
              <a:defRPr/>
            </a:pPr>
            <a:fld id="{9923282F-1CFB-40AB-8B50-F00D750012F8}" type="slidenum">
              <a:rPr lang="en-US"/>
              <a:pPr>
                <a:defRPr/>
              </a:pPr>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lvl1pPr>
              <a:defRPr sz="2000" b="0"/>
            </a:lvl1pPr>
          </a:lstStyle>
          <a:p>
            <a:fld id="{D295FD85-0E9A-9A4B-AEA4-CF6493BFD0E6}" type="slidenum">
              <a:rPr lang="en-US" smtClean="0"/>
              <a:pPr/>
              <a:t>‹#›</a:t>
            </a:fld>
            <a:endParaRPr lang="en-US" dirty="0"/>
          </a:p>
        </p:txBody>
      </p:sp>
      <p:sp>
        <p:nvSpPr>
          <p:cNvPr id="3" name="Content Placeholder 2"/>
          <p:cNvSpPr>
            <a:spLocks noGrp="1"/>
          </p:cNvSpPr>
          <p:nvPr>
            <p:ph idx="1"/>
          </p:nvPr>
        </p:nvSpPr>
        <p:spPr>
          <a:xfrm>
            <a:off x="457200" y="1316182"/>
            <a:ext cx="8229600" cy="4999951"/>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a:xfrm>
            <a:off x="457200" y="607452"/>
            <a:ext cx="8229600" cy="708730"/>
          </a:xfrm>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316038"/>
            <a:ext cx="4038600" cy="49911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316038"/>
            <a:ext cx="4038600" cy="49911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3"/>
          <p:cNvPicPr>
            <a:picLocks noChangeAspect="1" noChangeArrowheads="1"/>
          </p:cNvPicPr>
          <p:nvPr userDrawn="1"/>
        </p:nvPicPr>
        <p:blipFill>
          <a:blip r:embed="rId13" cstate="print"/>
          <a:srcRect/>
          <a:stretch>
            <a:fillRect/>
          </a:stretch>
        </p:blipFill>
        <p:spPr bwMode="auto">
          <a:xfrm>
            <a:off x="0" y="6021388"/>
            <a:ext cx="9144000" cy="838200"/>
          </a:xfrm>
          <a:prstGeom prst="rect">
            <a:avLst/>
          </a:prstGeom>
          <a:noFill/>
          <a:ln w="9525">
            <a:noFill/>
            <a:miter lim="800000"/>
            <a:headEnd/>
            <a:tailEnd/>
          </a:ln>
        </p:spPr>
      </p:pic>
      <p:pic>
        <p:nvPicPr>
          <p:cNvPr id="1027" name="Picture 7"/>
          <p:cNvPicPr>
            <a:picLocks noChangeAspect="1" noChangeArrowheads="1"/>
          </p:cNvPicPr>
          <p:nvPr userDrawn="1"/>
        </p:nvPicPr>
        <p:blipFill>
          <a:blip r:embed="rId14" cstate="print"/>
          <a:srcRect/>
          <a:stretch>
            <a:fillRect/>
          </a:stretch>
        </p:blipFill>
        <p:spPr bwMode="auto">
          <a:xfrm>
            <a:off x="0" y="3227388"/>
            <a:ext cx="9142413" cy="3657600"/>
          </a:xfrm>
          <a:prstGeom prst="rect">
            <a:avLst/>
          </a:prstGeom>
          <a:noFill/>
          <a:ln w="9525">
            <a:noFill/>
            <a:miter lim="800000"/>
            <a:headEnd/>
            <a:tailEnd/>
          </a:ln>
        </p:spPr>
      </p:pic>
      <p:sp>
        <p:nvSpPr>
          <p:cNvPr id="1028" name="Title Placeholder 1"/>
          <p:cNvSpPr>
            <a:spLocks noGrp="1"/>
          </p:cNvSpPr>
          <p:nvPr>
            <p:ph type="title"/>
          </p:nvPr>
        </p:nvSpPr>
        <p:spPr bwMode="auto">
          <a:xfrm>
            <a:off x="457200" y="598488"/>
            <a:ext cx="8229600" cy="7175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9" name="Text Placeholder 2"/>
          <p:cNvSpPr>
            <a:spLocks noGrp="1"/>
          </p:cNvSpPr>
          <p:nvPr>
            <p:ph type="body" idx="1"/>
          </p:nvPr>
        </p:nvSpPr>
        <p:spPr bwMode="auto">
          <a:xfrm>
            <a:off x="457200" y="1316038"/>
            <a:ext cx="8229600" cy="49911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hf hdr="0" ftr="0" dt="0"/>
  <p:txStyles>
    <p:titleStyle>
      <a:lvl1pPr algn="l" defTabSz="457200" rtl="0" eaLnBrk="0" fontAlgn="base" hangingPunct="0">
        <a:spcBef>
          <a:spcPct val="0"/>
        </a:spcBef>
        <a:spcAft>
          <a:spcPct val="0"/>
        </a:spcAft>
        <a:defRPr sz="3200" b="1">
          <a:solidFill>
            <a:srgbClr val="4F4F4F"/>
          </a:solidFill>
          <a:latin typeface="+mj-lt"/>
          <a:ea typeface="+mj-ea"/>
          <a:cs typeface="+mj-cs"/>
        </a:defRPr>
      </a:lvl1pPr>
      <a:lvl2pPr algn="l" defTabSz="457200" rtl="0" eaLnBrk="0" fontAlgn="base" hangingPunct="0">
        <a:spcBef>
          <a:spcPct val="0"/>
        </a:spcBef>
        <a:spcAft>
          <a:spcPct val="0"/>
        </a:spcAft>
        <a:defRPr sz="3200" b="1">
          <a:solidFill>
            <a:srgbClr val="4F4F4F"/>
          </a:solidFill>
          <a:latin typeface="Century Gothic" pitchFamily="34" charset="0"/>
        </a:defRPr>
      </a:lvl2pPr>
      <a:lvl3pPr algn="l" defTabSz="457200" rtl="0" eaLnBrk="0" fontAlgn="base" hangingPunct="0">
        <a:spcBef>
          <a:spcPct val="0"/>
        </a:spcBef>
        <a:spcAft>
          <a:spcPct val="0"/>
        </a:spcAft>
        <a:defRPr sz="3200" b="1">
          <a:solidFill>
            <a:srgbClr val="4F4F4F"/>
          </a:solidFill>
          <a:latin typeface="Century Gothic" pitchFamily="34" charset="0"/>
        </a:defRPr>
      </a:lvl3pPr>
      <a:lvl4pPr algn="l" defTabSz="457200" rtl="0" eaLnBrk="0" fontAlgn="base" hangingPunct="0">
        <a:spcBef>
          <a:spcPct val="0"/>
        </a:spcBef>
        <a:spcAft>
          <a:spcPct val="0"/>
        </a:spcAft>
        <a:defRPr sz="3200" b="1">
          <a:solidFill>
            <a:srgbClr val="4F4F4F"/>
          </a:solidFill>
          <a:latin typeface="Century Gothic" pitchFamily="34" charset="0"/>
        </a:defRPr>
      </a:lvl4pPr>
      <a:lvl5pPr algn="l" defTabSz="457200" rtl="0" eaLnBrk="0" fontAlgn="base" hangingPunct="0">
        <a:spcBef>
          <a:spcPct val="0"/>
        </a:spcBef>
        <a:spcAft>
          <a:spcPct val="0"/>
        </a:spcAft>
        <a:defRPr sz="3200" b="1">
          <a:solidFill>
            <a:srgbClr val="4F4F4F"/>
          </a:solidFill>
          <a:latin typeface="Century Gothic" pitchFamily="34" charset="0"/>
        </a:defRPr>
      </a:lvl5pPr>
      <a:lvl6pPr marL="457200" algn="l" defTabSz="457200" rtl="0" eaLnBrk="0" fontAlgn="base" hangingPunct="0">
        <a:spcBef>
          <a:spcPct val="0"/>
        </a:spcBef>
        <a:spcAft>
          <a:spcPct val="0"/>
        </a:spcAft>
        <a:defRPr sz="3200" b="1">
          <a:solidFill>
            <a:srgbClr val="4F4F4F"/>
          </a:solidFill>
          <a:latin typeface="Century Gothic" pitchFamily="34" charset="0"/>
        </a:defRPr>
      </a:lvl6pPr>
      <a:lvl7pPr marL="914400" algn="l" defTabSz="457200" rtl="0" eaLnBrk="0" fontAlgn="base" hangingPunct="0">
        <a:spcBef>
          <a:spcPct val="0"/>
        </a:spcBef>
        <a:spcAft>
          <a:spcPct val="0"/>
        </a:spcAft>
        <a:defRPr sz="3200" b="1">
          <a:solidFill>
            <a:srgbClr val="4F4F4F"/>
          </a:solidFill>
          <a:latin typeface="Century Gothic" pitchFamily="34" charset="0"/>
        </a:defRPr>
      </a:lvl7pPr>
      <a:lvl8pPr marL="1371600" algn="l" defTabSz="457200" rtl="0" eaLnBrk="0" fontAlgn="base" hangingPunct="0">
        <a:spcBef>
          <a:spcPct val="0"/>
        </a:spcBef>
        <a:spcAft>
          <a:spcPct val="0"/>
        </a:spcAft>
        <a:defRPr sz="3200" b="1">
          <a:solidFill>
            <a:srgbClr val="4F4F4F"/>
          </a:solidFill>
          <a:latin typeface="Century Gothic" pitchFamily="34" charset="0"/>
        </a:defRPr>
      </a:lvl8pPr>
      <a:lvl9pPr marL="1828800" algn="l" defTabSz="457200" rtl="0" eaLnBrk="0" fontAlgn="base" hangingPunct="0">
        <a:spcBef>
          <a:spcPct val="0"/>
        </a:spcBef>
        <a:spcAft>
          <a:spcPct val="0"/>
        </a:spcAft>
        <a:defRPr sz="3200" b="1">
          <a:solidFill>
            <a:srgbClr val="4F4F4F"/>
          </a:solidFill>
          <a:latin typeface="Century Gothic" pitchFamily="34" charset="0"/>
        </a:defRPr>
      </a:lvl9pPr>
    </p:titleStyle>
    <p:bodyStyle>
      <a:lvl1pPr marL="342900" indent="-342900" algn="l" defTabSz="457200" rtl="0" eaLnBrk="0" fontAlgn="base" hangingPunct="0">
        <a:spcBef>
          <a:spcPct val="20000"/>
        </a:spcBef>
        <a:spcAft>
          <a:spcPct val="0"/>
        </a:spcAft>
        <a:buClr>
          <a:srgbClr val="F79646"/>
        </a:buClr>
        <a:buFont typeface="Arial" pitchFamily="34" charset="0"/>
        <a:buChar char="•"/>
        <a:defRPr sz="2800">
          <a:solidFill>
            <a:srgbClr val="4F4F4F"/>
          </a:solidFill>
          <a:latin typeface="+mn-lt"/>
          <a:ea typeface="+mn-ea"/>
          <a:cs typeface="+mn-cs"/>
        </a:defRPr>
      </a:lvl1pPr>
      <a:lvl2pPr marL="742950" indent="-285750" algn="l" defTabSz="457200" rtl="0" eaLnBrk="0" fontAlgn="base" hangingPunct="0">
        <a:spcBef>
          <a:spcPct val="20000"/>
        </a:spcBef>
        <a:spcAft>
          <a:spcPct val="0"/>
        </a:spcAft>
        <a:buClr>
          <a:srgbClr val="F79646"/>
        </a:buClr>
        <a:buFont typeface="Lucida Grande"/>
        <a:buChar char="-"/>
        <a:defRPr sz="2400">
          <a:solidFill>
            <a:srgbClr val="4F4F4F"/>
          </a:solidFill>
          <a:latin typeface="+mn-lt"/>
        </a:defRPr>
      </a:lvl2pPr>
      <a:lvl3pPr marL="1143000" indent="-228600" algn="l" defTabSz="457200" rtl="0" eaLnBrk="0" fontAlgn="base" hangingPunct="0">
        <a:spcBef>
          <a:spcPct val="20000"/>
        </a:spcBef>
        <a:spcAft>
          <a:spcPct val="0"/>
        </a:spcAft>
        <a:buClr>
          <a:srgbClr val="F79646"/>
        </a:buClr>
        <a:buFont typeface="Arial" pitchFamily="34" charset="0"/>
        <a:buChar char="•"/>
        <a:defRPr sz="2000">
          <a:solidFill>
            <a:srgbClr val="4F4F4F"/>
          </a:solidFill>
          <a:latin typeface="+mn-lt"/>
        </a:defRPr>
      </a:lvl3pPr>
      <a:lvl4pPr marL="1600200" indent="-228600" algn="l" defTabSz="457200" rtl="0" eaLnBrk="0" fontAlgn="base" hangingPunct="0">
        <a:spcBef>
          <a:spcPct val="20000"/>
        </a:spcBef>
        <a:spcAft>
          <a:spcPct val="0"/>
        </a:spcAft>
        <a:buClr>
          <a:srgbClr val="F79646"/>
        </a:buClr>
        <a:buFont typeface="Lucida Grande"/>
        <a:buChar char="-"/>
        <a:defRPr>
          <a:solidFill>
            <a:srgbClr val="4F4F4F"/>
          </a:solidFill>
          <a:latin typeface="+mn-lt"/>
        </a:defRPr>
      </a:lvl4pPr>
      <a:lvl5pPr marL="2057400" indent="-228600" algn="l" defTabSz="457200" rtl="0" eaLnBrk="0" fontAlgn="base" hangingPunct="0">
        <a:spcBef>
          <a:spcPct val="20000"/>
        </a:spcBef>
        <a:spcAft>
          <a:spcPct val="0"/>
        </a:spcAft>
        <a:buClr>
          <a:srgbClr val="F79646"/>
        </a:buClr>
        <a:buFont typeface="Arial" pitchFamily="34" charset="0"/>
        <a:buChar char="•"/>
        <a:defRPr>
          <a:solidFill>
            <a:srgbClr val="4F4F4F"/>
          </a:solidFill>
          <a:latin typeface="+mn-lt"/>
        </a:defRPr>
      </a:lvl5pPr>
      <a:lvl6pPr marL="2514600" indent="-228600" algn="l" defTabSz="457200" rtl="0" eaLnBrk="0" fontAlgn="base" hangingPunct="0">
        <a:spcBef>
          <a:spcPct val="20000"/>
        </a:spcBef>
        <a:spcAft>
          <a:spcPct val="0"/>
        </a:spcAft>
        <a:buClr>
          <a:srgbClr val="F79646"/>
        </a:buClr>
        <a:buFont typeface="Arial" pitchFamily="34" charset="0"/>
        <a:buChar char="•"/>
        <a:defRPr>
          <a:solidFill>
            <a:srgbClr val="4F4F4F"/>
          </a:solidFill>
          <a:latin typeface="+mn-lt"/>
        </a:defRPr>
      </a:lvl6pPr>
      <a:lvl7pPr marL="2971800" indent="-228600" algn="l" defTabSz="457200" rtl="0" eaLnBrk="0" fontAlgn="base" hangingPunct="0">
        <a:spcBef>
          <a:spcPct val="20000"/>
        </a:spcBef>
        <a:spcAft>
          <a:spcPct val="0"/>
        </a:spcAft>
        <a:buClr>
          <a:srgbClr val="F79646"/>
        </a:buClr>
        <a:buFont typeface="Arial" pitchFamily="34" charset="0"/>
        <a:buChar char="•"/>
        <a:defRPr>
          <a:solidFill>
            <a:srgbClr val="4F4F4F"/>
          </a:solidFill>
          <a:latin typeface="+mn-lt"/>
        </a:defRPr>
      </a:lvl7pPr>
      <a:lvl8pPr marL="3429000" indent="-228600" algn="l" defTabSz="457200" rtl="0" eaLnBrk="0" fontAlgn="base" hangingPunct="0">
        <a:spcBef>
          <a:spcPct val="20000"/>
        </a:spcBef>
        <a:spcAft>
          <a:spcPct val="0"/>
        </a:spcAft>
        <a:buClr>
          <a:srgbClr val="F79646"/>
        </a:buClr>
        <a:buFont typeface="Arial" pitchFamily="34" charset="0"/>
        <a:buChar char="•"/>
        <a:defRPr>
          <a:solidFill>
            <a:srgbClr val="4F4F4F"/>
          </a:solidFill>
          <a:latin typeface="+mn-lt"/>
        </a:defRPr>
      </a:lvl8pPr>
      <a:lvl9pPr marL="3886200" indent="-228600" algn="l" defTabSz="457200" rtl="0" eaLnBrk="0" fontAlgn="base" hangingPunct="0">
        <a:spcBef>
          <a:spcPct val="20000"/>
        </a:spcBef>
        <a:spcAft>
          <a:spcPct val="0"/>
        </a:spcAft>
        <a:buClr>
          <a:srgbClr val="F79646"/>
        </a:buClr>
        <a:buFont typeface="Arial" pitchFamily="34" charset="0"/>
        <a:buChar char="•"/>
        <a:defRPr>
          <a:solidFill>
            <a:srgbClr val="4F4F4F"/>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0" name="Picture 3"/>
          <p:cNvPicPr>
            <a:picLocks noChangeAspect="1" noChangeArrowheads="1"/>
          </p:cNvPicPr>
          <p:nvPr userDrawn="1"/>
        </p:nvPicPr>
        <p:blipFill>
          <a:blip r:embed="rId14" cstate="print"/>
          <a:srcRect/>
          <a:stretch>
            <a:fillRect/>
          </a:stretch>
        </p:blipFill>
        <p:spPr bwMode="auto">
          <a:xfrm>
            <a:off x="0" y="6021388"/>
            <a:ext cx="9144000" cy="838200"/>
          </a:xfrm>
          <a:prstGeom prst="rect">
            <a:avLst/>
          </a:prstGeom>
          <a:noFill/>
          <a:ln w="9525">
            <a:noFill/>
            <a:miter lim="800000"/>
            <a:headEnd/>
            <a:tailEnd/>
          </a:ln>
        </p:spPr>
      </p:pic>
      <p:sp>
        <p:nvSpPr>
          <p:cNvPr id="2051" name="Title Placeholder 1"/>
          <p:cNvSpPr>
            <a:spLocks noGrp="1"/>
          </p:cNvSpPr>
          <p:nvPr>
            <p:ph type="title"/>
          </p:nvPr>
        </p:nvSpPr>
        <p:spPr bwMode="auto">
          <a:xfrm>
            <a:off x="457200" y="598488"/>
            <a:ext cx="8229600" cy="7175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52" name="Text Placeholder 2"/>
          <p:cNvSpPr>
            <a:spLocks noGrp="1"/>
          </p:cNvSpPr>
          <p:nvPr>
            <p:ph type="body" idx="1"/>
          </p:nvPr>
        </p:nvSpPr>
        <p:spPr bwMode="auto">
          <a:xfrm>
            <a:off x="457200" y="1316038"/>
            <a:ext cx="8229600" cy="49911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6" name="Slide Number Placeholder 5"/>
          <p:cNvSpPr>
            <a:spLocks noGrp="1"/>
          </p:cNvSpPr>
          <p:nvPr>
            <p:ph type="sldNum" sz="quarter" idx="4"/>
          </p:nvPr>
        </p:nvSpPr>
        <p:spPr>
          <a:xfrm>
            <a:off x="6923088" y="6459538"/>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2000" smtClean="0">
                <a:solidFill>
                  <a:schemeClr val="bg1"/>
                </a:solidFill>
                <a:latin typeface="+mn-lt"/>
              </a:defRPr>
            </a:lvl1pPr>
          </a:lstStyle>
          <a:p>
            <a:pPr>
              <a:defRPr/>
            </a:pPr>
            <a:fld id="{4541C28A-5D4E-4206-87FB-1E7E17945A54}"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4" r:id="rId12"/>
  </p:sldLayoutIdLst>
  <p:timing>
    <p:tnLst>
      <p:par>
        <p:cTn id="1" dur="indefinite" restart="never" nodeType="tmRoot"/>
      </p:par>
    </p:tnLst>
  </p:timing>
  <p:hf hdr="0" ftr="0" dt="0"/>
  <p:txStyles>
    <p:titleStyle>
      <a:lvl1pPr algn="l" defTabSz="457200" rtl="0" eaLnBrk="0" fontAlgn="base" hangingPunct="0">
        <a:spcBef>
          <a:spcPct val="0"/>
        </a:spcBef>
        <a:spcAft>
          <a:spcPct val="0"/>
        </a:spcAft>
        <a:defRPr sz="3200" b="1">
          <a:solidFill>
            <a:srgbClr val="4F4F4F"/>
          </a:solidFill>
          <a:latin typeface="+mj-lt"/>
          <a:ea typeface="+mj-ea"/>
          <a:cs typeface="+mj-cs"/>
        </a:defRPr>
      </a:lvl1pPr>
      <a:lvl2pPr algn="l" defTabSz="457200" rtl="0" eaLnBrk="0" fontAlgn="base" hangingPunct="0">
        <a:spcBef>
          <a:spcPct val="0"/>
        </a:spcBef>
        <a:spcAft>
          <a:spcPct val="0"/>
        </a:spcAft>
        <a:defRPr sz="3200" b="1">
          <a:solidFill>
            <a:srgbClr val="4F4F4F"/>
          </a:solidFill>
          <a:latin typeface="Century Gothic" pitchFamily="34" charset="0"/>
        </a:defRPr>
      </a:lvl2pPr>
      <a:lvl3pPr algn="l" defTabSz="457200" rtl="0" eaLnBrk="0" fontAlgn="base" hangingPunct="0">
        <a:spcBef>
          <a:spcPct val="0"/>
        </a:spcBef>
        <a:spcAft>
          <a:spcPct val="0"/>
        </a:spcAft>
        <a:defRPr sz="3200" b="1">
          <a:solidFill>
            <a:srgbClr val="4F4F4F"/>
          </a:solidFill>
          <a:latin typeface="Century Gothic" pitchFamily="34" charset="0"/>
        </a:defRPr>
      </a:lvl3pPr>
      <a:lvl4pPr algn="l" defTabSz="457200" rtl="0" eaLnBrk="0" fontAlgn="base" hangingPunct="0">
        <a:spcBef>
          <a:spcPct val="0"/>
        </a:spcBef>
        <a:spcAft>
          <a:spcPct val="0"/>
        </a:spcAft>
        <a:defRPr sz="3200" b="1">
          <a:solidFill>
            <a:srgbClr val="4F4F4F"/>
          </a:solidFill>
          <a:latin typeface="Century Gothic" pitchFamily="34" charset="0"/>
        </a:defRPr>
      </a:lvl4pPr>
      <a:lvl5pPr algn="l" defTabSz="457200" rtl="0" eaLnBrk="0" fontAlgn="base" hangingPunct="0">
        <a:spcBef>
          <a:spcPct val="0"/>
        </a:spcBef>
        <a:spcAft>
          <a:spcPct val="0"/>
        </a:spcAft>
        <a:defRPr sz="3200" b="1">
          <a:solidFill>
            <a:srgbClr val="4F4F4F"/>
          </a:solidFill>
          <a:latin typeface="Century Gothic" pitchFamily="34" charset="0"/>
        </a:defRPr>
      </a:lvl5pPr>
      <a:lvl6pPr marL="457200" algn="l" defTabSz="457200" rtl="0" fontAlgn="base">
        <a:spcBef>
          <a:spcPct val="0"/>
        </a:spcBef>
        <a:spcAft>
          <a:spcPct val="0"/>
        </a:spcAft>
        <a:defRPr sz="3200" b="1">
          <a:solidFill>
            <a:srgbClr val="4F4F4F"/>
          </a:solidFill>
          <a:latin typeface="Century Gothic" pitchFamily="34" charset="0"/>
        </a:defRPr>
      </a:lvl6pPr>
      <a:lvl7pPr marL="914400" algn="l" defTabSz="457200" rtl="0" fontAlgn="base">
        <a:spcBef>
          <a:spcPct val="0"/>
        </a:spcBef>
        <a:spcAft>
          <a:spcPct val="0"/>
        </a:spcAft>
        <a:defRPr sz="3200" b="1">
          <a:solidFill>
            <a:srgbClr val="4F4F4F"/>
          </a:solidFill>
          <a:latin typeface="Century Gothic" pitchFamily="34" charset="0"/>
        </a:defRPr>
      </a:lvl7pPr>
      <a:lvl8pPr marL="1371600" algn="l" defTabSz="457200" rtl="0" fontAlgn="base">
        <a:spcBef>
          <a:spcPct val="0"/>
        </a:spcBef>
        <a:spcAft>
          <a:spcPct val="0"/>
        </a:spcAft>
        <a:defRPr sz="3200" b="1">
          <a:solidFill>
            <a:srgbClr val="4F4F4F"/>
          </a:solidFill>
          <a:latin typeface="Century Gothic" pitchFamily="34" charset="0"/>
        </a:defRPr>
      </a:lvl8pPr>
      <a:lvl9pPr marL="1828800" algn="l" defTabSz="457200" rtl="0" fontAlgn="base">
        <a:spcBef>
          <a:spcPct val="0"/>
        </a:spcBef>
        <a:spcAft>
          <a:spcPct val="0"/>
        </a:spcAft>
        <a:defRPr sz="3200" b="1">
          <a:solidFill>
            <a:srgbClr val="4F4F4F"/>
          </a:solidFill>
          <a:latin typeface="Century Gothic" pitchFamily="34" charset="0"/>
        </a:defRPr>
      </a:lvl9pPr>
    </p:titleStyle>
    <p:bodyStyle>
      <a:lvl1pPr marL="342900" indent="-342900" algn="l" defTabSz="457200" rtl="0" eaLnBrk="0" fontAlgn="base" hangingPunct="0">
        <a:spcBef>
          <a:spcPct val="20000"/>
        </a:spcBef>
        <a:spcAft>
          <a:spcPct val="0"/>
        </a:spcAft>
        <a:buClr>
          <a:srgbClr val="F79646"/>
        </a:buClr>
        <a:buFont typeface="Arial" pitchFamily="34" charset="0"/>
        <a:buChar char="•"/>
        <a:defRPr sz="2800">
          <a:solidFill>
            <a:srgbClr val="4F4F4F"/>
          </a:solidFill>
          <a:latin typeface="+mn-lt"/>
          <a:ea typeface="+mn-ea"/>
          <a:cs typeface="+mn-cs"/>
        </a:defRPr>
      </a:lvl1pPr>
      <a:lvl2pPr marL="742950" indent="-285750" algn="l" defTabSz="457200" rtl="0" eaLnBrk="0" fontAlgn="base" hangingPunct="0">
        <a:spcBef>
          <a:spcPct val="20000"/>
        </a:spcBef>
        <a:spcAft>
          <a:spcPct val="0"/>
        </a:spcAft>
        <a:buClr>
          <a:srgbClr val="F79646"/>
        </a:buClr>
        <a:buFont typeface="Lucida Grande"/>
        <a:buChar char="-"/>
        <a:defRPr sz="2400">
          <a:solidFill>
            <a:srgbClr val="4F4F4F"/>
          </a:solidFill>
          <a:latin typeface="+mn-lt"/>
        </a:defRPr>
      </a:lvl2pPr>
      <a:lvl3pPr marL="1143000" indent="-228600" algn="l" defTabSz="457200" rtl="0" eaLnBrk="0" fontAlgn="base" hangingPunct="0">
        <a:spcBef>
          <a:spcPct val="20000"/>
        </a:spcBef>
        <a:spcAft>
          <a:spcPct val="0"/>
        </a:spcAft>
        <a:buClr>
          <a:srgbClr val="F79646"/>
        </a:buClr>
        <a:buFont typeface="Arial" pitchFamily="34" charset="0"/>
        <a:buChar char="•"/>
        <a:defRPr sz="2000">
          <a:solidFill>
            <a:srgbClr val="4F4F4F"/>
          </a:solidFill>
          <a:latin typeface="+mn-lt"/>
        </a:defRPr>
      </a:lvl3pPr>
      <a:lvl4pPr marL="1600200" indent="-228600" algn="l" defTabSz="457200" rtl="0" eaLnBrk="0" fontAlgn="base" hangingPunct="0">
        <a:spcBef>
          <a:spcPct val="20000"/>
        </a:spcBef>
        <a:spcAft>
          <a:spcPct val="0"/>
        </a:spcAft>
        <a:buClr>
          <a:srgbClr val="F79646"/>
        </a:buClr>
        <a:buFont typeface="Lucida Grande"/>
        <a:buChar char="-"/>
        <a:defRPr>
          <a:solidFill>
            <a:srgbClr val="4F4F4F"/>
          </a:solidFill>
          <a:latin typeface="+mn-lt"/>
        </a:defRPr>
      </a:lvl4pPr>
      <a:lvl5pPr marL="2057400" indent="-228600" algn="l" defTabSz="457200" rtl="0" eaLnBrk="0" fontAlgn="base" hangingPunct="0">
        <a:spcBef>
          <a:spcPct val="20000"/>
        </a:spcBef>
        <a:spcAft>
          <a:spcPct val="0"/>
        </a:spcAft>
        <a:buClr>
          <a:srgbClr val="F79646"/>
        </a:buClr>
        <a:buFont typeface="Arial" pitchFamily="34" charset="0"/>
        <a:buChar char="•"/>
        <a:defRPr>
          <a:solidFill>
            <a:srgbClr val="4F4F4F"/>
          </a:solidFill>
          <a:latin typeface="+mn-lt"/>
        </a:defRPr>
      </a:lvl5pPr>
      <a:lvl6pPr marL="2514600" indent="-228600" algn="l" defTabSz="457200" rtl="0" fontAlgn="base">
        <a:spcBef>
          <a:spcPct val="20000"/>
        </a:spcBef>
        <a:spcAft>
          <a:spcPct val="0"/>
        </a:spcAft>
        <a:buClr>
          <a:srgbClr val="F79646"/>
        </a:buClr>
        <a:buFont typeface="Arial" pitchFamily="34" charset="0"/>
        <a:buChar char="•"/>
        <a:defRPr>
          <a:solidFill>
            <a:srgbClr val="4F4F4F"/>
          </a:solidFill>
          <a:latin typeface="+mn-lt"/>
        </a:defRPr>
      </a:lvl6pPr>
      <a:lvl7pPr marL="2971800" indent="-228600" algn="l" defTabSz="457200" rtl="0" fontAlgn="base">
        <a:spcBef>
          <a:spcPct val="20000"/>
        </a:spcBef>
        <a:spcAft>
          <a:spcPct val="0"/>
        </a:spcAft>
        <a:buClr>
          <a:srgbClr val="F79646"/>
        </a:buClr>
        <a:buFont typeface="Arial" pitchFamily="34" charset="0"/>
        <a:buChar char="•"/>
        <a:defRPr>
          <a:solidFill>
            <a:srgbClr val="4F4F4F"/>
          </a:solidFill>
          <a:latin typeface="+mn-lt"/>
        </a:defRPr>
      </a:lvl7pPr>
      <a:lvl8pPr marL="3429000" indent="-228600" algn="l" defTabSz="457200" rtl="0" fontAlgn="base">
        <a:spcBef>
          <a:spcPct val="20000"/>
        </a:spcBef>
        <a:spcAft>
          <a:spcPct val="0"/>
        </a:spcAft>
        <a:buClr>
          <a:srgbClr val="F79646"/>
        </a:buClr>
        <a:buFont typeface="Arial" pitchFamily="34" charset="0"/>
        <a:buChar char="•"/>
        <a:defRPr>
          <a:solidFill>
            <a:srgbClr val="4F4F4F"/>
          </a:solidFill>
          <a:latin typeface="+mn-lt"/>
        </a:defRPr>
      </a:lvl8pPr>
      <a:lvl9pPr marL="3886200" indent="-228600" algn="l" defTabSz="457200" rtl="0" fontAlgn="base">
        <a:spcBef>
          <a:spcPct val="20000"/>
        </a:spcBef>
        <a:spcAft>
          <a:spcPct val="0"/>
        </a:spcAft>
        <a:buClr>
          <a:srgbClr val="F79646"/>
        </a:buClr>
        <a:buFont typeface="Arial" pitchFamily="34" charset="0"/>
        <a:buChar char="•"/>
        <a:defRPr>
          <a:solidFill>
            <a:srgbClr val="4F4F4F"/>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3.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0.xml"/><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3.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23.xml"/><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23.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3.xml"/><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3.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23.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2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endParaRPr lang="en-US" dirty="0" smtClean="0">
              <a:solidFill>
                <a:schemeClr val="tx1"/>
              </a:solidFill>
              <a:latin typeface="Tahoma" pitchFamily="34" charset="0"/>
              <a:ea typeface="Tahoma" pitchFamily="34" charset="0"/>
              <a:cs typeface="Tahoma" pitchFamily="34" charset="0"/>
            </a:endParaRPr>
          </a:p>
          <a:p>
            <a:endParaRPr lang="en-US" sz="800" dirty="0" smtClean="0">
              <a:solidFill>
                <a:schemeClr val="tx1"/>
              </a:solidFill>
              <a:latin typeface="Tahoma" pitchFamily="34" charset="0"/>
              <a:ea typeface="Tahoma" pitchFamily="34" charset="0"/>
              <a:cs typeface="Tahoma" pitchFamily="34" charset="0"/>
            </a:endParaRPr>
          </a:p>
          <a:p>
            <a:r>
              <a:rPr lang="en-US" sz="800" dirty="0" smtClean="0">
                <a:solidFill>
                  <a:schemeClr val="tx1"/>
                </a:solidFill>
                <a:latin typeface="Tahoma" pitchFamily="34" charset="0"/>
                <a:ea typeface="Tahoma" pitchFamily="34" charset="0"/>
                <a:cs typeface="Tahoma" pitchFamily="34" charset="0"/>
              </a:rPr>
              <a:t>SO-AP-010</a:t>
            </a:r>
            <a:endParaRPr lang="en-US" sz="800" dirty="0" smtClean="0">
              <a:solidFill>
                <a:schemeClr val="tx1"/>
              </a:solidFill>
              <a:latin typeface="Tahoma" pitchFamily="34" charset="0"/>
              <a:ea typeface="Tahoma" pitchFamily="34" charset="0"/>
              <a:cs typeface="Tahoma" pitchFamily="34" charset="0"/>
            </a:endParaRPr>
          </a:p>
          <a:p>
            <a:endParaRPr lang="en-US" dirty="0"/>
          </a:p>
        </p:txBody>
      </p:sp>
      <p:sp>
        <p:nvSpPr>
          <p:cNvPr id="4" name="Title 3"/>
          <p:cNvSpPr>
            <a:spLocks noGrp="1"/>
          </p:cNvSpPr>
          <p:nvPr>
            <p:ph type="title"/>
          </p:nvPr>
        </p:nvSpPr>
        <p:spPr>
          <a:xfrm>
            <a:off x="457200" y="228600"/>
            <a:ext cx="8229600" cy="708730"/>
          </a:xfrm>
        </p:spPr>
        <p:txBody>
          <a:bodyPr/>
          <a:lstStyle/>
          <a:p>
            <a:r>
              <a:rPr lang="en-US" sz="3000" dirty="0" smtClean="0"/>
              <a:t>Available-to-Promise (ATP) Enforcement</a:t>
            </a:r>
            <a:endParaRPr lang="en-US" sz="3000" dirty="0"/>
          </a:p>
        </p:txBody>
      </p:sp>
      <p:sp>
        <p:nvSpPr>
          <p:cNvPr id="6" name="Content Placeholder 5"/>
          <p:cNvSpPr>
            <a:spLocks noGrp="1"/>
          </p:cNvSpPr>
          <p:nvPr>
            <p:ph idx="1"/>
          </p:nvPr>
        </p:nvSpPr>
        <p:spPr>
          <a:xfrm>
            <a:off x="457200" y="1219200"/>
            <a:ext cx="8229600" cy="5096933"/>
          </a:xfrm>
        </p:spPr>
        <p:txBody>
          <a:bodyPr/>
          <a:lstStyle/>
          <a:p>
            <a:pPr>
              <a:lnSpc>
                <a:spcPct val="90000"/>
              </a:lnSpc>
              <a:spcAft>
                <a:spcPts val="600"/>
              </a:spcAft>
              <a:buNone/>
            </a:pPr>
            <a:r>
              <a:rPr lang="en-US" dirty="0" smtClean="0"/>
              <a:t>In this section you will learn how to:</a:t>
            </a:r>
          </a:p>
          <a:p>
            <a:pPr>
              <a:lnSpc>
                <a:spcPct val="90000"/>
              </a:lnSpc>
              <a:spcAft>
                <a:spcPts val="600"/>
              </a:spcAft>
              <a:buNone/>
            </a:pPr>
            <a:endParaRPr lang="en-US" dirty="0" smtClean="0"/>
          </a:p>
          <a:p>
            <a:pPr>
              <a:lnSpc>
                <a:spcPct val="90000"/>
              </a:lnSpc>
              <a:spcAft>
                <a:spcPts val="600"/>
              </a:spcAft>
            </a:pPr>
            <a:r>
              <a:rPr lang="en-US" dirty="0" smtClean="0"/>
              <a:t>Set Up ATP Processing</a:t>
            </a:r>
          </a:p>
          <a:p>
            <a:pPr>
              <a:lnSpc>
                <a:spcPct val="90000"/>
              </a:lnSpc>
              <a:spcAft>
                <a:spcPts val="600"/>
              </a:spcAft>
            </a:pPr>
            <a:r>
              <a:rPr lang="en-US" dirty="0" smtClean="0"/>
              <a:t>Use ATP Processing Features</a:t>
            </a:r>
          </a:p>
          <a:p>
            <a:pPr>
              <a:lnSpc>
                <a:spcPct val="90000"/>
              </a:lnSpc>
              <a:spcAft>
                <a:spcPts val="600"/>
              </a:spcAft>
              <a:buNone/>
            </a:pPr>
            <a:endParaRPr lang="en-US" dirty="0" smtClean="0"/>
          </a:p>
        </p:txBody>
      </p:sp>
    </p:spTree>
    <p:extLst>
      <p:ext uri="{BB962C8B-B14F-4D97-AF65-F5344CB8AC3E}">
        <p14:creationId xmlns="" xmlns:p14="http://schemas.microsoft.com/office/powerpoint/2010/main" val="227081754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762000" y="1524000"/>
            <a:ext cx="5562600" cy="3429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p:cNvSpPr>
            <a:spLocks noGrp="1"/>
          </p:cNvSpPr>
          <p:nvPr>
            <p:ph type="sldNum" sz="quarter" idx="12"/>
          </p:nvPr>
        </p:nvSpPr>
        <p:spPr/>
        <p:txBody>
          <a:bodyPr/>
          <a:lstStyle/>
          <a:p>
            <a:endParaRPr lang="en-US" dirty="0" smtClean="0">
              <a:solidFill>
                <a:schemeClr val="tx1"/>
              </a:solidFill>
              <a:latin typeface="Tahoma" pitchFamily="34" charset="0"/>
              <a:ea typeface="Tahoma" pitchFamily="34" charset="0"/>
              <a:cs typeface="Tahoma" pitchFamily="34" charset="0"/>
            </a:endParaRPr>
          </a:p>
          <a:p>
            <a:r>
              <a:rPr lang="en-US" sz="800" dirty="0" smtClean="0">
                <a:solidFill>
                  <a:schemeClr val="tx1"/>
                </a:solidFill>
                <a:latin typeface="Tahoma" pitchFamily="34" charset="0"/>
                <a:ea typeface="Tahoma" pitchFamily="34" charset="0"/>
                <a:cs typeface="Tahoma" pitchFamily="34" charset="0"/>
              </a:rPr>
              <a:t>SO-AP-100</a:t>
            </a:r>
            <a:endParaRPr lang="en-US" sz="800" dirty="0" smtClean="0">
              <a:solidFill>
                <a:schemeClr val="tx1"/>
              </a:solidFill>
              <a:latin typeface="Tahoma" pitchFamily="34" charset="0"/>
              <a:ea typeface="Tahoma" pitchFamily="34" charset="0"/>
              <a:cs typeface="Tahoma" pitchFamily="34" charset="0"/>
            </a:endParaRPr>
          </a:p>
          <a:p>
            <a:endParaRPr lang="en-US" dirty="0"/>
          </a:p>
        </p:txBody>
      </p:sp>
      <p:sp>
        <p:nvSpPr>
          <p:cNvPr id="4" name="Title 3"/>
          <p:cNvSpPr>
            <a:spLocks noGrp="1"/>
          </p:cNvSpPr>
          <p:nvPr>
            <p:ph type="title"/>
          </p:nvPr>
        </p:nvSpPr>
        <p:spPr>
          <a:xfrm>
            <a:off x="457200" y="381000"/>
            <a:ext cx="8229600" cy="708730"/>
          </a:xfrm>
        </p:spPr>
        <p:txBody>
          <a:bodyPr/>
          <a:lstStyle/>
          <a:p>
            <a:r>
              <a:rPr lang="en-US" sz="3000" dirty="0" smtClean="0"/>
              <a:t>Determine </a:t>
            </a:r>
            <a:r>
              <a:rPr lang="en-US" sz="3000" dirty="0" smtClean="0"/>
              <a:t>ATP without a Confirmed Order</a:t>
            </a:r>
            <a:endParaRPr lang="en-US" sz="3000" dirty="0"/>
          </a:p>
        </p:txBody>
      </p:sp>
      <p:pic>
        <p:nvPicPr>
          <p:cNvPr id="7" name="Content Placeholder 6" descr="PPT1B3.jpg"/>
          <p:cNvPicPr>
            <a:picLocks noGrp="1" noChangeAspect="1"/>
          </p:cNvPicPr>
          <p:nvPr>
            <p:ph idx="1"/>
          </p:nvPr>
        </p:nvPicPr>
        <p:blipFill>
          <a:blip r:embed="rId3" cstate="print"/>
          <a:stretch>
            <a:fillRect/>
          </a:stretch>
        </p:blipFill>
        <p:spPr>
          <a:xfrm>
            <a:off x="609600" y="1524000"/>
            <a:ext cx="5632704" cy="3352800"/>
          </a:xfrm>
        </p:spPr>
      </p:pic>
      <p:sp>
        <p:nvSpPr>
          <p:cNvPr id="6" name="Text Placeholder 5"/>
          <p:cNvSpPr>
            <a:spLocks noGrp="1"/>
          </p:cNvSpPr>
          <p:nvPr>
            <p:ph type="body" sz="quarter" idx="11"/>
          </p:nvPr>
        </p:nvSpPr>
        <p:spPr/>
        <p:txBody>
          <a:bodyPr/>
          <a:lstStyle/>
          <a:p>
            <a:endParaRPr lang="en-US"/>
          </a:p>
        </p:txBody>
      </p:sp>
      <p:sp>
        <p:nvSpPr>
          <p:cNvPr id="8" name="Rectangle 7"/>
          <p:cNvSpPr/>
          <p:nvPr/>
        </p:nvSpPr>
        <p:spPr>
          <a:xfrm>
            <a:off x="990600" y="3581400"/>
            <a:ext cx="3276600" cy="6096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 xmlns:p14="http://schemas.microsoft.com/office/powerpoint/2010/main" val="227081754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endParaRPr lang="en-US" dirty="0" smtClean="0">
              <a:solidFill>
                <a:schemeClr val="tx1"/>
              </a:solidFill>
              <a:latin typeface="Tahoma" pitchFamily="34" charset="0"/>
              <a:ea typeface="Tahoma" pitchFamily="34" charset="0"/>
              <a:cs typeface="Tahoma" pitchFamily="34" charset="0"/>
            </a:endParaRPr>
          </a:p>
          <a:p>
            <a:endParaRPr lang="en-US" sz="800" dirty="0" smtClean="0">
              <a:solidFill>
                <a:schemeClr val="tx1"/>
              </a:solidFill>
              <a:latin typeface="Tahoma" pitchFamily="34" charset="0"/>
              <a:ea typeface="Tahoma" pitchFamily="34" charset="0"/>
              <a:cs typeface="Tahoma" pitchFamily="34" charset="0"/>
            </a:endParaRPr>
          </a:p>
          <a:p>
            <a:r>
              <a:rPr lang="en-US" sz="800" dirty="0" smtClean="0">
                <a:solidFill>
                  <a:schemeClr val="tx1"/>
                </a:solidFill>
                <a:latin typeface="Tahoma" pitchFamily="34" charset="0"/>
                <a:ea typeface="Tahoma" pitchFamily="34" charset="0"/>
                <a:cs typeface="Tahoma" pitchFamily="34" charset="0"/>
              </a:rPr>
              <a:t>SO-AP-020</a:t>
            </a:r>
            <a:endParaRPr lang="en-US" sz="800" dirty="0" smtClean="0">
              <a:solidFill>
                <a:schemeClr val="tx1"/>
              </a:solidFill>
              <a:latin typeface="Tahoma" pitchFamily="34" charset="0"/>
              <a:ea typeface="Tahoma" pitchFamily="34" charset="0"/>
              <a:cs typeface="Tahoma" pitchFamily="34" charset="0"/>
            </a:endParaRPr>
          </a:p>
          <a:p>
            <a:endParaRPr lang="en-US" dirty="0"/>
          </a:p>
        </p:txBody>
      </p:sp>
      <p:sp>
        <p:nvSpPr>
          <p:cNvPr id="4" name="Title 3"/>
          <p:cNvSpPr>
            <a:spLocks noGrp="1"/>
          </p:cNvSpPr>
          <p:nvPr>
            <p:ph type="title"/>
          </p:nvPr>
        </p:nvSpPr>
        <p:spPr>
          <a:xfrm>
            <a:off x="457200" y="381000"/>
            <a:ext cx="8229600" cy="708730"/>
          </a:xfrm>
        </p:spPr>
        <p:txBody>
          <a:bodyPr/>
          <a:lstStyle/>
          <a:p>
            <a:r>
              <a:rPr lang="en-US" dirty="0" smtClean="0"/>
              <a:t>Available To Promise (ATP)</a:t>
            </a:r>
            <a:endParaRPr lang="en-US" dirty="0"/>
          </a:p>
        </p:txBody>
      </p:sp>
      <p:sp>
        <p:nvSpPr>
          <p:cNvPr id="6" name="Content Placeholder 5"/>
          <p:cNvSpPr>
            <a:spLocks noGrp="1"/>
          </p:cNvSpPr>
          <p:nvPr>
            <p:ph idx="1"/>
          </p:nvPr>
        </p:nvSpPr>
        <p:spPr/>
        <p:txBody>
          <a:bodyPr/>
          <a:lstStyle/>
          <a:p>
            <a:endParaRPr lang="en-US" dirty="0" smtClean="0"/>
          </a:p>
          <a:p>
            <a:pPr lvl="1">
              <a:buFontTx/>
              <a:buChar char="•"/>
            </a:pPr>
            <a:endParaRPr lang="en-US" altLang="zh-CN" dirty="0" smtClean="0">
              <a:ea typeface="宋体" pitchFamily="2" charset="-122"/>
            </a:endParaRPr>
          </a:p>
        </p:txBody>
      </p:sp>
      <p:grpSp>
        <p:nvGrpSpPr>
          <p:cNvPr id="9" name="Group 8"/>
          <p:cNvGrpSpPr/>
          <p:nvPr/>
        </p:nvGrpSpPr>
        <p:grpSpPr>
          <a:xfrm>
            <a:off x="533400" y="1524000"/>
            <a:ext cx="4010025" cy="2426732"/>
            <a:chOff x="2514600" y="3581400"/>
            <a:chExt cx="3781425" cy="2121932"/>
          </a:xfrm>
        </p:grpSpPr>
        <p:pic>
          <p:nvPicPr>
            <p:cNvPr id="10" name="Picture 2"/>
            <p:cNvPicPr>
              <a:picLocks noChangeAspect="1" noChangeArrowheads="1"/>
            </p:cNvPicPr>
            <p:nvPr/>
          </p:nvPicPr>
          <p:blipFill>
            <a:blip r:embed="rId3"/>
            <a:srcRect/>
            <a:stretch>
              <a:fillRect/>
            </a:stretch>
          </p:blipFill>
          <p:spPr bwMode="auto">
            <a:xfrm>
              <a:off x="2819400" y="3581400"/>
              <a:ext cx="3476625" cy="1943100"/>
            </a:xfrm>
            <a:prstGeom prst="rect">
              <a:avLst/>
            </a:prstGeom>
            <a:noFill/>
            <a:ln w="9525">
              <a:noFill/>
              <a:miter lim="800000"/>
              <a:headEnd/>
              <a:tailEnd/>
            </a:ln>
            <a:effectLst/>
          </p:spPr>
        </p:pic>
        <p:sp>
          <p:nvSpPr>
            <p:cNvPr id="11" name="TextBox 10"/>
            <p:cNvSpPr txBox="1"/>
            <p:nvPr/>
          </p:nvSpPr>
          <p:spPr>
            <a:xfrm>
              <a:off x="4038600" y="3810000"/>
              <a:ext cx="1524000" cy="381000"/>
            </a:xfrm>
            <a:prstGeom prst="rect">
              <a:avLst/>
            </a:prstGeom>
            <a:noFill/>
          </p:spPr>
          <p:txBody>
            <a:bodyPr wrap="square" rtlCol="0">
              <a:spAutoFit/>
            </a:bodyPr>
            <a:lstStyle/>
            <a:p>
              <a:r>
                <a:rPr lang="en-US" dirty="0" smtClean="0"/>
                <a:t>MPS level</a:t>
              </a:r>
              <a:endParaRPr lang="en-US" dirty="0"/>
            </a:p>
          </p:txBody>
        </p:sp>
        <p:sp>
          <p:nvSpPr>
            <p:cNvPr id="12" name="TextBox 11"/>
            <p:cNvSpPr txBox="1"/>
            <p:nvPr/>
          </p:nvSpPr>
          <p:spPr>
            <a:xfrm>
              <a:off x="4876800" y="4648200"/>
              <a:ext cx="1066800" cy="369332"/>
            </a:xfrm>
            <a:prstGeom prst="rect">
              <a:avLst/>
            </a:prstGeom>
            <a:noFill/>
          </p:spPr>
          <p:txBody>
            <a:bodyPr wrap="square" rtlCol="0">
              <a:spAutoFit/>
            </a:bodyPr>
            <a:lstStyle/>
            <a:p>
              <a:r>
                <a:rPr lang="en-US" dirty="0" smtClean="0"/>
                <a:t>ATP</a:t>
              </a:r>
              <a:endParaRPr lang="en-US" dirty="0"/>
            </a:p>
          </p:txBody>
        </p:sp>
        <p:sp>
          <p:nvSpPr>
            <p:cNvPr id="13" name="TextBox 12"/>
            <p:cNvSpPr txBox="1"/>
            <p:nvPr/>
          </p:nvSpPr>
          <p:spPr>
            <a:xfrm>
              <a:off x="3124200" y="4572000"/>
              <a:ext cx="1752600" cy="646331"/>
            </a:xfrm>
            <a:prstGeom prst="rect">
              <a:avLst/>
            </a:prstGeom>
            <a:noFill/>
          </p:spPr>
          <p:txBody>
            <a:bodyPr wrap="square" rtlCol="0">
              <a:spAutoFit/>
            </a:bodyPr>
            <a:lstStyle/>
            <a:p>
              <a:r>
                <a:rPr lang="en-US" dirty="0" smtClean="0"/>
                <a:t>Customer orders</a:t>
              </a:r>
              <a:endParaRPr lang="en-US" dirty="0"/>
            </a:p>
          </p:txBody>
        </p:sp>
        <p:sp>
          <p:nvSpPr>
            <p:cNvPr id="14" name="TextBox 13"/>
            <p:cNvSpPr txBox="1"/>
            <p:nvPr/>
          </p:nvSpPr>
          <p:spPr>
            <a:xfrm>
              <a:off x="2514600" y="3962400"/>
              <a:ext cx="461665" cy="685800"/>
            </a:xfrm>
            <a:prstGeom prst="rect">
              <a:avLst/>
            </a:prstGeom>
            <a:noFill/>
          </p:spPr>
          <p:txBody>
            <a:bodyPr vert="vert270" wrap="square" rtlCol="0">
              <a:spAutoFit/>
            </a:bodyPr>
            <a:lstStyle/>
            <a:p>
              <a:r>
                <a:rPr lang="en-US" dirty="0" smtClean="0"/>
                <a:t>Units</a:t>
              </a:r>
              <a:endParaRPr lang="en-US" dirty="0"/>
            </a:p>
          </p:txBody>
        </p:sp>
        <p:sp>
          <p:nvSpPr>
            <p:cNvPr id="15" name="TextBox 14"/>
            <p:cNvSpPr txBox="1"/>
            <p:nvPr/>
          </p:nvSpPr>
          <p:spPr>
            <a:xfrm>
              <a:off x="4343400" y="5334000"/>
              <a:ext cx="1143000" cy="369332"/>
            </a:xfrm>
            <a:prstGeom prst="rect">
              <a:avLst/>
            </a:prstGeom>
            <a:noFill/>
          </p:spPr>
          <p:txBody>
            <a:bodyPr wrap="square" rtlCol="0">
              <a:spAutoFit/>
            </a:bodyPr>
            <a:lstStyle/>
            <a:p>
              <a:r>
                <a:rPr lang="en-US" dirty="0" smtClean="0"/>
                <a:t>Time</a:t>
              </a:r>
              <a:endParaRPr lang="en-US" dirty="0"/>
            </a:p>
          </p:txBody>
        </p:sp>
      </p:grpSp>
      <p:sp>
        <p:nvSpPr>
          <p:cNvPr id="16" name="Text Placeholder 15"/>
          <p:cNvSpPr>
            <a:spLocks noGrp="1"/>
          </p:cNvSpPr>
          <p:nvPr>
            <p:ph type="body" sz="quarter" idx="11"/>
          </p:nvPr>
        </p:nvSpPr>
        <p:spPr/>
        <p:txBody>
          <a:bodyPr/>
          <a:lstStyle/>
          <a:p>
            <a:endParaRPr lang="en-US"/>
          </a:p>
        </p:txBody>
      </p:sp>
      <p:sp>
        <p:nvSpPr>
          <p:cNvPr id="17" name="Rectangle 16"/>
          <p:cNvSpPr/>
          <p:nvPr/>
        </p:nvSpPr>
        <p:spPr>
          <a:xfrm>
            <a:off x="381000" y="4343400"/>
            <a:ext cx="8458200" cy="1292662"/>
          </a:xfrm>
          <a:prstGeom prst="rect">
            <a:avLst/>
          </a:prstGeom>
        </p:spPr>
        <p:txBody>
          <a:bodyPr wrap="square">
            <a:spAutoFit/>
          </a:bodyPr>
          <a:lstStyle/>
          <a:p>
            <a:pPr marL="342900" lvl="0" indent="-342900" defTabSz="457200" eaLnBrk="0" hangingPunct="0">
              <a:spcBef>
                <a:spcPct val="20000"/>
              </a:spcBef>
              <a:buClr>
                <a:srgbClr val="F79646"/>
              </a:buClr>
            </a:pPr>
            <a:r>
              <a:rPr lang="en-US" sz="2600" kern="0" dirty="0" smtClean="0">
                <a:solidFill>
                  <a:srgbClr val="141414">
                    <a:lumMod val="75000"/>
                    <a:lumOff val="25000"/>
                  </a:srgbClr>
                </a:solidFill>
                <a:latin typeface="Century Gothic"/>
              </a:rPr>
              <a:t>    Available to promise (ATP) is the uncommitted portion of inventory or planned production available to be promised to new orders.</a:t>
            </a:r>
          </a:p>
        </p:txBody>
      </p:sp>
    </p:spTree>
    <p:extLst>
      <p:ext uri="{BB962C8B-B14F-4D97-AF65-F5344CB8AC3E}">
        <p14:creationId xmlns="" xmlns:p14="http://schemas.microsoft.com/office/powerpoint/2010/main" val="227081754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r>
              <a:rPr lang="en-US" sz="800" dirty="0" smtClean="0">
                <a:solidFill>
                  <a:schemeClr val="tx1"/>
                </a:solidFill>
                <a:latin typeface="Tahoma" pitchFamily="34" charset="0"/>
                <a:ea typeface="Tahoma" pitchFamily="34" charset="0"/>
                <a:cs typeface="Tahoma" pitchFamily="34" charset="0"/>
              </a:rPr>
              <a:t>SO-AP-030</a:t>
            </a:r>
            <a:endParaRPr lang="en-US" sz="800" dirty="0" smtClean="0">
              <a:solidFill>
                <a:schemeClr val="tx1"/>
              </a:solidFill>
              <a:latin typeface="Tahoma" pitchFamily="34" charset="0"/>
              <a:ea typeface="Tahoma" pitchFamily="34" charset="0"/>
              <a:cs typeface="Tahoma" pitchFamily="34" charset="0"/>
            </a:endParaRPr>
          </a:p>
        </p:txBody>
      </p:sp>
      <p:sp>
        <p:nvSpPr>
          <p:cNvPr id="4" name="Title 3"/>
          <p:cNvSpPr>
            <a:spLocks noGrp="1"/>
          </p:cNvSpPr>
          <p:nvPr>
            <p:ph type="title"/>
          </p:nvPr>
        </p:nvSpPr>
        <p:spPr>
          <a:xfrm>
            <a:off x="457200" y="381000"/>
            <a:ext cx="8229600" cy="708730"/>
          </a:xfrm>
        </p:spPr>
        <p:txBody>
          <a:bodyPr/>
          <a:lstStyle/>
          <a:p>
            <a:r>
              <a:rPr lang="en-US" dirty="0" smtClean="0"/>
              <a:t>Set Up ATP Processing</a:t>
            </a:r>
            <a:endParaRPr lang="en-US" dirty="0"/>
          </a:p>
        </p:txBody>
      </p:sp>
      <p:sp>
        <p:nvSpPr>
          <p:cNvPr id="6" name="Content Placeholder 5"/>
          <p:cNvSpPr>
            <a:spLocks noGrp="1"/>
          </p:cNvSpPr>
          <p:nvPr>
            <p:ph idx="1"/>
          </p:nvPr>
        </p:nvSpPr>
        <p:spPr/>
        <p:txBody>
          <a:bodyPr/>
          <a:lstStyle/>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p:txBody>
      </p:sp>
      <p:sp>
        <p:nvSpPr>
          <p:cNvPr id="8" name="Text Placeholder 7"/>
          <p:cNvSpPr>
            <a:spLocks noGrp="1"/>
          </p:cNvSpPr>
          <p:nvPr>
            <p:ph type="body" sz="quarter" idx="11"/>
          </p:nvPr>
        </p:nvSpPr>
        <p:spPr/>
        <p:txBody>
          <a:bodyPr/>
          <a:lstStyle/>
          <a:p>
            <a:endParaRPr lang="en-US"/>
          </a:p>
        </p:txBody>
      </p:sp>
      <p:sp>
        <p:nvSpPr>
          <p:cNvPr id="12" name="Content Placeholder 5"/>
          <p:cNvSpPr txBox="1">
            <a:spLocks/>
          </p:cNvSpPr>
          <p:nvPr/>
        </p:nvSpPr>
        <p:spPr bwMode="auto">
          <a:xfrm>
            <a:off x="457200" y="1447800"/>
            <a:ext cx="8229600" cy="486833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342900" algn="l" defTabSz="457200" rtl="0" eaLnBrk="0" fontAlgn="base" latinLnBrk="0" hangingPunct="0">
              <a:lnSpc>
                <a:spcPct val="90000"/>
              </a:lnSpc>
              <a:spcBef>
                <a:spcPct val="20000"/>
              </a:spcBef>
              <a:spcAft>
                <a:spcPts val="600"/>
              </a:spcAft>
              <a:buClr>
                <a:srgbClr val="F79646"/>
              </a:buClr>
              <a:buSzTx/>
              <a:buFont typeface="Arial" pitchFamily="34" charset="0"/>
              <a:buChar char="•"/>
              <a:tabLst/>
              <a:defRPr/>
            </a:pPr>
            <a:r>
              <a:rPr kumimoji="0" lang="en-US" sz="2800" b="0" i="0" u="none" strike="noStrike" kern="0" cap="none" spc="0" normalizeH="0" baseline="0" noProof="0" dirty="0" smtClean="0">
                <a:ln>
                  <a:noFill/>
                </a:ln>
                <a:solidFill>
                  <a:schemeClr val="tx1">
                    <a:lumMod val="75000"/>
                    <a:lumOff val="25000"/>
                  </a:schemeClr>
                </a:solidFill>
                <a:effectLst/>
                <a:uLnTx/>
                <a:uFillTx/>
                <a:latin typeface="+mn-lt"/>
                <a:ea typeface="+mn-ea"/>
                <a:cs typeface="+mn-cs"/>
              </a:rPr>
              <a:t>Set Up ATP Processing</a:t>
            </a:r>
          </a:p>
          <a:p>
            <a:pPr marL="742950" lvl="1" indent="-285750" defTabSz="457200" eaLnBrk="0" hangingPunct="0">
              <a:spcBef>
                <a:spcPct val="20000"/>
              </a:spcBef>
              <a:buClr>
                <a:srgbClr val="F79646"/>
              </a:buClr>
              <a:buFont typeface="Lucida Grande"/>
              <a:buChar char="-"/>
            </a:pPr>
            <a:r>
              <a:rPr lang="en-US" sz="2400" kern="0" dirty="0" smtClean="0">
                <a:solidFill>
                  <a:srgbClr val="141414">
                    <a:lumMod val="75000"/>
                    <a:lumOff val="25000"/>
                  </a:srgbClr>
                </a:solidFill>
                <a:latin typeface="Century Gothic"/>
              </a:rPr>
              <a:t>Set Up ATP-related Fields in Sales Order Control</a:t>
            </a:r>
          </a:p>
          <a:p>
            <a:pPr marL="742950" lvl="1" indent="-285750" defTabSz="457200" eaLnBrk="0" hangingPunct="0">
              <a:spcBef>
                <a:spcPct val="20000"/>
              </a:spcBef>
              <a:buClr>
                <a:srgbClr val="F79646"/>
              </a:buClr>
              <a:buFont typeface="Lucida Grande"/>
              <a:buChar char="-"/>
            </a:pPr>
            <a:r>
              <a:rPr lang="en-US" sz="2400" kern="0" dirty="0" smtClean="0">
                <a:solidFill>
                  <a:srgbClr val="141414">
                    <a:lumMod val="75000"/>
                    <a:lumOff val="25000"/>
                  </a:srgbClr>
                </a:solidFill>
                <a:latin typeface="Century Gothic"/>
              </a:rPr>
              <a:t>Configure ATP Settings for Individual Items and Sites</a:t>
            </a:r>
          </a:p>
          <a:p>
            <a:pPr marL="742950" lvl="1" indent="-285750" defTabSz="457200" eaLnBrk="0" hangingPunct="0">
              <a:spcBef>
                <a:spcPct val="20000"/>
              </a:spcBef>
              <a:buClr>
                <a:srgbClr val="F79646"/>
              </a:buClr>
              <a:buFont typeface="Lucida Grande"/>
              <a:buChar char="-"/>
            </a:pPr>
            <a:r>
              <a:rPr lang="en-US" sz="2400" kern="0" dirty="0" smtClean="0">
                <a:solidFill>
                  <a:srgbClr val="141414">
                    <a:lumMod val="75000"/>
                    <a:lumOff val="25000"/>
                  </a:srgbClr>
                </a:solidFill>
                <a:latin typeface="Century Gothic"/>
              </a:rPr>
              <a:t>(Optional) Update ATP settings in multiple item and item-site records</a:t>
            </a:r>
          </a:p>
          <a:p>
            <a:pPr marL="342900" marR="0" lvl="0" indent="-342900" algn="l" defTabSz="457200" rtl="0" eaLnBrk="0" fontAlgn="base" latinLnBrk="0" hangingPunct="0">
              <a:lnSpc>
                <a:spcPct val="90000"/>
              </a:lnSpc>
              <a:spcBef>
                <a:spcPct val="20000"/>
              </a:spcBef>
              <a:spcAft>
                <a:spcPts val="600"/>
              </a:spcAft>
              <a:buClr>
                <a:srgbClr val="F79646"/>
              </a:buClr>
              <a:buSzTx/>
              <a:buFont typeface="Arial" pitchFamily="34" charset="0"/>
              <a:buNone/>
              <a:tabLst/>
              <a:defRPr/>
            </a:pPr>
            <a:endParaRPr kumimoji="0" lang="en-US" sz="2800" b="0" i="0" u="none" strike="noStrike" kern="0" cap="none" spc="0" normalizeH="0" baseline="0" noProof="0" dirty="0" smtClean="0">
              <a:ln>
                <a:noFill/>
              </a:ln>
              <a:solidFill>
                <a:schemeClr val="tx1">
                  <a:lumMod val="75000"/>
                  <a:lumOff val="25000"/>
                </a:schemeClr>
              </a:solidFill>
              <a:effectLst/>
              <a:uLnTx/>
              <a:uFillTx/>
              <a:latin typeface="+mn-lt"/>
              <a:ea typeface="+mn-ea"/>
              <a:cs typeface="+mn-cs"/>
            </a:endParaRPr>
          </a:p>
        </p:txBody>
      </p:sp>
    </p:spTree>
    <p:extLst>
      <p:ext uri="{BB962C8B-B14F-4D97-AF65-F5344CB8AC3E}">
        <p14:creationId xmlns="" xmlns:p14="http://schemas.microsoft.com/office/powerpoint/2010/main" val="227081754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r>
              <a:rPr lang="en-US" sz="800" dirty="0" smtClean="0">
                <a:solidFill>
                  <a:schemeClr val="tx1"/>
                </a:solidFill>
                <a:latin typeface="Tahoma" pitchFamily="34" charset="0"/>
                <a:ea typeface="Tahoma" pitchFamily="34" charset="0"/>
                <a:cs typeface="Tahoma" pitchFamily="34" charset="0"/>
              </a:rPr>
              <a:t>SO-AP-040</a:t>
            </a:r>
            <a:endParaRPr lang="en-US" sz="800" dirty="0" smtClean="0">
              <a:solidFill>
                <a:schemeClr val="tx1"/>
              </a:solidFill>
              <a:latin typeface="Tahoma" pitchFamily="34" charset="0"/>
              <a:ea typeface="Tahoma" pitchFamily="34" charset="0"/>
              <a:cs typeface="Tahoma" pitchFamily="34" charset="0"/>
            </a:endParaRPr>
          </a:p>
        </p:txBody>
      </p:sp>
      <p:sp>
        <p:nvSpPr>
          <p:cNvPr id="4" name="Title 3"/>
          <p:cNvSpPr>
            <a:spLocks noGrp="1"/>
          </p:cNvSpPr>
          <p:nvPr>
            <p:ph type="title"/>
          </p:nvPr>
        </p:nvSpPr>
        <p:spPr>
          <a:xfrm>
            <a:off x="533400" y="457200"/>
            <a:ext cx="8229600" cy="708730"/>
          </a:xfrm>
        </p:spPr>
        <p:txBody>
          <a:bodyPr/>
          <a:lstStyle/>
          <a:p>
            <a:r>
              <a:rPr lang="en-US" dirty="0" smtClean="0"/>
              <a:t>Set Up ATP-related Fields in Sales Order Control</a:t>
            </a:r>
            <a:endParaRPr lang="en-US" dirty="0"/>
          </a:p>
        </p:txBody>
      </p:sp>
      <p:sp>
        <p:nvSpPr>
          <p:cNvPr id="6" name="Content Placeholder 5"/>
          <p:cNvSpPr>
            <a:spLocks noGrp="1"/>
          </p:cNvSpPr>
          <p:nvPr>
            <p:ph idx="1"/>
          </p:nvPr>
        </p:nvSpPr>
        <p:spPr/>
        <p:txBody>
          <a:bodyPr/>
          <a:lstStyle/>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p:txBody>
      </p:sp>
      <p:grpSp>
        <p:nvGrpSpPr>
          <p:cNvPr id="15" name="Group 14"/>
          <p:cNvGrpSpPr/>
          <p:nvPr/>
        </p:nvGrpSpPr>
        <p:grpSpPr>
          <a:xfrm>
            <a:off x="762000" y="1447800"/>
            <a:ext cx="4800600" cy="3505200"/>
            <a:chOff x="762000" y="1524000"/>
            <a:chExt cx="6096000" cy="4419600"/>
          </a:xfrm>
        </p:grpSpPr>
        <p:sp>
          <p:nvSpPr>
            <p:cNvPr id="10" name="Rectangle 9"/>
            <p:cNvSpPr/>
            <p:nvPr/>
          </p:nvSpPr>
          <p:spPr>
            <a:xfrm>
              <a:off x="990600" y="1524000"/>
              <a:ext cx="5867400" cy="44196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PPT115.jpg"/>
            <p:cNvPicPr>
              <a:picLocks noChangeAspect="1"/>
            </p:cNvPicPr>
            <p:nvPr/>
          </p:nvPicPr>
          <p:blipFill>
            <a:blip r:embed="rId3" cstate="print"/>
            <a:stretch>
              <a:fillRect/>
            </a:stretch>
          </p:blipFill>
          <p:spPr>
            <a:xfrm>
              <a:off x="762000" y="1524000"/>
              <a:ext cx="6019800" cy="4296107"/>
            </a:xfrm>
            <a:prstGeom prst="rect">
              <a:avLst/>
            </a:prstGeom>
          </p:spPr>
        </p:pic>
      </p:grpSp>
      <p:sp>
        <p:nvSpPr>
          <p:cNvPr id="12" name="Rectangle 11"/>
          <p:cNvSpPr/>
          <p:nvPr/>
        </p:nvSpPr>
        <p:spPr>
          <a:xfrm>
            <a:off x="4969329" y="3276600"/>
            <a:ext cx="3184071" cy="3048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descr="PPT1F6.jpg"/>
          <p:cNvPicPr>
            <a:picLocks noChangeAspect="1"/>
          </p:cNvPicPr>
          <p:nvPr/>
        </p:nvPicPr>
        <p:blipFill>
          <a:blip r:embed="rId4" cstate="print"/>
          <a:stretch>
            <a:fillRect/>
          </a:stretch>
        </p:blipFill>
        <p:spPr>
          <a:xfrm>
            <a:off x="4724400" y="3276600"/>
            <a:ext cx="3367768" cy="2960783"/>
          </a:xfrm>
          <a:prstGeom prst="rect">
            <a:avLst/>
          </a:prstGeom>
        </p:spPr>
      </p:pic>
      <p:sp>
        <p:nvSpPr>
          <p:cNvPr id="14" name="Rectangle 5"/>
          <p:cNvSpPr>
            <a:spLocks noChangeArrowheads="1"/>
          </p:cNvSpPr>
          <p:nvPr/>
        </p:nvSpPr>
        <p:spPr bwMode="auto">
          <a:xfrm>
            <a:off x="4908096" y="5839691"/>
            <a:ext cx="1285875" cy="277091"/>
          </a:xfrm>
          <a:prstGeom prst="rect">
            <a:avLst/>
          </a:prstGeom>
          <a:noFill/>
          <a:ln w="19050" algn="ctr">
            <a:solidFill>
              <a:srgbClr val="FF0000"/>
            </a:solidFill>
            <a:miter lim="800000"/>
            <a:headEnd/>
            <a:tailEnd/>
          </a:ln>
          <a:effectLst/>
        </p:spPr>
        <p:txBody>
          <a:bodyPr wrap="none" tIns="91440" bIns="91440" anchor="ctr"/>
          <a:lstStyle/>
          <a:p>
            <a:pPr eaLnBrk="0" hangingPunct="0">
              <a:buSzPct val="100000"/>
            </a:pPr>
            <a:endParaRPr lang="en-US" dirty="0">
              <a:solidFill>
                <a:srgbClr val="C00000"/>
              </a:solidFill>
              <a:cs typeface="Tahoma" pitchFamily="34" charset="0"/>
              <a:sym typeface="Tahoma" pitchFamily="34" charset="0"/>
            </a:endParaRPr>
          </a:p>
        </p:txBody>
      </p:sp>
    </p:spTree>
    <p:extLst>
      <p:ext uri="{BB962C8B-B14F-4D97-AF65-F5344CB8AC3E}">
        <p14:creationId xmlns="" xmlns:p14="http://schemas.microsoft.com/office/powerpoint/2010/main" val="227081754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295400" y="1295400"/>
            <a:ext cx="6629400" cy="48768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p:cNvSpPr>
            <a:spLocks noGrp="1"/>
          </p:cNvSpPr>
          <p:nvPr>
            <p:ph type="sldNum" sz="quarter" idx="12"/>
          </p:nvPr>
        </p:nvSpPr>
        <p:spPr/>
        <p:txBody>
          <a:bodyPr/>
          <a:lstStyle/>
          <a:p>
            <a:r>
              <a:rPr lang="en-US" sz="800" dirty="0" smtClean="0">
                <a:solidFill>
                  <a:schemeClr val="tx1"/>
                </a:solidFill>
                <a:latin typeface="Tahoma" pitchFamily="34" charset="0"/>
                <a:ea typeface="Tahoma" pitchFamily="34" charset="0"/>
                <a:cs typeface="Tahoma" pitchFamily="34" charset="0"/>
              </a:rPr>
              <a:t>SO-AP-050</a:t>
            </a:r>
            <a:endParaRPr lang="en-US" sz="800" dirty="0" smtClean="0">
              <a:solidFill>
                <a:schemeClr val="tx1"/>
              </a:solidFill>
              <a:latin typeface="Tahoma" pitchFamily="34" charset="0"/>
              <a:ea typeface="Tahoma" pitchFamily="34" charset="0"/>
              <a:cs typeface="Tahoma" pitchFamily="34" charset="0"/>
            </a:endParaRPr>
          </a:p>
        </p:txBody>
      </p:sp>
      <p:sp>
        <p:nvSpPr>
          <p:cNvPr id="4" name="Title 3"/>
          <p:cNvSpPr>
            <a:spLocks noGrp="1"/>
          </p:cNvSpPr>
          <p:nvPr>
            <p:ph type="title"/>
          </p:nvPr>
        </p:nvSpPr>
        <p:spPr>
          <a:xfrm>
            <a:off x="457200" y="228600"/>
            <a:ext cx="8229600" cy="708730"/>
          </a:xfrm>
        </p:spPr>
        <p:txBody>
          <a:bodyPr/>
          <a:lstStyle/>
          <a:p>
            <a:r>
              <a:rPr lang="en-US" dirty="0" smtClean="0"/>
              <a:t>Configure ATP Settings for Items and Sites</a:t>
            </a:r>
            <a:endParaRPr lang="en-US" dirty="0"/>
          </a:p>
        </p:txBody>
      </p:sp>
      <p:pic>
        <p:nvPicPr>
          <p:cNvPr id="11" name="Content Placeholder 10" descr="PPT137.jpg"/>
          <p:cNvPicPr>
            <a:picLocks noGrp="1" noChangeAspect="1"/>
          </p:cNvPicPr>
          <p:nvPr>
            <p:ph idx="1"/>
          </p:nvPr>
        </p:nvPicPr>
        <p:blipFill>
          <a:blip r:embed="rId3" cstate="print"/>
          <a:stretch>
            <a:fillRect/>
          </a:stretch>
        </p:blipFill>
        <p:spPr>
          <a:xfrm>
            <a:off x="990600" y="1295400"/>
            <a:ext cx="6859216" cy="4787869"/>
          </a:xfrm>
        </p:spPr>
      </p:pic>
    </p:spTree>
    <p:extLst>
      <p:ext uri="{BB962C8B-B14F-4D97-AF65-F5344CB8AC3E}">
        <p14:creationId xmlns="" xmlns:p14="http://schemas.microsoft.com/office/powerpoint/2010/main" val="227081754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r>
              <a:rPr lang="en-US" sz="800" dirty="0" smtClean="0">
                <a:solidFill>
                  <a:schemeClr val="tx1"/>
                </a:solidFill>
                <a:latin typeface="Tahoma" pitchFamily="34" charset="0"/>
                <a:ea typeface="Tahoma" pitchFamily="34" charset="0"/>
                <a:cs typeface="Tahoma" pitchFamily="34" charset="0"/>
              </a:rPr>
              <a:t>SO-AP-060</a:t>
            </a:r>
            <a:endParaRPr lang="en-US" sz="800" dirty="0" smtClean="0">
              <a:solidFill>
                <a:schemeClr val="tx1"/>
              </a:solidFill>
              <a:latin typeface="Tahoma" pitchFamily="34" charset="0"/>
              <a:ea typeface="Tahoma" pitchFamily="34" charset="0"/>
              <a:cs typeface="Tahoma" pitchFamily="34" charset="0"/>
            </a:endParaRPr>
          </a:p>
        </p:txBody>
      </p:sp>
      <p:sp>
        <p:nvSpPr>
          <p:cNvPr id="4" name="Title 3"/>
          <p:cNvSpPr>
            <a:spLocks noGrp="1"/>
          </p:cNvSpPr>
          <p:nvPr>
            <p:ph type="title"/>
          </p:nvPr>
        </p:nvSpPr>
        <p:spPr>
          <a:xfrm>
            <a:off x="457200" y="228600"/>
            <a:ext cx="8229600" cy="708730"/>
          </a:xfrm>
        </p:spPr>
        <p:txBody>
          <a:bodyPr/>
          <a:lstStyle/>
          <a:p>
            <a:r>
              <a:rPr lang="en-US" dirty="0" smtClean="0">
                <a:solidFill>
                  <a:srgbClr val="141414">
                    <a:lumMod val="75000"/>
                    <a:lumOff val="25000"/>
                  </a:srgbClr>
                </a:solidFill>
              </a:rPr>
              <a:t>Update ATP settings in multiple item and item-site records</a:t>
            </a:r>
            <a:endParaRPr lang="en-US" dirty="0"/>
          </a:p>
        </p:txBody>
      </p:sp>
      <p:pic>
        <p:nvPicPr>
          <p:cNvPr id="23" name="Content Placeholder 22" descr="Picture1.png"/>
          <p:cNvPicPr>
            <a:picLocks noGrp="1" noChangeAspect="1"/>
          </p:cNvPicPr>
          <p:nvPr>
            <p:ph idx="1"/>
          </p:nvPr>
        </p:nvPicPr>
        <p:blipFill>
          <a:blip r:embed="rId3"/>
          <a:stretch>
            <a:fillRect/>
          </a:stretch>
        </p:blipFill>
        <p:spPr>
          <a:xfrm>
            <a:off x="609601" y="1295401"/>
            <a:ext cx="4524154" cy="3505200"/>
          </a:xfrm>
        </p:spPr>
      </p:pic>
      <p:pic>
        <p:nvPicPr>
          <p:cNvPr id="24" name="Picture 23" descr="Picture1.png"/>
          <p:cNvPicPr>
            <a:picLocks noChangeAspect="1"/>
          </p:cNvPicPr>
          <p:nvPr/>
        </p:nvPicPr>
        <p:blipFill>
          <a:blip r:embed="rId4"/>
          <a:stretch>
            <a:fillRect/>
          </a:stretch>
        </p:blipFill>
        <p:spPr>
          <a:xfrm>
            <a:off x="3962400" y="3124200"/>
            <a:ext cx="4949064" cy="3130106"/>
          </a:xfrm>
          <a:prstGeom prst="rect">
            <a:avLst/>
          </a:prstGeom>
        </p:spPr>
      </p:pic>
    </p:spTree>
    <p:extLst>
      <p:ext uri="{BB962C8B-B14F-4D97-AF65-F5344CB8AC3E}">
        <p14:creationId xmlns="" xmlns:p14="http://schemas.microsoft.com/office/powerpoint/2010/main" val="227081754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endParaRPr lang="en-US" dirty="0" smtClean="0">
              <a:solidFill>
                <a:schemeClr val="tx1"/>
              </a:solidFill>
              <a:latin typeface="Tahoma" pitchFamily="34" charset="0"/>
              <a:ea typeface="Tahoma" pitchFamily="34" charset="0"/>
              <a:cs typeface="Tahoma" pitchFamily="34" charset="0"/>
            </a:endParaRPr>
          </a:p>
          <a:p>
            <a:r>
              <a:rPr lang="en-US" sz="800" dirty="0" smtClean="0">
                <a:solidFill>
                  <a:schemeClr val="tx1"/>
                </a:solidFill>
                <a:latin typeface="Tahoma" pitchFamily="34" charset="0"/>
                <a:ea typeface="Tahoma" pitchFamily="34" charset="0"/>
                <a:cs typeface="Tahoma" pitchFamily="34" charset="0"/>
              </a:rPr>
              <a:t>SO-AP-070</a:t>
            </a:r>
            <a:endParaRPr lang="en-US" sz="800" dirty="0" smtClean="0">
              <a:solidFill>
                <a:schemeClr val="tx1"/>
              </a:solidFill>
              <a:latin typeface="Tahoma" pitchFamily="34" charset="0"/>
              <a:ea typeface="Tahoma" pitchFamily="34" charset="0"/>
              <a:cs typeface="Tahoma" pitchFamily="34" charset="0"/>
            </a:endParaRPr>
          </a:p>
          <a:p>
            <a:endParaRPr lang="en-US" dirty="0"/>
          </a:p>
        </p:txBody>
      </p:sp>
      <p:sp>
        <p:nvSpPr>
          <p:cNvPr id="4" name="Title 3"/>
          <p:cNvSpPr>
            <a:spLocks noGrp="1"/>
          </p:cNvSpPr>
          <p:nvPr>
            <p:ph type="title"/>
          </p:nvPr>
        </p:nvSpPr>
        <p:spPr>
          <a:xfrm>
            <a:off x="457200" y="381000"/>
            <a:ext cx="8229600" cy="708730"/>
          </a:xfrm>
        </p:spPr>
        <p:txBody>
          <a:bodyPr/>
          <a:lstStyle/>
          <a:p>
            <a:pPr>
              <a:lnSpc>
                <a:spcPct val="90000"/>
              </a:lnSpc>
              <a:spcAft>
                <a:spcPts val="600"/>
              </a:spcAft>
            </a:pPr>
            <a:r>
              <a:rPr lang="en-US" dirty="0" smtClean="0"/>
              <a:t>Use </a:t>
            </a:r>
            <a:r>
              <a:rPr lang="en-US" dirty="0" smtClean="0"/>
              <a:t>ATP Processing Features</a:t>
            </a:r>
          </a:p>
        </p:txBody>
      </p:sp>
      <p:sp>
        <p:nvSpPr>
          <p:cNvPr id="6" name="Content Placeholder 5"/>
          <p:cNvSpPr>
            <a:spLocks noGrp="1"/>
          </p:cNvSpPr>
          <p:nvPr>
            <p:ph idx="1"/>
          </p:nvPr>
        </p:nvSpPr>
        <p:spPr/>
        <p:txBody>
          <a:bodyPr/>
          <a:lstStyle/>
          <a:p>
            <a:pPr lvl="0">
              <a:lnSpc>
                <a:spcPct val="90000"/>
              </a:lnSpc>
              <a:spcAft>
                <a:spcPts val="600"/>
              </a:spcAft>
              <a:defRPr/>
            </a:pPr>
            <a:r>
              <a:rPr lang="en-US" dirty="0" smtClean="0"/>
              <a:t>Use </a:t>
            </a:r>
            <a:r>
              <a:rPr lang="en-US" dirty="0" smtClean="0"/>
              <a:t>ATP Processing </a:t>
            </a:r>
            <a:r>
              <a:rPr lang="en-US" dirty="0" smtClean="0"/>
              <a:t>Features</a:t>
            </a:r>
          </a:p>
          <a:p>
            <a:pPr lvl="1"/>
            <a:r>
              <a:rPr lang="en-US" dirty="0" smtClean="0"/>
              <a:t>Determine </a:t>
            </a:r>
            <a:r>
              <a:rPr lang="en-US" dirty="0" smtClean="0"/>
              <a:t>ATP During Order </a:t>
            </a:r>
            <a:r>
              <a:rPr lang="en-US" dirty="0" smtClean="0"/>
              <a:t>Entry</a:t>
            </a:r>
          </a:p>
          <a:p>
            <a:pPr lvl="1"/>
            <a:r>
              <a:rPr lang="en-US" dirty="0" smtClean="0"/>
              <a:t>Determine ATP During Order </a:t>
            </a:r>
            <a:r>
              <a:rPr lang="en-US" dirty="0" smtClean="0"/>
              <a:t>Confirmation</a:t>
            </a:r>
            <a:endParaRPr lang="en-US" dirty="0" smtClean="0"/>
          </a:p>
          <a:p>
            <a:pPr lvl="1"/>
            <a:r>
              <a:rPr lang="en-US" dirty="0" smtClean="0"/>
              <a:t>Determine ATP </a:t>
            </a:r>
            <a:r>
              <a:rPr lang="en-US" dirty="0" smtClean="0"/>
              <a:t>without a Confirmed Order</a:t>
            </a:r>
            <a:endParaRPr lang="en-US" dirty="0" smtClean="0"/>
          </a:p>
          <a:p>
            <a:pPr>
              <a:buNone/>
            </a:pPr>
            <a:endParaRPr lang="en-US" dirty="0" smtClean="0"/>
          </a:p>
        </p:txBody>
      </p:sp>
    </p:spTree>
    <p:extLst>
      <p:ext uri="{BB962C8B-B14F-4D97-AF65-F5344CB8AC3E}">
        <p14:creationId xmlns="" xmlns:p14="http://schemas.microsoft.com/office/powerpoint/2010/main" val="227081754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r>
              <a:rPr lang="en-US" sz="800" dirty="0" smtClean="0">
                <a:solidFill>
                  <a:schemeClr val="tx1"/>
                </a:solidFill>
                <a:latin typeface="Tahoma" pitchFamily="34" charset="0"/>
                <a:ea typeface="Tahoma" pitchFamily="34" charset="0"/>
                <a:cs typeface="Tahoma" pitchFamily="34" charset="0"/>
              </a:rPr>
              <a:t>SO-AP-080</a:t>
            </a:r>
            <a:endParaRPr lang="en-US" sz="800" dirty="0" smtClean="0">
              <a:solidFill>
                <a:schemeClr val="tx1"/>
              </a:solidFill>
              <a:latin typeface="Tahoma" pitchFamily="34" charset="0"/>
              <a:ea typeface="Tahoma" pitchFamily="34" charset="0"/>
              <a:cs typeface="Tahoma" pitchFamily="34" charset="0"/>
            </a:endParaRPr>
          </a:p>
        </p:txBody>
      </p:sp>
      <p:sp>
        <p:nvSpPr>
          <p:cNvPr id="4" name="Title 3"/>
          <p:cNvSpPr>
            <a:spLocks noGrp="1"/>
          </p:cNvSpPr>
          <p:nvPr>
            <p:ph type="title"/>
          </p:nvPr>
        </p:nvSpPr>
        <p:spPr>
          <a:xfrm>
            <a:off x="457200" y="381000"/>
            <a:ext cx="8229600" cy="708730"/>
          </a:xfrm>
        </p:spPr>
        <p:txBody>
          <a:bodyPr/>
          <a:lstStyle/>
          <a:p>
            <a:r>
              <a:rPr lang="en-US" dirty="0" smtClean="0"/>
              <a:t>Determine </a:t>
            </a:r>
            <a:r>
              <a:rPr lang="en-US" dirty="0" smtClean="0"/>
              <a:t>ATP During Order Entry</a:t>
            </a:r>
            <a:endParaRPr lang="en-US" dirty="0"/>
          </a:p>
        </p:txBody>
      </p:sp>
      <p:sp>
        <p:nvSpPr>
          <p:cNvPr id="6" name="Content Placeholder 5"/>
          <p:cNvSpPr>
            <a:spLocks noGrp="1"/>
          </p:cNvSpPr>
          <p:nvPr>
            <p:ph idx="1"/>
          </p:nvPr>
        </p:nvSpPr>
        <p:spPr/>
        <p:txBody>
          <a:bodyPr/>
          <a:lstStyle/>
          <a:p>
            <a:pPr>
              <a:buNone/>
            </a:pPr>
            <a:endParaRPr lang="en-US" dirty="0" smtClean="0"/>
          </a:p>
        </p:txBody>
      </p:sp>
      <p:sp>
        <p:nvSpPr>
          <p:cNvPr id="8" name="Text Placeholder 7"/>
          <p:cNvSpPr>
            <a:spLocks noGrp="1"/>
          </p:cNvSpPr>
          <p:nvPr>
            <p:ph type="body" sz="quarter" idx="11"/>
          </p:nvPr>
        </p:nvSpPr>
        <p:spPr/>
        <p:txBody>
          <a:bodyPr/>
          <a:lstStyle/>
          <a:p>
            <a:endParaRPr lang="en-US"/>
          </a:p>
        </p:txBody>
      </p:sp>
      <p:grpSp>
        <p:nvGrpSpPr>
          <p:cNvPr id="11" name="Group 10"/>
          <p:cNvGrpSpPr/>
          <p:nvPr/>
        </p:nvGrpSpPr>
        <p:grpSpPr>
          <a:xfrm>
            <a:off x="533400" y="1371600"/>
            <a:ext cx="6172200" cy="4495800"/>
            <a:chOff x="838200" y="1371600"/>
            <a:chExt cx="6172200" cy="4495800"/>
          </a:xfrm>
        </p:grpSpPr>
        <p:sp>
          <p:nvSpPr>
            <p:cNvPr id="10" name="Rectangle 9"/>
            <p:cNvSpPr/>
            <p:nvPr/>
          </p:nvSpPr>
          <p:spPr>
            <a:xfrm>
              <a:off x="1219200" y="1371600"/>
              <a:ext cx="5791200" cy="44958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PPT1DD.jpg"/>
            <p:cNvPicPr>
              <a:picLocks noChangeAspect="1"/>
            </p:cNvPicPr>
            <p:nvPr/>
          </p:nvPicPr>
          <p:blipFill>
            <a:blip r:embed="rId3" cstate="print"/>
            <a:stretch>
              <a:fillRect/>
            </a:stretch>
          </p:blipFill>
          <p:spPr>
            <a:xfrm>
              <a:off x="838200" y="1371600"/>
              <a:ext cx="6046158" cy="4343400"/>
            </a:xfrm>
            <a:prstGeom prst="rect">
              <a:avLst/>
            </a:prstGeom>
          </p:spPr>
        </p:pic>
        <p:sp>
          <p:nvSpPr>
            <p:cNvPr id="9" name="Rectangle 8"/>
            <p:cNvSpPr/>
            <p:nvPr/>
          </p:nvSpPr>
          <p:spPr>
            <a:xfrm>
              <a:off x="1066800" y="4267200"/>
              <a:ext cx="2895600" cy="13716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 xmlns:p14="http://schemas.microsoft.com/office/powerpoint/2010/main" val="227081754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990600" y="1371600"/>
            <a:ext cx="6248400" cy="43434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p:cNvSpPr>
            <a:spLocks noGrp="1"/>
          </p:cNvSpPr>
          <p:nvPr>
            <p:ph type="sldNum" sz="quarter" idx="12"/>
          </p:nvPr>
        </p:nvSpPr>
        <p:spPr/>
        <p:txBody>
          <a:bodyPr/>
          <a:lstStyle/>
          <a:p>
            <a:endParaRPr lang="en-US" dirty="0" smtClean="0">
              <a:solidFill>
                <a:schemeClr val="tx1"/>
              </a:solidFill>
              <a:latin typeface="Tahoma" pitchFamily="34" charset="0"/>
              <a:ea typeface="Tahoma" pitchFamily="34" charset="0"/>
              <a:cs typeface="Tahoma" pitchFamily="34" charset="0"/>
            </a:endParaRPr>
          </a:p>
          <a:p>
            <a:r>
              <a:rPr lang="en-US" sz="800" dirty="0" smtClean="0">
                <a:solidFill>
                  <a:schemeClr val="tx1"/>
                </a:solidFill>
                <a:latin typeface="Tahoma" pitchFamily="34" charset="0"/>
                <a:ea typeface="Tahoma" pitchFamily="34" charset="0"/>
                <a:cs typeface="Tahoma" pitchFamily="34" charset="0"/>
              </a:rPr>
              <a:t>SO-AP-090</a:t>
            </a:r>
            <a:endParaRPr lang="en-US" sz="800" dirty="0" smtClean="0">
              <a:solidFill>
                <a:schemeClr val="tx1"/>
              </a:solidFill>
              <a:latin typeface="Tahoma" pitchFamily="34" charset="0"/>
              <a:ea typeface="Tahoma" pitchFamily="34" charset="0"/>
              <a:cs typeface="Tahoma" pitchFamily="34" charset="0"/>
            </a:endParaRPr>
          </a:p>
          <a:p>
            <a:endParaRPr lang="en-US" dirty="0"/>
          </a:p>
        </p:txBody>
      </p:sp>
      <p:sp>
        <p:nvSpPr>
          <p:cNvPr id="4" name="Title 3"/>
          <p:cNvSpPr>
            <a:spLocks noGrp="1"/>
          </p:cNvSpPr>
          <p:nvPr>
            <p:ph type="title"/>
          </p:nvPr>
        </p:nvSpPr>
        <p:spPr>
          <a:xfrm>
            <a:off x="457200" y="304800"/>
            <a:ext cx="8229600" cy="708730"/>
          </a:xfrm>
        </p:spPr>
        <p:txBody>
          <a:bodyPr/>
          <a:lstStyle/>
          <a:p>
            <a:r>
              <a:rPr lang="en-US" sz="3000" dirty="0" smtClean="0"/>
              <a:t>Determine </a:t>
            </a:r>
            <a:r>
              <a:rPr lang="en-US" sz="3000" dirty="0" smtClean="0"/>
              <a:t>ATP During Order Confirmation</a:t>
            </a:r>
            <a:endParaRPr lang="en-US" sz="3000" dirty="0"/>
          </a:p>
        </p:txBody>
      </p:sp>
      <p:pic>
        <p:nvPicPr>
          <p:cNvPr id="7" name="Content Placeholder 6" descr="PPT1AF.jpg"/>
          <p:cNvPicPr>
            <a:picLocks noGrp="1" noChangeAspect="1"/>
          </p:cNvPicPr>
          <p:nvPr>
            <p:ph idx="1"/>
          </p:nvPr>
        </p:nvPicPr>
        <p:blipFill>
          <a:blip r:embed="rId3" cstate="print"/>
          <a:stretch>
            <a:fillRect/>
          </a:stretch>
        </p:blipFill>
        <p:spPr>
          <a:xfrm>
            <a:off x="609600" y="1295400"/>
            <a:ext cx="6553200" cy="4329966"/>
          </a:xfrm>
        </p:spPr>
      </p:pic>
    </p:spTree>
    <p:extLst>
      <p:ext uri="{BB962C8B-B14F-4D97-AF65-F5344CB8AC3E}">
        <p14:creationId xmlns="" xmlns:p14="http://schemas.microsoft.com/office/powerpoint/2010/main" val="2270817546"/>
      </p:ext>
    </p:extLst>
  </p:cSld>
  <p:clrMapOvr>
    <a:masterClrMapping/>
  </p:clrMapOvr>
  <p:timing>
    <p:tnLst>
      <p:par>
        <p:cTn id="1" dur="indefinite" restart="never" nodeType="tmRoot"/>
      </p:par>
    </p:tnLst>
  </p:timing>
</p:sld>
</file>

<file path=ppt/theme/theme1.xml><?xml version="1.0" encoding="utf-8"?>
<a:theme xmlns:a="http://schemas.openxmlformats.org/drawingml/2006/main" name="1_QAD 2010 Template">
  <a:themeElements>
    <a:clrScheme name="1_QAD 2010 Template 1">
      <a:dk1>
        <a:srgbClr val="141414"/>
      </a:dk1>
      <a:lt1>
        <a:srgbClr val="FFFFFF"/>
      </a:lt1>
      <a:dk2>
        <a:srgbClr val="141414"/>
      </a:dk2>
      <a:lt2>
        <a:srgbClr val="FFFFFF"/>
      </a:lt2>
      <a:accent1>
        <a:srgbClr val="4F81BD"/>
      </a:accent1>
      <a:accent2>
        <a:srgbClr val="F79646"/>
      </a:accent2>
      <a:accent3>
        <a:srgbClr val="FFFFFF"/>
      </a:accent3>
      <a:accent4>
        <a:srgbClr val="0F0F0F"/>
      </a:accent4>
      <a:accent5>
        <a:srgbClr val="B2C1DB"/>
      </a:accent5>
      <a:accent6>
        <a:srgbClr val="E0873F"/>
      </a:accent6>
      <a:hlink>
        <a:srgbClr val="4F81BD"/>
      </a:hlink>
      <a:folHlink>
        <a:srgbClr val="366092"/>
      </a:folHlink>
    </a:clrScheme>
    <a:fontScheme name="1_QAD 2010 Template">
      <a:majorFont>
        <a:latin typeface="Century Gothic"/>
        <a:ea typeface=""/>
        <a:cs typeface=""/>
      </a:majorFont>
      <a:minorFont>
        <a:latin typeface="Century Gothic"/>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QAD 2010 Template 1">
        <a:dk1>
          <a:srgbClr val="141414"/>
        </a:dk1>
        <a:lt1>
          <a:srgbClr val="FFFFFF"/>
        </a:lt1>
        <a:dk2>
          <a:srgbClr val="141414"/>
        </a:dk2>
        <a:lt2>
          <a:srgbClr val="FFFFFF"/>
        </a:lt2>
        <a:accent1>
          <a:srgbClr val="4F81BD"/>
        </a:accent1>
        <a:accent2>
          <a:srgbClr val="F79646"/>
        </a:accent2>
        <a:accent3>
          <a:srgbClr val="FFFFFF"/>
        </a:accent3>
        <a:accent4>
          <a:srgbClr val="0F0F0F"/>
        </a:accent4>
        <a:accent5>
          <a:srgbClr val="B2C1DB"/>
        </a:accent5>
        <a:accent6>
          <a:srgbClr val="E0873F"/>
        </a:accent6>
        <a:hlink>
          <a:srgbClr val="4F81BD"/>
        </a:hlink>
        <a:folHlink>
          <a:srgbClr val="36609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QAD 2010 Template">
  <a:themeElements>
    <a:clrScheme name="QAD 2010 Template 1">
      <a:dk1>
        <a:srgbClr val="141414"/>
      </a:dk1>
      <a:lt1>
        <a:srgbClr val="FFFFFF"/>
      </a:lt1>
      <a:dk2>
        <a:srgbClr val="141414"/>
      </a:dk2>
      <a:lt2>
        <a:srgbClr val="FFFFFF"/>
      </a:lt2>
      <a:accent1>
        <a:srgbClr val="4F81BD"/>
      </a:accent1>
      <a:accent2>
        <a:srgbClr val="F79646"/>
      </a:accent2>
      <a:accent3>
        <a:srgbClr val="FFFFFF"/>
      </a:accent3>
      <a:accent4>
        <a:srgbClr val="0F0F0F"/>
      </a:accent4>
      <a:accent5>
        <a:srgbClr val="B2C1DB"/>
      </a:accent5>
      <a:accent6>
        <a:srgbClr val="E0873F"/>
      </a:accent6>
      <a:hlink>
        <a:srgbClr val="4F81BD"/>
      </a:hlink>
      <a:folHlink>
        <a:srgbClr val="366092"/>
      </a:folHlink>
    </a:clrScheme>
    <a:fontScheme name="QAD 2010 Template">
      <a:majorFont>
        <a:latin typeface="Century Gothic"/>
        <a:ea typeface=""/>
        <a:cs typeface=""/>
      </a:majorFont>
      <a:minorFont>
        <a:latin typeface="Century Gothic"/>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QAD 2010 Template 1">
        <a:dk1>
          <a:srgbClr val="141414"/>
        </a:dk1>
        <a:lt1>
          <a:srgbClr val="FFFFFF"/>
        </a:lt1>
        <a:dk2>
          <a:srgbClr val="141414"/>
        </a:dk2>
        <a:lt2>
          <a:srgbClr val="FFFFFF"/>
        </a:lt2>
        <a:accent1>
          <a:srgbClr val="4F81BD"/>
        </a:accent1>
        <a:accent2>
          <a:srgbClr val="F79646"/>
        </a:accent2>
        <a:accent3>
          <a:srgbClr val="FFFFFF"/>
        </a:accent3>
        <a:accent4>
          <a:srgbClr val="0F0F0F"/>
        </a:accent4>
        <a:accent5>
          <a:srgbClr val="B2C1DB"/>
        </a:accent5>
        <a:accent6>
          <a:srgbClr val="E0873F"/>
        </a:accent6>
        <a:hlink>
          <a:srgbClr val="4F81BD"/>
        </a:hlink>
        <a:folHlink>
          <a:srgbClr val="36609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4293</TotalTime>
  <Words>978</Words>
  <Application>Microsoft Office PowerPoint</Application>
  <PresentationFormat>On-screen Show (4:3)</PresentationFormat>
  <Paragraphs>152</Paragraphs>
  <Slides>10</Slides>
  <Notes>10</Notes>
  <HiddenSlides>0</HiddenSlides>
  <MMClips>0</MMClips>
  <ScaleCrop>false</ScaleCrop>
  <HeadingPairs>
    <vt:vector size="4" baseType="variant">
      <vt:variant>
        <vt:lpstr>Theme</vt:lpstr>
      </vt:variant>
      <vt:variant>
        <vt:i4>2</vt:i4>
      </vt:variant>
      <vt:variant>
        <vt:lpstr>Slide Titles</vt:lpstr>
      </vt:variant>
      <vt:variant>
        <vt:i4>10</vt:i4>
      </vt:variant>
    </vt:vector>
  </HeadingPairs>
  <TitlesOfParts>
    <vt:vector size="12" baseType="lpstr">
      <vt:lpstr>1_QAD 2010 Template</vt:lpstr>
      <vt:lpstr>QAD 2010 Template</vt:lpstr>
      <vt:lpstr>Available-to-Promise (ATP) Enforcement</vt:lpstr>
      <vt:lpstr>Available To Promise (ATP)</vt:lpstr>
      <vt:lpstr>Set Up ATP Processing</vt:lpstr>
      <vt:lpstr>Set Up ATP-related Fields in Sales Order Control</vt:lpstr>
      <vt:lpstr>Configure ATP Settings for Items and Sites</vt:lpstr>
      <vt:lpstr>Update ATP settings in multiple item and item-site records</vt:lpstr>
      <vt:lpstr>Use ATP Processing Features</vt:lpstr>
      <vt:lpstr>Determine ATP During Order Entry</vt:lpstr>
      <vt:lpstr>Determine ATP During Order Confirmation</vt:lpstr>
      <vt:lpstr>Determine ATP without a Confirmed Order</vt:lpstr>
    </vt:vector>
  </TitlesOfParts>
  <Company>QAD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Approval Statuses</dc:title>
  <dc:creator>QAD</dc:creator>
  <cp:lastModifiedBy>c6s</cp:lastModifiedBy>
  <cp:revision>567</cp:revision>
  <dcterms:created xsi:type="dcterms:W3CDTF">2011-03-04T00:30:06Z</dcterms:created>
  <dcterms:modified xsi:type="dcterms:W3CDTF">2011-11-08T06:16:44Z</dcterms:modified>
</cp:coreProperties>
</file>