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49" r:id="rId1"/>
    <p:sldMasterId id="2147483661" r:id="rId2"/>
  </p:sldMasterIdLst>
  <p:notesMasterIdLst>
    <p:notesMasterId r:id="rId7"/>
  </p:notesMasterIdLst>
  <p:sldIdLst>
    <p:sldId id="320" r:id="rId3"/>
    <p:sldId id="314" r:id="rId4"/>
    <p:sldId id="316" r:id="rId5"/>
    <p:sldId id="298" r:id="rId6"/>
  </p:sldIdLst>
  <p:sldSz cx="9144000" cy="6858000" type="screen4x3"/>
  <p:notesSz cx="6858000" cy="9144000"/>
  <p:embeddedFontLst>
    <p:embeddedFont>
      <p:font typeface="Century Gothic" pitchFamily="34" charset="0"/>
      <p:regular r:id="rId8"/>
      <p:bold r:id="rId9"/>
      <p:italic r:id="rId10"/>
      <p:boldItalic r:id="rId11"/>
    </p:embeddedFont>
    <p:embeddedFont>
      <p:font typeface="Tahoma" pitchFamily="34" charset="0"/>
      <p:regular r:id="rId12"/>
      <p:bold r:id="rId13"/>
    </p:embeddedFont>
    <p:embeddedFont>
      <p:font typeface="Webdings" pitchFamily="18" charset="2"/>
      <p:regular r:id="rId14"/>
    </p:embeddedFont>
  </p:embeddedFont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7D83"/>
    <a:srgbClr val="00CC99"/>
    <a:srgbClr val="0099FF"/>
    <a:srgbClr val="33CCFF"/>
    <a:srgbClr val="FFCC66"/>
    <a:srgbClr val="FFFF66"/>
    <a:srgbClr val="3399FF"/>
    <a:srgbClr val="B2B2B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702" y="1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4.fntdata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font" Target="fonts/font3.fntdata"/><Relationship Id="rId4" Type="http://schemas.openxmlformats.org/officeDocument/2006/relationships/slide" Target="slides/slide2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fld id="{44DD44BC-5F6A-4E4B-BFC8-0CD437A3191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78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257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258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SO-SA-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SO-SA-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SO-SA-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SO-SA-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SO-SA-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SO-SA-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SO-SA-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SO-SA-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SO-SA-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SO-SA-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SO-SA-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SO-SA-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SO-SA-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SO-SA-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SO-SA-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SO-SA-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515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51556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51557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15155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7813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defTabSz="865188" eaLnBrk="0" hangingPunct="0">
              <a:defRPr sz="800">
                <a:latin typeface="Arial" charset="0"/>
              </a:defRPr>
            </a:lvl1pPr>
          </a:lstStyle>
          <a:p>
            <a:r>
              <a:rPr lang="en-US"/>
              <a:t>SO-SA-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SO-SA-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19" name="Rectangle 1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In this chapter you will learn how to</a:t>
            </a:r>
            <a:r>
              <a:rPr lang="en-US" dirty="0" smtClean="0"/>
              <a:t>: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Set Up </a:t>
            </a:r>
            <a:r>
              <a:rPr lang="en-US" dirty="0" smtClean="0"/>
              <a:t>and Use </a:t>
            </a:r>
            <a:r>
              <a:rPr lang="en-US" dirty="0" smtClean="0"/>
              <a:t>Sales </a:t>
            </a:r>
            <a:r>
              <a:rPr lang="en-US" dirty="0" smtClean="0"/>
              <a:t>Analysis</a:t>
            </a:r>
          </a:p>
          <a:p>
            <a:endParaRPr lang="en-US" dirty="0"/>
          </a:p>
        </p:txBody>
      </p:sp>
      <p:sp>
        <p:nvSpPr>
          <p:cNvPr id="149517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Sales Analysis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SO-SA-010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53" name="Rectangle 1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Sales Analysis</a:t>
            </a:r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SO-SA-020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1827213" y="1657350"/>
            <a:ext cx="5487987" cy="3652838"/>
            <a:chOff x="1827213" y="2133600"/>
            <a:chExt cx="5487987" cy="3652838"/>
          </a:xfrm>
        </p:grpSpPr>
        <p:sp>
          <p:nvSpPr>
            <p:cNvPr id="142354" name="AutoShape 18"/>
            <p:cNvSpPr>
              <a:spLocks noChangeAspect="1" noChangeArrowheads="1"/>
            </p:cNvSpPr>
            <p:nvPr/>
          </p:nvSpPr>
          <p:spPr bwMode="auto">
            <a:xfrm>
              <a:off x="5486400" y="2133600"/>
              <a:ext cx="1828800" cy="1533525"/>
            </a:xfrm>
            <a:prstGeom prst="flowChartMultidocument">
              <a:avLst/>
            </a:prstGeom>
            <a:solidFill>
              <a:srgbClr val="FFFFFF"/>
            </a:solidFill>
            <a:ln w="31750">
              <a:solidFill>
                <a:schemeClr val="hlink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90000"/>
                </a:lnSpc>
              </a:pPr>
              <a:r>
                <a:rPr kumimoji="1" lang="en-US" sz="2000" b="1">
                  <a:latin typeface="+mj-lt"/>
                </a:rPr>
                <a:t>Sales</a:t>
              </a:r>
              <a:br>
                <a:rPr kumimoji="1" lang="en-US" sz="2000" b="1">
                  <a:latin typeface="+mj-lt"/>
                </a:rPr>
              </a:br>
              <a:r>
                <a:rPr kumimoji="1" lang="en-US" sz="2000" b="1">
                  <a:latin typeface="+mj-lt"/>
                </a:rPr>
                <a:t>Orders</a:t>
              </a:r>
            </a:p>
          </p:txBody>
        </p:sp>
        <p:sp>
          <p:nvSpPr>
            <p:cNvPr id="142355" name="AutoShape 19"/>
            <p:cNvSpPr>
              <a:spLocks noChangeAspect="1" noChangeArrowheads="1"/>
            </p:cNvSpPr>
            <p:nvPr/>
          </p:nvSpPr>
          <p:spPr bwMode="auto">
            <a:xfrm>
              <a:off x="5483225" y="4306888"/>
              <a:ext cx="1828800" cy="1479550"/>
            </a:xfrm>
            <a:prstGeom prst="flowChartDocument">
              <a:avLst/>
            </a:prstGeom>
            <a:solidFill>
              <a:srgbClr val="FFFFFF"/>
            </a:solidFill>
            <a:ln w="31750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90000"/>
                </a:lnSpc>
              </a:pPr>
              <a:r>
                <a:rPr kumimoji="1" lang="en-US" sz="2000" b="1">
                  <a:latin typeface="+mj-lt"/>
                </a:rPr>
                <a:t>Sales</a:t>
              </a:r>
              <a:br>
                <a:rPr kumimoji="1" lang="en-US" sz="2000" b="1">
                  <a:latin typeface="+mj-lt"/>
                </a:rPr>
              </a:br>
              <a:r>
                <a:rPr kumimoji="1" lang="en-US" sz="2000" b="1">
                  <a:latin typeface="+mj-lt"/>
                </a:rPr>
                <a:t>Analysis</a:t>
              </a:r>
            </a:p>
          </p:txBody>
        </p:sp>
        <p:sp>
          <p:nvSpPr>
            <p:cNvPr id="142356" name="Rectangle 20"/>
            <p:cNvSpPr>
              <a:spLocks noChangeArrowheads="1"/>
            </p:cNvSpPr>
            <p:nvPr/>
          </p:nvSpPr>
          <p:spPr bwMode="auto">
            <a:xfrm>
              <a:off x="1827213" y="3049588"/>
              <a:ext cx="1825625" cy="2057400"/>
            </a:xfrm>
            <a:prstGeom prst="rect">
              <a:avLst/>
            </a:prstGeom>
            <a:pattFill prst="dotGrid">
              <a:fgClr>
                <a:schemeClr val="accent1"/>
              </a:fgClr>
              <a:bgClr>
                <a:srgbClr val="FFFFFF"/>
              </a:bgClr>
            </a:pattFill>
            <a:ln w="31750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B2B2B2"/>
              </a:outerShdw>
            </a:effectLst>
          </p:spPr>
          <p:txBody>
            <a:bodyPr wrap="none" tIns="228600"/>
            <a:lstStyle/>
            <a:p>
              <a:pPr eaLnBrk="0" hangingPunct="0">
                <a:lnSpc>
                  <a:spcPct val="90000"/>
                </a:lnSpc>
              </a:pPr>
              <a:r>
                <a:rPr kumimoji="1" lang="en-US" sz="1800" b="1">
                  <a:latin typeface="+mj-lt"/>
                </a:rPr>
                <a:t>Item</a:t>
              </a:r>
              <a:br>
                <a:rPr kumimoji="1" lang="en-US" sz="1800" b="1">
                  <a:latin typeface="+mj-lt"/>
                </a:rPr>
              </a:br>
              <a:r>
                <a:rPr kumimoji="1" lang="en-US" sz="1800" b="1">
                  <a:latin typeface="+mj-lt"/>
                </a:rPr>
                <a:t>Product Line</a:t>
              </a:r>
              <a:br>
                <a:rPr kumimoji="1" lang="en-US" sz="1800" b="1">
                  <a:latin typeface="+mj-lt"/>
                </a:rPr>
              </a:br>
              <a:r>
                <a:rPr kumimoji="1" lang="en-US" sz="1800" b="1">
                  <a:latin typeface="+mj-lt"/>
                </a:rPr>
                <a:t>Customer</a:t>
              </a:r>
              <a:br>
                <a:rPr kumimoji="1" lang="en-US" sz="1800" b="1">
                  <a:latin typeface="+mj-lt"/>
                </a:rPr>
              </a:br>
              <a:r>
                <a:rPr kumimoji="1" lang="en-US" sz="1800" b="1">
                  <a:latin typeface="+mj-lt"/>
                </a:rPr>
                <a:t>Ship-To</a:t>
              </a:r>
              <a:br>
                <a:rPr kumimoji="1" lang="en-US" sz="1800" b="1">
                  <a:latin typeface="+mj-lt"/>
                </a:rPr>
              </a:br>
              <a:r>
                <a:rPr kumimoji="1" lang="en-US" sz="1800" b="1">
                  <a:latin typeface="+mj-lt"/>
                </a:rPr>
                <a:t>Salesperson</a:t>
              </a:r>
            </a:p>
          </p:txBody>
        </p:sp>
        <p:cxnSp>
          <p:nvCxnSpPr>
            <p:cNvPr id="142357" name="AutoShape 21"/>
            <p:cNvCxnSpPr>
              <a:cxnSpLocks noChangeShapeType="1"/>
              <a:stCxn id="142356" idx="3"/>
              <a:endCxn id="142354" idx="1"/>
            </p:cNvCxnSpPr>
            <p:nvPr/>
          </p:nvCxnSpPr>
          <p:spPr bwMode="auto">
            <a:xfrm flipV="1">
              <a:off x="3668713" y="2900363"/>
              <a:ext cx="1801812" cy="1177925"/>
            </a:xfrm>
            <a:prstGeom prst="bentConnector3">
              <a:avLst>
                <a:gd name="adj1" fmla="val 49954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142358" name="AutoShape 22"/>
            <p:cNvCxnSpPr>
              <a:cxnSpLocks noChangeShapeType="1"/>
              <a:stCxn id="142356" idx="3"/>
              <a:endCxn id="142355" idx="1"/>
            </p:cNvCxnSpPr>
            <p:nvPr/>
          </p:nvCxnSpPr>
          <p:spPr bwMode="auto">
            <a:xfrm>
              <a:off x="3668713" y="4078288"/>
              <a:ext cx="1798637" cy="968375"/>
            </a:xfrm>
            <a:prstGeom prst="bentConnector3">
              <a:avLst>
                <a:gd name="adj1" fmla="val 49954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142359" name="AutoShape 23"/>
            <p:cNvCxnSpPr>
              <a:cxnSpLocks noChangeShapeType="1"/>
              <a:stCxn id="142354" idx="2"/>
              <a:endCxn id="142355" idx="0"/>
            </p:cNvCxnSpPr>
            <p:nvPr/>
          </p:nvCxnSpPr>
          <p:spPr bwMode="auto">
            <a:xfrm rot="5400000">
              <a:off x="6034881" y="3925094"/>
              <a:ext cx="728663" cy="3175"/>
            </a:xfrm>
            <a:prstGeom prst="bentConnector3">
              <a:avLst>
                <a:gd name="adj1" fmla="val 58171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99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Sales Order Control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SO-SA-030</a:t>
            </a:r>
          </a:p>
        </p:txBody>
      </p:sp>
      <p:pic>
        <p:nvPicPr>
          <p:cNvPr id="144403" name="Picture 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7775" y="1490663"/>
            <a:ext cx="6648450" cy="395287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  <a:effectLst/>
        </p:spPr>
      </p:pic>
      <p:sp>
        <p:nvSpPr>
          <p:cNvPr id="144402" name="Rectangle 18"/>
          <p:cNvSpPr>
            <a:spLocks noChangeArrowheads="1"/>
          </p:cNvSpPr>
          <p:nvPr/>
        </p:nvSpPr>
        <p:spPr bwMode="auto">
          <a:xfrm>
            <a:off x="5553075" y="3838575"/>
            <a:ext cx="1085850" cy="20002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43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Fiscal Year Change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SO-SA-040</a:t>
            </a:r>
          </a:p>
        </p:txBody>
      </p:sp>
      <p:pic>
        <p:nvPicPr>
          <p:cNvPr id="124944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9213" y="2647950"/>
            <a:ext cx="6505575" cy="156210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4160</TotalTime>
  <Words>32</Words>
  <Application>Microsoft Office PowerPoint</Application>
  <PresentationFormat>On-screen Show (4:3)</PresentationFormat>
  <Paragraphs>14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</vt:lpstr>
      <vt:lpstr>Century Gothic</vt:lpstr>
      <vt:lpstr>Tahoma</vt:lpstr>
      <vt:lpstr>Webdings</vt:lpstr>
      <vt:lpstr>Times New Roman</vt:lpstr>
      <vt:lpstr>Lucida Grande</vt:lpstr>
      <vt:lpstr>1_EX06PP_template</vt:lpstr>
      <vt:lpstr>QAD 2010 Template</vt:lpstr>
      <vt:lpstr>Sales Analysis</vt:lpstr>
      <vt:lpstr>Sales Analysis</vt:lpstr>
      <vt:lpstr>Sales Order Control</vt:lpstr>
      <vt:lpstr>Fiscal Year Change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Orders Management</dc:title>
  <dc:creator>Koreen Kelley</dc:creator>
  <cp:lastModifiedBy>c6s</cp:lastModifiedBy>
  <cp:revision>142</cp:revision>
  <cp:lastPrinted>1998-04-30T16:46:22Z</cp:lastPrinted>
  <dcterms:created xsi:type="dcterms:W3CDTF">1998-02-18T21:36:34Z</dcterms:created>
  <dcterms:modified xsi:type="dcterms:W3CDTF">2011-11-15T07:56:01Z</dcterms:modified>
</cp:coreProperties>
</file>