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49" r:id="rId2"/>
  </p:sldMasterIdLst>
  <p:notesMasterIdLst>
    <p:notesMasterId r:id="rId13"/>
  </p:notesMasterIdLst>
  <p:sldIdLst>
    <p:sldId id="298" r:id="rId3"/>
    <p:sldId id="308" r:id="rId4"/>
    <p:sldId id="304" r:id="rId5"/>
    <p:sldId id="274" r:id="rId6"/>
    <p:sldId id="310" r:id="rId7"/>
    <p:sldId id="276" r:id="rId8"/>
    <p:sldId id="301" r:id="rId9"/>
    <p:sldId id="279" r:id="rId10"/>
    <p:sldId id="281" r:id="rId11"/>
    <p:sldId id="309"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0454" autoAdjust="0"/>
    <p:restoredTop sz="91454" autoAdjust="0"/>
  </p:normalViewPr>
  <p:slideViewPr>
    <p:cSldViewPr>
      <p:cViewPr varScale="1">
        <p:scale>
          <a:sx n="80" d="100"/>
          <a:sy n="80" d="100"/>
        </p:scale>
        <p:origin x="-1494" y="-96"/>
      </p:cViewPr>
      <p:guideLst>
        <p:guide orient="horz" pos="2160"/>
        <p:guide pos="2880"/>
      </p:guideLst>
    </p:cSldViewPr>
  </p:slideViewPr>
  <p:notesTextViewPr>
    <p:cViewPr>
      <p:scale>
        <a:sx n="66" d="100"/>
        <a:sy n="66"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74A74F-2623-4966-A4B5-E3AF77CC45CA}" type="datetimeFigureOut">
              <a:rPr lang="en-US" smtClean="0"/>
              <a:pPr/>
              <a:t>11/10/2011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E29A26-33F5-49A2-8945-F586FC6C2F9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E29A26-33F5-49A2-8945-F586FC6C2F92}"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sz="1200" b="1" i="0" kern="1200" dirty="0" smtClean="0">
                <a:solidFill>
                  <a:schemeClr val="tx1"/>
                </a:solidFill>
                <a:latin typeface="+mn-lt"/>
                <a:ea typeface="+mn-ea"/>
                <a:cs typeface="+mn-cs"/>
              </a:rPr>
              <a:t>Note: </a:t>
            </a:r>
            <a:r>
              <a:rPr lang="en-US" sz="1200" b="0" i="0" kern="1200" dirty="0" smtClean="0">
                <a:solidFill>
                  <a:schemeClr val="tx1"/>
                </a:solidFill>
                <a:latin typeface="+mn-lt"/>
                <a:ea typeface="+mn-ea"/>
                <a:cs typeface="+mn-cs"/>
              </a:rPr>
              <a:t>Correction invoices have the following limitations: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They cannot be used for configured items.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They cannot be used to modify container and line charges.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They do not automatically pick up changes to master data such as freight rates, price lists, or tax rates. Such changes need to be manually entered in the correction order.</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Only one correction invoice can be used to correct an original invoice. If further corrections are required, you must add another correction invoice to correct the first correction invoice. Links are made between all corrections and the original invoice.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Use Sales Order Accounting Control to e</a:t>
            </a:r>
            <a:r>
              <a:rPr lang="en-US" sz="1200" kern="1200" dirty="0" smtClean="0">
                <a:solidFill>
                  <a:schemeClr val="tx1"/>
                </a:solidFill>
                <a:latin typeface="+mn-lt"/>
                <a:ea typeface="+mn-ea"/>
                <a:cs typeface="+mn-cs"/>
              </a:rPr>
              <a:t>nable the correction invoices functionality.</a:t>
            </a:r>
          </a:p>
          <a:p>
            <a:r>
              <a:rPr lang="en-US" sz="1200" b="1" kern="1200" dirty="0" smtClean="0">
                <a:solidFill>
                  <a:schemeClr val="tx1"/>
                </a:solidFill>
                <a:latin typeface="+mn-lt"/>
                <a:ea typeface="+mn-ea"/>
                <a:cs typeface="+mn-cs"/>
              </a:rPr>
              <a:t>Use Daybook Set Maintenance to</a:t>
            </a:r>
            <a:r>
              <a:rPr lang="en-US" sz="1200" b="1" kern="1200" baseline="0" dirty="0" smtClean="0">
                <a:solidFill>
                  <a:schemeClr val="tx1"/>
                </a:solidFill>
                <a:latin typeface="+mn-lt"/>
                <a:ea typeface="+mn-ea"/>
                <a:cs typeface="+mn-cs"/>
              </a:rPr>
              <a:t> s</a:t>
            </a:r>
            <a:r>
              <a:rPr lang="en-US" sz="1200" kern="1200" dirty="0" smtClean="0">
                <a:solidFill>
                  <a:schemeClr val="tx1"/>
                </a:solidFill>
                <a:latin typeface="+mn-lt"/>
                <a:ea typeface="+mn-ea"/>
                <a:cs typeface="+mn-cs"/>
              </a:rPr>
              <a:t>pecify the correction invoice daybooks to be used by the default daybook set.</a:t>
            </a:r>
          </a:p>
          <a:p>
            <a:pPr marL="342900" marR="0" lvl="0" indent="-342900" algn="l" defTabSz="457200" rtl="0" eaLnBrk="1" fontAlgn="base" latinLnBrk="0" hangingPunct="1">
              <a:lnSpc>
                <a:spcPct val="100000"/>
              </a:lnSpc>
              <a:spcBef>
                <a:spcPct val="20000"/>
              </a:spcBef>
              <a:spcAft>
                <a:spcPct val="0"/>
              </a:spcAft>
              <a:buClr>
                <a:srgbClr val="F79646"/>
              </a:buClr>
              <a:buSzTx/>
              <a:buFont typeface="Arial" pitchFamily="34" charset="0"/>
              <a:buNone/>
              <a:tabLst/>
              <a:defRPr/>
            </a:pPr>
            <a:r>
              <a:rPr kumimoji="0" lang="en-US" sz="28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rPr>
              <a:t>Use Reason Codes Maintenance to indicate the reason for using the correction invoices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When Use Correction Invoices is Yes in Sales Order Accounting Control, the way you create orders in Sales Order Maintenance (7.1.1) changes. After you enter a new sales order number—or leave the field blank for a system-supplied number—you are prompted to enter the number of an existing invoice to be corrected by this order. You can leave the field blank to create a standard order.</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data from the original invoice is copied into the correction sales order. You can make corrections to the invoice details and the trailer amounts. To correct data in the invoice details, you must select the original line in the sales order detail frame. After this, the original line is displayed and the correction line can be updated.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90000"/>
              </a:lnSpc>
            </a:pPr>
            <a:r>
              <a:rPr lang="en-GB" dirty="0" smtClean="0"/>
              <a:t>The negative shipment line is backing out the ISS-SO transaction on the original order</a:t>
            </a:r>
          </a:p>
          <a:p>
            <a:pPr>
              <a:lnSpc>
                <a:spcPct val="90000"/>
              </a:lnSpc>
            </a:pPr>
            <a:r>
              <a:rPr lang="en-GB" dirty="0" smtClean="0"/>
              <a:t>This line cannot be updated.</a:t>
            </a:r>
          </a:p>
          <a:p>
            <a:pPr>
              <a:lnSpc>
                <a:spcPct val="90000"/>
              </a:lnSpc>
            </a:pPr>
            <a:r>
              <a:rPr lang="en-GB" dirty="0" smtClean="0"/>
              <a:t>Typically the whole shipment can be confirmed without the need to modify any other details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Correction Invoices must be posted separately.</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Correction Invoices must be printed separately and cannot be consolidated.</a:t>
            </a:r>
            <a:endParaRPr lang="pt-BR"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E29A26-33F5-49A2-8945-F586FC6C2F9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E8392A83-12B4-4AB4-A2CE-FF6544E18E3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0A56A483-3C08-4132-8493-AF86797BCCC5}"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E92AC013-5221-45F3-8514-09D211D30E60}"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7B2E8BC9-D99E-4025-A7F7-3541FF2758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7D4C4A22-063F-48BD-B1FE-D32C005895E9}"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5F15783-391D-41A7-8AB6-23F1C32EEE3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5D593FBE-6B9E-4758-8EB9-0D41458B901E}"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7E78533C-9A4C-4B79-9A3F-DD7E3620D18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7EAE8CC-81D8-4A5F-B2BC-E18F6779E02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4AFDE5EA-9D98-4108-AEF7-6E1AAE2AEB57}"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9923282F-1CFB-40AB-8B50-F00D750012F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3" cstate="print"/>
          <a:srcRect/>
          <a:stretch>
            <a:fillRect/>
          </a:stretch>
        </p:blipFill>
        <p:spPr bwMode="auto">
          <a:xfrm>
            <a:off x="0" y="6021388"/>
            <a:ext cx="9144000" cy="838200"/>
          </a:xfrm>
          <a:prstGeom prst="rect">
            <a:avLst/>
          </a:prstGeom>
          <a:noFill/>
          <a:ln w="9525">
            <a:noFill/>
            <a:miter lim="800000"/>
            <a:headEnd/>
            <a:tailEnd/>
          </a:ln>
        </p:spPr>
      </p:pic>
      <p:pic>
        <p:nvPicPr>
          <p:cNvPr id="1027" name="Picture 7"/>
          <p:cNvPicPr>
            <a:picLocks noChangeAspect="1" noChangeArrowheads="1"/>
          </p:cNvPicPr>
          <p:nvPr userDrawn="1"/>
        </p:nvPicPr>
        <p:blipFill>
          <a:blip r:embed="rId14" cstate="print"/>
          <a:srcRect/>
          <a:stretch>
            <a:fillRect/>
          </a:stretch>
        </p:blipFill>
        <p:spPr bwMode="auto">
          <a:xfrm>
            <a:off x="0" y="3227388"/>
            <a:ext cx="9142413" cy="3657600"/>
          </a:xfrm>
          <a:prstGeom prst="rect">
            <a:avLst/>
          </a:prstGeom>
          <a:noFill/>
          <a:ln w="9525">
            <a:noFill/>
            <a:miter lim="800000"/>
            <a:headEnd/>
            <a:tailEnd/>
          </a:ln>
        </p:spPr>
      </p:pic>
      <p:sp>
        <p:nvSpPr>
          <p:cNvPr id="1028"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eaLnBrk="0" fontAlgn="base" hangingPunct="0">
        <a:spcBef>
          <a:spcPct val="0"/>
        </a:spcBef>
        <a:spcAft>
          <a:spcPct val="0"/>
        </a:spcAft>
        <a:defRPr sz="3200" b="1">
          <a:solidFill>
            <a:srgbClr val="4F4F4F"/>
          </a:solidFill>
          <a:latin typeface="Century Gothic" pitchFamily="34" charset="0"/>
        </a:defRPr>
      </a:lvl6pPr>
      <a:lvl7pPr marL="914400" algn="l" defTabSz="457200" rtl="0" eaLnBrk="0" fontAlgn="base" hangingPunct="0">
        <a:spcBef>
          <a:spcPct val="0"/>
        </a:spcBef>
        <a:spcAft>
          <a:spcPct val="0"/>
        </a:spcAft>
        <a:defRPr sz="3200" b="1">
          <a:solidFill>
            <a:srgbClr val="4F4F4F"/>
          </a:solidFill>
          <a:latin typeface="Century Gothic" pitchFamily="34" charset="0"/>
        </a:defRPr>
      </a:lvl7pPr>
      <a:lvl8pPr marL="1371600" algn="l" defTabSz="457200" rtl="0" eaLnBrk="0" fontAlgn="base" hangingPunct="0">
        <a:spcBef>
          <a:spcPct val="0"/>
        </a:spcBef>
        <a:spcAft>
          <a:spcPct val="0"/>
        </a:spcAft>
        <a:defRPr sz="3200" b="1">
          <a:solidFill>
            <a:srgbClr val="4F4F4F"/>
          </a:solidFill>
          <a:latin typeface="Century Gothic" pitchFamily="34" charset="0"/>
        </a:defRPr>
      </a:lvl8pPr>
      <a:lvl9pPr marL="1828800" algn="l" defTabSz="457200" rtl="0" eaLnBrk="0" fontAlgn="base" hangingPunct="0">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pitchFamily="34"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pitchFamily="34"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5pPr>
      <a:lvl6pPr marL="25146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6pPr>
      <a:lvl7pPr marL="29718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7pPr>
      <a:lvl8pPr marL="34290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8pPr>
      <a:lvl9pPr marL="38862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
          <p:cNvPicPr>
            <a:picLocks noChangeAspect="1" noChangeArrowheads="1"/>
          </p:cNvPicPr>
          <p:nvPr userDrawn="1"/>
        </p:nvPicPr>
        <p:blipFill>
          <a:blip r:embed="rId15" cstate="print"/>
          <a:srcRect/>
          <a:stretch>
            <a:fillRect/>
          </a:stretch>
        </p:blipFill>
        <p:spPr bwMode="auto">
          <a:xfrm>
            <a:off x="0" y="6021388"/>
            <a:ext cx="9144000" cy="838200"/>
          </a:xfrm>
          <a:prstGeom prst="rect">
            <a:avLst/>
          </a:prstGeom>
          <a:noFill/>
          <a:ln w="9525">
            <a:noFill/>
            <a:miter lim="800000"/>
            <a:headEnd/>
            <a:tailEnd/>
          </a:ln>
        </p:spPr>
      </p:pic>
      <p:sp>
        <p:nvSpPr>
          <p:cNvPr id="2051"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2000" smtClean="0">
                <a:solidFill>
                  <a:schemeClr val="bg1"/>
                </a:solidFill>
                <a:latin typeface="+mn-lt"/>
              </a:defRPr>
            </a:lvl1pPr>
          </a:lstStyle>
          <a:p>
            <a:pPr>
              <a:defRPr/>
            </a:pPr>
            <a:fld id="{4541C28A-5D4E-4206-87FB-1E7E17945A5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4" r:id="rId12"/>
    <p:sldLayoutId id="2147483675" r:id="rId13"/>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pitchFamily="34"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pitchFamily="34"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5pPr>
      <a:lvl6pPr marL="25146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6pPr>
      <a:lvl7pPr marL="29718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7pPr>
      <a:lvl8pPr marL="34290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8pPr>
      <a:lvl9pPr marL="38862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3.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defTabSz="865188" eaLnBrk="0" hangingPunct="0"/>
            <a:endParaRPr kumimoji="1" lang="en-US" sz="800" b="1" dirty="0" smtClean="0">
              <a:solidFill>
                <a:srgbClr val="141414"/>
              </a:solidFill>
              <a:latin typeface="Tahoma" pitchFamily="34" charset="0"/>
            </a:endParaRPr>
          </a:p>
          <a:p>
            <a:pPr lvl="0" defTabSz="865188" eaLnBrk="0" hangingPunct="0"/>
            <a:endParaRPr kumimoji="1" lang="en-US" sz="800" b="1" dirty="0" smtClean="0">
              <a:solidFill>
                <a:srgbClr val="141414"/>
              </a:solidFill>
              <a:latin typeface="Tahoma" pitchFamily="34" charset="0"/>
            </a:endParaRPr>
          </a:p>
          <a:p>
            <a:pPr lvl="0" defTabSz="865188" eaLnBrk="0" hangingPunct="0"/>
            <a:endParaRPr kumimoji="1" lang="en-US" sz="800" b="1" dirty="0" smtClean="0">
              <a:solidFill>
                <a:srgbClr val="141414"/>
              </a:solidFill>
              <a:latin typeface="Tahoma" pitchFamily="34" charset="0"/>
            </a:endParaRPr>
          </a:p>
          <a:p>
            <a:pPr lvl="0" defTabSz="865188" eaLnBrk="0" hangingPunct="0"/>
            <a:endParaRPr kumimoji="1" lang="en-US" sz="800" b="1" dirty="0" smtClean="0">
              <a:solidFill>
                <a:srgbClr val="141414"/>
              </a:solidFill>
              <a:latin typeface="Tahoma" pitchFamily="34" charset="0"/>
            </a:endParaRPr>
          </a:p>
          <a:p>
            <a:pPr lvl="0" defTabSz="865188" eaLnBrk="0" hangingPunct="0"/>
            <a:endParaRPr kumimoji="1" lang="en-US" sz="800" b="1" dirty="0" smtClean="0">
              <a:solidFill>
                <a:srgbClr val="141414"/>
              </a:solidFill>
              <a:latin typeface="Tahoma" pitchFamily="34" charset="0"/>
            </a:endParaRPr>
          </a:p>
          <a:p>
            <a:pPr lvl="0" defTabSz="865188" eaLnBrk="0" hangingPunct="0"/>
            <a:r>
              <a:rPr kumimoji="1" lang="en-US" sz="800" b="1" dirty="0" smtClean="0">
                <a:solidFill>
                  <a:srgbClr val="141414"/>
                </a:solidFill>
                <a:latin typeface="Tahoma" pitchFamily="34" charset="0"/>
              </a:rPr>
              <a:t>SO-CI-010</a:t>
            </a:r>
            <a:endParaRPr kumimoji="1" lang="en-US" sz="800" b="1" dirty="0" smtClean="0">
              <a:solidFill>
                <a:srgbClr val="141414"/>
              </a:solidFill>
              <a:latin typeface="Tahoma" pitchFamily="34" charset="0"/>
            </a:endParaRPr>
          </a:p>
          <a:p>
            <a:pPr lvl="0"/>
            <a:endParaRPr lang="en-US" dirty="0" smtClean="0">
              <a:solidFill>
                <a:srgbClr val="FFFFFF"/>
              </a:solidFill>
            </a:endParaRPr>
          </a:p>
          <a:p>
            <a:endParaRPr lang="en-US" dirty="0"/>
          </a:p>
        </p:txBody>
      </p:sp>
      <p:sp>
        <p:nvSpPr>
          <p:cNvPr id="4" name="Title 3"/>
          <p:cNvSpPr>
            <a:spLocks noGrp="1"/>
          </p:cNvSpPr>
          <p:nvPr>
            <p:ph type="title"/>
          </p:nvPr>
        </p:nvSpPr>
        <p:spPr>
          <a:xfrm>
            <a:off x="457200" y="381000"/>
            <a:ext cx="8229600" cy="708730"/>
          </a:xfrm>
        </p:spPr>
        <p:txBody>
          <a:bodyPr/>
          <a:lstStyle/>
          <a:p>
            <a:r>
              <a:rPr lang="en-US" dirty="0" smtClean="0"/>
              <a:t>Correction Invoices</a:t>
            </a:r>
            <a:endParaRPr lang="en-US" dirty="0"/>
          </a:p>
        </p:txBody>
      </p:sp>
      <p:sp>
        <p:nvSpPr>
          <p:cNvPr id="6" name="Content Placeholder 5"/>
          <p:cNvSpPr>
            <a:spLocks noGrp="1"/>
          </p:cNvSpPr>
          <p:nvPr>
            <p:ph idx="1"/>
          </p:nvPr>
        </p:nvSpPr>
        <p:spPr/>
        <p:txBody>
          <a:bodyPr/>
          <a:lstStyle/>
          <a:p>
            <a:pPr>
              <a:lnSpc>
                <a:spcPct val="90000"/>
              </a:lnSpc>
              <a:spcAft>
                <a:spcPts val="600"/>
              </a:spcAft>
              <a:buNone/>
            </a:pPr>
            <a:r>
              <a:rPr lang="en-US" dirty="0" smtClean="0"/>
              <a:t>In this section you will learn how to:</a:t>
            </a:r>
          </a:p>
          <a:p>
            <a:pPr>
              <a:lnSpc>
                <a:spcPct val="90000"/>
              </a:lnSpc>
              <a:spcAft>
                <a:spcPts val="600"/>
              </a:spcAft>
              <a:buNone/>
            </a:pPr>
            <a:endParaRPr lang="en-US" dirty="0" smtClean="0"/>
          </a:p>
          <a:p>
            <a:pPr>
              <a:lnSpc>
                <a:spcPct val="90000"/>
              </a:lnSpc>
              <a:spcAft>
                <a:spcPts val="600"/>
              </a:spcAft>
            </a:pPr>
            <a:r>
              <a:rPr lang="en-US" dirty="0" smtClean="0"/>
              <a:t>Set Up Correction Invoices</a:t>
            </a:r>
          </a:p>
          <a:p>
            <a:pPr>
              <a:lnSpc>
                <a:spcPct val="90000"/>
              </a:lnSpc>
              <a:spcAft>
                <a:spcPts val="600"/>
              </a:spcAft>
            </a:pPr>
            <a:r>
              <a:rPr lang="en-US" dirty="0" smtClean="0"/>
              <a:t>Use Correction Invoices</a:t>
            </a:r>
          </a:p>
          <a:p>
            <a:pPr lvl="1">
              <a:lnSpc>
                <a:spcPct val="90000"/>
              </a:lnSpc>
              <a:spcAft>
                <a:spcPts val="600"/>
              </a:spcAft>
            </a:pPr>
            <a:r>
              <a:rPr lang="en-US" dirty="0" smtClean="0"/>
              <a:t>Create and Ship Correction Sales Orders</a:t>
            </a:r>
          </a:p>
          <a:p>
            <a:pPr lvl="1">
              <a:lnSpc>
                <a:spcPct val="90000"/>
              </a:lnSpc>
              <a:spcAft>
                <a:spcPts val="600"/>
              </a:spcAft>
            </a:pPr>
            <a:r>
              <a:rPr lang="en-US" dirty="0" smtClean="0"/>
              <a:t>Post and Print Correction Invoices</a:t>
            </a:r>
          </a:p>
          <a:p>
            <a:pPr lvl="1">
              <a:lnSpc>
                <a:spcPct val="90000"/>
              </a:lnSpc>
              <a:spcAft>
                <a:spcPts val="600"/>
              </a:spcAft>
            </a:pPr>
            <a:r>
              <a:rPr lang="en-US" dirty="0" smtClean="0"/>
              <a:t>Report  and Archive Correction Invoices</a:t>
            </a: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endParaRPr kumimoji="1" lang="en-US"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SO-CI-100</a:t>
            </a:r>
            <a:endParaRPr kumimoji="1" lang="en-US" sz="800" b="1" dirty="0" smtClean="0">
              <a:solidFill>
                <a:srgbClr val="141414"/>
              </a:solidFill>
              <a:latin typeface="Tahoma" pitchFamily="34" charset="0"/>
            </a:endParaRPr>
          </a:p>
          <a:p>
            <a:endParaRPr lang="en-US" dirty="0"/>
          </a:p>
        </p:txBody>
      </p:sp>
      <p:sp>
        <p:nvSpPr>
          <p:cNvPr id="3" name="Content Placeholder 2"/>
          <p:cNvSpPr>
            <a:spLocks noGrp="1"/>
          </p:cNvSpPr>
          <p:nvPr>
            <p:ph idx="1"/>
          </p:nvPr>
        </p:nvSpPr>
        <p:spPr/>
        <p:txBody>
          <a:bodyPr/>
          <a:lstStyle/>
          <a:p>
            <a:r>
              <a:rPr lang="en-US" dirty="0" smtClean="0"/>
              <a:t>Use Archive Correction Invoices to remove correction invoices and their associated link information from the system when online history is no longer needed </a:t>
            </a:r>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Archive Correction Invoices</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endParaRPr kumimoji="1" lang="en-US"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SO-CI-020</a:t>
            </a:r>
            <a:endParaRPr kumimoji="1" lang="en-US" sz="800" b="1" dirty="0" smtClean="0">
              <a:solidFill>
                <a:srgbClr val="141414"/>
              </a:solidFill>
              <a:latin typeface="Tahoma" pitchFamily="34" charset="0"/>
            </a:endParaRP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Correction </a:t>
            </a:r>
            <a:r>
              <a:rPr lang="en-US" dirty="0" smtClean="0"/>
              <a:t>Invoices Introduction</a:t>
            </a:r>
            <a:endParaRPr lang="en-US" dirty="0"/>
          </a:p>
        </p:txBody>
      </p:sp>
      <p:sp>
        <p:nvSpPr>
          <p:cNvPr id="6" name="Content Placeholder 5"/>
          <p:cNvSpPr>
            <a:spLocks noGrp="1"/>
          </p:cNvSpPr>
          <p:nvPr>
            <p:ph idx="1"/>
          </p:nvPr>
        </p:nvSpPr>
        <p:spPr/>
        <p:txBody>
          <a:bodyPr/>
          <a:lstStyle/>
          <a:p>
            <a:pPr>
              <a:lnSpc>
                <a:spcPct val="90000"/>
              </a:lnSpc>
              <a:spcAft>
                <a:spcPts val="600"/>
              </a:spcAft>
            </a:pPr>
            <a:r>
              <a:rPr lang="en-US" dirty="0" smtClean="0"/>
              <a:t>Correction Invoices enable users to correct posted invoices</a:t>
            </a:r>
          </a:p>
          <a:p>
            <a:pPr>
              <a:lnSpc>
                <a:spcPct val="90000"/>
              </a:lnSpc>
              <a:spcAft>
                <a:spcPts val="600"/>
              </a:spcAft>
            </a:pPr>
            <a:r>
              <a:rPr lang="en-US" dirty="0" smtClean="0"/>
              <a:t>Information from original invoices is used in the preparation of corrections</a:t>
            </a:r>
          </a:p>
          <a:p>
            <a:pPr>
              <a:lnSpc>
                <a:spcPct val="90000"/>
              </a:lnSpc>
              <a:spcAft>
                <a:spcPts val="600"/>
              </a:spcAft>
            </a:pPr>
            <a:r>
              <a:rPr lang="en-US" dirty="0" smtClean="0"/>
              <a:t>Correction Invoices are explicitly linked to the original invoices that they correct</a:t>
            </a:r>
          </a:p>
          <a:p>
            <a:pPr>
              <a:lnSpc>
                <a:spcPct val="90000"/>
              </a:lnSpc>
              <a:spcAft>
                <a:spcPts val="600"/>
              </a:spcAft>
            </a:pPr>
            <a:r>
              <a:rPr lang="en-US" dirty="0" smtClean="0"/>
              <a:t>A correction invoice may be used to adjust item numbers, quantities, prices, discounts, tax details, lot/serial details or trailer amounts</a:t>
            </a:r>
          </a:p>
          <a:p>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62000" y="1066800"/>
            <a:ext cx="5105400" cy="2895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endParaRPr kumimoji="1" lang="en-US"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SO-CI-030</a:t>
            </a:r>
            <a:endParaRPr kumimoji="1" lang="en-US" sz="800" b="1" dirty="0" smtClean="0">
              <a:solidFill>
                <a:srgbClr val="141414"/>
              </a:solidFill>
              <a:latin typeface="Tahoma" pitchFamily="34" charset="0"/>
            </a:endParaRPr>
          </a:p>
          <a:p>
            <a:endParaRPr lang="en-US" dirty="0"/>
          </a:p>
        </p:txBody>
      </p:sp>
      <p:sp>
        <p:nvSpPr>
          <p:cNvPr id="4" name="Title 3"/>
          <p:cNvSpPr>
            <a:spLocks noGrp="1"/>
          </p:cNvSpPr>
          <p:nvPr>
            <p:ph type="title"/>
          </p:nvPr>
        </p:nvSpPr>
        <p:spPr>
          <a:xfrm>
            <a:off x="457200" y="228600"/>
            <a:ext cx="8229600" cy="708730"/>
          </a:xfrm>
        </p:spPr>
        <p:txBody>
          <a:bodyPr/>
          <a:lstStyle/>
          <a:p>
            <a:r>
              <a:rPr lang="en-US" dirty="0" smtClean="0"/>
              <a:t>Correction Invoices Transaction Type</a:t>
            </a:r>
            <a:endParaRPr lang="en-US" dirty="0"/>
          </a:p>
        </p:txBody>
      </p:sp>
      <p:sp>
        <p:nvSpPr>
          <p:cNvPr id="6" name="Content Placeholder 5"/>
          <p:cNvSpPr>
            <a:spLocks noGrp="1"/>
          </p:cNvSpPr>
          <p:nvPr>
            <p:ph idx="1"/>
          </p:nvPr>
        </p:nvSpPr>
        <p:spPr>
          <a:xfrm>
            <a:off x="457200" y="914400"/>
            <a:ext cx="8229600" cy="5401733"/>
          </a:xfrm>
        </p:spPr>
        <p:txBody>
          <a:bodyPr/>
          <a:lstStyle/>
          <a:p>
            <a:pPr eaLnBrk="1" hangingPunct="1"/>
            <a:endParaRPr lang="en-US" dirty="0" smtClean="0"/>
          </a:p>
          <a:p>
            <a:pPr eaLnBrk="1" hangingPunct="1"/>
            <a:endParaRPr lang="en-US" dirty="0" smtClean="0"/>
          </a:p>
          <a:p>
            <a:pPr eaLnBrk="1" hangingPunct="1">
              <a:buNone/>
            </a:pPr>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r>
              <a:rPr lang="en-US" dirty="0" smtClean="0"/>
              <a:t>A new transaction type is used for correction invoice shipments: ISS-COR</a:t>
            </a:r>
          </a:p>
          <a:p>
            <a:pPr>
              <a:buNone/>
            </a:pPr>
            <a:endParaRPr lang="en-US" dirty="0"/>
          </a:p>
        </p:txBody>
      </p:sp>
      <p:pic>
        <p:nvPicPr>
          <p:cNvPr id="9" name="Picture 8" descr="PPT170.jpg"/>
          <p:cNvPicPr>
            <a:picLocks noChangeAspect="1"/>
          </p:cNvPicPr>
          <p:nvPr/>
        </p:nvPicPr>
        <p:blipFill>
          <a:blip r:embed="rId3" cstate="print"/>
          <a:stretch>
            <a:fillRect/>
          </a:stretch>
        </p:blipFill>
        <p:spPr>
          <a:xfrm>
            <a:off x="609600" y="1066800"/>
            <a:ext cx="5216511" cy="2819400"/>
          </a:xfrm>
          <a:prstGeom prst="rect">
            <a:avLst/>
          </a:prstGeo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endParaRPr kumimoji="1" lang="en-US" sz="800"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SO-CI-040</a:t>
            </a:r>
            <a:endParaRPr kumimoji="1" lang="en-US" sz="800" b="1" dirty="0" smtClean="0">
              <a:solidFill>
                <a:srgbClr val="141414"/>
              </a:solidFill>
              <a:latin typeface="Tahoma" pitchFamily="34" charset="0"/>
            </a:endParaRPr>
          </a:p>
          <a:p>
            <a:endParaRPr lang="en-US" sz="800" dirty="0"/>
          </a:p>
        </p:txBody>
      </p:sp>
      <p:sp>
        <p:nvSpPr>
          <p:cNvPr id="4" name="Title 3"/>
          <p:cNvSpPr>
            <a:spLocks noGrp="1"/>
          </p:cNvSpPr>
          <p:nvPr>
            <p:ph type="title"/>
          </p:nvPr>
        </p:nvSpPr>
        <p:spPr>
          <a:xfrm>
            <a:off x="457200" y="228600"/>
            <a:ext cx="8229600" cy="708730"/>
          </a:xfrm>
        </p:spPr>
        <p:txBody>
          <a:bodyPr/>
          <a:lstStyle/>
          <a:p>
            <a:r>
              <a:rPr lang="en-US" dirty="0" smtClean="0"/>
              <a:t/>
            </a:r>
            <a:br>
              <a:rPr lang="en-US" dirty="0" smtClean="0"/>
            </a:br>
            <a:r>
              <a:rPr lang="en-US" dirty="0" smtClean="0"/>
              <a:t>Set Up Correction Invoices</a:t>
            </a:r>
            <a:br>
              <a:rPr lang="en-US" dirty="0" smtClean="0"/>
            </a:br>
            <a:endParaRPr lang="en-US" dirty="0"/>
          </a:p>
        </p:txBody>
      </p:sp>
      <p:pic>
        <p:nvPicPr>
          <p:cNvPr id="10" name="Content Placeholder 9" descr="Picture1.png"/>
          <p:cNvPicPr>
            <a:picLocks noGrp="1" noChangeAspect="1"/>
          </p:cNvPicPr>
          <p:nvPr>
            <p:ph idx="1"/>
          </p:nvPr>
        </p:nvPicPr>
        <p:blipFill>
          <a:blip r:embed="rId3"/>
          <a:stretch>
            <a:fillRect/>
          </a:stretch>
        </p:blipFill>
        <p:spPr>
          <a:xfrm>
            <a:off x="609600" y="1143000"/>
            <a:ext cx="5193363" cy="1761598"/>
          </a:xfrm>
        </p:spPr>
      </p:pic>
      <p:grpSp>
        <p:nvGrpSpPr>
          <p:cNvPr id="13" name="Group 12"/>
          <p:cNvGrpSpPr/>
          <p:nvPr/>
        </p:nvGrpSpPr>
        <p:grpSpPr>
          <a:xfrm>
            <a:off x="838200" y="3352800"/>
            <a:ext cx="4495800" cy="2057400"/>
            <a:chOff x="3429000" y="3276600"/>
            <a:chExt cx="4495800" cy="2057400"/>
          </a:xfrm>
        </p:grpSpPr>
        <p:sp>
          <p:nvSpPr>
            <p:cNvPr id="12" name="Rectangle 11"/>
            <p:cNvSpPr/>
            <p:nvPr/>
          </p:nvSpPr>
          <p:spPr>
            <a:xfrm>
              <a:off x="3581400" y="3276600"/>
              <a:ext cx="4343400" cy="2057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p:cNvPicPr>
              <a:picLocks noChangeAspect="1" noChangeArrowheads="1"/>
            </p:cNvPicPr>
            <p:nvPr/>
          </p:nvPicPr>
          <p:blipFill>
            <a:blip r:embed="rId4"/>
            <a:srcRect/>
            <a:stretch>
              <a:fillRect/>
            </a:stretch>
          </p:blipFill>
          <p:spPr bwMode="auto">
            <a:xfrm>
              <a:off x="3429000" y="3276600"/>
              <a:ext cx="4441723" cy="1981200"/>
            </a:xfrm>
            <a:prstGeom prst="rect">
              <a:avLst/>
            </a:prstGeom>
            <a:noFill/>
            <a:ln w="9525">
              <a:noFill/>
              <a:miter lim="800000"/>
              <a:headEnd/>
              <a:tailEnd/>
            </a:ln>
            <a:effectLst/>
          </p:spPr>
        </p:pic>
      </p:grpSp>
      <p:grpSp>
        <p:nvGrpSpPr>
          <p:cNvPr id="15" name="Group 14"/>
          <p:cNvGrpSpPr/>
          <p:nvPr/>
        </p:nvGrpSpPr>
        <p:grpSpPr>
          <a:xfrm>
            <a:off x="5105400" y="2209800"/>
            <a:ext cx="3733800" cy="3048000"/>
            <a:chOff x="5029200" y="2286000"/>
            <a:chExt cx="3733800" cy="3048000"/>
          </a:xfrm>
        </p:grpSpPr>
        <p:sp>
          <p:nvSpPr>
            <p:cNvPr id="14" name="Rectangle 13"/>
            <p:cNvSpPr/>
            <p:nvPr/>
          </p:nvSpPr>
          <p:spPr>
            <a:xfrm>
              <a:off x="5181600" y="2286000"/>
              <a:ext cx="3581400" cy="304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5"/>
            <a:srcRect/>
            <a:stretch>
              <a:fillRect/>
            </a:stretch>
          </p:blipFill>
          <p:spPr bwMode="auto">
            <a:xfrm>
              <a:off x="5029200" y="2286000"/>
              <a:ext cx="3657600" cy="2988733"/>
            </a:xfrm>
            <a:prstGeom prst="rect">
              <a:avLst/>
            </a:prstGeom>
            <a:noFill/>
            <a:ln w="9525">
              <a:noFill/>
              <a:miter lim="800000"/>
              <a:headEnd/>
              <a:tailEnd/>
            </a:ln>
            <a:effectLst/>
          </p:spPr>
        </p:pic>
      </p:gr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endParaRPr kumimoji="1" lang="en-US" sz="800"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SO-CI-050</a:t>
            </a:r>
            <a:endParaRPr kumimoji="1" lang="en-US" sz="800" b="1" dirty="0" smtClean="0">
              <a:solidFill>
                <a:srgbClr val="141414"/>
              </a:solidFill>
              <a:latin typeface="Tahoma" pitchFamily="34" charset="0"/>
            </a:endParaRPr>
          </a:p>
          <a:p>
            <a:endParaRPr lang="en-US" sz="800" dirty="0"/>
          </a:p>
        </p:txBody>
      </p:sp>
      <p:sp>
        <p:nvSpPr>
          <p:cNvPr id="4" name="Title 3"/>
          <p:cNvSpPr>
            <a:spLocks noGrp="1"/>
          </p:cNvSpPr>
          <p:nvPr>
            <p:ph type="title"/>
          </p:nvPr>
        </p:nvSpPr>
        <p:spPr>
          <a:xfrm>
            <a:off x="457200" y="381000"/>
            <a:ext cx="8229600" cy="708730"/>
          </a:xfrm>
        </p:spPr>
        <p:txBody>
          <a:bodyPr/>
          <a:lstStyle/>
          <a:p>
            <a:pPr>
              <a:lnSpc>
                <a:spcPct val="90000"/>
              </a:lnSpc>
              <a:spcAft>
                <a:spcPts val="600"/>
              </a:spcAft>
            </a:pPr>
            <a:r>
              <a:rPr lang="en-US" dirty="0" smtClean="0"/>
              <a:t>Use Correction Invoices</a:t>
            </a:r>
          </a:p>
        </p:txBody>
      </p:sp>
      <p:sp>
        <p:nvSpPr>
          <p:cNvPr id="6" name="Content Placeholder 5"/>
          <p:cNvSpPr>
            <a:spLocks noGrp="1"/>
          </p:cNvSpPr>
          <p:nvPr>
            <p:ph idx="1"/>
          </p:nvPr>
        </p:nvSpPr>
        <p:spPr>
          <a:xfrm>
            <a:off x="0" y="1143000"/>
            <a:ext cx="8229600" cy="4999951"/>
          </a:xfrm>
        </p:spPr>
        <p:txBody>
          <a:bodyPr/>
          <a:lstStyle/>
          <a:p>
            <a:pPr lvl="1">
              <a:lnSpc>
                <a:spcPct val="90000"/>
              </a:lnSpc>
              <a:spcAft>
                <a:spcPts val="600"/>
              </a:spcAft>
              <a:buFont typeface="Arial" pitchFamily="34" charset="0"/>
              <a:buChar char="•"/>
            </a:pPr>
            <a:r>
              <a:rPr lang="en-US" dirty="0" smtClean="0"/>
              <a:t>Create and Ship Correction Sales Orders</a:t>
            </a:r>
          </a:p>
          <a:p>
            <a:pPr lvl="1">
              <a:lnSpc>
                <a:spcPct val="90000"/>
              </a:lnSpc>
              <a:spcAft>
                <a:spcPts val="600"/>
              </a:spcAft>
              <a:buFont typeface="Arial" pitchFamily="34" charset="0"/>
              <a:buChar char="•"/>
            </a:pPr>
            <a:r>
              <a:rPr lang="en-US" dirty="0" smtClean="0"/>
              <a:t>Post and Print Correction Invoices</a:t>
            </a:r>
          </a:p>
          <a:p>
            <a:pPr lvl="1">
              <a:lnSpc>
                <a:spcPct val="90000"/>
              </a:lnSpc>
              <a:spcAft>
                <a:spcPts val="600"/>
              </a:spcAft>
              <a:buFont typeface="Arial" pitchFamily="34" charset="0"/>
              <a:buChar char="•"/>
            </a:pPr>
            <a:r>
              <a:rPr lang="en-US" dirty="0" smtClean="0"/>
              <a:t>Report  and Archive Correction Invoices</a:t>
            </a:r>
          </a:p>
        </p:txBody>
      </p:sp>
      <p:pic>
        <p:nvPicPr>
          <p:cNvPr id="5" name="Picture 4" descr="PPT169.jpg"/>
          <p:cNvPicPr>
            <a:picLocks noChangeAspect="1"/>
          </p:cNvPicPr>
          <p:nvPr/>
        </p:nvPicPr>
        <p:blipFill>
          <a:blip r:embed="rId3" cstate="print"/>
          <a:stretch>
            <a:fillRect/>
          </a:stretch>
        </p:blipFill>
        <p:spPr>
          <a:xfrm>
            <a:off x="7391400" y="1981200"/>
            <a:ext cx="1122096" cy="3962400"/>
          </a:xfrm>
          <a:prstGeom prst="rect">
            <a:avLst/>
          </a:prstGeo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114800" y="2362200"/>
            <a:ext cx="4800600" cy="3352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endParaRPr kumimoji="1" lang="en-US"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SO-CI-060</a:t>
            </a:r>
            <a:endParaRPr kumimoji="1" lang="en-US" sz="800" b="1" dirty="0" smtClean="0">
              <a:solidFill>
                <a:srgbClr val="141414"/>
              </a:solidFill>
              <a:latin typeface="Tahoma" pitchFamily="34" charset="0"/>
            </a:endParaRP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Create Correction Sales Orders</a:t>
            </a:r>
            <a:endParaRPr lang="en-US" dirty="0"/>
          </a:p>
        </p:txBody>
      </p:sp>
      <p:sp>
        <p:nvSpPr>
          <p:cNvPr id="6" name="Content Placeholder 5"/>
          <p:cNvSpPr>
            <a:spLocks noGrp="1"/>
          </p:cNvSpPr>
          <p:nvPr>
            <p:ph idx="1"/>
          </p:nvPr>
        </p:nvSpPr>
        <p:spPr/>
        <p:txBody>
          <a:bodyPr/>
          <a:lstStyle/>
          <a:p>
            <a:pPr eaLnBrk="1" hangingPunct="1"/>
            <a:endParaRPr lang="pt-BR" dirty="0" smtClean="0"/>
          </a:p>
          <a:p>
            <a:pPr eaLnBrk="1" hangingPunct="1">
              <a:buNone/>
            </a:pPr>
            <a:endParaRPr lang="en-US" dirty="0" smtClean="0"/>
          </a:p>
          <a:p>
            <a:pPr>
              <a:buNone/>
            </a:pPr>
            <a:endParaRPr lang="en-US" dirty="0"/>
          </a:p>
        </p:txBody>
      </p:sp>
      <p:grpSp>
        <p:nvGrpSpPr>
          <p:cNvPr id="10" name="Group 9"/>
          <p:cNvGrpSpPr/>
          <p:nvPr/>
        </p:nvGrpSpPr>
        <p:grpSpPr>
          <a:xfrm>
            <a:off x="533400" y="1295400"/>
            <a:ext cx="4419600" cy="3505200"/>
            <a:chOff x="533400" y="1295400"/>
            <a:chExt cx="4876800" cy="3657600"/>
          </a:xfrm>
        </p:grpSpPr>
        <p:sp>
          <p:nvSpPr>
            <p:cNvPr id="9" name="Rectangle 8"/>
            <p:cNvSpPr/>
            <p:nvPr/>
          </p:nvSpPr>
          <p:spPr>
            <a:xfrm>
              <a:off x="762000" y="1295400"/>
              <a:ext cx="4648200" cy="3657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PT187.jpg"/>
            <p:cNvPicPr>
              <a:picLocks noChangeAspect="1"/>
            </p:cNvPicPr>
            <p:nvPr/>
          </p:nvPicPr>
          <p:blipFill>
            <a:blip r:embed="rId3" cstate="print"/>
            <a:stretch>
              <a:fillRect/>
            </a:stretch>
          </p:blipFill>
          <p:spPr>
            <a:xfrm>
              <a:off x="533400" y="1295400"/>
              <a:ext cx="4835621" cy="3600857"/>
            </a:xfrm>
            <a:prstGeom prst="rect">
              <a:avLst/>
            </a:prstGeom>
          </p:spPr>
        </p:pic>
      </p:grpSp>
      <p:pic>
        <p:nvPicPr>
          <p:cNvPr id="11" name="Picture 10" descr="PPT190.jpg"/>
          <p:cNvPicPr>
            <a:picLocks noChangeAspect="1"/>
          </p:cNvPicPr>
          <p:nvPr/>
        </p:nvPicPr>
        <p:blipFill>
          <a:blip r:embed="rId4" cstate="print"/>
          <a:stretch>
            <a:fillRect/>
          </a:stretch>
        </p:blipFill>
        <p:spPr>
          <a:xfrm>
            <a:off x="4038600" y="2362200"/>
            <a:ext cx="4800600" cy="3269374"/>
          </a:xfrm>
          <a:prstGeom prst="rect">
            <a:avLst/>
          </a:prstGeo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1219200"/>
            <a:ext cx="7467600" cy="2667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endParaRPr kumimoji="1" lang="en-US"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SO-CI-070</a:t>
            </a:r>
            <a:endParaRPr kumimoji="1" lang="en-US" sz="800" b="1" dirty="0" smtClean="0">
              <a:solidFill>
                <a:srgbClr val="141414"/>
              </a:solidFill>
              <a:latin typeface="Tahoma" pitchFamily="34" charset="0"/>
            </a:endParaRPr>
          </a:p>
          <a:p>
            <a:endParaRPr lang="en-US" dirty="0"/>
          </a:p>
        </p:txBody>
      </p:sp>
      <p:sp>
        <p:nvSpPr>
          <p:cNvPr id="4" name="Title 3"/>
          <p:cNvSpPr>
            <a:spLocks noGrp="1"/>
          </p:cNvSpPr>
          <p:nvPr>
            <p:ph type="title"/>
          </p:nvPr>
        </p:nvSpPr>
        <p:spPr>
          <a:xfrm>
            <a:off x="457200" y="228600"/>
            <a:ext cx="8229600" cy="708730"/>
          </a:xfrm>
        </p:spPr>
        <p:txBody>
          <a:bodyPr/>
          <a:lstStyle/>
          <a:p>
            <a:r>
              <a:rPr lang="en-US" dirty="0" smtClean="0"/>
              <a:t>Ship Correction Order Shipments</a:t>
            </a:r>
            <a:endParaRPr lang="en-US" dirty="0"/>
          </a:p>
        </p:txBody>
      </p:sp>
      <p:sp>
        <p:nvSpPr>
          <p:cNvPr id="6" name="Content Placeholder 5"/>
          <p:cNvSpPr>
            <a:spLocks noGrp="1"/>
          </p:cNvSpPr>
          <p:nvPr>
            <p:ph idx="1"/>
          </p:nvPr>
        </p:nvSpPr>
        <p:spPr/>
        <p:txBody>
          <a:bodyPr/>
          <a:lstStyle/>
          <a:p>
            <a:pPr>
              <a:buNone/>
            </a:pPr>
            <a:endParaRPr lang="en-US" dirty="0" smtClean="0"/>
          </a:p>
          <a:p>
            <a:endParaRPr lang="en-US" dirty="0" smtClean="0"/>
          </a:p>
          <a:p>
            <a:endParaRPr lang="en-US" dirty="0" smtClean="0"/>
          </a:p>
          <a:p>
            <a:endParaRPr lang="en-US" dirty="0" smtClean="0"/>
          </a:p>
          <a:p>
            <a:pPr>
              <a:buNone/>
            </a:pPr>
            <a:endParaRPr lang="en-US" dirty="0" smtClean="0"/>
          </a:p>
          <a:p>
            <a:endParaRPr lang="en-US" dirty="0"/>
          </a:p>
        </p:txBody>
      </p:sp>
      <p:pic>
        <p:nvPicPr>
          <p:cNvPr id="7" name="Picture 6" descr="PPT19A.jpg"/>
          <p:cNvPicPr>
            <a:picLocks noChangeAspect="1"/>
          </p:cNvPicPr>
          <p:nvPr/>
        </p:nvPicPr>
        <p:blipFill>
          <a:blip r:embed="rId3" cstate="print"/>
          <a:stretch>
            <a:fillRect/>
          </a:stretch>
        </p:blipFill>
        <p:spPr>
          <a:xfrm>
            <a:off x="685800" y="1219200"/>
            <a:ext cx="7524750" cy="2606089"/>
          </a:xfrm>
          <a:prstGeom prst="rect">
            <a:avLst/>
          </a:prstGeom>
        </p:spPr>
      </p:pic>
      <p:sp>
        <p:nvSpPr>
          <p:cNvPr id="10" name="Rectangle 9"/>
          <p:cNvSpPr/>
          <p:nvPr/>
        </p:nvSpPr>
        <p:spPr>
          <a:xfrm>
            <a:off x="685800" y="3352800"/>
            <a:ext cx="7391400" cy="3048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endParaRPr kumimoji="1" lang="en-US"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SO-CI-080</a:t>
            </a:r>
            <a:endParaRPr kumimoji="1" lang="en-US" sz="800" b="1" dirty="0" smtClean="0">
              <a:solidFill>
                <a:srgbClr val="141414"/>
              </a:solidFill>
              <a:latin typeface="Tahoma" pitchFamily="34" charset="0"/>
            </a:endParaRP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Post and Print Correction Invoices</a:t>
            </a:r>
            <a:endParaRPr lang="en-US" dirty="0"/>
          </a:p>
        </p:txBody>
      </p:sp>
      <p:sp>
        <p:nvSpPr>
          <p:cNvPr id="10" name="Content Placeholder 9"/>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grpSp>
        <p:nvGrpSpPr>
          <p:cNvPr id="9" name="Group 8"/>
          <p:cNvGrpSpPr/>
          <p:nvPr/>
        </p:nvGrpSpPr>
        <p:grpSpPr>
          <a:xfrm>
            <a:off x="838200" y="1295400"/>
            <a:ext cx="3810000" cy="2743200"/>
            <a:chOff x="838200" y="1295400"/>
            <a:chExt cx="5181600" cy="3352800"/>
          </a:xfrm>
        </p:grpSpPr>
        <p:sp>
          <p:nvSpPr>
            <p:cNvPr id="7" name="Rectangle 6"/>
            <p:cNvSpPr/>
            <p:nvPr/>
          </p:nvSpPr>
          <p:spPr>
            <a:xfrm>
              <a:off x="914400" y="1295400"/>
              <a:ext cx="5105400" cy="3352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cstate="print"/>
            <a:srcRect/>
            <a:stretch>
              <a:fillRect/>
            </a:stretch>
          </p:blipFill>
          <p:spPr bwMode="auto">
            <a:xfrm>
              <a:off x="838200" y="1295400"/>
              <a:ext cx="5143470" cy="3276600"/>
            </a:xfrm>
            <a:prstGeom prst="rect">
              <a:avLst/>
            </a:prstGeom>
            <a:noFill/>
            <a:ln w="9525">
              <a:noFill/>
              <a:miter lim="800000"/>
              <a:headEnd/>
              <a:tailEnd/>
            </a:ln>
          </p:spPr>
        </p:pic>
      </p:grpSp>
      <p:grpSp>
        <p:nvGrpSpPr>
          <p:cNvPr id="11" name="Group 10"/>
          <p:cNvGrpSpPr/>
          <p:nvPr/>
        </p:nvGrpSpPr>
        <p:grpSpPr>
          <a:xfrm>
            <a:off x="3810000" y="3048000"/>
            <a:ext cx="4572000" cy="2819400"/>
            <a:chOff x="914400" y="1295400"/>
            <a:chExt cx="5562600" cy="3352800"/>
          </a:xfrm>
        </p:grpSpPr>
        <p:sp>
          <p:nvSpPr>
            <p:cNvPr id="12" name="Rectangle 11"/>
            <p:cNvSpPr/>
            <p:nvPr/>
          </p:nvSpPr>
          <p:spPr>
            <a:xfrm>
              <a:off x="990600" y="1295400"/>
              <a:ext cx="5486400" cy="3352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PPT1B5.jpg"/>
            <p:cNvPicPr>
              <a:picLocks noChangeAspect="1"/>
            </p:cNvPicPr>
            <p:nvPr/>
          </p:nvPicPr>
          <p:blipFill>
            <a:blip r:embed="rId4" cstate="print"/>
            <a:stretch>
              <a:fillRect/>
            </a:stretch>
          </p:blipFill>
          <p:spPr>
            <a:xfrm>
              <a:off x="914400" y="1295400"/>
              <a:ext cx="5512310" cy="3276600"/>
            </a:xfrm>
            <a:prstGeom prst="rect">
              <a:avLst/>
            </a:prstGeom>
          </p:spPr>
        </p:pic>
      </p:gr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endParaRPr kumimoji="1" lang="en-US" sz="800"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SO-CI-090</a:t>
            </a:r>
            <a:endParaRPr kumimoji="1" lang="en-US" sz="800" b="1" dirty="0" smtClean="0">
              <a:solidFill>
                <a:srgbClr val="141414"/>
              </a:solidFill>
              <a:latin typeface="Tahoma" pitchFamily="34" charset="0"/>
            </a:endParaRPr>
          </a:p>
          <a:p>
            <a:endParaRPr lang="en-US" sz="800" dirty="0"/>
          </a:p>
        </p:txBody>
      </p:sp>
      <p:sp>
        <p:nvSpPr>
          <p:cNvPr id="4" name="Title 3"/>
          <p:cNvSpPr>
            <a:spLocks noGrp="1"/>
          </p:cNvSpPr>
          <p:nvPr>
            <p:ph type="title"/>
          </p:nvPr>
        </p:nvSpPr>
        <p:spPr>
          <a:xfrm>
            <a:off x="457200" y="381000"/>
            <a:ext cx="8229600" cy="708730"/>
          </a:xfrm>
        </p:spPr>
        <p:txBody>
          <a:bodyPr/>
          <a:lstStyle/>
          <a:p>
            <a:r>
              <a:rPr lang="en-US" dirty="0" smtClean="0"/>
              <a:t>Report Correction Invoices</a:t>
            </a:r>
            <a:endParaRPr lang="en-US" dirty="0"/>
          </a:p>
        </p:txBody>
      </p:sp>
      <p:sp>
        <p:nvSpPr>
          <p:cNvPr id="11" name="Content Placeholder 10"/>
          <p:cNvSpPr>
            <a:spLocks noGrp="1"/>
          </p:cNvSpPr>
          <p:nvPr>
            <p:ph idx="1"/>
          </p:nvPr>
        </p:nvSpPr>
        <p:spPr/>
        <p:txBody>
          <a:bodyPr/>
          <a:lstStyle/>
          <a:p>
            <a:pPr lvl="0"/>
            <a:r>
              <a:rPr lang="en-US" dirty="0" smtClean="0"/>
              <a:t>Correction Invoice Link Report</a:t>
            </a:r>
          </a:p>
          <a:p>
            <a:pPr lvl="0"/>
            <a:r>
              <a:rPr lang="en-US" dirty="0" smtClean="0"/>
              <a:t>Invoice History Report</a:t>
            </a:r>
          </a:p>
          <a:p>
            <a:pPr lvl="1"/>
            <a:r>
              <a:rPr lang="en-US" dirty="0" smtClean="0"/>
              <a:t>Has option to only print Correction Invoices</a:t>
            </a:r>
          </a:p>
          <a:p>
            <a:pPr lvl="0"/>
            <a:r>
              <a:rPr lang="en-US" dirty="0" smtClean="0"/>
              <a:t>Invoice History Browse</a:t>
            </a:r>
          </a:p>
          <a:p>
            <a:pPr lvl="1"/>
            <a:r>
              <a:rPr lang="en-US" dirty="0" smtClean="0"/>
              <a:t>Has a Correction column</a:t>
            </a:r>
          </a:p>
          <a:p>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QAD 2010 Template">
  <a:themeElements>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1_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1399</TotalTime>
  <Words>445</Words>
  <Application>Microsoft Office PowerPoint</Application>
  <PresentationFormat>On-screen Show (4:3)</PresentationFormat>
  <Paragraphs>102</Paragraphs>
  <Slides>10</Slides>
  <Notes>10</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1_QAD 2010 Template</vt:lpstr>
      <vt:lpstr>QAD 2010 Template</vt:lpstr>
      <vt:lpstr>Correction Invoices</vt:lpstr>
      <vt:lpstr>Correction Invoices Introduction</vt:lpstr>
      <vt:lpstr>Correction Invoices Transaction Type</vt:lpstr>
      <vt:lpstr> Set Up Correction Invoices </vt:lpstr>
      <vt:lpstr>Use Correction Invoices</vt:lpstr>
      <vt:lpstr>Create Correction Sales Orders</vt:lpstr>
      <vt:lpstr>Ship Correction Order Shipments</vt:lpstr>
      <vt:lpstr>Post and Print Correction Invoices</vt:lpstr>
      <vt:lpstr>Report Correction Invoices</vt:lpstr>
      <vt:lpstr>Archive Correction Invoices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Approval Statuses</dc:title>
  <dc:creator>QAD</dc:creator>
  <cp:lastModifiedBy>c6s</cp:lastModifiedBy>
  <cp:revision>114</cp:revision>
  <dcterms:created xsi:type="dcterms:W3CDTF">2011-03-04T00:30:06Z</dcterms:created>
  <dcterms:modified xsi:type="dcterms:W3CDTF">2011-11-10T07:52:51Z</dcterms:modified>
</cp:coreProperties>
</file>