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86" r:id="rId1"/>
  </p:sldMasterIdLst>
  <p:notesMasterIdLst>
    <p:notesMasterId r:id="rId20"/>
  </p:notesMasterIdLst>
  <p:handoutMasterIdLst>
    <p:handoutMasterId r:id="rId21"/>
  </p:handoutMasterIdLst>
  <p:sldIdLst>
    <p:sldId id="276" r:id="rId2"/>
    <p:sldId id="273" r:id="rId3"/>
    <p:sldId id="257" r:id="rId4"/>
    <p:sldId id="274" r:id="rId5"/>
    <p:sldId id="275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>
        <p:scale>
          <a:sx n="100" d="100"/>
          <a:sy n="100" d="100"/>
        </p:scale>
        <p:origin x="-216" y="-31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7AD0A2F9-4C3E-4B74-BEF8-6F9BF4152E52}" type="datetime1">
              <a:rPr lang="en-US"/>
              <a:pPr>
                <a:defRPr/>
              </a:pPr>
              <a:t>1/23/2012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3EE2D25C-C9BD-4111-BCAD-92E0EE376A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8588E8AC-06E0-4D4B-8561-261CE0E68526}" type="datetime1">
              <a:rPr lang="en-US"/>
              <a:pPr>
                <a:defRPr/>
              </a:pPr>
              <a:t>1/23/2012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02C442D9-899D-407F-A6B9-A672067DBC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410450" y="6638544"/>
            <a:ext cx="173355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SSM-CB-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620000" y="6638544"/>
            <a:ext cx="152400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SSM-CB-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239000" y="6638544"/>
            <a:ext cx="190500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SSM-CB-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48575" y="6638544"/>
            <a:ext cx="149542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SSM-CB-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600950" y="6638544"/>
            <a:ext cx="154305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SSM-CB-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486650" y="6638544"/>
            <a:ext cx="165735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SSM-CB-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439025" y="6638544"/>
            <a:ext cx="1704975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SSM-CB-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89" r:id="rId3"/>
    <p:sldLayoutId id="2147484090" r:id="rId4"/>
    <p:sldLayoutId id="2147484091" r:id="rId5"/>
    <p:sldLayoutId id="2147484092" r:id="rId6"/>
    <p:sldLayoutId id="214748409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Contract Billing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&amp; Support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7648575" y="6638925"/>
            <a:ext cx="1495425" cy="2190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SSM-CB-000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 Contract for Accrued or Deferred Revenue type</a:t>
            </a:r>
          </a:p>
          <a:p>
            <a:r>
              <a:rPr lang="en-US" dirty="0" smtClean="0"/>
              <a:t>Set up Revenue Accounts</a:t>
            </a:r>
          </a:p>
          <a:p>
            <a:r>
              <a:rPr lang="en-US" dirty="0" smtClean="0"/>
              <a:t>Run Revenue Recognition </a:t>
            </a:r>
          </a:p>
          <a:p>
            <a:r>
              <a:rPr lang="en-US" dirty="0" smtClean="0"/>
              <a:t>View Deferred/Accrued Records</a:t>
            </a:r>
          </a:p>
          <a:p>
            <a:endParaRPr lang="en-US" dirty="0" smtClean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Managing Deferred and Accrued Revenue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SSM-CB-090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Revenue Recognition</a:t>
            </a:r>
          </a:p>
        </p:txBody>
      </p:sp>
      <p:sp>
        <p:nvSpPr>
          <p:cNvPr id="2457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SSM-CB-100</a:t>
            </a:r>
            <a:endParaRPr lang="en-US" dirty="0" smtClean="0"/>
          </a:p>
        </p:txBody>
      </p:sp>
      <p:pic>
        <p:nvPicPr>
          <p:cNvPr id="2458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239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Deferred/Accrued Revenue Records</a:t>
            </a:r>
          </a:p>
        </p:txBody>
      </p:sp>
      <p:sp>
        <p:nvSpPr>
          <p:cNvPr id="2560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SSM-CB-110</a:t>
            </a:r>
            <a:endParaRPr lang="en-US" dirty="0" smtClean="0"/>
          </a:p>
        </p:txBody>
      </p:sp>
      <p:pic>
        <p:nvPicPr>
          <p:cNvPr id="2560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76325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Billing Release to Invoice</a:t>
            </a: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SSM-CB-120</a:t>
            </a:r>
            <a:endParaRPr lang="en-US" dirty="0" smtClean="0"/>
          </a:p>
        </p:txBody>
      </p:sp>
      <p:pic>
        <p:nvPicPr>
          <p:cNvPr id="2662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57288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Reprinting an Invoice</a:t>
            </a:r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SSM-CB-130</a:t>
            </a:r>
            <a:endParaRPr lang="en-US" dirty="0" smtClean="0"/>
          </a:p>
        </p:txBody>
      </p:sp>
      <p:pic>
        <p:nvPicPr>
          <p:cNvPr id="27652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000125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Billing Date Correction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SSM-CB-140</a:t>
            </a:r>
            <a:endParaRPr lang="en-US" dirty="0" smtClean="0"/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1527175" y="969963"/>
            <a:ext cx="3808724" cy="1376263"/>
          </a:xfrm>
          <a:prstGeom prst="roundRect">
            <a:avLst/>
          </a:prstGeom>
          <a:solidFill>
            <a:schemeClr val="accent2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marL="171450" indent="-171450">
              <a:defRPr/>
            </a:pPr>
            <a:r>
              <a:rPr lang="en-US" sz="1400" u="sng" dirty="0">
                <a:latin typeface="+mj-lt"/>
              </a:rPr>
              <a:t>Setup</a:t>
            </a:r>
            <a:br>
              <a:rPr lang="en-US" sz="1400" u="sng" dirty="0">
                <a:latin typeface="+mj-lt"/>
              </a:rPr>
            </a:br>
            <a:endParaRPr lang="en-US" sz="500" u="sng" dirty="0">
              <a:latin typeface="+mj-lt"/>
            </a:endParaRPr>
          </a:p>
          <a:p>
            <a:pPr marL="171450" indent="-171450">
              <a:buFontTx/>
              <a:buChar char="•"/>
              <a:defRPr/>
            </a:pPr>
            <a:r>
              <a:rPr lang="en-US" sz="1400" dirty="0">
                <a:latin typeface="+mj-lt"/>
              </a:rPr>
              <a:t>Cycle Code = Monthly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dirty="0">
                <a:latin typeface="+mj-lt"/>
              </a:rPr>
              <a:t>Bill Arrears = No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dirty="0">
                <a:latin typeface="+mj-lt"/>
              </a:rPr>
              <a:t>Invoice Post on Jan 1 for $50.00/month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dirty="0">
                <a:latin typeface="+mj-lt"/>
              </a:rPr>
              <a:t>Oops!</a:t>
            </a:r>
          </a:p>
        </p:txBody>
      </p:sp>
      <p:sp>
        <p:nvSpPr>
          <p:cNvPr id="28684" name="Line 16"/>
          <p:cNvSpPr>
            <a:spLocks noChangeShapeType="1"/>
          </p:cNvSpPr>
          <p:nvPr/>
        </p:nvSpPr>
        <p:spPr bwMode="auto">
          <a:xfrm>
            <a:off x="1009650" y="2757487"/>
            <a:ext cx="0" cy="685800"/>
          </a:xfrm>
          <a:prstGeom prst="lin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 type="none" w="med" len="med"/>
            <a:tailEnd type="arrow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5392738" y="4301427"/>
            <a:ext cx="3193478" cy="1852990"/>
          </a:xfrm>
          <a:prstGeom prst="roundRect">
            <a:avLst/>
          </a:prstGeom>
          <a:solidFill>
            <a:schemeClr val="accent2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marL="171450" indent="-171450">
              <a:defRPr/>
            </a:pPr>
            <a:r>
              <a:rPr lang="en-US" sz="1400" u="sng" dirty="0">
                <a:latin typeface="+mj-lt"/>
              </a:rPr>
              <a:t>Resulting Actions</a:t>
            </a:r>
            <a:br>
              <a:rPr lang="en-US" sz="1400" u="sng" dirty="0">
                <a:latin typeface="+mj-lt"/>
              </a:rPr>
            </a:br>
            <a:endParaRPr lang="en-US" sz="500" u="sng" dirty="0">
              <a:latin typeface="+mj-lt"/>
            </a:endParaRPr>
          </a:p>
          <a:p>
            <a:pPr marL="171450" indent="-171450">
              <a:defRPr/>
            </a:pPr>
            <a:r>
              <a:rPr lang="en-US" sz="1400" dirty="0">
                <a:latin typeface="+mj-lt"/>
              </a:rPr>
              <a:t>1.	Issue credit memo for $50</a:t>
            </a:r>
          </a:p>
          <a:p>
            <a:pPr marL="171450" indent="-171450">
              <a:defRPr/>
            </a:pPr>
            <a:r>
              <a:rPr lang="en-US" sz="1400" dirty="0">
                <a:latin typeface="+mj-lt"/>
              </a:rPr>
              <a:t>2.	Adjust price on contract</a:t>
            </a:r>
          </a:p>
          <a:p>
            <a:pPr marL="171450" indent="-171450">
              <a:defRPr/>
            </a:pPr>
            <a:r>
              <a:rPr lang="en-US" sz="1400" dirty="0">
                <a:latin typeface="+mj-lt"/>
              </a:rPr>
              <a:t>3.	Adjust last + next bill date and coverage period in Billing Date Correction Maintenance</a:t>
            </a:r>
          </a:p>
          <a:p>
            <a:pPr marL="171450" indent="-171450">
              <a:defRPr/>
            </a:pPr>
            <a:r>
              <a:rPr lang="en-US" sz="1400" dirty="0">
                <a:latin typeface="+mj-lt"/>
              </a:rPr>
              <a:t>4.	Re-release contract to billing</a:t>
            </a:r>
          </a:p>
        </p:txBody>
      </p:sp>
      <p:sp>
        <p:nvSpPr>
          <p:cNvPr id="28686" name="Rectangle 18"/>
          <p:cNvSpPr>
            <a:spLocks noChangeArrowheads="1"/>
          </p:cNvSpPr>
          <p:nvPr/>
        </p:nvSpPr>
        <p:spPr bwMode="auto">
          <a:xfrm>
            <a:off x="616743" y="2457450"/>
            <a:ext cx="787076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400" dirty="0">
                <a:latin typeface="+mj-lt"/>
              </a:rPr>
              <a:t>First Bill</a:t>
            </a: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2761615" y="2719134"/>
            <a:ext cx="4049713" cy="337681"/>
          </a:xfrm>
          <a:prstGeom prst="roundRect">
            <a:avLst/>
          </a:prstGeom>
          <a:solidFill>
            <a:schemeClr val="accent3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Invoice amount should have been $80.00!</a:t>
            </a:r>
          </a:p>
        </p:txBody>
      </p:sp>
      <p:sp>
        <p:nvSpPr>
          <p:cNvPr id="28688" name="Arc 20"/>
          <p:cNvSpPr>
            <a:spLocks/>
          </p:cNvSpPr>
          <p:nvPr/>
        </p:nvSpPr>
        <p:spPr bwMode="auto">
          <a:xfrm>
            <a:off x="2425828" y="2131759"/>
            <a:ext cx="488822" cy="5159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21" y="0"/>
                </a:moveTo>
                <a:cubicBezTo>
                  <a:pt x="11942" y="12"/>
                  <a:pt x="21600" y="9679"/>
                  <a:pt x="21600" y="21600"/>
                </a:cubicBezTo>
              </a:path>
              <a:path w="21600" h="21600" stroke="0" extrusionOk="0">
                <a:moveTo>
                  <a:pt x="21" y="0"/>
                </a:moveTo>
                <a:cubicBezTo>
                  <a:pt x="11942" y="12"/>
                  <a:pt x="21600" y="9679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 cap="rnd">
            <a:solidFill>
              <a:schemeClr val="tx1">
                <a:lumMod val="75000"/>
                <a:lumOff val="25000"/>
              </a:schemeClr>
            </a:solidFill>
            <a:round/>
            <a:headEnd type="none" w="med" len="med"/>
            <a:tailEnd type="arrow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687896" y="3455289"/>
            <a:ext cx="7823796" cy="757650"/>
            <a:chOff x="623888" y="3400425"/>
            <a:chExt cx="7823796" cy="757650"/>
          </a:xfrm>
        </p:grpSpPr>
        <p:sp>
          <p:nvSpPr>
            <p:cNvPr id="41" name="Line 4"/>
            <p:cNvSpPr>
              <a:spLocks noChangeShapeType="1"/>
            </p:cNvSpPr>
            <p:nvPr/>
          </p:nvSpPr>
          <p:spPr bwMode="auto">
            <a:xfrm>
              <a:off x="955675" y="3740150"/>
              <a:ext cx="7127875" cy="0"/>
            </a:xfrm>
            <a:prstGeom prst="line">
              <a:avLst/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42" name="Group 25"/>
            <p:cNvGrpSpPr/>
            <p:nvPr/>
          </p:nvGrpSpPr>
          <p:grpSpPr>
            <a:xfrm>
              <a:off x="623888" y="3400425"/>
              <a:ext cx="640080" cy="757650"/>
              <a:chOff x="623888" y="3400425"/>
              <a:chExt cx="640080" cy="757650"/>
            </a:xfrm>
          </p:grpSpPr>
          <p:sp>
            <p:nvSpPr>
              <p:cNvPr id="55" name="Line 5"/>
              <p:cNvSpPr>
                <a:spLocks noChangeShapeType="1"/>
              </p:cNvSpPr>
              <p:nvPr/>
            </p:nvSpPr>
            <p:spPr bwMode="auto">
              <a:xfrm>
                <a:off x="943928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6" name="Rectangle 10"/>
              <p:cNvSpPr>
                <a:spLocks noChangeArrowheads="1"/>
              </p:cNvSpPr>
              <p:nvPr/>
            </p:nvSpPr>
            <p:spPr bwMode="auto">
              <a:xfrm>
                <a:off x="623888" y="3852863"/>
                <a:ext cx="64008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Jan 1</a:t>
                </a:r>
              </a:p>
            </p:txBody>
          </p:sp>
        </p:grpSp>
        <p:grpSp>
          <p:nvGrpSpPr>
            <p:cNvPr id="43" name="Group 24"/>
            <p:cNvGrpSpPr/>
            <p:nvPr/>
          </p:nvGrpSpPr>
          <p:grpSpPr>
            <a:xfrm>
              <a:off x="2388919" y="3400425"/>
              <a:ext cx="654026" cy="757650"/>
              <a:chOff x="2509838" y="3400425"/>
              <a:chExt cx="654026" cy="757650"/>
            </a:xfrm>
          </p:grpSpPr>
          <p:sp>
            <p:nvSpPr>
              <p:cNvPr id="53" name="Line 6"/>
              <p:cNvSpPr>
                <a:spLocks noChangeShapeType="1"/>
              </p:cNvSpPr>
              <p:nvPr/>
            </p:nvSpPr>
            <p:spPr bwMode="auto">
              <a:xfrm>
                <a:off x="2836851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" name="Rectangle 11"/>
              <p:cNvSpPr>
                <a:spLocks noChangeArrowheads="1"/>
              </p:cNvSpPr>
              <p:nvPr/>
            </p:nvSpPr>
            <p:spPr bwMode="auto">
              <a:xfrm>
                <a:off x="2509838" y="3852863"/>
                <a:ext cx="654026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Feb 1</a:t>
                </a:r>
              </a:p>
            </p:txBody>
          </p:sp>
        </p:grpSp>
        <p:grpSp>
          <p:nvGrpSpPr>
            <p:cNvPr id="44" name="Group 23"/>
            <p:cNvGrpSpPr/>
            <p:nvPr/>
          </p:nvGrpSpPr>
          <p:grpSpPr>
            <a:xfrm>
              <a:off x="4167896" y="3400425"/>
              <a:ext cx="671660" cy="757650"/>
              <a:chOff x="4148138" y="3400425"/>
              <a:chExt cx="671660" cy="757650"/>
            </a:xfrm>
          </p:grpSpPr>
          <p:sp>
            <p:nvSpPr>
              <p:cNvPr id="51" name="Line 7"/>
              <p:cNvSpPr>
                <a:spLocks noChangeShapeType="1"/>
              </p:cNvSpPr>
              <p:nvPr/>
            </p:nvSpPr>
            <p:spPr bwMode="auto">
              <a:xfrm>
                <a:off x="4483968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2" name="Rectangle 12"/>
              <p:cNvSpPr>
                <a:spLocks noChangeArrowheads="1"/>
              </p:cNvSpPr>
              <p:nvPr/>
            </p:nvSpPr>
            <p:spPr bwMode="auto">
              <a:xfrm>
                <a:off x="4148138" y="3852863"/>
                <a:ext cx="67166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Mar 1</a:t>
                </a:r>
              </a:p>
            </p:txBody>
          </p:sp>
        </p:grpSp>
        <p:grpSp>
          <p:nvGrpSpPr>
            <p:cNvPr id="45" name="Group 22"/>
            <p:cNvGrpSpPr/>
            <p:nvPr/>
          </p:nvGrpSpPr>
          <p:grpSpPr>
            <a:xfrm>
              <a:off x="5964507" y="3400425"/>
              <a:ext cx="640080" cy="757650"/>
              <a:chOff x="5872163" y="3400425"/>
              <a:chExt cx="640080" cy="757650"/>
            </a:xfrm>
          </p:grpSpPr>
          <p:sp>
            <p:nvSpPr>
              <p:cNvPr id="49" name="Line 8"/>
              <p:cNvSpPr>
                <a:spLocks noChangeShapeType="1"/>
              </p:cNvSpPr>
              <p:nvPr/>
            </p:nvSpPr>
            <p:spPr bwMode="auto">
              <a:xfrm>
                <a:off x="6192203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0" name="Rectangle 13"/>
              <p:cNvSpPr>
                <a:spLocks noChangeArrowheads="1"/>
              </p:cNvSpPr>
              <p:nvPr/>
            </p:nvSpPr>
            <p:spPr bwMode="auto">
              <a:xfrm>
                <a:off x="5872163" y="3852863"/>
                <a:ext cx="64008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Apr 1</a:t>
                </a:r>
              </a:p>
            </p:txBody>
          </p:sp>
        </p:grpSp>
        <p:grpSp>
          <p:nvGrpSpPr>
            <p:cNvPr id="46" name="Group 21"/>
            <p:cNvGrpSpPr/>
            <p:nvPr/>
          </p:nvGrpSpPr>
          <p:grpSpPr>
            <a:xfrm>
              <a:off x="7729538" y="3400425"/>
              <a:ext cx="718146" cy="757650"/>
              <a:chOff x="7729538" y="3400425"/>
              <a:chExt cx="718146" cy="757650"/>
            </a:xfrm>
          </p:grpSpPr>
          <p:sp>
            <p:nvSpPr>
              <p:cNvPr id="47" name="Line 9"/>
              <p:cNvSpPr>
                <a:spLocks noChangeShapeType="1"/>
              </p:cNvSpPr>
              <p:nvPr/>
            </p:nvSpPr>
            <p:spPr bwMode="auto">
              <a:xfrm>
                <a:off x="8088611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8" name="Rectangle 14"/>
              <p:cNvSpPr>
                <a:spLocks noChangeArrowheads="1"/>
              </p:cNvSpPr>
              <p:nvPr/>
            </p:nvSpPr>
            <p:spPr bwMode="auto">
              <a:xfrm>
                <a:off x="7729538" y="3852863"/>
                <a:ext cx="718146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May 1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Billing Reversal Maintenance</a:t>
            </a:r>
          </a:p>
        </p:txBody>
      </p:sp>
      <p:sp>
        <p:nvSpPr>
          <p:cNvPr id="2969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SSM-CB-150</a:t>
            </a:r>
            <a:endParaRPr lang="en-US" dirty="0" smtClean="0"/>
          </a:p>
        </p:txBody>
      </p:sp>
      <p:pic>
        <p:nvPicPr>
          <p:cNvPr id="29700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062038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Billing Date Correction</a:t>
            </a:r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SSM-CB-160</a:t>
            </a:r>
            <a:endParaRPr lang="en-US" dirty="0" smtClean="0"/>
          </a:p>
        </p:txBody>
      </p:sp>
      <p:pic>
        <p:nvPicPr>
          <p:cNvPr id="3072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976313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Deferred/Accrual Revenue Report</a:t>
            </a:r>
          </a:p>
          <a:p>
            <a:r>
              <a:rPr lang="en-US" dirty="0" smtClean="0"/>
              <a:t>Contract Cash Flow Report</a:t>
            </a:r>
          </a:p>
          <a:p>
            <a:r>
              <a:rPr lang="en-US" dirty="0" smtClean="0"/>
              <a:t>Contract Deferred Income Report</a:t>
            </a:r>
          </a:p>
          <a:p>
            <a:endParaRPr lang="en-US" dirty="0" smtClean="0"/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Reviewing Contract Financial Data</a:t>
            </a:r>
          </a:p>
        </p:txBody>
      </p:sp>
      <p:sp>
        <p:nvSpPr>
          <p:cNvPr id="317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SSM-CB-170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5"/>
          <p:cNvGrpSpPr/>
          <p:nvPr/>
        </p:nvGrpSpPr>
        <p:grpSpPr>
          <a:xfrm>
            <a:off x="1308101" y="1076325"/>
            <a:ext cx="1684582" cy="1822582"/>
            <a:chOff x="1212851" y="990600"/>
            <a:chExt cx="1684582" cy="1822582"/>
          </a:xfrm>
        </p:grpSpPr>
        <p:sp>
          <p:nvSpPr>
            <p:cNvPr id="15390" name="Freeform 32"/>
            <p:cNvSpPr>
              <a:spLocks/>
            </p:cNvSpPr>
            <p:nvPr/>
          </p:nvSpPr>
          <p:spPr bwMode="auto">
            <a:xfrm>
              <a:off x="1212851" y="990600"/>
              <a:ext cx="1684582" cy="1822582"/>
            </a:xfrm>
            <a:custGeom>
              <a:avLst/>
              <a:gdLst>
                <a:gd name="T0" fmla="*/ 0 w 1780"/>
                <a:gd name="T1" fmla="*/ 140 h 2162"/>
                <a:gd name="T2" fmla="*/ 1602 w 1780"/>
                <a:gd name="T3" fmla="*/ 0 h 2162"/>
                <a:gd name="T4" fmla="*/ 1779 w 1780"/>
                <a:gd name="T5" fmla="*/ 2021 h 2162"/>
                <a:gd name="T6" fmla="*/ 177 w 1780"/>
                <a:gd name="T7" fmla="*/ 2161 h 2162"/>
                <a:gd name="T8" fmla="*/ 0 w 1780"/>
                <a:gd name="T9" fmla="*/ 140 h 21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80"/>
                <a:gd name="T16" fmla="*/ 0 h 2162"/>
                <a:gd name="T17" fmla="*/ 1780 w 1780"/>
                <a:gd name="T18" fmla="*/ 2162 h 21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80" h="2162">
                  <a:moveTo>
                    <a:pt x="0" y="140"/>
                  </a:moveTo>
                  <a:lnTo>
                    <a:pt x="1602" y="0"/>
                  </a:lnTo>
                  <a:lnTo>
                    <a:pt x="1779" y="2021"/>
                  </a:lnTo>
                  <a:lnTo>
                    <a:pt x="177" y="2161"/>
                  </a:lnTo>
                  <a:lnTo>
                    <a:pt x="0" y="140"/>
                  </a:lnTo>
                </a:path>
              </a:pathLst>
            </a:custGeom>
            <a:solidFill>
              <a:schemeClr val="bg1"/>
            </a:solidFill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91" name="Freeform 33"/>
            <p:cNvSpPr>
              <a:spLocks/>
            </p:cNvSpPr>
            <p:nvPr/>
          </p:nvSpPr>
          <p:spPr bwMode="auto">
            <a:xfrm>
              <a:off x="1462699" y="1534340"/>
              <a:ext cx="1126209" cy="96946"/>
            </a:xfrm>
            <a:custGeom>
              <a:avLst/>
              <a:gdLst>
                <a:gd name="T0" fmla="*/ 1189 w 1190"/>
                <a:gd name="T1" fmla="*/ 8 h 115"/>
                <a:gd name="T2" fmla="*/ 1188 w 1190"/>
                <a:gd name="T3" fmla="*/ 0 h 115"/>
                <a:gd name="T4" fmla="*/ 0 w 1190"/>
                <a:gd name="T5" fmla="*/ 99 h 115"/>
                <a:gd name="T6" fmla="*/ 1 w 1190"/>
                <a:gd name="T7" fmla="*/ 114 h 115"/>
                <a:gd name="T8" fmla="*/ 1189 w 1190"/>
                <a:gd name="T9" fmla="*/ 15 h 115"/>
                <a:gd name="T10" fmla="*/ 1189 w 1190"/>
                <a:gd name="T11" fmla="*/ 8 h 1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90"/>
                <a:gd name="T19" fmla="*/ 0 h 115"/>
                <a:gd name="T20" fmla="*/ 1190 w 1190"/>
                <a:gd name="T21" fmla="*/ 115 h 1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90" h="115">
                  <a:moveTo>
                    <a:pt x="1189" y="8"/>
                  </a:moveTo>
                  <a:lnTo>
                    <a:pt x="1188" y="0"/>
                  </a:lnTo>
                  <a:lnTo>
                    <a:pt x="0" y="99"/>
                  </a:lnTo>
                  <a:lnTo>
                    <a:pt x="1" y="114"/>
                  </a:lnTo>
                  <a:lnTo>
                    <a:pt x="1189" y="15"/>
                  </a:lnTo>
                  <a:lnTo>
                    <a:pt x="1189" y="8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2" name="Line 34"/>
            <p:cNvSpPr>
              <a:spLocks noChangeShapeType="1"/>
            </p:cNvSpPr>
            <p:nvPr/>
          </p:nvSpPr>
          <p:spPr bwMode="auto">
            <a:xfrm flipV="1">
              <a:off x="1473109" y="1648989"/>
              <a:ext cx="1049551" cy="885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3" name="Line 35"/>
            <p:cNvSpPr>
              <a:spLocks noChangeShapeType="1"/>
            </p:cNvSpPr>
            <p:nvPr/>
          </p:nvSpPr>
          <p:spPr bwMode="auto">
            <a:xfrm flipV="1">
              <a:off x="1475949" y="1690296"/>
              <a:ext cx="1042927" cy="885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4" name="Line 36"/>
            <p:cNvSpPr>
              <a:spLocks noChangeShapeType="1"/>
            </p:cNvSpPr>
            <p:nvPr/>
          </p:nvSpPr>
          <p:spPr bwMode="auto">
            <a:xfrm flipV="1">
              <a:off x="1479734" y="1740877"/>
              <a:ext cx="963429" cy="8092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5" name="Line 37"/>
            <p:cNvSpPr>
              <a:spLocks noChangeShapeType="1"/>
            </p:cNvSpPr>
            <p:nvPr/>
          </p:nvSpPr>
          <p:spPr bwMode="auto">
            <a:xfrm flipV="1">
              <a:off x="1484466" y="1788928"/>
              <a:ext cx="921788" cy="7840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6" name="Line 38"/>
            <p:cNvSpPr>
              <a:spLocks noChangeShapeType="1"/>
            </p:cNvSpPr>
            <p:nvPr/>
          </p:nvSpPr>
          <p:spPr bwMode="auto">
            <a:xfrm flipV="1">
              <a:off x="1490145" y="1826863"/>
              <a:ext cx="962483" cy="8177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7" name="Line 39"/>
            <p:cNvSpPr>
              <a:spLocks noChangeShapeType="1"/>
            </p:cNvSpPr>
            <p:nvPr/>
          </p:nvSpPr>
          <p:spPr bwMode="auto">
            <a:xfrm flipV="1">
              <a:off x="1499608" y="1937297"/>
              <a:ext cx="986143" cy="8345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8" name="Line 40"/>
            <p:cNvSpPr>
              <a:spLocks noChangeShapeType="1"/>
            </p:cNvSpPr>
            <p:nvPr/>
          </p:nvSpPr>
          <p:spPr bwMode="auto">
            <a:xfrm flipV="1">
              <a:off x="1503394" y="1977762"/>
              <a:ext cx="978572" cy="8261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9" name="Line 41"/>
            <p:cNvSpPr>
              <a:spLocks noChangeShapeType="1"/>
            </p:cNvSpPr>
            <p:nvPr/>
          </p:nvSpPr>
          <p:spPr bwMode="auto">
            <a:xfrm flipV="1">
              <a:off x="1509072" y="2029185"/>
              <a:ext cx="903807" cy="767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0" name="Line 42"/>
            <p:cNvSpPr>
              <a:spLocks noChangeShapeType="1"/>
            </p:cNvSpPr>
            <p:nvPr/>
          </p:nvSpPr>
          <p:spPr bwMode="auto">
            <a:xfrm flipV="1">
              <a:off x="1512858" y="2075551"/>
              <a:ext cx="865951" cy="7418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1" name="Line 43"/>
            <p:cNvSpPr>
              <a:spLocks noChangeShapeType="1"/>
            </p:cNvSpPr>
            <p:nvPr/>
          </p:nvSpPr>
          <p:spPr bwMode="auto">
            <a:xfrm flipV="1">
              <a:off x="1517590" y="2113486"/>
              <a:ext cx="903807" cy="7755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2" name="Line 44"/>
            <p:cNvSpPr>
              <a:spLocks noChangeShapeType="1"/>
            </p:cNvSpPr>
            <p:nvPr/>
          </p:nvSpPr>
          <p:spPr bwMode="auto">
            <a:xfrm flipV="1">
              <a:off x="1522322" y="2205374"/>
              <a:ext cx="1050498" cy="885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3" name="Line 45"/>
            <p:cNvSpPr>
              <a:spLocks noChangeShapeType="1"/>
            </p:cNvSpPr>
            <p:nvPr/>
          </p:nvSpPr>
          <p:spPr bwMode="auto">
            <a:xfrm flipV="1">
              <a:off x="1526108" y="2246681"/>
              <a:ext cx="1042927" cy="885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4" name="Line 46"/>
            <p:cNvSpPr>
              <a:spLocks noChangeShapeType="1"/>
            </p:cNvSpPr>
            <p:nvPr/>
          </p:nvSpPr>
          <p:spPr bwMode="auto">
            <a:xfrm flipV="1">
              <a:off x="1530840" y="2298104"/>
              <a:ext cx="963429" cy="8177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5" name="Line 47"/>
            <p:cNvSpPr>
              <a:spLocks noChangeShapeType="1"/>
            </p:cNvSpPr>
            <p:nvPr/>
          </p:nvSpPr>
          <p:spPr bwMode="auto">
            <a:xfrm flipV="1">
              <a:off x="1535571" y="2345313"/>
              <a:ext cx="921788" cy="7840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6" name="Line 48"/>
            <p:cNvSpPr>
              <a:spLocks noChangeShapeType="1"/>
            </p:cNvSpPr>
            <p:nvPr/>
          </p:nvSpPr>
          <p:spPr bwMode="auto">
            <a:xfrm flipV="1">
              <a:off x="1539357" y="2383248"/>
              <a:ext cx="963429" cy="8177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7" name="Line 49"/>
            <p:cNvSpPr>
              <a:spLocks noChangeShapeType="1"/>
            </p:cNvSpPr>
            <p:nvPr/>
          </p:nvSpPr>
          <p:spPr bwMode="auto">
            <a:xfrm flipV="1">
              <a:off x="1551660" y="2545949"/>
              <a:ext cx="431556" cy="4046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8" name="Line 50"/>
            <p:cNvSpPr>
              <a:spLocks noChangeShapeType="1"/>
            </p:cNvSpPr>
            <p:nvPr/>
          </p:nvSpPr>
          <p:spPr bwMode="auto">
            <a:xfrm flipV="1">
              <a:off x="2278491" y="2494525"/>
              <a:ext cx="373826" cy="3540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9" name="Freeform 51"/>
            <p:cNvSpPr>
              <a:spLocks/>
            </p:cNvSpPr>
            <p:nvPr/>
          </p:nvSpPr>
          <p:spPr bwMode="auto">
            <a:xfrm>
              <a:off x="1543143" y="2508013"/>
              <a:ext cx="174137" cy="144997"/>
            </a:xfrm>
            <a:custGeom>
              <a:avLst/>
              <a:gdLst>
                <a:gd name="T0" fmla="*/ 35 w 184"/>
                <a:gd name="T1" fmla="*/ 87 h 172"/>
                <a:gd name="T2" fmla="*/ 31 w 184"/>
                <a:gd name="T3" fmla="*/ 60 h 172"/>
                <a:gd name="T4" fmla="*/ 30 w 184"/>
                <a:gd name="T5" fmla="*/ 32 h 172"/>
                <a:gd name="T6" fmla="*/ 38 w 184"/>
                <a:gd name="T7" fmla="*/ 11 h 172"/>
                <a:gd name="T8" fmla="*/ 63 w 184"/>
                <a:gd name="T9" fmla="*/ 0 h 172"/>
                <a:gd name="T10" fmla="*/ 65 w 184"/>
                <a:gd name="T11" fmla="*/ 23 h 172"/>
                <a:gd name="T12" fmla="*/ 68 w 184"/>
                <a:gd name="T13" fmla="*/ 50 h 172"/>
                <a:gd name="T14" fmla="*/ 70 w 184"/>
                <a:gd name="T15" fmla="*/ 77 h 172"/>
                <a:gd name="T16" fmla="*/ 69 w 184"/>
                <a:gd name="T17" fmla="*/ 104 h 172"/>
                <a:gd name="T18" fmla="*/ 64 w 184"/>
                <a:gd name="T19" fmla="*/ 129 h 172"/>
                <a:gd name="T20" fmla="*/ 53 w 184"/>
                <a:gd name="T21" fmla="*/ 149 h 172"/>
                <a:gd name="T22" fmla="*/ 34 w 184"/>
                <a:gd name="T23" fmla="*/ 164 h 172"/>
                <a:gd name="T24" fmla="*/ 8 w 184"/>
                <a:gd name="T25" fmla="*/ 171 h 172"/>
                <a:gd name="T26" fmla="*/ 4 w 184"/>
                <a:gd name="T27" fmla="*/ 162 h 172"/>
                <a:gd name="T28" fmla="*/ 2 w 184"/>
                <a:gd name="T29" fmla="*/ 149 h 172"/>
                <a:gd name="T30" fmla="*/ 1 w 184"/>
                <a:gd name="T31" fmla="*/ 137 h 172"/>
                <a:gd name="T32" fmla="*/ 0 w 184"/>
                <a:gd name="T33" fmla="*/ 126 h 172"/>
                <a:gd name="T34" fmla="*/ 7 w 184"/>
                <a:gd name="T35" fmla="*/ 110 h 172"/>
                <a:gd name="T36" fmla="*/ 21 w 184"/>
                <a:gd name="T37" fmla="*/ 99 h 172"/>
                <a:gd name="T38" fmla="*/ 39 w 184"/>
                <a:gd name="T39" fmla="*/ 92 h 172"/>
                <a:gd name="T40" fmla="*/ 60 w 184"/>
                <a:gd name="T41" fmla="*/ 87 h 172"/>
                <a:gd name="T42" fmla="*/ 82 w 184"/>
                <a:gd name="T43" fmla="*/ 81 h 172"/>
                <a:gd name="T44" fmla="*/ 101 w 184"/>
                <a:gd name="T45" fmla="*/ 75 h 172"/>
                <a:gd name="T46" fmla="*/ 117 w 184"/>
                <a:gd name="T47" fmla="*/ 65 h 172"/>
                <a:gd name="T48" fmla="*/ 128 w 184"/>
                <a:gd name="T49" fmla="*/ 50 h 172"/>
                <a:gd name="T50" fmla="*/ 134 w 184"/>
                <a:gd name="T51" fmla="*/ 75 h 172"/>
                <a:gd name="T52" fmla="*/ 141 w 184"/>
                <a:gd name="T53" fmla="*/ 70 h 172"/>
                <a:gd name="T54" fmla="*/ 147 w 184"/>
                <a:gd name="T55" fmla="*/ 63 h 172"/>
                <a:gd name="T56" fmla="*/ 152 w 184"/>
                <a:gd name="T57" fmla="*/ 56 h 172"/>
                <a:gd name="T58" fmla="*/ 156 w 184"/>
                <a:gd name="T59" fmla="*/ 56 h 172"/>
                <a:gd name="T60" fmla="*/ 156 w 184"/>
                <a:gd name="T61" fmla="*/ 61 h 172"/>
                <a:gd name="T62" fmla="*/ 158 w 184"/>
                <a:gd name="T63" fmla="*/ 65 h 172"/>
                <a:gd name="T64" fmla="*/ 158 w 184"/>
                <a:gd name="T65" fmla="*/ 70 h 172"/>
                <a:gd name="T66" fmla="*/ 159 w 184"/>
                <a:gd name="T67" fmla="*/ 67 h 172"/>
                <a:gd name="T68" fmla="*/ 166 w 184"/>
                <a:gd name="T69" fmla="*/ 61 h 172"/>
                <a:gd name="T70" fmla="*/ 171 w 184"/>
                <a:gd name="T71" fmla="*/ 62 h 172"/>
                <a:gd name="T72" fmla="*/ 177 w 184"/>
                <a:gd name="T73" fmla="*/ 68 h 172"/>
                <a:gd name="T74" fmla="*/ 183 w 184"/>
                <a:gd name="T75" fmla="*/ 73 h 17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84"/>
                <a:gd name="T115" fmla="*/ 0 h 172"/>
                <a:gd name="T116" fmla="*/ 184 w 184"/>
                <a:gd name="T117" fmla="*/ 172 h 17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84" h="172">
                  <a:moveTo>
                    <a:pt x="35" y="87"/>
                  </a:moveTo>
                  <a:lnTo>
                    <a:pt x="35" y="87"/>
                  </a:lnTo>
                  <a:lnTo>
                    <a:pt x="33" y="73"/>
                  </a:lnTo>
                  <a:lnTo>
                    <a:pt x="31" y="60"/>
                  </a:lnTo>
                  <a:lnTo>
                    <a:pt x="30" y="45"/>
                  </a:lnTo>
                  <a:lnTo>
                    <a:pt x="30" y="32"/>
                  </a:lnTo>
                  <a:lnTo>
                    <a:pt x="33" y="20"/>
                  </a:lnTo>
                  <a:lnTo>
                    <a:pt x="38" y="11"/>
                  </a:lnTo>
                  <a:lnTo>
                    <a:pt x="48" y="4"/>
                  </a:lnTo>
                  <a:lnTo>
                    <a:pt x="63" y="0"/>
                  </a:lnTo>
                  <a:lnTo>
                    <a:pt x="64" y="11"/>
                  </a:lnTo>
                  <a:lnTo>
                    <a:pt x="65" y="23"/>
                  </a:lnTo>
                  <a:lnTo>
                    <a:pt x="67" y="36"/>
                  </a:lnTo>
                  <a:lnTo>
                    <a:pt x="68" y="50"/>
                  </a:lnTo>
                  <a:lnTo>
                    <a:pt x="69" y="64"/>
                  </a:lnTo>
                  <a:lnTo>
                    <a:pt x="70" y="77"/>
                  </a:lnTo>
                  <a:lnTo>
                    <a:pt x="69" y="91"/>
                  </a:lnTo>
                  <a:lnTo>
                    <a:pt x="69" y="104"/>
                  </a:lnTo>
                  <a:lnTo>
                    <a:pt x="67" y="117"/>
                  </a:lnTo>
                  <a:lnTo>
                    <a:pt x="64" y="129"/>
                  </a:lnTo>
                  <a:lnTo>
                    <a:pt x="59" y="140"/>
                  </a:lnTo>
                  <a:lnTo>
                    <a:pt x="53" y="149"/>
                  </a:lnTo>
                  <a:lnTo>
                    <a:pt x="45" y="157"/>
                  </a:lnTo>
                  <a:lnTo>
                    <a:pt x="34" y="164"/>
                  </a:lnTo>
                  <a:lnTo>
                    <a:pt x="22" y="169"/>
                  </a:lnTo>
                  <a:lnTo>
                    <a:pt x="8" y="171"/>
                  </a:lnTo>
                  <a:lnTo>
                    <a:pt x="6" y="167"/>
                  </a:lnTo>
                  <a:lnTo>
                    <a:pt x="4" y="162"/>
                  </a:lnTo>
                  <a:lnTo>
                    <a:pt x="3" y="156"/>
                  </a:lnTo>
                  <a:lnTo>
                    <a:pt x="2" y="149"/>
                  </a:lnTo>
                  <a:lnTo>
                    <a:pt x="1" y="143"/>
                  </a:lnTo>
                  <a:lnTo>
                    <a:pt x="1" y="137"/>
                  </a:lnTo>
                  <a:lnTo>
                    <a:pt x="0" y="131"/>
                  </a:lnTo>
                  <a:lnTo>
                    <a:pt x="0" y="126"/>
                  </a:lnTo>
                  <a:lnTo>
                    <a:pt x="3" y="117"/>
                  </a:lnTo>
                  <a:lnTo>
                    <a:pt x="7" y="110"/>
                  </a:lnTo>
                  <a:lnTo>
                    <a:pt x="14" y="104"/>
                  </a:lnTo>
                  <a:lnTo>
                    <a:pt x="21" y="99"/>
                  </a:lnTo>
                  <a:lnTo>
                    <a:pt x="30" y="95"/>
                  </a:lnTo>
                  <a:lnTo>
                    <a:pt x="39" y="92"/>
                  </a:lnTo>
                  <a:lnTo>
                    <a:pt x="50" y="89"/>
                  </a:lnTo>
                  <a:lnTo>
                    <a:pt x="60" y="87"/>
                  </a:lnTo>
                  <a:lnTo>
                    <a:pt x="71" y="84"/>
                  </a:lnTo>
                  <a:lnTo>
                    <a:pt x="82" y="81"/>
                  </a:lnTo>
                  <a:lnTo>
                    <a:pt x="92" y="79"/>
                  </a:lnTo>
                  <a:lnTo>
                    <a:pt x="101" y="75"/>
                  </a:lnTo>
                  <a:lnTo>
                    <a:pt x="110" y="70"/>
                  </a:lnTo>
                  <a:lnTo>
                    <a:pt x="117" y="65"/>
                  </a:lnTo>
                  <a:lnTo>
                    <a:pt x="123" y="58"/>
                  </a:lnTo>
                  <a:lnTo>
                    <a:pt x="128" y="50"/>
                  </a:lnTo>
                  <a:lnTo>
                    <a:pt x="130" y="76"/>
                  </a:lnTo>
                  <a:lnTo>
                    <a:pt x="134" y="75"/>
                  </a:lnTo>
                  <a:lnTo>
                    <a:pt x="138" y="73"/>
                  </a:lnTo>
                  <a:lnTo>
                    <a:pt x="141" y="70"/>
                  </a:lnTo>
                  <a:lnTo>
                    <a:pt x="144" y="66"/>
                  </a:lnTo>
                  <a:lnTo>
                    <a:pt x="147" y="63"/>
                  </a:lnTo>
                  <a:lnTo>
                    <a:pt x="149" y="60"/>
                  </a:lnTo>
                  <a:lnTo>
                    <a:pt x="152" y="56"/>
                  </a:lnTo>
                  <a:lnTo>
                    <a:pt x="155" y="54"/>
                  </a:lnTo>
                  <a:lnTo>
                    <a:pt x="156" y="56"/>
                  </a:lnTo>
                  <a:lnTo>
                    <a:pt x="156" y="58"/>
                  </a:lnTo>
                  <a:lnTo>
                    <a:pt x="156" y="61"/>
                  </a:lnTo>
                  <a:lnTo>
                    <a:pt x="157" y="63"/>
                  </a:lnTo>
                  <a:lnTo>
                    <a:pt x="158" y="65"/>
                  </a:lnTo>
                  <a:lnTo>
                    <a:pt x="158" y="68"/>
                  </a:lnTo>
                  <a:lnTo>
                    <a:pt x="158" y="70"/>
                  </a:lnTo>
                  <a:lnTo>
                    <a:pt x="159" y="72"/>
                  </a:lnTo>
                  <a:lnTo>
                    <a:pt x="159" y="67"/>
                  </a:lnTo>
                  <a:lnTo>
                    <a:pt x="162" y="64"/>
                  </a:lnTo>
                  <a:lnTo>
                    <a:pt x="166" y="61"/>
                  </a:lnTo>
                  <a:lnTo>
                    <a:pt x="170" y="60"/>
                  </a:lnTo>
                  <a:lnTo>
                    <a:pt x="171" y="62"/>
                  </a:lnTo>
                  <a:lnTo>
                    <a:pt x="174" y="64"/>
                  </a:lnTo>
                  <a:lnTo>
                    <a:pt x="177" y="68"/>
                  </a:lnTo>
                  <a:lnTo>
                    <a:pt x="180" y="71"/>
                  </a:lnTo>
                  <a:lnTo>
                    <a:pt x="183" y="73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10" name="Freeform 52"/>
            <p:cNvSpPr>
              <a:spLocks/>
            </p:cNvSpPr>
            <p:nvPr/>
          </p:nvSpPr>
          <p:spPr bwMode="auto">
            <a:xfrm>
              <a:off x="1753242" y="2494525"/>
              <a:ext cx="13250" cy="74185"/>
            </a:xfrm>
            <a:custGeom>
              <a:avLst/>
              <a:gdLst>
                <a:gd name="T0" fmla="*/ 7 w 14"/>
                <a:gd name="T1" fmla="*/ 0 h 88"/>
                <a:gd name="T2" fmla="*/ 7 w 14"/>
                <a:gd name="T3" fmla="*/ 0 h 88"/>
                <a:gd name="T4" fmla="*/ 8 w 14"/>
                <a:gd name="T5" fmla="*/ 8 h 88"/>
                <a:gd name="T6" fmla="*/ 9 w 14"/>
                <a:gd name="T7" fmla="*/ 16 h 88"/>
                <a:gd name="T8" fmla="*/ 10 w 14"/>
                <a:gd name="T9" fmla="*/ 25 h 88"/>
                <a:gd name="T10" fmla="*/ 12 w 14"/>
                <a:gd name="T11" fmla="*/ 34 h 88"/>
                <a:gd name="T12" fmla="*/ 13 w 14"/>
                <a:gd name="T13" fmla="*/ 43 h 88"/>
                <a:gd name="T14" fmla="*/ 13 w 14"/>
                <a:gd name="T15" fmla="*/ 52 h 88"/>
                <a:gd name="T16" fmla="*/ 13 w 14"/>
                <a:gd name="T17" fmla="*/ 61 h 88"/>
                <a:gd name="T18" fmla="*/ 12 w 14"/>
                <a:gd name="T19" fmla="*/ 68 h 88"/>
                <a:gd name="T20" fmla="*/ 10 w 14"/>
                <a:gd name="T21" fmla="*/ 71 h 88"/>
                <a:gd name="T22" fmla="*/ 7 w 14"/>
                <a:gd name="T23" fmla="*/ 76 h 88"/>
                <a:gd name="T24" fmla="*/ 4 w 14"/>
                <a:gd name="T25" fmla="*/ 81 h 88"/>
                <a:gd name="T26" fmla="*/ 1 w 14"/>
                <a:gd name="T27" fmla="*/ 84 h 88"/>
                <a:gd name="T28" fmla="*/ 1 w 14"/>
                <a:gd name="T29" fmla="*/ 85 h 88"/>
                <a:gd name="T30" fmla="*/ 0 w 14"/>
                <a:gd name="T31" fmla="*/ 85 h 88"/>
                <a:gd name="T32" fmla="*/ 0 w 14"/>
                <a:gd name="T33" fmla="*/ 8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"/>
                <a:gd name="T52" fmla="*/ 0 h 88"/>
                <a:gd name="T53" fmla="*/ 14 w 1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" h="88">
                  <a:moveTo>
                    <a:pt x="7" y="0"/>
                  </a:moveTo>
                  <a:lnTo>
                    <a:pt x="7" y="0"/>
                  </a:lnTo>
                  <a:lnTo>
                    <a:pt x="8" y="8"/>
                  </a:lnTo>
                  <a:lnTo>
                    <a:pt x="9" y="16"/>
                  </a:lnTo>
                  <a:lnTo>
                    <a:pt x="10" y="25"/>
                  </a:lnTo>
                  <a:lnTo>
                    <a:pt x="12" y="34"/>
                  </a:lnTo>
                  <a:lnTo>
                    <a:pt x="13" y="43"/>
                  </a:lnTo>
                  <a:lnTo>
                    <a:pt x="13" y="52"/>
                  </a:lnTo>
                  <a:lnTo>
                    <a:pt x="13" y="61"/>
                  </a:lnTo>
                  <a:lnTo>
                    <a:pt x="12" y="68"/>
                  </a:lnTo>
                  <a:lnTo>
                    <a:pt x="10" y="71"/>
                  </a:lnTo>
                  <a:lnTo>
                    <a:pt x="7" y="76"/>
                  </a:lnTo>
                  <a:lnTo>
                    <a:pt x="4" y="81"/>
                  </a:lnTo>
                  <a:lnTo>
                    <a:pt x="1" y="84"/>
                  </a:lnTo>
                  <a:lnTo>
                    <a:pt x="1" y="85"/>
                  </a:lnTo>
                  <a:lnTo>
                    <a:pt x="0" y="85"/>
                  </a:lnTo>
                  <a:lnTo>
                    <a:pt x="0" y="87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11" name="Freeform 53"/>
            <p:cNvSpPr>
              <a:spLocks/>
            </p:cNvSpPr>
            <p:nvPr/>
          </p:nvSpPr>
          <p:spPr bwMode="auto">
            <a:xfrm>
              <a:off x="1792044" y="2494525"/>
              <a:ext cx="14196" cy="66598"/>
            </a:xfrm>
            <a:custGeom>
              <a:avLst/>
              <a:gdLst>
                <a:gd name="T0" fmla="*/ 9 w 15"/>
                <a:gd name="T1" fmla="*/ 0 h 79"/>
                <a:gd name="T2" fmla="*/ 14 w 15"/>
                <a:gd name="T3" fmla="*/ 59 h 79"/>
                <a:gd name="T4" fmla="*/ 13 w 15"/>
                <a:gd name="T5" fmla="*/ 62 h 79"/>
                <a:gd name="T6" fmla="*/ 12 w 15"/>
                <a:gd name="T7" fmla="*/ 66 h 79"/>
                <a:gd name="T8" fmla="*/ 10 w 15"/>
                <a:gd name="T9" fmla="*/ 69 h 79"/>
                <a:gd name="T10" fmla="*/ 7 w 15"/>
                <a:gd name="T11" fmla="*/ 71 h 79"/>
                <a:gd name="T12" fmla="*/ 5 w 15"/>
                <a:gd name="T13" fmla="*/ 74 h 79"/>
                <a:gd name="T14" fmla="*/ 3 w 15"/>
                <a:gd name="T15" fmla="*/ 76 h 79"/>
                <a:gd name="T16" fmla="*/ 1 w 15"/>
                <a:gd name="T17" fmla="*/ 77 h 79"/>
                <a:gd name="T18" fmla="*/ 0 w 15"/>
                <a:gd name="T19" fmla="*/ 78 h 7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"/>
                <a:gd name="T31" fmla="*/ 0 h 79"/>
                <a:gd name="T32" fmla="*/ 15 w 15"/>
                <a:gd name="T33" fmla="*/ 79 h 7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" h="79">
                  <a:moveTo>
                    <a:pt x="9" y="0"/>
                  </a:moveTo>
                  <a:lnTo>
                    <a:pt x="14" y="59"/>
                  </a:lnTo>
                  <a:lnTo>
                    <a:pt x="13" y="62"/>
                  </a:lnTo>
                  <a:lnTo>
                    <a:pt x="12" y="66"/>
                  </a:lnTo>
                  <a:lnTo>
                    <a:pt x="10" y="69"/>
                  </a:lnTo>
                  <a:lnTo>
                    <a:pt x="7" y="71"/>
                  </a:lnTo>
                  <a:lnTo>
                    <a:pt x="5" y="74"/>
                  </a:lnTo>
                  <a:lnTo>
                    <a:pt x="3" y="76"/>
                  </a:lnTo>
                  <a:lnTo>
                    <a:pt x="1" y="77"/>
                  </a:lnTo>
                  <a:lnTo>
                    <a:pt x="0" y="78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12" name="Freeform 54"/>
            <p:cNvSpPr>
              <a:spLocks/>
            </p:cNvSpPr>
            <p:nvPr/>
          </p:nvSpPr>
          <p:spPr bwMode="auto">
            <a:xfrm>
              <a:off x="1763653" y="2502112"/>
              <a:ext cx="184547" cy="113806"/>
            </a:xfrm>
            <a:custGeom>
              <a:avLst/>
              <a:gdLst>
                <a:gd name="T0" fmla="*/ 47 w 195"/>
                <a:gd name="T1" fmla="*/ 34 h 135"/>
                <a:gd name="T2" fmla="*/ 51 w 195"/>
                <a:gd name="T3" fmla="*/ 30 h 135"/>
                <a:gd name="T4" fmla="*/ 55 w 195"/>
                <a:gd name="T5" fmla="*/ 29 h 135"/>
                <a:gd name="T6" fmla="*/ 56 w 195"/>
                <a:gd name="T7" fmla="*/ 26 h 135"/>
                <a:gd name="T8" fmla="*/ 62 w 195"/>
                <a:gd name="T9" fmla="*/ 22 h 135"/>
                <a:gd name="T10" fmla="*/ 68 w 195"/>
                <a:gd name="T11" fmla="*/ 19 h 135"/>
                <a:gd name="T12" fmla="*/ 64 w 195"/>
                <a:gd name="T13" fmla="*/ 30 h 135"/>
                <a:gd name="T14" fmla="*/ 63 w 195"/>
                <a:gd name="T15" fmla="*/ 45 h 135"/>
                <a:gd name="T16" fmla="*/ 67 w 195"/>
                <a:gd name="T17" fmla="*/ 58 h 135"/>
                <a:gd name="T18" fmla="*/ 77 w 195"/>
                <a:gd name="T19" fmla="*/ 64 h 135"/>
                <a:gd name="T20" fmla="*/ 68 w 195"/>
                <a:gd name="T21" fmla="*/ 49 h 135"/>
                <a:gd name="T22" fmla="*/ 64 w 195"/>
                <a:gd name="T23" fmla="*/ 50 h 135"/>
                <a:gd name="T24" fmla="*/ 67 w 195"/>
                <a:gd name="T25" fmla="*/ 58 h 135"/>
                <a:gd name="T26" fmla="*/ 77 w 195"/>
                <a:gd name="T27" fmla="*/ 61 h 135"/>
                <a:gd name="T28" fmla="*/ 81 w 195"/>
                <a:gd name="T29" fmla="*/ 53 h 135"/>
                <a:gd name="T30" fmla="*/ 81 w 195"/>
                <a:gd name="T31" fmla="*/ 42 h 135"/>
                <a:gd name="T32" fmla="*/ 79 w 195"/>
                <a:gd name="T33" fmla="*/ 30 h 135"/>
                <a:gd name="T34" fmla="*/ 78 w 195"/>
                <a:gd name="T35" fmla="*/ 21 h 135"/>
                <a:gd name="T36" fmla="*/ 75 w 195"/>
                <a:gd name="T37" fmla="*/ 20 h 135"/>
                <a:gd name="T38" fmla="*/ 73 w 195"/>
                <a:gd name="T39" fmla="*/ 19 h 135"/>
                <a:gd name="T40" fmla="*/ 76 w 195"/>
                <a:gd name="T41" fmla="*/ 21 h 135"/>
                <a:gd name="T42" fmla="*/ 82 w 195"/>
                <a:gd name="T43" fmla="*/ 22 h 135"/>
                <a:gd name="T44" fmla="*/ 87 w 195"/>
                <a:gd name="T45" fmla="*/ 22 h 135"/>
                <a:gd name="T46" fmla="*/ 92 w 195"/>
                <a:gd name="T47" fmla="*/ 22 h 135"/>
                <a:gd name="T48" fmla="*/ 93 w 195"/>
                <a:gd name="T49" fmla="*/ 30 h 135"/>
                <a:gd name="T50" fmla="*/ 94 w 195"/>
                <a:gd name="T51" fmla="*/ 38 h 135"/>
                <a:gd name="T52" fmla="*/ 96 w 195"/>
                <a:gd name="T53" fmla="*/ 46 h 135"/>
                <a:gd name="T54" fmla="*/ 97 w 195"/>
                <a:gd name="T55" fmla="*/ 53 h 135"/>
                <a:gd name="T56" fmla="*/ 108 w 195"/>
                <a:gd name="T57" fmla="*/ 38 h 135"/>
                <a:gd name="T58" fmla="*/ 107 w 195"/>
                <a:gd name="T59" fmla="*/ 30 h 135"/>
                <a:gd name="T60" fmla="*/ 111 w 195"/>
                <a:gd name="T61" fmla="*/ 39 h 135"/>
                <a:gd name="T62" fmla="*/ 123 w 195"/>
                <a:gd name="T63" fmla="*/ 49 h 135"/>
                <a:gd name="T64" fmla="*/ 134 w 195"/>
                <a:gd name="T65" fmla="*/ 0 h 135"/>
                <a:gd name="T66" fmla="*/ 146 w 195"/>
                <a:gd name="T67" fmla="*/ 125 h 135"/>
                <a:gd name="T68" fmla="*/ 142 w 195"/>
                <a:gd name="T69" fmla="*/ 129 h 135"/>
                <a:gd name="T70" fmla="*/ 139 w 195"/>
                <a:gd name="T71" fmla="*/ 133 h 135"/>
                <a:gd name="T72" fmla="*/ 125 w 195"/>
                <a:gd name="T73" fmla="*/ 129 h 135"/>
                <a:gd name="T74" fmla="*/ 123 w 195"/>
                <a:gd name="T75" fmla="*/ 115 h 135"/>
                <a:gd name="T76" fmla="*/ 120 w 195"/>
                <a:gd name="T77" fmla="*/ 99 h 135"/>
                <a:gd name="T78" fmla="*/ 117 w 195"/>
                <a:gd name="T79" fmla="*/ 83 h 135"/>
                <a:gd name="T80" fmla="*/ 116 w 195"/>
                <a:gd name="T81" fmla="*/ 66 h 135"/>
                <a:gd name="T82" fmla="*/ 117 w 195"/>
                <a:gd name="T83" fmla="*/ 50 h 135"/>
                <a:gd name="T84" fmla="*/ 120 w 195"/>
                <a:gd name="T85" fmla="*/ 37 h 135"/>
                <a:gd name="T86" fmla="*/ 128 w 195"/>
                <a:gd name="T87" fmla="*/ 26 h 135"/>
                <a:gd name="T88" fmla="*/ 140 w 195"/>
                <a:gd name="T89" fmla="*/ 18 h 135"/>
                <a:gd name="T90" fmla="*/ 155 w 195"/>
                <a:gd name="T91" fmla="*/ 14 h 135"/>
                <a:gd name="T92" fmla="*/ 170 w 195"/>
                <a:gd name="T93" fmla="*/ 13 h 135"/>
                <a:gd name="T94" fmla="*/ 185 w 195"/>
                <a:gd name="T95" fmla="*/ 15 h 135"/>
                <a:gd name="T96" fmla="*/ 192 w 195"/>
                <a:gd name="T97" fmla="*/ 21 h 135"/>
                <a:gd name="T98" fmla="*/ 193 w 195"/>
                <a:gd name="T99" fmla="*/ 30 h 135"/>
                <a:gd name="T100" fmla="*/ 194 w 195"/>
                <a:gd name="T101" fmla="*/ 40 h 135"/>
                <a:gd name="T102" fmla="*/ 193 w 195"/>
                <a:gd name="T103" fmla="*/ 49 h 135"/>
                <a:gd name="T104" fmla="*/ 184 w 195"/>
                <a:gd name="T105" fmla="*/ 54 h 135"/>
                <a:gd name="T106" fmla="*/ 164 w 195"/>
                <a:gd name="T107" fmla="*/ 58 h 135"/>
                <a:gd name="T108" fmla="*/ 144 w 195"/>
                <a:gd name="T109" fmla="*/ 58 h 135"/>
                <a:gd name="T110" fmla="*/ 131 w 195"/>
                <a:gd name="T111" fmla="*/ 50 h 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5"/>
                <a:gd name="T169" fmla="*/ 0 h 135"/>
                <a:gd name="T170" fmla="*/ 195 w 195"/>
                <a:gd name="T171" fmla="*/ 135 h 13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5" h="135">
                  <a:moveTo>
                    <a:pt x="0" y="38"/>
                  </a:moveTo>
                  <a:lnTo>
                    <a:pt x="47" y="34"/>
                  </a:lnTo>
                  <a:lnTo>
                    <a:pt x="49" y="31"/>
                  </a:lnTo>
                  <a:lnTo>
                    <a:pt x="51" y="30"/>
                  </a:lnTo>
                  <a:lnTo>
                    <a:pt x="53" y="29"/>
                  </a:lnTo>
                  <a:lnTo>
                    <a:pt x="55" y="29"/>
                  </a:lnTo>
                  <a:lnTo>
                    <a:pt x="55" y="27"/>
                  </a:lnTo>
                  <a:lnTo>
                    <a:pt x="56" y="26"/>
                  </a:lnTo>
                  <a:lnTo>
                    <a:pt x="59" y="24"/>
                  </a:lnTo>
                  <a:lnTo>
                    <a:pt x="62" y="22"/>
                  </a:lnTo>
                  <a:lnTo>
                    <a:pt x="62" y="20"/>
                  </a:lnTo>
                  <a:lnTo>
                    <a:pt x="68" y="19"/>
                  </a:lnTo>
                  <a:lnTo>
                    <a:pt x="66" y="24"/>
                  </a:lnTo>
                  <a:lnTo>
                    <a:pt x="64" y="30"/>
                  </a:lnTo>
                  <a:lnTo>
                    <a:pt x="63" y="37"/>
                  </a:lnTo>
                  <a:lnTo>
                    <a:pt x="63" y="45"/>
                  </a:lnTo>
                  <a:lnTo>
                    <a:pt x="64" y="52"/>
                  </a:lnTo>
                  <a:lnTo>
                    <a:pt x="67" y="58"/>
                  </a:lnTo>
                  <a:lnTo>
                    <a:pt x="71" y="62"/>
                  </a:lnTo>
                  <a:lnTo>
                    <a:pt x="77" y="64"/>
                  </a:lnTo>
                  <a:lnTo>
                    <a:pt x="72" y="53"/>
                  </a:lnTo>
                  <a:lnTo>
                    <a:pt x="68" y="49"/>
                  </a:lnTo>
                  <a:lnTo>
                    <a:pt x="65" y="48"/>
                  </a:lnTo>
                  <a:lnTo>
                    <a:pt x="64" y="50"/>
                  </a:lnTo>
                  <a:lnTo>
                    <a:pt x="65" y="54"/>
                  </a:lnTo>
                  <a:lnTo>
                    <a:pt x="67" y="58"/>
                  </a:lnTo>
                  <a:lnTo>
                    <a:pt x="71" y="61"/>
                  </a:lnTo>
                  <a:lnTo>
                    <a:pt x="77" y="61"/>
                  </a:lnTo>
                  <a:lnTo>
                    <a:pt x="79" y="58"/>
                  </a:lnTo>
                  <a:lnTo>
                    <a:pt x="81" y="53"/>
                  </a:lnTo>
                  <a:lnTo>
                    <a:pt x="81" y="48"/>
                  </a:lnTo>
                  <a:lnTo>
                    <a:pt x="81" y="42"/>
                  </a:lnTo>
                  <a:lnTo>
                    <a:pt x="81" y="36"/>
                  </a:lnTo>
                  <a:lnTo>
                    <a:pt x="79" y="30"/>
                  </a:lnTo>
                  <a:lnTo>
                    <a:pt x="79" y="25"/>
                  </a:lnTo>
                  <a:lnTo>
                    <a:pt x="78" y="21"/>
                  </a:lnTo>
                  <a:lnTo>
                    <a:pt x="77" y="20"/>
                  </a:lnTo>
                  <a:lnTo>
                    <a:pt x="75" y="20"/>
                  </a:lnTo>
                  <a:lnTo>
                    <a:pt x="74" y="19"/>
                  </a:lnTo>
                  <a:lnTo>
                    <a:pt x="73" y="19"/>
                  </a:lnTo>
                  <a:lnTo>
                    <a:pt x="74" y="20"/>
                  </a:lnTo>
                  <a:lnTo>
                    <a:pt x="76" y="21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85" y="22"/>
                  </a:lnTo>
                  <a:lnTo>
                    <a:pt x="87" y="22"/>
                  </a:lnTo>
                  <a:lnTo>
                    <a:pt x="90" y="22"/>
                  </a:lnTo>
                  <a:lnTo>
                    <a:pt x="92" y="22"/>
                  </a:lnTo>
                  <a:lnTo>
                    <a:pt x="92" y="26"/>
                  </a:lnTo>
                  <a:lnTo>
                    <a:pt x="93" y="30"/>
                  </a:lnTo>
                  <a:lnTo>
                    <a:pt x="93" y="34"/>
                  </a:lnTo>
                  <a:lnTo>
                    <a:pt x="94" y="38"/>
                  </a:lnTo>
                  <a:lnTo>
                    <a:pt x="96" y="42"/>
                  </a:lnTo>
                  <a:lnTo>
                    <a:pt x="96" y="46"/>
                  </a:lnTo>
                  <a:lnTo>
                    <a:pt x="97" y="50"/>
                  </a:lnTo>
                  <a:lnTo>
                    <a:pt x="97" y="53"/>
                  </a:lnTo>
                  <a:lnTo>
                    <a:pt x="110" y="53"/>
                  </a:lnTo>
                  <a:lnTo>
                    <a:pt x="108" y="38"/>
                  </a:lnTo>
                  <a:lnTo>
                    <a:pt x="107" y="31"/>
                  </a:lnTo>
                  <a:lnTo>
                    <a:pt x="107" y="30"/>
                  </a:lnTo>
                  <a:lnTo>
                    <a:pt x="108" y="33"/>
                  </a:lnTo>
                  <a:lnTo>
                    <a:pt x="111" y="39"/>
                  </a:lnTo>
                  <a:lnTo>
                    <a:pt x="115" y="45"/>
                  </a:lnTo>
                  <a:lnTo>
                    <a:pt x="123" y="49"/>
                  </a:lnTo>
                  <a:lnTo>
                    <a:pt x="133" y="50"/>
                  </a:lnTo>
                  <a:lnTo>
                    <a:pt x="134" y="0"/>
                  </a:lnTo>
                  <a:lnTo>
                    <a:pt x="138" y="26"/>
                  </a:lnTo>
                  <a:lnTo>
                    <a:pt x="146" y="125"/>
                  </a:lnTo>
                  <a:lnTo>
                    <a:pt x="144" y="126"/>
                  </a:lnTo>
                  <a:lnTo>
                    <a:pt x="142" y="129"/>
                  </a:lnTo>
                  <a:lnTo>
                    <a:pt x="140" y="132"/>
                  </a:lnTo>
                  <a:lnTo>
                    <a:pt x="139" y="133"/>
                  </a:lnTo>
                  <a:lnTo>
                    <a:pt x="125" y="134"/>
                  </a:lnTo>
                  <a:lnTo>
                    <a:pt x="125" y="129"/>
                  </a:lnTo>
                  <a:lnTo>
                    <a:pt x="124" y="122"/>
                  </a:lnTo>
                  <a:lnTo>
                    <a:pt x="123" y="115"/>
                  </a:lnTo>
                  <a:lnTo>
                    <a:pt x="121" y="107"/>
                  </a:lnTo>
                  <a:lnTo>
                    <a:pt x="120" y="99"/>
                  </a:lnTo>
                  <a:lnTo>
                    <a:pt x="118" y="91"/>
                  </a:lnTo>
                  <a:lnTo>
                    <a:pt x="117" y="83"/>
                  </a:lnTo>
                  <a:lnTo>
                    <a:pt x="116" y="74"/>
                  </a:lnTo>
                  <a:lnTo>
                    <a:pt x="116" y="66"/>
                  </a:lnTo>
                  <a:lnTo>
                    <a:pt x="116" y="58"/>
                  </a:lnTo>
                  <a:lnTo>
                    <a:pt x="117" y="50"/>
                  </a:lnTo>
                  <a:lnTo>
                    <a:pt x="118" y="43"/>
                  </a:lnTo>
                  <a:lnTo>
                    <a:pt x="120" y="37"/>
                  </a:lnTo>
                  <a:lnTo>
                    <a:pt x="124" y="31"/>
                  </a:lnTo>
                  <a:lnTo>
                    <a:pt x="128" y="26"/>
                  </a:lnTo>
                  <a:lnTo>
                    <a:pt x="134" y="22"/>
                  </a:lnTo>
                  <a:lnTo>
                    <a:pt x="140" y="18"/>
                  </a:lnTo>
                  <a:lnTo>
                    <a:pt x="147" y="16"/>
                  </a:lnTo>
                  <a:lnTo>
                    <a:pt x="155" y="14"/>
                  </a:lnTo>
                  <a:lnTo>
                    <a:pt x="163" y="13"/>
                  </a:lnTo>
                  <a:lnTo>
                    <a:pt x="170" y="13"/>
                  </a:lnTo>
                  <a:lnTo>
                    <a:pt x="178" y="14"/>
                  </a:lnTo>
                  <a:lnTo>
                    <a:pt x="185" y="15"/>
                  </a:lnTo>
                  <a:lnTo>
                    <a:pt x="192" y="16"/>
                  </a:lnTo>
                  <a:lnTo>
                    <a:pt x="192" y="21"/>
                  </a:lnTo>
                  <a:lnTo>
                    <a:pt x="193" y="26"/>
                  </a:lnTo>
                  <a:lnTo>
                    <a:pt x="193" y="30"/>
                  </a:lnTo>
                  <a:lnTo>
                    <a:pt x="194" y="35"/>
                  </a:lnTo>
                  <a:lnTo>
                    <a:pt x="194" y="40"/>
                  </a:lnTo>
                  <a:lnTo>
                    <a:pt x="194" y="45"/>
                  </a:lnTo>
                  <a:lnTo>
                    <a:pt x="193" y="49"/>
                  </a:lnTo>
                  <a:lnTo>
                    <a:pt x="192" y="53"/>
                  </a:lnTo>
                  <a:lnTo>
                    <a:pt x="184" y="54"/>
                  </a:lnTo>
                  <a:lnTo>
                    <a:pt x="174" y="56"/>
                  </a:lnTo>
                  <a:lnTo>
                    <a:pt x="164" y="58"/>
                  </a:lnTo>
                  <a:lnTo>
                    <a:pt x="154" y="59"/>
                  </a:lnTo>
                  <a:lnTo>
                    <a:pt x="144" y="58"/>
                  </a:lnTo>
                  <a:lnTo>
                    <a:pt x="137" y="56"/>
                  </a:lnTo>
                  <a:lnTo>
                    <a:pt x="131" y="50"/>
                  </a:lnTo>
                  <a:lnTo>
                    <a:pt x="129" y="40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13" name="Freeform 55"/>
            <p:cNvSpPr>
              <a:spLocks/>
            </p:cNvSpPr>
            <p:nvPr/>
          </p:nvSpPr>
          <p:spPr bwMode="auto">
            <a:xfrm>
              <a:off x="2251992" y="2469235"/>
              <a:ext cx="191172" cy="101161"/>
            </a:xfrm>
            <a:custGeom>
              <a:avLst/>
              <a:gdLst>
                <a:gd name="T0" fmla="*/ 52 w 202"/>
                <a:gd name="T1" fmla="*/ 60 h 120"/>
                <a:gd name="T2" fmla="*/ 27 w 202"/>
                <a:gd name="T3" fmla="*/ 38 h 120"/>
                <a:gd name="T4" fmla="*/ 14 w 202"/>
                <a:gd name="T5" fmla="*/ 8 h 120"/>
                <a:gd name="T6" fmla="*/ 26 w 202"/>
                <a:gd name="T7" fmla="*/ 0 h 120"/>
                <a:gd name="T8" fmla="*/ 39 w 202"/>
                <a:gd name="T9" fmla="*/ 4 h 120"/>
                <a:gd name="T10" fmla="*/ 51 w 202"/>
                <a:gd name="T11" fmla="*/ 9 h 120"/>
                <a:gd name="T12" fmla="*/ 55 w 202"/>
                <a:gd name="T13" fmla="*/ 37 h 120"/>
                <a:gd name="T14" fmla="*/ 53 w 202"/>
                <a:gd name="T15" fmla="*/ 61 h 120"/>
                <a:gd name="T16" fmla="*/ 47 w 202"/>
                <a:gd name="T17" fmla="*/ 82 h 120"/>
                <a:gd name="T18" fmla="*/ 33 w 202"/>
                <a:gd name="T19" fmla="*/ 100 h 120"/>
                <a:gd name="T20" fmla="*/ 11 w 202"/>
                <a:gd name="T21" fmla="*/ 115 h 120"/>
                <a:gd name="T22" fmla="*/ 0 w 202"/>
                <a:gd name="T23" fmla="*/ 112 h 120"/>
                <a:gd name="T24" fmla="*/ 9 w 202"/>
                <a:gd name="T25" fmla="*/ 92 h 120"/>
                <a:gd name="T26" fmla="*/ 28 w 202"/>
                <a:gd name="T27" fmla="*/ 73 h 120"/>
                <a:gd name="T28" fmla="*/ 52 w 202"/>
                <a:gd name="T29" fmla="*/ 57 h 120"/>
                <a:gd name="T30" fmla="*/ 76 w 202"/>
                <a:gd name="T31" fmla="*/ 43 h 120"/>
                <a:gd name="T32" fmla="*/ 96 w 202"/>
                <a:gd name="T33" fmla="*/ 30 h 120"/>
                <a:gd name="T34" fmla="*/ 85 w 202"/>
                <a:gd name="T35" fmla="*/ 39 h 120"/>
                <a:gd name="T36" fmla="*/ 73 w 202"/>
                <a:gd name="T37" fmla="*/ 49 h 120"/>
                <a:gd name="T38" fmla="*/ 72 w 202"/>
                <a:gd name="T39" fmla="*/ 50 h 120"/>
                <a:gd name="T40" fmla="*/ 75 w 202"/>
                <a:gd name="T41" fmla="*/ 48 h 120"/>
                <a:gd name="T42" fmla="*/ 67 w 202"/>
                <a:gd name="T43" fmla="*/ 62 h 120"/>
                <a:gd name="T44" fmla="*/ 83 w 202"/>
                <a:gd name="T45" fmla="*/ 53 h 120"/>
                <a:gd name="T46" fmla="*/ 89 w 202"/>
                <a:gd name="T47" fmla="*/ 40 h 120"/>
                <a:gd name="T48" fmla="*/ 94 w 202"/>
                <a:gd name="T49" fmla="*/ 30 h 120"/>
                <a:gd name="T50" fmla="*/ 96 w 202"/>
                <a:gd name="T51" fmla="*/ 44 h 120"/>
                <a:gd name="T52" fmla="*/ 101 w 202"/>
                <a:gd name="T53" fmla="*/ 49 h 120"/>
                <a:gd name="T54" fmla="*/ 107 w 202"/>
                <a:gd name="T55" fmla="*/ 39 h 120"/>
                <a:gd name="T56" fmla="*/ 109 w 202"/>
                <a:gd name="T57" fmla="*/ 51 h 120"/>
                <a:gd name="T58" fmla="*/ 112 w 202"/>
                <a:gd name="T59" fmla="*/ 49 h 120"/>
                <a:gd name="T60" fmla="*/ 120 w 202"/>
                <a:gd name="T61" fmla="*/ 43 h 120"/>
                <a:gd name="T62" fmla="*/ 128 w 202"/>
                <a:gd name="T63" fmla="*/ 36 h 120"/>
                <a:gd name="T64" fmla="*/ 133 w 202"/>
                <a:gd name="T65" fmla="*/ 44 h 120"/>
                <a:gd name="T66" fmla="*/ 142 w 202"/>
                <a:gd name="T67" fmla="*/ 41 h 120"/>
                <a:gd name="T68" fmla="*/ 152 w 202"/>
                <a:gd name="T69" fmla="*/ 54 h 120"/>
                <a:gd name="T70" fmla="*/ 160 w 202"/>
                <a:gd name="T71" fmla="*/ 50 h 120"/>
                <a:gd name="T72" fmla="*/ 168 w 202"/>
                <a:gd name="T73" fmla="*/ 42 h 120"/>
                <a:gd name="T74" fmla="*/ 165 w 202"/>
                <a:gd name="T75" fmla="*/ 37 h 120"/>
                <a:gd name="T76" fmla="*/ 165 w 202"/>
                <a:gd name="T77" fmla="*/ 43 h 120"/>
                <a:gd name="T78" fmla="*/ 165 w 202"/>
                <a:gd name="T79" fmla="*/ 51 h 120"/>
                <a:gd name="T80" fmla="*/ 169 w 202"/>
                <a:gd name="T81" fmla="*/ 57 h 120"/>
                <a:gd name="T82" fmla="*/ 182 w 202"/>
                <a:gd name="T83" fmla="*/ 57 h 120"/>
                <a:gd name="T84" fmla="*/ 183 w 202"/>
                <a:gd name="T85" fmla="*/ 47 h 120"/>
                <a:gd name="T86" fmla="*/ 182 w 202"/>
                <a:gd name="T87" fmla="*/ 38 h 120"/>
                <a:gd name="T88" fmla="*/ 184 w 202"/>
                <a:gd name="T89" fmla="*/ 32 h 120"/>
                <a:gd name="T90" fmla="*/ 194 w 202"/>
                <a:gd name="T91" fmla="*/ 38 h 120"/>
                <a:gd name="T92" fmla="*/ 200 w 202"/>
                <a:gd name="T93" fmla="*/ 48 h 120"/>
                <a:gd name="T94" fmla="*/ 191 w 202"/>
                <a:gd name="T95" fmla="*/ 51 h 120"/>
                <a:gd name="T96" fmla="*/ 186 w 202"/>
                <a:gd name="T97" fmla="*/ 48 h 12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02"/>
                <a:gd name="T148" fmla="*/ 0 h 120"/>
                <a:gd name="T149" fmla="*/ 202 w 202"/>
                <a:gd name="T150" fmla="*/ 120 h 12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02" h="120">
                  <a:moveTo>
                    <a:pt x="60" y="62"/>
                  </a:moveTo>
                  <a:lnTo>
                    <a:pt x="60" y="62"/>
                  </a:lnTo>
                  <a:lnTo>
                    <a:pt x="52" y="60"/>
                  </a:lnTo>
                  <a:lnTo>
                    <a:pt x="43" y="55"/>
                  </a:lnTo>
                  <a:lnTo>
                    <a:pt x="34" y="47"/>
                  </a:lnTo>
                  <a:lnTo>
                    <a:pt x="27" y="38"/>
                  </a:lnTo>
                  <a:lnTo>
                    <a:pt x="21" y="28"/>
                  </a:lnTo>
                  <a:lnTo>
                    <a:pt x="16" y="17"/>
                  </a:lnTo>
                  <a:lnTo>
                    <a:pt x="14" y="8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0" y="1"/>
                  </a:lnTo>
                  <a:lnTo>
                    <a:pt x="35" y="2"/>
                  </a:lnTo>
                  <a:lnTo>
                    <a:pt x="39" y="4"/>
                  </a:lnTo>
                  <a:lnTo>
                    <a:pt x="43" y="5"/>
                  </a:lnTo>
                  <a:lnTo>
                    <a:pt x="47" y="7"/>
                  </a:lnTo>
                  <a:lnTo>
                    <a:pt x="51" y="9"/>
                  </a:lnTo>
                  <a:lnTo>
                    <a:pt x="52" y="19"/>
                  </a:lnTo>
                  <a:lnTo>
                    <a:pt x="53" y="28"/>
                  </a:lnTo>
                  <a:lnTo>
                    <a:pt x="55" y="37"/>
                  </a:lnTo>
                  <a:lnTo>
                    <a:pt x="55" y="45"/>
                  </a:lnTo>
                  <a:lnTo>
                    <a:pt x="55" y="53"/>
                  </a:lnTo>
                  <a:lnTo>
                    <a:pt x="53" y="61"/>
                  </a:lnTo>
                  <a:lnTo>
                    <a:pt x="52" y="69"/>
                  </a:lnTo>
                  <a:lnTo>
                    <a:pt x="50" y="76"/>
                  </a:lnTo>
                  <a:lnTo>
                    <a:pt x="47" y="82"/>
                  </a:lnTo>
                  <a:lnTo>
                    <a:pt x="44" y="89"/>
                  </a:lnTo>
                  <a:lnTo>
                    <a:pt x="39" y="95"/>
                  </a:lnTo>
                  <a:lnTo>
                    <a:pt x="33" y="100"/>
                  </a:lnTo>
                  <a:lnTo>
                    <a:pt x="27" y="106"/>
                  </a:lnTo>
                  <a:lnTo>
                    <a:pt x="19" y="111"/>
                  </a:lnTo>
                  <a:lnTo>
                    <a:pt x="11" y="115"/>
                  </a:lnTo>
                  <a:lnTo>
                    <a:pt x="2" y="119"/>
                  </a:lnTo>
                  <a:lnTo>
                    <a:pt x="0" y="119"/>
                  </a:lnTo>
                  <a:lnTo>
                    <a:pt x="0" y="112"/>
                  </a:lnTo>
                  <a:lnTo>
                    <a:pt x="2" y="105"/>
                  </a:lnTo>
                  <a:lnTo>
                    <a:pt x="5" y="98"/>
                  </a:lnTo>
                  <a:lnTo>
                    <a:pt x="9" y="92"/>
                  </a:lnTo>
                  <a:lnTo>
                    <a:pt x="15" y="85"/>
                  </a:lnTo>
                  <a:lnTo>
                    <a:pt x="21" y="80"/>
                  </a:lnTo>
                  <a:lnTo>
                    <a:pt x="28" y="73"/>
                  </a:lnTo>
                  <a:lnTo>
                    <a:pt x="36" y="68"/>
                  </a:lnTo>
                  <a:lnTo>
                    <a:pt x="44" y="62"/>
                  </a:lnTo>
                  <a:lnTo>
                    <a:pt x="52" y="57"/>
                  </a:lnTo>
                  <a:lnTo>
                    <a:pt x="60" y="53"/>
                  </a:lnTo>
                  <a:lnTo>
                    <a:pt x="68" y="47"/>
                  </a:lnTo>
                  <a:lnTo>
                    <a:pt x="76" y="43"/>
                  </a:lnTo>
                  <a:lnTo>
                    <a:pt x="83" y="38"/>
                  </a:lnTo>
                  <a:lnTo>
                    <a:pt x="90" y="34"/>
                  </a:lnTo>
                  <a:lnTo>
                    <a:pt x="96" y="30"/>
                  </a:lnTo>
                  <a:lnTo>
                    <a:pt x="92" y="32"/>
                  </a:lnTo>
                  <a:lnTo>
                    <a:pt x="89" y="36"/>
                  </a:lnTo>
                  <a:lnTo>
                    <a:pt x="85" y="39"/>
                  </a:lnTo>
                  <a:lnTo>
                    <a:pt x="80" y="42"/>
                  </a:lnTo>
                  <a:lnTo>
                    <a:pt x="77" y="45"/>
                  </a:lnTo>
                  <a:lnTo>
                    <a:pt x="73" y="49"/>
                  </a:lnTo>
                  <a:lnTo>
                    <a:pt x="70" y="52"/>
                  </a:lnTo>
                  <a:lnTo>
                    <a:pt x="66" y="55"/>
                  </a:lnTo>
                  <a:lnTo>
                    <a:pt x="72" y="50"/>
                  </a:lnTo>
                  <a:lnTo>
                    <a:pt x="76" y="47"/>
                  </a:lnTo>
                  <a:lnTo>
                    <a:pt x="77" y="46"/>
                  </a:lnTo>
                  <a:lnTo>
                    <a:pt x="75" y="48"/>
                  </a:lnTo>
                  <a:lnTo>
                    <a:pt x="73" y="52"/>
                  </a:lnTo>
                  <a:lnTo>
                    <a:pt x="70" y="57"/>
                  </a:lnTo>
                  <a:lnTo>
                    <a:pt x="67" y="62"/>
                  </a:lnTo>
                  <a:lnTo>
                    <a:pt x="78" y="61"/>
                  </a:lnTo>
                  <a:lnTo>
                    <a:pt x="81" y="57"/>
                  </a:lnTo>
                  <a:lnTo>
                    <a:pt x="83" y="53"/>
                  </a:lnTo>
                  <a:lnTo>
                    <a:pt x="85" y="49"/>
                  </a:lnTo>
                  <a:lnTo>
                    <a:pt x="87" y="44"/>
                  </a:lnTo>
                  <a:lnTo>
                    <a:pt x="89" y="40"/>
                  </a:lnTo>
                  <a:lnTo>
                    <a:pt x="90" y="36"/>
                  </a:lnTo>
                  <a:lnTo>
                    <a:pt x="92" y="32"/>
                  </a:lnTo>
                  <a:lnTo>
                    <a:pt x="94" y="30"/>
                  </a:lnTo>
                  <a:lnTo>
                    <a:pt x="97" y="53"/>
                  </a:lnTo>
                  <a:lnTo>
                    <a:pt x="96" y="45"/>
                  </a:lnTo>
                  <a:lnTo>
                    <a:pt x="96" y="44"/>
                  </a:lnTo>
                  <a:lnTo>
                    <a:pt x="98" y="47"/>
                  </a:lnTo>
                  <a:lnTo>
                    <a:pt x="100" y="53"/>
                  </a:lnTo>
                  <a:lnTo>
                    <a:pt x="101" y="49"/>
                  </a:lnTo>
                  <a:lnTo>
                    <a:pt x="104" y="46"/>
                  </a:lnTo>
                  <a:lnTo>
                    <a:pt x="105" y="42"/>
                  </a:lnTo>
                  <a:lnTo>
                    <a:pt x="107" y="39"/>
                  </a:lnTo>
                  <a:lnTo>
                    <a:pt x="108" y="43"/>
                  </a:lnTo>
                  <a:lnTo>
                    <a:pt x="109" y="47"/>
                  </a:lnTo>
                  <a:lnTo>
                    <a:pt x="109" y="51"/>
                  </a:lnTo>
                  <a:lnTo>
                    <a:pt x="110" y="54"/>
                  </a:lnTo>
                  <a:lnTo>
                    <a:pt x="110" y="51"/>
                  </a:lnTo>
                  <a:lnTo>
                    <a:pt x="112" y="49"/>
                  </a:lnTo>
                  <a:lnTo>
                    <a:pt x="114" y="47"/>
                  </a:lnTo>
                  <a:lnTo>
                    <a:pt x="117" y="44"/>
                  </a:lnTo>
                  <a:lnTo>
                    <a:pt x="120" y="43"/>
                  </a:lnTo>
                  <a:lnTo>
                    <a:pt x="123" y="40"/>
                  </a:lnTo>
                  <a:lnTo>
                    <a:pt x="125" y="39"/>
                  </a:lnTo>
                  <a:lnTo>
                    <a:pt x="128" y="36"/>
                  </a:lnTo>
                  <a:lnTo>
                    <a:pt x="129" y="51"/>
                  </a:lnTo>
                  <a:lnTo>
                    <a:pt x="131" y="49"/>
                  </a:lnTo>
                  <a:lnTo>
                    <a:pt x="133" y="44"/>
                  </a:lnTo>
                  <a:lnTo>
                    <a:pt x="136" y="42"/>
                  </a:lnTo>
                  <a:lnTo>
                    <a:pt x="138" y="39"/>
                  </a:lnTo>
                  <a:lnTo>
                    <a:pt x="142" y="41"/>
                  </a:lnTo>
                  <a:lnTo>
                    <a:pt x="147" y="45"/>
                  </a:lnTo>
                  <a:lnTo>
                    <a:pt x="150" y="50"/>
                  </a:lnTo>
                  <a:lnTo>
                    <a:pt x="152" y="54"/>
                  </a:lnTo>
                  <a:lnTo>
                    <a:pt x="154" y="54"/>
                  </a:lnTo>
                  <a:lnTo>
                    <a:pt x="157" y="52"/>
                  </a:lnTo>
                  <a:lnTo>
                    <a:pt x="160" y="50"/>
                  </a:lnTo>
                  <a:lnTo>
                    <a:pt x="163" y="47"/>
                  </a:lnTo>
                  <a:lnTo>
                    <a:pt x="166" y="44"/>
                  </a:lnTo>
                  <a:lnTo>
                    <a:pt x="168" y="42"/>
                  </a:lnTo>
                  <a:lnTo>
                    <a:pt x="169" y="39"/>
                  </a:lnTo>
                  <a:lnTo>
                    <a:pt x="167" y="37"/>
                  </a:lnTo>
                  <a:lnTo>
                    <a:pt x="165" y="37"/>
                  </a:lnTo>
                  <a:lnTo>
                    <a:pt x="165" y="38"/>
                  </a:lnTo>
                  <a:lnTo>
                    <a:pt x="165" y="40"/>
                  </a:lnTo>
                  <a:lnTo>
                    <a:pt x="165" y="43"/>
                  </a:lnTo>
                  <a:lnTo>
                    <a:pt x="165" y="46"/>
                  </a:lnTo>
                  <a:lnTo>
                    <a:pt x="165" y="49"/>
                  </a:lnTo>
                  <a:lnTo>
                    <a:pt x="165" y="51"/>
                  </a:lnTo>
                  <a:lnTo>
                    <a:pt x="166" y="54"/>
                  </a:lnTo>
                  <a:lnTo>
                    <a:pt x="166" y="57"/>
                  </a:lnTo>
                  <a:lnTo>
                    <a:pt x="169" y="57"/>
                  </a:lnTo>
                  <a:lnTo>
                    <a:pt x="173" y="57"/>
                  </a:lnTo>
                  <a:lnTo>
                    <a:pt x="178" y="57"/>
                  </a:lnTo>
                  <a:lnTo>
                    <a:pt x="182" y="57"/>
                  </a:lnTo>
                  <a:lnTo>
                    <a:pt x="182" y="54"/>
                  </a:lnTo>
                  <a:lnTo>
                    <a:pt x="183" y="51"/>
                  </a:lnTo>
                  <a:lnTo>
                    <a:pt x="183" y="47"/>
                  </a:lnTo>
                  <a:lnTo>
                    <a:pt x="182" y="44"/>
                  </a:lnTo>
                  <a:lnTo>
                    <a:pt x="182" y="41"/>
                  </a:lnTo>
                  <a:lnTo>
                    <a:pt x="182" y="38"/>
                  </a:lnTo>
                  <a:lnTo>
                    <a:pt x="181" y="35"/>
                  </a:lnTo>
                  <a:lnTo>
                    <a:pt x="181" y="32"/>
                  </a:lnTo>
                  <a:lnTo>
                    <a:pt x="184" y="32"/>
                  </a:lnTo>
                  <a:lnTo>
                    <a:pt x="188" y="34"/>
                  </a:lnTo>
                  <a:lnTo>
                    <a:pt x="191" y="36"/>
                  </a:lnTo>
                  <a:lnTo>
                    <a:pt x="194" y="38"/>
                  </a:lnTo>
                  <a:lnTo>
                    <a:pt x="196" y="41"/>
                  </a:lnTo>
                  <a:lnTo>
                    <a:pt x="199" y="44"/>
                  </a:lnTo>
                  <a:lnTo>
                    <a:pt x="200" y="48"/>
                  </a:lnTo>
                  <a:lnTo>
                    <a:pt x="201" y="51"/>
                  </a:lnTo>
                  <a:lnTo>
                    <a:pt x="192" y="53"/>
                  </a:lnTo>
                  <a:lnTo>
                    <a:pt x="191" y="51"/>
                  </a:lnTo>
                  <a:lnTo>
                    <a:pt x="189" y="49"/>
                  </a:lnTo>
                  <a:lnTo>
                    <a:pt x="188" y="48"/>
                  </a:lnTo>
                  <a:lnTo>
                    <a:pt x="186" y="48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14" name="Freeform 56"/>
            <p:cNvSpPr>
              <a:spLocks/>
            </p:cNvSpPr>
            <p:nvPr/>
          </p:nvSpPr>
          <p:spPr bwMode="auto">
            <a:xfrm>
              <a:off x="2463038" y="2447317"/>
              <a:ext cx="216724" cy="62383"/>
            </a:xfrm>
            <a:custGeom>
              <a:avLst/>
              <a:gdLst>
                <a:gd name="T0" fmla="*/ 3 w 229"/>
                <a:gd name="T1" fmla="*/ 0 h 74"/>
                <a:gd name="T2" fmla="*/ 13 w 229"/>
                <a:gd name="T3" fmla="*/ 1 h 74"/>
                <a:gd name="T4" fmla="*/ 22 w 229"/>
                <a:gd name="T5" fmla="*/ 4 h 74"/>
                <a:gd name="T6" fmla="*/ 23 w 229"/>
                <a:gd name="T7" fmla="*/ 18 h 74"/>
                <a:gd name="T8" fmla="*/ 17 w 229"/>
                <a:gd name="T9" fmla="*/ 34 h 74"/>
                <a:gd name="T10" fmla="*/ 11 w 229"/>
                <a:gd name="T11" fmla="*/ 51 h 74"/>
                <a:gd name="T12" fmla="*/ 11 w 229"/>
                <a:gd name="T13" fmla="*/ 73 h 74"/>
                <a:gd name="T14" fmla="*/ 19 w 229"/>
                <a:gd name="T15" fmla="*/ 61 h 74"/>
                <a:gd name="T16" fmla="*/ 21 w 229"/>
                <a:gd name="T17" fmla="*/ 56 h 74"/>
                <a:gd name="T18" fmla="*/ 21 w 229"/>
                <a:gd name="T19" fmla="*/ 68 h 74"/>
                <a:gd name="T20" fmla="*/ 22 w 229"/>
                <a:gd name="T21" fmla="*/ 53 h 74"/>
                <a:gd name="T22" fmla="*/ 31 w 229"/>
                <a:gd name="T23" fmla="*/ 46 h 74"/>
                <a:gd name="T24" fmla="*/ 33 w 229"/>
                <a:gd name="T25" fmla="*/ 54 h 74"/>
                <a:gd name="T26" fmla="*/ 35 w 229"/>
                <a:gd name="T27" fmla="*/ 61 h 74"/>
                <a:gd name="T28" fmla="*/ 41 w 229"/>
                <a:gd name="T29" fmla="*/ 59 h 74"/>
                <a:gd name="T30" fmla="*/ 46 w 229"/>
                <a:gd name="T31" fmla="*/ 62 h 74"/>
                <a:gd name="T32" fmla="*/ 70 w 229"/>
                <a:gd name="T33" fmla="*/ 49 h 74"/>
                <a:gd name="T34" fmla="*/ 72 w 229"/>
                <a:gd name="T35" fmla="*/ 30 h 74"/>
                <a:gd name="T36" fmla="*/ 71 w 229"/>
                <a:gd name="T37" fmla="*/ 11 h 74"/>
                <a:gd name="T38" fmla="*/ 64 w 229"/>
                <a:gd name="T39" fmla="*/ 15 h 74"/>
                <a:gd name="T40" fmla="*/ 66 w 229"/>
                <a:gd name="T41" fmla="*/ 34 h 74"/>
                <a:gd name="T42" fmla="*/ 77 w 229"/>
                <a:gd name="T43" fmla="*/ 36 h 74"/>
                <a:gd name="T44" fmla="*/ 87 w 229"/>
                <a:gd name="T45" fmla="*/ 32 h 74"/>
                <a:gd name="T46" fmla="*/ 90 w 229"/>
                <a:gd name="T47" fmla="*/ 72 h 74"/>
                <a:gd name="T48" fmla="*/ 73 w 229"/>
                <a:gd name="T49" fmla="*/ 66 h 74"/>
                <a:gd name="T50" fmla="*/ 60 w 229"/>
                <a:gd name="T51" fmla="*/ 56 h 74"/>
                <a:gd name="T52" fmla="*/ 66 w 229"/>
                <a:gd name="T53" fmla="*/ 53 h 74"/>
                <a:gd name="T54" fmla="*/ 81 w 229"/>
                <a:gd name="T55" fmla="*/ 54 h 74"/>
                <a:gd name="T56" fmla="*/ 95 w 229"/>
                <a:gd name="T57" fmla="*/ 54 h 74"/>
                <a:gd name="T58" fmla="*/ 102 w 229"/>
                <a:gd name="T59" fmla="*/ 43 h 74"/>
                <a:gd name="T60" fmla="*/ 98 w 229"/>
                <a:gd name="T61" fmla="*/ 44 h 74"/>
                <a:gd name="T62" fmla="*/ 99 w 229"/>
                <a:gd name="T63" fmla="*/ 53 h 74"/>
                <a:gd name="T64" fmla="*/ 106 w 229"/>
                <a:gd name="T65" fmla="*/ 53 h 74"/>
                <a:gd name="T66" fmla="*/ 113 w 229"/>
                <a:gd name="T67" fmla="*/ 51 h 74"/>
                <a:gd name="T68" fmla="*/ 116 w 229"/>
                <a:gd name="T69" fmla="*/ 48 h 74"/>
                <a:gd name="T70" fmla="*/ 118 w 229"/>
                <a:gd name="T71" fmla="*/ 64 h 74"/>
                <a:gd name="T72" fmla="*/ 129 w 229"/>
                <a:gd name="T73" fmla="*/ 65 h 74"/>
                <a:gd name="T74" fmla="*/ 132 w 229"/>
                <a:gd name="T75" fmla="*/ 51 h 74"/>
                <a:gd name="T76" fmla="*/ 134 w 229"/>
                <a:gd name="T77" fmla="*/ 53 h 74"/>
                <a:gd name="T78" fmla="*/ 144 w 229"/>
                <a:gd name="T79" fmla="*/ 66 h 74"/>
                <a:gd name="T80" fmla="*/ 145 w 229"/>
                <a:gd name="T81" fmla="*/ 57 h 74"/>
                <a:gd name="T82" fmla="*/ 147 w 229"/>
                <a:gd name="T83" fmla="*/ 47 h 74"/>
                <a:gd name="T84" fmla="*/ 156 w 229"/>
                <a:gd name="T85" fmla="*/ 39 h 74"/>
                <a:gd name="T86" fmla="*/ 164 w 229"/>
                <a:gd name="T87" fmla="*/ 41 h 74"/>
                <a:gd name="T88" fmla="*/ 162 w 229"/>
                <a:gd name="T89" fmla="*/ 53 h 74"/>
                <a:gd name="T90" fmla="*/ 163 w 229"/>
                <a:gd name="T91" fmla="*/ 54 h 74"/>
                <a:gd name="T92" fmla="*/ 163 w 229"/>
                <a:gd name="T93" fmla="*/ 50 h 74"/>
                <a:gd name="T94" fmla="*/ 170 w 229"/>
                <a:gd name="T95" fmla="*/ 57 h 74"/>
                <a:gd name="T96" fmla="*/ 177 w 229"/>
                <a:gd name="T97" fmla="*/ 62 h 74"/>
                <a:gd name="T98" fmla="*/ 180 w 229"/>
                <a:gd name="T99" fmla="*/ 60 h 74"/>
                <a:gd name="T100" fmla="*/ 181 w 229"/>
                <a:gd name="T101" fmla="*/ 53 h 74"/>
                <a:gd name="T102" fmla="*/ 182 w 229"/>
                <a:gd name="T103" fmla="*/ 46 h 74"/>
                <a:gd name="T104" fmla="*/ 188 w 229"/>
                <a:gd name="T105" fmla="*/ 45 h 74"/>
                <a:gd name="T106" fmla="*/ 193 w 229"/>
                <a:gd name="T107" fmla="*/ 50 h 74"/>
                <a:gd name="T108" fmla="*/ 194 w 229"/>
                <a:gd name="T109" fmla="*/ 43 h 74"/>
                <a:gd name="T110" fmla="*/ 202 w 229"/>
                <a:gd name="T111" fmla="*/ 36 h 74"/>
                <a:gd name="T112" fmla="*/ 210 w 229"/>
                <a:gd name="T113" fmla="*/ 46 h 74"/>
                <a:gd name="T114" fmla="*/ 220 w 229"/>
                <a:gd name="T115" fmla="*/ 49 h 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29"/>
                <a:gd name="T175" fmla="*/ 0 h 74"/>
                <a:gd name="T176" fmla="*/ 229 w 229"/>
                <a:gd name="T177" fmla="*/ 74 h 7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29" h="74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6" y="2"/>
                  </a:lnTo>
                  <a:lnTo>
                    <a:pt x="19" y="3"/>
                  </a:lnTo>
                  <a:lnTo>
                    <a:pt x="22" y="4"/>
                  </a:lnTo>
                  <a:lnTo>
                    <a:pt x="24" y="5"/>
                  </a:lnTo>
                  <a:lnTo>
                    <a:pt x="24" y="12"/>
                  </a:lnTo>
                  <a:lnTo>
                    <a:pt x="23" y="18"/>
                  </a:lnTo>
                  <a:lnTo>
                    <a:pt x="22" y="24"/>
                  </a:lnTo>
                  <a:lnTo>
                    <a:pt x="19" y="29"/>
                  </a:lnTo>
                  <a:lnTo>
                    <a:pt x="17" y="34"/>
                  </a:lnTo>
                  <a:lnTo>
                    <a:pt x="15" y="39"/>
                  </a:lnTo>
                  <a:lnTo>
                    <a:pt x="13" y="45"/>
                  </a:lnTo>
                  <a:lnTo>
                    <a:pt x="11" y="51"/>
                  </a:lnTo>
                  <a:lnTo>
                    <a:pt x="10" y="63"/>
                  </a:lnTo>
                  <a:lnTo>
                    <a:pt x="10" y="70"/>
                  </a:lnTo>
                  <a:lnTo>
                    <a:pt x="11" y="73"/>
                  </a:lnTo>
                  <a:lnTo>
                    <a:pt x="14" y="72"/>
                  </a:lnTo>
                  <a:lnTo>
                    <a:pt x="16" y="68"/>
                  </a:lnTo>
                  <a:lnTo>
                    <a:pt x="19" y="61"/>
                  </a:lnTo>
                  <a:lnTo>
                    <a:pt x="20" y="53"/>
                  </a:lnTo>
                  <a:lnTo>
                    <a:pt x="20" y="45"/>
                  </a:lnTo>
                  <a:lnTo>
                    <a:pt x="21" y="56"/>
                  </a:lnTo>
                  <a:lnTo>
                    <a:pt x="22" y="63"/>
                  </a:lnTo>
                  <a:lnTo>
                    <a:pt x="21" y="67"/>
                  </a:lnTo>
                  <a:lnTo>
                    <a:pt x="21" y="68"/>
                  </a:lnTo>
                  <a:lnTo>
                    <a:pt x="21" y="65"/>
                  </a:lnTo>
                  <a:lnTo>
                    <a:pt x="22" y="60"/>
                  </a:lnTo>
                  <a:lnTo>
                    <a:pt x="22" y="53"/>
                  </a:lnTo>
                  <a:lnTo>
                    <a:pt x="24" y="44"/>
                  </a:lnTo>
                  <a:lnTo>
                    <a:pt x="30" y="43"/>
                  </a:lnTo>
                  <a:lnTo>
                    <a:pt x="31" y="46"/>
                  </a:lnTo>
                  <a:lnTo>
                    <a:pt x="31" y="49"/>
                  </a:lnTo>
                  <a:lnTo>
                    <a:pt x="32" y="51"/>
                  </a:lnTo>
                  <a:lnTo>
                    <a:pt x="33" y="54"/>
                  </a:lnTo>
                  <a:lnTo>
                    <a:pt x="34" y="57"/>
                  </a:lnTo>
                  <a:lnTo>
                    <a:pt x="34" y="59"/>
                  </a:lnTo>
                  <a:lnTo>
                    <a:pt x="35" y="61"/>
                  </a:lnTo>
                  <a:lnTo>
                    <a:pt x="35" y="63"/>
                  </a:lnTo>
                  <a:lnTo>
                    <a:pt x="38" y="62"/>
                  </a:lnTo>
                  <a:lnTo>
                    <a:pt x="41" y="59"/>
                  </a:lnTo>
                  <a:lnTo>
                    <a:pt x="43" y="56"/>
                  </a:lnTo>
                  <a:lnTo>
                    <a:pt x="46" y="52"/>
                  </a:lnTo>
                  <a:lnTo>
                    <a:pt x="46" y="62"/>
                  </a:lnTo>
                  <a:lnTo>
                    <a:pt x="67" y="60"/>
                  </a:lnTo>
                  <a:lnTo>
                    <a:pt x="69" y="55"/>
                  </a:lnTo>
                  <a:lnTo>
                    <a:pt x="70" y="49"/>
                  </a:lnTo>
                  <a:lnTo>
                    <a:pt x="71" y="43"/>
                  </a:lnTo>
                  <a:lnTo>
                    <a:pt x="72" y="36"/>
                  </a:lnTo>
                  <a:lnTo>
                    <a:pt x="72" y="30"/>
                  </a:lnTo>
                  <a:lnTo>
                    <a:pt x="72" y="24"/>
                  </a:lnTo>
                  <a:lnTo>
                    <a:pt x="72" y="17"/>
                  </a:lnTo>
                  <a:lnTo>
                    <a:pt x="71" y="11"/>
                  </a:lnTo>
                  <a:lnTo>
                    <a:pt x="68" y="12"/>
                  </a:lnTo>
                  <a:lnTo>
                    <a:pt x="66" y="13"/>
                  </a:lnTo>
                  <a:lnTo>
                    <a:pt x="64" y="15"/>
                  </a:lnTo>
                  <a:lnTo>
                    <a:pt x="62" y="16"/>
                  </a:lnTo>
                  <a:lnTo>
                    <a:pt x="63" y="32"/>
                  </a:lnTo>
                  <a:lnTo>
                    <a:pt x="66" y="34"/>
                  </a:lnTo>
                  <a:lnTo>
                    <a:pt x="70" y="35"/>
                  </a:lnTo>
                  <a:lnTo>
                    <a:pt x="73" y="36"/>
                  </a:lnTo>
                  <a:lnTo>
                    <a:pt x="77" y="36"/>
                  </a:lnTo>
                  <a:lnTo>
                    <a:pt x="81" y="35"/>
                  </a:lnTo>
                  <a:lnTo>
                    <a:pt x="84" y="34"/>
                  </a:lnTo>
                  <a:lnTo>
                    <a:pt x="87" y="32"/>
                  </a:lnTo>
                  <a:lnTo>
                    <a:pt x="89" y="28"/>
                  </a:lnTo>
                  <a:lnTo>
                    <a:pt x="94" y="72"/>
                  </a:lnTo>
                  <a:lnTo>
                    <a:pt x="90" y="72"/>
                  </a:lnTo>
                  <a:lnTo>
                    <a:pt x="84" y="71"/>
                  </a:lnTo>
                  <a:lnTo>
                    <a:pt x="79" y="69"/>
                  </a:lnTo>
                  <a:lnTo>
                    <a:pt x="73" y="66"/>
                  </a:lnTo>
                  <a:lnTo>
                    <a:pt x="68" y="63"/>
                  </a:lnTo>
                  <a:lnTo>
                    <a:pt x="64" y="60"/>
                  </a:lnTo>
                  <a:lnTo>
                    <a:pt x="60" y="56"/>
                  </a:lnTo>
                  <a:lnTo>
                    <a:pt x="57" y="53"/>
                  </a:lnTo>
                  <a:lnTo>
                    <a:pt x="61" y="53"/>
                  </a:lnTo>
                  <a:lnTo>
                    <a:pt x="66" y="53"/>
                  </a:lnTo>
                  <a:lnTo>
                    <a:pt x="71" y="53"/>
                  </a:lnTo>
                  <a:lnTo>
                    <a:pt x="76" y="53"/>
                  </a:lnTo>
                  <a:lnTo>
                    <a:pt x="81" y="54"/>
                  </a:lnTo>
                  <a:lnTo>
                    <a:pt x="86" y="54"/>
                  </a:lnTo>
                  <a:lnTo>
                    <a:pt x="90" y="54"/>
                  </a:lnTo>
                  <a:lnTo>
                    <a:pt x="95" y="54"/>
                  </a:lnTo>
                  <a:lnTo>
                    <a:pt x="96" y="68"/>
                  </a:lnTo>
                  <a:lnTo>
                    <a:pt x="104" y="66"/>
                  </a:lnTo>
                  <a:lnTo>
                    <a:pt x="102" y="43"/>
                  </a:lnTo>
                  <a:lnTo>
                    <a:pt x="100" y="43"/>
                  </a:lnTo>
                  <a:lnTo>
                    <a:pt x="99" y="43"/>
                  </a:lnTo>
                  <a:lnTo>
                    <a:pt x="98" y="44"/>
                  </a:lnTo>
                  <a:lnTo>
                    <a:pt x="97" y="44"/>
                  </a:lnTo>
                  <a:lnTo>
                    <a:pt x="98" y="53"/>
                  </a:lnTo>
                  <a:lnTo>
                    <a:pt x="99" y="53"/>
                  </a:lnTo>
                  <a:lnTo>
                    <a:pt x="102" y="53"/>
                  </a:lnTo>
                  <a:lnTo>
                    <a:pt x="104" y="53"/>
                  </a:lnTo>
                  <a:lnTo>
                    <a:pt x="106" y="53"/>
                  </a:lnTo>
                  <a:lnTo>
                    <a:pt x="108" y="53"/>
                  </a:lnTo>
                  <a:lnTo>
                    <a:pt x="110" y="52"/>
                  </a:lnTo>
                  <a:lnTo>
                    <a:pt x="113" y="51"/>
                  </a:lnTo>
                  <a:lnTo>
                    <a:pt x="115" y="51"/>
                  </a:lnTo>
                  <a:lnTo>
                    <a:pt x="115" y="50"/>
                  </a:lnTo>
                  <a:lnTo>
                    <a:pt x="116" y="48"/>
                  </a:lnTo>
                  <a:lnTo>
                    <a:pt x="116" y="46"/>
                  </a:lnTo>
                  <a:lnTo>
                    <a:pt x="116" y="44"/>
                  </a:lnTo>
                  <a:lnTo>
                    <a:pt x="118" y="64"/>
                  </a:lnTo>
                  <a:lnTo>
                    <a:pt x="121" y="65"/>
                  </a:lnTo>
                  <a:lnTo>
                    <a:pt x="125" y="65"/>
                  </a:lnTo>
                  <a:lnTo>
                    <a:pt x="129" y="65"/>
                  </a:lnTo>
                  <a:lnTo>
                    <a:pt x="133" y="64"/>
                  </a:lnTo>
                  <a:lnTo>
                    <a:pt x="132" y="56"/>
                  </a:lnTo>
                  <a:lnTo>
                    <a:pt x="132" y="51"/>
                  </a:lnTo>
                  <a:lnTo>
                    <a:pt x="132" y="50"/>
                  </a:lnTo>
                  <a:lnTo>
                    <a:pt x="133" y="50"/>
                  </a:lnTo>
                  <a:lnTo>
                    <a:pt x="134" y="53"/>
                  </a:lnTo>
                  <a:lnTo>
                    <a:pt x="136" y="57"/>
                  </a:lnTo>
                  <a:lnTo>
                    <a:pt x="140" y="62"/>
                  </a:lnTo>
                  <a:lnTo>
                    <a:pt x="144" y="66"/>
                  </a:lnTo>
                  <a:lnTo>
                    <a:pt x="145" y="63"/>
                  </a:lnTo>
                  <a:lnTo>
                    <a:pt x="145" y="60"/>
                  </a:lnTo>
                  <a:lnTo>
                    <a:pt x="145" y="57"/>
                  </a:lnTo>
                  <a:lnTo>
                    <a:pt x="146" y="54"/>
                  </a:lnTo>
                  <a:lnTo>
                    <a:pt x="147" y="50"/>
                  </a:lnTo>
                  <a:lnTo>
                    <a:pt x="147" y="47"/>
                  </a:lnTo>
                  <a:lnTo>
                    <a:pt x="147" y="43"/>
                  </a:lnTo>
                  <a:lnTo>
                    <a:pt x="147" y="40"/>
                  </a:lnTo>
                  <a:lnTo>
                    <a:pt x="156" y="39"/>
                  </a:lnTo>
                  <a:lnTo>
                    <a:pt x="161" y="39"/>
                  </a:lnTo>
                  <a:lnTo>
                    <a:pt x="163" y="39"/>
                  </a:lnTo>
                  <a:lnTo>
                    <a:pt x="164" y="41"/>
                  </a:lnTo>
                  <a:lnTo>
                    <a:pt x="163" y="43"/>
                  </a:lnTo>
                  <a:lnTo>
                    <a:pt x="163" y="47"/>
                  </a:lnTo>
                  <a:lnTo>
                    <a:pt x="162" y="53"/>
                  </a:lnTo>
                  <a:lnTo>
                    <a:pt x="162" y="60"/>
                  </a:lnTo>
                  <a:lnTo>
                    <a:pt x="163" y="58"/>
                  </a:lnTo>
                  <a:lnTo>
                    <a:pt x="163" y="54"/>
                  </a:lnTo>
                  <a:lnTo>
                    <a:pt x="163" y="49"/>
                  </a:lnTo>
                  <a:lnTo>
                    <a:pt x="162" y="47"/>
                  </a:lnTo>
                  <a:lnTo>
                    <a:pt x="163" y="50"/>
                  </a:lnTo>
                  <a:lnTo>
                    <a:pt x="165" y="53"/>
                  </a:lnTo>
                  <a:lnTo>
                    <a:pt x="167" y="55"/>
                  </a:lnTo>
                  <a:lnTo>
                    <a:pt x="170" y="57"/>
                  </a:lnTo>
                  <a:lnTo>
                    <a:pt x="172" y="59"/>
                  </a:lnTo>
                  <a:lnTo>
                    <a:pt x="175" y="61"/>
                  </a:lnTo>
                  <a:lnTo>
                    <a:pt x="177" y="62"/>
                  </a:lnTo>
                  <a:lnTo>
                    <a:pt x="180" y="64"/>
                  </a:lnTo>
                  <a:lnTo>
                    <a:pt x="180" y="61"/>
                  </a:lnTo>
                  <a:lnTo>
                    <a:pt x="180" y="60"/>
                  </a:lnTo>
                  <a:lnTo>
                    <a:pt x="181" y="57"/>
                  </a:lnTo>
                  <a:lnTo>
                    <a:pt x="181" y="55"/>
                  </a:lnTo>
                  <a:lnTo>
                    <a:pt x="181" y="53"/>
                  </a:lnTo>
                  <a:lnTo>
                    <a:pt x="182" y="50"/>
                  </a:lnTo>
                  <a:lnTo>
                    <a:pt x="182" y="49"/>
                  </a:lnTo>
                  <a:lnTo>
                    <a:pt x="182" y="46"/>
                  </a:lnTo>
                  <a:lnTo>
                    <a:pt x="183" y="46"/>
                  </a:lnTo>
                  <a:lnTo>
                    <a:pt x="186" y="45"/>
                  </a:lnTo>
                  <a:lnTo>
                    <a:pt x="188" y="45"/>
                  </a:lnTo>
                  <a:lnTo>
                    <a:pt x="190" y="45"/>
                  </a:lnTo>
                  <a:lnTo>
                    <a:pt x="192" y="49"/>
                  </a:lnTo>
                  <a:lnTo>
                    <a:pt x="193" y="50"/>
                  </a:lnTo>
                  <a:lnTo>
                    <a:pt x="193" y="49"/>
                  </a:lnTo>
                  <a:lnTo>
                    <a:pt x="193" y="45"/>
                  </a:lnTo>
                  <a:lnTo>
                    <a:pt x="194" y="43"/>
                  </a:lnTo>
                  <a:lnTo>
                    <a:pt x="197" y="40"/>
                  </a:lnTo>
                  <a:lnTo>
                    <a:pt x="200" y="38"/>
                  </a:lnTo>
                  <a:lnTo>
                    <a:pt x="202" y="36"/>
                  </a:lnTo>
                  <a:lnTo>
                    <a:pt x="205" y="39"/>
                  </a:lnTo>
                  <a:lnTo>
                    <a:pt x="207" y="42"/>
                  </a:lnTo>
                  <a:lnTo>
                    <a:pt x="210" y="46"/>
                  </a:lnTo>
                  <a:lnTo>
                    <a:pt x="212" y="49"/>
                  </a:lnTo>
                  <a:lnTo>
                    <a:pt x="215" y="49"/>
                  </a:lnTo>
                  <a:lnTo>
                    <a:pt x="220" y="49"/>
                  </a:lnTo>
                  <a:lnTo>
                    <a:pt x="224" y="49"/>
                  </a:lnTo>
                  <a:lnTo>
                    <a:pt x="228" y="49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15" name="Rectangle 57"/>
            <p:cNvSpPr>
              <a:spLocks noChangeArrowheads="1"/>
            </p:cNvSpPr>
            <p:nvPr/>
          </p:nvSpPr>
          <p:spPr bwMode="auto">
            <a:xfrm rot="21360000">
              <a:off x="1281938" y="1072372"/>
              <a:ext cx="1425270" cy="459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ctr"/>
              <a:r>
                <a:rPr lang="en-US" sz="1200">
                  <a:latin typeface="+mj-lt"/>
                </a:rPr>
                <a:t>Service Contract</a:t>
              </a:r>
            </a:p>
            <a:p>
              <a:pPr algn="ctr"/>
              <a:r>
                <a:rPr lang="en-US" sz="1200">
                  <a:latin typeface="+mj-lt"/>
                </a:rPr>
                <a:t>$50.00/Month</a:t>
              </a:r>
              <a:endParaRPr lang="en-US">
                <a:latin typeface="+mj-lt"/>
              </a:endParaRPr>
            </a:p>
          </p:txBody>
        </p:sp>
      </p:grpSp>
      <p:sp>
        <p:nvSpPr>
          <p:cNvPr id="15368" name="Oval 9"/>
          <p:cNvSpPr>
            <a:spLocks noChangeArrowheads="1"/>
          </p:cNvSpPr>
          <p:nvPr/>
        </p:nvSpPr>
        <p:spPr bwMode="auto">
          <a:xfrm>
            <a:off x="6108701" y="3294072"/>
            <a:ext cx="1387475" cy="625475"/>
          </a:xfrm>
          <a:prstGeom prst="ellipse">
            <a:avLst/>
          </a:prstGeom>
          <a:solidFill>
            <a:schemeClr val="accent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>
            <a:no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Invoice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2466975" y="3199606"/>
            <a:ext cx="1533525" cy="814407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anchor="ctr">
            <a:no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Billing Reversal Maintenance</a:t>
            </a:r>
          </a:p>
        </p:txBody>
      </p:sp>
      <p:cxnSp>
        <p:nvCxnSpPr>
          <p:cNvPr id="58" name="Straight Arrow Connector 57"/>
          <p:cNvCxnSpPr>
            <a:stCxn id="15368" idx="2"/>
            <a:endCxn id="15" idx="3"/>
          </p:cNvCxnSpPr>
          <p:nvPr/>
        </p:nvCxnSpPr>
        <p:spPr>
          <a:xfrm rot="10800000">
            <a:off x="4000501" y="3654277"/>
            <a:ext cx="2108201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Contract Billing</a:t>
            </a:r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b="0" dirty="0" smtClean="0">
                <a:latin typeface="+mj-lt"/>
              </a:rPr>
              <a:t>SSM-CB-010</a:t>
            </a:r>
            <a:endParaRPr lang="en-US" b="0" dirty="0" smtClean="0">
              <a:latin typeface="+mj-lt"/>
            </a:endParaRPr>
          </a:p>
        </p:txBody>
      </p:sp>
      <p:cxnSp>
        <p:nvCxnSpPr>
          <p:cNvPr id="57" name="Straight Arrow Connector 56"/>
          <p:cNvCxnSpPr>
            <a:stCxn id="15366" idx="4"/>
            <a:endCxn id="15368" idx="0"/>
          </p:cNvCxnSpPr>
          <p:nvPr/>
        </p:nvCxnSpPr>
        <p:spPr>
          <a:xfrm rot="5400000">
            <a:off x="6352065" y="2891165"/>
            <a:ext cx="90074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15368" idx="4"/>
            <a:endCxn id="13" idx="0"/>
          </p:cNvCxnSpPr>
          <p:nvPr/>
        </p:nvCxnSpPr>
        <p:spPr>
          <a:xfrm rot="5400000">
            <a:off x="6373437" y="4396016"/>
            <a:ext cx="858004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6175795" y="2666841"/>
            <a:ext cx="1253286" cy="337681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>
            <a:no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Invoice 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Post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6168442" y="4209097"/>
            <a:ext cx="1267992" cy="337681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>
            <a:no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Invoice 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Print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5681663" y="4825018"/>
            <a:ext cx="2241550" cy="1158875"/>
          </a:xfrm>
          <a:prstGeom prst="ellipse">
            <a:avLst/>
          </a:prstGeom>
          <a:solidFill>
            <a:schemeClr val="accent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>
            <a:no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Accounts Receivable,</a:t>
            </a:r>
          </a:p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Commissions,</a:t>
            </a:r>
          </a:p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Sales Order Updates</a:t>
            </a: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1258888" y="4741863"/>
            <a:ext cx="1412875" cy="1325185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Credit Memo to Adjust AR and</a:t>
            </a:r>
          </a:p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Billing Date Correction Maintenance</a:t>
            </a:r>
          </a:p>
        </p:txBody>
      </p:sp>
      <p:sp>
        <p:nvSpPr>
          <p:cNvPr id="28" name="Rectangle 26"/>
          <p:cNvSpPr>
            <a:spLocks noChangeArrowheads="1"/>
          </p:cNvSpPr>
          <p:nvPr/>
        </p:nvSpPr>
        <p:spPr bwMode="auto">
          <a:xfrm>
            <a:off x="3151188" y="5116433"/>
            <a:ext cx="1273175" cy="576044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Billing Date</a:t>
            </a:r>
          </a:p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Correction</a:t>
            </a:r>
          </a:p>
        </p:txBody>
      </p:sp>
      <p:cxnSp>
        <p:nvCxnSpPr>
          <p:cNvPr id="74" name="Straight Arrow Connector 73"/>
          <p:cNvCxnSpPr>
            <a:stCxn id="13" idx="2"/>
            <a:endCxn id="28" idx="3"/>
          </p:cNvCxnSpPr>
          <p:nvPr/>
        </p:nvCxnSpPr>
        <p:spPr>
          <a:xfrm rot="10800000">
            <a:off x="4424363" y="5404456"/>
            <a:ext cx="1257300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stCxn id="28" idx="1"/>
            <a:endCxn id="27" idx="3"/>
          </p:cNvCxnSpPr>
          <p:nvPr/>
        </p:nvCxnSpPr>
        <p:spPr>
          <a:xfrm rot="10800000" flipV="1">
            <a:off x="2671764" y="5404454"/>
            <a:ext cx="479425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27"/>
          <p:cNvSpPr>
            <a:spLocks noChangeArrowheads="1"/>
          </p:cNvSpPr>
          <p:nvPr/>
        </p:nvSpPr>
        <p:spPr bwMode="auto">
          <a:xfrm>
            <a:off x="4764723" y="5235615"/>
            <a:ext cx="673889" cy="337681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no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Errors</a:t>
            </a: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4735513" y="3464064"/>
            <a:ext cx="673889" cy="337681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no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Errors</a:t>
            </a:r>
          </a:p>
        </p:txBody>
      </p:sp>
      <p:cxnSp>
        <p:nvCxnSpPr>
          <p:cNvPr id="80" name="Shape 79"/>
          <p:cNvCxnSpPr>
            <a:stCxn id="15" idx="1"/>
          </p:cNvCxnSpPr>
          <p:nvPr/>
        </p:nvCxnSpPr>
        <p:spPr>
          <a:xfrm rot="10800000">
            <a:off x="2219325" y="2828926"/>
            <a:ext cx="247650" cy="777885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stCxn id="27" idx="0"/>
          </p:cNvCxnSpPr>
          <p:nvPr/>
        </p:nvCxnSpPr>
        <p:spPr>
          <a:xfrm rot="5400000" flipH="1" flipV="1">
            <a:off x="1039654" y="3792697"/>
            <a:ext cx="1874838" cy="23494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>
            <a:off x="2926080" y="2063759"/>
            <a:ext cx="313944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366" name="Oval 6"/>
          <p:cNvSpPr>
            <a:spLocks noChangeArrowheads="1"/>
          </p:cNvSpPr>
          <p:nvPr/>
        </p:nvSpPr>
        <p:spPr bwMode="auto">
          <a:xfrm>
            <a:off x="6072982" y="1688316"/>
            <a:ext cx="1458913" cy="752475"/>
          </a:xfrm>
          <a:prstGeom prst="ellipse">
            <a:avLst/>
          </a:prstGeom>
          <a:solidFill>
            <a:schemeClr val="accent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>
            <a:no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Sales</a:t>
            </a:r>
            <a:b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Order</a:t>
            </a: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3913188" y="1657350"/>
            <a:ext cx="1189037" cy="814407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Billing Release to Invoice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Service Contract Billing Frame</a:t>
            </a:r>
          </a:p>
          <a:p>
            <a:r>
              <a:rPr lang="en-US" smtClean="0"/>
              <a:t>Implementation Decisions</a:t>
            </a:r>
          </a:p>
          <a:p>
            <a:pPr lvl="1"/>
            <a:r>
              <a:rPr lang="en-US" smtClean="0"/>
              <a:t>How often do you bill</a:t>
            </a:r>
          </a:p>
          <a:p>
            <a:pPr lvl="1"/>
            <a:r>
              <a:rPr lang="en-US" smtClean="0"/>
              <a:t>Do you bill before or after service is provided</a:t>
            </a:r>
          </a:p>
          <a:p>
            <a:pPr lvl="1"/>
            <a:r>
              <a:rPr lang="en-US" smtClean="0"/>
              <a:t>What kind of information should appear on the invoice</a:t>
            </a:r>
          </a:p>
          <a:p>
            <a:endParaRPr lang="en-US" smtClean="0"/>
          </a:p>
          <a:p>
            <a:endParaRPr lang="en-US" dirty="0" smtClean="0"/>
          </a:p>
        </p:txBody>
      </p:sp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SSM Accounting Control (36.9.10)</a:t>
            </a:r>
          </a:p>
        </p:txBody>
      </p:sp>
      <p:sp>
        <p:nvSpPr>
          <p:cNvPr id="1638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SSM-CB-020</a:t>
            </a:r>
            <a:endParaRPr lang="en-US" dirty="0" smtClean="0"/>
          </a:p>
        </p:txBody>
      </p:sp>
      <p:pic>
        <p:nvPicPr>
          <p:cNvPr id="16389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2538" y="3548063"/>
            <a:ext cx="66389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Billing Cycle Codes</a:t>
            </a:r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SSM-CB-030</a:t>
            </a:r>
            <a:endParaRPr lang="en-US" dirty="0" smtClean="0"/>
          </a:p>
        </p:txBody>
      </p:sp>
      <p:grpSp>
        <p:nvGrpSpPr>
          <p:cNvPr id="25" name="Group 24"/>
          <p:cNvGrpSpPr/>
          <p:nvPr/>
        </p:nvGrpSpPr>
        <p:grpSpPr>
          <a:xfrm>
            <a:off x="623888" y="3590925"/>
            <a:ext cx="7823796" cy="757650"/>
            <a:chOff x="623888" y="3400425"/>
            <a:chExt cx="7823796" cy="757650"/>
          </a:xfrm>
        </p:grpSpPr>
        <p:sp>
          <p:nvSpPr>
            <p:cNvPr id="17424" name="Line 4"/>
            <p:cNvSpPr>
              <a:spLocks noChangeShapeType="1"/>
            </p:cNvSpPr>
            <p:nvPr/>
          </p:nvSpPr>
          <p:spPr bwMode="auto">
            <a:xfrm>
              <a:off x="955675" y="3740150"/>
              <a:ext cx="7127875" cy="0"/>
            </a:xfrm>
            <a:prstGeom prst="line">
              <a:avLst/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2" name="Group 25"/>
            <p:cNvGrpSpPr/>
            <p:nvPr/>
          </p:nvGrpSpPr>
          <p:grpSpPr>
            <a:xfrm>
              <a:off x="623888" y="3400425"/>
              <a:ext cx="640080" cy="757650"/>
              <a:chOff x="623888" y="3400425"/>
              <a:chExt cx="640080" cy="757650"/>
            </a:xfrm>
          </p:grpSpPr>
          <p:sp>
            <p:nvSpPr>
              <p:cNvPr id="17425" name="Line 5"/>
              <p:cNvSpPr>
                <a:spLocks noChangeShapeType="1"/>
              </p:cNvSpPr>
              <p:nvPr/>
            </p:nvSpPr>
            <p:spPr bwMode="auto">
              <a:xfrm>
                <a:off x="943928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14" name="Rectangle 10"/>
              <p:cNvSpPr>
                <a:spLocks noChangeArrowheads="1"/>
              </p:cNvSpPr>
              <p:nvPr/>
            </p:nvSpPr>
            <p:spPr bwMode="auto">
              <a:xfrm>
                <a:off x="623888" y="3852863"/>
                <a:ext cx="64008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Jan 1</a:t>
                </a:r>
              </a:p>
            </p:txBody>
          </p:sp>
        </p:grpSp>
        <p:grpSp>
          <p:nvGrpSpPr>
            <p:cNvPr id="3" name="Group 24"/>
            <p:cNvGrpSpPr/>
            <p:nvPr/>
          </p:nvGrpSpPr>
          <p:grpSpPr>
            <a:xfrm>
              <a:off x="2388919" y="3400425"/>
              <a:ext cx="654026" cy="757650"/>
              <a:chOff x="2509838" y="3400425"/>
              <a:chExt cx="654026" cy="757650"/>
            </a:xfrm>
          </p:grpSpPr>
          <p:sp>
            <p:nvSpPr>
              <p:cNvPr id="17426" name="Line 6"/>
              <p:cNvSpPr>
                <a:spLocks noChangeShapeType="1"/>
              </p:cNvSpPr>
              <p:nvPr/>
            </p:nvSpPr>
            <p:spPr bwMode="auto">
              <a:xfrm>
                <a:off x="2836851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15" name="Rectangle 11"/>
              <p:cNvSpPr>
                <a:spLocks noChangeArrowheads="1"/>
              </p:cNvSpPr>
              <p:nvPr/>
            </p:nvSpPr>
            <p:spPr bwMode="auto">
              <a:xfrm>
                <a:off x="2509838" y="3852863"/>
                <a:ext cx="654026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Feb 1</a:t>
                </a:r>
              </a:p>
            </p:txBody>
          </p:sp>
        </p:grpSp>
        <p:grpSp>
          <p:nvGrpSpPr>
            <p:cNvPr id="4" name="Group 23"/>
            <p:cNvGrpSpPr/>
            <p:nvPr/>
          </p:nvGrpSpPr>
          <p:grpSpPr>
            <a:xfrm>
              <a:off x="4167896" y="3400425"/>
              <a:ext cx="671660" cy="757650"/>
              <a:chOff x="4148138" y="3400425"/>
              <a:chExt cx="671660" cy="757650"/>
            </a:xfrm>
          </p:grpSpPr>
          <p:sp>
            <p:nvSpPr>
              <p:cNvPr id="17427" name="Line 7"/>
              <p:cNvSpPr>
                <a:spLocks noChangeShapeType="1"/>
              </p:cNvSpPr>
              <p:nvPr/>
            </p:nvSpPr>
            <p:spPr bwMode="auto">
              <a:xfrm>
                <a:off x="4483968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16" name="Rectangle 12"/>
              <p:cNvSpPr>
                <a:spLocks noChangeArrowheads="1"/>
              </p:cNvSpPr>
              <p:nvPr/>
            </p:nvSpPr>
            <p:spPr bwMode="auto">
              <a:xfrm>
                <a:off x="4148138" y="3852863"/>
                <a:ext cx="67166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Mar 1</a:t>
                </a:r>
              </a:p>
            </p:txBody>
          </p:sp>
        </p:grpSp>
        <p:grpSp>
          <p:nvGrpSpPr>
            <p:cNvPr id="5" name="Group 22"/>
            <p:cNvGrpSpPr/>
            <p:nvPr/>
          </p:nvGrpSpPr>
          <p:grpSpPr>
            <a:xfrm>
              <a:off x="5964507" y="3400425"/>
              <a:ext cx="640080" cy="757650"/>
              <a:chOff x="5872163" y="3400425"/>
              <a:chExt cx="640080" cy="757650"/>
            </a:xfrm>
          </p:grpSpPr>
          <p:sp>
            <p:nvSpPr>
              <p:cNvPr id="17428" name="Line 8"/>
              <p:cNvSpPr>
                <a:spLocks noChangeShapeType="1"/>
              </p:cNvSpPr>
              <p:nvPr/>
            </p:nvSpPr>
            <p:spPr bwMode="auto">
              <a:xfrm>
                <a:off x="6192203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17" name="Rectangle 13"/>
              <p:cNvSpPr>
                <a:spLocks noChangeArrowheads="1"/>
              </p:cNvSpPr>
              <p:nvPr/>
            </p:nvSpPr>
            <p:spPr bwMode="auto">
              <a:xfrm>
                <a:off x="5872163" y="3852863"/>
                <a:ext cx="64008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Apr 1</a:t>
                </a:r>
              </a:p>
            </p:txBody>
          </p:sp>
        </p:grpSp>
        <p:grpSp>
          <p:nvGrpSpPr>
            <p:cNvPr id="6" name="Group 21"/>
            <p:cNvGrpSpPr/>
            <p:nvPr/>
          </p:nvGrpSpPr>
          <p:grpSpPr>
            <a:xfrm>
              <a:off x="7729538" y="3400425"/>
              <a:ext cx="718146" cy="757650"/>
              <a:chOff x="7729538" y="3400425"/>
              <a:chExt cx="718146" cy="757650"/>
            </a:xfrm>
          </p:grpSpPr>
          <p:sp>
            <p:nvSpPr>
              <p:cNvPr id="17429" name="Line 9"/>
              <p:cNvSpPr>
                <a:spLocks noChangeShapeType="1"/>
              </p:cNvSpPr>
              <p:nvPr/>
            </p:nvSpPr>
            <p:spPr bwMode="auto">
              <a:xfrm>
                <a:off x="8088611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18" name="Rectangle 14"/>
              <p:cNvSpPr>
                <a:spLocks noChangeArrowheads="1"/>
              </p:cNvSpPr>
              <p:nvPr/>
            </p:nvSpPr>
            <p:spPr bwMode="auto">
              <a:xfrm>
                <a:off x="7729538" y="3852863"/>
                <a:ext cx="718146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May 1</a:t>
                </a:r>
              </a:p>
            </p:txBody>
          </p:sp>
        </p:grpSp>
      </p:grp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400050" y="1409700"/>
            <a:ext cx="4039656" cy="1376263"/>
          </a:xfrm>
          <a:prstGeom prst="roundRect">
            <a:avLst/>
          </a:prstGeom>
          <a:solidFill>
            <a:schemeClr val="accent2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u="sng" dirty="0">
                <a:latin typeface="+mj-lt"/>
              </a:rPr>
              <a:t>Setup</a:t>
            </a:r>
            <a:br>
              <a:rPr lang="en-US" sz="1400" u="sng" dirty="0">
                <a:latin typeface="+mj-lt"/>
              </a:rPr>
            </a:br>
            <a:endParaRPr lang="en-US" sz="500" u="sng" dirty="0">
              <a:latin typeface="+mj-lt"/>
            </a:endParaRP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Cycle Code: Monthly</a:t>
            </a: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Qty to Bill: 1</a:t>
            </a: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Contract created Jan 1 for $50.00/month</a:t>
            </a: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Next Bill Date: Jan 1</a:t>
            </a:r>
          </a:p>
        </p:txBody>
      </p:sp>
      <p:sp>
        <p:nvSpPr>
          <p:cNvPr id="17420" name="Line 16"/>
          <p:cNvSpPr>
            <a:spLocks noChangeShapeType="1"/>
          </p:cNvSpPr>
          <p:nvPr/>
        </p:nvSpPr>
        <p:spPr bwMode="auto">
          <a:xfrm>
            <a:off x="942975" y="2893252"/>
            <a:ext cx="0" cy="685800"/>
          </a:xfrm>
          <a:prstGeom prst="lin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 type="none" w="med" len="med"/>
            <a:tailEnd type="arrow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4057650" y="4638675"/>
            <a:ext cx="4529473" cy="1137900"/>
          </a:xfrm>
          <a:prstGeom prst="roundRect">
            <a:avLst/>
          </a:prstGeom>
          <a:solidFill>
            <a:schemeClr val="accent2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u="sng" dirty="0">
                <a:latin typeface="+mj-lt"/>
              </a:rPr>
              <a:t>Results</a:t>
            </a:r>
            <a:br>
              <a:rPr lang="en-US" sz="1400" u="sng" dirty="0">
                <a:latin typeface="+mj-lt"/>
              </a:rPr>
            </a:br>
            <a:endParaRPr lang="en-US" sz="500" u="sng" dirty="0">
              <a:latin typeface="+mj-lt"/>
            </a:endParaRP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Invoice generated on Jan 1</a:t>
            </a: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Invoice created for $50.00 (1 month of service)</a:t>
            </a: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Next Bill Date: Feb 1</a:t>
            </a:r>
          </a:p>
        </p:txBody>
      </p:sp>
      <p:sp>
        <p:nvSpPr>
          <p:cNvPr id="17422" name="Line 18"/>
          <p:cNvSpPr>
            <a:spLocks noChangeShapeType="1"/>
          </p:cNvSpPr>
          <p:nvPr/>
        </p:nvSpPr>
        <p:spPr bwMode="auto">
          <a:xfrm flipV="1">
            <a:off x="1826444" y="3957639"/>
            <a:ext cx="0" cy="685800"/>
          </a:xfrm>
          <a:prstGeom prst="lin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 type="none" w="med" len="med"/>
            <a:tailEnd type="arrow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7423" name="Rectangle 19"/>
          <p:cNvSpPr>
            <a:spLocks noChangeArrowheads="1"/>
          </p:cNvSpPr>
          <p:nvPr/>
        </p:nvSpPr>
        <p:spPr bwMode="auto">
          <a:xfrm>
            <a:off x="995363" y="4645820"/>
            <a:ext cx="1665522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noAutofit/>
          </a:bodyPr>
          <a:lstStyle/>
          <a:p>
            <a:pPr algn="ctr"/>
            <a:r>
              <a:rPr lang="en-US" sz="1400" dirty="0">
                <a:latin typeface="+mj-lt"/>
              </a:rPr>
              <a:t>Coverage Period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Billing In Arrears</a:t>
            </a:r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SSM-CB-040</a:t>
            </a:r>
            <a:endParaRPr lang="en-US" dirty="0" smtClean="0"/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631825" y="1069975"/>
            <a:ext cx="4039656" cy="1376263"/>
          </a:xfrm>
          <a:prstGeom prst="roundRect">
            <a:avLst/>
          </a:prstGeom>
          <a:solidFill>
            <a:schemeClr val="accent2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u="sng" dirty="0">
                <a:latin typeface="+mj-lt"/>
              </a:rPr>
              <a:t>Setup</a:t>
            </a:r>
            <a:br>
              <a:rPr lang="en-US" sz="1400" u="sng" dirty="0">
                <a:latin typeface="+mj-lt"/>
              </a:rPr>
            </a:br>
            <a:endParaRPr lang="en-US" sz="500" u="sng" dirty="0">
              <a:latin typeface="+mj-lt"/>
            </a:endParaRP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Cycle Code: Monthly</a:t>
            </a: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Bill Arrears: Yes</a:t>
            </a: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Contract created Jan 1 for $50.00/month</a:t>
            </a: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Next Bill Date: Feb 1</a:t>
            </a:r>
          </a:p>
        </p:txBody>
      </p:sp>
      <p:sp>
        <p:nvSpPr>
          <p:cNvPr id="18445" name="Line 16"/>
          <p:cNvSpPr>
            <a:spLocks noChangeShapeType="1"/>
          </p:cNvSpPr>
          <p:nvPr/>
        </p:nvSpPr>
        <p:spPr bwMode="auto">
          <a:xfrm>
            <a:off x="2714625" y="2890914"/>
            <a:ext cx="0" cy="685800"/>
          </a:xfrm>
          <a:prstGeom prst="lin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 type="none" w="med" len="med"/>
            <a:tailEnd type="arrow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5011738" y="4489450"/>
            <a:ext cx="2873375" cy="1137900"/>
          </a:xfrm>
          <a:prstGeom prst="roundRect">
            <a:avLst/>
          </a:prstGeom>
          <a:solidFill>
            <a:schemeClr val="accent2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u="sng">
                <a:latin typeface="+mj-lt"/>
              </a:rPr>
              <a:t>Results</a:t>
            </a:r>
            <a:br>
              <a:rPr lang="en-US" sz="1400" u="sng">
                <a:latin typeface="+mj-lt"/>
              </a:rPr>
            </a:br>
            <a:endParaRPr lang="en-US" sz="500" u="sng">
              <a:latin typeface="+mj-lt"/>
            </a:endParaRPr>
          </a:p>
          <a:p>
            <a:pPr>
              <a:defRPr/>
            </a:pPr>
            <a:r>
              <a:rPr lang="en-US" sz="1400">
                <a:latin typeface="+mj-lt"/>
              </a:rPr>
              <a:t>Contract will not be be selected for billing until Feb 1 or after.</a:t>
            </a:r>
          </a:p>
        </p:txBody>
      </p:sp>
      <p:sp>
        <p:nvSpPr>
          <p:cNvPr id="18447" name="Rectangle 18"/>
          <p:cNvSpPr>
            <a:spLocks noChangeArrowheads="1"/>
          </p:cNvSpPr>
          <p:nvPr/>
        </p:nvSpPr>
        <p:spPr bwMode="auto">
          <a:xfrm>
            <a:off x="2321720" y="2576578"/>
            <a:ext cx="787076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400" dirty="0">
                <a:latin typeface="+mj-lt"/>
              </a:rPr>
              <a:t>First Bill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623888" y="3590925"/>
            <a:ext cx="7823796" cy="757650"/>
            <a:chOff x="623888" y="3400425"/>
            <a:chExt cx="7823796" cy="757650"/>
          </a:xfrm>
        </p:grpSpPr>
        <p:sp>
          <p:nvSpPr>
            <p:cNvPr id="23" name="Line 4"/>
            <p:cNvSpPr>
              <a:spLocks noChangeShapeType="1"/>
            </p:cNvSpPr>
            <p:nvPr/>
          </p:nvSpPr>
          <p:spPr bwMode="auto">
            <a:xfrm>
              <a:off x="955675" y="3740150"/>
              <a:ext cx="7127875" cy="0"/>
            </a:xfrm>
            <a:prstGeom prst="line">
              <a:avLst/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24" name="Group 25"/>
            <p:cNvGrpSpPr/>
            <p:nvPr/>
          </p:nvGrpSpPr>
          <p:grpSpPr>
            <a:xfrm>
              <a:off x="623888" y="3400425"/>
              <a:ext cx="640080" cy="757650"/>
              <a:chOff x="623888" y="3400425"/>
              <a:chExt cx="640080" cy="757650"/>
            </a:xfrm>
          </p:grpSpPr>
          <p:sp>
            <p:nvSpPr>
              <p:cNvPr id="37" name="Line 5"/>
              <p:cNvSpPr>
                <a:spLocks noChangeShapeType="1"/>
              </p:cNvSpPr>
              <p:nvPr/>
            </p:nvSpPr>
            <p:spPr bwMode="auto">
              <a:xfrm>
                <a:off x="943928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" name="Rectangle 10"/>
              <p:cNvSpPr>
                <a:spLocks noChangeArrowheads="1"/>
              </p:cNvSpPr>
              <p:nvPr/>
            </p:nvSpPr>
            <p:spPr bwMode="auto">
              <a:xfrm>
                <a:off x="623888" y="3852863"/>
                <a:ext cx="64008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Jan 1</a:t>
                </a:r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2388919" y="3400425"/>
              <a:ext cx="654026" cy="757650"/>
              <a:chOff x="2509838" y="3400425"/>
              <a:chExt cx="654026" cy="757650"/>
            </a:xfrm>
          </p:grpSpPr>
          <p:sp>
            <p:nvSpPr>
              <p:cNvPr id="35" name="Line 6"/>
              <p:cNvSpPr>
                <a:spLocks noChangeShapeType="1"/>
              </p:cNvSpPr>
              <p:nvPr/>
            </p:nvSpPr>
            <p:spPr bwMode="auto">
              <a:xfrm>
                <a:off x="2836851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" name="Rectangle 11"/>
              <p:cNvSpPr>
                <a:spLocks noChangeArrowheads="1"/>
              </p:cNvSpPr>
              <p:nvPr/>
            </p:nvSpPr>
            <p:spPr bwMode="auto">
              <a:xfrm>
                <a:off x="2509838" y="3852863"/>
                <a:ext cx="654026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Feb 1</a:t>
                </a:r>
              </a:p>
            </p:txBody>
          </p:sp>
        </p:grpSp>
        <p:grpSp>
          <p:nvGrpSpPr>
            <p:cNvPr id="26" name="Group 23"/>
            <p:cNvGrpSpPr/>
            <p:nvPr/>
          </p:nvGrpSpPr>
          <p:grpSpPr>
            <a:xfrm>
              <a:off x="4167896" y="3400425"/>
              <a:ext cx="671660" cy="757650"/>
              <a:chOff x="4148138" y="3400425"/>
              <a:chExt cx="671660" cy="757650"/>
            </a:xfrm>
          </p:grpSpPr>
          <p:sp>
            <p:nvSpPr>
              <p:cNvPr id="33" name="Line 7"/>
              <p:cNvSpPr>
                <a:spLocks noChangeShapeType="1"/>
              </p:cNvSpPr>
              <p:nvPr/>
            </p:nvSpPr>
            <p:spPr bwMode="auto">
              <a:xfrm>
                <a:off x="4483968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" name="Rectangle 12"/>
              <p:cNvSpPr>
                <a:spLocks noChangeArrowheads="1"/>
              </p:cNvSpPr>
              <p:nvPr/>
            </p:nvSpPr>
            <p:spPr bwMode="auto">
              <a:xfrm>
                <a:off x="4148138" y="3852863"/>
                <a:ext cx="67166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Mar 1</a:t>
                </a:r>
              </a:p>
            </p:txBody>
          </p:sp>
        </p:grpSp>
        <p:grpSp>
          <p:nvGrpSpPr>
            <p:cNvPr id="27" name="Group 22"/>
            <p:cNvGrpSpPr/>
            <p:nvPr/>
          </p:nvGrpSpPr>
          <p:grpSpPr>
            <a:xfrm>
              <a:off x="5964507" y="3400425"/>
              <a:ext cx="640080" cy="757650"/>
              <a:chOff x="5872163" y="3400425"/>
              <a:chExt cx="640080" cy="757650"/>
            </a:xfrm>
          </p:grpSpPr>
          <p:sp>
            <p:nvSpPr>
              <p:cNvPr id="31" name="Line 8"/>
              <p:cNvSpPr>
                <a:spLocks noChangeShapeType="1"/>
              </p:cNvSpPr>
              <p:nvPr/>
            </p:nvSpPr>
            <p:spPr bwMode="auto">
              <a:xfrm>
                <a:off x="6192203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" name="Rectangle 13"/>
              <p:cNvSpPr>
                <a:spLocks noChangeArrowheads="1"/>
              </p:cNvSpPr>
              <p:nvPr/>
            </p:nvSpPr>
            <p:spPr bwMode="auto">
              <a:xfrm>
                <a:off x="5872163" y="3852863"/>
                <a:ext cx="64008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Apr 1</a:t>
                </a:r>
              </a:p>
            </p:txBody>
          </p:sp>
        </p:grpSp>
        <p:grpSp>
          <p:nvGrpSpPr>
            <p:cNvPr id="28" name="Group 21"/>
            <p:cNvGrpSpPr/>
            <p:nvPr/>
          </p:nvGrpSpPr>
          <p:grpSpPr>
            <a:xfrm>
              <a:off x="7729538" y="3400425"/>
              <a:ext cx="718146" cy="757650"/>
              <a:chOff x="7729538" y="3400425"/>
              <a:chExt cx="718146" cy="757650"/>
            </a:xfrm>
          </p:grpSpPr>
          <p:sp>
            <p:nvSpPr>
              <p:cNvPr id="29" name="Line 9"/>
              <p:cNvSpPr>
                <a:spLocks noChangeShapeType="1"/>
              </p:cNvSpPr>
              <p:nvPr/>
            </p:nvSpPr>
            <p:spPr bwMode="auto">
              <a:xfrm>
                <a:off x="8088611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0" name="Rectangle 14"/>
              <p:cNvSpPr>
                <a:spLocks noChangeArrowheads="1"/>
              </p:cNvSpPr>
              <p:nvPr/>
            </p:nvSpPr>
            <p:spPr bwMode="auto">
              <a:xfrm>
                <a:off x="7729538" y="3852863"/>
                <a:ext cx="718146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May 1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No, system creates contract invoices for periods, determined by billing date, begin with contract start date</a:t>
            </a:r>
          </a:p>
          <a:p>
            <a:r>
              <a:rPr lang="en-US" dirty="0" smtClean="0"/>
              <a:t>If Yes, system invoices on 1st day of appropriate calendar month regardless of start date of contract</a:t>
            </a:r>
          </a:p>
          <a:p>
            <a:endParaRPr lang="en-US" dirty="0" smtClean="0"/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Period Base Billing</a:t>
            </a:r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SSM-CB-050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Yes, system generates invoice for partial periods not fitting into monthly cycle</a:t>
            </a:r>
          </a:p>
          <a:p>
            <a:r>
              <a:rPr lang="en-US" dirty="0" smtClean="0"/>
              <a:t>If No, the covered days are given away</a:t>
            </a:r>
          </a:p>
          <a:p>
            <a:endParaRPr lang="en-US" dirty="0" smtClean="0"/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Prorating Partial Periods</a:t>
            </a:r>
          </a:p>
        </p:txBody>
      </p:sp>
      <p:sp>
        <p:nvSpPr>
          <p:cNvPr id="204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SSM-CB-060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Billing Customers or End Users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SSM-CB-070</a:t>
            </a:r>
            <a:endParaRPr lang="en-US" dirty="0" smtClean="0"/>
          </a:p>
        </p:txBody>
      </p:sp>
      <p:pic>
        <p:nvPicPr>
          <p:cNvPr id="2150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009650"/>
            <a:ext cx="7019925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Default depends on SSM Accounting Control (36.9.10) settings</a:t>
            </a:r>
          </a:p>
          <a:p>
            <a:r>
              <a:rPr lang="en-US" dirty="0" smtClean="0"/>
              <a:t>Contract value determines invoice format</a:t>
            </a:r>
          </a:p>
          <a:p>
            <a:r>
              <a:rPr lang="en-US" dirty="0" smtClean="0"/>
              <a:t>Invoices limited to 999 lines</a:t>
            </a:r>
          </a:p>
          <a:p>
            <a:r>
              <a:rPr lang="en-US" dirty="0" smtClean="0"/>
              <a:t>Details can be summarized if share</a:t>
            </a:r>
          </a:p>
          <a:p>
            <a:pPr lvl="1"/>
            <a:r>
              <a:rPr lang="en-US" dirty="0" smtClean="0"/>
              <a:t>Service Type and contract line type</a:t>
            </a:r>
          </a:p>
          <a:p>
            <a:pPr lvl="1"/>
            <a:r>
              <a:rPr lang="en-US" dirty="0" smtClean="0"/>
              <a:t>Tax attributes</a:t>
            </a:r>
          </a:p>
          <a:p>
            <a:pPr lvl="1"/>
            <a:r>
              <a:rPr lang="en-US" dirty="0" smtClean="0"/>
              <a:t>GL accounts and Project</a:t>
            </a:r>
          </a:p>
          <a:p>
            <a:endParaRPr lang="en-US" dirty="0" smtClean="0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Summarized or Detail Billing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SSM-CB-080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6088</TotalTime>
  <Words>331</Words>
  <Application>Microsoft Office PowerPoint</Application>
  <PresentationFormat>On-screen Show (4:3)</PresentationFormat>
  <Paragraphs>122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QAD 2010 Template</vt:lpstr>
      <vt:lpstr>Contract Billing</vt:lpstr>
      <vt:lpstr>Contract Billing</vt:lpstr>
      <vt:lpstr>SSM Accounting Control (36.9.10)</vt:lpstr>
      <vt:lpstr>Billing Cycle Codes</vt:lpstr>
      <vt:lpstr>Billing In Arrears</vt:lpstr>
      <vt:lpstr>Period Base Billing</vt:lpstr>
      <vt:lpstr>Prorating Partial Periods</vt:lpstr>
      <vt:lpstr>Billing Customers or End Users</vt:lpstr>
      <vt:lpstr>Summarized or Detail Billing</vt:lpstr>
      <vt:lpstr>Managing Deferred and Accrued Revenue</vt:lpstr>
      <vt:lpstr>Revenue Recognition</vt:lpstr>
      <vt:lpstr>Deferred/Accrued Revenue Records</vt:lpstr>
      <vt:lpstr>Billing Release to Invoice</vt:lpstr>
      <vt:lpstr>Reprinting an Invoice</vt:lpstr>
      <vt:lpstr>Billing Date Correction</vt:lpstr>
      <vt:lpstr>Billing Reversal Maintenance</vt:lpstr>
      <vt:lpstr>Billing Date Correction</vt:lpstr>
      <vt:lpstr>Reviewing Contract Financial Data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141</cp:revision>
  <dcterms:created xsi:type="dcterms:W3CDTF">2002-03-27T21:49:26Z</dcterms:created>
  <dcterms:modified xsi:type="dcterms:W3CDTF">2012-01-23T19:21:29Z</dcterms:modified>
</cp:coreProperties>
</file>