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84" r:id="rId1"/>
  </p:sldMasterIdLst>
  <p:notesMasterIdLst>
    <p:notesMasterId r:id="rId13"/>
  </p:notesMasterIdLst>
  <p:handoutMasterIdLst>
    <p:handoutMasterId r:id="rId14"/>
  </p:handoutMasterIdLst>
  <p:sldIdLst>
    <p:sldId id="26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b="1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287C6"/>
    <a:srgbClr val="0099FF"/>
    <a:srgbClr val="000099"/>
    <a:srgbClr val="006600"/>
    <a:srgbClr val="FFCC00"/>
    <a:srgbClr val="009900"/>
    <a:srgbClr val="969696"/>
    <a:srgbClr val="C0C0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 autoAdjust="0"/>
  </p:normalViewPr>
  <p:slideViewPr>
    <p:cSldViewPr snapToGrid="0">
      <p:cViewPr>
        <p:scale>
          <a:sx n="100" d="100"/>
          <a:sy n="100" d="100"/>
        </p:scale>
        <p:origin x="-216" y="-312"/>
      </p:cViewPr>
      <p:guideLst>
        <p:guide orient="horz" pos="2157"/>
        <p:guide orient="horz" pos="571"/>
        <p:guide orient="horz" pos="1072"/>
        <p:guide pos="2879"/>
        <p:guide pos="375"/>
        <p:guide pos="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1602" y="-6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3390B43B-ECC8-4ABD-A055-ED77F3932561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>
                <a:latin typeface="Times New Roman" pitchFamily="18" charset="0"/>
              </a:defRPr>
            </a:lvl1pPr>
          </a:lstStyle>
          <a:p>
            <a:pPr>
              <a:defRPr/>
            </a:pPr>
            <a:fld id="{968B823E-06DB-4538-9EC3-8DCA03902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429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60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457200" y="4343400"/>
            <a:ext cx="59436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5410200" y="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F5387134-B6F9-447A-9E32-BC68B9DD32BA}" type="datetime1">
              <a:rPr lang="en-US"/>
              <a:pPr>
                <a:defRPr/>
              </a:pPr>
              <a:t>1/23/2012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8800" y="8915400"/>
            <a:ext cx="12192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000" b="0">
                <a:latin typeface="Arial" charset="0"/>
              </a:defRPr>
            </a:lvl1pPr>
          </a:lstStyle>
          <a:p>
            <a:pPr>
              <a:defRPr/>
            </a:pPr>
            <a:fld id="{547791EB-EA55-4A2D-A805-42FDB45DF0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SSM-CQ-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34275" y="6638544"/>
            <a:ext cx="1609725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smtClean="0"/>
              <a:t>SSM-CQ-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</a:t>
            </a:r>
            <a:r>
              <a:rPr lang="en-US" dirty="0" smtClean="0"/>
              <a:t>Quotes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Service &amp; Support Management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7534275" y="6638925"/>
            <a:ext cx="1609725" cy="2190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SSM-CQ-000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Credit Hold Option is 2 and customer or end user on credit hold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Customer requires a PO and one not specified on the quote</a:t>
            </a:r>
          </a:p>
          <a:p>
            <a:endParaRPr lang="en-US" dirty="0" smtClean="0"/>
          </a:p>
        </p:txBody>
      </p:sp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Errors</a:t>
            </a:r>
          </a:p>
        </p:txBody>
      </p:sp>
      <p:sp>
        <p:nvSpPr>
          <p:cNvPr id="2355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SSM-CQ-090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Expired Quotes</a:t>
            </a:r>
          </a:p>
        </p:txBody>
      </p:sp>
      <p:sp>
        <p:nvSpPr>
          <p:cNvPr id="245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SSM-CQ-100</a:t>
            </a:r>
            <a:endParaRPr lang="en-US" dirty="0" smtClean="0"/>
          </a:p>
        </p:txBody>
      </p:sp>
      <p:pic>
        <p:nvPicPr>
          <p:cNvPr id="2458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Life Cycle</a:t>
            </a:r>
          </a:p>
        </p:txBody>
      </p:sp>
      <p:sp>
        <p:nvSpPr>
          <p:cNvPr id="1536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SSM-CQ-010</a:t>
            </a:r>
            <a:endParaRPr lang="en-US" dirty="0" smtClean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Content Placeholder 8"/>
          <p:cNvSpPr txBox="1">
            <a:spLocks/>
          </p:cNvSpPr>
          <p:nvPr/>
        </p:nvSpPr>
        <p:spPr>
          <a:xfrm>
            <a:off x="1819275" y="905254"/>
            <a:ext cx="6400800" cy="526694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Perform Setup Required for Calls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Create a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Print Call Quote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Release Call Quote to recording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Move Expired Call Quotes to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r>
              <a:rPr kumimoji="0" lang="en-US" sz="2800" b="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Delete/Archive Call Quote History</a:t>
            </a:r>
          </a:p>
          <a:p>
            <a:pPr marL="342900" lvl="0" indent="-342900" defTabSz="457200" eaLnBrk="1" fontAlgn="auto" hangingPunct="1"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Font typeface="Arial"/>
              <a:buChar char="•"/>
              <a:defRPr/>
            </a:pPr>
            <a:endParaRPr kumimoji="0" lang="en-US" sz="2000" b="0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6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8" dur="indefinite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SSM-CQ-020</a:t>
            </a:r>
            <a:endParaRPr lang="en-US" dirty="0" smtClean="0"/>
          </a:p>
        </p:txBody>
      </p:sp>
      <p:pic>
        <p:nvPicPr>
          <p:cNvPr id="163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1988" y="1057275"/>
            <a:ext cx="782002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741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SSM-CQ-030</a:t>
            </a:r>
            <a:endParaRPr lang="en-US" dirty="0" smtClean="0"/>
          </a:p>
        </p:txBody>
      </p:sp>
      <p:pic>
        <p:nvPicPr>
          <p:cNvPr id="1741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7750"/>
            <a:ext cx="78105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Maintenance</a:t>
            </a:r>
          </a:p>
        </p:txBody>
      </p:sp>
      <p:sp>
        <p:nvSpPr>
          <p:cNvPr id="1843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SSM-CQ-040</a:t>
            </a:r>
            <a:endParaRPr lang="en-US" dirty="0" smtClean="0"/>
          </a:p>
        </p:txBody>
      </p:sp>
      <p:pic>
        <p:nvPicPr>
          <p:cNvPr id="1843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2988"/>
            <a:ext cx="7810500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Copy</a:t>
            </a:r>
          </a:p>
        </p:txBody>
      </p:sp>
      <p:sp>
        <p:nvSpPr>
          <p:cNvPr id="1945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SSM-CQ-050</a:t>
            </a:r>
            <a:endParaRPr lang="en-US" dirty="0" smtClean="0"/>
          </a:p>
        </p:txBody>
      </p:sp>
      <p:pic>
        <p:nvPicPr>
          <p:cNvPr id="1946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3" y="1042988"/>
            <a:ext cx="7800975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No limits or levels of coverage; all quantities calculated as 100% billable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Does not calculate taxes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Only one report per quote line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Status is always Quote</a:t>
            </a:r>
          </a:p>
          <a:p>
            <a:endParaRPr lang="en-US" dirty="0" smtClean="0"/>
          </a:p>
        </p:txBody>
      </p:sp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Quote Limitations</a:t>
            </a:r>
          </a:p>
        </p:txBody>
      </p:sp>
      <p:sp>
        <p:nvSpPr>
          <p:cNvPr id="2048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SSM-CQ-060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Quote Release to Recording</a:t>
            </a:r>
          </a:p>
        </p:txBody>
      </p:sp>
      <p:sp>
        <p:nvSpPr>
          <p:cNvPr id="2150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SSM-CQ-070</a:t>
            </a:r>
            <a:endParaRPr lang="en-US" dirty="0" smtClean="0"/>
          </a:p>
        </p:txBody>
      </p:sp>
      <p:pic>
        <p:nvPicPr>
          <p:cNvPr id="21508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0" y="1042988"/>
            <a:ext cx="7810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dirty="0" smtClean="0"/>
              <a:t>Cross references Call to Quote and Quote to Call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Copies Comments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Transfers Engineer load to call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Sets quote’s closed date to release date</a:t>
            </a:r>
          </a:p>
          <a:p>
            <a:pPr>
              <a:lnSpc>
                <a:spcPct val="100000"/>
              </a:lnSpc>
            </a:pPr>
            <a:r>
              <a:rPr lang="en-US" dirty="0" smtClean="0"/>
              <a:t>Calculates coverage if contract</a:t>
            </a:r>
          </a:p>
          <a:p>
            <a:endParaRPr lang="en-US" dirty="0" smtClean="0"/>
          </a:p>
        </p:txBody>
      </p:sp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Call Creation From Quote</a:t>
            </a:r>
          </a:p>
        </p:txBody>
      </p:sp>
      <p:sp>
        <p:nvSpPr>
          <p:cNvPr id="2253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SSM-CQ-080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7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2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3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9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0" dur="indefinite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4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26" dur="indefinite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mph" presetSubtype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30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31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I:\train\MFG PRO Appl\eB2-mfgpro\eB2_support templates\slides\eB2 Training.pot</Template>
  <TotalTime>5925</TotalTime>
  <Words>154</Words>
  <Application>Microsoft Office PowerPoint</Application>
  <PresentationFormat>On-screen Show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Call Quotes</vt:lpstr>
      <vt:lpstr>Call Quote Life Cycle</vt:lpstr>
      <vt:lpstr>Call Quote Maintenance</vt:lpstr>
      <vt:lpstr>Call Quote Maintenance</vt:lpstr>
      <vt:lpstr>Call Quote Maintenance</vt:lpstr>
      <vt:lpstr>Call Quote Copy</vt:lpstr>
      <vt:lpstr>Quote Limitations</vt:lpstr>
      <vt:lpstr>Call Quote Release to Recording</vt:lpstr>
      <vt:lpstr>Call Creation From Quote</vt:lpstr>
      <vt:lpstr>Quote Errors</vt:lpstr>
      <vt:lpstr>Expired Quotes</vt:lpstr>
    </vt:vector>
  </TitlesOfParts>
  <Manager>Vance Giboney</Manager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 McGlothlin Gurkweitz</dc:creator>
  <cp:lastModifiedBy>njm</cp:lastModifiedBy>
  <cp:revision>128</cp:revision>
  <dcterms:created xsi:type="dcterms:W3CDTF">2002-03-27T21:49:26Z</dcterms:created>
  <dcterms:modified xsi:type="dcterms:W3CDTF">2012-01-23T21:37:14Z</dcterms:modified>
</cp:coreProperties>
</file>