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00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90" r:id="rId4"/>
    <p:sldId id="260" r:id="rId5"/>
    <p:sldId id="293" r:id="rId6"/>
    <p:sldId id="262" r:id="rId7"/>
    <p:sldId id="265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91" r:id="rId17"/>
    <p:sldId id="273" r:id="rId18"/>
    <p:sldId id="274" r:id="rId19"/>
    <p:sldId id="275" r:id="rId20"/>
    <p:sldId id="276" r:id="rId21"/>
    <p:sldId id="286" r:id="rId22"/>
    <p:sldId id="292" r:id="rId23"/>
    <p:sldId id="285" r:id="rId24"/>
    <p:sldId id="278" r:id="rId25"/>
    <p:sldId id="279" r:id="rId26"/>
    <p:sldId id="280" r:id="rId27"/>
    <p:sldId id="288" r:id="rId28"/>
    <p:sldId id="281" r:id="rId29"/>
    <p:sldId id="289" r:id="rId30"/>
    <p:sldId id="282" r:id="rId31"/>
    <p:sldId id="283" r:id="rId32"/>
    <p:sldId id="284" r:id="rId3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969696"/>
    <a:srgbClr val="C0C0C0"/>
    <a:srgbClr val="0099FF"/>
    <a:srgbClr val="000099"/>
    <a:srgbClr val="006600"/>
    <a:srgbClr val="FFCC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F5BC9E0D-01C6-44BA-AF61-F569761B8E0C}" type="datetime1">
              <a:rPr lang="en-US"/>
              <a:pPr>
                <a:defRPr/>
              </a:pPr>
              <a:t>1/20/2012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5DE62B8A-C904-4B4F-A003-8E10DD325D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9169137A-F2E4-4043-8A00-3BDF3F501325}" type="datetime1">
              <a:rPr lang="en-US"/>
              <a:pPr>
                <a:defRPr/>
              </a:pPr>
              <a:t>1/20/2012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416E75DF-3BEB-4F15-A7BB-E87339C4DC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SSM-ISB-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SSM-ISB-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r>
              <a:rPr lang="en-US" b="0" dirty="0" smtClean="0"/>
              <a:t>SSM-ISB-010</a:t>
            </a:r>
            <a:endParaRPr lang="en-US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Office Detail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SSM-ISB-100</a:t>
            </a:r>
            <a:endParaRPr lang="en-US" b="0" dirty="0" smtClean="0"/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33475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Attributes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SSM-ISB-110</a:t>
            </a:r>
            <a:endParaRPr lang="en-US" b="0" dirty="0" smtClean="0"/>
          </a:p>
        </p:txBody>
      </p:sp>
      <p:pic>
        <p:nvPicPr>
          <p:cNvPr id="2662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33475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200275" y="4010025"/>
            <a:ext cx="29067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Determines on an end-user basis if items are added to the installed base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2009775" y="5172075"/>
            <a:ext cx="328771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Defaults from customer, but may be unique for each End User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391150" y="4152900"/>
            <a:ext cx="29067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Provides default for Contract Maintenance for contracts for this end user</a:t>
            </a:r>
          </a:p>
        </p:txBody>
      </p:sp>
      <p:sp>
        <p:nvSpPr>
          <p:cNvPr id="26632" name="Rectangle 7"/>
          <p:cNvSpPr>
            <a:spLocks noChangeArrowheads="1"/>
          </p:cNvSpPr>
          <p:nvPr/>
        </p:nvSpPr>
        <p:spPr bwMode="auto">
          <a:xfrm>
            <a:off x="1457325" y="3876675"/>
            <a:ext cx="13335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3" name="Rectangle 8"/>
          <p:cNvSpPr>
            <a:spLocks noChangeArrowheads="1"/>
          </p:cNvSpPr>
          <p:nvPr/>
        </p:nvSpPr>
        <p:spPr bwMode="auto">
          <a:xfrm>
            <a:off x="1457325" y="4076700"/>
            <a:ext cx="13335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4" name="Rectangle 9"/>
          <p:cNvSpPr>
            <a:spLocks noChangeArrowheads="1"/>
          </p:cNvSpPr>
          <p:nvPr/>
        </p:nvSpPr>
        <p:spPr bwMode="auto">
          <a:xfrm>
            <a:off x="5429250" y="3867150"/>
            <a:ext cx="13335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5" name="Elbow Connector 11"/>
          <p:cNvCxnSpPr>
            <a:cxnSpLocks noChangeShapeType="1"/>
            <a:endCxn id="26632" idx="3"/>
          </p:cNvCxnSpPr>
          <p:nvPr/>
        </p:nvCxnSpPr>
        <p:spPr bwMode="auto">
          <a:xfrm rot="10800000">
            <a:off x="1590675" y="3938589"/>
            <a:ext cx="609600" cy="47864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6636" name="Elbow Connector 13"/>
          <p:cNvCxnSpPr>
            <a:cxnSpLocks noChangeShapeType="1"/>
            <a:endCxn id="26633" idx="3"/>
          </p:cNvCxnSpPr>
          <p:nvPr/>
        </p:nvCxnSpPr>
        <p:spPr bwMode="auto">
          <a:xfrm rot="10800000">
            <a:off x="1590675" y="4138613"/>
            <a:ext cx="419100" cy="132148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6637" name="Shape 15"/>
          <p:cNvCxnSpPr>
            <a:cxnSpLocks noChangeShapeType="1"/>
          </p:cNvCxnSpPr>
          <p:nvPr/>
        </p:nvCxnSpPr>
        <p:spPr bwMode="auto">
          <a:xfrm rot="16200000" flipV="1">
            <a:off x="6113067" y="3421459"/>
            <a:ext cx="209550" cy="1253331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6632" grpId="0"/>
      <p:bldP spid="26633" grpId="0"/>
      <p:bldP spid="26633" grpId="1"/>
      <p:bldP spid="266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Invoice Format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SSM-ISB-120</a:t>
            </a:r>
            <a:endParaRPr lang="en-US" b="0" dirty="0" smtClean="0"/>
          </a:p>
        </p:txBody>
      </p:sp>
      <p:pic>
        <p:nvPicPr>
          <p:cNvPr id="2765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33475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029075" y="3438525"/>
            <a:ext cx="29067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Determines on an end-user basis  the level of detail created for call </a:t>
            </a:r>
            <a:r>
              <a:rPr lang="en-US" sz="1400" dirty="0" smtClean="0">
                <a:latin typeface="+mn-lt"/>
              </a:rPr>
              <a:t>invoices</a:t>
            </a:r>
            <a:endParaRPr lang="en-US" sz="1400" dirty="0">
              <a:latin typeface="+mn-lt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029075" y="4657725"/>
            <a:ext cx="290671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This value sets default in Call Invoice Recording, overriding value defined in Invoice Sort </a:t>
            </a:r>
            <a:r>
              <a:rPr lang="en-US" sz="1400" dirty="0" smtClean="0">
                <a:latin typeface="+mn-lt"/>
              </a:rPr>
              <a:t>Maintenance</a:t>
            </a:r>
            <a:endParaRPr lang="en-US" sz="1400" dirty="0">
              <a:latin typeface="+mn-lt"/>
            </a:endParaRPr>
          </a:p>
        </p:txBody>
      </p:sp>
      <p:sp>
        <p:nvSpPr>
          <p:cNvPr id="27655" name="Rectangle 8"/>
          <p:cNvSpPr>
            <a:spLocks noChangeArrowheads="1"/>
          </p:cNvSpPr>
          <p:nvPr/>
        </p:nvSpPr>
        <p:spPr bwMode="auto">
          <a:xfrm>
            <a:off x="1304925" y="3857625"/>
            <a:ext cx="609600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656" name="Rectangle 9"/>
          <p:cNvSpPr>
            <a:spLocks noChangeArrowheads="1"/>
          </p:cNvSpPr>
          <p:nvPr/>
        </p:nvSpPr>
        <p:spPr bwMode="auto">
          <a:xfrm>
            <a:off x="3276600" y="4067175"/>
            <a:ext cx="133350" cy="1143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7" name="Elbow Connector 11"/>
          <p:cNvCxnSpPr>
            <a:cxnSpLocks noChangeShapeType="1"/>
            <a:endCxn id="27655" idx="3"/>
          </p:cNvCxnSpPr>
          <p:nvPr/>
        </p:nvCxnSpPr>
        <p:spPr bwMode="auto">
          <a:xfrm rot="10800000" flipV="1">
            <a:off x="1914525" y="3845729"/>
            <a:ext cx="2114550" cy="8809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7658" name="Elbow Connector 13"/>
          <p:cNvCxnSpPr>
            <a:cxnSpLocks noChangeShapeType="1"/>
            <a:endCxn id="27656" idx="3"/>
          </p:cNvCxnSpPr>
          <p:nvPr/>
        </p:nvCxnSpPr>
        <p:spPr bwMode="auto">
          <a:xfrm rot="10800000">
            <a:off x="3409951" y="4124326"/>
            <a:ext cx="619125" cy="105978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7655" grpId="0"/>
      <p:bldP spid="27656" grpId="0"/>
      <p:bldP spid="2765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Contacts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SSM-ISB-130</a:t>
            </a:r>
            <a:endParaRPr lang="en-US" b="0" dirty="0" smtClean="0"/>
          </a:p>
        </p:txBody>
      </p:sp>
      <p:pic>
        <p:nvPicPr>
          <p:cNvPr id="2867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33475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3829050" y="2457450"/>
            <a:ext cx="290671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Each end user can have multiple </a:t>
            </a:r>
            <a:r>
              <a:rPr lang="en-US" sz="1400" dirty="0" smtClean="0">
                <a:latin typeface="+mn-lt"/>
              </a:rPr>
              <a:t>contacts</a:t>
            </a:r>
            <a:endParaRPr lang="en-US" sz="1400" dirty="0">
              <a:latin typeface="+mn-lt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914650" y="5334000"/>
            <a:ext cx="3297238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The primary contact is used as the default caller in Call Maintenance </a:t>
            </a:r>
          </a:p>
        </p:txBody>
      </p:sp>
      <p:sp>
        <p:nvSpPr>
          <p:cNvPr id="28680" name="Rectangle 7"/>
          <p:cNvSpPr>
            <a:spLocks noChangeArrowheads="1"/>
          </p:cNvSpPr>
          <p:nvPr/>
        </p:nvSpPr>
        <p:spPr bwMode="auto">
          <a:xfrm>
            <a:off x="1885615" y="3857652"/>
            <a:ext cx="266733" cy="16194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681" name="Rectangle 8"/>
          <p:cNvSpPr>
            <a:spLocks noChangeArrowheads="1"/>
          </p:cNvSpPr>
          <p:nvPr/>
        </p:nvSpPr>
        <p:spPr bwMode="auto">
          <a:xfrm>
            <a:off x="1409305" y="4048174"/>
            <a:ext cx="142893" cy="16194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2" name="Elbow Connector 10"/>
          <p:cNvCxnSpPr>
            <a:cxnSpLocks noChangeShapeType="1"/>
            <a:endCxn id="28680" idx="3"/>
          </p:cNvCxnSpPr>
          <p:nvPr/>
        </p:nvCxnSpPr>
        <p:spPr bwMode="auto">
          <a:xfrm rot="10800000" flipV="1">
            <a:off x="2152348" y="2745471"/>
            <a:ext cx="1676702" cy="119315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8683" name="Elbow Connector 13"/>
          <p:cNvCxnSpPr>
            <a:cxnSpLocks noChangeShapeType="1"/>
            <a:endCxn id="28681" idx="3"/>
          </p:cNvCxnSpPr>
          <p:nvPr/>
        </p:nvCxnSpPr>
        <p:spPr bwMode="auto">
          <a:xfrm rot="10800000">
            <a:off x="1552198" y="4129148"/>
            <a:ext cx="1362452" cy="149287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8680" grpId="0"/>
      <p:bldP spid="286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Item Data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SSM-ISB-140</a:t>
            </a:r>
            <a:endParaRPr lang="en-US" b="0" dirty="0" smtClean="0"/>
          </a:p>
        </p:txBody>
      </p:sp>
      <p:pic>
        <p:nvPicPr>
          <p:cNvPr id="2970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3" y="1095375"/>
            <a:ext cx="782002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057400" y="2857500"/>
            <a:ext cx="290671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Determines if an item normally is added to the installed </a:t>
            </a:r>
            <a:r>
              <a:rPr lang="en-US" sz="1400" dirty="0" smtClean="0">
                <a:latin typeface="+mn-lt"/>
              </a:rPr>
              <a:t>base</a:t>
            </a:r>
            <a:endParaRPr lang="en-US" sz="1400" dirty="0">
              <a:latin typeface="+mn-lt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409825" y="5391150"/>
            <a:ext cx="430530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Determine if items are candidates for the automatic creation of </a:t>
            </a:r>
            <a:r>
              <a:rPr lang="en-US" sz="1400" dirty="0" smtClean="0">
                <a:latin typeface="+mn-lt"/>
              </a:rPr>
              <a:t>calls</a:t>
            </a:r>
            <a:endParaRPr lang="en-US" sz="1400" dirty="0">
              <a:latin typeface="+mn-lt"/>
            </a:endParaRPr>
          </a:p>
        </p:txBody>
      </p:sp>
      <p:cxnSp>
        <p:nvCxnSpPr>
          <p:cNvPr id="29703" name="Elbow Connector 9"/>
          <p:cNvCxnSpPr>
            <a:cxnSpLocks noChangeShapeType="1"/>
            <a:endCxn id="29708" idx="3"/>
          </p:cNvCxnSpPr>
          <p:nvPr/>
        </p:nvCxnSpPr>
        <p:spPr bwMode="auto">
          <a:xfrm rot="10800000">
            <a:off x="1866901" y="5243514"/>
            <a:ext cx="542925" cy="43565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9704" name="Rectangle 12"/>
          <p:cNvSpPr>
            <a:spLocks noChangeArrowheads="1"/>
          </p:cNvSpPr>
          <p:nvPr/>
        </p:nvSpPr>
        <p:spPr bwMode="auto">
          <a:xfrm>
            <a:off x="5495925" y="3629025"/>
            <a:ext cx="438150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9705" name="Elbow Connector 14"/>
          <p:cNvCxnSpPr>
            <a:cxnSpLocks noChangeShapeType="1"/>
            <a:endCxn id="29704" idx="3"/>
          </p:cNvCxnSpPr>
          <p:nvPr/>
        </p:nvCxnSpPr>
        <p:spPr bwMode="auto">
          <a:xfrm flipH="1" flipV="1">
            <a:off x="5934075" y="3709988"/>
            <a:ext cx="781050" cy="1969184"/>
          </a:xfrm>
          <a:prstGeom prst="bentConnector3">
            <a:avLst>
              <a:gd name="adj1" fmla="val -2926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9706" name="Rectangle 16"/>
          <p:cNvSpPr>
            <a:spLocks noChangeArrowheads="1"/>
          </p:cNvSpPr>
          <p:nvPr/>
        </p:nvSpPr>
        <p:spPr bwMode="auto">
          <a:xfrm>
            <a:off x="1714500" y="4029075"/>
            <a:ext cx="133350" cy="1333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9707" name="Shape 18"/>
          <p:cNvCxnSpPr>
            <a:cxnSpLocks noChangeShapeType="1"/>
          </p:cNvCxnSpPr>
          <p:nvPr/>
        </p:nvCxnSpPr>
        <p:spPr bwMode="auto">
          <a:xfrm rot="5400000">
            <a:off x="2362487" y="2957008"/>
            <a:ext cx="671735" cy="162480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9708" name="Rectangle 14"/>
          <p:cNvSpPr>
            <a:spLocks noChangeArrowheads="1"/>
          </p:cNvSpPr>
          <p:nvPr/>
        </p:nvSpPr>
        <p:spPr bwMode="auto">
          <a:xfrm>
            <a:off x="1714500" y="5181600"/>
            <a:ext cx="152400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9706" grpId="0"/>
      <p:bldP spid="297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Structure Data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SSM-ISB-150</a:t>
            </a:r>
            <a:endParaRPr lang="en-US" b="0" dirty="0" smtClean="0"/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19188"/>
            <a:ext cx="78200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010150" y="3238500"/>
            <a:ext cx="30765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If an item is repairable, specify </a:t>
            </a:r>
            <a:br>
              <a:rPr lang="en-US" sz="1400" dirty="0">
                <a:latin typeface="+mn-lt"/>
              </a:rPr>
            </a:br>
            <a:r>
              <a:rPr lang="en-US" sz="1400" dirty="0">
                <a:latin typeface="+mn-lt"/>
              </a:rPr>
              <a:t>a Repair BOM/ </a:t>
            </a:r>
            <a:r>
              <a:rPr lang="en-US" sz="1400" dirty="0" smtClean="0">
                <a:latin typeface="+mn-lt"/>
              </a:rPr>
              <a:t>Routing</a:t>
            </a:r>
            <a:endParaRPr lang="en-US" sz="1400" dirty="0">
              <a:latin typeface="+mn-lt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105400" y="3924300"/>
            <a:ext cx="291465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If an item requires PM, specify a PM </a:t>
            </a:r>
            <a:r>
              <a:rPr lang="en-US" sz="1400" dirty="0" smtClean="0">
                <a:latin typeface="+mn-lt"/>
              </a:rPr>
              <a:t>BOM/Routing</a:t>
            </a:r>
            <a:endParaRPr lang="en-US" sz="1400" dirty="0">
              <a:latin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010150" y="4629150"/>
            <a:ext cx="312420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If an item requires an engineer to install it, specify an Installation </a:t>
            </a:r>
            <a:r>
              <a:rPr lang="en-US" sz="1400" dirty="0" smtClean="0">
                <a:latin typeface="+mn-lt"/>
              </a:rPr>
              <a:t>BOM/Routing</a:t>
            </a:r>
            <a:endParaRPr lang="en-US" sz="1400" dirty="0">
              <a:latin typeface="+mn-lt"/>
            </a:endParaRPr>
          </a:p>
        </p:txBody>
      </p:sp>
      <p:sp>
        <p:nvSpPr>
          <p:cNvPr id="30728" name="Rectangle 7"/>
          <p:cNvSpPr>
            <a:spLocks noChangeArrowheads="1"/>
          </p:cNvSpPr>
          <p:nvPr/>
        </p:nvSpPr>
        <p:spPr bwMode="auto">
          <a:xfrm>
            <a:off x="3648075" y="3648075"/>
            <a:ext cx="2952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0729" name="Rectangle 8"/>
          <p:cNvSpPr>
            <a:spLocks noChangeArrowheads="1"/>
          </p:cNvSpPr>
          <p:nvPr/>
        </p:nvSpPr>
        <p:spPr bwMode="auto">
          <a:xfrm>
            <a:off x="3657600" y="4419600"/>
            <a:ext cx="2952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0730" name="Rectangle 9"/>
          <p:cNvSpPr>
            <a:spLocks noChangeArrowheads="1"/>
          </p:cNvSpPr>
          <p:nvPr/>
        </p:nvSpPr>
        <p:spPr bwMode="auto">
          <a:xfrm>
            <a:off x="3648075" y="5181600"/>
            <a:ext cx="2952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0731" name="Elbow Connector 11"/>
          <p:cNvCxnSpPr>
            <a:cxnSpLocks noChangeShapeType="1"/>
            <a:endCxn id="30730" idx="3"/>
          </p:cNvCxnSpPr>
          <p:nvPr/>
        </p:nvCxnSpPr>
        <p:spPr bwMode="auto">
          <a:xfrm rot="10800000" flipV="1">
            <a:off x="3943350" y="5036353"/>
            <a:ext cx="1066800" cy="22620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2" name="Elbow Connector 13"/>
          <p:cNvCxnSpPr>
            <a:cxnSpLocks noChangeShapeType="1"/>
            <a:endCxn id="30729" idx="3"/>
          </p:cNvCxnSpPr>
          <p:nvPr/>
        </p:nvCxnSpPr>
        <p:spPr bwMode="auto">
          <a:xfrm rot="10800000" flipV="1">
            <a:off x="3952876" y="4212321"/>
            <a:ext cx="1152525" cy="28824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3" name="Elbow Connector 15"/>
          <p:cNvCxnSpPr>
            <a:cxnSpLocks noChangeShapeType="1"/>
            <a:endCxn id="30728" idx="3"/>
          </p:cNvCxnSpPr>
          <p:nvPr/>
        </p:nvCxnSpPr>
        <p:spPr bwMode="auto">
          <a:xfrm rot="10800000" flipV="1">
            <a:off x="3943350" y="3526522"/>
            <a:ext cx="1066800" cy="20251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30728" grpId="0"/>
      <p:bldP spid="30729" grpId="0"/>
      <p:bldP spid="307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Updating the Installed Base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SSM-ISB-160</a:t>
            </a:r>
            <a:endParaRPr lang="en-US" b="0" dirty="0" smtClean="0"/>
          </a:p>
        </p:txBody>
      </p:sp>
      <p:sp>
        <p:nvSpPr>
          <p:cNvPr id="31749" name="Rectangle 8"/>
          <p:cNvSpPr>
            <a:spLocks noChangeArrowheads="1"/>
          </p:cNvSpPr>
          <p:nvPr/>
        </p:nvSpPr>
        <p:spPr bwMode="auto">
          <a:xfrm>
            <a:off x="3198019" y="2917669"/>
            <a:ext cx="2743200" cy="1013098"/>
          </a:xfrm>
          <a:prstGeom prst="roundRect">
            <a:avLst/>
          </a:prstGeom>
          <a:solidFill>
            <a:schemeClr val="accent1"/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Installed</a:t>
            </a:r>
            <a:b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Base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1773" name="Rectangle 5"/>
          <p:cNvSpPr>
            <a:spLocks noChangeArrowheads="1"/>
          </p:cNvSpPr>
          <p:nvPr/>
        </p:nvSpPr>
        <p:spPr bwMode="auto">
          <a:xfrm>
            <a:off x="885825" y="2738438"/>
            <a:ext cx="1828800" cy="13716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Posting Invoice </a:t>
            </a:r>
            <a:r>
              <a:rPr lang="en-US" sz="1600" dirty="0" smtClean="0">
                <a:latin typeface="+mj-lt"/>
              </a:rPr>
              <a:t>for Sales </a:t>
            </a:r>
            <a:r>
              <a:rPr lang="en-US" sz="1600" dirty="0">
                <a:latin typeface="+mj-lt"/>
              </a:rPr>
              <a:t>Orders </a:t>
            </a:r>
            <a:r>
              <a:rPr lang="en-US" sz="1600" dirty="0" smtClean="0">
                <a:latin typeface="+mj-lt"/>
              </a:rPr>
              <a:t>&amp; Depot </a:t>
            </a:r>
            <a:r>
              <a:rPr lang="en-US" sz="1600" dirty="0">
                <a:latin typeface="+mj-lt"/>
              </a:rPr>
              <a:t>Orders </a:t>
            </a:r>
          </a:p>
        </p:txBody>
      </p:sp>
      <p:sp>
        <p:nvSpPr>
          <p:cNvPr id="31752" name="Freeform 24"/>
          <p:cNvSpPr>
            <a:spLocks/>
          </p:cNvSpPr>
          <p:nvPr/>
        </p:nvSpPr>
        <p:spPr bwMode="auto">
          <a:xfrm>
            <a:off x="4370388" y="2019300"/>
            <a:ext cx="473075" cy="141288"/>
          </a:xfrm>
          <a:custGeom>
            <a:avLst/>
            <a:gdLst>
              <a:gd name="T0" fmla="*/ 0 w 596"/>
              <a:gd name="T1" fmla="*/ 2147483647 h 195"/>
              <a:gd name="T2" fmla="*/ 2147483647 w 596"/>
              <a:gd name="T3" fmla="*/ 2147483647 h 195"/>
              <a:gd name="T4" fmla="*/ 2147483647 w 596"/>
              <a:gd name="T5" fmla="*/ 2147483647 h 195"/>
              <a:gd name="T6" fmla="*/ 2147483647 w 596"/>
              <a:gd name="T7" fmla="*/ 0 h 195"/>
              <a:gd name="T8" fmla="*/ 0 w 596"/>
              <a:gd name="T9" fmla="*/ 2147483647 h 1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6"/>
              <a:gd name="T16" fmla="*/ 0 h 195"/>
              <a:gd name="T17" fmla="*/ 596 w 596"/>
              <a:gd name="T18" fmla="*/ 195 h 1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6" h="195">
                <a:moveTo>
                  <a:pt x="0" y="129"/>
                </a:moveTo>
                <a:lnTo>
                  <a:pt x="133" y="195"/>
                </a:lnTo>
                <a:lnTo>
                  <a:pt x="596" y="64"/>
                </a:lnTo>
                <a:lnTo>
                  <a:pt x="462" y="0"/>
                </a:lnTo>
                <a:lnTo>
                  <a:pt x="0" y="129"/>
                </a:lnTo>
                <a:close/>
              </a:path>
            </a:pathLst>
          </a:custGeom>
          <a:solidFill>
            <a:srgbClr val="7FFFD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31767" name="Rectangle 3"/>
          <p:cNvSpPr>
            <a:spLocks noChangeArrowheads="1"/>
          </p:cNvSpPr>
          <p:nvPr/>
        </p:nvSpPr>
        <p:spPr bwMode="auto">
          <a:xfrm>
            <a:off x="3657600" y="1126330"/>
            <a:ext cx="1828800" cy="13716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Manually, </a:t>
            </a:r>
            <a:r>
              <a:rPr lang="en-US" sz="1600" dirty="0" smtClean="0">
                <a:latin typeface="+mj-lt"/>
              </a:rPr>
              <a:t>with Installed Base Item </a:t>
            </a:r>
            <a:r>
              <a:rPr lang="en-US" sz="1600" dirty="0">
                <a:latin typeface="+mj-lt"/>
              </a:rPr>
              <a:t>Maintenance</a:t>
            </a:r>
          </a:p>
        </p:txBody>
      </p:sp>
      <p:sp>
        <p:nvSpPr>
          <p:cNvPr id="31761" name="Rectangle 6"/>
          <p:cNvSpPr>
            <a:spLocks noChangeArrowheads="1"/>
          </p:cNvSpPr>
          <p:nvPr/>
        </p:nvSpPr>
        <p:spPr bwMode="auto">
          <a:xfrm>
            <a:off x="6410325" y="2738438"/>
            <a:ext cx="1828800" cy="13716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Posting </a:t>
            </a:r>
            <a:r>
              <a:rPr lang="en-US" sz="1600" dirty="0" smtClean="0">
                <a:latin typeface="+mj-lt"/>
              </a:rPr>
              <a:t>Invoice for </a:t>
            </a:r>
            <a:r>
              <a:rPr lang="en-US" sz="1600" dirty="0">
                <a:latin typeface="+mj-lt"/>
              </a:rPr>
              <a:t>RMA </a:t>
            </a:r>
            <a:r>
              <a:rPr lang="en-US" sz="1600" dirty="0" smtClean="0">
                <a:latin typeface="+mj-lt"/>
              </a:rPr>
              <a:t>Issues and </a:t>
            </a:r>
            <a:r>
              <a:rPr lang="en-US" sz="1600" dirty="0">
                <a:latin typeface="+mj-lt"/>
              </a:rPr>
              <a:t>Receipts</a:t>
            </a:r>
          </a:p>
        </p:txBody>
      </p:sp>
      <p:sp>
        <p:nvSpPr>
          <p:cNvPr id="31756" name="Rectangle 4"/>
          <p:cNvSpPr>
            <a:spLocks noChangeArrowheads="1"/>
          </p:cNvSpPr>
          <p:nvPr/>
        </p:nvSpPr>
        <p:spPr bwMode="auto">
          <a:xfrm>
            <a:off x="3655219" y="4355306"/>
            <a:ext cx="1828800" cy="13716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Call Maintenance </a:t>
            </a:r>
            <a:r>
              <a:rPr lang="en-US" sz="1600" dirty="0" smtClean="0">
                <a:latin typeface="+mj-lt"/>
              </a:rPr>
              <a:t>and Call </a:t>
            </a:r>
            <a:r>
              <a:rPr lang="en-US" sz="1600" dirty="0">
                <a:latin typeface="+mj-lt"/>
              </a:rPr>
              <a:t>Activity Recording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rot="5400000">
            <a:off x="4360941" y="2706609"/>
            <a:ext cx="419739" cy="238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2714625" y="3424218"/>
            <a:ext cx="483394" cy="2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0800000">
            <a:off x="5941219" y="3424218"/>
            <a:ext cx="469106" cy="2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rot="5400000" flipH="1" flipV="1">
            <a:off x="4357350" y="4143037"/>
            <a:ext cx="424539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3" grpId="0" animBg="1"/>
      <p:bldP spid="31752" grpId="0" animBg="1"/>
      <p:bldP spid="31767" grpId="0" animBg="1"/>
      <p:bldP spid="31761" grpId="0" animBg="1"/>
      <p:bldP spid="3175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order for the system to assume an item on a sales order belongs in the Installed Base</a:t>
            </a:r>
          </a:p>
          <a:p>
            <a:pPr lvl="1"/>
            <a:r>
              <a:rPr lang="en-US" dirty="0" smtClean="0"/>
              <a:t>Installed Base must be Yes for the item (in Service Item Maintenance)</a:t>
            </a:r>
          </a:p>
          <a:p>
            <a:pPr lvl="1"/>
            <a:r>
              <a:rPr lang="en-US" dirty="0" smtClean="0"/>
              <a:t>Create ISB must be Yes for the end user</a:t>
            </a:r>
          </a:p>
          <a:p>
            <a:pPr lvl="1"/>
            <a:r>
              <a:rPr lang="en-US" dirty="0" smtClean="0"/>
              <a:t>If the Ship-To address is not yet defined as an end user, Create ISB must be Yes in the End User Control File</a:t>
            </a:r>
          </a:p>
          <a:p>
            <a:endParaRPr lang="en-US" dirty="0" smtClean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Records in Sales Orders</a:t>
            </a:r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SSM-ISB-170</a:t>
            </a:r>
            <a:endParaRPr lang="en-US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Item Data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SSM-ISB-180</a:t>
            </a:r>
            <a:endParaRPr lang="en-US" b="0" dirty="0" smtClean="0"/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52525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2009775" y="2038350"/>
            <a:ext cx="290671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Model, system type, and warranty code default from Service Item Maintenance for a new </a:t>
            </a:r>
            <a:r>
              <a:rPr lang="en-US" sz="1400" dirty="0" smtClean="0">
                <a:latin typeface="+mn-lt"/>
              </a:rPr>
              <a:t>record</a:t>
            </a:r>
            <a:endParaRPr lang="en-US" sz="1400" dirty="0">
              <a:latin typeface="+mn-lt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847850" y="5048250"/>
            <a:ext cx="29067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Sales Order Line is updated also with call information for items added to ISB in </a:t>
            </a:r>
            <a:r>
              <a:rPr lang="en-US" sz="1400" dirty="0" smtClean="0">
                <a:latin typeface="+mn-lt"/>
              </a:rPr>
              <a:t>CAR</a:t>
            </a:r>
            <a:endParaRPr lang="en-US" sz="1400" dirty="0">
              <a:latin typeface="+mn-lt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572125" y="3581400"/>
            <a:ext cx="2655888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Comments enable you to track additional information in the installed base </a:t>
            </a:r>
            <a:r>
              <a:rPr lang="en-US" sz="1400" dirty="0" smtClean="0">
                <a:latin typeface="+mn-lt"/>
              </a:rPr>
              <a:t>record</a:t>
            </a:r>
            <a:endParaRPr lang="en-US" sz="1400" dirty="0">
              <a:latin typeface="+mn-lt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1152525" y="5000625"/>
            <a:ext cx="6762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1200150" y="4048125"/>
            <a:ext cx="6858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5362575" y="5029200"/>
            <a:ext cx="152400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3803" name="Shape 12"/>
          <p:cNvCxnSpPr>
            <a:cxnSpLocks noChangeShapeType="1"/>
            <a:endCxn id="33802" idx="3"/>
          </p:cNvCxnSpPr>
          <p:nvPr/>
        </p:nvCxnSpPr>
        <p:spPr bwMode="auto">
          <a:xfrm rot="5400000">
            <a:off x="5852726" y="4058056"/>
            <a:ext cx="709593" cy="138509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3804" name="Elbow Connector 14"/>
          <p:cNvCxnSpPr>
            <a:cxnSpLocks noChangeShapeType="1"/>
            <a:endCxn id="33800" idx="1"/>
          </p:cNvCxnSpPr>
          <p:nvPr/>
        </p:nvCxnSpPr>
        <p:spPr bwMode="auto">
          <a:xfrm rot="10800000">
            <a:off x="1152526" y="5100638"/>
            <a:ext cx="695325" cy="354816"/>
          </a:xfrm>
          <a:prstGeom prst="bentConnector3">
            <a:avLst>
              <a:gd name="adj1" fmla="val 132877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3805" name="Elbow Connector 16"/>
          <p:cNvCxnSpPr>
            <a:cxnSpLocks noChangeShapeType="1"/>
            <a:endCxn id="33801" idx="1"/>
          </p:cNvCxnSpPr>
          <p:nvPr/>
        </p:nvCxnSpPr>
        <p:spPr bwMode="auto">
          <a:xfrm rot="10800000" flipV="1">
            <a:off x="1200151" y="2564735"/>
            <a:ext cx="809625" cy="1578640"/>
          </a:xfrm>
          <a:prstGeom prst="bentConnector3">
            <a:avLst>
              <a:gd name="adj1" fmla="val 12823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3800" grpId="0"/>
      <p:bldP spid="33801" grpId="0"/>
      <p:bldP spid="338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Ownership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SSM-ISB-190</a:t>
            </a:r>
            <a:endParaRPr lang="en-US" b="0" dirty="0" smtClean="0"/>
          </a:p>
        </p:txBody>
      </p:sp>
      <p:pic>
        <p:nvPicPr>
          <p:cNvPr id="3482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52525"/>
            <a:ext cx="78295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End User and Installed Base Structure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>
                <a:latin typeface="+mj-lt"/>
              </a:rPr>
              <a:t>SSM-ISB-020</a:t>
            </a:r>
            <a:endParaRPr lang="en-US" b="0" dirty="0" smtClean="0">
              <a:latin typeface="+mj-lt"/>
            </a:endParaRPr>
          </a:p>
        </p:txBody>
      </p:sp>
      <p:sp>
        <p:nvSpPr>
          <p:cNvPr id="18437" name="Rectangle 2"/>
          <p:cNvSpPr>
            <a:spLocks noChangeArrowheads="1"/>
          </p:cNvSpPr>
          <p:nvPr/>
        </p:nvSpPr>
        <p:spPr bwMode="auto">
          <a:xfrm>
            <a:off x="198438" y="2359025"/>
            <a:ext cx="8731250" cy="3716338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41" name="Rectangle 7"/>
          <p:cNvSpPr>
            <a:spLocks noChangeArrowheads="1"/>
          </p:cNvSpPr>
          <p:nvPr/>
        </p:nvSpPr>
        <p:spPr bwMode="auto">
          <a:xfrm>
            <a:off x="219075" y="1033463"/>
            <a:ext cx="2625725" cy="132087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The customer is the parent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record</a:t>
            </a:r>
          </a:p>
          <a:p>
            <a:pPr algn="ctr">
              <a:defRPr/>
            </a:pPr>
            <a:endParaRPr lang="en-US" sz="16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defRPr/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End Users belong to the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customer  </a:t>
            </a:r>
            <a:endParaRPr lang="en-US" sz="16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8443" name="Line 9"/>
          <p:cNvSpPr>
            <a:spLocks noChangeShapeType="1"/>
          </p:cNvSpPr>
          <p:nvPr/>
        </p:nvSpPr>
        <p:spPr bwMode="auto">
          <a:xfrm>
            <a:off x="2709863" y="3590131"/>
            <a:ext cx="0" cy="36576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44" name="Line 10"/>
          <p:cNvSpPr>
            <a:spLocks noChangeShapeType="1"/>
          </p:cNvSpPr>
          <p:nvPr/>
        </p:nvSpPr>
        <p:spPr bwMode="auto">
          <a:xfrm>
            <a:off x="3824288" y="3559175"/>
            <a:ext cx="0" cy="118872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46" name="Rectangle 12"/>
          <p:cNvSpPr>
            <a:spLocks noChangeArrowheads="1"/>
          </p:cNvSpPr>
          <p:nvPr/>
        </p:nvSpPr>
        <p:spPr bwMode="auto">
          <a:xfrm>
            <a:off x="7224713" y="2516886"/>
            <a:ext cx="1449387" cy="1320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The customer  code can also be an end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user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442" name="Rectangle 8"/>
          <p:cNvSpPr>
            <a:spLocks noChangeArrowheads="1"/>
          </p:cNvSpPr>
          <p:nvPr/>
        </p:nvSpPr>
        <p:spPr bwMode="auto">
          <a:xfrm>
            <a:off x="444114" y="2516886"/>
            <a:ext cx="1671638" cy="1066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Each end user must be </a:t>
            </a:r>
            <a:br>
              <a:rPr lang="en-US" sz="1600" dirty="0">
                <a:solidFill>
                  <a:schemeClr val="bg1"/>
                </a:solidFill>
                <a:latin typeface="+mj-lt"/>
              </a:rPr>
            </a:br>
            <a:r>
              <a:rPr lang="en-US" sz="1600" dirty="0">
                <a:solidFill>
                  <a:schemeClr val="bg1"/>
                </a:solidFill>
                <a:latin typeface="+mj-lt"/>
              </a:rPr>
              <a:t>linked to a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customer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445" name="Rectangle 11"/>
          <p:cNvSpPr>
            <a:spLocks noChangeArrowheads="1"/>
          </p:cNvSpPr>
          <p:nvPr/>
        </p:nvSpPr>
        <p:spPr bwMode="auto">
          <a:xfrm>
            <a:off x="516346" y="3934524"/>
            <a:ext cx="1527175" cy="10747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dirty="0">
                <a:solidFill>
                  <a:schemeClr val="bg1"/>
                </a:solidFill>
                <a:latin typeface="+mj-lt"/>
              </a:rPr>
              <a:t>Installed items are linked to the end </a:t>
            </a:r>
            <a:r>
              <a:rPr lang="en-US" sz="1600" dirty="0" smtClean="0">
                <a:solidFill>
                  <a:schemeClr val="bg1"/>
                </a:solidFill>
                <a:latin typeface="+mj-lt"/>
              </a:rPr>
              <a:t>user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447" name="Rectangle 13"/>
          <p:cNvSpPr>
            <a:spLocks noChangeArrowheads="1"/>
          </p:cNvSpPr>
          <p:nvPr/>
        </p:nvSpPr>
        <p:spPr bwMode="auto">
          <a:xfrm>
            <a:off x="334962" y="5391849"/>
            <a:ext cx="1889942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Installed Base</a:t>
            </a:r>
          </a:p>
        </p:txBody>
      </p:sp>
      <p:sp>
        <p:nvSpPr>
          <p:cNvPr id="18450" name="Line 16"/>
          <p:cNvSpPr>
            <a:spLocks noChangeShapeType="1"/>
          </p:cNvSpPr>
          <p:nvPr/>
        </p:nvSpPr>
        <p:spPr bwMode="auto">
          <a:xfrm>
            <a:off x="5834063" y="3571081"/>
            <a:ext cx="0" cy="36576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52" name="Line 18"/>
          <p:cNvSpPr>
            <a:spLocks noChangeShapeType="1"/>
          </p:cNvSpPr>
          <p:nvPr/>
        </p:nvSpPr>
        <p:spPr bwMode="auto">
          <a:xfrm>
            <a:off x="3633788" y="2182812"/>
            <a:ext cx="0" cy="36576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453" name="Line 19"/>
          <p:cNvSpPr>
            <a:spLocks noChangeShapeType="1"/>
          </p:cNvSpPr>
          <p:nvPr/>
        </p:nvSpPr>
        <p:spPr bwMode="auto">
          <a:xfrm>
            <a:off x="5481638" y="2182812"/>
            <a:ext cx="0" cy="365760"/>
          </a:xfrm>
          <a:prstGeom prst="line">
            <a:avLst/>
          </a:prstGeom>
          <a:ln w="28575">
            <a:solidFill>
              <a:schemeClr val="tx1">
                <a:lumMod val="90000"/>
                <a:lumOff val="1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238500" y="4751388"/>
            <a:ext cx="1198563" cy="1052770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Installed Item  A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Serial No. 112993-2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106786" y="2555875"/>
            <a:ext cx="2377643" cy="1018719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800" dirty="0">
                <a:latin typeface="+mj-lt"/>
              </a:rPr>
              <a:t>Universal Industries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of Chicago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End User 1005A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613448" y="2555875"/>
            <a:ext cx="2377643" cy="1018719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800" dirty="0">
                <a:latin typeface="+mj-lt"/>
              </a:rPr>
              <a:t>Universal Industries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latin typeface="+mj-lt"/>
              </a:rPr>
              <a:t>of Los Angeles</a:t>
            </a:r>
            <a:br>
              <a:rPr lang="en-US" sz="1800" dirty="0">
                <a:latin typeface="+mj-lt"/>
              </a:rPr>
            </a:br>
            <a:r>
              <a:rPr lang="en-US" sz="1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End User 1005000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233988" y="3947004"/>
            <a:ext cx="1198562" cy="1052770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Installed Item  A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Serial No. 112996-5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854325" y="1055688"/>
            <a:ext cx="3425825" cy="112087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2000" dirty="0">
                <a:latin typeface="+mj-lt"/>
              </a:rPr>
              <a:t>Universal Industries</a:t>
            </a:r>
          </a:p>
          <a:p>
            <a:pPr algn="ctr">
              <a:defRPr/>
            </a:pPr>
            <a:r>
              <a:rPr lang="en-US" sz="2000" dirty="0">
                <a:latin typeface="+mj-lt"/>
              </a:rPr>
              <a:t>of Los Angeles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Customer 1005000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109788" y="3947004"/>
            <a:ext cx="1198562" cy="1052770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Installed Item B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Serial  No. 112993-1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84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Configuration Maintenance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SSM-ISB-200</a:t>
            </a:r>
            <a:endParaRPr lang="en-US" b="0" dirty="0" smtClean="0"/>
          </a:p>
        </p:txBody>
      </p:sp>
      <p:pic>
        <p:nvPicPr>
          <p:cNvPr id="3584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2763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114675" y="4829175"/>
            <a:ext cx="290671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Multiple components can be specified beneath the </a:t>
            </a:r>
            <a:r>
              <a:rPr lang="en-US" sz="1400" dirty="0" smtClean="0">
                <a:latin typeface="+mn-lt"/>
              </a:rPr>
              <a:t>parent</a:t>
            </a:r>
            <a:endParaRPr lang="en-US" sz="1400" dirty="0">
              <a:latin typeface="+mn-lt"/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895350" y="3971925"/>
            <a:ext cx="8286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5847" name="Elbow Connector 8"/>
          <p:cNvCxnSpPr>
            <a:cxnSpLocks noChangeShapeType="1"/>
            <a:endCxn id="35846" idx="1"/>
          </p:cNvCxnSpPr>
          <p:nvPr/>
        </p:nvCxnSpPr>
        <p:spPr bwMode="auto">
          <a:xfrm rot="10800000">
            <a:off x="895351" y="4071939"/>
            <a:ext cx="2219325" cy="1045259"/>
          </a:xfrm>
          <a:prstGeom prst="bentConnector3">
            <a:avLst>
              <a:gd name="adj1" fmla="val 1103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58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ISB Hierarchy</a:t>
            </a:r>
          </a:p>
          <a:p>
            <a:r>
              <a:rPr lang="en-US" dirty="0" smtClean="0"/>
              <a:t>ISB Move During Call Entry</a:t>
            </a:r>
          </a:p>
          <a:p>
            <a:r>
              <a:rPr lang="en-US" dirty="0" smtClean="0"/>
              <a:t>Pending Calls</a:t>
            </a:r>
          </a:p>
          <a:p>
            <a:endParaRPr lang="en-US" dirty="0" smtClean="0"/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Additional Functions in Call Management</a:t>
            </a:r>
          </a:p>
        </p:txBody>
      </p:sp>
      <p:sp>
        <p:nvSpPr>
          <p:cNvPr id="3686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SSM-ISB-210</a:t>
            </a:r>
            <a:endParaRPr lang="en-US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ISB Classification</a:t>
            </a:r>
          </a:p>
          <a:p>
            <a:r>
              <a:rPr lang="en-US" dirty="0" smtClean="0"/>
              <a:t>Classification Hierarchy</a:t>
            </a:r>
          </a:p>
          <a:p>
            <a:r>
              <a:rPr lang="en-US" dirty="0" smtClean="0"/>
              <a:t>Query ISB for a Classification</a:t>
            </a:r>
          </a:p>
          <a:p>
            <a:r>
              <a:rPr lang="en-US" dirty="0" smtClean="0"/>
              <a:t>Fewer records returned to a browse</a:t>
            </a:r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ISB Hierarchy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SSM-ISB-220</a:t>
            </a:r>
            <a:endParaRPr lang="en-US" b="0" dirty="0" smtClean="0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995738" y="3290923"/>
            <a:ext cx="1143000" cy="457200"/>
          </a:xfrm>
          <a:prstGeom prst="roundRect">
            <a:avLst/>
          </a:prstGeom>
          <a:solidFill>
            <a:schemeClr val="accent2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Meter</a:t>
            </a:r>
            <a:endParaRPr lang="en-US" sz="1200" dirty="0">
              <a:latin typeface="+mj-lt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4914108" y="4426776"/>
            <a:ext cx="1143000" cy="457200"/>
          </a:xfrm>
          <a:prstGeom prst="roundRect">
            <a:avLst/>
          </a:prstGeom>
          <a:solidFill>
            <a:schemeClr val="accent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Water Meter</a:t>
            </a:r>
            <a:endParaRPr lang="en-US" sz="1200" dirty="0">
              <a:latin typeface="+mj-lt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3077369" y="4426776"/>
            <a:ext cx="1143000" cy="457200"/>
          </a:xfrm>
          <a:prstGeom prst="roundRect">
            <a:avLst/>
          </a:prstGeom>
          <a:solidFill>
            <a:schemeClr val="accent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rgbClr val="000000"/>
                </a:solidFill>
                <a:latin typeface="+mj-lt"/>
              </a:rPr>
              <a:t>Gas Meter</a:t>
            </a:r>
            <a:endParaRPr lang="en-US" sz="1200" dirty="0">
              <a:latin typeface="+mj-lt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2747954" y="5570551"/>
            <a:ext cx="1143000" cy="457200"/>
          </a:xfrm>
          <a:prstGeom prst="roundRect">
            <a:avLst/>
          </a:prstGeom>
          <a:solidFill>
            <a:schemeClr val="accent1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Commercial</a:t>
            </a:r>
            <a:endParaRPr lang="en-US" sz="2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3998120" y="5570551"/>
            <a:ext cx="1143000" cy="457200"/>
          </a:xfrm>
          <a:prstGeom prst="roundRect">
            <a:avLst/>
          </a:prstGeom>
          <a:solidFill>
            <a:schemeClr val="accent1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Residential</a:t>
            </a:r>
            <a:endParaRPr 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5243523" y="5570551"/>
            <a:ext cx="1143000" cy="457200"/>
          </a:xfrm>
          <a:prstGeom prst="roundRect">
            <a:avLst/>
          </a:prstGeom>
          <a:solidFill>
            <a:schemeClr val="accent1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defRPr/>
            </a:pPr>
            <a:r>
              <a:rPr lang="en-US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Farm</a:t>
            </a:r>
            <a:endParaRPr 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cxnSp>
        <p:nvCxnSpPr>
          <p:cNvPr id="23" name="Elbow Connector 22"/>
          <p:cNvCxnSpPr>
            <a:stCxn id="7" idx="2"/>
            <a:endCxn id="15" idx="0"/>
          </p:cNvCxnSpPr>
          <p:nvPr/>
        </p:nvCxnSpPr>
        <p:spPr>
          <a:xfrm rot="16200000" flipH="1">
            <a:off x="5307028" y="5062555"/>
            <a:ext cx="686575" cy="329415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7" idx="2"/>
            <a:endCxn id="13" idx="0"/>
          </p:cNvCxnSpPr>
          <p:nvPr/>
        </p:nvCxnSpPr>
        <p:spPr>
          <a:xfrm rot="5400000">
            <a:off x="4684327" y="4769269"/>
            <a:ext cx="686575" cy="91598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7" idx="2"/>
            <a:endCxn id="11" idx="0"/>
          </p:cNvCxnSpPr>
          <p:nvPr/>
        </p:nvCxnSpPr>
        <p:spPr>
          <a:xfrm rot="5400000">
            <a:off x="4059244" y="4144186"/>
            <a:ext cx="686575" cy="216615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5" idx="2"/>
            <a:endCxn id="7" idx="0"/>
          </p:cNvCxnSpPr>
          <p:nvPr/>
        </p:nvCxnSpPr>
        <p:spPr>
          <a:xfrm rot="16200000" flipH="1">
            <a:off x="4687097" y="3628264"/>
            <a:ext cx="678653" cy="918370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5" idx="2"/>
            <a:endCxn id="9" idx="0"/>
          </p:cNvCxnSpPr>
          <p:nvPr/>
        </p:nvCxnSpPr>
        <p:spPr>
          <a:xfrm rot="5400000">
            <a:off x="3768728" y="3628265"/>
            <a:ext cx="678653" cy="91836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Pop-Up in Sales Orders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SSM-ISB-230</a:t>
            </a:r>
            <a:endParaRPr lang="en-US" b="0" dirty="0" smtClean="0"/>
          </a:p>
        </p:txBody>
      </p:sp>
      <p:pic>
        <p:nvPicPr>
          <p:cNvPr id="3891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725" y="1109663"/>
            <a:ext cx="7440613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5083175" y="3382963"/>
            <a:ext cx="277495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dirty="0">
                <a:latin typeface="+mj-lt"/>
                <a:cs typeface="Tahoma" pitchFamily="34" charset="0"/>
              </a:rPr>
              <a:t>Installation Call and Warranty Code default from Service Item </a:t>
            </a:r>
            <a:r>
              <a:rPr lang="en-US" sz="1400" dirty="0" smtClean="0">
                <a:latin typeface="+mj-lt"/>
                <a:cs typeface="Tahoma" pitchFamily="34" charset="0"/>
              </a:rPr>
              <a:t>Maintenance</a:t>
            </a:r>
            <a:endParaRPr lang="en-US" sz="1400" dirty="0">
              <a:latin typeface="+mj-lt"/>
              <a:cs typeface="Tahoma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4838700" y="4524375"/>
            <a:ext cx="3290946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End User defaults to the Ship-To Address. If this address is not defined as an end user, invoice post will create an end user </a:t>
            </a:r>
            <a:r>
              <a:rPr lang="en-US" sz="1400" dirty="0" smtClean="0">
                <a:latin typeface="+mj-lt"/>
              </a:rPr>
              <a:t>record</a:t>
            </a:r>
            <a:endParaRPr lang="en-US" sz="1400" dirty="0">
              <a:latin typeface="+mj-lt"/>
            </a:endParaRPr>
          </a:p>
        </p:txBody>
      </p:sp>
      <p:sp>
        <p:nvSpPr>
          <p:cNvPr id="38919" name="Rectangle 8"/>
          <p:cNvSpPr>
            <a:spLocks noChangeArrowheads="1"/>
          </p:cNvSpPr>
          <p:nvPr/>
        </p:nvSpPr>
        <p:spPr bwMode="auto">
          <a:xfrm>
            <a:off x="2105025" y="4048125"/>
            <a:ext cx="104775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8920" name="Rectangle 9"/>
          <p:cNvSpPr>
            <a:spLocks noChangeArrowheads="1"/>
          </p:cNvSpPr>
          <p:nvPr/>
        </p:nvSpPr>
        <p:spPr bwMode="auto">
          <a:xfrm>
            <a:off x="3067050" y="4448175"/>
            <a:ext cx="104775" cy="1238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8921" name="Elbow Connector 11"/>
          <p:cNvCxnSpPr>
            <a:cxnSpLocks noChangeShapeType="1"/>
            <a:stCxn id="7" idx="1"/>
            <a:endCxn id="38919" idx="3"/>
          </p:cNvCxnSpPr>
          <p:nvPr/>
        </p:nvCxnSpPr>
        <p:spPr bwMode="auto">
          <a:xfrm rot="10800000" flipV="1">
            <a:off x="2209801" y="3790166"/>
            <a:ext cx="2873375" cy="31987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8922" name="Elbow Connector 13"/>
          <p:cNvCxnSpPr>
            <a:cxnSpLocks noChangeShapeType="1"/>
            <a:endCxn id="38920" idx="3"/>
          </p:cNvCxnSpPr>
          <p:nvPr/>
        </p:nvCxnSpPr>
        <p:spPr bwMode="auto">
          <a:xfrm rot="10800000">
            <a:off x="3171826" y="4510088"/>
            <a:ext cx="1666875" cy="65985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8919" grpId="0"/>
      <p:bldP spid="389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RMAs add items to the ISB just like sales orders</a:t>
            </a:r>
          </a:p>
          <a:p>
            <a:r>
              <a:rPr lang="en-US" dirty="0" smtClean="0"/>
              <a:t>Installed base can also be updated by calls</a:t>
            </a:r>
          </a:p>
          <a:p>
            <a:pPr lvl="1"/>
            <a:r>
              <a:rPr lang="en-US" dirty="0" smtClean="0"/>
              <a:t>Directly in Call Maintenance if call is immediately closed</a:t>
            </a:r>
          </a:p>
          <a:p>
            <a:pPr lvl="1"/>
            <a:r>
              <a:rPr lang="en-US" dirty="0" smtClean="0"/>
              <a:t>In Call Activity Recording, if the call item is not currently in the installed base</a:t>
            </a:r>
          </a:p>
          <a:p>
            <a:pPr lvl="2"/>
            <a:r>
              <a:rPr lang="en-US" dirty="0" smtClean="0"/>
              <a:t>In both cases ISB defaults can be edited</a:t>
            </a:r>
          </a:p>
          <a:p>
            <a:endParaRPr lang="en-US" dirty="0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ISB Updates</a:t>
            </a:r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SSM-ISB-240</a:t>
            </a:r>
            <a:endParaRPr lang="en-US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Invoice Post writes messages to a file named ISBPST.prn</a:t>
            </a:r>
          </a:p>
          <a:p>
            <a:r>
              <a:rPr lang="en-US" dirty="0" smtClean="0"/>
              <a:t>Details about items added to the ISB, items deleted or other changes are written to this file</a:t>
            </a:r>
          </a:p>
          <a:p>
            <a:endParaRPr lang="en-US" dirty="0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Post Report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SSM-ISB-250</a:t>
            </a:r>
            <a:endParaRPr lang="en-US" b="0" dirty="0" smtClean="0"/>
          </a:p>
        </p:txBody>
      </p:sp>
      <p:pic>
        <p:nvPicPr>
          <p:cNvPr id="40965" name="Picture 8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62000" y="3743325"/>
            <a:ext cx="7603810" cy="1507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Move an item in the installed base from one end user to another</a:t>
            </a:r>
          </a:p>
          <a:p>
            <a:r>
              <a:rPr lang="en-US" dirty="0" smtClean="0"/>
              <a:t>Generate letters for all end users in the installed base</a:t>
            </a:r>
          </a:p>
          <a:p>
            <a:r>
              <a:rPr lang="en-US" dirty="0" smtClean="0"/>
              <a:t>Create Field Notifications to manage product recall</a:t>
            </a:r>
          </a:p>
          <a:p>
            <a:endParaRPr lang="en-US" dirty="0" smtClean="0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Utilities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SSM-ISB-260</a:t>
            </a:r>
            <a:endParaRPr lang="en-US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New “Move ISB” flag on top frame of Call </a:t>
            </a:r>
            <a:r>
              <a:rPr lang="en-US" dirty="0" err="1" smtClean="0"/>
              <a:t>Maint</a:t>
            </a:r>
            <a:endParaRPr lang="en-US" dirty="0" smtClean="0"/>
          </a:p>
          <a:p>
            <a:r>
              <a:rPr lang="en-US" dirty="0" smtClean="0"/>
              <a:t>Two ways to move items on call header</a:t>
            </a:r>
          </a:p>
          <a:p>
            <a:pPr lvl="1"/>
            <a:r>
              <a:rPr lang="en-US" dirty="0" smtClean="0"/>
              <a:t>Enter existing end user and set Move ISB to yes</a:t>
            </a:r>
          </a:p>
          <a:p>
            <a:pPr lvl="1"/>
            <a:r>
              <a:rPr lang="en-US" dirty="0" smtClean="0"/>
              <a:t>Enter new end user and message will ask to move ISB after error that ISB belongs to other end user</a:t>
            </a:r>
          </a:p>
          <a:p>
            <a:r>
              <a:rPr lang="en-US" dirty="0" smtClean="0"/>
              <a:t>On call lines the second option is the only one</a:t>
            </a:r>
          </a:p>
          <a:p>
            <a:r>
              <a:rPr lang="en-US" dirty="0" smtClean="0"/>
              <a:t>If item is part of an ISB configuration the whole configuration must be moved</a:t>
            </a:r>
          </a:p>
          <a:p>
            <a:r>
              <a:rPr lang="en-US" dirty="0" smtClean="0"/>
              <a:t>Can now move ISB if closed calls exist</a:t>
            </a:r>
          </a:p>
          <a:p>
            <a:r>
              <a:rPr lang="en-US" dirty="0" smtClean="0"/>
              <a:t>Calls cannot be re-opened if end user does not match ISB data</a:t>
            </a:r>
          </a:p>
          <a:p>
            <a:endParaRPr lang="en-US" dirty="0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Move During Call Entry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SSM-ISB-270</a:t>
            </a:r>
            <a:endParaRPr lang="en-US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Item Move</a:t>
            </a:r>
          </a:p>
        </p:txBody>
      </p:sp>
      <p:sp>
        <p:nvSpPr>
          <p:cNvPr id="440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SSM-ISB-280</a:t>
            </a:r>
            <a:endParaRPr lang="en-US" b="0" dirty="0" smtClean="0"/>
          </a:p>
        </p:txBody>
      </p:sp>
      <p:pic>
        <p:nvPicPr>
          <p:cNvPr id="4403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223963"/>
            <a:ext cx="782955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942975" y="4724400"/>
            <a:ext cx="177165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Enter a From and </a:t>
            </a:r>
          </a:p>
          <a:p>
            <a:pPr>
              <a:defRPr/>
            </a:pPr>
            <a:r>
              <a:rPr lang="en-US" sz="1400" dirty="0">
                <a:latin typeface="+mn-lt"/>
              </a:rPr>
              <a:t>To end </a:t>
            </a:r>
            <a:r>
              <a:rPr lang="en-US" sz="1400" dirty="0" smtClean="0">
                <a:latin typeface="+mn-lt"/>
              </a:rPr>
              <a:t>user</a:t>
            </a:r>
            <a:endParaRPr lang="en-US" sz="1400" dirty="0">
              <a:latin typeface="+mn-lt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943475" y="4552950"/>
            <a:ext cx="29067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System displays items belonging to From End User for </a:t>
            </a:r>
            <a:r>
              <a:rPr lang="en-US" sz="1400" dirty="0" smtClean="0">
                <a:latin typeface="+mn-lt"/>
              </a:rPr>
              <a:t>selection</a:t>
            </a:r>
            <a:endParaRPr lang="en-US" sz="1400" dirty="0">
              <a:latin typeface="+mn-lt"/>
            </a:endParaRPr>
          </a:p>
        </p:txBody>
      </p:sp>
      <p:sp>
        <p:nvSpPr>
          <p:cNvPr id="44039" name="Rectangle 9"/>
          <p:cNvSpPr>
            <a:spLocks noChangeArrowheads="1"/>
          </p:cNvSpPr>
          <p:nvPr/>
        </p:nvSpPr>
        <p:spPr bwMode="auto">
          <a:xfrm>
            <a:off x="819150" y="1990725"/>
            <a:ext cx="4572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040" name="Rectangle 10"/>
          <p:cNvSpPr>
            <a:spLocks noChangeArrowheads="1"/>
          </p:cNvSpPr>
          <p:nvPr/>
        </p:nvSpPr>
        <p:spPr bwMode="auto">
          <a:xfrm>
            <a:off x="1266825" y="3609975"/>
            <a:ext cx="5991225" cy="461963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4041" name="Elbow Connector 12"/>
          <p:cNvCxnSpPr>
            <a:cxnSpLocks noChangeShapeType="1"/>
            <a:endCxn id="44039" idx="1"/>
          </p:cNvCxnSpPr>
          <p:nvPr/>
        </p:nvCxnSpPr>
        <p:spPr bwMode="auto">
          <a:xfrm rot="10800000">
            <a:off x="819151" y="2100264"/>
            <a:ext cx="123825" cy="2912159"/>
          </a:xfrm>
          <a:prstGeom prst="bentConnector3">
            <a:avLst>
              <a:gd name="adj1" fmla="val 28461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4042" name="Shape 14"/>
          <p:cNvCxnSpPr>
            <a:cxnSpLocks noChangeShapeType="1"/>
            <a:endCxn id="44040" idx="2"/>
          </p:cNvCxnSpPr>
          <p:nvPr/>
        </p:nvCxnSpPr>
        <p:spPr bwMode="auto">
          <a:xfrm rot="10800000">
            <a:off x="4262439" y="4071938"/>
            <a:ext cx="681037" cy="88821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440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ISB Item Tracking History</a:t>
            </a:r>
          </a:p>
        </p:txBody>
      </p:sp>
      <p:sp>
        <p:nvSpPr>
          <p:cNvPr id="450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SSM-ISB-290</a:t>
            </a:r>
            <a:endParaRPr lang="en-US" b="0" dirty="0" smtClean="0"/>
          </a:p>
        </p:txBody>
      </p:sp>
      <p:pic>
        <p:nvPicPr>
          <p:cNvPr id="45060" name="Picture 3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20725" y="852488"/>
            <a:ext cx="7819048" cy="5580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Installed Base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SSM-ISB-030</a:t>
            </a:r>
            <a:endParaRPr lang="en-US" b="0" dirty="0" smtClean="0"/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2544502" y="2368292"/>
            <a:ext cx="3387726" cy="214243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Installed Base Data</a:t>
            </a:r>
          </a:p>
          <a:p>
            <a:pPr marL="114300" indent="-114300"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Customers and End Users</a:t>
            </a:r>
          </a:p>
          <a:p>
            <a:pPr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Installed Items</a:t>
            </a:r>
          </a:p>
          <a:p>
            <a:pPr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Item Data: </a:t>
            </a:r>
          </a:p>
          <a:p>
            <a:pPr lvl="1"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Serial #</a:t>
            </a:r>
          </a:p>
          <a:p>
            <a:pPr lvl="1"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Warranties</a:t>
            </a:r>
          </a:p>
          <a:p>
            <a:pPr lvl="1">
              <a:buFont typeface="Arial" pitchFamily="34" charset="0"/>
              <a:buChar char="•"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Dates</a:t>
            </a: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>
            <a:off x="5911162" y="4306924"/>
            <a:ext cx="3017520" cy="180136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45720" bIns="44450" anchor="ctr">
            <a:no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RMAs and RTSs: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Can reference specific serial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numbers in the installed base; ISB updated in RMAs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5911162" y="749709"/>
            <a:ext cx="3017520" cy="180136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45720" bIns="44450" anchor="ctr">
            <a:no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Call Maintenance/</a:t>
            </a:r>
          </a:p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Call Activity Recording: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Installed base data can determine coverage for call items; ISB updated in CAR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15317" y="749709"/>
            <a:ext cx="2323484" cy="180136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45720" bIns="44450" anchor="ctr">
            <a:no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 smtClean="0">
                <a:solidFill>
                  <a:schemeClr val="accent1"/>
                </a:solidFill>
                <a:latin typeface="+mj-lt"/>
              </a:rPr>
              <a:t>Service Contracts</a:t>
            </a:r>
            <a:r>
              <a:rPr lang="en-US" sz="1800" dirty="0">
                <a:solidFill>
                  <a:schemeClr val="accent1"/>
                </a:solidFill>
                <a:latin typeface="+mj-lt"/>
              </a:rPr>
              <a:t>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Can be built from data about items in the installed base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215317" y="4306924"/>
            <a:ext cx="2323484" cy="180136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45720" bIns="44450" anchor="ctr">
            <a:no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 dirty="0">
                <a:solidFill>
                  <a:schemeClr val="accent1"/>
                </a:solidFill>
                <a:latin typeface="+mj-lt"/>
              </a:rPr>
              <a:t>Warranties: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Apply to items in the installed base</a:t>
            </a:r>
          </a:p>
        </p:txBody>
      </p:sp>
      <p:cxnSp>
        <p:nvCxnSpPr>
          <p:cNvPr id="19" name="Shape 23"/>
          <p:cNvCxnSpPr>
            <a:stCxn id="17" idx="2"/>
            <a:endCxn id="14" idx="1"/>
          </p:cNvCxnSpPr>
          <p:nvPr/>
        </p:nvCxnSpPr>
        <p:spPr>
          <a:xfrm rot="16200000" flipH="1">
            <a:off x="1516565" y="2411570"/>
            <a:ext cx="888430" cy="116744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hape 24"/>
          <p:cNvCxnSpPr>
            <a:stCxn id="18" idx="0"/>
            <a:endCxn id="14" idx="1"/>
          </p:cNvCxnSpPr>
          <p:nvPr/>
        </p:nvCxnSpPr>
        <p:spPr>
          <a:xfrm rot="5400000" flipH="1" flipV="1">
            <a:off x="1527072" y="3289495"/>
            <a:ext cx="867417" cy="1167443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hape 25"/>
          <p:cNvCxnSpPr>
            <a:stCxn id="16" idx="2"/>
            <a:endCxn id="14" idx="3"/>
          </p:cNvCxnSpPr>
          <p:nvPr/>
        </p:nvCxnSpPr>
        <p:spPr>
          <a:xfrm rot="5400000">
            <a:off x="6231860" y="2251445"/>
            <a:ext cx="888430" cy="1487694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hape 26"/>
          <p:cNvCxnSpPr>
            <a:stCxn id="15" idx="0"/>
            <a:endCxn id="14" idx="3"/>
          </p:cNvCxnSpPr>
          <p:nvPr/>
        </p:nvCxnSpPr>
        <p:spPr>
          <a:xfrm rot="16200000" flipV="1">
            <a:off x="6242367" y="3129369"/>
            <a:ext cx="867417" cy="1487694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Installed Base Marketing Letter</a:t>
            </a:r>
          </a:p>
        </p:txBody>
      </p:sp>
      <p:sp>
        <p:nvSpPr>
          <p:cNvPr id="460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SSM-ISB-300</a:t>
            </a:r>
            <a:endParaRPr lang="en-US" b="0" dirty="0" smtClean="0"/>
          </a:p>
        </p:txBody>
      </p:sp>
      <p:sp>
        <p:nvSpPr>
          <p:cNvPr id="46085" name="Rectangle 4"/>
          <p:cNvSpPr>
            <a:spLocks noChangeArrowheads="1"/>
          </p:cNvSpPr>
          <p:nvPr/>
        </p:nvSpPr>
        <p:spPr bwMode="auto">
          <a:xfrm>
            <a:off x="4778185" y="1632776"/>
            <a:ext cx="3967162" cy="4519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Quality Products</a:t>
            </a:r>
          </a:p>
          <a:p>
            <a:pPr algn="ctr"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June 5, 2009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Mr. End User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Main St.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Birdsboro, PA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Dear End User: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The warranty on your electrical generator expires next month. Our company offers an excellent service contract that will extend warranty coverage at a very reasonable price.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A customer service representative will contact you soon regarding this option.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Regards,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Jim Service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Quality Products Service Manager</a:t>
            </a:r>
          </a:p>
        </p:txBody>
      </p:sp>
      <p:sp>
        <p:nvSpPr>
          <p:cNvPr id="46087" name="Rectangle 6"/>
          <p:cNvSpPr>
            <a:spLocks noChangeArrowheads="1"/>
          </p:cNvSpPr>
          <p:nvPr/>
        </p:nvSpPr>
        <p:spPr bwMode="auto">
          <a:xfrm>
            <a:off x="4963795" y="1015429"/>
            <a:ext cx="3605213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r>
              <a:rPr lang="en-US" sz="1800" dirty="0">
                <a:latin typeface="+mj-lt"/>
              </a:rPr>
              <a:t>Installed Base Marketing Letter</a:t>
            </a:r>
          </a:p>
        </p:txBody>
      </p:sp>
      <p:cxnSp>
        <p:nvCxnSpPr>
          <p:cNvPr id="9" name="Elbow Connector 8"/>
          <p:cNvCxnSpPr>
            <a:endCxn id="46085" idx="0"/>
          </p:cNvCxnSpPr>
          <p:nvPr/>
        </p:nvCxnSpPr>
        <p:spPr>
          <a:xfrm>
            <a:off x="4181475" y="1400175"/>
            <a:ext cx="2580291" cy="232601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084" name="Rectangle 3"/>
          <p:cNvSpPr>
            <a:spLocks noChangeArrowheads="1"/>
          </p:cNvSpPr>
          <p:nvPr/>
        </p:nvSpPr>
        <p:spPr bwMode="auto">
          <a:xfrm>
            <a:off x="245872" y="1374013"/>
            <a:ext cx="3967163" cy="37512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63500" dir="2700000" algn="ctr" rotWithShape="0">
              <a:schemeClr val="bg1">
                <a:lumMod val="65000"/>
              </a:scheme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1.12 Master Comments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Master Ref: Extend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solidFill>
                  <a:schemeClr val="accent1"/>
                </a:solidFill>
                <a:latin typeface="+mj-lt"/>
              </a:rPr>
              <a:t>Type: A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Dear End User: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The warranty on your electrical generator expires next month. Our company offers an excellent service contract that will extend warranty coverage at a very reasonable price.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A customer service representative will contact you soon regarding this option.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Regards,</a:t>
            </a:r>
          </a:p>
          <a:p>
            <a:pPr>
              <a:lnSpc>
                <a:spcPct val="90000"/>
              </a:lnSpc>
            </a:pPr>
            <a:endParaRPr lang="en-US" sz="1400" dirty="0">
              <a:latin typeface="+mj-lt"/>
            </a:endParaRP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Jim Service</a:t>
            </a:r>
          </a:p>
          <a:p>
            <a:pPr>
              <a:lnSpc>
                <a:spcPct val="90000"/>
              </a:lnSpc>
            </a:pPr>
            <a:r>
              <a:rPr lang="en-US" sz="1400" dirty="0">
                <a:latin typeface="+mj-lt"/>
              </a:rPr>
              <a:t>Quality Products Service Manager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Manage product recalls</a:t>
            </a:r>
          </a:p>
          <a:p>
            <a:r>
              <a:rPr lang="en-US" dirty="0" smtClean="0"/>
              <a:t>Use installed base information</a:t>
            </a:r>
          </a:p>
          <a:p>
            <a:r>
              <a:rPr lang="en-US" dirty="0" smtClean="0"/>
              <a:t>Used in conjunction with the Call Generator</a:t>
            </a:r>
          </a:p>
          <a:p>
            <a:r>
              <a:rPr lang="en-US" dirty="0" smtClean="0"/>
              <a:t>Enable you to track a group of calls together</a:t>
            </a:r>
          </a:p>
          <a:p>
            <a:r>
              <a:rPr lang="en-US" dirty="0" smtClean="0"/>
              <a:t>Optionally copy field notification comments to each call created</a:t>
            </a:r>
          </a:p>
          <a:p>
            <a:r>
              <a:rPr lang="en-US" dirty="0" smtClean="0"/>
              <a:t>Optionally combine calls for multiple installed base records associated with one end user</a:t>
            </a:r>
          </a:p>
          <a:p>
            <a:endParaRPr 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Field Notifications 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SSM-ISB-310</a:t>
            </a:r>
            <a:endParaRPr lang="en-US" b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Field Notification Maintenance</a:t>
            </a:r>
          </a:p>
        </p:txBody>
      </p:sp>
      <p:sp>
        <p:nvSpPr>
          <p:cNvPr id="481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SSM-ISB-320</a:t>
            </a:r>
            <a:endParaRPr lang="en-US" b="0" dirty="0" smtClean="0"/>
          </a:p>
        </p:txBody>
      </p:sp>
      <p:pic>
        <p:nvPicPr>
          <p:cNvPr id="4813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236536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3238500" y="2088642"/>
            <a:ext cx="2600325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Associate documentation</a:t>
            </a:r>
          </a:p>
        </p:txBody>
      </p:sp>
      <p:sp>
        <p:nvSpPr>
          <p:cNvPr id="48134" name="Right Brace 6"/>
          <p:cNvSpPr>
            <a:spLocks/>
          </p:cNvSpPr>
          <p:nvPr/>
        </p:nvSpPr>
        <p:spPr bwMode="auto">
          <a:xfrm>
            <a:off x="2733675" y="2612898"/>
            <a:ext cx="274320" cy="479425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5" name="Shape 8"/>
          <p:cNvCxnSpPr>
            <a:cxnSpLocks noChangeShapeType="1"/>
          </p:cNvCxnSpPr>
          <p:nvPr/>
        </p:nvCxnSpPr>
        <p:spPr bwMode="auto">
          <a:xfrm rot="5400000">
            <a:off x="3577745" y="1896581"/>
            <a:ext cx="431177" cy="1490661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765810" y="3154236"/>
            <a:ext cx="2097088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Define call attributes</a:t>
            </a:r>
          </a:p>
        </p:txBody>
      </p:sp>
      <p:sp>
        <p:nvSpPr>
          <p:cNvPr id="48137" name="Left Brace 10"/>
          <p:cNvSpPr>
            <a:spLocks/>
          </p:cNvSpPr>
          <p:nvPr/>
        </p:nvSpPr>
        <p:spPr bwMode="auto">
          <a:xfrm>
            <a:off x="666750" y="3536823"/>
            <a:ext cx="274320" cy="1006475"/>
          </a:xfrm>
          <a:prstGeom prst="leftBrace">
            <a:avLst>
              <a:gd name="adj1" fmla="val 8359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8" name="Elbow Connector 12"/>
          <p:cNvCxnSpPr>
            <a:cxnSpLocks noChangeShapeType="1"/>
            <a:endCxn id="48137" idx="1"/>
          </p:cNvCxnSpPr>
          <p:nvPr/>
        </p:nvCxnSpPr>
        <p:spPr bwMode="auto">
          <a:xfrm rot="10800000" flipV="1">
            <a:off x="666750" y="3323077"/>
            <a:ext cx="99060" cy="716984"/>
          </a:xfrm>
          <a:prstGeom prst="bentConnector3">
            <a:avLst>
              <a:gd name="adj1" fmla="val 330769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1168146" y="5617464"/>
            <a:ext cx="6124575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>
                <a:latin typeface="+mj-lt"/>
              </a:rPr>
              <a:t>Define the range of ISB items for which calls should be generated</a:t>
            </a:r>
          </a:p>
        </p:txBody>
      </p:sp>
      <p:sp>
        <p:nvSpPr>
          <p:cNvPr id="48140" name="Left Brace 14"/>
          <p:cNvSpPr>
            <a:spLocks/>
          </p:cNvSpPr>
          <p:nvPr/>
        </p:nvSpPr>
        <p:spPr bwMode="auto">
          <a:xfrm>
            <a:off x="990600" y="4546473"/>
            <a:ext cx="274320" cy="990600"/>
          </a:xfrm>
          <a:prstGeom prst="leftBrace">
            <a:avLst>
              <a:gd name="adj1" fmla="val 8353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41" name="Elbow Connector 16"/>
          <p:cNvCxnSpPr>
            <a:cxnSpLocks noChangeShapeType="1"/>
            <a:endCxn id="48140" idx="1"/>
          </p:cNvCxnSpPr>
          <p:nvPr/>
        </p:nvCxnSpPr>
        <p:spPr bwMode="auto">
          <a:xfrm rot="10800000">
            <a:off x="990600" y="5041773"/>
            <a:ext cx="177546" cy="744532"/>
          </a:xfrm>
          <a:prstGeom prst="bentConnector3">
            <a:avLst>
              <a:gd name="adj1" fmla="val 22875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8134" grpId="0" animBg="1"/>
      <p:bldP spid="10" grpId="0" animBg="1"/>
      <p:bldP spid="48137" grpId="0" animBg="1"/>
      <p:bldP spid="14" grpId="0" animBg="1"/>
      <p:bldP spid="481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/>
              <a:t>Manufacture or service items that can be uniquely identified (lot/serial number control)</a:t>
            </a:r>
          </a:p>
          <a:p>
            <a:r>
              <a:rPr lang="en-US" smtClean="0"/>
              <a:t>Provide warranties</a:t>
            </a:r>
          </a:p>
          <a:p>
            <a:r>
              <a:rPr lang="en-US" smtClean="0"/>
              <a:t>Offer product registration and service only registered products</a:t>
            </a:r>
          </a:p>
          <a:p>
            <a:r>
              <a:rPr lang="en-US" smtClean="0"/>
              <a:t>Offer product upgrades</a:t>
            </a:r>
          </a:p>
          <a:p>
            <a:r>
              <a:rPr lang="en-US" smtClean="0"/>
              <a:t>Have products that require scheduled maintenance</a:t>
            </a:r>
          </a:p>
          <a:p>
            <a:r>
              <a:rPr lang="en-US" smtClean="0"/>
              <a:t>Have products subject to recall</a:t>
            </a:r>
          </a:p>
          <a:p>
            <a:r>
              <a:rPr lang="en-US" smtClean="0"/>
              <a:t>Need a complete audit trail to satisfy a regulatory agency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You Should Track the Installed Base If You</a:t>
            </a:r>
            <a:endParaRPr lang="en-US" dirty="0" smtClean="0"/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SSM-ISB-040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SSM allows you to track</a:t>
            </a:r>
          </a:p>
          <a:p>
            <a:pPr lvl="1"/>
            <a:r>
              <a:rPr lang="en-US" sz="2000" smtClean="0"/>
              <a:t>Only the parent item</a:t>
            </a:r>
          </a:p>
          <a:p>
            <a:pPr lvl="1"/>
            <a:r>
              <a:rPr lang="en-US" sz="2000" smtClean="0"/>
              <a:t>The parent item and important components that may have separate service needs</a:t>
            </a:r>
            <a:endParaRPr lang="en-US" sz="2000" dirty="0" smtClean="0"/>
          </a:p>
        </p:txBody>
      </p:sp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Level of Detail is Needed?</a:t>
            </a:r>
          </a:p>
        </p:txBody>
      </p:sp>
      <p:sp>
        <p:nvSpPr>
          <p:cNvPr id="205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17180" y="6638544"/>
            <a:ext cx="1226820" cy="219456"/>
          </a:xfrm>
        </p:spPr>
        <p:txBody>
          <a:bodyPr/>
          <a:lstStyle/>
          <a:p>
            <a:r>
              <a:rPr lang="en-US" b="0" dirty="0" smtClean="0"/>
              <a:t>SSM-ISB-050</a:t>
            </a:r>
            <a:endParaRPr lang="en-US" b="0" dirty="0" smtClean="0"/>
          </a:p>
        </p:txBody>
      </p:sp>
      <p:sp>
        <p:nvSpPr>
          <p:cNvPr id="2074" name="Rectangle 21"/>
          <p:cNvSpPr>
            <a:spLocks noChangeArrowheads="1"/>
          </p:cNvSpPr>
          <p:nvPr/>
        </p:nvSpPr>
        <p:spPr bwMode="auto">
          <a:xfrm>
            <a:off x="1419950" y="3080893"/>
            <a:ext cx="1872308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600" dirty="0">
                <a:latin typeface="+mj-lt"/>
              </a:rPr>
              <a:t>1 PC, Serial # 222</a:t>
            </a:r>
          </a:p>
        </p:txBody>
      </p:sp>
      <p:sp>
        <p:nvSpPr>
          <p:cNvPr id="2060" name="Rectangle 22"/>
          <p:cNvSpPr>
            <a:spLocks noChangeArrowheads="1"/>
          </p:cNvSpPr>
          <p:nvPr/>
        </p:nvSpPr>
        <p:spPr bwMode="auto">
          <a:xfrm>
            <a:off x="5490845" y="2404237"/>
            <a:ext cx="2417318" cy="10130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 lIns="90488" tIns="44450" rIns="90488" bIns="44450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sz="1600" dirty="0">
                <a:latin typeface="+mj-lt"/>
              </a:rPr>
              <a:t>One PC, Serial # 222</a:t>
            </a:r>
          </a:p>
          <a:p>
            <a:pPr>
              <a:tabLst>
                <a:tab pos="228600" algn="l"/>
              </a:tabLst>
            </a:pPr>
            <a:r>
              <a:rPr lang="en-US" sz="1600" dirty="0">
                <a:latin typeface="+mj-lt"/>
              </a:rPr>
              <a:t>	</a:t>
            </a:r>
            <a:r>
              <a:rPr lang="en-US" sz="1400" b="0" dirty="0">
                <a:latin typeface="+mj-lt"/>
              </a:rPr>
              <a:t>1 Monitor, #874</a:t>
            </a:r>
          </a:p>
          <a:p>
            <a:pPr>
              <a:tabLst>
                <a:tab pos="228600" algn="l"/>
              </a:tabLst>
            </a:pPr>
            <a:r>
              <a:rPr lang="en-US" sz="1400" b="0" dirty="0">
                <a:latin typeface="+mj-lt"/>
              </a:rPr>
              <a:t>	1 CPU, #888</a:t>
            </a:r>
          </a:p>
          <a:p>
            <a:pPr>
              <a:tabLst>
                <a:tab pos="228600" algn="l"/>
              </a:tabLst>
            </a:pPr>
            <a:r>
              <a:rPr lang="en-US" sz="1400" b="0" dirty="0">
                <a:latin typeface="+mj-lt"/>
              </a:rPr>
              <a:t>	1 Keyboard, #A-12</a:t>
            </a:r>
          </a:p>
        </p:txBody>
      </p:sp>
      <p:grpSp>
        <p:nvGrpSpPr>
          <p:cNvPr id="315" name="Group 314"/>
          <p:cNvGrpSpPr/>
          <p:nvPr/>
        </p:nvGrpSpPr>
        <p:grpSpPr>
          <a:xfrm>
            <a:off x="984504" y="3494532"/>
            <a:ext cx="2743200" cy="2743200"/>
            <a:chOff x="984504" y="3494532"/>
            <a:chExt cx="2743200" cy="2743200"/>
          </a:xfrm>
        </p:grpSpPr>
        <p:sp>
          <p:nvSpPr>
            <p:cNvPr id="2075" name="Rectangle 23"/>
            <p:cNvSpPr>
              <a:spLocks noChangeArrowheads="1"/>
            </p:cNvSpPr>
            <p:nvPr/>
          </p:nvSpPr>
          <p:spPr bwMode="auto">
            <a:xfrm>
              <a:off x="984504" y="3494532"/>
              <a:ext cx="2743200" cy="2743200"/>
            </a:xfrm>
            <a:prstGeom prst="round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6" name="Group 11"/>
            <p:cNvGrpSpPr>
              <a:grpSpLocks/>
            </p:cNvGrpSpPr>
            <p:nvPr/>
          </p:nvGrpSpPr>
          <p:grpSpPr bwMode="auto">
            <a:xfrm>
              <a:off x="1148144" y="5649722"/>
              <a:ext cx="2224088" cy="401638"/>
              <a:chOff x="2948" y="3702"/>
              <a:chExt cx="1401" cy="253"/>
            </a:xfrm>
          </p:grpSpPr>
          <p:sp>
            <p:nvSpPr>
              <p:cNvPr id="32" name="Freeform 8"/>
              <p:cNvSpPr>
                <a:spLocks/>
              </p:cNvSpPr>
              <p:nvPr/>
            </p:nvSpPr>
            <p:spPr bwMode="auto">
              <a:xfrm>
                <a:off x="2948" y="3702"/>
                <a:ext cx="1401" cy="253"/>
              </a:xfrm>
              <a:custGeom>
                <a:avLst/>
                <a:gdLst>
                  <a:gd name="T0" fmla="*/ 175 w 1401"/>
                  <a:gd name="T1" fmla="*/ 0 h 253"/>
                  <a:gd name="T2" fmla="*/ 1230 w 1401"/>
                  <a:gd name="T3" fmla="*/ 0 h 253"/>
                  <a:gd name="T4" fmla="*/ 1397 w 1401"/>
                  <a:gd name="T5" fmla="*/ 227 h 253"/>
                  <a:gd name="T6" fmla="*/ 1400 w 1401"/>
                  <a:gd name="T7" fmla="*/ 237 h 253"/>
                  <a:gd name="T8" fmla="*/ 1394 w 1401"/>
                  <a:gd name="T9" fmla="*/ 247 h 253"/>
                  <a:gd name="T10" fmla="*/ 1383 w 1401"/>
                  <a:gd name="T11" fmla="*/ 252 h 253"/>
                  <a:gd name="T12" fmla="*/ 20 w 1401"/>
                  <a:gd name="T13" fmla="*/ 252 h 253"/>
                  <a:gd name="T14" fmla="*/ 8 w 1401"/>
                  <a:gd name="T15" fmla="*/ 245 h 253"/>
                  <a:gd name="T16" fmla="*/ 0 w 1401"/>
                  <a:gd name="T17" fmla="*/ 235 h 253"/>
                  <a:gd name="T18" fmla="*/ 3 w 1401"/>
                  <a:gd name="T19" fmla="*/ 222 h 253"/>
                  <a:gd name="T20" fmla="*/ 175 w 1401"/>
                  <a:gd name="T21" fmla="*/ 0 h 25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01"/>
                  <a:gd name="T34" fmla="*/ 0 h 253"/>
                  <a:gd name="T35" fmla="*/ 1401 w 1401"/>
                  <a:gd name="T36" fmla="*/ 253 h 25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01" h="253">
                    <a:moveTo>
                      <a:pt x="175" y="0"/>
                    </a:moveTo>
                    <a:lnTo>
                      <a:pt x="1230" y="0"/>
                    </a:lnTo>
                    <a:lnTo>
                      <a:pt x="1397" y="227"/>
                    </a:lnTo>
                    <a:lnTo>
                      <a:pt x="1400" y="237"/>
                    </a:lnTo>
                    <a:lnTo>
                      <a:pt x="1394" y="247"/>
                    </a:lnTo>
                    <a:lnTo>
                      <a:pt x="1383" y="252"/>
                    </a:lnTo>
                    <a:lnTo>
                      <a:pt x="20" y="252"/>
                    </a:lnTo>
                    <a:lnTo>
                      <a:pt x="8" y="245"/>
                    </a:lnTo>
                    <a:lnTo>
                      <a:pt x="0" y="235"/>
                    </a:lnTo>
                    <a:lnTo>
                      <a:pt x="3" y="222"/>
                    </a:lnTo>
                    <a:lnTo>
                      <a:pt x="175" y="0"/>
                    </a:ln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28575" cap="rnd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" name="Freeform 9"/>
              <p:cNvSpPr>
                <a:spLocks/>
              </p:cNvSpPr>
              <p:nvPr/>
            </p:nvSpPr>
            <p:spPr bwMode="auto">
              <a:xfrm>
                <a:off x="3027" y="3755"/>
                <a:ext cx="930" cy="161"/>
              </a:xfrm>
              <a:custGeom>
                <a:avLst/>
                <a:gdLst>
                  <a:gd name="T0" fmla="*/ 125 w 930"/>
                  <a:gd name="T1" fmla="*/ 0 h 161"/>
                  <a:gd name="T2" fmla="*/ 886 w 930"/>
                  <a:gd name="T3" fmla="*/ 0 h 161"/>
                  <a:gd name="T4" fmla="*/ 929 w 930"/>
                  <a:gd name="T5" fmla="*/ 160 h 161"/>
                  <a:gd name="T6" fmla="*/ 0 w 930"/>
                  <a:gd name="T7" fmla="*/ 160 h 161"/>
                  <a:gd name="T8" fmla="*/ 125 w 930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0"/>
                  <a:gd name="T16" fmla="*/ 0 h 161"/>
                  <a:gd name="T17" fmla="*/ 930 w 930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0" h="161">
                    <a:moveTo>
                      <a:pt x="125" y="0"/>
                    </a:moveTo>
                    <a:lnTo>
                      <a:pt x="886" y="0"/>
                    </a:lnTo>
                    <a:lnTo>
                      <a:pt x="929" y="160"/>
                    </a:lnTo>
                    <a:lnTo>
                      <a:pt x="0" y="160"/>
                    </a:lnTo>
                    <a:lnTo>
                      <a:pt x="125" y="0"/>
                    </a:lnTo>
                  </a:path>
                </a:pathLst>
              </a:custGeom>
              <a:solidFill>
                <a:schemeClr val="bg2">
                  <a:lumMod val="65000"/>
                </a:schemeClr>
              </a:solidFill>
              <a:ln w="12700" cap="rnd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Freeform 10"/>
              <p:cNvSpPr>
                <a:spLocks/>
              </p:cNvSpPr>
              <p:nvPr/>
            </p:nvSpPr>
            <p:spPr bwMode="auto">
              <a:xfrm>
                <a:off x="3986" y="3755"/>
                <a:ext cx="283" cy="161"/>
              </a:xfrm>
              <a:custGeom>
                <a:avLst/>
                <a:gdLst>
                  <a:gd name="T0" fmla="*/ 0 w 283"/>
                  <a:gd name="T1" fmla="*/ 0 h 161"/>
                  <a:gd name="T2" fmla="*/ 166 w 283"/>
                  <a:gd name="T3" fmla="*/ 0 h 161"/>
                  <a:gd name="T4" fmla="*/ 282 w 283"/>
                  <a:gd name="T5" fmla="*/ 160 h 161"/>
                  <a:gd name="T6" fmla="*/ 52 w 283"/>
                  <a:gd name="T7" fmla="*/ 160 h 161"/>
                  <a:gd name="T8" fmla="*/ 0 w 283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3"/>
                  <a:gd name="T16" fmla="*/ 0 h 161"/>
                  <a:gd name="T17" fmla="*/ 283 w 283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3" h="161">
                    <a:moveTo>
                      <a:pt x="0" y="0"/>
                    </a:moveTo>
                    <a:lnTo>
                      <a:pt x="166" y="0"/>
                    </a:lnTo>
                    <a:lnTo>
                      <a:pt x="282" y="160"/>
                    </a:lnTo>
                    <a:lnTo>
                      <a:pt x="52" y="16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lumMod val="65000"/>
                </a:schemeClr>
              </a:solidFill>
              <a:ln w="12700" cap="rnd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89" name="Group 188"/>
            <p:cNvGrpSpPr/>
            <p:nvPr/>
          </p:nvGrpSpPr>
          <p:grpSpPr>
            <a:xfrm>
              <a:off x="2861849" y="3660648"/>
              <a:ext cx="620713" cy="1857725"/>
              <a:chOff x="2861849" y="3660648"/>
              <a:chExt cx="620713" cy="1857725"/>
            </a:xfrm>
          </p:grpSpPr>
          <p:sp>
            <p:nvSpPr>
              <p:cNvPr id="29" name="Rectangle 5"/>
              <p:cNvSpPr>
                <a:spLocks noChangeArrowheads="1"/>
              </p:cNvSpPr>
              <p:nvPr/>
            </p:nvSpPr>
            <p:spPr bwMode="auto">
              <a:xfrm rot="5400000">
                <a:off x="2243343" y="4279154"/>
                <a:ext cx="1857725" cy="62071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Rectangle 6"/>
              <p:cNvSpPr>
                <a:spLocks noChangeArrowheads="1"/>
              </p:cNvSpPr>
              <p:nvPr/>
            </p:nvSpPr>
            <p:spPr bwMode="auto">
              <a:xfrm rot="5400000">
                <a:off x="2915049" y="4875654"/>
                <a:ext cx="638139" cy="280988"/>
              </a:xfrm>
              <a:prstGeom prst="rect">
                <a:avLst/>
              </a:prstGeom>
              <a:solidFill>
                <a:schemeClr val="bg2">
                  <a:lumMod val="65000"/>
                </a:schemeClr>
              </a:solidFill>
              <a:ln w="12700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4" name="Rectangle 15"/>
              <p:cNvSpPr>
                <a:spLocks noChangeArrowheads="1"/>
              </p:cNvSpPr>
              <p:nvPr/>
            </p:nvSpPr>
            <p:spPr bwMode="auto">
              <a:xfrm>
                <a:off x="3296857" y="3757486"/>
                <a:ext cx="79375" cy="60325"/>
              </a:xfrm>
              <a:prstGeom prst="rect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5" name="Oval 16"/>
              <p:cNvSpPr>
                <a:spLocks noChangeArrowheads="1"/>
              </p:cNvSpPr>
              <p:nvPr/>
            </p:nvSpPr>
            <p:spPr bwMode="auto">
              <a:xfrm>
                <a:off x="3306382" y="4206748"/>
                <a:ext cx="58738" cy="58738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6" name="Oval 17"/>
              <p:cNvSpPr>
                <a:spLocks noChangeArrowheads="1"/>
              </p:cNvSpPr>
              <p:nvPr/>
            </p:nvSpPr>
            <p:spPr bwMode="auto">
              <a:xfrm>
                <a:off x="3306382" y="4395661"/>
                <a:ext cx="58738" cy="60325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" name="Oval 18"/>
              <p:cNvSpPr>
                <a:spLocks noChangeArrowheads="1"/>
              </p:cNvSpPr>
              <p:nvPr/>
            </p:nvSpPr>
            <p:spPr bwMode="auto">
              <a:xfrm>
                <a:off x="3306382" y="4575048"/>
                <a:ext cx="58738" cy="5715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4" name="Group 313"/>
            <p:cNvGrpSpPr/>
            <p:nvPr/>
          </p:nvGrpSpPr>
          <p:grpSpPr>
            <a:xfrm>
              <a:off x="1234440" y="3817620"/>
              <a:ext cx="1787462" cy="1787482"/>
              <a:chOff x="1234440" y="3817620"/>
              <a:chExt cx="1787462" cy="1787482"/>
            </a:xfrm>
          </p:grpSpPr>
          <p:grpSp>
            <p:nvGrpSpPr>
              <p:cNvPr id="283" name="Group 529"/>
              <p:cNvGrpSpPr>
                <a:grpSpLocks/>
              </p:cNvGrpSpPr>
              <p:nvPr/>
            </p:nvGrpSpPr>
            <p:grpSpPr bwMode="auto">
              <a:xfrm>
                <a:off x="1234440" y="3817620"/>
                <a:ext cx="1787462" cy="1787482"/>
                <a:chOff x="1731" y="1299"/>
                <a:chExt cx="2286" cy="2286"/>
              </a:xfrm>
            </p:grpSpPr>
            <p:sp>
              <p:nvSpPr>
                <p:cNvPr id="284" name="Freeform 530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5" name="Freeform 531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6" name="Freeform 532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7" name="Freeform 533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8" name="Freeform 534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89" name="Rectangle 535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0" name="Freeform 536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1" name="Freeform 537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2" name="Rectangle 538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3" name="Freeform 539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4" name="Freeform 540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5" name="Freeform 541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6" name="Freeform 542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7" name="Freeform 543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8" name="Freeform 544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99" name="Freeform 545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0" name="Freeform 546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1" name="Freeform 547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2" name="Freeform 548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3" name="Freeform 549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04" name="Group 550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306" name="Freeform 551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07" name="Freeform 552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308" name="Group 553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309" name="Freeform 554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20000"/>
                        <a:lumOff val="8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0" name="Freeform 555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40000"/>
                        <a:lumOff val="6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1" name="Freeform 556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2" name="Freeform 557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3" name="Freeform 558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305" name="Freeform 559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88" name="Oval 18"/>
              <p:cNvSpPr>
                <a:spLocks noChangeArrowheads="1"/>
              </p:cNvSpPr>
              <p:nvPr/>
            </p:nvSpPr>
            <p:spPr bwMode="auto">
              <a:xfrm>
                <a:off x="2101469" y="4975098"/>
                <a:ext cx="58738" cy="5715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317" name="Group 316"/>
          <p:cNvGrpSpPr/>
          <p:nvPr/>
        </p:nvGrpSpPr>
        <p:grpSpPr>
          <a:xfrm>
            <a:off x="5327904" y="3494532"/>
            <a:ext cx="2743200" cy="2743200"/>
            <a:chOff x="5327904" y="3494532"/>
            <a:chExt cx="2743200" cy="2743200"/>
          </a:xfrm>
        </p:grpSpPr>
        <p:sp>
          <p:nvSpPr>
            <p:cNvPr id="236" name="Rectangle 23"/>
            <p:cNvSpPr>
              <a:spLocks noChangeArrowheads="1"/>
            </p:cNvSpPr>
            <p:nvPr/>
          </p:nvSpPr>
          <p:spPr bwMode="auto">
            <a:xfrm>
              <a:off x="5327904" y="3494532"/>
              <a:ext cx="2743200" cy="2743200"/>
            </a:xfrm>
            <a:prstGeom prst="round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37" name="Group 11"/>
            <p:cNvGrpSpPr>
              <a:grpSpLocks/>
            </p:cNvGrpSpPr>
            <p:nvPr/>
          </p:nvGrpSpPr>
          <p:grpSpPr bwMode="auto">
            <a:xfrm>
              <a:off x="5491544" y="5649722"/>
              <a:ext cx="2224088" cy="401638"/>
              <a:chOff x="2948" y="3702"/>
              <a:chExt cx="1401" cy="253"/>
            </a:xfrm>
          </p:grpSpPr>
          <p:sp>
            <p:nvSpPr>
              <p:cNvPr id="277" name="Freeform 8"/>
              <p:cNvSpPr>
                <a:spLocks/>
              </p:cNvSpPr>
              <p:nvPr/>
            </p:nvSpPr>
            <p:spPr bwMode="auto">
              <a:xfrm>
                <a:off x="2948" y="3702"/>
                <a:ext cx="1401" cy="253"/>
              </a:xfrm>
              <a:custGeom>
                <a:avLst/>
                <a:gdLst>
                  <a:gd name="T0" fmla="*/ 175 w 1401"/>
                  <a:gd name="T1" fmla="*/ 0 h 253"/>
                  <a:gd name="T2" fmla="*/ 1230 w 1401"/>
                  <a:gd name="T3" fmla="*/ 0 h 253"/>
                  <a:gd name="T4" fmla="*/ 1397 w 1401"/>
                  <a:gd name="T5" fmla="*/ 227 h 253"/>
                  <a:gd name="T6" fmla="*/ 1400 w 1401"/>
                  <a:gd name="T7" fmla="*/ 237 h 253"/>
                  <a:gd name="T8" fmla="*/ 1394 w 1401"/>
                  <a:gd name="T9" fmla="*/ 247 h 253"/>
                  <a:gd name="T10" fmla="*/ 1383 w 1401"/>
                  <a:gd name="T11" fmla="*/ 252 h 253"/>
                  <a:gd name="T12" fmla="*/ 20 w 1401"/>
                  <a:gd name="T13" fmla="*/ 252 h 253"/>
                  <a:gd name="T14" fmla="*/ 8 w 1401"/>
                  <a:gd name="T15" fmla="*/ 245 h 253"/>
                  <a:gd name="T16" fmla="*/ 0 w 1401"/>
                  <a:gd name="T17" fmla="*/ 235 h 253"/>
                  <a:gd name="T18" fmla="*/ 3 w 1401"/>
                  <a:gd name="T19" fmla="*/ 222 h 253"/>
                  <a:gd name="T20" fmla="*/ 175 w 1401"/>
                  <a:gd name="T21" fmla="*/ 0 h 25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01"/>
                  <a:gd name="T34" fmla="*/ 0 h 253"/>
                  <a:gd name="T35" fmla="*/ 1401 w 1401"/>
                  <a:gd name="T36" fmla="*/ 253 h 25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01" h="253">
                    <a:moveTo>
                      <a:pt x="175" y="0"/>
                    </a:moveTo>
                    <a:lnTo>
                      <a:pt x="1230" y="0"/>
                    </a:lnTo>
                    <a:lnTo>
                      <a:pt x="1397" y="227"/>
                    </a:lnTo>
                    <a:lnTo>
                      <a:pt x="1400" y="237"/>
                    </a:lnTo>
                    <a:lnTo>
                      <a:pt x="1394" y="247"/>
                    </a:lnTo>
                    <a:lnTo>
                      <a:pt x="1383" y="252"/>
                    </a:lnTo>
                    <a:lnTo>
                      <a:pt x="20" y="252"/>
                    </a:lnTo>
                    <a:lnTo>
                      <a:pt x="8" y="245"/>
                    </a:lnTo>
                    <a:lnTo>
                      <a:pt x="0" y="235"/>
                    </a:lnTo>
                    <a:lnTo>
                      <a:pt x="3" y="222"/>
                    </a:lnTo>
                    <a:lnTo>
                      <a:pt x="175" y="0"/>
                    </a:lnTo>
                  </a:path>
                </a:pathLst>
              </a:custGeom>
              <a:solidFill>
                <a:schemeClr val="bg2">
                  <a:lumMod val="75000"/>
                </a:schemeClr>
              </a:solidFill>
              <a:ln w="28575" cap="rnd">
                <a:solidFill>
                  <a:srgbClr val="000000"/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8" name="Freeform 9"/>
              <p:cNvSpPr>
                <a:spLocks/>
              </p:cNvSpPr>
              <p:nvPr/>
            </p:nvSpPr>
            <p:spPr bwMode="auto">
              <a:xfrm>
                <a:off x="3027" y="3755"/>
                <a:ext cx="930" cy="161"/>
              </a:xfrm>
              <a:custGeom>
                <a:avLst/>
                <a:gdLst>
                  <a:gd name="T0" fmla="*/ 125 w 930"/>
                  <a:gd name="T1" fmla="*/ 0 h 161"/>
                  <a:gd name="T2" fmla="*/ 886 w 930"/>
                  <a:gd name="T3" fmla="*/ 0 h 161"/>
                  <a:gd name="T4" fmla="*/ 929 w 930"/>
                  <a:gd name="T5" fmla="*/ 160 h 161"/>
                  <a:gd name="T6" fmla="*/ 0 w 930"/>
                  <a:gd name="T7" fmla="*/ 160 h 161"/>
                  <a:gd name="T8" fmla="*/ 125 w 930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0"/>
                  <a:gd name="T16" fmla="*/ 0 h 161"/>
                  <a:gd name="T17" fmla="*/ 930 w 930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0" h="161">
                    <a:moveTo>
                      <a:pt x="125" y="0"/>
                    </a:moveTo>
                    <a:lnTo>
                      <a:pt x="886" y="0"/>
                    </a:lnTo>
                    <a:lnTo>
                      <a:pt x="929" y="160"/>
                    </a:lnTo>
                    <a:lnTo>
                      <a:pt x="0" y="160"/>
                    </a:lnTo>
                    <a:lnTo>
                      <a:pt x="125" y="0"/>
                    </a:lnTo>
                  </a:path>
                </a:pathLst>
              </a:custGeom>
              <a:solidFill>
                <a:schemeClr val="bg2">
                  <a:lumMod val="65000"/>
                </a:schemeClr>
              </a:solidFill>
              <a:ln w="12700" cap="rnd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9" name="Freeform 10"/>
              <p:cNvSpPr>
                <a:spLocks/>
              </p:cNvSpPr>
              <p:nvPr/>
            </p:nvSpPr>
            <p:spPr bwMode="auto">
              <a:xfrm>
                <a:off x="3986" y="3755"/>
                <a:ext cx="283" cy="161"/>
              </a:xfrm>
              <a:custGeom>
                <a:avLst/>
                <a:gdLst>
                  <a:gd name="T0" fmla="*/ 0 w 283"/>
                  <a:gd name="T1" fmla="*/ 0 h 161"/>
                  <a:gd name="T2" fmla="*/ 166 w 283"/>
                  <a:gd name="T3" fmla="*/ 0 h 161"/>
                  <a:gd name="T4" fmla="*/ 282 w 283"/>
                  <a:gd name="T5" fmla="*/ 160 h 161"/>
                  <a:gd name="T6" fmla="*/ 52 w 283"/>
                  <a:gd name="T7" fmla="*/ 160 h 161"/>
                  <a:gd name="T8" fmla="*/ 0 w 283"/>
                  <a:gd name="T9" fmla="*/ 0 h 1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3"/>
                  <a:gd name="T16" fmla="*/ 0 h 161"/>
                  <a:gd name="T17" fmla="*/ 283 w 283"/>
                  <a:gd name="T18" fmla="*/ 161 h 1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3" h="161">
                    <a:moveTo>
                      <a:pt x="0" y="0"/>
                    </a:moveTo>
                    <a:lnTo>
                      <a:pt x="166" y="0"/>
                    </a:lnTo>
                    <a:lnTo>
                      <a:pt x="282" y="160"/>
                    </a:lnTo>
                    <a:lnTo>
                      <a:pt x="52" y="16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lumMod val="65000"/>
                </a:schemeClr>
              </a:solidFill>
              <a:ln w="12700" cap="rnd">
                <a:solidFill>
                  <a:schemeClr val="bg2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8" name="Group 188"/>
            <p:cNvGrpSpPr/>
            <p:nvPr/>
          </p:nvGrpSpPr>
          <p:grpSpPr>
            <a:xfrm>
              <a:off x="7205249" y="3660648"/>
              <a:ext cx="620713" cy="1857725"/>
              <a:chOff x="2861849" y="3660648"/>
              <a:chExt cx="620713" cy="1857725"/>
            </a:xfrm>
          </p:grpSpPr>
          <p:sp>
            <p:nvSpPr>
              <p:cNvPr id="271" name="Rectangle 5"/>
              <p:cNvSpPr>
                <a:spLocks noChangeArrowheads="1"/>
              </p:cNvSpPr>
              <p:nvPr/>
            </p:nvSpPr>
            <p:spPr bwMode="auto">
              <a:xfrm rot="5400000">
                <a:off x="2243343" y="4279154"/>
                <a:ext cx="1857725" cy="62071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28575">
                <a:solidFill>
                  <a:srgbClr val="000000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2" name="Rectangle 6"/>
              <p:cNvSpPr>
                <a:spLocks noChangeArrowheads="1"/>
              </p:cNvSpPr>
              <p:nvPr/>
            </p:nvSpPr>
            <p:spPr bwMode="auto">
              <a:xfrm rot="5400000">
                <a:off x="2915049" y="4875654"/>
                <a:ext cx="638139" cy="280988"/>
              </a:xfrm>
              <a:prstGeom prst="rect">
                <a:avLst/>
              </a:prstGeom>
              <a:solidFill>
                <a:schemeClr val="bg2">
                  <a:lumMod val="65000"/>
                </a:schemeClr>
              </a:solidFill>
              <a:ln w="12700">
                <a:solidFill>
                  <a:schemeClr val="bg2">
                    <a:lumMod val="50000"/>
                  </a:schemeClr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3" name="Rectangle 15"/>
              <p:cNvSpPr>
                <a:spLocks noChangeArrowheads="1"/>
              </p:cNvSpPr>
              <p:nvPr/>
            </p:nvSpPr>
            <p:spPr bwMode="auto">
              <a:xfrm>
                <a:off x="3296857" y="3757486"/>
                <a:ext cx="79375" cy="60325"/>
              </a:xfrm>
              <a:prstGeom prst="rect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4" name="Oval 16"/>
              <p:cNvSpPr>
                <a:spLocks noChangeArrowheads="1"/>
              </p:cNvSpPr>
              <p:nvPr/>
            </p:nvSpPr>
            <p:spPr bwMode="auto">
              <a:xfrm>
                <a:off x="3306382" y="4206748"/>
                <a:ext cx="58738" cy="58738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5" name="Oval 17"/>
              <p:cNvSpPr>
                <a:spLocks noChangeArrowheads="1"/>
              </p:cNvSpPr>
              <p:nvPr/>
            </p:nvSpPr>
            <p:spPr bwMode="auto">
              <a:xfrm>
                <a:off x="3306382" y="4395661"/>
                <a:ext cx="58738" cy="60325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" name="Oval 18"/>
              <p:cNvSpPr>
                <a:spLocks noChangeArrowheads="1"/>
              </p:cNvSpPr>
              <p:nvPr/>
            </p:nvSpPr>
            <p:spPr bwMode="auto">
              <a:xfrm>
                <a:off x="3306382" y="4575048"/>
                <a:ext cx="58738" cy="5715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6" name="Group 315"/>
            <p:cNvGrpSpPr/>
            <p:nvPr/>
          </p:nvGrpSpPr>
          <p:grpSpPr>
            <a:xfrm>
              <a:off x="5575998" y="3816108"/>
              <a:ext cx="1787462" cy="1787482"/>
              <a:chOff x="5575998" y="3816108"/>
              <a:chExt cx="1787462" cy="1787482"/>
            </a:xfrm>
          </p:grpSpPr>
          <p:grpSp>
            <p:nvGrpSpPr>
              <p:cNvPr id="240" name="Group 529"/>
              <p:cNvGrpSpPr>
                <a:grpSpLocks/>
              </p:cNvGrpSpPr>
              <p:nvPr/>
            </p:nvGrpSpPr>
            <p:grpSpPr bwMode="auto">
              <a:xfrm>
                <a:off x="5575998" y="3816108"/>
                <a:ext cx="1787462" cy="1787482"/>
                <a:chOff x="1731" y="1299"/>
                <a:chExt cx="2286" cy="2286"/>
              </a:xfrm>
            </p:grpSpPr>
            <p:sp>
              <p:nvSpPr>
                <p:cNvPr id="241" name="Freeform 530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2" name="Freeform 531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3" name="Freeform 532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4" name="Freeform 533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5" name="Freeform 534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6" name="Rectangle 535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7" name="Freeform 536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8" name="Freeform 537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9" name="Rectangle 538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" name="Freeform 539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1" name="Freeform 540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2" name="Freeform 541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3" name="Freeform 542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4" name="Freeform 543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5" name="Freeform 544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6" name="Freeform 545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chemeClr val="bg2">
                    <a:lumMod val="6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7" name="Freeform 546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8" name="Freeform 547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9" name="Freeform 548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0" name="Freeform 549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261" name="Group 550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263" name="Freeform 551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264" name="Freeform 552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265" name="Group 553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266" name="Freeform 554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20000"/>
                        <a:lumOff val="8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7" name="Freeform 555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40000"/>
                        <a:lumOff val="6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8" name="Freeform 556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9" name="Freeform 557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0" name="Freeform 558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accent1">
                        <a:lumMod val="60000"/>
                        <a:lumOff val="40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262" name="Freeform 559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9" name="Oval 18"/>
              <p:cNvSpPr>
                <a:spLocks noChangeArrowheads="1"/>
              </p:cNvSpPr>
              <p:nvPr/>
            </p:nvSpPr>
            <p:spPr bwMode="auto">
              <a:xfrm>
                <a:off x="6444869" y="4975098"/>
                <a:ext cx="58738" cy="57150"/>
              </a:xfrm>
              <a:prstGeom prst="ellipse">
                <a:avLst/>
              </a:prstGeom>
              <a:solidFill>
                <a:schemeClr val="accent2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Installed Base and Service Policy</a:t>
            </a:r>
          </a:p>
        </p:txBody>
      </p:sp>
      <p:pic>
        <p:nvPicPr>
          <p:cNvPr id="2150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62050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SSM-ISB-060</a:t>
            </a:r>
            <a:endParaRPr lang="en-US" b="0" dirty="0" smtClean="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219575" y="3714750"/>
            <a:ext cx="271462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Service is provided only for items in the installed </a:t>
            </a:r>
            <a:r>
              <a:rPr lang="en-US" sz="1400" dirty="0" smtClean="0">
                <a:latin typeface="+mn-lt"/>
              </a:rPr>
              <a:t>base</a:t>
            </a:r>
            <a:endParaRPr lang="en-US" sz="1400" dirty="0">
              <a:latin typeface="+mn-lt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790950" y="4552950"/>
            <a:ext cx="278130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Service is provided only for items in the item </a:t>
            </a:r>
            <a:r>
              <a:rPr lang="en-US" sz="1400" dirty="0" smtClean="0">
                <a:latin typeface="+mn-lt"/>
              </a:rPr>
              <a:t>master</a:t>
            </a:r>
            <a:endParaRPr lang="en-US" sz="1400" dirty="0">
              <a:latin typeface="+mn-lt"/>
            </a:endParaRPr>
          </a:p>
        </p:txBody>
      </p:sp>
      <p:cxnSp>
        <p:nvCxnSpPr>
          <p:cNvPr id="3" name="Elbow Connector 15"/>
          <p:cNvCxnSpPr>
            <a:cxnSpLocks noChangeShapeType="1"/>
            <a:stCxn id="8" idx="1"/>
            <a:endCxn id="20" idx="3"/>
          </p:cNvCxnSpPr>
          <p:nvPr/>
        </p:nvCxnSpPr>
        <p:spPr bwMode="auto">
          <a:xfrm rot="10800000">
            <a:off x="2314576" y="2632076"/>
            <a:ext cx="1476374" cy="220889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2" name="Elbow Connector 15"/>
          <p:cNvCxnSpPr>
            <a:cxnSpLocks noChangeShapeType="1"/>
            <a:stCxn id="7" idx="1"/>
            <a:endCxn id="21" idx="3"/>
          </p:cNvCxnSpPr>
          <p:nvPr/>
        </p:nvCxnSpPr>
        <p:spPr bwMode="auto">
          <a:xfrm rot="10800000">
            <a:off x="2305051" y="2241550"/>
            <a:ext cx="1914524" cy="176122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0" name="Rectangle 19"/>
          <p:cNvSpPr/>
          <p:nvPr/>
        </p:nvSpPr>
        <p:spPr>
          <a:xfrm>
            <a:off x="2190750" y="2571750"/>
            <a:ext cx="123826" cy="1206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2181225" y="2181225"/>
            <a:ext cx="123826" cy="1206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0" grpId="0"/>
      <p:bldP spid="20" grpId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Create</a:t>
            </a:r>
          </a:p>
        </p:txBody>
      </p:sp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SSM-ISB-070</a:t>
            </a:r>
            <a:endParaRPr lang="en-US" b="0" dirty="0" smtClean="0"/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00038" y="828675"/>
            <a:ext cx="8523810" cy="54666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Adding End User Records</a:t>
            </a:r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SSM-ISB-080</a:t>
            </a:r>
            <a:endParaRPr lang="en-US" b="0" dirty="0" smtClean="0"/>
          </a:p>
        </p:txBody>
      </p:sp>
      <p:pic>
        <p:nvPicPr>
          <p:cNvPr id="2355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38238"/>
            <a:ext cx="78105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End User Detail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SSM-ISB-090</a:t>
            </a:r>
            <a:endParaRPr lang="en-US" b="0" dirty="0" smtClean="0"/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5" y="1133475"/>
            <a:ext cx="78295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6851</TotalTime>
  <Words>1167</Words>
  <Application>Microsoft Office PowerPoint</Application>
  <PresentationFormat>On-screen Show (4:3)</PresentationFormat>
  <Paragraphs>216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QAD 2010 Template</vt:lpstr>
      <vt:lpstr>Installed Base</vt:lpstr>
      <vt:lpstr>End User and Installed Base Structure</vt:lpstr>
      <vt:lpstr>The Installed Base</vt:lpstr>
      <vt:lpstr>You Should Track the Installed Base If You</vt:lpstr>
      <vt:lpstr>What Level of Detail is Needed?</vt:lpstr>
      <vt:lpstr>The Installed Base and Service Policy</vt:lpstr>
      <vt:lpstr>End User Create</vt:lpstr>
      <vt:lpstr>Adding End User Records</vt:lpstr>
      <vt:lpstr>End User Detail</vt:lpstr>
      <vt:lpstr>Service Office Detail</vt:lpstr>
      <vt:lpstr>End User Attributes</vt:lpstr>
      <vt:lpstr>Invoice Format</vt:lpstr>
      <vt:lpstr>End User Contacts</vt:lpstr>
      <vt:lpstr>Service Item Data</vt:lpstr>
      <vt:lpstr>Service Structure Data</vt:lpstr>
      <vt:lpstr>Updating the Installed Base</vt:lpstr>
      <vt:lpstr>ISB Records in Sales Orders</vt:lpstr>
      <vt:lpstr>Installed Base Item Data</vt:lpstr>
      <vt:lpstr>Installed Base Ownership</vt:lpstr>
      <vt:lpstr>Installed Configuration Maintenance</vt:lpstr>
      <vt:lpstr>Additional Functions in Call Management</vt:lpstr>
      <vt:lpstr>Introduction to ISB Hierarchy</vt:lpstr>
      <vt:lpstr>ISB Pop-Up in Sales Orders</vt:lpstr>
      <vt:lpstr>Other ISB Updates</vt:lpstr>
      <vt:lpstr>Installed Base Post Report</vt:lpstr>
      <vt:lpstr>Installed Base Utilities</vt:lpstr>
      <vt:lpstr>ISB Move During Call Entry</vt:lpstr>
      <vt:lpstr>Installed Item Move</vt:lpstr>
      <vt:lpstr>ISB Item Tracking History</vt:lpstr>
      <vt:lpstr>Installed Base Marketing Letter</vt:lpstr>
      <vt:lpstr>Field Notifications </vt:lpstr>
      <vt:lpstr>Field Notification Maintenance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212</cp:revision>
  <dcterms:created xsi:type="dcterms:W3CDTF">2002-03-27T21:49:26Z</dcterms:created>
  <dcterms:modified xsi:type="dcterms:W3CDTF">2012-01-21T01:04:33Z</dcterms:modified>
</cp:coreProperties>
</file>