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9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87" d="100"/>
          <a:sy n="87" d="100"/>
        </p:scale>
        <p:origin x="-78" y="-58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EE93339B-A86A-43EE-B291-ADA9402EBF20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440A142-B545-4F9F-8248-5E7B313DD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7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4E43D92-8D1C-4805-ADC3-6982ED699B22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84E414D-FD0F-46D9-AD3A-6F65A55044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SSM-MO-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SSM-MO-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  <a:noFill/>
        </p:spPr>
        <p:txBody>
          <a:bodyPr/>
          <a:lstStyle/>
          <a:p>
            <a:r>
              <a:rPr lang="en-US" smtClean="0"/>
              <a:t>SSM-MO-010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Process Work Flow</a:t>
            </a:r>
          </a:p>
          <a:p>
            <a:r>
              <a:rPr lang="en-US" dirty="0" smtClean="0"/>
              <a:t>Ship MO - MO Shipments (11.11.6)</a:t>
            </a:r>
          </a:p>
          <a:p>
            <a:pPr lvl="1"/>
            <a:r>
              <a:rPr lang="en-US" dirty="0" smtClean="0"/>
              <a:t>Reduces inventory at ship-from site and location</a:t>
            </a:r>
          </a:p>
          <a:p>
            <a:pPr lvl="1"/>
            <a:r>
              <a:rPr lang="en-US" dirty="0" smtClean="0"/>
              <a:t>Inventory increased at engineer site and location</a:t>
            </a:r>
          </a:p>
          <a:p>
            <a:pPr lvl="1"/>
            <a:r>
              <a:rPr lang="en-US" dirty="0" smtClean="0"/>
              <a:t>Automatic unplanned issue from engineer site/location for expensed parts</a:t>
            </a:r>
          </a:p>
          <a:p>
            <a:r>
              <a:rPr lang="en-US" dirty="0" smtClean="0"/>
              <a:t>Documents Engineer Delivery Note</a:t>
            </a:r>
          </a:p>
          <a:p>
            <a:r>
              <a:rPr lang="en-US" dirty="0" smtClean="0"/>
              <a:t>Back Order Advice</a:t>
            </a:r>
          </a:p>
          <a:p>
            <a:pPr lvl="1"/>
            <a:r>
              <a:rPr lang="en-US" dirty="0" smtClean="0"/>
              <a:t>Automatically generated from MO Shipments</a:t>
            </a:r>
          </a:p>
          <a:p>
            <a:pPr lvl="1"/>
            <a:r>
              <a:rPr lang="en-US" dirty="0" smtClean="0"/>
              <a:t>Lists all items being shipped on this MO</a:t>
            </a:r>
          </a:p>
          <a:p>
            <a:pPr lvl="1"/>
            <a:r>
              <a:rPr lang="en-US" dirty="0" smtClean="0"/>
              <a:t>Lists all items back ordered on this MO</a:t>
            </a:r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256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560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 Work Flow</a:t>
            </a:r>
          </a:p>
          <a:p>
            <a:r>
              <a:rPr lang="en-US" dirty="0" smtClean="0"/>
              <a:t>Consume Items Call Activity Recording (11.1.1.13)</a:t>
            </a:r>
          </a:p>
          <a:p>
            <a:pPr lvl="1"/>
            <a:r>
              <a:rPr lang="en-US" dirty="0" smtClean="0"/>
              <a:t>Automatic issue of parts from engineer site/ location (if linked)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an MO</a:t>
            </a:r>
          </a:p>
        </p:txBody>
      </p:sp>
      <p:sp>
        <p:nvSpPr>
          <p:cNvPr id="20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SSM-MO-120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811213" y="1343813"/>
            <a:ext cx="1463040" cy="914400"/>
            <a:chOff x="1085850" y="1535837"/>
            <a:chExt cx="1463040" cy="914400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085850" y="1535837"/>
              <a:ext cx="1463040" cy="914400"/>
            </a:xfrm>
            <a:prstGeom prst="round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36512" rIns="73025" bIns="36512"/>
            <a:lstStyle/>
            <a:p>
              <a:pPr algn="ctr" defTabSz="585788">
                <a:buFont typeface="ZapfDingbats" pitchFamily="82" charset="2"/>
                <a:buNone/>
                <a:defRPr/>
              </a:pPr>
              <a:r>
                <a:rPr lang="en-US" sz="1400" b="0" dirty="0">
                  <a:latin typeface="+mj-lt"/>
                </a:rPr>
                <a:t>Warehouse</a:t>
              </a:r>
              <a:endParaRPr lang="en-US" sz="3500" b="0" dirty="0">
                <a:latin typeface="+mj-lt"/>
              </a:endParaRPr>
            </a:p>
            <a:p>
              <a:pPr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  <a:p>
              <a:pPr algn="ctr"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</p:txBody>
        </p:sp>
        <p:graphicFrame>
          <p:nvGraphicFramePr>
            <p:cNvPr id="2050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187926" y="1835341"/>
            <a:ext cx="1258888" cy="574675"/>
          </p:xfrm>
          <a:graphic>
            <a:graphicData uri="http://schemas.openxmlformats.org/presentationml/2006/ole">
              <p:oleObj spid="_x0000_s2050" name="Microsoft ClipArt Gallery" r:id="rId3" imgW="5279760" imgH="2428560" progId="">
                <p:embed/>
              </p:oleObj>
            </a:graphicData>
          </a:graphic>
        </p:graphicFrame>
      </p:grp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4960938" y="1434811"/>
            <a:ext cx="3749040" cy="732405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Remote service site/location</a:t>
            </a:r>
          </a:p>
          <a:p>
            <a:pPr marL="171450" indent="-17145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In-house service site/location</a:t>
            </a: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3077052" y="1500563"/>
            <a:ext cx="1177925" cy="582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inventory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transfer to</a:t>
            </a: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382588" y="990046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1</a:t>
            </a:r>
            <a:endParaRPr lang="en-US" sz="2000" dirty="0">
              <a:latin typeface="+mj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713994" y="974154"/>
            <a:ext cx="4457953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 smtClean="0">
                <a:latin typeface="+mj-lt"/>
              </a:rPr>
              <a:t>MO </a:t>
            </a:r>
            <a:r>
              <a:rPr lang="en-US" sz="2000" b="0" dirty="0">
                <a:latin typeface="+mj-lt"/>
              </a:rPr>
              <a:t>to move or replenish inventory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382588" y="2453848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sz="2000" dirty="0" smtClean="0">
                <a:latin typeface="+mj-lt"/>
              </a:rPr>
              <a:t>2</a:t>
            </a:r>
            <a:endParaRPr lang="en-US" sz="2000" dirty="0">
              <a:latin typeface="+mj-lt"/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auto">
          <a:xfrm>
            <a:off x="713994" y="2437956"/>
            <a:ext cx="3988272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 smtClean="0">
                <a:latin typeface="+mj-lt"/>
              </a:rPr>
              <a:t>MO </a:t>
            </a:r>
            <a:r>
              <a:rPr lang="en-US" sz="2000" b="0" dirty="0">
                <a:latin typeface="+mj-lt"/>
              </a:rPr>
              <a:t>to acquire expensed parts</a:t>
            </a:r>
          </a:p>
        </p:txBody>
      </p:sp>
      <p:grpSp>
        <p:nvGrpSpPr>
          <p:cNvPr id="56" name="Group 55"/>
          <p:cNvGrpSpPr/>
          <p:nvPr/>
        </p:nvGrpSpPr>
        <p:grpSpPr>
          <a:xfrm>
            <a:off x="811213" y="2811832"/>
            <a:ext cx="1463040" cy="914400"/>
            <a:chOff x="989013" y="3040432"/>
            <a:chExt cx="1463040" cy="914400"/>
          </a:xfrm>
        </p:grpSpPr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989013" y="3040432"/>
              <a:ext cx="1463040" cy="914400"/>
            </a:xfrm>
            <a:prstGeom prst="round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73025" tIns="36512" rIns="73025" bIns="36512"/>
            <a:lstStyle/>
            <a:p>
              <a:pPr algn="ctr" defTabSz="585788">
                <a:buFont typeface="ZapfDingbats" pitchFamily="82" charset="2"/>
                <a:buNone/>
                <a:defRPr/>
              </a:pPr>
              <a:r>
                <a:rPr lang="en-US" sz="1400" b="0" dirty="0">
                  <a:latin typeface="+mj-lt"/>
                </a:rPr>
                <a:t>Warehouse</a:t>
              </a:r>
              <a:endParaRPr lang="en-US" sz="3500" b="0" dirty="0">
                <a:latin typeface="+mj-lt"/>
              </a:endParaRPr>
            </a:p>
            <a:p>
              <a:pPr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  <a:p>
              <a:pPr algn="ctr" defTabSz="585788">
                <a:buFont typeface="ZapfDingbats" pitchFamily="82" charset="2"/>
                <a:buNone/>
                <a:defRPr/>
              </a:pPr>
              <a:endParaRPr lang="en-US" sz="600" b="0" dirty="0">
                <a:latin typeface="+mj-lt"/>
              </a:endParaRPr>
            </a:p>
          </p:txBody>
        </p:sp>
        <p:graphicFrame>
          <p:nvGraphicFramePr>
            <p:cNvPr id="2051" name="Object 3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1091090" y="3323209"/>
            <a:ext cx="1258887" cy="574675"/>
          </p:xfrm>
          <a:graphic>
            <a:graphicData uri="http://schemas.openxmlformats.org/presentationml/2006/ole">
              <p:oleObj spid="_x0000_s2051" name="Microsoft ClipArt Gallery" r:id="rId4" imgW="5279760" imgH="2428560" progId="">
                <p:embed/>
              </p:oleObj>
            </a:graphicData>
          </a:graphic>
        </p:graphicFrame>
      </p:grpSp>
      <p:sp>
        <p:nvSpPr>
          <p:cNvPr id="26" name="Rectangle 29"/>
          <p:cNvSpPr>
            <a:spLocks noChangeArrowheads="1"/>
          </p:cNvSpPr>
          <p:nvPr/>
        </p:nvSpPr>
        <p:spPr bwMode="auto">
          <a:xfrm>
            <a:off x="2516840" y="2968783"/>
            <a:ext cx="1178209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inventory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transfer to</a:t>
            </a:r>
          </a:p>
        </p:txBody>
      </p:sp>
      <p:sp>
        <p:nvSpPr>
          <p:cNvPr id="27" name="Rectangle 30"/>
          <p:cNvSpPr>
            <a:spLocks noChangeArrowheads="1"/>
          </p:cNvSpPr>
          <p:nvPr/>
        </p:nvSpPr>
        <p:spPr bwMode="auto">
          <a:xfrm>
            <a:off x="6881178" y="2811832"/>
            <a:ext cx="1828800" cy="91440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Cost of item charged to expense</a:t>
            </a:r>
          </a:p>
        </p:txBody>
      </p:sp>
      <p:sp>
        <p:nvSpPr>
          <p:cNvPr id="28" name="Rectangle 31"/>
          <p:cNvSpPr>
            <a:spLocks noChangeArrowheads="1"/>
          </p:cNvSpPr>
          <p:nvPr/>
        </p:nvSpPr>
        <p:spPr bwMode="auto">
          <a:xfrm>
            <a:off x="3937636" y="2948992"/>
            <a:ext cx="1280160" cy="64008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800" b="0" dirty="0">
                <a:latin typeface="+mj-lt"/>
              </a:rPr>
              <a:t>Service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Location</a:t>
            </a:r>
          </a:p>
        </p:txBody>
      </p:sp>
      <p:sp>
        <p:nvSpPr>
          <p:cNvPr id="29" name="Rectangle 38"/>
          <p:cNvSpPr>
            <a:spLocks noChangeArrowheads="1"/>
          </p:cNvSpPr>
          <p:nvPr/>
        </p:nvSpPr>
        <p:spPr bwMode="auto">
          <a:xfrm>
            <a:off x="5377181" y="2968783"/>
            <a:ext cx="1344613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unplanned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issue</a:t>
            </a:r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40754" y="4381944"/>
            <a:ext cx="265176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Maintenance</a:t>
            </a:r>
            <a:endParaRPr lang="en-US" sz="16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endParaRPr lang="en-US" sz="10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1.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2. Oxygenator Model 50</a:t>
            </a:r>
          </a:p>
        </p:txBody>
      </p:sp>
      <p:sp>
        <p:nvSpPr>
          <p:cNvPr id="2077" name="Oval 22"/>
          <p:cNvSpPr>
            <a:spLocks noChangeArrowheads="1"/>
          </p:cNvSpPr>
          <p:nvPr/>
        </p:nvSpPr>
        <p:spPr bwMode="auto">
          <a:xfrm>
            <a:off x="382588" y="3980896"/>
            <a:ext cx="365760" cy="365760"/>
          </a:xfrm>
          <a:prstGeom prst="ellipse">
            <a:avLst/>
          </a:prstGeom>
          <a:solidFill>
            <a:schemeClr val="accent3"/>
          </a:solidFill>
          <a:ln w="127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 smtClean="0">
                <a:latin typeface="+mj-lt"/>
                <a:cs typeface="Tahoma" pitchFamily="34" charset="0"/>
              </a:rPr>
              <a:t>3</a:t>
            </a:r>
            <a:endParaRPr lang="en-US" sz="2000" dirty="0">
              <a:latin typeface="+mj-lt"/>
              <a:cs typeface="Tahoma" pitchFamily="34" charset="0"/>
            </a:endParaRPr>
          </a:p>
        </p:txBody>
      </p:sp>
      <p:sp>
        <p:nvSpPr>
          <p:cNvPr id="2078" name="Rectangle 23"/>
          <p:cNvSpPr>
            <a:spLocks noChangeArrowheads="1"/>
          </p:cNvSpPr>
          <p:nvPr/>
        </p:nvSpPr>
        <p:spPr bwMode="auto">
          <a:xfrm>
            <a:off x="713994" y="3965004"/>
            <a:ext cx="5208158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</a:pPr>
            <a:r>
              <a:rPr lang="en-US" sz="2000" b="0" dirty="0" smtClean="0">
                <a:latin typeface="+mj-lt"/>
                <a:cs typeface="Tahoma" pitchFamily="34" charset="0"/>
              </a:rPr>
              <a:t>MO </a:t>
            </a:r>
            <a:r>
              <a:rPr lang="en-US" sz="2000" b="0" dirty="0">
                <a:latin typeface="+mj-lt"/>
                <a:cs typeface="Tahoma" pitchFamily="34" charset="0"/>
              </a:rPr>
              <a:t>to order parts for a specific call line</a:t>
            </a:r>
          </a:p>
        </p:txBody>
      </p:sp>
      <p:sp>
        <p:nvSpPr>
          <p:cNvPr id="36" name="Rectangle 32"/>
          <p:cNvSpPr>
            <a:spLocks noChangeArrowheads="1"/>
          </p:cNvSpPr>
          <p:nvPr/>
        </p:nvSpPr>
        <p:spPr bwMode="auto">
          <a:xfrm>
            <a:off x="3345180" y="4381944"/>
            <a:ext cx="210312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MO Maint.MO: 112</a:t>
            </a:r>
          </a:p>
          <a:p>
            <a:pPr>
              <a:buFont typeface="ZapfDingbats" pitchFamily="82" charset="2"/>
              <a:buNone/>
              <a:defRPr/>
            </a:pPr>
            <a:endParaRPr lang="en-US" sz="10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 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2. 1/2” O ring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3. Filter</a:t>
            </a:r>
          </a:p>
        </p:txBody>
      </p:sp>
      <p:sp>
        <p:nvSpPr>
          <p:cNvPr id="38" name="Rectangle 34"/>
          <p:cNvSpPr>
            <a:spLocks noChangeArrowheads="1"/>
          </p:cNvSpPr>
          <p:nvPr/>
        </p:nvSpPr>
        <p:spPr bwMode="auto">
          <a:xfrm>
            <a:off x="5652453" y="4381944"/>
            <a:ext cx="3108960" cy="1828800"/>
          </a:xfrm>
          <a:prstGeom prst="roundRect">
            <a:avLst/>
          </a:prstGeom>
          <a:solidFill>
            <a:schemeClr val="accent1"/>
          </a:solidFill>
          <a:ln w="12700">
            <a:solidFill>
              <a:srgbClr val="6287C6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tIns="44450" rIns="0" bIns="44450" anchor="t" anchorCtr="1"/>
          <a:lstStyle/>
          <a:p>
            <a:pPr algn="ctr">
              <a:buFont typeface="ZapfDingbats" pitchFamily="82" charset="2"/>
              <a:buNone/>
              <a:defRPr/>
            </a:pPr>
            <a:r>
              <a:rPr 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Activity Recording</a:t>
            </a:r>
          </a:p>
          <a:p>
            <a:pPr>
              <a:buFont typeface="ZapfDingbats" pitchFamily="82" charset="2"/>
              <a:buNone/>
              <a:defRPr/>
            </a:pPr>
            <a:endParaRPr lang="en-US" sz="1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Tahoma" pitchFamily="34" charset="0"/>
            </a:endParaRPr>
          </a:p>
          <a:p>
            <a:pPr algn="ctr"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Call ID: 48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Line 1: Oxygenator Model 20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Parts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1. Right nozzle</a:t>
            </a:r>
          </a:p>
          <a:p>
            <a:pPr>
              <a:buFont typeface="ZapfDingbats" pitchFamily="82" charset="2"/>
              <a:buNone/>
              <a:defRPr/>
            </a:pPr>
            <a:r>
              <a:rPr lang="en-US" sz="16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Usage</a:t>
            </a: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2. 1/2” O ring</a:t>
            </a:r>
            <a:b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</a:br>
            <a:r>
              <a:rPr lang="en-US" sz="16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ahoma" pitchFamily="34" charset="0"/>
              </a:rPr>
              <a:t>	3. Filter</a:t>
            </a:r>
          </a:p>
        </p:txBody>
      </p:sp>
      <p:sp>
        <p:nvSpPr>
          <p:cNvPr id="2072" name="Line 35"/>
          <p:cNvSpPr>
            <a:spLocks noChangeShapeType="1"/>
          </p:cNvSpPr>
          <p:nvPr/>
        </p:nvSpPr>
        <p:spPr bwMode="auto">
          <a:xfrm>
            <a:off x="5652453" y="4849849"/>
            <a:ext cx="310896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5" name="Line 39"/>
          <p:cNvSpPr>
            <a:spLocks noChangeShapeType="1"/>
          </p:cNvSpPr>
          <p:nvPr/>
        </p:nvSpPr>
        <p:spPr bwMode="auto">
          <a:xfrm>
            <a:off x="440754" y="4849849"/>
            <a:ext cx="265176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76" name="Line 39"/>
          <p:cNvSpPr>
            <a:spLocks noChangeShapeType="1"/>
          </p:cNvSpPr>
          <p:nvPr/>
        </p:nvSpPr>
        <p:spPr bwMode="auto">
          <a:xfrm>
            <a:off x="3345180" y="4849849"/>
            <a:ext cx="210312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2" name="Straight Arrow Connector 41"/>
          <p:cNvCxnSpPr>
            <a:endCxn id="9" idx="1"/>
          </p:cNvCxnSpPr>
          <p:nvPr/>
        </p:nvCxnSpPr>
        <p:spPr>
          <a:xfrm>
            <a:off x="2274253" y="1801013"/>
            <a:ext cx="268668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endCxn id="28" idx="1"/>
          </p:cNvCxnSpPr>
          <p:nvPr/>
        </p:nvCxnSpPr>
        <p:spPr>
          <a:xfrm>
            <a:off x="2274253" y="3269032"/>
            <a:ext cx="166338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28" idx="3"/>
            <a:endCxn id="27" idx="1"/>
          </p:cNvCxnSpPr>
          <p:nvPr/>
        </p:nvCxnSpPr>
        <p:spPr>
          <a:xfrm>
            <a:off x="5217796" y="3269032"/>
            <a:ext cx="166338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header of an MO determines</a:t>
            </a:r>
          </a:p>
          <a:p>
            <a:pPr lvl="1"/>
            <a:r>
              <a:rPr lang="en-US" dirty="0" smtClean="0"/>
              <a:t>The link to the call (by referencing a call ID)</a:t>
            </a:r>
          </a:p>
          <a:p>
            <a:pPr lvl="1"/>
            <a:r>
              <a:rPr lang="en-US" dirty="0" smtClean="0"/>
              <a:t>Whether the items ordered are to be inventoried or expensed (for MOs not linked to a call)</a:t>
            </a:r>
          </a:p>
          <a:p>
            <a:pPr lvl="2"/>
            <a:r>
              <a:rPr lang="en-US" dirty="0" smtClean="0"/>
              <a:t>If items are to be expensed, a charge code must be supplied. This points to a charge product line and a related GL service expense account</a:t>
            </a:r>
          </a:p>
          <a:p>
            <a:pPr lvl="2"/>
            <a:r>
              <a:rPr lang="en-US" dirty="0" smtClean="0"/>
              <a:t>Items ordered on an MO that reference a call are tracked in inventory; they cannot be expensed</a:t>
            </a:r>
          </a:p>
          <a:p>
            <a:endParaRPr lang="en-US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</a:t>
            </a:r>
          </a:p>
        </p:txBody>
      </p:sp>
      <p:sp>
        <p:nvSpPr>
          <p:cNvPr id="2765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Inventory Transfer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SSM-MO-140</a:t>
            </a:r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1575" y="1100138"/>
            <a:ext cx="67945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638300" y="1362075"/>
            <a:ext cx="222091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An engineer must be </a:t>
            </a:r>
            <a:r>
              <a:rPr lang="en-US" sz="1400" b="0" dirty="0" smtClean="0">
                <a:latin typeface="+mj-lt"/>
              </a:rPr>
              <a:t>entered</a:t>
            </a:r>
            <a:endParaRPr lang="en-US" sz="1400" b="0" dirty="0">
              <a:latin typeface="+mj-lt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905500" y="2362200"/>
            <a:ext cx="22209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Ship-To defaults to the engineer’s address and cannot be </a:t>
            </a:r>
            <a:r>
              <a:rPr lang="en-US" sz="1400" b="0" dirty="0" smtClean="0">
                <a:latin typeface="+mj-lt"/>
              </a:rPr>
              <a:t>overridden</a:t>
            </a:r>
            <a:endParaRPr lang="en-US" sz="1400" b="0" dirty="0">
              <a:latin typeface="+mj-lt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584251" y="2724150"/>
            <a:ext cx="2606749" cy="157716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Yes means the MO is available for </a:t>
            </a:r>
            <a:r>
              <a:rPr lang="en-US" sz="1400" b="0" dirty="0" smtClean="0">
                <a:latin typeface="+mj-lt"/>
              </a:rPr>
              <a:t>shipping</a:t>
            </a:r>
          </a:p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/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If No, MO must be confirmed before it can 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be </a:t>
            </a:r>
            <a:r>
              <a:rPr lang="en-US" sz="1400" b="0" dirty="0" smtClean="0">
                <a:latin typeface="+mj-lt"/>
              </a:rPr>
              <a:t>processed</a:t>
            </a:r>
            <a:endParaRPr lang="en-US" sz="1400" b="0" dirty="0">
              <a:latin typeface="+mj-lt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2970213" y="4692650"/>
            <a:ext cx="2220912" cy="157716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Yes invokes the shipments </a:t>
            </a:r>
            <a:r>
              <a:rPr lang="en-US" sz="1400" b="0" dirty="0" smtClean="0">
                <a:latin typeface="+mj-lt"/>
              </a:rPr>
              <a:t>screen</a:t>
            </a:r>
          </a:p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/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No means use MO Shipments to perform the </a:t>
            </a:r>
            <a:r>
              <a:rPr lang="en-US" sz="1400" b="0" dirty="0" smtClean="0">
                <a:latin typeface="+mj-lt"/>
              </a:rPr>
              <a:t>shipment</a:t>
            </a:r>
            <a:endParaRPr lang="en-US" sz="1400" b="0" dirty="0">
              <a:latin typeface="+mj-lt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4686300" y="1895475"/>
            <a:ext cx="33337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6362700" y="1914525"/>
            <a:ext cx="9334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3" name="Elbow Connector 12"/>
          <p:cNvCxnSpPr>
            <a:cxnSpLocks noChangeShapeType="1"/>
            <a:endCxn id="28681" idx="1"/>
          </p:cNvCxnSpPr>
          <p:nvPr/>
        </p:nvCxnSpPr>
        <p:spPr bwMode="auto">
          <a:xfrm>
            <a:off x="3859213" y="1650097"/>
            <a:ext cx="827087" cy="37396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8684" name="Elbow Connector 14"/>
          <p:cNvCxnSpPr>
            <a:cxnSpLocks noChangeShapeType="1"/>
            <a:endCxn id="28682" idx="3"/>
          </p:cNvCxnSpPr>
          <p:nvPr/>
        </p:nvCxnSpPr>
        <p:spPr bwMode="auto">
          <a:xfrm flipH="1" flipV="1">
            <a:off x="7296150" y="2019300"/>
            <a:ext cx="830263" cy="869285"/>
          </a:xfrm>
          <a:prstGeom prst="bentConnector3">
            <a:avLst>
              <a:gd name="adj1" fmla="val -2753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8685" name="Rectangle 15"/>
          <p:cNvSpPr>
            <a:spLocks noChangeArrowheads="1"/>
          </p:cNvSpPr>
          <p:nvPr/>
        </p:nvSpPr>
        <p:spPr bwMode="auto">
          <a:xfrm>
            <a:off x="4914900" y="3895725"/>
            <a:ext cx="714375" cy="2667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6" name="Elbow Connector 17"/>
          <p:cNvCxnSpPr>
            <a:cxnSpLocks noChangeShapeType="1"/>
            <a:endCxn id="28685" idx="1"/>
          </p:cNvCxnSpPr>
          <p:nvPr/>
        </p:nvCxnSpPr>
        <p:spPr bwMode="auto">
          <a:xfrm>
            <a:off x="4191000" y="3631916"/>
            <a:ext cx="723900" cy="3971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8687" name="Rectangle 18"/>
          <p:cNvSpPr>
            <a:spLocks noChangeArrowheads="1"/>
          </p:cNvSpPr>
          <p:nvPr/>
        </p:nvSpPr>
        <p:spPr bwMode="auto">
          <a:xfrm>
            <a:off x="6096000" y="4514850"/>
            <a:ext cx="923925" cy="2381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8" name="Elbow Connector 20"/>
          <p:cNvCxnSpPr>
            <a:cxnSpLocks noChangeShapeType="1"/>
            <a:endCxn id="28687" idx="1"/>
          </p:cNvCxnSpPr>
          <p:nvPr/>
        </p:nvCxnSpPr>
        <p:spPr bwMode="auto">
          <a:xfrm flipV="1">
            <a:off x="5191125" y="4633913"/>
            <a:ext cx="904875" cy="8473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8681" grpId="0"/>
      <p:bldP spid="286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call cannot be specified</a:t>
            </a:r>
          </a:p>
          <a:p>
            <a:r>
              <a:rPr lang="en-US" dirty="0" smtClean="0"/>
              <a:t>When you use a charge code on the MO header, all items ordered on the MO are expensed</a:t>
            </a:r>
          </a:p>
          <a:p>
            <a:r>
              <a:rPr lang="en-US" dirty="0" smtClean="0"/>
              <a:t>Charge code field can only be changed on a new MO</a:t>
            </a:r>
          </a:p>
          <a:p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Without a Call </a:t>
            </a:r>
            <a:r>
              <a:rPr lang="en-US" sz="2400" smtClean="0"/>
              <a:t>Expensed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 Without a Call </a:t>
            </a:r>
            <a:r>
              <a:rPr lang="en-US" sz="2400" dirty="0" smtClean="0"/>
              <a:t>Expensed</a:t>
            </a:r>
            <a:endParaRPr lang="en-US" dirty="0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95613" y="4995863"/>
            <a:ext cx="23145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>
                <a:latin typeface="+mj-lt"/>
              </a:rPr>
              <a:t>Charge code indicates an expensed MO.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791075" y="4286250"/>
            <a:ext cx="36195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0727" name="Shape 8"/>
          <p:cNvCxnSpPr>
            <a:cxnSpLocks noChangeShapeType="1"/>
            <a:endCxn id="30726" idx="1"/>
          </p:cNvCxnSpPr>
          <p:nvPr/>
        </p:nvCxnSpPr>
        <p:spPr bwMode="auto">
          <a:xfrm rot="5400000" flipH="1" flipV="1">
            <a:off x="4171951" y="4376739"/>
            <a:ext cx="600075" cy="63817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7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Referencing a call on the MO creates a link:</a:t>
            </a:r>
          </a:p>
          <a:p>
            <a:pPr lvl="1"/>
            <a:r>
              <a:rPr lang="en-US" dirty="0" smtClean="0"/>
              <a:t>All items ordered must be consumed in either Call Parts Recording, Call Activity Recording or returned</a:t>
            </a:r>
          </a:p>
          <a:p>
            <a:pPr lvl="1"/>
            <a:r>
              <a:rPr lang="en-US" dirty="0" smtClean="0"/>
              <a:t>Charge Code field cannot be changed</a:t>
            </a:r>
          </a:p>
          <a:p>
            <a:r>
              <a:rPr lang="en-US" dirty="0" smtClean="0"/>
              <a:t>Engineer defaults to the engineer assigned to the call</a:t>
            </a:r>
          </a:p>
          <a:p>
            <a:r>
              <a:rPr lang="en-US" dirty="0" smtClean="0"/>
              <a:t>The transfer to-site/location is determined by the engineer </a:t>
            </a:r>
          </a:p>
          <a:p>
            <a:pPr lvl="1"/>
            <a:r>
              <a:rPr lang="en-US" dirty="0" smtClean="0"/>
              <a:t>Ship-to address depends on control setting</a:t>
            </a:r>
          </a:p>
          <a:p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With a Call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SSM-MO-180</a:t>
            </a:r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2868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969302" y="3286125"/>
            <a:ext cx="2760553" cy="6441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600" b="0" dirty="0">
                <a:latin typeface="+mj-lt"/>
              </a:rPr>
              <a:t>Call is </a:t>
            </a:r>
            <a:r>
              <a:rPr lang="en-US" sz="1600" b="0" dirty="0" smtClean="0">
                <a:latin typeface="+mj-lt"/>
              </a:rPr>
              <a:t>entered; engineer </a:t>
            </a:r>
            <a:r>
              <a:rPr lang="en-US" sz="1600" b="0" dirty="0">
                <a:latin typeface="+mj-lt"/>
              </a:rPr>
              <a:t>defaults from </a:t>
            </a:r>
            <a:r>
              <a:rPr lang="en-US" sz="1600" b="0" dirty="0" smtClean="0">
                <a:latin typeface="+mj-lt"/>
              </a:rPr>
              <a:t>call</a:t>
            </a:r>
            <a:endParaRPr lang="en-US" sz="1600" b="0" dirty="0">
              <a:latin typeface="+mj-lt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838450" y="1781175"/>
            <a:ext cx="10287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2775" name="Shape 8"/>
          <p:cNvCxnSpPr>
            <a:cxnSpLocks noChangeShapeType="1"/>
            <a:stCxn id="6" idx="1"/>
            <a:endCxn id="32774" idx="2"/>
          </p:cNvCxnSpPr>
          <p:nvPr/>
        </p:nvCxnSpPr>
        <p:spPr bwMode="auto">
          <a:xfrm rot="10800000">
            <a:off x="3352800" y="1981201"/>
            <a:ext cx="1616502" cy="1626999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277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sites/locations are involved in an MO</a:t>
            </a:r>
          </a:p>
          <a:p>
            <a:pPr lvl="1"/>
            <a:r>
              <a:rPr lang="en-US" dirty="0" smtClean="0"/>
              <a:t>Site/location where inventory is shipped from</a:t>
            </a:r>
          </a:p>
          <a:p>
            <a:pPr lvl="1"/>
            <a:r>
              <a:rPr lang="en-US" dirty="0" smtClean="0"/>
              <a:t>Site/location where inventory is shipped to</a:t>
            </a:r>
          </a:p>
          <a:p>
            <a:r>
              <a:rPr lang="en-US" dirty="0" smtClean="0"/>
              <a:t>MO header site provides default ship-from site for each line</a:t>
            </a:r>
          </a:p>
          <a:p>
            <a:r>
              <a:rPr lang="en-US" dirty="0" smtClean="0"/>
              <a:t>Ship-to site defaults first from engineer’s site/location set up in Engineer Maintenance</a:t>
            </a:r>
          </a:p>
          <a:p>
            <a:r>
              <a:rPr lang="en-US" dirty="0" smtClean="0"/>
              <a:t>If this does not exist, the site/location associated with the engineer’s area is used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and Sites</a:t>
            </a:r>
          </a:p>
        </p:txBody>
      </p:sp>
      <p:sp>
        <p:nvSpPr>
          <p:cNvPr id="337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495414" cy="5424523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r>
              <a:rPr lang="en-US" dirty="0" smtClean="0"/>
              <a:t>Business Needs</a:t>
            </a:r>
          </a:p>
          <a:p>
            <a:r>
              <a:rPr lang="en-US" dirty="0" smtClean="0"/>
              <a:t>Service organizations face a number of needs related to service inventory management</a:t>
            </a:r>
          </a:p>
          <a:p>
            <a:pPr lvl="1"/>
            <a:r>
              <a:rPr lang="en-US" dirty="0" smtClean="0"/>
              <a:t>Products need to be sent to various departments/personnel throughout the company</a:t>
            </a:r>
          </a:p>
          <a:p>
            <a:pPr lvl="1"/>
            <a:r>
              <a:rPr lang="en-US" dirty="0" smtClean="0"/>
              <a:t>Records of the orders need to be captured</a:t>
            </a:r>
          </a:p>
          <a:p>
            <a:pPr lvl="1"/>
            <a:r>
              <a:rPr lang="en-US" dirty="0" smtClean="0"/>
              <a:t>Inventory needs to be allocated and picked</a:t>
            </a:r>
          </a:p>
          <a:p>
            <a:pPr lvl="1"/>
            <a:r>
              <a:rPr lang="en-US" dirty="0" smtClean="0"/>
              <a:t>Shipping paperwork needs to be generated</a:t>
            </a:r>
          </a:p>
          <a:p>
            <a:pPr lvl="1"/>
            <a:r>
              <a:rPr lang="en-US" dirty="0" smtClean="0"/>
              <a:t>Appropriate accounting needs to occur</a:t>
            </a:r>
          </a:p>
          <a:p>
            <a:endParaRPr lang="en-US" dirty="0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Maintenance </a:t>
            </a:r>
            <a:r>
              <a:rPr lang="en-US" sz="2400" smtClean="0"/>
              <a:t>Allocations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SSM-MO-200</a:t>
            </a:r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19163"/>
            <a:ext cx="70548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400300" y="4657725"/>
            <a:ext cx="3838575" cy="1634490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If Allocations is set to yes, a pop-up window allows modification of allocation parameters set in the Material Order Control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6677025" y="4676775"/>
            <a:ext cx="2667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4823" name="Elbow Connector 8"/>
          <p:cNvCxnSpPr>
            <a:cxnSpLocks noChangeShapeType="1"/>
            <a:endCxn id="34822" idx="3"/>
          </p:cNvCxnSpPr>
          <p:nvPr/>
        </p:nvCxnSpPr>
        <p:spPr bwMode="auto">
          <a:xfrm flipV="1">
            <a:off x="6238875" y="4781550"/>
            <a:ext cx="704850" cy="693420"/>
          </a:xfrm>
          <a:prstGeom prst="bentConnector3">
            <a:avLst>
              <a:gd name="adj1" fmla="val 13243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8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009650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SSM-MO-210</a:t>
            </a:r>
          </a:p>
        </p:txBody>
      </p:sp>
      <p:pic>
        <p:nvPicPr>
          <p:cNvPr id="35845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5975" y="1220788"/>
            <a:ext cx="6670675" cy="491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885825" y="1647825"/>
            <a:ext cx="8477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3781425" y="2000250"/>
            <a:ext cx="9620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48" name="Elbow Connector 10"/>
          <p:cNvCxnSpPr>
            <a:cxnSpLocks noChangeShapeType="1"/>
            <a:stCxn id="35846" idx="3"/>
            <a:endCxn id="35847" idx="1"/>
          </p:cNvCxnSpPr>
          <p:nvPr/>
        </p:nvCxnSpPr>
        <p:spPr bwMode="auto">
          <a:xfrm>
            <a:off x="1733550" y="1743075"/>
            <a:ext cx="2047875" cy="3619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35849" name="Rectangle 12"/>
          <p:cNvSpPr>
            <a:spLocks noChangeArrowheads="1"/>
          </p:cNvSpPr>
          <p:nvPr/>
        </p:nvSpPr>
        <p:spPr bwMode="auto">
          <a:xfrm>
            <a:off x="1162050" y="3609975"/>
            <a:ext cx="52387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5850" name="Rectangle 13"/>
          <p:cNvSpPr>
            <a:spLocks noChangeArrowheads="1"/>
          </p:cNvSpPr>
          <p:nvPr/>
        </p:nvSpPr>
        <p:spPr bwMode="auto">
          <a:xfrm>
            <a:off x="2276475" y="2790825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5851" name="Elbow Connector 15"/>
          <p:cNvCxnSpPr>
            <a:cxnSpLocks noChangeShapeType="1"/>
            <a:stCxn id="35849" idx="3"/>
            <a:endCxn id="35850" idx="1"/>
          </p:cNvCxnSpPr>
          <p:nvPr/>
        </p:nvCxnSpPr>
        <p:spPr bwMode="auto">
          <a:xfrm flipV="1">
            <a:off x="1685925" y="2895600"/>
            <a:ext cx="590550" cy="7953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 type="arrow" w="med" len="med"/>
            <a:tailEnd type="arrow" w="med" len="med"/>
          </a:ln>
        </p:spPr>
      </p:cxnSp>
      <p:sp>
        <p:nvSpPr>
          <p:cNvPr id="19" name="TextBox 18"/>
          <p:cNvSpPr txBox="1"/>
          <p:nvPr/>
        </p:nvSpPr>
        <p:spPr>
          <a:xfrm>
            <a:off x="4953000" y="1920103"/>
            <a:ext cx="3295650" cy="1940957"/>
          </a:xfrm>
          <a:prstGeom prst="roundRect">
            <a:avLst/>
          </a:prstGeom>
          <a:solidFill>
            <a:schemeClr val="bg1"/>
          </a:solidFill>
          <a:ln>
            <a:solidFill>
              <a:srgbClr val="6287C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0" dirty="0">
                <a:latin typeface="+mn-lt"/>
              </a:rPr>
              <a:t>When the MO </a:t>
            </a:r>
            <a:r>
              <a:rPr lang="en-US" sz="1800" b="0" dirty="0" smtClean="0">
                <a:latin typeface="+mn-lt"/>
              </a:rPr>
              <a:t>is associated </a:t>
            </a:r>
            <a:r>
              <a:rPr lang="en-US" sz="1800" b="0" dirty="0">
                <a:latin typeface="+mn-lt"/>
              </a:rPr>
              <a:t>with a call, </a:t>
            </a:r>
            <a:r>
              <a:rPr lang="en-US" sz="1800" b="0" dirty="0" smtClean="0">
                <a:latin typeface="+mn-lt"/>
              </a:rPr>
              <a:t>a </a:t>
            </a:r>
            <a:r>
              <a:rPr lang="en-US" sz="1800" b="0" dirty="0">
                <a:latin typeface="+mn-lt"/>
              </a:rPr>
              <a:t>call line must be </a:t>
            </a:r>
            <a:r>
              <a:rPr lang="en-US" sz="1800" b="0" dirty="0" smtClean="0">
                <a:latin typeface="+mn-lt"/>
              </a:rPr>
              <a:t>specified </a:t>
            </a:r>
            <a:r>
              <a:rPr lang="en-US" sz="1800" b="0" dirty="0">
                <a:latin typeface="+mn-lt"/>
              </a:rPr>
              <a:t>for each item,  </a:t>
            </a:r>
            <a:r>
              <a:rPr lang="en-US" sz="1800" b="0" dirty="0" smtClean="0">
                <a:latin typeface="+mn-lt"/>
              </a:rPr>
              <a:t>so the system </a:t>
            </a:r>
            <a:r>
              <a:rPr lang="en-US" sz="1800" b="0" dirty="0">
                <a:latin typeface="+mn-lt"/>
              </a:rPr>
              <a:t>can match the items to the line in </a:t>
            </a:r>
            <a:r>
              <a:rPr lang="en-US" sz="1800" b="0" dirty="0" smtClean="0">
                <a:latin typeface="+mn-lt"/>
              </a:rPr>
              <a:t>CAR</a:t>
            </a:r>
            <a:endParaRPr lang="en-US" sz="18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Line Entry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SSM-MO-220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9188" y="1033463"/>
            <a:ext cx="6897687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 must be confirmed before a shipment transaction can occur</a:t>
            </a:r>
          </a:p>
          <a:p>
            <a:r>
              <a:rPr lang="en-US" dirty="0" smtClean="0"/>
              <a:t>MOs can be confirmed</a:t>
            </a:r>
          </a:p>
          <a:p>
            <a:pPr lvl="1"/>
            <a:r>
              <a:rPr lang="en-US" dirty="0" smtClean="0"/>
              <a:t>When the MO is created</a:t>
            </a:r>
          </a:p>
          <a:p>
            <a:pPr lvl="1"/>
            <a:r>
              <a:rPr lang="en-US" dirty="0" smtClean="0"/>
              <a:t>On individual lines of MO Maintenance (11.11.1)</a:t>
            </a:r>
          </a:p>
          <a:p>
            <a:pPr lvl="1"/>
            <a:r>
              <a:rPr lang="en-US" dirty="0" smtClean="0"/>
              <a:t>Using MO Confirmation (11.11.2)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Confirmations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Confirmed MOs appear as demand in MRP </a:t>
            </a:r>
            <a:br>
              <a:rPr lang="en-US" dirty="0" smtClean="0"/>
            </a:br>
            <a:r>
              <a:rPr lang="en-US" dirty="0" smtClean="0"/>
              <a:t>(display under Gross Requirements)</a:t>
            </a:r>
          </a:p>
          <a:p>
            <a:r>
              <a:rPr lang="en-US" dirty="0" smtClean="0"/>
              <a:t>MRP treats MO demand like sales order demand</a:t>
            </a:r>
          </a:p>
          <a:p>
            <a:pPr lvl="1"/>
            <a:r>
              <a:rPr lang="en-US" dirty="0" smtClean="0"/>
              <a:t>When quantity ordered equals quantity shipped, MRP demand is zero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MOs and MRP Visibility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 general allocations can be performed in</a:t>
            </a:r>
          </a:p>
          <a:p>
            <a:pPr lvl="1"/>
            <a:r>
              <a:rPr lang="en-US" dirty="0" smtClean="0"/>
              <a:t>MO Maintenance (11.11.1) — based on the Allocate Days setting in the Material Order Control</a:t>
            </a:r>
          </a:p>
          <a:p>
            <a:pPr lvl="1"/>
            <a:r>
              <a:rPr lang="en-US" dirty="0" smtClean="0"/>
              <a:t>MO Automatic Allocations (11.11.5) — using the same control file logic</a:t>
            </a:r>
          </a:p>
          <a:p>
            <a:pPr lvl="1"/>
            <a:r>
              <a:rPr lang="en-US" dirty="0" smtClean="0"/>
              <a:t>MO Manual Allocations (11.11.4)</a:t>
            </a:r>
          </a:p>
          <a:p>
            <a:r>
              <a:rPr lang="en-US" dirty="0" smtClean="0"/>
              <a:t>MO detail allocations can be </a:t>
            </a:r>
            <a:r>
              <a:rPr lang="en-US" smtClean="0"/>
              <a:t>performed in</a:t>
            </a:r>
            <a:endParaRPr lang="en-US" dirty="0" smtClean="0"/>
          </a:p>
          <a:p>
            <a:pPr lvl="1"/>
            <a:r>
              <a:rPr lang="en-US" dirty="0" smtClean="0"/>
              <a:t>MO Maintenance </a:t>
            </a:r>
          </a:p>
          <a:p>
            <a:pPr lvl="1"/>
            <a:r>
              <a:rPr lang="en-US" dirty="0" smtClean="0"/>
              <a:t>MO Manual Allocations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Allocations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you want to execute a separate picking function</a:t>
            </a:r>
          </a:p>
          <a:p>
            <a:pPr lvl="1"/>
            <a:r>
              <a:rPr lang="en-US" dirty="0" smtClean="0"/>
              <a:t>Set Print Pack List to Yes in the MO header</a:t>
            </a:r>
          </a:p>
          <a:p>
            <a:pPr lvl="1"/>
            <a:r>
              <a:rPr lang="en-US" dirty="0" smtClean="0"/>
              <a:t>Execute the Sales Order Packing List function (7.9.13)</a:t>
            </a:r>
          </a:p>
          <a:p>
            <a:r>
              <a:rPr lang="en-US" dirty="0" smtClean="0"/>
              <a:t>A general allocation must exist to create a </a:t>
            </a:r>
            <a:r>
              <a:rPr lang="en-US" dirty="0" err="1" smtClean="0"/>
              <a:t>picklist</a:t>
            </a:r>
            <a:endParaRPr lang="en-US" dirty="0" smtClean="0"/>
          </a:p>
          <a:p>
            <a:r>
              <a:rPr lang="en-US" dirty="0" smtClean="0"/>
              <a:t>Creating a </a:t>
            </a:r>
            <a:r>
              <a:rPr lang="en-US" dirty="0" err="1" smtClean="0"/>
              <a:t>picklist</a:t>
            </a:r>
            <a:r>
              <a:rPr lang="en-US" dirty="0" smtClean="0"/>
              <a:t> generates detailed allocations</a:t>
            </a:r>
          </a:p>
          <a:p>
            <a:endParaRPr lang="en-US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Picking Inventory for MOs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3950" y="1033463"/>
            <a:ext cx="6889750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100388" y="4740275"/>
            <a:ext cx="2452687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j-lt"/>
              </a:rPr>
              <a:t>To create a picklist, set this flag to Yes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6391275" y="5114925"/>
            <a:ext cx="238125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1991" name="Elbow Connector 8"/>
          <p:cNvCxnSpPr>
            <a:cxnSpLocks noChangeShapeType="1"/>
            <a:endCxn id="41990" idx="1"/>
          </p:cNvCxnSpPr>
          <p:nvPr/>
        </p:nvCxnSpPr>
        <p:spPr bwMode="auto">
          <a:xfrm>
            <a:off x="5553075" y="5028297"/>
            <a:ext cx="838200" cy="1818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19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MO shipment routine</a:t>
            </a:r>
          </a:p>
          <a:p>
            <a:pPr lvl="1"/>
            <a:r>
              <a:rPr lang="en-US" sz="2000" dirty="0" smtClean="0"/>
              <a:t>Decrements QAD EE inventory at the ship-from site/location</a:t>
            </a:r>
          </a:p>
          <a:p>
            <a:pPr lvl="1"/>
            <a:r>
              <a:rPr lang="en-US" sz="2000" dirty="0" smtClean="0"/>
              <a:t>Increases inventory at the engineer’s site/location</a:t>
            </a:r>
          </a:p>
          <a:p>
            <a:pPr lvl="1"/>
            <a:r>
              <a:rPr lang="en-US" sz="2000" dirty="0" smtClean="0"/>
              <a:t>Performs an unplanned issue for expensed MOs from the engineers site/location</a:t>
            </a:r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SSM-MO-280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11225" y="3754438"/>
            <a:ext cx="3057525" cy="779462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ISS-TR (Issue Transfer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From the shipping site/location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859528" y="3743325"/>
            <a:ext cx="3359150" cy="80168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RCT-TR (Receipt Transfer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the engineer site/location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39339" y="5312569"/>
            <a:ext cx="1168400" cy="6350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RCT-TR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911225" y="5312569"/>
            <a:ext cx="1168400" cy="6350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ISS-TR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055938" y="4891088"/>
            <a:ext cx="844550" cy="3048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767453" y="5232400"/>
            <a:ext cx="3451225" cy="795338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 anchorCtr="1"/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ISS-UNP (Issue Unplanned Transaction)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From the engineer site/location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Debits the service expense account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763588" y="3313113"/>
            <a:ext cx="391795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MO—with a call or non-expensed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63588" y="4868863"/>
            <a:ext cx="18621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2000" b="0" dirty="0">
                <a:latin typeface="+mj-lt"/>
              </a:rPr>
              <a:t>MO—expensed</a:t>
            </a:r>
          </a:p>
        </p:txBody>
      </p:sp>
      <p:cxnSp>
        <p:nvCxnSpPr>
          <p:cNvPr id="17" name="Straight Arrow Connector 16"/>
          <p:cNvCxnSpPr>
            <a:stCxn id="5" idx="3"/>
            <a:endCxn id="6" idx="1"/>
          </p:cNvCxnSpPr>
          <p:nvPr/>
        </p:nvCxnSpPr>
        <p:spPr>
          <a:xfrm>
            <a:off x="3968750" y="4144169"/>
            <a:ext cx="89077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3"/>
            <a:endCxn id="7" idx="1"/>
          </p:cNvCxnSpPr>
          <p:nvPr/>
        </p:nvCxnSpPr>
        <p:spPr>
          <a:xfrm>
            <a:off x="2079625" y="5630069"/>
            <a:ext cx="7889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7" idx="3"/>
            <a:endCxn id="10" idx="1"/>
          </p:cNvCxnSpPr>
          <p:nvPr/>
        </p:nvCxnSpPr>
        <p:spPr>
          <a:xfrm>
            <a:off x="4037013" y="5630069"/>
            <a:ext cx="7304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be performed immediately from MO Maintenance</a:t>
            </a:r>
          </a:p>
          <a:p>
            <a:r>
              <a:rPr lang="en-US" dirty="0" smtClean="0"/>
              <a:t>Can be performed in MO Shipments (11.11.6)</a:t>
            </a:r>
          </a:p>
          <a:p>
            <a:r>
              <a:rPr lang="en-US" dirty="0" smtClean="0"/>
              <a:t>MO shipment information is similar to sales order shipments, but MOs are not priced or taxed</a:t>
            </a:r>
          </a:p>
          <a:p>
            <a:endParaRPr lang="en-US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SSM-MO-290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Business Process</a:t>
            </a:r>
          </a:p>
          <a:p>
            <a:pPr lvl="1"/>
            <a:r>
              <a:rPr lang="en-US" sz="2000" dirty="0" smtClean="0"/>
              <a:t>Material Orders (MOs) are used to manage inventory in the service environment</a:t>
            </a:r>
          </a:p>
        </p:txBody>
      </p:sp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SSM-MO-030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991100" y="2803494"/>
            <a:ext cx="3657600" cy="147955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285750" indent="-285750" algn="ctr">
              <a:buFont typeface="ZapfDingbats" pitchFamily="82" charset="2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+mj-lt"/>
              </a:rPr>
              <a:t>Remote Service Locations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 typeface="ZapfDingbats" pitchFamily="82" charset="2"/>
              <a:buNone/>
              <a:defRPr/>
            </a:pPr>
            <a:endParaRPr lang="en-US" sz="800" b="0" dirty="0">
              <a:solidFill>
                <a:schemeClr val="bg1"/>
              </a:solidFill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latin typeface="+mj-lt"/>
              </a:rPr>
              <a:t>Service Representatives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latin typeface="+mj-lt"/>
              </a:rPr>
              <a:t>Repair Centers</a:t>
            </a: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4991100" y="3278124"/>
            <a:ext cx="365760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58033" y="2112264"/>
            <a:ext cx="3657600" cy="1907286"/>
            <a:chOff x="758033" y="2112264"/>
            <a:chExt cx="3657600" cy="1907286"/>
          </a:xfrm>
          <a:solidFill>
            <a:schemeClr val="accent3"/>
          </a:solidFill>
        </p:grpSpPr>
        <p:sp>
          <p:nvSpPr>
            <p:cNvPr id="1033" name="Rectangle 10"/>
            <p:cNvSpPr>
              <a:spLocks noChangeArrowheads="1"/>
            </p:cNvSpPr>
            <p:nvPr/>
          </p:nvSpPr>
          <p:spPr bwMode="auto">
            <a:xfrm>
              <a:off x="758033" y="2112264"/>
              <a:ext cx="3657600" cy="1907286"/>
            </a:xfrm>
            <a:prstGeom prst="rect">
              <a:avLst/>
            </a:prstGeom>
            <a:grp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1026" name="Object 2">
              <a:hlinkClick r:id="" action="ppaction://ole?verb=0"/>
            </p:cNvPr>
            <p:cNvGraphicFramePr>
              <a:graphicFrameLocks/>
            </p:cNvGraphicFramePr>
            <p:nvPr/>
          </p:nvGraphicFramePr>
          <p:xfrm>
            <a:off x="920990" y="2445421"/>
            <a:ext cx="3159125" cy="1373187"/>
          </p:xfrm>
          <a:graphic>
            <a:graphicData uri="http://schemas.openxmlformats.org/presentationml/2006/ole">
              <p:oleObj spid="_x0000_s1026" name="Microsoft ClipArt Gallery" r:id="rId3" imgW="5279760" imgH="2428560" progId="">
                <p:embed/>
              </p:oleObj>
            </a:graphicData>
          </a:graphic>
        </p:graphicFrame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766099" y="2118621"/>
              <a:ext cx="2232985" cy="397545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marL="342900" indent="-342900">
                <a:spcBef>
                  <a:spcPct val="20000"/>
                </a:spcBef>
                <a:buFont typeface="ZapfDingbats" pitchFamily="82" charset="2"/>
                <a:buNone/>
                <a:defRPr/>
              </a:pPr>
              <a:r>
                <a:rPr lang="en-US" sz="2000" dirty="0">
                  <a:latin typeface="+mj-lt"/>
                </a:rPr>
                <a:t>Parts Warehouse</a:t>
              </a: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136301" y="3618224"/>
              <a:ext cx="1273175" cy="397545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 marL="342900" indent="-342900" algn="r">
                <a:spcBef>
                  <a:spcPct val="50000"/>
                </a:spcBef>
                <a:buFont typeface="ZapfDingbats" pitchFamily="82" charset="2"/>
                <a:buNone/>
                <a:defRPr/>
              </a:pPr>
              <a:r>
                <a:rPr lang="en-US" sz="2000" dirty="0">
                  <a:latin typeface="+mj-lt"/>
                </a:rPr>
                <a:t>Shipping</a:t>
              </a:r>
            </a:p>
          </p:txBody>
        </p:sp>
      </p:grpSp>
      <p:sp>
        <p:nvSpPr>
          <p:cNvPr id="1042" name="Rectangle 25"/>
          <p:cNvSpPr>
            <a:spLocks noChangeArrowheads="1"/>
          </p:cNvSpPr>
          <p:nvPr/>
        </p:nvSpPr>
        <p:spPr bwMode="auto">
          <a:xfrm>
            <a:off x="1123950" y="32480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3" name="Rectangle 26"/>
          <p:cNvSpPr>
            <a:spLocks noChangeArrowheads="1"/>
          </p:cNvSpPr>
          <p:nvPr/>
        </p:nvSpPr>
        <p:spPr bwMode="auto">
          <a:xfrm>
            <a:off x="1543050" y="335280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4" name="Rectangle 27"/>
          <p:cNvSpPr>
            <a:spLocks noChangeArrowheads="1"/>
          </p:cNvSpPr>
          <p:nvPr/>
        </p:nvSpPr>
        <p:spPr bwMode="auto">
          <a:xfrm>
            <a:off x="2124075" y="3257550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46" name="Rectangle 29"/>
          <p:cNvSpPr>
            <a:spLocks noChangeArrowheads="1"/>
          </p:cNvSpPr>
          <p:nvPr/>
        </p:nvSpPr>
        <p:spPr bwMode="auto">
          <a:xfrm>
            <a:off x="3438525" y="2943225"/>
            <a:ext cx="20002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047" name="Elbow Connector 33"/>
          <p:cNvCxnSpPr>
            <a:cxnSpLocks noChangeShapeType="1"/>
            <a:stCxn id="1033" idx="1"/>
            <a:endCxn id="35" idx="1"/>
          </p:cNvCxnSpPr>
          <p:nvPr/>
        </p:nvCxnSpPr>
        <p:spPr bwMode="auto">
          <a:xfrm rot="10800000" flipV="1">
            <a:off x="758033" y="3065906"/>
            <a:ext cx="1588" cy="247764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48" name="Elbow Connector 36"/>
          <p:cNvCxnSpPr>
            <a:cxnSpLocks noChangeShapeType="1"/>
            <a:stCxn id="1033" idx="1"/>
            <a:endCxn id="33" idx="1"/>
          </p:cNvCxnSpPr>
          <p:nvPr/>
        </p:nvCxnSpPr>
        <p:spPr bwMode="auto">
          <a:xfrm rot="10800000" flipV="1">
            <a:off x="758033" y="3065906"/>
            <a:ext cx="1588" cy="1487043"/>
          </a:xfrm>
          <a:prstGeom prst="bentConnector3">
            <a:avLst>
              <a:gd name="adj1" fmla="val 1439546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2" name="Elbow Connector 47"/>
          <p:cNvCxnSpPr>
            <a:cxnSpLocks noChangeShapeType="1"/>
            <a:stCxn id="13" idx="3"/>
            <a:endCxn id="36" idx="3"/>
          </p:cNvCxnSpPr>
          <p:nvPr/>
        </p:nvCxnSpPr>
        <p:spPr bwMode="auto">
          <a:xfrm>
            <a:off x="4409476" y="3816997"/>
            <a:ext cx="6157" cy="1726553"/>
          </a:xfrm>
          <a:prstGeom prst="bentConnector3">
            <a:avLst>
              <a:gd name="adj1" fmla="val 38128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3" name="Elbow Connector 51"/>
          <p:cNvCxnSpPr>
            <a:cxnSpLocks noChangeShapeType="1"/>
            <a:stCxn id="13" idx="3"/>
            <a:endCxn id="34" idx="3"/>
          </p:cNvCxnSpPr>
          <p:nvPr/>
        </p:nvCxnSpPr>
        <p:spPr bwMode="auto">
          <a:xfrm>
            <a:off x="4409476" y="3816997"/>
            <a:ext cx="6157" cy="735953"/>
          </a:xfrm>
          <a:prstGeom prst="bentConnector3">
            <a:avLst>
              <a:gd name="adj1" fmla="val 38128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054" name="Elbow Connector 53"/>
          <p:cNvCxnSpPr>
            <a:cxnSpLocks noChangeShapeType="1"/>
            <a:stCxn id="1033" idx="3"/>
            <a:endCxn id="48" idx="1"/>
          </p:cNvCxnSpPr>
          <p:nvPr/>
        </p:nvCxnSpPr>
        <p:spPr bwMode="auto">
          <a:xfrm>
            <a:off x="4415633" y="3065907"/>
            <a:ext cx="586135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3" name="Rectangle 10"/>
          <p:cNvSpPr>
            <a:spLocks noChangeArrowheads="1"/>
          </p:cNvSpPr>
          <p:nvPr/>
        </p:nvSpPr>
        <p:spPr bwMode="auto">
          <a:xfrm>
            <a:off x="758033" y="40957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QA</a:t>
            </a:r>
            <a:endParaRPr lang="en-US" sz="2000" dirty="0">
              <a:latin typeface="+mj-lt"/>
            </a:endParaRPr>
          </a:p>
        </p:txBody>
      </p:sp>
      <p:sp>
        <p:nvSpPr>
          <p:cNvPr id="34" name="Rectangle 10"/>
          <p:cNvSpPr>
            <a:spLocks noChangeArrowheads="1"/>
          </p:cNvSpPr>
          <p:nvPr/>
        </p:nvSpPr>
        <p:spPr bwMode="auto">
          <a:xfrm>
            <a:off x="2632553" y="40957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Engineering</a:t>
            </a:r>
            <a:endParaRPr lang="en-US" sz="2000" dirty="0">
              <a:latin typeface="+mj-lt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758033" y="50863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Destructive Testing</a:t>
            </a:r>
            <a:endParaRPr lang="en-US" sz="2000" dirty="0">
              <a:latin typeface="+mj-lt"/>
            </a:endParaRPr>
          </a:p>
        </p:txBody>
      </p:sp>
      <p:sp>
        <p:nvSpPr>
          <p:cNvPr id="36" name="Rectangle 10"/>
          <p:cNvSpPr>
            <a:spLocks noChangeArrowheads="1"/>
          </p:cNvSpPr>
          <p:nvPr/>
        </p:nvSpPr>
        <p:spPr bwMode="auto">
          <a:xfrm>
            <a:off x="2632553" y="5086350"/>
            <a:ext cx="1783080" cy="914400"/>
          </a:xfrm>
          <a:prstGeom prst="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/>
        </p:spPr>
        <p:txBody>
          <a:bodyPr wrap="square" anchor="ctr"/>
          <a:lstStyle/>
          <a:p>
            <a:pPr algn="ctr"/>
            <a:r>
              <a:rPr lang="en-US" sz="2000" dirty="0" smtClean="0">
                <a:latin typeface="+mj-lt"/>
              </a:rPr>
              <a:t>Service Repair</a:t>
            </a:r>
            <a:endParaRPr lang="en-US" sz="2000" dirty="0">
              <a:latin typeface="+mj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001768" y="2924175"/>
            <a:ext cx="265176" cy="2834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Engineer Delivery Note is automatically generated as the last step in MO Shipments</a:t>
            </a:r>
          </a:p>
          <a:p>
            <a:endParaRPr lang="en-US" dirty="0" smtClean="0"/>
          </a:p>
        </p:txBody>
      </p:sp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50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SSM-MO-300</a:t>
            </a:r>
          </a:p>
        </p:txBody>
      </p:sp>
      <p:pic>
        <p:nvPicPr>
          <p:cNvPr id="45061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62000" y="2905125"/>
            <a:ext cx="7620661" cy="267485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 Order Advice lists all open items in the MO (on back order)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Shipment Documents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SSM-MO-310</a:t>
            </a:r>
          </a:p>
        </p:txBody>
      </p:sp>
      <p:pic>
        <p:nvPicPr>
          <p:cNvPr id="4608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625" y="3038475"/>
            <a:ext cx="7513638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MO is linked to a call, the items shipped display in CPR/CAR when the call line is selected</a:t>
            </a:r>
          </a:p>
          <a:p>
            <a:pPr lvl="1"/>
            <a:r>
              <a:rPr lang="en-US" dirty="0" smtClean="0"/>
              <a:t>Parts ordered on the MO can be selected in CPR/CAR for issuing</a:t>
            </a:r>
          </a:p>
          <a:p>
            <a:pPr lvl="1"/>
            <a:r>
              <a:rPr lang="en-US" dirty="0" smtClean="0"/>
              <a:t>The MO line is deleted if all ordered items are consumed</a:t>
            </a:r>
          </a:p>
          <a:p>
            <a:pPr lvl="1"/>
            <a:r>
              <a:rPr lang="en-US" dirty="0" smtClean="0"/>
              <a:t>When all lines on an MO are consumed, the entire MO is deleted</a:t>
            </a:r>
          </a:p>
          <a:p>
            <a:endParaRPr lang="en-US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Consuming MO Items in CPR/CAR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Enables you to return items ordered on an MO for a call and not needed</a:t>
            </a:r>
          </a:p>
          <a:p>
            <a:r>
              <a:rPr lang="en-US" dirty="0" smtClean="0"/>
              <a:t>Items may have been marked as pending return in CAR</a:t>
            </a:r>
          </a:p>
          <a:p>
            <a:r>
              <a:rPr lang="en-US" dirty="0" smtClean="0"/>
              <a:t>The call cannot be closed until all items on an open MO are issued or returned</a:t>
            </a:r>
          </a:p>
          <a:p>
            <a:endParaRPr lang="en-US" dirty="0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 Returns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SSM-MO-340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9477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385048" cy="5424523"/>
          </a:xfrm>
        </p:spPr>
        <p:txBody>
          <a:bodyPr/>
          <a:lstStyle/>
          <a:p>
            <a:r>
              <a:rPr lang="en-US" dirty="0" smtClean="0"/>
              <a:t>Inventory Management</a:t>
            </a:r>
          </a:p>
          <a:p>
            <a:pPr lvl="1"/>
            <a:r>
              <a:rPr lang="en-US" dirty="0" smtClean="0"/>
              <a:t>Ordering and retrieval of parts</a:t>
            </a:r>
          </a:p>
          <a:p>
            <a:pPr lvl="1"/>
            <a:r>
              <a:rPr lang="en-US" dirty="0" smtClean="0"/>
              <a:t>Shipment control</a:t>
            </a:r>
          </a:p>
          <a:p>
            <a:pPr lvl="1"/>
            <a:r>
              <a:rPr lang="en-US" dirty="0" smtClean="0"/>
              <a:t>Visibility of MO and its associated items</a:t>
            </a:r>
          </a:p>
          <a:p>
            <a:pPr lvl="1"/>
            <a:r>
              <a:rPr lang="en-US" dirty="0" smtClean="0"/>
              <a:t>Paper trail when required</a:t>
            </a:r>
          </a:p>
          <a:p>
            <a:r>
              <a:rPr lang="en-US" dirty="0" smtClean="0"/>
              <a:t>Planning</a:t>
            </a:r>
          </a:p>
          <a:p>
            <a:pPr lvl="1"/>
            <a:r>
              <a:rPr lang="en-US" dirty="0" smtClean="0"/>
              <a:t>MO parts requirements appear as demand in MRP</a:t>
            </a:r>
          </a:p>
          <a:p>
            <a:r>
              <a:rPr lang="en-US" dirty="0" smtClean="0"/>
              <a:t>Call Activity Recording</a:t>
            </a:r>
          </a:p>
          <a:p>
            <a:pPr lvl="1"/>
            <a:r>
              <a:rPr lang="en-US" dirty="0" smtClean="0"/>
              <a:t>A specific call can be linked to a specific MO</a:t>
            </a:r>
          </a:p>
          <a:p>
            <a:pPr lvl="1"/>
            <a:r>
              <a:rPr lang="en-US" dirty="0" smtClean="0"/>
              <a:t>Service activity recorded in CAR can be coordinated with the MO process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 </a:t>
            </a:r>
            <a:r>
              <a:rPr lang="en-US" sz="2400" smtClean="0"/>
              <a:t>Benefits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 Order Control</a:t>
            </a:r>
          </a:p>
        </p:txBody>
      </p:sp>
      <p:sp>
        <p:nvSpPr>
          <p:cNvPr id="20483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160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396407" y="4376407"/>
            <a:ext cx="3471682" cy="817245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lumMod val="90000"/>
                <a:lumOff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Material Order Control specifies </a:t>
            </a:r>
          </a:p>
          <a:p>
            <a:pPr>
              <a:defRPr/>
            </a:pPr>
            <a:r>
              <a:rPr lang="en-US" sz="1400" b="0" dirty="0">
                <a:latin typeface="+mn-lt"/>
              </a:rPr>
              <a:t>default settings for MO processes like inventory allocation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6018028" y="1079202"/>
            <a:ext cx="245128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n-lt"/>
                <a:cs typeface="Tahoma" pitchFamily="34" charset="0"/>
              </a:rPr>
              <a:t>This is similar to the sales order control setting Allocate Sales Order Lines Due in </a:t>
            </a:r>
            <a:r>
              <a:rPr lang="en-US" sz="1400" b="0" dirty="0" smtClean="0">
                <a:latin typeface="+mn-lt"/>
                <a:cs typeface="Tahoma" pitchFamily="34" charset="0"/>
              </a:rPr>
              <a:t>Days</a:t>
            </a:r>
            <a:endParaRPr lang="en-US" sz="1400" b="0" dirty="0">
              <a:latin typeface="+mn-lt"/>
              <a:cs typeface="Tahoma" pitchFamily="34" charset="0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1333500" y="1828800"/>
            <a:ext cx="1981200" cy="3333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88" name="Shape 9"/>
          <p:cNvCxnSpPr>
            <a:cxnSpLocks noChangeShapeType="1"/>
            <a:stCxn id="7" idx="1"/>
            <a:endCxn id="20487" idx="0"/>
          </p:cNvCxnSpPr>
          <p:nvPr/>
        </p:nvCxnSpPr>
        <p:spPr bwMode="auto">
          <a:xfrm rot="10800000" flipV="1">
            <a:off x="2324100" y="1605586"/>
            <a:ext cx="3693928" cy="223213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0489" name="Rectangle 10"/>
          <p:cNvSpPr>
            <a:spLocks noChangeArrowheads="1"/>
          </p:cNvSpPr>
          <p:nvPr/>
        </p:nvSpPr>
        <p:spPr bwMode="auto">
          <a:xfrm>
            <a:off x="1524000" y="2095500"/>
            <a:ext cx="3143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225558" y="4371975"/>
            <a:ext cx="277018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spcBef>
                <a:spcPct val="20000"/>
              </a:spcBef>
              <a:buFont typeface="ZapfDingbats" pitchFamily="82" charset="2"/>
              <a:buNone/>
              <a:defRPr/>
            </a:pPr>
            <a:r>
              <a:rPr lang="en-US" sz="1400" b="0" dirty="0">
                <a:latin typeface="+mn-lt"/>
                <a:cs typeface="Tahoma" pitchFamily="34" charset="0"/>
              </a:rPr>
              <a:t>Specifies the default setting for the Detail Allocations field in MO </a:t>
            </a:r>
            <a:r>
              <a:rPr lang="en-US" sz="1400" b="0" dirty="0" smtClean="0">
                <a:latin typeface="+mn-lt"/>
                <a:cs typeface="Tahoma" pitchFamily="34" charset="0"/>
              </a:rPr>
              <a:t>Maintenance</a:t>
            </a:r>
            <a:endParaRPr lang="en-US" sz="1400" b="0" dirty="0">
              <a:latin typeface="+mn-lt"/>
              <a:cs typeface="Tahoma" pitchFamily="34" charset="0"/>
            </a:endParaRPr>
          </a:p>
        </p:txBody>
      </p:sp>
      <p:cxnSp>
        <p:nvCxnSpPr>
          <p:cNvPr id="20491" name="Elbow Connector 13"/>
          <p:cNvCxnSpPr>
            <a:cxnSpLocks noChangeShapeType="1"/>
          </p:cNvCxnSpPr>
          <p:nvPr/>
        </p:nvCxnSpPr>
        <p:spPr bwMode="auto">
          <a:xfrm rot="10800000" flipH="1">
            <a:off x="1220086" y="2088080"/>
            <a:ext cx="38100" cy="2693322"/>
          </a:xfrm>
          <a:prstGeom prst="bentConnector3">
            <a:avLst>
              <a:gd name="adj1" fmla="val -60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1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0487" grpId="0"/>
      <p:bldP spid="20489" grpId="0"/>
      <p:bldP spid="20489" grpId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Control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SSM-MO-060</a:t>
            </a:r>
          </a:p>
        </p:txBody>
      </p:sp>
      <p:pic>
        <p:nvPicPr>
          <p:cNvPr id="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160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Control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SSM-MO-070</a:t>
            </a:r>
          </a:p>
        </p:txBody>
      </p:sp>
      <p:pic>
        <p:nvPicPr>
          <p:cNvPr id="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160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Process Work Flow</a:t>
            </a:r>
          </a:p>
          <a:p>
            <a:r>
              <a:rPr lang="en-US" dirty="0" smtClean="0"/>
              <a:t>Create/Ship MO - MO Maintenance (11.11.1)</a:t>
            </a:r>
          </a:p>
          <a:p>
            <a:pPr lvl="1"/>
            <a:r>
              <a:rPr lang="en-US" dirty="0" smtClean="0"/>
              <a:t>Create the list of items needed</a:t>
            </a:r>
          </a:p>
          <a:p>
            <a:pPr lvl="1"/>
            <a:r>
              <a:rPr lang="en-US" dirty="0" smtClean="0"/>
              <a:t>Optionally link to a call</a:t>
            </a:r>
          </a:p>
          <a:p>
            <a:pPr lvl="1"/>
            <a:r>
              <a:rPr lang="en-US" dirty="0" smtClean="0"/>
              <a:t>Specify whether inventory is transferred or expensed</a:t>
            </a:r>
          </a:p>
          <a:p>
            <a:pPr lvl="1"/>
            <a:r>
              <a:rPr lang="en-US" dirty="0" smtClean="0"/>
              <a:t>Optionally confirm and</a:t>
            </a:r>
            <a:br>
              <a:rPr lang="en-US" dirty="0" smtClean="0"/>
            </a:br>
            <a:r>
              <a:rPr lang="en-US" dirty="0" smtClean="0"/>
              <a:t>allocate the MO</a:t>
            </a:r>
          </a:p>
          <a:p>
            <a:pPr lvl="1"/>
            <a:r>
              <a:rPr lang="en-US" dirty="0" smtClean="0"/>
              <a:t>Optionally ship the MO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Process Work Flow </a:t>
            </a:r>
          </a:p>
          <a:p>
            <a:r>
              <a:rPr lang="pt-BR" smtClean="0"/>
              <a:t>Confirm MO - MO Confirmation (11.11.2)</a:t>
            </a:r>
          </a:p>
          <a:p>
            <a:pPr lvl="1"/>
            <a:r>
              <a:rPr lang="en-US" smtClean="0"/>
              <a:t>MO must have confirmed status prior to shipment (done here or in MO Maintenance)</a:t>
            </a:r>
          </a:p>
          <a:p>
            <a:r>
              <a:rPr lang="en-US" smtClean="0"/>
              <a:t>Allocate MO - Auto (11.11.5) Manual (11.11.4)</a:t>
            </a:r>
          </a:p>
          <a:p>
            <a:pPr lvl="1"/>
            <a:r>
              <a:rPr lang="en-US" smtClean="0"/>
              <a:t>Reserves inventory for MO shipment</a:t>
            </a:r>
          </a:p>
          <a:p>
            <a:r>
              <a:rPr lang="en-US" smtClean="0"/>
              <a:t>Retrieve Inventory - Sales Order Packing List (7.9.13)</a:t>
            </a:r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SSM-MO-090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6308</TotalTime>
  <Words>1270</Words>
  <Application>Microsoft Office PowerPoint</Application>
  <PresentationFormat>On-screen Show (4:3)</PresentationFormat>
  <Paragraphs>235</Paragraphs>
  <Slides>34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QAD 2010 Template</vt:lpstr>
      <vt:lpstr>Microsoft ClipArt Gallery</vt:lpstr>
      <vt:lpstr>Material Orders</vt:lpstr>
      <vt:lpstr>Material Orders</vt:lpstr>
      <vt:lpstr>Material Orders</vt:lpstr>
      <vt:lpstr>Material Orders Benefits</vt:lpstr>
      <vt:lpstr>Material Order Control</vt:lpstr>
      <vt:lpstr>Material Order Control</vt:lpstr>
      <vt:lpstr>Material Order Control</vt:lpstr>
      <vt:lpstr>Material Orders</vt:lpstr>
      <vt:lpstr>Material Orders</vt:lpstr>
      <vt:lpstr>Material Orders</vt:lpstr>
      <vt:lpstr>Material Orders</vt:lpstr>
      <vt:lpstr>Creating an MO</vt:lpstr>
      <vt:lpstr>MO Maintenance</vt:lpstr>
      <vt:lpstr>MO Without a Call Inventory Transfer</vt:lpstr>
      <vt:lpstr>MO Without a Call Expensed</vt:lpstr>
      <vt:lpstr>MO Without a Call Expensed</vt:lpstr>
      <vt:lpstr>MO With a Call</vt:lpstr>
      <vt:lpstr>MO With a Call</vt:lpstr>
      <vt:lpstr>MO Maintenance and Sites</vt:lpstr>
      <vt:lpstr>MO Maintenance Allocations</vt:lpstr>
      <vt:lpstr>MO Line Entry</vt:lpstr>
      <vt:lpstr>MO Line Entry</vt:lpstr>
      <vt:lpstr>MO Confirmations</vt:lpstr>
      <vt:lpstr>MOs and MRP Visibility</vt:lpstr>
      <vt:lpstr>MO Allocations</vt:lpstr>
      <vt:lpstr>Picking Inventory for MOs</vt:lpstr>
      <vt:lpstr>Picking Inventory for MOs</vt:lpstr>
      <vt:lpstr>MO Shipments</vt:lpstr>
      <vt:lpstr>MO Shipments</vt:lpstr>
      <vt:lpstr>MO Shipment Documents</vt:lpstr>
      <vt:lpstr>MO Shipment Documents</vt:lpstr>
      <vt:lpstr>Consuming MO Items in CPR/CAR</vt:lpstr>
      <vt:lpstr>MO Returns</vt:lpstr>
      <vt:lpstr>MO Returns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171</cp:revision>
  <dcterms:created xsi:type="dcterms:W3CDTF">2002-03-27T21:49:26Z</dcterms:created>
  <dcterms:modified xsi:type="dcterms:W3CDTF">2012-01-24T00:11:48Z</dcterms:modified>
</cp:coreProperties>
</file>