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64" r:id="rId1"/>
  </p:sldMasterIdLst>
  <p:notesMasterIdLst>
    <p:notesMasterId r:id="rId47"/>
  </p:notesMasterIdLst>
  <p:handoutMasterIdLst>
    <p:handoutMasterId r:id="rId48"/>
  </p:handoutMasterIdLst>
  <p:sldIdLst>
    <p:sldId id="300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 varScale="1">
        <p:scale>
          <a:sx n="104" d="100"/>
          <a:sy n="104" d="100"/>
        </p:scale>
        <p:origin x="-96" y="-22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7AB39AC-015C-46BE-895C-FDC28F4F84A3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9C44B0C-2DF8-45FA-94E8-5C9FC53C8E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041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1E15C9C-DE2B-4C22-B15D-EC3B737DB764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EE1EAF0-FA4A-4403-9703-798A623129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232073" y="6638544"/>
            <a:ext cx="191192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291449" y="6638544"/>
            <a:ext cx="185255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469579" y="6638544"/>
            <a:ext cx="167442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445829" y="6638544"/>
            <a:ext cx="1698171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208322" y="6638544"/>
            <a:ext cx="1935678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148945" y="6638544"/>
            <a:ext cx="1995055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SSM-CAR-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764780" y="6638544"/>
            <a:ext cx="137922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SSM-CAR-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Activity Recording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445375" y="6638925"/>
            <a:ext cx="1698625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SSM-CAR-000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 provides a product line for each call transaction involving revenue</a:t>
            </a:r>
          </a:p>
          <a:p>
            <a:r>
              <a:rPr lang="en-US" dirty="0" smtClean="0"/>
              <a:t>CAR provides automated pricing recommendations based on service price lists or item master price</a:t>
            </a:r>
          </a:p>
          <a:p>
            <a:r>
              <a:rPr lang="en-US" dirty="0" smtClean="0"/>
              <a:t>CAR supports fixed price repairs</a:t>
            </a:r>
          </a:p>
          <a:p>
            <a:r>
              <a:rPr lang="en-US" dirty="0" smtClean="0"/>
              <a:t>Activity recorded in CAR consumes any limits defined for an active contract</a:t>
            </a:r>
          </a:p>
          <a:p>
            <a:r>
              <a:rPr lang="en-US" dirty="0" smtClean="0"/>
              <a:t>Multiple service events related to one call line can be maintained separately to produce multiple invoices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detailed information contained in the BOM and routing associated with a call item can be automatically consumed in CAR</a:t>
            </a:r>
          </a:p>
          <a:p>
            <a:r>
              <a:rPr lang="en-US" dirty="0" smtClean="0"/>
              <a:t>Parts ordered for a call on an MO can be loaded into CAR and consumed</a:t>
            </a:r>
          </a:p>
          <a:p>
            <a:r>
              <a:rPr lang="en-US" dirty="0" smtClean="0"/>
              <a:t>Updates to the installed base are detailed on a printed report</a:t>
            </a:r>
          </a:p>
          <a:p>
            <a:r>
              <a:rPr lang="en-US" dirty="0" smtClean="0"/>
              <a:t>CAR is tightly integrated with Call Invoice Recording and enables you to control which activity is invoiced</a:t>
            </a:r>
          </a:p>
          <a:p>
            <a:endParaRPr lang="en-US" dirty="0" smtClean="0"/>
          </a:p>
        </p:txBody>
      </p:sp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45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Standard QAD EE functionality is supported </a:t>
            </a:r>
            <a:br>
              <a:rPr lang="en-US" dirty="0" smtClean="0"/>
            </a:br>
            <a:r>
              <a:rPr lang="en-US" dirty="0" smtClean="0"/>
              <a:t>in CAR</a:t>
            </a:r>
          </a:p>
          <a:p>
            <a:pPr lvl="1"/>
            <a:r>
              <a:rPr lang="en-US" dirty="0" smtClean="0"/>
              <a:t>Multicurrency</a:t>
            </a:r>
          </a:p>
          <a:p>
            <a:pPr lvl="1"/>
            <a:r>
              <a:rPr lang="en-US" dirty="0" smtClean="0"/>
              <a:t>Multi-site</a:t>
            </a:r>
          </a:p>
          <a:p>
            <a:pPr lvl="1"/>
            <a:r>
              <a:rPr lang="en-US" dirty="0" smtClean="0"/>
              <a:t>Site security as part of FDC compliance</a:t>
            </a:r>
          </a:p>
          <a:p>
            <a:pPr lvl="1"/>
            <a:r>
              <a:rPr lang="en-US" dirty="0" smtClean="0"/>
              <a:t>Purchase order enforcement</a:t>
            </a:r>
          </a:p>
          <a:p>
            <a:pPr lvl="1"/>
            <a:r>
              <a:rPr lang="en-US" dirty="0" smtClean="0"/>
              <a:t>Standard inventory checks (over-issue policy, restricted transactions) and updates</a:t>
            </a:r>
          </a:p>
          <a:p>
            <a:pPr lvl="1"/>
            <a:r>
              <a:rPr lang="en-US" dirty="0" smtClean="0"/>
              <a:t>Permits manual override of default or calculated data in most cases</a:t>
            </a:r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256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256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CAR Process</a:t>
            </a:r>
          </a:p>
        </p:txBody>
      </p:sp>
      <p:sp>
        <p:nvSpPr>
          <p:cNvPr id="266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SSM-CAR-120</a:t>
            </a:r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Content Placeholder 8"/>
          <p:cNvSpPr txBox="1">
            <a:spLocks/>
          </p:cNvSpPr>
          <p:nvPr/>
        </p:nvSpPr>
        <p:spPr>
          <a:xfrm>
            <a:off x="1819274" y="905254"/>
            <a:ext cx="7324726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The </a:t>
            </a: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CAR Process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Select a Call Line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Labor, Expense, and Travel Info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Item Usage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Record Removed Material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Determine Status of Event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Determine Status of Entire Call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Grouping Data in CAR</a:t>
            </a:r>
          </a:p>
        </p:txBody>
      </p:sp>
      <p:sp>
        <p:nvSpPr>
          <p:cNvPr id="276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SSM-CAR-130</a:t>
            </a:r>
          </a:p>
        </p:txBody>
      </p:sp>
      <p:grpSp>
        <p:nvGrpSpPr>
          <p:cNvPr id="74" name="Group 73"/>
          <p:cNvGrpSpPr/>
          <p:nvPr/>
        </p:nvGrpSpPr>
        <p:grpSpPr>
          <a:xfrm>
            <a:off x="985835" y="907541"/>
            <a:ext cx="2843215" cy="2016633"/>
            <a:chOff x="3719510" y="955166"/>
            <a:chExt cx="2843215" cy="2016633"/>
          </a:xfrm>
        </p:grpSpPr>
        <p:sp>
          <p:nvSpPr>
            <p:cNvPr id="72" name="Freeform 54"/>
            <p:cNvSpPr>
              <a:spLocks/>
            </p:cNvSpPr>
            <p:nvPr/>
          </p:nvSpPr>
          <p:spPr bwMode="auto">
            <a:xfrm>
              <a:off x="3719510" y="9551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200" dirty="0" smtClean="0">
                  <a:latin typeface="+mj-lt"/>
                </a:rPr>
                <a:t>	Call Status</a:t>
              </a:r>
            </a:p>
          </p:txBody>
        </p:sp>
        <p:sp>
          <p:nvSpPr>
            <p:cNvPr id="73" name="Freeform 54"/>
            <p:cNvSpPr>
              <a:spLocks/>
            </p:cNvSpPr>
            <p:nvPr/>
          </p:nvSpPr>
          <p:spPr bwMode="auto">
            <a:xfrm>
              <a:off x="3871910" y="12218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200" dirty="0" smtClean="0">
                  <a:latin typeface="+mj-lt"/>
                </a:rPr>
                <a:t>	CAR Header</a:t>
              </a:r>
            </a:p>
            <a:p>
              <a:pPr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for Entire Call</a:t>
              </a:r>
              <a:endParaRPr lang="en-US" sz="1600" b="0" dirty="0">
                <a:latin typeface="+mj-lt"/>
              </a:endParaRPr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57835" y="907541"/>
            <a:ext cx="2843215" cy="2016633"/>
            <a:chOff x="5453060" y="1069466"/>
            <a:chExt cx="2843215" cy="2016633"/>
          </a:xfrm>
        </p:grpSpPr>
        <p:sp>
          <p:nvSpPr>
            <p:cNvPr id="76" name="Freeform 54"/>
            <p:cNvSpPr>
              <a:spLocks/>
            </p:cNvSpPr>
            <p:nvPr/>
          </p:nvSpPr>
          <p:spPr bwMode="auto">
            <a:xfrm>
              <a:off x="5453060" y="10694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7663" algn="l"/>
                </a:tabLst>
                <a:defRPr/>
              </a:pPr>
              <a:r>
                <a:rPr lang="en-US" sz="1200" dirty="0" smtClean="0">
                  <a:latin typeface="+mj-lt"/>
                </a:rPr>
                <a:t>	L/E Detail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auto">
            <a:xfrm>
              <a:off x="5605460" y="13361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100" dirty="0" smtClean="0">
                  <a:latin typeface="+mj-lt"/>
                </a:rPr>
                <a:t>	Labor/Expense</a:t>
              </a:r>
            </a:p>
            <a:p>
              <a:pPr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Related to Labor and Expense Usage for a Specific Line</a:t>
              </a:r>
              <a:endParaRPr lang="en-US" sz="1600" b="0" dirty="0">
                <a:latin typeface="+mj-lt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85835" y="3098291"/>
            <a:ext cx="3605215" cy="3064383"/>
            <a:chOff x="3576635" y="1602866"/>
            <a:chExt cx="3605215" cy="3064383"/>
          </a:xfrm>
        </p:grpSpPr>
        <p:sp>
          <p:nvSpPr>
            <p:cNvPr id="78" name="Freeform 54"/>
            <p:cNvSpPr>
              <a:spLocks/>
            </p:cNvSpPr>
            <p:nvPr/>
          </p:nvSpPr>
          <p:spPr bwMode="auto">
            <a:xfrm>
              <a:off x="3576635" y="16028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100" dirty="0" smtClean="0">
                  <a:latin typeface="+mj-lt"/>
                </a:rPr>
                <a:t>	Call Line Status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79" name="Freeform 54"/>
            <p:cNvSpPr>
              <a:spLocks/>
            </p:cNvSpPr>
            <p:nvPr/>
          </p:nvSpPr>
          <p:spPr bwMode="auto">
            <a:xfrm>
              <a:off x="3729035" y="1821941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Fault Codes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0" name="Freeform 54"/>
            <p:cNvSpPr>
              <a:spLocks/>
            </p:cNvSpPr>
            <p:nvPr/>
          </p:nvSpPr>
          <p:spPr bwMode="auto">
            <a:xfrm>
              <a:off x="3881435" y="204101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Coverage Limits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1" name="Freeform 54"/>
            <p:cNvSpPr>
              <a:spLocks/>
            </p:cNvSpPr>
            <p:nvPr/>
          </p:nvSpPr>
          <p:spPr bwMode="auto">
            <a:xfrm>
              <a:off x="4033835" y="2260091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WIP PL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4186235" y="247916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ISB Detail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3" name="Freeform 54"/>
            <p:cNvSpPr>
              <a:spLocks/>
            </p:cNvSpPr>
            <p:nvPr/>
          </p:nvSpPr>
          <p:spPr bwMode="auto">
            <a:xfrm>
              <a:off x="4338635" y="2698241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Item Detail</a:t>
              </a: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4" name="Freeform 54"/>
            <p:cNvSpPr>
              <a:spLocks/>
            </p:cNvSpPr>
            <p:nvPr/>
          </p:nvSpPr>
          <p:spPr bwMode="auto">
            <a:xfrm>
              <a:off x="4491035" y="2917316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286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100" dirty="0" smtClean="0">
                  <a:latin typeface="+mj-lt"/>
                </a:rPr>
                <a:t>Item Selection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Related to the Call Line</a:t>
              </a:r>
              <a:endParaRPr lang="en-US" sz="1600" b="0" dirty="0">
                <a:latin typeface="+mj-lt"/>
              </a:endParaRP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557835" y="3095625"/>
            <a:ext cx="3148015" cy="2407158"/>
            <a:chOff x="2509835" y="0"/>
            <a:chExt cx="3148015" cy="2407158"/>
          </a:xfrm>
        </p:grpSpPr>
        <p:sp>
          <p:nvSpPr>
            <p:cNvPr id="86" name="Freeform 54"/>
            <p:cNvSpPr>
              <a:spLocks/>
            </p:cNvSpPr>
            <p:nvPr/>
          </p:nvSpPr>
          <p:spPr bwMode="auto">
            <a:xfrm>
              <a:off x="2509835" y="0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Returned Items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7" name="Freeform 54"/>
            <p:cNvSpPr>
              <a:spLocks/>
            </p:cNvSpPr>
            <p:nvPr/>
          </p:nvSpPr>
          <p:spPr bwMode="auto">
            <a:xfrm>
              <a:off x="2662235" y="219075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28575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Multi-Use Issue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89" name="Freeform 54"/>
            <p:cNvSpPr>
              <a:spLocks/>
            </p:cNvSpPr>
            <p:nvPr/>
          </p:nvSpPr>
          <p:spPr bwMode="auto">
            <a:xfrm>
              <a:off x="2814635" y="438150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29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Item Use Det.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>
                <a:latin typeface="+mj-lt"/>
              </a:endParaRPr>
            </a:p>
          </p:txBody>
        </p:sp>
        <p:sp>
          <p:nvSpPr>
            <p:cNvPr id="90" name="Freeform 54"/>
            <p:cNvSpPr>
              <a:spLocks/>
            </p:cNvSpPr>
            <p:nvPr/>
          </p:nvSpPr>
          <p:spPr bwMode="auto">
            <a:xfrm>
              <a:off x="2967035" y="657225"/>
              <a:ext cx="2690815" cy="1749933"/>
            </a:xfrm>
            <a:custGeom>
              <a:avLst/>
              <a:gdLst>
                <a:gd name="connsiteX0" fmla="*/ 0 w 652"/>
                <a:gd name="connsiteY0" fmla="*/ 77 h 398"/>
                <a:gd name="connsiteX1" fmla="*/ 1 w 652"/>
                <a:gd name="connsiteY1" fmla="*/ 230 h 398"/>
                <a:gd name="connsiteX2" fmla="*/ 0 w 652"/>
                <a:gd name="connsiteY2" fmla="*/ 398 h 398"/>
                <a:gd name="connsiteX3" fmla="*/ 652 w 652"/>
                <a:gd name="connsiteY3" fmla="*/ 397 h 398"/>
                <a:gd name="connsiteX4" fmla="*/ 652 w 652"/>
                <a:gd name="connsiteY4" fmla="*/ 76 h 398"/>
                <a:gd name="connsiteX5" fmla="*/ 635 w 652"/>
                <a:gd name="connsiteY5" fmla="*/ 76 h 398"/>
                <a:gd name="connsiteX6" fmla="*/ 618 w 652"/>
                <a:gd name="connsiteY6" fmla="*/ 76 h 398"/>
                <a:gd name="connsiteX7" fmla="*/ 601 w 652"/>
                <a:gd name="connsiteY7" fmla="*/ 76 h 398"/>
                <a:gd name="connsiteX8" fmla="*/ 585 w 652"/>
                <a:gd name="connsiteY8" fmla="*/ 76 h 398"/>
                <a:gd name="connsiteX9" fmla="*/ 567 w 652"/>
                <a:gd name="connsiteY9" fmla="*/ 76 h 398"/>
                <a:gd name="connsiteX10" fmla="*/ 551 w 652"/>
                <a:gd name="connsiteY10" fmla="*/ 76 h 398"/>
                <a:gd name="connsiteX11" fmla="*/ 533 w 652"/>
                <a:gd name="connsiteY11" fmla="*/ 76 h 398"/>
                <a:gd name="connsiteX12" fmla="*/ 517 w 652"/>
                <a:gd name="connsiteY12" fmla="*/ 76 h 398"/>
                <a:gd name="connsiteX13" fmla="*/ 500 w 652"/>
                <a:gd name="connsiteY13" fmla="*/ 76 h 398"/>
                <a:gd name="connsiteX14" fmla="*/ 484 w 652"/>
                <a:gd name="connsiteY14" fmla="*/ 76 h 398"/>
                <a:gd name="connsiteX15" fmla="*/ 466 w 652"/>
                <a:gd name="connsiteY15" fmla="*/ 76 h 398"/>
                <a:gd name="connsiteX16" fmla="*/ 450 w 652"/>
                <a:gd name="connsiteY16" fmla="*/ 76 h 398"/>
                <a:gd name="connsiteX17" fmla="*/ 432 w 652"/>
                <a:gd name="connsiteY17" fmla="*/ 76 h 398"/>
                <a:gd name="connsiteX18" fmla="*/ 416 w 652"/>
                <a:gd name="connsiteY18" fmla="*/ 76 h 398"/>
                <a:gd name="connsiteX19" fmla="*/ 399 w 652"/>
                <a:gd name="connsiteY19" fmla="*/ 76 h 398"/>
                <a:gd name="connsiteX20" fmla="*/ 383 w 652"/>
                <a:gd name="connsiteY20" fmla="*/ 76 h 398"/>
                <a:gd name="connsiteX21" fmla="*/ 379 w 652"/>
                <a:gd name="connsiteY21" fmla="*/ 73 h 398"/>
                <a:gd name="connsiteX22" fmla="*/ 376 w 652"/>
                <a:gd name="connsiteY22" fmla="*/ 68 h 398"/>
                <a:gd name="connsiteX23" fmla="*/ 374 w 652"/>
                <a:gd name="connsiteY23" fmla="*/ 63 h 398"/>
                <a:gd name="connsiteX24" fmla="*/ 371 w 652"/>
                <a:gd name="connsiteY24" fmla="*/ 58 h 398"/>
                <a:gd name="connsiteX25" fmla="*/ 369 w 652"/>
                <a:gd name="connsiteY25" fmla="*/ 53 h 398"/>
                <a:gd name="connsiteX26" fmla="*/ 367 w 652"/>
                <a:gd name="connsiteY26" fmla="*/ 47 h 398"/>
                <a:gd name="connsiteX27" fmla="*/ 365 w 652"/>
                <a:gd name="connsiteY27" fmla="*/ 41 h 398"/>
                <a:gd name="connsiteX28" fmla="*/ 363 w 652"/>
                <a:gd name="connsiteY28" fmla="*/ 34 h 398"/>
                <a:gd name="connsiteX29" fmla="*/ 360 w 652"/>
                <a:gd name="connsiteY29" fmla="*/ 29 h 398"/>
                <a:gd name="connsiteX30" fmla="*/ 359 w 652"/>
                <a:gd name="connsiteY30" fmla="*/ 23 h 398"/>
                <a:gd name="connsiteX31" fmla="*/ 356 w 652"/>
                <a:gd name="connsiteY31" fmla="*/ 18 h 398"/>
                <a:gd name="connsiteX32" fmla="*/ 353 w 652"/>
                <a:gd name="connsiteY32" fmla="*/ 13 h 398"/>
                <a:gd name="connsiteX33" fmla="*/ 350 w 652"/>
                <a:gd name="connsiteY33" fmla="*/ 9 h 398"/>
                <a:gd name="connsiteX34" fmla="*/ 347 w 652"/>
                <a:gd name="connsiteY34" fmla="*/ 5 h 398"/>
                <a:gd name="connsiteX35" fmla="*/ 343 w 652"/>
                <a:gd name="connsiteY35" fmla="*/ 2 h 398"/>
                <a:gd name="connsiteX36" fmla="*/ 339 w 652"/>
                <a:gd name="connsiteY36" fmla="*/ 0 h 398"/>
                <a:gd name="connsiteX37" fmla="*/ 326 w 652"/>
                <a:gd name="connsiteY37" fmla="*/ 0 h 398"/>
                <a:gd name="connsiteX38" fmla="*/ 312 w 652"/>
                <a:gd name="connsiteY38" fmla="*/ 0 h 398"/>
                <a:gd name="connsiteX39" fmla="*/ 299 w 652"/>
                <a:gd name="connsiteY39" fmla="*/ 0 h 398"/>
                <a:gd name="connsiteX40" fmla="*/ 285 w 652"/>
                <a:gd name="connsiteY40" fmla="*/ 0 h 398"/>
                <a:gd name="connsiteX41" fmla="*/ 271 w 652"/>
                <a:gd name="connsiteY41" fmla="*/ 0 h 398"/>
                <a:gd name="connsiteX42" fmla="*/ 257 w 652"/>
                <a:gd name="connsiteY42" fmla="*/ 0 h 398"/>
                <a:gd name="connsiteX43" fmla="*/ 243 w 652"/>
                <a:gd name="connsiteY43" fmla="*/ 0 h 398"/>
                <a:gd name="connsiteX44" fmla="*/ 228 w 652"/>
                <a:gd name="connsiteY44" fmla="*/ 0 h 398"/>
                <a:gd name="connsiteX45" fmla="*/ 214 w 652"/>
                <a:gd name="connsiteY45" fmla="*/ 1 h 398"/>
                <a:gd name="connsiteX46" fmla="*/ 200 w 652"/>
                <a:gd name="connsiteY46" fmla="*/ 1 h 398"/>
                <a:gd name="connsiteX47" fmla="*/ 186 w 652"/>
                <a:gd name="connsiteY47" fmla="*/ 1 h 398"/>
                <a:gd name="connsiteX48" fmla="*/ 171 w 652"/>
                <a:gd name="connsiteY48" fmla="*/ 1 h 398"/>
                <a:gd name="connsiteX49" fmla="*/ 158 w 652"/>
                <a:gd name="connsiteY49" fmla="*/ 1 h 398"/>
                <a:gd name="connsiteX50" fmla="*/ 145 w 652"/>
                <a:gd name="connsiteY50" fmla="*/ 1 h 398"/>
                <a:gd name="connsiteX51" fmla="*/ 131 w 652"/>
                <a:gd name="connsiteY51" fmla="*/ 1 h 398"/>
                <a:gd name="connsiteX52" fmla="*/ 118 w 652"/>
                <a:gd name="connsiteY52" fmla="*/ 1 h 398"/>
                <a:gd name="connsiteX53" fmla="*/ 114 w 652"/>
                <a:gd name="connsiteY53" fmla="*/ 3 h 398"/>
                <a:gd name="connsiteX54" fmla="*/ 109 w 652"/>
                <a:gd name="connsiteY54" fmla="*/ 6 h 398"/>
                <a:gd name="connsiteX55" fmla="*/ 105 w 652"/>
                <a:gd name="connsiteY55" fmla="*/ 9 h 398"/>
                <a:gd name="connsiteX56" fmla="*/ 101 w 652"/>
                <a:gd name="connsiteY56" fmla="*/ 13 h 398"/>
                <a:gd name="connsiteX57" fmla="*/ 97 w 652"/>
                <a:gd name="connsiteY57" fmla="*/ 18 h 398"/>
                <a:gd name="connsiteX58" fmla="*/ 94 w 652"/>
                <a:gd name="connsiteY58" fmla="*/ 23 h 398"/>
                <a:gd name="connsiteX59" fmla="*/ 91 w 652"/>
                <a:gd name="connsiteY59" fmla="*/ 29 h 398"/>
                <a:gd name="connsiteX60" fmla="*/ 89 w 652"/>
                <a:gd name="connsiteY60" fmla="*/ 34 h 398"/>
                <a:gd name="connsiteX61" fmla="*/ 86 w 652"/>
                <a:gd name="connsiteY61" fmla="*/ 41 h 398"/>
                <a:gd name="connsiteX62" fmla="*/ 83 w 652"/>
                <a:gd name="connsiteY62" fmla="*/ 47 h 398"/>
                <a:gd name="connsiteX63" fmla="*/ 81 w 652"/>
                <a:gd name="connsiteY63" fmla="*/ 53 h 398"/>
                <a:gd name="connsiteX64" fmla="*/ 78 w 652"/>
                <a:gd name="connsiteY64" fmla="*/ 58 h 398"/>
                <a:gd name="connsiteX65" fmla="*/ 76 w 652"/>
                <a:gd name="connsiteY65" fmla="*/ 63 h 398"/>
                <a:gd name="connsiteX66" fmla="*/ 73 w 652"/>
                <a:gd name="connsiteY66" fmla="*/ 68 h 398"/>
                <a:gd name="connsiteX67" fmla="*/ 71 w 652"/>
                <a:gd name="connsiteY67" fmla="*/ 73 h 398"/>
                <a:gd name="connsiteX68" fmla="*/ 68 w 652"/>
                <a:gd name="connsiteY68" fmla="*/ 77 h 398"/>
                <a:gd name="connsiteX69" fmla="*/ 0 w 652"/>
                <a:gd name="connsiteY69" fmla="*/ 77 h 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652" h="398">
                  <a:moveTo>
                    <a:pt x="0" y="77"/>
                  </a:moveTo>
                  <a:cubicBezTo>
                    <a:pt x="0" y="128"/>
                    <a:pt x="1" y="179"/>
                    <a:pt x="1" y="230"/>
                  </a:cubicBezTo>
                  <a:cubicBezTo>
                    <a:pt x="1" y="286"/>
                    <a:pt x="0" y="342"/>
                    <a:pt x="0" y="398"/>
                  </a:cubicBezTo>
                  <a:lnTo>
                    <a:pt x="652" y="397"/>
                  </a:lnTo>
                  <a:lnTo>
                    <a:pt x="652" y="76"/>
                  </a:lnTo>
                  <a:lnTo>
                    <a:pt x="635" y="76"/>
                  </a:lnTo>
                  <a:lnTo>
                    <a:pt x="618" y="76"/>
                  </a:lnTo>
                  <a:lnTo>
                    <a:pt x="601" y="76"/>
                  </a:lnTo>
                  <a:lnTo>
                    <a:pt x="585" y="76"/>
                  </a:lnTo>
                  <a:lnTo>
                    <a:pt x="567" y="76"/>
                  </a:lnTo>
                  <a:lnTo>
                    <a:pt x="551" y="76"/>
                  </a:lnTo>
                  <a:lnTo>
                    <a:pt x="533" y="76"/>
                  </a:lnTo>
                  <a:lnTo>
                    <a:pt x="517" y="76"/>
                  </a:lnTo>
                  <a:lnTo>
                    <a:pt x="500" y="76"/>
                  </a:lnTo>
                  <a:lnTo>
                    <a:pt x="484" y="76"/>
                  </a:lnTo>
                  <a:lnTo>
                    <a:pt x="466" y="76"/>
                  </a:lnTo>
                  <a:lnTo>
                    <a:pt x="450" y="76"/>
                  </a:lnTo>
                  <a:lnTo>
                    <a:pt x="432" y="76"/>
                  </a:lnTo>
                  <a:lnTo>
                    <a:pt x="416" y="76"/>
                  </a:lnTo>
                  <a:lnTo>
                    <a:pt x="399" y="76"/>
                  </a:lnTo>
                  <a:lnTo>
                    <a:pt x="383" y="76"/>
                  </a:lnTo>
                  <a:cubicBezTo>
                    <a:pt x="382" y="75"/>
                    <a:pt x="380" y="74"/>
                    <a:pt x="379" y="73"/>
                  </a:cubicBezTo>
                  <a:cubicBezTo>
                    <a:pt x="378" y="71"/>
                    <a:pt x="377" y="70"/>
                    <a:pt x="376" y="68"/>
                  </a:cubicBezTo>
                  <a:cubicBezTo>
                    <a:pt x="375" y="66"/>
                    <a:pt x="375" y="65"/>
                    <a:pt x="374" y="63"/>
                  </a:cubicBezTo>
                  <a:cubicBezTo>
                    <a:pt x="373" y="61"/>
                    <a:pt x="372" y="60"/>
                    <a:pt x="371" y="58"/>
                  </a:cubicBezTo>
                  <a:cubicBezTo>
                    <a:pt x="370" y="56"/>
                    <a:pt x="370" y="55"/>
                    <a:pt x="369" y="53"/>
                  </a:cubicBezTo>
                  <a:cubicBezTo>
                    <a:pt x="368" y="51"/>
                    <a:pt x="368" y="49"/>
                    <a:pt x="367" y="47"/>
                  </a:cubicBezTo>
                  <a:cubicBezTo>
                    <a:pt x="366" y="45"/>
                    <a:pt x="366" y="43"/>
                    <a:pt x="365" y="41"/>
                  </a:cubicBezTo>
                  <a:cubicBezTo>
                    <a:pt x="364" y="39"/>
                    <a:pt x="364" y="36"/>
                    <a:pt x="363" y="34"/>
                  </a:cubicBezTo>
                  <a:cubicBezTo>
                    <a:pt x="362" y="32"/>
                    <a:pt x="361" y="31"/>
                    <a:pt x="360" y="29"/>
                  </a:cubicBezTo>
                  <a:cubicBezTo>
                    <a:pt x="360" y="27"/>
                    <a:pt x="359" y="25"/>
                    <a:pt x="359" y="23"/>
                  </a:cubicBezTo>
                  <a:cubicBezTo>
                    <a:pt x="358" y="21"/>
                    <a:pt x="357" y="20"/>
                    <a:pt x="356" y="18"/>
                  </a:cubicBezTo>
                  <a:cubicBezTo>
                    <a:pt x="355" y="16"/>
                    <a:pt x="354" y="15"/>
                    <a:pt x="353" y="13"/>
                  </a:cubicBezTo>
                  <a:cubicBezTo>
                    <a:pt x="352" y="12"/>
                    <a:pt x="351" y="10"/>
                    <a:pt x="350" y="9"/>
                  </a:cubicBezTo>
                  <a:cubicBezTo>
                    <a:pt x="349" y="8"/>
                    <a:pt x="348" y="6"/>
                    <a:pt x="347" y="5"/>
                  </a:cubicBezTo>
                  <a:cubicBezTo>
                    <a:pt x="346" y="4"/>
                    <a:pt x="344" y="3"/>
                    <a:pt x="343" y="2"/>
                  </a:cubicBezTo>
                  <a:cubicBezTo>
                    <a:pt x="342" y="1"/>
                    <a:pt x="340" y="1"/>
                    <a:pt x="339" y="0"/>
                  </a:cubicBezTo>
                  <a:lnTo>
                    <a:pt x="326" y="0"/>
                  </a:lnTo>
                  <a:lnTo>
                    <a:pt x="312" y="0"/>
                  </a:lnTo>
                  <a:lnTo>
                    <a:pt x="299" y="0"/>
                  </a:lnTo>
                  <a:lnTo>
                    <a:pt x="285" y="0"/>
                  </a:lnTo>
                  <a:lnTo>
                    <a:pt x="271" y="0"/>
                  </a:lnTo>
                  <a:lnTo>
                    <a:pt x="257" y="0"/>
                  </a:lnTo>
                  <a:lnTo>
                    <a:pt x="243" y="0"/>
                  </a:lnTo>
                  <a:lnTo>
                    <a:pt x="228" y="0"/>
                  </a:lnTo>
                  <a:cubicBezTo>
                    <a:pt x="223" y="0"/>
                    <a:pt x="219" y="1"/>
                    <a:pt x="214" y="1"/>
                  </a:cubicBezTo>
                  <a:lnTo>
                    <a:pt x="200" y="1"/>
                  </a:lnTo>
                  <a:lnTo>
                    <a:pt x="186" y="1"/>
                  </a:lnTo>
                  <a:lnTo>
                    <a:pt x="171" y="1"/>
                  </a:lnTo>
                  <a:lnTo>
                    <a:pt x="158" y="1"/>
                  </a:lnTo>
                  <a:lnTo>
                    <a:pt x="145" y="1"/>
                  </a:lnTo>
                  <a:lnTo>
                    <a:pt x="131" y="1"/>
                  </a:lnTo>
                  <a:lnTo>
                    <a:pt x="118" y="1"/>
                  </a:lnTo>
                  <a:cubicBezTo>
                    <a:pt x="117" y="2"/>
                    <a:pt x="115" y="2"/>
                    <a:pt x="114" y="3"/>
                  </a:cubicBezTo>
                  <a:cubicBezTo>
                    <a:pt x="112" y="4"/>
                    <a:pt x="111" y="5"/>
                    <a:pt x="109" y="6"/>
                  </a:cubicBezTo>
                  <a:cubicBezTo>
                    <a:pt x="108" y="7"/>
                    <a:pt x="106" y="8"/>
                    <a:pt x="105" y="9"/>
                  </a:cubicBezTo>
                  <a:lnTo>
                    <a:pt x="101" y="13"/>
                  </a:lnTo>
                  <a:cubicBezTo>
                    <a:pt x="100" y="15"/>
                    <a:pt x="98" y="16"/>
                    <a:pt x="97" y="18"/>
                  </a:cubicBezTo>
                  <a:cubicBezTo>
                    <a:pt x="96" y="20"/>
                    <a:pt x="95" y="21"/>
                    <a:pt x="94" y="23"/>
                  </a:cubicBezTo>
                  <a:lnTo>
                    <a:pt x="91" y="29"/>
                  </a:lnTo>
                  <a:cubicBezTo>
                    <a:pt x="90" y="31"/>
                    <a:pt x="90" y="32"/>
                    <a:pt x="89" y="34"/>
                  </a:cubicBezTo>
                  <a:cubicBezTo>
                    <a:pt x="88" y="36"/>
                    <a:pt x="87" y="39"/>
                    <a:pt x="86" y="41"/>
                  </a:cubicBezTo>
                  <a:lnTo>
                    <a:pt x="83" y="47"/>
                  </a:lnTo>
                  <a:cubicBezTo>
                    <a:pt x="82" y="49"/>
                    <a:pt x="82" y="51"/>
                    <a:pt x="81" y="53"/>
                  </a:cubicBezTo>
                  <a:cubicBezTo>
                    <a:pt x="80" y="55"/>
                    <a:pt x="79" y="56"/>
                    <a:pt x="78" y="58"/>
                  </a:cubicBezTo>
                  <a:cubicBezTo>
                    <a:pt x="77" y="60"/>
                    <a:pt x="77" y="61"/>
                    <a:pt x="76" y="63"/>
                  </a:cubicBezTo>
                  <a:cubicBezTo>
                    <a:pt x="75" y="65"/>
                    <a:pt x="74" y="66"/>
                    <a:pt x="73" y="68"/>
                  </a:cubicBezTo>
                  <a:cubicBezTo>
                    <a:pt x="72" y="70"/>
                    <a:pt x="72" y="71"/>
                    <a:pt x="71" y="73"/>
                  </a:cubicBezTo>
                  <a:cubicBezTo>
                    <a:pt x="70" y="74"/>
                    <a:pt x="69" y="76"/>
                    <a:pt x="68" y="77"/>
                  </a:cubicBezTo>
                  <a:lnTo>
                    <a:pt x="0" y="77"/>
                  </a:lnTo>
                </a:path>
              </a:pathLst>
            </a:custGeom>
            <a:solidFill>
              <a:schemeClr val="accent2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2880" tIns="45720" rIns="182880" bIns="0" anchor="t"/>
            <a:lstStyle/>
            <a:p>
              <a:pPr>
                <a:tabLst>
                  <a:tab pos="342900" algn="l"/>
                </a:tabLst>
                <a:defRPr/>
              </a:pPr>
              <a:r>
                <a:rPr lang="en-US" sz="1200" dirty="0" smtClean="0">
                  <a:latin typeface="+mj-lt"/>
                </a:rPr>
                <a:t>	</a:t>
              </a:r>
              <a:r>
                <a:rPr lang="en-US" sz="1050" dirty="0" smtClean="0">
                  <a:latin typeface="+mj-lt"/>
                </a:rPr>
                <a:t>Item Usage</a:t>
              </a:r>
              <a:endParaRPr lang="en-US" sz="1200" dirty="0" smtClean="0">
                <a:latin typeface="+mj-lt"/>
              </a:endParaRPr>
            </a:p>
            <a:p>
              <a:pPr>
                <a:lnSpc>
                  <a:spcPct val="150000"/>
                </a:lnSpc>
                <a:tabLst>
                  <a:tab pos="457200" algn="l"/>
                </a:tabLst>
                <a:defRPr/>
              </a:pPr>
              <a:endParaRPr lang="en-US" sz="1200" b="0" dirty="0" smtClean="0">
                <a:latin typeface="+mj-lt"/>
              </a:endParaRPr>
            </a:p>
            <a:p>
              <a:pPr>
                <a:tabLst>
                  <a:tab pos="457200" algn="l"/>
                </a:tabLst>
                <a:defRPr/>
              </a:pPr>
              <a:r>
                <a:rPr lang="en-US" sz="1600" b="0" dirty="0" smtClean="0">
                  <a:latin typeface="+mj-lt"/>
                </a:rPr>
                <a:t>Information Related to Item Usage for a Specific Line</a:t>
              </a:r>
              <a:endParaRPr lang="en-US" sz="1600" b="0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A valid Call ID must be entered</a:t>
            </a:r>
          </a:p>
          <a:p>
            <a:r>
              <a:rPr lang="en-US" sz="2000" dirty="0" smtClean="0"/>
              <a:t>Bill-To defaults from end user’s customer </a:t>
            </a:r>
          </a:p>
          <a:p>
            <a:pPr lvl="1"/>
            <a:r>
              <a:rPr lang="en-US" sz="1800" dirty="0" smtClean="0"/>
              <a:t>It can be changed as long as a pending invoice does not exist</a:t>
            </a:r>
          </a:p>
          <a:p>
            <a:r>
              <a:rPr lang="en-US" sz="2000" dirty="0" smtClean="0"/>
              <a:t>The end user displays from the call and cannot be changed</a:t>
            </a:r>
          </a:p>
          <a:p>
            <a:endParaRPr lang="en-US" sz="2000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Header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SSM-CAR-140</a:t>
            </a:r>
          </a:p>
        </p:txBody>
      </p:sp>
      <p:pic>
        <p:nvPicPr>
          <p:cNvPr id="28677" name="Picture 5" descr="Region Captu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09575" y="2768346"/>
            <a:ext cx="8323810" cy="31047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Price list defaults from the service type providing coverage on the call</a:t>
            </a:r>
          </a:p>
          <a:p>
            <a:r>
              <a:rPr lang="en-US" sz="2000" dirty="0" smtClean="0"/>
              <a:t>If the end user requires a PO, it must be entered before activity can be recorded</a:t>
            </a:r>
          </a:p>
          <a:p>
            <a:r>
              <a:rPr lang="en-US" sz="2000" dirty="0" smtClean="0"/>
              <a:t>Status, Priority, Caller, Phone, Description, Assigned,  and Work Code default from call and cannot be changed, although different engineers can be assigned at the line level</a:t>
            </a:r>
          </a:p>
          <a:p>
            <a:endParaRPr lang="en-US" sz="2000" dirty="0" smtClean="0"/>
          </a:p>
        </p:txBody>
      </p:sp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Header</a:t>
            </a:r>
          </a:p>
        </p:txBody>
      </p:sp>
      <p:sp>
        <p:nvSpPr>
          <p:cNvPr id="297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SSM-CAR-150</a:t>
            </a:r>
          </a:p>
        </p:txBody>
      </p:sp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3729038"/>
            <a:ext cx="82581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Selection and Usage Frames</a:t>
            </a:r>
          </a:p>
        </p:txBody>
      </p:sp>
      <p:sp>
        <p:nvSpPr>
          <p:cNvPr id="307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SSM-CAR-160</a:t>
            </a: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2519363" y="1125538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Selection</a:t>
            </a:r>
          </a:p>
        </p:txBody>
      </p:sp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4113213" y="177482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2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4748213" y="1125538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Detail</a:t>
            </a:r>
          </a:p>
        </p:txBody>
      </p:sp>
      <p:sp>
        <p:nvSpPr>
          <p:cNvPr id="30727" name="Rectangle 6"/>
          <p:cNvSpPr>
            <a:spLocks noChangeArrowheads="1"/>
          </p:cNvSpPr>
          <p:nvPr/>
        </p:nvSpPr>
        <p:spPr bwMode="auto">
          <a:xfrm>
            <a:off x="6345238" y="17684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3</a:t>
            </a:r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6983413" y="1125538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Installed Base</a:t>
            </a:r>
          </a:p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Detail</a:t>
            </a:r>
          </a:p>
        </p:txBody>
      </p:sp>
      <p:sp>
        <p:nvSpPr>
          <p:cNvPr id="30729" name="Rectangle 8"/>
          <p:cNvSpPr>
            <a:spLocks noChangeArrowheads="1"/>
          </p:cNvSpPr>
          <p:nvPr/>
        </p:nvSpPr>
        <p:spPr bwMode="auto">
          <a:xfrm>
            <a:off x="8556625" y="1771650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>
            <a:spAutoFit/>
          </a:bodyPr>
          <a:lstStyle/>
          <a:p>
            <a:pPr defTabSz="228600"/>
            <a:r>
              <a:rPr lang="en-US" sz="900"/>
              <a:t>4</a:t>
            </a: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6983413" y="2366963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WIP Product Line</a:t>
            </a:r>
          </a:p>
        </p:txBody>
      </p:sp>
      <p:sp>
        <p:nvSpPr>
          <p:cNvPr id="30731" name="Rectangle 10"/>
          <p:cNvSpPr>
            <a:spLocks noChangeArrowheads="1"/>
          </p:cNvSpPr>
          <p:nvPr/>
        </p:nvSpPr>
        <p:spPr bwMode="auto">
          <a:xfrm>
            <a:off x="855662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>
            <a:spAutoFit/>
          </a:bodyPr>
          <a:lstStyle/>
          <a:p>
            <a:pPr defTabSz="228600"/>
            <a:r>
              <a:rPr lang="en-US" sz="900"/>
              <a:t>5</a:t>
            </a:r>
          </a:p>
        </p:txBody>
      </p:sp>
      <p:sp>
        <p:nvSpPr>
          <p:cNvPr id="12" name="Rounded Rectangle 11"/>
          <p:cNvSpPr>
            <a:spLocks noChangeArrowheads="1"/>
          </p:cNvSpPr>
          <p:nvPr/>
        </p:nvSpPr>
        <p:spPr bwMode="auto">
          <a:xfrm>
            <a:off x="4748213" y="2366963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Coverage 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latin typeface="+mj-lt"/>
              </a:rPr>
              <a:t>Limits</a:t>
            </a:r>
          </a:p>
        </p:txBody>
      </p:sp>
      <p:sp>
        <p:nvSpPr>
          <p:cNvPr id="30733" name="Rectangle 12"/>
          <p:cNvSpPr>
            <a:spLocks noChangeArrowheads="1"/>
          </p:cNvSpPr>
          <p:nvPr/>
        </p:nvSpPr>
        <p:spPr bwMode="auto">
          <a:xfrm>
            <a:off x="632142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6</a:t>
            </a:r>
          </a:p>
        </p:txBody>
      </p:sp>
      <p:sp>
        <p:nvSpPr>
          <p:cNvPr id="14" name="Rounded Rectangle 13"/>
          <p:cNvSpPr>
            <a:spLocks noChangeArrowheads="1"/>
          </p:cNvSpPr>
          <p:nvPr/>
        </p:nvSpPr>
        <p:spPr bwMode="auto">
          <a:xfrm>
            <a:off x="2519363" y="2366963"/>
            <a:ext cx="1828800" cy="87782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Fault Codes</a:t>
            </a:r>
          </a:p>
        </p:txBody>
      </p:sp>
      <p:sp>
        <p:nvSpPr>
          <p:cNvPr id="30735" name="Rectangle 14"/>
          <p:cNvSpPr>
            <a:spLocks noChangeArrowheads="1"/>
          </p:cNvSpPr>
          <p:nvPr/>
        </p:nvSpPr>
        <p:spPr bwMode="auto">
          <a:xfrm>
            <a:off x="4092575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7</a:t>
            </a:r>
          </a:p>
        </p:txBody>
      </p:sp>
      <p:sp>
        <p:nvSpPr>
          <p:cNvPr id="16" name="Rounded Rectangle 15"/>
          <p:cNvSpPr>
            <a:spLocks noChangeArrowheads="1"/>
          </p:cNvSpPr>
          <p:nvPr/>
        </p:nvSpPr>
        <p:spPr bwMode="auto">
          <a:xfrm>
            <a:off x="269875" y="236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Labor Expense</a:t>
            </a:r>
          </a:p>
        </p:txBody>
      </p:sp>
      <p:sp>
        <p:nvSpPr>
          <p:cNvPr id="30737" name="Rectangle 16"/>
          <p:cNvSpPr>
            <a:spLocks noChangeArrowheads="1"/>
          </p:cNvSpPr>
          <p:nvPr/>
        </p:nvSpPr>
        <p:spPr bwMode="auto">
          <a:xfrm>
            <a:off x="1843088" y="301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8</a:t>
            </a:r>
          </a:p>
        </p:txBody>
      </p:sp>
      <p:sp>
        <p:nvSpPr>
          <p:cNvPr id="18" name="Rounded Rectangle 17"/>
          <p:cNvSpPr>
            <a:spLocks noChangeArrowheads="1"/>
          </p:cNvSpPr>
          <p:nvPr/>
        </p:nvSpPr>
        <p:spPr bwMode="auto">
          <a:xfrm>
            <a:off x="269875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Labor/Exp. Detail</a:t>
            </a:r>
          </a:p>
        </p:txBody>
      </p:sp>
      <p:sp>
        <p:nvSpPr>
          <p:cNvPr id="30739" name="Rectangle 18"/>
          <p:cNvSpPr>
            <a:spLocks noChangeArrowheads="1"/>
          </p:cNvSpPr>
          <p:nvPr/>
        </p:nvSpPr>
        <p:spPr bwMode="auto">
          <a:xfrm>
            <a:off x="1843088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6038" tIns="23812" rIns="46038" bIns="23812" anchor="ctr" anchorCtr="1"/>
          <a:lstStyle/>
          <a:p>
            <a:pPr defTabSz="228600"/>
            <a:r>
              <a:rPr lang="en-US" sz="900"/>
              <a:t>9</a:t>
            </a:r>
          </a:p>
        </p:txBody>
      </p:sp>
      <p:sp>
        <p:nvSpPr>
          <p:cNvPr id="20" name="Rounded Rectangle 19"/>
          <p:cNvSpPr>
            <a:spLocks noChangeArrowheads="1"/>
          </p:cNvSpPr>
          <p:nvPr/>
        </p:nvSpPr>
        <p:spPr bwMode="auto">
          <a:xfrm>
            <a:off x="2519363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Item Usage</a:t>
            </a:r>
          </a:p>
        </p:txBody>
      </p:sp>
      <p:sp>
        <p:nvSpPr>
          <p:cNvPr id="30741" name="Rectangle 20"/>
          <p:cNvSpPr>
            <a:spLocks noChangeArrowheads="1"/>
          </p:cNvSpPr>
          <p:nvPr/>
        </p:nvSpPr>
        <p:spPr bwMode="auto">
          <a:xfrm>
            <a:off x="4054475" y="4269971"/>
            <a:ext cx="287537" cy="213535"/>
          </a:xfrm>
          <a:prstGeom prst="round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52388" tIns="26988" rIns="52388" bIns="26988" anchor="ctr" anchorCtr="1">
            <a:spAutoFit/>
          </a:bodyPr>
          <a:lstStyle/>
          <a:p>
            <a:pPr defTabSz="303213"/>
            <a:r>
              <a:rPr lang="en-US" sz="900"/>
              <a:t>10</a:t>
            </a:r>
          </a:p>
        </p:txBody>
      </p:sp>
      <p:sp>
        <p:nvSpPr>
          <p:cNvPr id="22" name="Rounded Rectangle 21"/>
          <p:cNvSpPr>
            <a:spLocks noChangeArrowheads="1"/>
          </p:cNvSpPr>
          <p:nvPr/>
        </p:nvSpPr>
        <p:spPr bwMode="auto">
          <a:xfrm>
            <a:off x="4748213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Item Usage Detail</a:t>
            </a:r>
          </a:p>
        </p:txBody>
      </p:sp>
      <p:sp>
        <p:nvSpPr>
          <p:cNvPr id="30743" name="Rectangle 22"/>
          <p:cNvSpPr>
            <a:spLocks noChangeArrowheads="1"/>
          </p:cNvSpPr>
          <p:nvPr/>
        </p:nvSpPr>
        <p:spPr bwMode="auto">
          <a:xfrm>
            <a:off x="6321425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11</a:t>
            </a:r>
          </a:p>
        </p:txBody>
      </p:sp>
      <p:sp>
        <p:nvSpPr>
          <p:cNvPr id="24" name="Rounded Rectangle 23"/>
          <p:cNvSpPr>
            <a:spLocks noChangeArrowheads="1"/>
          </p:cNvSpPr>
          <p:nvPr/>
        </p:nvSpPr>
        <p:spPr bwMode="auto">
          <a:xfrm>
            <a:off x="6983413" y="3636963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Multi-Item Issue</a:t>
            </a:r>
          </a:p>
        </p:txBody>
      </p:sp>
      <p:sp>
        <p:nvSpPr>
          <p:cNvPr id="30745" name="Rectangle 24"/>
          <p:cNvSpPr>
            <a:spLocks noChangeArrowheads="1"/>
          </p:cNvSpPr>
          <p:nvPr/>
        </p:nvSpPr>
        <p:spPr bwMode="auto">
          <a:xfrm>
            <a:off x="8556625" y="4283075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12</a:t>
            </a:r>
          </a:p>
        </p:txBody>
      </p:sp>
      <p:sp>
        <p:nvSpPr>
          <p:cNvPr id="26" name="Rounded Rectangle 25"/>
          <p:cNvSpPr>
            <a:spLocks noChangeArrowheads="1"/>
          </p:cNvSpPr>
          <p:nvPr/>
        </p:nvSpPr>
        <p:spPr bwMode="auto">
          <a:xfrm>
            <a:off x="6983413" y="4908550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>
                <a:latin typeface="+mj-lt"/>
              </a:rPr>
              <a:t>Returned Items Detail</a:t>
            </a:r>
          </a:p>
        </p:txBody>
      </p:sp>
      <p:sp>
        <p:nvSpPr>
          <p:cNvPr id="30747" name="Rectangle 26"/>
          <p:cNvSpPr>
            <a:spLocks noChangeArrowheads="1"/>
          </p:cNvSpPr>
          <p:nvPr/>
        </p:nvSpPr>
        <p:spPr bwMode="auto">
          <a:xfrm>
            <a:off x="8556625" y="5554663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13</a:t>
            </a:r>
          </a:p>
        </p:txBody>
      </p:sp>
      <p:sp>
        <p:nvSpPr>
          <p:cNvPr id="28" name="Rounded Rectangle 27"/>
          <p:cNvSpPr>
            <a:spLocks noChangeArrowheads="1"/>
          </p:cNvSpPr>
          <p:nvPr/>
        </p:nvSpPr>
        <p:spPr bwMode="auto">
          <a:xfrm>
            <a:off x="4748213" y="4908550"/>
            <a:ext cx="1828800" cy="87782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 anchor="ctr" anchorCtr="1"/>
          <a:lstStyle/>
          <a:p>
            <a:pPr algn="ctr">
              <a:spcBef>
                <a:spcPct val="20000"/>
              </a:spcBef>
              <a:defRPr/>
            </a:pPr>
            <a:r>
              <a:rPr lang="en-US" sz="2000" dirty="0">
                <a:latin typeface="+mj-lt"/>
              </a:rPr>
              <a:t>Multi-Item Return Detail</a:t>
            </a:r>
          </a:p>
        </p:txBody>
      </p:sp>
      <p:sp>
        <p:nvSpPr>
          <p:cNvPr id="30749" name="Rectangle 28"/>
          <p:cNvSpPr>
            <a:spLocks noChangeArrowheads="1"/>
          </p:cNvSpPr>
          <p:nvPr/>
        </p:nvSpPr>
        <p:spPr bwMode="auto">
          <a:xfrm>
            <a:off x="6321425" y="5554663"/>
            <a:ext cx="155575" cy="1841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6038" tIns="23812" rIns="46038" bIns="23812" anchor="ctr" anchorCtr="1"/>
          <a:lstStyle/>
          <a:p>
            <a:pPr defTabSz="228600"/>
            <a:r>
              <a:rPr lang="en-US" sz="900"/>
              <a:t>14</a:t>
            </a:r>
          </a:p>
        </p:txBody>
      </p:sp>
      <p:sp>
        <p:nvSpPr>
          <p:cNvPr id="30757" name="Rectangle 41"/>
          <p:cNvSpPr>
            <a:spLocks noChangeArrowheads="1"/>
          </p:cNvSpPr>
          <p:nvPr/>
        </p:nvSpPr>
        <p:spPr bwMode="auto">
          <a:xfrm>
            <a:off x="808038" y="5091113"/>
            <a:ext cx="227012" cy="2841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58" name="Rectangle 42"/>
          <p:cNvSpPr>
            <a:spLocks noChangeArrowheads="1"/>
          </p:cNvSpPr>
          <p:nvPr/>
        </p:nvSpPr>
        <p:spPr bwMode="auto">
          <a:xfrm>
            <a:off x="1068388" y="5092700"/>
            <a:ext cx="2298707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 dirty="0">
                <a:latin typeface="+mj-lt"/>
              </a:rPr>
              <a:t>Related to Call Line Item</a:t>
            </a:r>
          </a:p>
        </p:txBody>
      </p:sp>
      <p:sp>
        <p:nvSpPr>
          <p:cNvPr id="30759" name="Rectangle 43"/>
          <p:cNvSpPr>
            <a:spLocks noChangeArrowheads="1"/>
          </p:cNvSpPr>
          <p:nvPr/>
        </p:nvSpPr>
        <p:spPr bwMode="auto">
          <a:xfrm>
            <a:off x="808038" y="5621338"/>
            <a:ext cx="227012" cy="28416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60" name="Rectangle 44"/>
          <p:cNvSpPr>
            <a:spLocks noChangeArrowheads="1"/>
          </p:cNvSpPr>
          <p:nvPr/>
        </p:nvSpPr>
        <p:spPr bwMode="auto">
          <a:xfrm>
            <a:off x="1093788" y="5613400"/>
            <a:ext cx="2369239" cy="3052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400">
                <a:latin typeface="+mj-lt"/>
              </a:rPr>
              <a:t>Related to usage records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4348163" y="1564450"/>
            <a:ext cx="40005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>
            <a:off x="6577013" y="1564450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>
            <a:off x="7897813" y="2003362"/>
            <a:ext cx="0" cy="36360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flipH="1">
            <a:off x="6577013" y="2805875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/>
          <p:nvPr/>
        </p:nvCxnSpPr>
        <p:spPr>
          <a:xfrm flipH="1">
            <a:off x="4348163" y="2805875"/>
            <a:ext cx="40005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 flipH="1">
            <a:off x="2098675" y="2805875"/>
            <a:ext cx="420688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1184275" y="3244787"/>
            <a:ext cx="0" cy="392176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2098675" y="4075875"/>
            <a:ext cx="420688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>
            <a:off x="4348163" y="4075875"/>
            <a:ext cx="40005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/>
          <p:cNvCxnSpPr/>
          <p:nvPr/>
        </p:nvCxnSpPr>
        <p:spPr>
          <a:xfrm>
            <a:off x="6577013" y="4075875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>
            <a:off x="7897813" y="4514787"/>
            <a:ext cx="0" cy="393763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 flipH="1">
            <a:off x="6577013" y="5347462"/>
            <a:ext cx="406400" cy="0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0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0725" grpId="0"/>
      <p:bldP spid="6" grpId="0" animBg="1"/>
      <p:bldP spid="30727" grpId="0"/>
      <p:bldP spid="8" grpId="0" animBg="1"/>
      <p:bldP spid="30729" grpId="0"/>
      <p:bldP spid="10" grpId="0" animBg="1"/>
      <p:bldP spid="30731" grpId="0"/>
      <p:bldP spid="12" grpId="0" animBg="1"/>
      <p:bldP spid="30733" grpId="0"/>
      <p:bldP spid="14" grpId="0" animBg="1"/>
      <p:bldP spid="30735" grpId="0"/>
      <p:bldP spid="16" grpId="0" animBg="1"/>
      <p:bldP spid="30737" grpId="0"/>
      <p:bldP spid="30737" grpId="1"/>
      <p:bldP spid="18" grpId="0" animBg="1"/>
      <p:bldP spid="30739" grpId="0"/>
      <p:bldP spid="20" grpId="0" animBg="1"/>
      <p:bldP spid="30741" grpId="0"/>
      <p:bldP spid="22" grpId="0" animBg="1"/>
      <p:bldP spid="30743" grpId="0"/>
      <p:bldP spid="24" grpId="0" animBg="1"/>
      <p:bldP spid="30745" grpId="0"/>
      <p:bldP spid="26" grpId="0" animBg="1"/>
      <p:bldP spid="30747" grpId="0"/>
      <p:bldP spid="28" grpId="0" animBg="1"/>
      <p:bldP spid="307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Specific call items can be accessed in order to record service activity related uniquely to them</a:t>
            </a:r>
          </a:p>
          <a:p>
            <a:pPr>
              <a:buFont typeface="Webdings" pitchFamily="18" charset="2"/>
              <a:buNone/>
            </a:pPr>
            <a:endParaRPr lang="en-US" dirty="0" smtClean="0"/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Item Selection Frame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SSM-CAR-170</a:t>
            </a:r>
          </a:p>
        </p:txBody>
      </p:sp>
      <p:pic>
        <p:nvPicPr>
          <p:cNvPr id="3174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86013"/>
            <a:ext cx="79248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Provides a way to separate service events and activity performed for a call line</a:t>
            </a:r>
          </a:p>
          <a:p>
            <a:r>
              <a:rPr lang="en-US" dirty="0" smtClean="0"/>
              <a:t>Provides more control over invoicing</a:t>
            </a:r>
          </a:p>
          <a:p>
            <a:pPr lvl="1"/>
            <a:r>
              <a:rPr lang="en-US" dirty="0" smtClean="0"/>
              <a:t>Enables progressive invoicing</a:t>
            </a:r>
          </a:p>
          <a:p>
            <a:pPr lvl="1"/>
            <a:r>
              <a:rPr lang="en-US" dirty="0" smtClean="0"/>
              <a:t>Enables you to choose activity to invoice</a:t>
            </a:r>
          </a:p>
          <a:p>
            <a:r>
              <a:rPr lang="en-US" dirty="0" smtClean="0"/>
              <a:t>May correspond to in-house preprinted forms</a:t>
            </a:r>
          </a:p>
          <a:p>
            <a:r>
              <a:rPr lang="en-US" dirty="0" smtClean="0"/>
              <a:t>Once a report is open for a call line, most of its related fields can no longer be changed, either in CAR or Call Maintenance</a:t>
            </a:r>
          </a:p>
          <a:p>
            <a:endParaRPr lang="en-US" dirty="0" smtClean="0"/>
          </a:p>
        </p:txBody>
      </p:sp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What is a Report?</a:t>
            </a:r>
          </a:p>
        </p:txBody>
      </p:sp>
      <p:sp>
        <p:nvSpPr>
          <p:cNvPr id="327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SSM-CAR-180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3" dur="indefinite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4" dur="indefinite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Activity Recording</a:t>
            </a:r>
          </a:p>
        </p:txBody>
      </p:sp>
      <p:sp>
        <p:nvSpPr>
          <p:cNvPr id="153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SSM-CAR-010</a:t>
            </a: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9088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9088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50236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28" name="Line 8"/>
          <p:cNvSpPr>
            <a:spLocks noChangeShapeType="1"/>
          </p:cNvSpPr>
          <p:nvPr/>
        </p:nvSpPr>
        <p:spPr bwMode="auto">
          <a:xfrm>
            <a:off x="50236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50236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</a:t>
            </a: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50236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9088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35" name="Line 15"/>
          <p:cNvSpPr>
            <a:spLocks noChangeShapeType="1"/>
          </p:cNvSpPr>
          <p:nvPr/>
        </p:nvSpPr>
        <p:spPr bwMode="auto">
          <a:xfrm>
            <a:off x="9088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4200684" y="1586864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19" idx="2"/>
            <a:endCxn id="29" idx="0"/>
          </p:cNvCxnSpPr>
          <p:nvPr/>
        </p:nvCxnSpPr>
        <p:spPr>
          <a:xfrm rot="5400000">
            <a:off x="6417310" y="3340258"/>
            <a:ext cx="50450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>
            <a:off x="4200684" y="410305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8" grpId="0" animBg="1"/>
      <p:bldP spid="29" grpId="0" animBg="1"/>
      <p:bldP spid="30" grpId="0" animBg="1"/>
      <p:bldP spid="32" grpId="0" animBg="1"/>
      <p:bldP spid="3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Invoicing is controlled through the Report Status</a:t>
            </a:r>
          </a:p>
          <a:p>
            <a:endParaRPr lang="en-US" sz="2400" dirty="0" smtClean="0"/>
          </a:p>
        </p:txBody>
      </p:sp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Status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SSM-CAR-190</a:t>
            </a:r>
          </a:p>
        </p:txBody>
      </p:sp>
      <p:pic>
        <p:nvPicPr>
          <p:cNvPr id="33797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8275" y="1385888"/>
            <a:ext cx="62484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333625" y="5486400"/>
            <a:ext cx="1778000" cy="81440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Report Status is 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related to invoicing</a:t>
            </a:r>
          </a:p>
        </p:txBody>
      </p:sp>
      <p:sp>
        <p:nvSpPr>
          <p:cNvPr id="33799" name="Rectangle 9"/>
          <p:cNvSpPr>
            <a:spLocks noChangeArrowheads="1"/>
          </p:cNvSpPr>
          <p:nvPr/>
        </p:nvSpPr>
        <p:spPr bwMode="auto">
          <a:xfrm>
            <a:off x="1743075" y="4381500"/>
            <a:ext cx="52387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3800" name="Elbow Connector 11"/>
          <p:cNvCxnSpPr>
            <a:cxnSpLocks noChangeShapeType="1"/>
            <a:endCxn id="33799" idx="1"/>
          </p:cNvCxnSpPr>
          <p:nvPr/>
        </p:nvCxnSpPr>
        <p:spPr bwMode="auto">
          <a:xfrm rot="10800000">
            <a:off x="1743075" y="4481514"/>
            <a:ext cx="590550" cy="1412091"/>
          </a:xfrm>
          <a:prstGeom prst="bentConnector3">
            <a:avLst>
              <a:gd name="adj1" fmla="val 13871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37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Status Use</a:t>
            </a:r>
          </a:p>
        </p:txBody>
      </p:sp>
      <p:sp>
        <p:nvSpPr>
          <p:cNvPr id="348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SSM-CAR-200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76288" y="1457325"/>
            <a:ext cx="1957387" cy="669925"/>
          </a:xfrm>
          <a:prstGeom prst="rect">
            <a:avLst/>
          </a:prstGeom>
          <a:noFill/>
          <a:ln/>
        </p:spPr>
        <p:txBody>
          <a:bodyPr lIns="90488" tIns="44450" rIns="90488" bIns="44450"/>
          <a:lstStyle/>
          <a:p>
            <a:pPr marL="342900" indent="-342900">
              <a:lnSpc>
                <a:spcPct val="90000"/>
              </a:lnSpc>
              <a:spcBef>
                <a:spcPct val="30000"/>
              </a:spcBef>
              <a:buClr>
                <a:srgbClr val="890C4C"/>
              </a:buClr>
              <a:defRPr/>
            </a:pPr>
            <a:r>
              <a:rPr kumimoji="0" lang="en-US" b="0" kern="0" dirty="0">
                <a:latin typeface="+mj-lt"/>
              </a:rPr>
              <a:t>Call Line 1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072832" y="1495426"/>
            <a:ext cx="1783080" cy="156362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3136011" y="158750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3136011" y="17446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3136011" y="1901826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3136011" y="20589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3136011" y="22145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136011" y="2371726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3136011" y="25288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3136011" y="268605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5" name="Oval 14"/>
          <p:cNvSpPr>
            <a:spLocks noChangeArrowheads="1"/>
          </p:cNvSpPr>
          <p:nvPr/>
        </p:nvSpPr>
        <p:spPr bwMode="auto">
          <a:xfrm>
            <a:off x="3136011" y="28432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auto">
          <a:xfrm>
            <a:off x="4743450" y="160655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743450" y="17637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8" name="Oval 17"/>
          <p:cNvSpPr>
            <a:spLocks noChangeArrowheads="1"/>
          </p:cNvSpPr>
          <p:nvPr/>
        </p:nvSpPr>
        <p:spPr bwMode="auto">
          <a:xfrm>
            <a:off x="4743450" y="1920876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4743450" y="20780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4743450" y="223520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4743450" y="23923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4743450" y="25479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4743450" y="2705101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4743450" y="28622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3167856" y="1497013"/>
            <a:ext cx="1561326" cy="14132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#1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Date: 4/1/XX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Status: I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4 hrs labor </a:t>
            </a:r>
            <a:r>
              <a:rPr lang="en-US" sz="1100" b="0" dirty="0" err="1">
                <a:latin typeface="+mj-lt"/>
              </a:rPr>
              <a:t>cov</a:t>
            </a:r>
            <a:r>
              <a:rPr lang="en-US" sz="1100" b="0" dirty="0">
                <a:latin typeface="+mj-lt"/>
              </a:rPr>
              <a:t> 100%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$0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2 items @ $125.00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557838" y="1495425"/>
            <a:ext cx="1783080" cy="156362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34823" name="Oval 27"/>
          <p:cNvSpPr>
            <a:spLocks noChangeArrowheads="1"/>
          </p:cNvSpPr>
          <p:nvPr/>
        </p:nvSpPr>
        <p:spPr bwMode="auto">
          <a:xfrm>
            <a:off x="5621338" y="15875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4" name="Oval 28"/>
          <p:cNvSpPr>
            <a:spLocks noChangeArrowheads="1"/>
          </p:cNvSpPr>
          <p:nvPr/>
        </p:nvSpPr>
        <p:spPr bwMode="auto">
          <a:xfrm>
            <a:off x="5621338" y="17446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5" name="Oval 29"/>
          <p:cNvSpPr>
            <a:spLocks noChangeArrowheads="1"/>
          </p:cNvSpPr>
          <p:nvPr/>
        </p:nvSpPr>
        <p:spPr bwMode="auto">
          <a:xfrm>
            <a:off x="5621338" y="19018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6" name="Oval 30"/>
          <p:cNvSpPr>
            <a:spLocks noChangeArrowheads="1"/>
          </p:cNvSpPr>
          <p:nvPr/>
        </p:nvSpPr>
        <p:spPr bwMode="auto">
          <a:xfrm>
            <a:off x="5621338" y="20589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7" name="Oval 31"/>
          <p:cNvSpPr>
            <a:spLocks noChangeArrowheads="1"/>
          </p:cNvSpPr>
          <p:nvPr/>
        </p:nvSpPr>
        <p:spPr bwMode="auto">
          <a:xfrm>
            <a:off x="5621338" y="22145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8" name="Oval 32"/>
          <p:cNvSpPr>
            <a:spLocks noChangeArrowheads="1"/>
          </p:cNvSpPr>
          <p:nvPr/>
        </p:nvSpPr>
        <p:spPr bwMode="auto">
          <a:xfrm>
            <a:off x="5621338" y="23717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29" name="Oval 33"/>
          <p:cNvSpPr>
            <a:spLocks noChangeArrowheads="1"/>
          </p:cNvSpPr>
          <p:nvPr/>
        </p:nvSpPr>
        <p:spPr bwMode="auto">
          <a:xfrm>
            <a:off x="5621338" y="25288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0" name="Oval 34"/>
          <p:cNvSpPr>
            <a:spLocks noChangeArrowheads="1"/>
          </p:cNvSpPr>
          <p:nvPr/>
        </p:nvSpPr>
        <p:spPr bwMode="auto">
          <a:xfrm>
            <a:off x="5621338" y="26860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1" name="Oval 35"/>
          <p:cNvSpPr>
            <a:spLocks noChangeArrowheads="1"/>
          </p:cNvSpPr>
          <p:nvPr/>
        </p:nvSpPr>
        <p:spPr bwMode="auto">
          <a:xfrm>
            <a:off x="5621338" y="28432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2" name="Oval 36"/>
          <p:cNvSpPr>
            <a:spLocks noChangeArrowheads="1"/>
          </p:cNvSpPr>
          <p:nvPr/>
        </p:nvSpPr>
        <p:spPr bwMode="auto">
          <a:xfrm>
            <a:off x="7229475" y="16065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3" name="Oval 37"/>
          <p:cNvSpPr>
            <a:spLocks noChangeArrowheads="1"/>
          </p:cNvSpPr>
          <p:nvPr/>
        </p:nvSpPr>
        <p:spPr bwMode="auto">
          <a:xfrm>
            <a:off x="7229475" y="17637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4" name="Oval 38"/>
          <p:cNvSpPr>
            <a:spLocks noChangeArrowheads="1"/>
          </p:cNvSpPr>
          <p:nvPr/>
        </p:nvSpPr>
        <p:spPr bwMode="auto">
          <a:xfrm>
            <a:off x="7229475" y="192087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5" name="Oval 39"/>
          <p:cNvSpPr>
            <a:spLocks noChangeArrowheads="1"/>
          </p:cNvSpPr>
          <p:nvPr/>
        </p:nvSpPr>
        <p:spPr bwMode="auto">
          <a:xfrm>
            <a:off x="7229475" y="20780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6" name="Oval 40"/>
          <p:cNvSpPr>
            <a:spLocks noChangeArrowheads="1"/>
          </p:cNvSpPr>
          <p:nvPr/>
        </p:nvSpPr>
        <p:spPr bwMode="auto">
          <a:xfrm>
            <a:off x="7229475" y="22352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7" name="Oval 41"/>
          <p:cNvSpPr>
            <a:spLocks noChangeArrowheads="1"/>
          </p:cNvSpPr>
          <p:nvPr/>
        </p:nvSpPr>
        <p:spPr bwMode="auto">
          <a:xfrm>
            <a:off x="7229475" y="23923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8" name="Oval 42"/>
          <p:cNvSpPr>
            <a:spLocks noChangeArrowheads="1"/>
          </p:cNvSpPr>
          <p:nvPr/>
        </p:nvSpPr>
        <p:spPr bwMode="auto">
          <a:xfrm>
            <a:off x="7229475" y="25479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39" name="Oval 43"/>
          <p:cNvSpPr>
            <a:spLocks noChangeArrowheads="1"/>
          </p:cNvSpPr>
          <p:nvPr/>
        </p:nvSpPr>
        <p:spPr bwMode="auto">
          <a:xfrm>
            <a:off x="7229475" y="27051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0" name="Oval 44"/>
          <p:cNvSpPr>
            <a:spLocks noChangeArrowheads="1"/>
          </p:cNvSpPr>
          <p:nvPr/>
        </p:nvSpPr>
        <p:spPr bwMode="auto">
          <a:xfrm>
            <a:off x="7229475" y="28622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704624" y="1477963"/>
            <a:ext cx="1489191" cy="12100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#2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Date: 4/2/XX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Status: H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2 hrs </a:t>
            </a:r>
            <a:r>
              <a:rPr lang="en-US" sz="1100" b="0" dirty="0" err="1">
                <a:latin typeface="+mj-lt"/>
              </a:rPr>
              <a:t>cov</a:t>
            </a:r>
            <a:r>
              <a:rPr lang="en-US" sz="1100" b="0" dirty="0">
                <a:latin typeface="+mj-lt"/>
              </a:rPr>
              <a:t> 100%=$0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3 items @ $40=$120</a:t>
            </a:r>
          </a:p>
        </p:txBody>
      </p:sp>
      <p:sp>
        <p:nvSpPr>
          <p:cNvPr id="34842" name="Rectangle 46"/>
          <p:cNvSpPr>
            <a:spLocks noChangeArrowheads="1"/>
          </p:cNvSpPr>
          <p:nvPr/>
        </p:nvSpPr>
        <p:spPr bwMode="auto">
          <a:xfrm>
            <a:off x="773113" y="3268663"/>
            <a:ext cx="1960562" cy="669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</a:pPr>
            <a:r>
              <a:rPr lang="en-US" dirty="0">
                <a:latin typeface="+mj-lt"/>
              </a:rPr>
              <a:t>Call Line 2</a:t>
            </a: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3072831" y="3384550"/>
            <a:ext cx="1783080" cy="156362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4844" name="Oval 49"/>
          <p:cNvSpPr>
            <a:spLocks noChangeArrowheads="1"/>
          </p:cNvSpPr>
          <p:nvPr/>
        </p:nvSpPr>
        <p:spPr bwMode="auto">
          <a:xfrm>
            <a:off x="3130550" y="34766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5" name="Oval 50"/>
          <p:cNvSpPr>
            <a:spLocks noChangeArrowheads="1"/>
          </p:cNvSpPr>
          <p:nvPr/>
        </p:nvSpPr>
        <p:spPr bwMode="auto">
          <a:xfrm>
            <a:off x="3130550" y="36337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6" name="Oval 51"/>
          <p:cNvSpPr>
            <a:spLocks noChangeArrowheads="1"/>
          </p:cNvSpPr>
          <p:nvPr/>
        </p:nvSpPr>
        <p:spPr bwMode="auto">
          <a:xfrm>
            <a:off x="3130550" y="37909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7" name="Oval 52"/>
          <p:cNvSpPr>
            <a:spLocks noChangeArrowheads="1"/>
          </p:cNvSpPr>
          <p:nvPr/>
        </p:nvSpPr>
        <p:spPr bwMode="auto">
          <a:xfrm>
            <a:off x="3130550" y="39481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8" name="Oval 53"/>
          <p:cNvSpPr>
            <a:spLocks noChangeArrowheads="1"/>
          </p:cNvSpPr>
          <p:nvPr/>
        </p:nvSpPr>
        <p:spPr bwMode="auto">
          <a:xfrm>
            <a:off x="3130550" y="41036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49" name="Oval 54"/>
          <p:cNvSpPr>
            <a:spLocks noChangeArrowheads="1"/>
          </p:cNvSpPr>
          <p:nvPr/>
        </p:nvSpPr>
        <p:spPr bwMode="auto">
          <a:xfrm>
            <a:off x="3130550" y="426085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0" name="Oval 55"/>
          <p:cNvSpPr>
            <a:spLocks noChangeArrowheads="1"/>
          </p:cNvSpPr>
          <p:nvPr/>
        </p:nvSpPr>
        <p:spPr bwMode="auto">
          <a:xfrm>
            <a:off x="3130550" y="441801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1" name="Oval 56"/>
          <p:cNvSpPr>
            <a:spLocks noChangeArrowheads="1"/>
          </p:cNvSpPr>
          <p:nvPr/>
        </p:nvSpPr>
        <p:spPr bwMode="auto">
          <a:xfrm>
            <a:off x="3130550" y="457517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2" name="Oval 57"/>
          <p:cNvSpPr>
            <a:spLocks noChangeArrowheads="1"/>
          </p:cNvSpPr>
          <p:nvPr/>
        </p:nvSpPr>
        <p:spPr bwMode="auto">
          <a:xfrm>
            <a:off x="3130550" y="47323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3" name="Oval 58"/>
          <p:cNvSpPr>
            <a:spLocks noChangeArrowheads="1"/>
          </p:cNvSpPr>
          <p:nvPr/>
        </p:nvSpPr>
        <p:spPr bwMode="auto">
          <a:xfrm>
            <a:off x="4729163" y="349567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4" name="Oval 59"/>
          <p:cNvSpPr>
            <a:spLocks noChangeArrowheads="1"/>
          </p:cNvSpPr>
          <p:nvPr/>
        </p:nvSpPr>
        <p:spPr bwMode="auto">
          <a:xfrm>
            <a:off x="4729163" y="365283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5" name="Oval 60"/>
          <p:cNvSpPr>
            <a:spLocks noChangeArrowheads="1"/>
          </p:cNvSpPr>
          <p:nvPr/>
        </p:nvSpPr>
        <p:spPr bwMode="auto">
          <a:xfrm>
            <a:off x="4729163" y="3810000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6" name="Oval 61"/>
          <p:cNvSpPr>
            <a:spLocks noChangeArrowheads="1"/>
          </p:cNvSpPr>
          <p:nvPr/>
        </p:nvSpPr>
        <p:spPr bwMode="auto">
          <a:xfrm>
            <a:off x="4729163" y="39671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7" name="Oval 62"/>
          <p:cNvSpPr>
            <a:spLocks noChangeArrowheads="1"/>
          </p:cNvSpPr>
          <p:nvPr/>
        </p:nvSpPr>
        <p:spPr bwMode="auto">
          <a:xfrm>
            <a:off x="4729163" y="41243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8" name="Oval 63"/>
          <p:cNvSpPr>
            <a:spLocks noChangeArrowheads="1"/>
          </p:cNvSpPr>
          <p:nvPr/>
        </p:nvSpPr>
        <p:spPr bwMode="auto">
          <a:xfrm>
            <a:off x="4729163" y="42814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59" name="Oval 64"/>
          <p:cNvSpPr>
            <a:spLocks noChangeArrowheads="1"/>
          </p:cNvSpPr>
          <p:nvPr/>
        </p:nvSpPr>
        <p:spPr bwMode="auto">
          <a:xfrm>
            <a:off x="4729163" y="4437063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60" name="Oval 65"/>
          <p:cNvSpPr>
            <a:spLocks noChangeArrowheads="1"/>
          </p:cNvSpPr>
          <p:nvPr/>
        </p:nvSpPr>
        <p:spPr bwMode="auto">
          <a:xfrm>
            <a:off x="4729163" y="4594225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4861" name="Oval 66"/>
          <p:cNvSpPr>
            <a:spLocks noChangeArrowheads="1"/>
          </p:cNvSpPr>
          <p:nvPr/>
        </p:nvSpPr>
        <p:spPr bwMode="auto">
          <a:xfrm>
            <a:off x="4729163" y="4751388"/>
            <a:ext cx="66675" cy="64008"/>
          </a:xfrm>
          <a:prstGeom prst="ellipse">
            <a:avLst/>
          </a:prstGeom>
          <a:solidFill>
            <a:schemeClr val="tx1">
              <a:lumMod val="10000"/>
              <a:lumOff val="90000"/>
            </a:schemeClr>
          </a:solidFill>
          <a:ln w="12700">
            <a:solidFill>
              <a:schemeClr val="accent1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3167856" y="3386138"/>
            <a:ext cx="1561326" cy="141320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2000" b="0" dirty="0">
                <a:latin typeface="+mj-lt"/>
              </a:rPr>
              <a:t>Report #3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Date: 4/1/XX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Status: I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2 hrs labor </a:t>
            </a:r>
            <a:r>
              <a:rPr lang="en-US" sz="1100" b="0" dirty="0" err="1">
                <a:latin typeface="+mj-lt"/>
              </a:rPr>
              <a:t>cov</a:t>
            </a:r>
            <a:r>
              <a:rPr lang="en-US" sz="1100" b="0" dirty="0">
                <a:latin typeface="+mj-lt"/>
              </a:rPr>
              <a:t> 100%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$0</a:t>
            </a:r>
          </a:p>
          <a:p>
            <a:pPr>
              <a:spcBef>
                <a:spcPct val="20000"/>
              </a:spcBef>
              <a:defRPr/>
            </a:pPr>
            <a:r>
              <a:rPr lang="en-US" sz="1100" b="0" dirty="0">
                <a:latin typeface="+mj-lt"/>
              </a:rPr>
              <a:t>1 items @ $179.00</a:t>
            </a: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811213" y="5110163"/>
            <a:ext cx="7772400" cy="6699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/>
          <a:lstStyle/>
          <a:p>
            <a:pPr marL="342900" indent="-342900">
              <a:spcBef>
                <a:spcPct val="20000"/>
              </a:spcBef>
              <a:defRPr/>
            </a:pPr>
            <a:r>
              <a:rPr lang="en-US" b="0" dirty="0">
                <a:latin typeface="+mj-lt"/>
              </a:rPr>
              <a:t>Only reports 1 and 3 are eligible for </a:t>
            </a:r>
            <a:r>
              <a:rPr lang="en-US" b="0" dirty="0" smtClean="0">
                <a:latin typeface="+mj-lt"/>
              </a:rPr>
              <a:t>invoicing</a:t>
            </a:r>
            <a:endParaRPr lang="en-US" b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modification of information related to the call item</a:t>
            </a:r>
          </a:p>
        </p:txBody>
      </p:sp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Detail Frame</a:t>
            </a:r>
          </a:p>
        </p:txBody>
      </p:sp>
      <p:sp>
        <p:nvSpPr>
          <p:cNvPr id="358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SSM-CAR-210</a:t>
            </a:r>
          </a:p>
        </p:txBody>
      </p:sp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2281238"/>
            <a:ext cx="790575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8"/>
          <p:cNvSpPr>
            <a:spLocks noChangeArrowheads="1"/>
          </p:cNvSpPr>
          <p:nvPr/>
        </p:nvSpPr>
        <p:spPr bwMode="auto">
          <a:xfrm>
            <a:off x="819150" y="3686175"/>
            <a:ext cx="971550" cy="1123950"/>
          </a:xfrm>
          <a:prstGeom prst="rect">
            <a:avLst/>
          </a:prstGeom>
          <a:noFill/>
          <a:ln w="28575" algn="ctr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Loading BOMs/Routings in CAR</a:t>
            </a:r>
          </a:p>
        </p:txBody>
      </p:sp>
      <p:sp>
        <p:nvSpPr>
          <p:cNvPr id="368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SSM-CAR-220</a:t>
            </a:r>
          </a:p>
        </p:txBody>
      </p:sp>
      <p:grpSp>
        <p:nvGrpSpPr>
          <p:cNvPr id="36868" name="Group 31"/>
          <p:cNvGrpSpPr>
            <a:grpSpLocks/>
          </p:cNvGrpSpPr>
          <p:nvPr/>
        </p:nvGrpSpPr>
        <p:grpSpPr bwMode="auto">
          <a:xfrm>
            <a:off x="3678238" y="4494213"/>
            <a:ext cx="5187950" cy="1720852"/>
            <a:chOff x="3678238" y="4856163"/>
            <a:chExt cx="5187950" cy="172085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" name="Rectangle 2"/>
            <p:cNvSpPr>
              <a:spLocks noChangeArrowheads="1"/>
            </p:cNvSpPr>
            <p:nvPr/>
          </p:nvSpPr>
          <p:spPr bwMode="auto">
            <a:xfrm>
              <a:off x="3678238" y="4856163"/>
              <a:ext cx="5005387" cy="1587500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36886" name="Group 3"/>
            <p:cNvGrpSpPr>
              <a:grpSpLocks/>
            </p:cNvGrpSpPr>
            <p:nvPr/>
          </p:nvGrpSpPr>
          <p:grpSpPr bwMode="auto">
            <a:xfrm>
              <a:off x="3840163" y="5251452"/>
              <a:ext cx="5026025" cy="1325563"/>
              <a:chOff x="2419" y="3308"/>
              <a:chExt cx="3166" cy="835"/>
            </a:xfrm>
          </p:grpSpPr>
          <p:sp>
            <p:nvSpPr>
              <p:cNvPr id="36888" name="Rectangle 4"/>
              <p:cNvSpPr>
                <a:spLocks noChangeArrowheads="1"/>
              </p:cNvSpPr>
              <p:nvPr/>
            </p:nvSpPr>
            <p:spPr bwMode="auto">
              <a:xfrm>
                <a:off x="2419" y="3308"/>
                <a:ext cx="3166" cy="835"/>
              </a:xfrm>
              <a:prstGeom prst="round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200">
                    <a:latin typeface="+mj-lt"/>
                  </a:rPr>
                  <a:t>Op  Item Number    Work Code   Qty Used    Charge        Det MO</a:t>
                </a:r>
              </a:p>
              <a:p>
                <a:r>
                  <a:rPr lang="en-US" sz="1200">
                    <a:latin typeface="+mj-lt"/>
                  </a:rPr>
                  <a:t/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FS-1024            PM                            1    Contract       No 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FS-2178            PM                            1    Contract       No </a:t>
                </a:r>
              </a:p>
              <a:p>
                <a:r>
                  <a:rPr lang="en-US" sz="1200">
                    <a:latin typeface="+mj-lt"/>
                  </a:rPr>
                  <a:t>20  FS-1788            PM                            .1   Contract       No</a:t>
                </a:r>
              </a:p>
              <a:p>
                <a:r>
                  <a:rPr lang="en-US" sz="1200">
                    <a:latin typeface="+mj-lt"/>
                  </a:rPr>
                  <a:t>20  FS-0038            PM                            .5   Contract       No </a:t>
                </a:r>
              </a:p>
            </p:txBody>
          </p:sp>
          <p:sp>
            <p:nvSpPr>
              <p:cNvPr id="36889" name="Line 5"/>
              <p:cNvSpPr>
                <a:spLocks noChangeShapeType="1"/>
              </p:cNvSpPr>
              <p:nvPr/>
            </p:nvSpPr>
            <p:spPr bwMode="auto">
              <a:xfrm>
                <a:off x="2481" y="3522"/>
                <a:ext cx="136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0" name="Line 6"/>
              <p:cNvSpPr>
                <a:spLocks noChangeShapeType="1"/>
              </p:cNvSpPr>
              <p:nvPr/>
            </p:nvSpPr>
            <p:spPr bwMode="auto">
              <a:xfrm>
                <a:off x="2697" y="3522"/>
                <a:ext cx="522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1" name="Line 7"/>
              <p:cNvSpPr>
                <a:spLocks noChangeShapeType="1"/>
              </p:cNvSpPr>
              <p:nvPr/>
            </p:nvSpPr>
            <p:spPr bwMode="auto">
              <a:xfrm>
                <a:off x="3383" y="3522"/>
                <a:ext cx="48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2" name="Line 8"/>
              <p:cNvSpPr>
                <a:spLocks noChangeShapeType="1"/>
              </p:cNvSpPr>
              <p:nvPr/>
            </p:nvSpPr>
            <p:spPr bwMode="auto">
              <a:xfrm>
                <a:off x="3930" y="3522"/>
                <a:ext cx="413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3" name="Line 9"/>
              <p:cNvSpPr>
                <a:spLocks noChangeShapeType="1"/>
              </p:cNvSpPr>
              <p:nvPr/>
            </p:nvSpPr>
            <p:spPr bwMode="auto">
              <a:xfrm>
                <a:off x="4437" y="3522"/>
                <a:ext cx="460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4" name="Line 10"/>
              <p:cNvSpPr>
                <a:spLocks noChangeShapeType="1"/>
              </p:cNvSpPr>
              <p:nvPr/>
            </p:nvSpPr>
            <p:spPr bwMode="auto">
              <a:xfrm>
                <a:off x="4976" y="3522"/>
                <a:ext cx="75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95" name="Line 11"/>
              <p:cNvSpPr>
                <a:spLocks noChangeShapeType="1"/>
              </p:cNvSpPr>
              <p:nvPr/>
            </p:nvSpPr>
            <p:spPr bwMode="auto">
              <a:xfrm>
                <a:off x="5133" y="3522"/>
                <a:ext cx="188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36887" name="Rectangle 12"/>
            <p:cNvSpPr>
              <a:spLocks noChangeArrowheads="1"/>
            </p:cNvSpPr>
            <p:nvPr/>
          </p:nvSpPr>
          <p:spPr bwMode="auto">
            <a:xfrm>
              <a:off x="5832475" y="4895850"/>
              <a:ext cx="947738" cy="320675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algn="ctr"/>
              <a:r>
                <a:rPr lang="en-US" sz="1200">
                  <a:latin typeface="+mj-lt"/>
                </a:rPr>
                <a:t>Item Usage</a:t>
              </a:r>
            </a:p>
          </p:txBody>
        </p:sp>
      </p:grpSp>
      <p:cxnSp>
        <p:nvCxnSpPr>
          <p:cNvPr id="33" name="Elbow Connector 32"/>
          <p:cNvCxnSpPr>
            <a:stCxn id="37" idx="2"/>
            <a:endCxn id="21" idx="1"/>
          </p:cNvCxnSpPr>
          <p:nvPr/>
        </p:nvCxnSpPr>
        <p:spPr>
          <a:xfrm rot="16200000" flipH="1">
            <a:off x="1020250" y="2564063"/>
            <a:ext cx="1065632" cy="900718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Elbow Connector 33"/>
          <p:cNvCxnSpPr>
            <a:stCxn id="38" idx="2"/>
            <a:endCxn id="5" idx="1"/>
          </p:cNvCxnSpPr>
          <p:nvPr/>
        </p:nvCxnSpPr>
        <p:spPr>
          <a:xfrm rot="16200000" flipH="1">
            <a:off x="2780095" y="4389819"/>
            <a:ext cx="939831" cy="856455"/>
          </a:xfrm>
          <a:prstGeom prst="bentConnector2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278794" y="907600"/>
            <a:ext cx="4993481" cy="1733808"/>
            <a:chOff x="350044" y="1038225"/>
            <a:chExt cx="4993481" cy="173380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354013" y="1038225"/>
              <a:ext cx="4989512" cy="1733808"/>
            </a:xfrm>
            <a:prstGeom prst="round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lIns="90488" tIns="44450" rIns="90488" bIns="44450">
              <a:spAutoFit/>
            </a:bodyPr>
            <a:lstStyle/>
            <a:p>
              <a:pPr>
                <a:defRPr/>
              </a:pPr>
              <a:r>
                <a:rPr lang="en-US" dirty="0">
                  <a:latin typeface="+mj-lt"/>
                </a:rPr>
                <a:t>PM for Item 10-10000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10: 	Replace cartridge</a:t>
              </a:r>
              <a:br>
                <a:rPr lang="en-US" sz="1200" dirty="0">
                  <a:latin typeface="+mj-lt"/>
                </a:rPr>
              </a:br>
              <a:r>
                <a:rPr lang="en-US" sz="1200" dirty="0">
                  <a:latin typeface="+mj-lt"/>
                </a:rPr>
                <a:t>	Items needed: rag, new cartridge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20: 	Lubricate moving parts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	Items needed: oil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Op 30:	Clean drum</a:t>
              </a:r>
            </a:p>
            <a:p>
              <a:pPr>
                <a:defRPr/>
              </a:pPr>
              <a:r>
                <a:rPr lang="en-US" sz="1200" dirty="0">
                  <a:latin typeface="+mj-lt"/>
                </a:rPr>
                <a:t>	Items needed: fluid, dispenser</a:t>
              </a: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350044" y="2107406"/>
              <a:ext cx="1647825" cy="50482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97870" y="2753488"/>
            <a:ext cx="5408280" cy="1594644"/>
            <a:chOff x="1997870" y="2741613"/>
            <a:chExt cx="5408280" cy="15946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6872" name="Group 16"/>
            <p:cNvGrpSpPr>
              <a:grpSpLocks/>
            </p:cNvGrpSpPr>
            <p:nvPr/>
          </p:nvGrpSpPr>
          <p:grpSpPr bwMode="auto">
            <a:xfrm>
              <a:off x="2003425" y="2741613"/>
              <a:ext cx="5402725" cy="1587500"/>
              <a:chOff x="1262" y="1811"/>
              <a:chExt cx="3236" cy="1000"/>
            </a:xfrm>
          </p:grpSpPr>
          <p:sp>
            <p:nvSpPr>
              <p:cNvPr id="36873" name="Rectangle 17"/>
              <p:cNvSpPr>
                <a:spLocks noChangeArrowheads="1"/>
              </p:cNvSpPr>
              <p:nvPr/>
            </p:nvSpPr>
            <p:spPr bwMode="auto">
              <a:xfrm>
                <a:off x="2401" y="1833"/>
                <a:ext cx="791" cy="236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200">
                    <a:latin typeface="+mj-lt"/>
                  </a:rPr>
                  <a:t>Labor/Expenses</a:t>
                </a:r>
              </a:p>
            </p:txBody>
          </p:sp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1262" y="1811"/>
                <a:ext cx="3153" cy="1000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b="0" dirty="0">
                  <a:latin typeface="+mj-lt"/>
                </a:endParaRPr>
              </a:p>
            </p:txBody>
          </p:sp>
          <p:sp>
            <p:nvSpPr>
              <p:cNvPr id="36875" name="Rectangle 19"/>
              <p:cNvSpPr>
                <a:spLocks noChangeArrowheads="1"/>
              </p:cNvSpPr>
              <p:nvPr/>
            </p:nvSpPr>
            <p:spPr bwMode="auto">
              <a:xfrm>
                <a:off x="1288" y="2047"/>
                <a:ext cx="3210" cy="706"/>
              </a:xfrm>
              <a:prstGeom prst="round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1200">
                    <a:latin typeface="+mj-lt"/>
                  </a:rPr>
                  <a:t>Op  Std Op     Work Code   Svc Cat  Quantity    Charge        Det Items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/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10  Op-113      PM               Labor               .5    Contract       No Yes</a:t>
                </a:r>
                <a:br>
                  <a:rPr lang="en-US" sz="1200">
                    <a:latin typeface="+mj-lt"/>
                  </a:rPr>
                </a:br>
                <a:r>
                  <a:rPr lang="en-US" sz="1200">
                    <a:latin typeface="+mj-lt"/>
                  </a:rPr>
                  <a:t>20  Op-114      PM               Labor               .25  Contract       No Yes</a:t>
                </a:r>
              </a:p>
              <a:p>
                <a:r>
                  <a:rPr lang="en-US" sz="1200">
                    <a:latin typeface="+mj-lt"/>
                  </a:rPr>
                  <a:t>30  Op-115      PM               Labor               .5    Contract       No Yes</a:t>
                </a:r>
              </a:p>
            </p:txBody>
          </p:sp>
          <p:sp>
            <p:nvSpPr>
              <p:cNvPr id="36876" name="Line 20"/>
              <p:cNvSpPr>
                <a:spLocks noChangeShapeType="1"/>
              </p:cNvSpPr>
              <p:nvPr/>
            </p:nvSpPr>
            <p:spPr bwMode="auto">
              <a:xfrm>
                <a:off x="1326" y="2223"/>
                <a:ext cx="136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7" name="Line 21"/>
              <p:cNvSpPr>
                <a:spLocks noChangeShapeType="1"/>
              </p:cNvSpPr>
              <p:nvPr/>
            </p:nvSpPr>
            <p:spPr bwMode="auto">
              <a:xfrm>
                <a:off x="1542" y="2223"/>
                <a:ext cx="32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8" name="Line 22"/>
              <p:cNvSpPr>
                <a:spLocks noChangeShapeType="1"/>
              </p:cNvSpPr>
              <p:nvPr/>
            </p:nvSpPr>
            <p:spPr bwMode="auto">
              <a:xfrm>
                <a:off x="1997" y="2223"/>
                <a:ext cx="466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79" name="Line 23"/>
              <p:cNvSpPr>
                <a:spLocks noChangeShapeType="1"/>
              </p:cNvSpPr>
              <p:nvPr/>
            </p:nvSpPr>
            <p:spPr bwMode="auto">
              <a:xfrm>
                <a:off x="2529" y="2223"/>
                <a:ext cx="32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0" name="Line 24"/>
              <p:cNvSpPr>
                <a:spLocks noChangeShapeType="1"/>
              </p:cNvSpPr>
              <p:nvPr/>
            </p:nvSpPr>
            <p:spPr bwMode="auto">
              <a:xfrm>
                <a:off x="2936" y="2223"/>
                <a:ext cx="32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1" name="Line 25"/>
              <p:cNvSpPr>
                <a:spLocks noChangeShapeType="1"/>
              </p:cNvSpPr>
              <p:nvPr/>
            </p:nvSpPr>
            <p:spPr bwMode="auto">
              <a:xfrm>
                <a:off x="3414" y="2223"/>
                <a:ext cx="474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2" name="Line 26"/>
              <p:cNvSpPr>
                <a:spLocks noChangeShapeType="1"/>
              </p:cNvSpPr>
              <p:nvPr/>
            </p:nvSpPr>
            <p:spPr bwMode="auto">
              <a:xfrm>
                <a:off x="3954" y="2223"/>
                <a:ext cx="75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3" name="Line 27"/>
              <p:cNvSpPr>
                <a:spLocks noChangeShapeType="1"/>
              </p:cNvSpPr>
              <p:nvPr/>
            </p:nvSpPr>
            <p:spPr bwMode="auto">
              <a:xfrm>
                <a:off x="4111" y="2223"/>
                <a:ext cx="188" cy="0"/>
              </a:xfrm>
              <a:prstGeom prst="roundRect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884" name="Rectangle 28"/>
              <p:cNvSpPr>
                <a:spLocks noChangeArrowheads="1"/>
              </p:cNvSpPr>
              <p:nvPr/>
            </p:nvSpPr>
            <p:spPr bwMode="auto">
              <a:xfrm>
                <a:off x="2538" y="1847"/>
                <a:ext cx="597" cy="202"/>
              </a:xfrm>
              <a:prstGeom prst="round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 anchor="ctr"/>
              <a:lstStyle/>
              <a:p>
                <a:pPr algn="ctr"/>
                <a:r>
                  <a:rPr lang="en-US" sz="1200">
                    <a:latin typeface="+mj-lt"/>
                  </a:rPr>
                  <a:t>Labor/Expense Usage</a:t>
                </a:r>
              </a:p>
            </p:txBody>
          </p:sp>
        </p:grpSp>
        <p:sp>
          <p:nvSpPr>
            <p:cNvPr id="38" name="Rectangle 37"/>
            <p:cNvSpPr/>
            <p:nvPr/>
          </p:nvSpPr>
          <p:spPr>
            <a:xfrm>
              <a:off x="1997870" y="3831432"/>
              <a:ext cx="1647825" cy="504825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Detail Frame</a:t>
            </a:r>
          </a:p>
        </p:txBody>
      </p:sp>
      <p:sp>
        <p:nvSpPr>
          <p:cNvPr id="378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SSM-CAR-230</a:t>
            </a:r>
          </a:p>
        </p:txBody>
      </p:sp>
      <p:pic>
        <p:nvPicPr>
          <p:cNvPr id="3789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814388"/>
            <a:ext cx="7037387" cy="543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Rectangle 20"/>
          <p:cNvSpPr>
            <a:spLocks noChangeArrowheads="1"/>
          </p:cNvSpPr>
          <p:nvPr/>
        </p:nvSpPr>
        <p:spPr bwMode="auto">
          <a:xfrm>
            <a:off x="1400175" y="5810250"/>
            <a:ext cx="390525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4" name="Rectangle 27"/>
          <p:cNvSpPr>
            <a:spLocks noChangeArrowheads="1"/>
          </p:cNvSpPr>
          <p:nvPr/>
        </p:nvSpPr>
        <p:spPr bwMode="auto">
          <a:xfrm>
            <a:off x="6343650" y="4543425"/>
            <a:ext cx="3524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5" name="Rectangle 30"/>
          <p:cNvSpPr>
            <a:spLocks noChangeArrowheads="1"/>
          </p:cNvSpPr>
          <p:nvPr/>
        </p:nvSpPr>
        <p:spPr bwMode="auto">
          <a:xfrm>
            <a:off x="6438900" y="5162550"/>
            <a:ext cx="276225" cy="2286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7896" name="Rectangle 33"/>
          <p:cNvSpPr>
            <a:spLocks noChangeArrowheads="1"/>
          </p:cNvSpPr>
          <p:nvPr/>
        </p:nvSpPr>
        <p:spPr bwMode="auto">
          <a:xfrm>
            <a:off x="6486525" y="5800725"/>
            <a:ext cx="238125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Appears only if Update ISB is Yes and item is not in the installed base</a:t>
            </a:r>
          </a:p>
          <a:p>
            <a:r>
              <a:rPr lang="en-US" dirty="0" smtClean="0"/>
              <a:t>Permits entry of information for the ISB record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ISB Detail Frame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SSM-CAR-240</a:t>
            </a:r>
          </a:p>
        </p:txBody>
      </p:sp>
      <p:pic>
        <p:nvPicPr>
          <p:cNvPr id="3891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3062288"/>
            <a:ext cx="7715250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WIP account of this product line is used to accumulate costs of activity before invoice post</a:t>
            </a:r>
          </a:p>
          <a:p>
            <a:r>
              <a:rPr lang="en-US" dirty="0" smtClean="0"/>
              <a:t>Default value depends on value of Use Item Prod Line in the Service Management Control</a:t>
            </a:r>
          </a:p>
          <a:p>
            <a:pPr lvl="1"/>
            <a:r>
              <a:rPr lang="en-US" dirty="0" smtClean="0"/>
              <a:t>If Yes, product line of item being repaired is suggested</a:t>
            </a:r>
          </a:p>
          <a:p>
            <a:pPr lvl="1"/>
            <a:r>
              <a:rPr lang="en-US" dirty="0" smtClean="0"/>
              <a:t>If No, product line of service type is suggested</a:t>
            </a:r>
          </a:p>
          <a:p>
            <a:endParaRPr lang="en-US" dirty="0" smtClean="0"/>
          </a:p>
        </p:txBody>
      </p:sp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WIP Product Line</a:t>
            </a:r>
          </a:p>
        </p:txBody>
      </p:sp>
      <p:sp>
        <p:nvSpPr>
          <p:cNvPr id="399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39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Appears if Coverage is Yes in Item Detail Frame</a:t>
            </a:r>
          </a:p>
          <a:p>
            <a:r>
              <a:rPr lang="en-US" sz="2400" dirty="0" smtClean="0"/>
              <a:t>Provides coverage information related to the </a:t>
            </a:r>
            <a:br>
              <a:rPr lang="en-US" sz="2400" dirty="0" smtClean="0"/>
            </a:br>
            <a:r>
              <a:rPr lang="en-US" sz="2400" dirty="0" smtClean="0"/>
              <a:t>call item</a:t>
            </a:r>
          </a:p>
          <a:p>
            <a:endParaRPr lang="en-US" sz="2400" dirty="0" smtClean="0"/>
          </a:p>
        </p:txBody>
      </p: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Coverage Information </a:t>
            </a:r>
          </a:p>
        </p:txBody>
      </p:sp>
      <p:sp>
        <p:nvSpPr>
          <p:cNvPr id="409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SSM-CAR-260</a:t>
            </a:r>
          </a:p>
        </p:txBody>
      </p:sp>
      <p:pic>
        <p:nvPicPr>
          <p:cNvPr id="4096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2428875"/>
            <a:ext cx="7629525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service type assigned in Call Maintenance is used as the default for the line in CAR</a:t>
            </a:r>
          </a:p>
          <a:p>
            <a:pPr lvl="1"/>
            <a:r>
              <a:rPr lang="en-US" dirty="0" smtClean="0"/>
              <a:t>System looks at the installed base for a warranty, then the contract file for a contract</a:t>
            </a:r>
          </a:p>
          <a:p>
            <a:pPr lvl="1"/>
            <a:r>
              <a:rPr lang="en-US" dirty="0" smtClean="0"/>
              <a:t>Otherwise, the Default Call Service Type in the Call Management Control is used</a:t>
            </a:r>
          </a:p>
          <a:p>
            <a:endParaRPr lang="en-US" dirty="0" smtClean="0"/>
          </a:p>
        </p:txBody>
      </p:sp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Maintenance Impacts CAR</a:t>
            </a:r>
          </a:p>
        </p:txBody>
      </p:sp>
      <p:sp>
        <p:nvSpPr>
          <p:cNvPr id="4198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1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Appears if Fault Code is Yes in Item Detail Frame</a:t>
            </a:r>
          </a:p>
          <a:p>
            <a:r>
              <a:rPr lang="en-US" sz="2400" dirty="0" smtClean="0"/>
              <a:t>If codes were entered in Call Maintenance, they </a:t>
            </a:r>
            <a:br>
              <a:rPr lang="en-US" sz="2400" dirty="0" smtClean="0"/>
            </a:br>
            <a:r>
              <a:rPr lang="en-US" sz="2400" dirty="0" smtClean="0"/>
              <a:t>can be reviewed and updated here</a:t>
            </a:r>
          </a:p>
          <a:p>
            <a:endParaRPr lang="en-US" dirty="0" smtClean="0"/>
          </a:p>
        </p:txBody>
      </p:sp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Fault Codes</a:t>
            </a:r>
          </a:p>
        </p:txBody>
      </p:sp>
      <p:sp>
        <p:nvSpPr>
          <p:cNvPr id="4301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SSM-CAR-280</a:t>
            </a:r>
          </a:p>
        </p:txBody>
      </p:sp>
      <p:pic>
        <p:nvPicPr>
          <p:cNvPr id="4301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1088" y="2200275"/>
            <a:ext cx="6969125" cy="389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Who is calling</a:t>
            </a:r>
          </a:p>
          <a:p>
            <a:r>
              <a:rPr lang="en-US" dirty="0" smtClean="0"/>
              <a:t>Are the units covered under warranty</a:t>
            </a:r>
          </a:p>
          <a:p>
            <a:r>
              <a:rPr lang="en-US" dirty="0" smtClean="0"/>
              <a:t>Are they covered under contract</a:t>
            </a:r>
          </a:p>
          <a:p>
            <a:r>
              <a:rPr lang="en-US" dirty="0" smtClean="0"/>
              <a:t>How much is covered</a:t>
            </a:r>
          </a:p>
          <a:p>
            <a:r>
              <a:rPr lang="en-US" dirty="0" smtClean="0"/>
              <a:t>What needs to be done</a:t>
            </a:r>
          </a:p>
          <a:p>
            <a:r>
              <a:rPr lang="en-US" dirty="0" smtClean="0"/>
              <a:t>Does the end user have special invoicing needs</a:t>
            </a:r>
          </a:p>
          <a:p>
            <a:endParaRPr lang="en-US" dirty="0" smtClean="0"/>
          </a:p>
        </p:txBody>
      </p:sp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638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SSM-CAR-020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468676" y="5161447"/>
            <a:ext cx="3849726" cy="848459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>
            <a:spAutoFit/>
          </a:bodyPr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An end </a:t>
            </a:r>
            <a:r>
              <a:rPr lang="en-US" sz="2000" b="0" dirty="0" smtClean="0">
                <a:latin typeface="+mn-lt"/>
              </a:rPr>
              <a:t>user requests </a:t>
            </a:r>
            <a:r>
              <a:rPr lang="en-US" sz="2000" b="0" dirty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on two installed </a:t>
            </a:r>
            <a:r>
              <a:rPr lang="en-US" sz="2000" b="0" dirty="0" smtClean="0">
                <a:latin typeface="+mn-lt"/>
              </a:rPr>
              <a:t>units</a:t>
            </a:r>
            <a:endParaRPr lang="en-US" sz="2000" b="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recording of labor, expense, and travel expense incurred during service for a specific call line</a:t>
            </a:r>
          </a:p>
          <a:p>
            <a:endParaRPr lang="en-US" dirty="0" smtClean="0"/>
          </a:p>
        </p:txBody>
      </p:sp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Labor/Expenses</a:t>
            </a:r>
          </a:p>
        </p:txBody>
      </p:sp>
      <p:sp>
        <p:nvSpPr>
          <p:cNvPr id="4403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SSM-CAR-290</a:t>
            </a:r>
          </a:p>
        </p:txBody>
      </p:sp>
      <p:pic>
        <p:nvPicPr>
          <p:cNvPr id="4403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2519363"/>
            <a:ext cx="76866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charge code is suggested by the system </a:t>
            </a:r>
            <a:br>
              <a:rPr lang="en-US" sz="2400" dirty="0" smtClean="0"/>
            </a:br>
            <a:r>
              <a:rPr lang="en-US" sz="2400" dirty="0" smtClean="0"/>
              <a:t>based on two possible setups</a:t>
            </a:r>
          </a:p>
          <a:p>
            <a:pPr lvl="1"/>
            <a:r>
              <a:rPr lang="en-US" sz="2000" dirty="0" smtClean="0"/>
              <a:t>Default Charge Code Maintenance</a:t>
            </a:r>
          </a:p>
          <a:p>
            <a:pPr lvl="1"/>
            <a:r>
              <a:rPr lang="en-US" sz="2000" dirty="0" smtClean="0"/>
              <a:t>Details associated with the service limits in effect </a:t>
            </a:r>
          </a:p>
          <a:p>
            <a:pPr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450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Charge Code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SSM-CAR-300</a:t>
            </a:r>
          </a:p>
        </p:txBody>
      </p:sp>
      <p:pic>
        <p:nvPicPr>
          <p:cNvPr id="4505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2509838"/>
            <a:ext cx="590550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4038" y="2900363"/>
            <a:ext cx="6918325" cy="326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5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50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Displays if </a:t>
            </a:r>
            <a:r>
              <a:rPr lang="en-US" dirty="0" err="1" smtClean="0"/>
              <a:t>Det</a:t>
            </a:r>
            <a:r>
              <a:rPr lang="en-US" dirty="0" smtClean="0"/>
              <a:t>(ail) is set to Yes in the Labor/ Expenses frame</a:t>
            </a:r>
          </a:p>
          <a:p>
            <a:r>
              <a:rPr lang="en-US" dirty="0" smtClean="0"/>
              <a:t>Provides detailed information about the labor/ expense activity being recorded</a:t>
            </a:r>
          </a:p>
          <a:p>
            <a:endParaRPr lang="en-US" dirty="0" smtClean="0"/>
          </a:p>
        </p:txBody>
      </p:sp>
      <p:sp>
        <p:nvSpPr>
          <p:cNvPr id="46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Labor/Expense Detail</a:t>
            </a:r>
          </a:p>
        </p:txBody>
      </p:sp>
      <p:sp>
        <p:nvSpPr>
          <p:cNvPr id="460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SSM-CAR-310</a:t>
            </a:r>
          </a:p>
        </p:txBody>
      </p:sp>
      <p:pic>
        <p:nvPicPr>
          <p:cNvPr id="4608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3538" y="3338513"/>
            <a:ext cx="587692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Pricing is determined by price list in CAR header</a:t>
            </a:r>
          </a:p>
          <a:p>
            <a:r>
              <a:rPr lang="en-US" sz="2400" dirty="0" smtClean="0"/>
              <a:t>This must be a service price list of type R (Repair Pricing)</a:t>
            </a:r>
          </a:p>
          <a:p>
            <a:endParaRPr lang="en-US" sz="2400" dirty="0" smtClean="0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Pricing in CAR</a:t>
            </a:r>
          </a:p>
        </p:txBody>
      </p:sp>
      <p:sp>
        <p:nvSpPr>
          <p:cNvPr id="471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SSM-CAR-320</a:t>
            </a:r>
          </a:p>
        </p:txBody>
      </p:sp>
      <p:pic>
        <p:nvPicPr>
          <p:cNvPr id="47109" name="Picture 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3938" y="2257425"/>
            <a:ext cx="70897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Permits recording of inventory items used during service for a specific call line</a:t>
            </a:r>
          </a:p>
          <a:p>
            <a:endParaRPr lang="en-US" dirty="0" smtClean="0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Usage </a:t>
            </a:r>
          </a:p>
        </p:txBody>
      </p:sp>
      <p:sp>
        <p:nvSpPr>
          <p:cNvPr id="481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SSM-CAR-330</a:t>
            </a:r>
          </a:p>
        </p:txBody>
      </p:sp>
      <p:pic>
        <p:nvPicPr>
          <p:cNvPr id="4813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5" y="2185988"/>
            <a:ext cx="79438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Displays if Detail is set to Yes in the Item Usage frame</a:t>
            </a:r>
          </a:p>
          <a:p>
            <a:r>
              <a:rPr lang="en-US" sz="2400" dirty="0" smtClean="0"/>
              <a:t>User can supply details for multiple items by setting Multi to Yes</a:t>
            </a:r>
          </a:p>
          <a:p>
            <a:endParaRPr lang="en-US" dirty="0" smtClean="0"/>
          </a:p>
        </p:txBody>
      </p:sp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Item Usage Detail</a:t>
            </a:r>
          </a:p>
        </p:txBody>
      </p:sp>
      <p:sp>
        <p:nvSpPr>
          <p:cNvPr id="491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SSM-CAR-340</a:t>
            </a:r>
          </a:p>
        </p:txBody>
      </p:sp>
      <p:pic>
        <p:nvPicPr>
          <p:cNvPr id="4915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2088" y="2933700"/>
            <a:ext cx="621982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844800" y="5283200"/>
            <a:ext cx="2955925" cy="337681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j-lt"/>
              </a:rPr>
              <a:t>If Yes, another pop-up </a:t>
            </a:r>
            <a:r>
              <a:rPr lang="en-US" sz="1400" b="0" dirty="0" smtClean="0">
                <a:latin typeface="+mj-lt"/>
              </a:rPr>
              <a:t>displays</a:t>
            </a:r>
            <a:endParaRPr lang="en-US" sz="1400" b="0" dirty="0">
              <a:latin typeface="+mj-lt"/>
            </a:endParaRPr>
          </a:p>
        </p:txBody>
      </p:sp>
      <p:sp>
        <p:nvSpPr>
          <p:cNvPr id="49159" name="Rectangle 6"/>
          <p:cNvSpPr>
            <a:spLocks noChangeArrowheads="1"/>
          </p:cNvSpPr>
          <p:nvPr/>
        </p:nvSpPr>
        <p:spPr bwMode="auto">
          <a:xfrm>
            <a:off x="2028825" y="3181350"/>
            <a:ext cx="54292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49160" name="Elbow Connector 8"/>
          <p:cNvCxnSpPr>
            <a:cxnSpLocks noChangeShapeType="1"/>
            <a:endCxn id="49159" idx="1"/>
          </p:cNvCxnSpPr>
          <p:nvPr/>
        </p:nvCxnSpPr>
        <p:spPr bwMode="auto">
          <a:xfrm rot="10800000">
            <a:off x="2028826" y="3271839"/>
            <a:ext cx="815975" cy="2180203"/>
          </a:xfrm>
          <a:prstGeom prst="bentConnector3">
            <a:avLst>
              <a:gd name="adj1" fmla="val 12801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an end user simply wants to return a product, an RMA should be used</a:t>
            </a:r>
          </a:p>
          <a:p>
            <a:r>
              <a:rPr lang="en-US" dirty="0" smtClean="0"/>
              <a:t>A business may also need to manage returned goods as part of a service activity</a:t>
            </a:r>
          </a:p>
          <a:p>
            <a:pPr lvl="1"/>
            <a:r>
              <a:rPr lang="en-US" dirty="0" smtClean="0"/>
              <a:t>The part replaced in a service activity is repairable and can be refurbished</a:t>
            </a:r>
          </a:p>
          <a:p>
            <a:pPr lvl="1"/>
            <a:r>
              <a:rPr lang="en-US" dirty="0" smtClean="0"/>
              <a:t>The part replaced has some intrinsic value and the end user should receive credit for it</a:t>
            </a:r>
          </a:p>
          <a:p>
            <a:pPr lvl="1"/>
            <a:r>
              <a:rPr lang="en-US" dirty="0" smtClean="0"/>
              <a:t>A part replaced was tracked in the installed base as part of a product structure and the ISB record needs to be removed</a:t>
            </a:r>
          </a:p>
          <a:p>
            <a:pPr lvl="1"/>
            <a:r>
              <a:rPr lang="en-US" dirty="0" smtClean="0"/>
              <a:t>Too many items were ordered for a call with an MO and some need to be returned</a:t>
            </a:r>
          </a:p>
          <a:p>
            <a:endParaRPr lang="en-US" dirty="0" smtClean="0"/>
          </a:p>
        </p:txBody>
      </p:sp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018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 accommodates the need to dispose of removed material or unused items during a repair. This need may have a number of variations</a:t>
            </a:r>
          </a:p>
          <a:p>
            <a:pPr lvl="1"/>
            <a:r>
              <a:rPr lang="en-US" dirty="0" smtClean="0"/>
              <a:t>Part being issued is the same as the part being returned</a:t>
            </a:r>
          </a:p>
          <a:p>
            <a:pPr lvl="1"/>
            <a:r>
              <a:rPr lang="en-US" dirty="0" smtClean="0"/>
              <a:t>Part being issued is different than the part being returned</a:t>
            </a:r>
          </a:p>
          <a:p>
            <a:pPr lvl="1"/>
            <a:r>
              <a:rPr lang="en-US" dirty="0" smtClean="0"/>
              <a:t>Part removed needs to be repaired</a:t>
            </a:r>
          </a:p>
          <a:p>
            <a:pPr lvl="1"/>
            <a:r>
              <a:rPr lang="en-US" dirty="0" smtClean="0"/>
              <a:t>Part removed will be scrapped</a:t>
            </a:r>
          </a:p>
          <a:p>
            <a:pPr lvl="1"/>
            <a:r>
              <a:rPr lang="en-US" dirty="0" smtClean="0"/>
              <a:t>End user should receive credit for value of the removed part</a:t>
            </a:r>
          </a:p>
          <a:p>
            <a:endParaRPr lang="en-US" dirty="0" smtClean="0"/>
          </a:p>
        </p:txBody>
      </p:sp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120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SSM-CAR-360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1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1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1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If you enter a number in the Qty Ret field, you should always set </a:t>
            </a:r>
            <a:r>
              <a:rPr lang="en-US" sz="2400" dirty="0" err="1" smtClean="0"/>
              <a:t>Det</a:t>
            </a:r>
            <a:r>
              <a:rPr lang="en-US" sz="2400" dirty="0" smtClean="0"/>
              <a:t> to Yes to review the Returned Items Detail</a:t>
            </a:r>
          </a:p>
          <a:p>
            <a:endParaRPr lang="en-US" dirty="0" smtClean="0"/>
          </a:p>
        </p:txBody>
      </p:sp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Returning Items in CAR</a:t>
            </a:r>
          </a:p>
        </p:txBody>
      </p:sp>
      <p:sp>
        <p:nvSpPr>
          <p:cNvPr id="5222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SSM-CAR-370</a:t>
            </a:r>
          </a:p>
        </p:txBody>
      </p:sp>
      <p:pic>
        <p:nvPicPr>
          <p:cNvPr id="5222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6788" y="2209800"/>
            <a:ext cx="7208837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Return Status Logic</a:t>
            </a:r>
          </a:p>
        </p:txBody>
      </p:sp>
      <p:sp>
        <p:nvSpPr>
          <p:cNvPr id="5325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SSM-CAR-380</a:t>
            </a: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656929" y="2526150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No</a:t>
            </a: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675979" y="4394638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No</a:t>
            </a: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727854" y="4779950"/>
            <a:ext cx="1768475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Return Site/Location defined in Default Site Maintenance</a:t>
            </a:r>
          </a:p>
        </p:txBody>
      </p:sp>
      <p:cxnSp>
        <p:nvCxnSpPr>
          <p:cNvPr id="37" name="Straight Arrow Connector 36"/>
          <p:cNvCxnSpPr>
            <a:stCxn id="4" idx="2"/>
            <a:endCxn id="16" idx="0"/>
          </p:cNvCxnSpPr>
          <p:nvPr/>
        </p:nvCxnSpPr>
        <p:spPr>
          <a:xfrm rot="16200000" flipH="1">
            <a:off x="3386444" y="2702832"/>
            <a:ext cx="451294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6" idx="2"/>
            <a:endCxn id="19" idx="0"/>
          </p:cNvCxnSpPr>
          <p:nvPr/>
        </p:nvCxnSpPr>
        <p:spPr>
          <a:xfrm rot="5400000">
            <a:off x="3386445" y="4554302"/>
            <a:ext cx="451295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471988" y="1446650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Yes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680200" y="1432363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Yes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7167563" y="1131531"/>
            <a:ext cx="1582737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Return Site/Location defined in Default Site Maintenance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08000" y="1250713"/>
            <a:ext cx="1768475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Enter return status code in the CAR return detail frame</a:t>
            </a:r>
          </a:p>
        </p:txBody>
      </p:sp>
      <p:cxnSp>
        <p:nvCxnSpPr>
          <p:cNvPr id="29" name="Straight Arrow Connector 28"/>
          <p:cNvCxnSpPr>
            <a:stCxn id="10" idx="3"/>
            <a:endCxn id="4" idx="1"/>
          </p:cNvCxnSpPr>
          <p:nvPr/>
        </p:nvCxnSpPr>
        <p:spPr>
          <a:xfrm>
            <a:off x="2276475" y="1777098"/>
            <a:ext cx="565556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4" idx="3"/>
            <a:endCxn id="13" idx="1"/>
          </p:cNvCxnSpPr>
          <p:nvPr/>
        </p:nvCxnSpPr>
        <p:spPr>
          <a:xfrm>
            <a:off x="4430447" y="1777099"/>
            <a:ext cx="583142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3" idx="3"/>
            <a:endCxn id="15" idx="1"/>
          </p:cNvCxnSpPr>
          <p:nvPr/>
        </p:nvCxnSpPr>
        <p:spPr>
          <a:xfrm flipV="1">
            <a:off x="6644481" y="1777098"/>
            <a:ext cx="523082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2793735" y="1077011"/>
            <a:ext cx="1636712" cy="1400175"/>
          </a:xfrm>
          <a:prstGeom prst="diamond">
            <a:avLst/>
          </a:prstGeom>
          <a:solidFill>
            <a:schemeClr val="bg1"/>
          </a:solidFill>
          <a:ln w="1905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904860" y="1332598"/>
            <a:ext cx="1414463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item returned repairable?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5013589" y="1077011"/>
            <a:ext cx="1636712" cy="1400175"/>
          </a:xfrm>
          <a:prstGeom prst="diamond">
            <a:avLst/>
          </a:prstGeom>
          <a:solidFill>
            <a:schemeClr val="bg1"/>
          </a:solidFill>
          <a:ln w="1905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5124714" y="1475473"/>
            <a:ext cx="1414463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Good Yes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on the Return Status?</a:t>
            </a:r>
          </a:p>
        </p:txBody>
      </p: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5879570" y="2546788"/>
            <a:ext cx="4000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No</a:t>
            </a: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2371725" y="3265575"/>
            <a:ext cx="450850" cy="304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Yes</a:t>
            </a:r>
          </a:p>
        </p:txBody>
      </p:sp>
      <p:sp>
        <p:nvSpPr>
          <p:cNvPr id="22" name="Rectangle 20"/>
          <p:cNvSpPr>
            <a:spLocks noChangeArrowheads="1"/>
          </p:cNvSpPr>
          <p:nvPr/>
        </p:nvSpPr>
        <p:spPr bwMode="auto">
          <a:xfrm>
            <a:off x="508000" y="2983000"/>
            <a:ext cx="1768475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Scrap Site/Location defined in Default Site Maintenance</a:t>
            </a:r>
          </a:p>
        </p:txBody>
      </p:sp>
      <p:cxnSp>
        <p:nvCxnSpPr>
          <p:cNvPr id="31" name="Straight Arrow Connector 30"/>
          <p:cNvCxnSpPr>
            <a:stCxn id="16" idx="1"/>
            <a:endCxn id="22" idx="3"/>
          </p:cNvCxnSpPr>
          <p:nvPr/>
        </p:nvCxnSpPr>
        <p:spPr>
          <a:xfrm rot="10800000">
            <a:off x="2276475" y="3628568"/>
            <a:ext cx="565556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2793735" y="2928480"/>
            <a:ext cx="1636713" cy="1400175"/>
          </a:xfrm>
          <a:prstGeom prst="diamond">
            <a:avLst/>
          </a:prstGeom>
          <a:solidFill>
            <a:schemeClr val="bg1"/>
          </a:solidFill>
          <a:ln w="19050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latin typeface="+mn-lt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2904860" y="3165017"/>
            <a:ext cx="1414462" cy="7366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sz="1400" b="0" dirty="0">
                <a:latin typeface="+mn-lt"/>
              </a:rPr>
              <a:t>Is Scrap </a:t>
            </a:r>
          </a:p>
          <a:p>
            <a:pPr algn="ctr">
              <a:defRPr/>
            </a:pPr>
            <a:r>
              <a:rPr lang="en-US" sz="1400" b="0" dirty="0">
                <a:latin typeface="+mn-lt"/>
              </a:rPr>
              <a:t>Yes on the Return Status?</a:t>
            </a:r>
          </a:p>
        </p:txBody>
      </p:sp>
      <p:sp>
        <p:nvSpPr>
          <p:cNvPr id="25" name="Rectangle 23"/>
          <p:cNvSpPr>
            <a:spLocks noChangeArrowheads="1"/>
          </p:cNvSpPr>
          <p:nvPr/>
        </p:nvSpPr>
        <p:spPr bwMode="auto">
          <a:xfrm>
            <a:off x="4947708" y="2983000"/>
            <a:ext cx="1768475" cy="129113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Use Repair Site/Location defined in Default Site Maintenance</a:t>
            </a:r>
          </a:p>
        </p:txBody>
      </p:sp>
      <p:cxnSp>
        <p:nvCxnSpPr>
          <p:cNvPr id="41" name="Straight Arrow Connector 40"/>
          <p:cNvCxnSpPr>
            <a:stCxn id="13" idx="2"/>
            <a:endCxn id="25" idx="0"/>
          </p:cNvCxnSpPr>
          <p:nvPr/>
        </p:nvCxnSpPr>
        <p:spPr>
          <a:xfrm rot="16200000" flipH="1">
            <a:off x="5579038" y="2730092"/>
            <a:ext cx="505814" cy="1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2" grpId="0"/>
      <p:bldP spid="10" grpId="0" animBg="1"/>
      <p:bldP spid="4" grpId="0" animBg="1"/>
      <p:bldP spid="5" grpId="0"/>
      <p:bldP spid="13" grpId="0" animBg="1"/>
      <p:bldP spid="14" grpId="0"/>
      <p:bldP spid="16" grpId="0" animBg="1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When was the repair done</a:t>
            </a:r>
          </a:p>
          <a:p>
            <a:r>
              <a:rPr lang="en-US" dirty="0" smtClean="0"/>
              <a:t>Were there multiple visits</a:t>
            </a:r>
          </a:p>
          <a:p>
            <a:r>
              <a:rPr lang="en-US" dirty="0" smtClean="0"/>
              <a:t>What is covered under warranty/contract</a:t>
            </a:r>
          </a:p>
          <a:p>
            <a:r>
              <a:rPr lang="en-US" dirty="0" smtClean="0"/>
              <a:t>What is billable</a:t>
            </a:r>
          </a:p>
          <a:p>
            <a:r>
              <a:rPr lang="en-US" dirty="0" smtClean="0"/>
              <a:t>Are there any limits to coverage</a:t>
            </a:r>
          </a:p>
          <a:p>
            <a:r>
              <a:rPr lang="en-US" dirty="0" smtClean="0"/>
              <a:t>What parts were used on each visit</a:t>
            </a:r>
          </a:p>
          <a:p>
            <a:r>
              <a:rPr lang="en-US" dirty="0" smtClean="0"/>
              <a:t>What parts are being returned</a:t>
            </a:r>
          </a:p>
          <a:p>
            <a:r>
              <a:rPr lang="en-US" dirty="0" smtClean="0"/>
              <a:t>Who did the repair</a:t>
            </a:r>
          </a:p>
          <a:p>
            <a:r>
              <a:rPr lang="en-US" dirty="0" smtClean="0"/>
              <a:t>How long did each step take to complete</a:t>
            </a:r>
          </a:p>
          <a:p>
            <a:r>
              <a:rPr lang="en-US" dirty="0" smtClean="0"/>
              <a:t>Are service costs being captured</a:t>
            </a:r>
          </a:p>
          <a:p>
            <a:r>
              <a:rPr lang="en-US" dirty="0" smtClean="0"/>
              <a:t>Is this a fixed price repair</a:t>
            </a:r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74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SSM-CAR-030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7034213" y="4005263"/>
            <a:ext cx="1422400" cy="63976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Service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Performed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7034213" y="2747963"/>
            <a:ext cx="1422400" cy="639762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 anchor="ctr"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Request </a:t>
            </a:r>
          </a:p>
          <a:p>
            <a:pPr marL="342900" indent="-342900" algn="ctr">
              <a:spcBef>
                <a:spcPct val="20000"/>
              </a:spcBef>
              <a:defRPr/>
            </a:pPr>
            <a:r>
              <a:rPr lang="en-US" sz="2000" b="0" dirty="0">
                <a:latin typeface="+mn-lt"/>
              </a:rPr>
              <a:t>for Service</a:t>
            </a:r>
          </a:p>
        </p:txBody>
      </p:sp>
      <p:cxnSp>
        <p:nvCxnSpPr>
          <p:cNvPr id="9" name="Straight Arrow Connector 8"/>
          <p:cNvCxnSpPr>
            <a:stCxn id="6" idx="2"/>
            <a:endCxn id="5" idx="0"/>
          </p:cNvCxnSpPr>
          <p:nvPr/>
        </p:nvCxnSpPr>
        <p:spPr>
          <a:xfrm>
            <a:off x="7745413" y="3387725"/>
            <a:ext cx="0" cy="61753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54" dur="indefinite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55" dur="indefinite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6" dur="indefinite"/>
                                        <p:tgtEl>
                                          <p:spTgt spid="174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0" dur="indefinite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1" dur="indefinite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2" dur="indefinite"/>
                                        <p:tgtEl>
                                          <p:spTgt spid="174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6" dur="indefinite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67" dur="indefinite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68" dur="indefinite"/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 exchange is indicated when the return status has Exchange set to Yes</a:t>
            </a:r>
          </a:p>
          <a:p>
            <a:r>
              <a:rPr lang="en-US" dirty="0" smtClean="0"/>
              <a:t>The system looks for an exchange price for the item</a:t>
            </a:r>
          </a:p>
          <a:p>
            <a:pPr lvl="1"/>
            <a:r>
              <a:rPr lang="en-US" dirty="0" smtClean="0"/>
              <a:t>On the call’s price list</a:t>
            </a:r>
          </a:p>
          <a:p>
            <a:pPr lvl="1"/>
            <a:r>
              <a:rPr lang="en-US" dirty="0" smtClean="0"/>
              <a:t>Using the exchange unit of measure defined in the Call Management Control</a:t>
            </a:r>
          </a:p>
          <a:p>
            <a:endParaRPr lang="en-US" dirty="0" smtClean="0"/>
          </a:p>
        </p:txBody>
      </p:sp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Exchanging Items in CAR</a:t>
            </a:r>
          </a:p>
        </p:txBody>
      </p:sp>
      <p:sp>
        <p:nvSpPr>
          <p:cNvPr id="5427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SSM-CAR-390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only be used with items ordered on an MO for the call</a:t>
            </a:r>
          </a:p>
          <a:p>
            <a:r>
              <a:rPr lang="en-US" dirty="0" smtClean="0"/>
              <a:t>No inventory processing takes place, but the item is “tagged” as pending return</a:t>
            </a:r>
          </a:p>
          <a:p>
            <a:r>
              <a:rPr lang="en-US" dirty="0" smtClean="0"/>
              <a:t>Pending returns can be completed in MO Direct/Pending Returns</a:t>
            </a:r>
          </a:p>
          <a:p>
            <a:r>
              <a:rPr lang="en-US" dirty="0" smtClean="0"/>
              <a:t>Warning: Call cannot be closed until pending returns are completed</a:t>
            </a:r>
          </a:p>
          <a:p>
            <a:endParaRPr lang="en-US" dirty="0" smtClean="0"/>
          </a:p>
        </p:txBody>
      </p:sp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Marking Returns as Pending</a:t>
            </a:r>
          </a:p>
        </p:txBody>
      </p:sp>
      <p:sp>
        <p:nvSpPr>
          <p:cNvPr id="553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recording activity is complete, you are prompted to review the inventory about to be issued</a:t>
            </a:r>
          </a:p>
          <a:p>
            <a:pPr lvl="1"/>
            <a:r>
              <a:rPr lang="en-US" dirty="0" smtClean="0"/>
              <a:t>Always say Yes</a:t>
            </a:r>
          </a:p>
          <a:p>
            <a:endParaRPr lang="en-US" dirty="0" smtClean="0"/>
          </a:p>
        </p:txBody>
      </p:sp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Confirmation Frame</a:t>
            </a:r>
          </a:p>
        </p:txBody>
      </p:sp>
      <p:sp>
        <p:nvSpPr>
          <p:cNvPr id="563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SSM-CAR-410</a:t>
            </a:r>
          </a:p>
        </p:txBody>
      </p:sp>
      <p:pic>
        <p:nvPicPr>
          <p:cNvPr id="56325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425" y="2995613"/>
            <a:ext cx="7677150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output device requested in CAR is for a report with important information about</a:t>
            </a:r>
          </a:p>
          <a:p>
            <a:pPr lvl="1"/>
            <a:r>
              <a:rPr lang="en-US" dirty="0" smtClean="0"/>
              <a:t>Installed base updates (both items added and </a:t>
            </a:r>
            <a:br>
              <a:rPr lang="en-US" dirty="0" smtClean="0"/>
            </a:br>
            <a:r>
              <a:rPr lang="en-US" dirty="0" smtClean="0"/>
              <a:t>those removed)</a:t>
            </a:r>
          </a:p>
          <a:p>
            <a:pPr lvl="1"/>
            <a:r>
              <a:rPr lang="en-US" dirty="0" smtClean="0"/>
              <a:t>Inventory error messages</a:t>
            </a:r>
          </a:p>
          <a:p>
            <a:pPr lvl="1"/>
            <a:r>
              <a:rPr lang="en-US" dirty="0" smtClean="0"/>
              <a:t>Inventory warning messages</a:t>
            </a:r>
          </a:p>
          <a:p>
            <a:r>
              <a:rPr lang="en-US" dirty="0" smtClean="0"/>
              <a:t>The installed base updates and inventory issues occur as part of CAR processing</a:t>
            </a:r>
          </a:p>
          <a:p>
            <a:pPr lvl="1"/>
            <a:r>
              <a:rPr lang="en-US" dirty="0" smtClean="0"/>
              <a:t>This is unlike RMAs where ISB updates occur at invoice post</a:t>
            </a:r>
          </a:p>
          <a:p>
            <a:endParaRPr lang="en-US" dirty="0" smtClean="0"/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Report Generation in CAR</a:t>
            </a:r>
          </a:p>
        </p:txBody>
      </p:sp>
      <p:sp>
        <p:nvSpPr>
          <p:cNvPr id="573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After inventory and ISB processing, the Call Line Status frame displays</a:t>
            </a:r>
          </a:p>
          <a:p>
            <a:r>
              <a:rPr lang="en-US" sz="2400" dirty="0" smtClean="0"/>
              <a:t>System sets status based on the Close on Recording setting in the Call Management Control</a:t>
            </a:r>
          </a:p>
          <a:p>
            <a:endParaRPr lang="en-US" dirty="0" smtClean="0"/>
          </a:p>
        </p:txBody>
      </p:sp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Line Status</a:t>
            </a:r>
          </a:p>
        </p:txBody>
      </p:sp>
      <p:sp>
        <p:nvSpPr>
          <p:cNvPr id="583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SSM-CAR-430</a:t>
            </a:r>
          </a:p>
        </p:txBody>
      </p:sp>
      <p:pic>
        <p:nvPicPr>
          <p:cNvPr id="5837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5350" y="3019425"/>
            <a:ext cx="73533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System sets call status based on line statuses </a:t>
            </a:r>
            <a:br>
              <a:rPr lang="en-US" dirty="0" smtClean="0"/>
            </a:br>
            <a:r>
              <a:rPr lang="en-US" dirty="0" smtClean="0"/>
              <a:t>and the Close on Recording setting in the Call Management Control</a:t>
            </a:r>
          </a:p>
          <a:p>
            <a:endParaRPr lang="en-US" dirty="0" smtClean="0"/>
          </a:p>
        </p:txBody>
      </p:sp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Status</a:t>
            </a:r>
          </a:p>
        </p:txBody>
      </p:sp>
      <p:sp>
        <p:nvSpPr>
          <p:cNvPr id="593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SSM-CAR-440</a:t>
            </a:r>
          </a:p>
        </p:txBody>
      </p:sp>
      <p:pic>
        <p:nvPicPr>
          <p:cNvPr id="59397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471738"/>
            <a:ext cx="7343775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5534025" y="4743450"/>
            <a:ext cx="3430588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dirty="0">
                <a:latin typeface="+mn-lt"/>
                <a:cs typeface="Arial" charset="0"/>
              </a:rPr>
              <a:t>Whether these prompts appear depends on the Invoice from Recording setting in SSM Accounting Control (36.9.10)</a:t>
            </a:r>
          </a:p>
        </p:txBody>
      </p:sp>
      <p:sp>
        <p:nvSpPr>
          <p:cNvPr id="59399" name="Rectangle 7"/>
          <p:cNvSpPr>
            <a:spLocks noChangeArrowheads="1"/>
          </p:cNvSpPr>
          <p:nvPr/>
        </p:nvSpPr>
        <p:spPr bwMode="auto">
          <a:xfrm>
            <a:off x="3457575" y="5543550"/>
            <a:ext cx="161925" cy="1619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59400" name="Elbow Connector 9"/>
          <p:cNvCxnSpPr>
            <a:cxnSpLocks noChangeShapeType="1"/>
            <a:endCxn id="59399" idx="3"/>
          </p:cNvCxnSpPr>
          <p:nvPr/>
        </p:nvCxnSpPr>
        <p:spPr bwMode="auto">
          <a:xfrm rot="10800000" flipV="1">
            <a:off x="3619501" y="5269835"/>
            <a:ext cx="1914525" cy="35467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5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6" dur="indefinite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939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Business Process</a:t>
            </a:r>
          </a:p>
          <a:p>
            <a:r>
              <a:rPr lang="en-US" dirty="0" smtClean="0"/>
              <a:t>The customer wants detailed information</a:t>
            </a:r>
          </a:p>
          <a:p>
            <a:r>
              <a:rPr lang="en-US" dirty="0" smtClean="0"/>
              <a:t>The customer wants summary information</a:t>
            </a:r>
          </a:p>
          <a:p>
            <a:r>
              <a:rPr lang="en-US" dirty="0" smtClean="0"/>
              <a:t>Finance wants to review all service activity </a:t>
            </a:r>
            <a:br>
              <a:rPr lang="en-US" dirty="0" smtClean="0"/>
            </a:br>
            <a:r>
              <a:rPr lang="en-US" dirty="0" smtClean="0"/>
              <a:t>prior to invoicing the customer</a:t>
            </a:r>
          </a:p>
        </p:txBody>
      </p:sp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  <a:endParaRPr lang="en-US" smtClean="0"/>
          </a:p>
        </p:txBody>
      </p:sp>
      <p:sp>
        <p:nvSpPr>
          <p:cNvPr id="1843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SSM-CAR-040</a:t>
            </a:r>
            <a:endParaRPr lang="en-US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1409825" y="4189075"/>
            <a:ext cx="6321425" cy="639763"/>
            <a:chOff x="1457325" y="4664075"/>
            <a:chExt cx="6321425" cy="639763"/>
          </a:xfrm>
        </p:grpSpPr>
        <p:sp>
          <p:nvSpPr>
            <p:cNvPr id="5" name="Rounded Rectangle 4"/>
            <p:cNvSpPr>
              <a:spLocks noChangeArrowheads="1"/>
            </p:cNvSpPr>
            <p:nvPr/>
          </p:nvSpPr>
          <p:spPr bwMode="auto">
            <a:xfrm>
              <a:off x="3859213" y="4664075"/>
              <a:ext cx="1422400" cy="639763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Service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Performed</a:t>
              </a:r>
            </a:p>
          </p:txBody>
        </p:sp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1457325" y="4664075"/>
              <a:ext cx="1422400" cy="639763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Request 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for Service</a:t>
              </a:r>
            </a:p>
          </p:txBody>
        </p:sp>
        <p:sp>
          <p:nvSpPr>
            <p:cNvPr id="7" name="Rounded Rectangle 6"/>
            <p:cNvSpPr>
              <a:spLocks noChangeArrowheads="1"/>
            </p:cNvSpPr>
            <p:nvPr/>
          </p:nvSpPr>
          <p:spPr bwMode="auto">
            <a:xfrm>
              <a:off x="6356350" y="4664075"/>
              <a:ext cx="1422400" cy="639763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lIns="90488" tIns="44450" rIns="90488" bIns="44450" anchor="ctr"/>
            <a:lstStyle/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Document</a:t>
              </a:r>
            </a:p>
            <a:p>
              <a:pPr marL="342900" indent="-342900" algn="ctr">
                <a:spcBef>
                  <a:spcPct val="20000"/>
                </a:spcBef>
                <a:defRPr/>
              </a:pPr>
              <a:r>
                <a:rPr lang="en-US" sz="2000" b="0" dirty="0">
                  <a:latin typeface="+mn-lt"/>
                </a:rPr>
                <a:t>Visit</a:t>
              </a:r>
            </a:p>
          </p:txBody>
        </p:sp>
        <p:cxnSp>
          <p:nvCxnSpPr>
            <p:cNvPr id="11" name="Straight Arrow Connector 10"/>
            <p:cNvCxnSpPr>
              <a:stCxn id="6" idx="3"/>
              <a:endCxn id="5" idx="1"/>
            </p:cNvCxnSpPr>
            <p:nvPr/>
          </p:nvCxnSpPr>
          <p:spPr>
            <a:xfrm>
              <a:off x="2879725" y="4983957"/>
              <a:ext cx="979488" cy="0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5" idx="3"/>
              <a:endCxn id="7" idx="1"/>
            </p:cNvCxnSpPr>
            <p:nvPr/>
          </p:nvCxnSpPr>
          <p:spPr>
            <a:xfrm>
              <a:off x="5281613" y="4983957"/>
              <a:ext cx="1074737" cy="0"/>
            </a:xfrm>
            <a:prstGeom prst="straightConnector1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  <a:tailEnd type="arrow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1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Call Activity Recording (CAR) uses coverage information and service codes previously set up CAR provides an interactive interface to answering the questions associated with a service visit</a:t>
            </a:r>
          </a:p>
          <a:p>
            <a:r>
              <a:rPr lang="en-US" dirty="0" smtClean="0"/>
              <a:t>CAR also provides control over the invoicing process - each service activity can be invoiced immediately or accumulated together on one invoice</a:t>
            </a:r>
          </a:p>
          <a:p>
            <a:r>
              <a:rPr lang="en-US" dirty="0" smtClean="0"/>
              <a:t>CAR lets you take advantage of flexible defaults and enables input of manual overrides</a:t>
            </a:r>
          </a:p>
          <a:p>
            <a:endParaRPr lang="en-US" dirty="0" smtClean="0"/>
          </a:p>
        </p:txBody>
      </p:sp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Recording Service Activity</a:t>
            </a:r>
          </a:p>
        </p:txBody>
      </p:sp>
      <p:sp>
        <p:nvSpPr>
          <p:cNvPr id="1946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>
          <a:xfrm>
            <a:off x="457200" y="891611"/>
            <a:ext cx="8229600" cy="1480114"/>
          </a:xfrm>
        </p:spPr>
        <p:txBody>
          <a:bodyPr/>
          <a:lstStyle/>
          <a:p>
            <a:r>
              <a:rPr lang="en-US" dirty="0" smtClean="0"/>
              <a:t>CAR enables you to report parts, labor, travel, and expense usage related to a specific call line</a:t>
            </a:r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SSM-CAR-060</a:t>
            </a:r>
          </a:p>
        </p:txBody>
      </p:sp>
      <p:sp>
        <p:nvSpPr>
          <p:cNvPr id="6" name="Rounded Rectangle 5"/>
          <p:cNvSpPr>
            <a:spLocks noChangeArrowheads="1"/>
          </p:cNvSpPr>
          <p:nvPr/>
        </p:nvSpPr>
        <p:spPr bwMode="auto">
          <a:xfrm>
            <a:off x="1123950" y="2910872"/>
            <a:ext cx="2838450" cy="1884788"/>
          </a:xfrm>
          <a:prstGeom prst="roundRect">
            <a:avLst/>
          </a:prstGeom>
          <a:solidFill>
            <a:schemeClr val="accent2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0" bIns="0" anchor="t" anchorCtr="0"/>
          <a:lstStyle/>
          <a:p>
            <a:pPr>
              <a:defRPr/>
            </a:pPr>
            <a:r>
              <a:rPr lang="en-US" sz="1400" dirty="0">
                <a:latin typeface="+mj-lt"/>
              </a:rPr>
              <a:t>CALL: CA50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07/09/XX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Engineer: </a:t>
            </a:r>
            <a:r>
              <a:rPr lang="en-US" sz="1400" dirty="0" smtClean="0">
                <a:latin typeface="+mj-lt"/>
              </a:rPr>
              <a:t>ENG-12</a:t>
            </a:r>
          </a:p>
          <a:p>
            <a:pPr>
              <a:defRPr/>
            </a:pP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u="sng" dirty="0">
                <a:latin typeface="+mj-lt"/>
              </a:rPr>
              <a:t>Call Line    Item #        Serial #</a:t>
            </a:r>
            <a:endParaRPr lang="en-US" sz="14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           1     10-15000        3A2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2     10-10000       </a:t>
            </a:r>
            <a:r>
              <a:rPr lang="en-US" sz="1400" dirty="0" smtClean="0">
                <a:latin typeface="+mj-lt"/>
              </a:rPr>
              <a:t>479x</a:t>
            </a:r>
          </a:p>
        </p:txBody>
      </p:sp>
      <p:sp>
        <p:nvSpPr>
          <p:cNvPr id="11" name="Rounded Rectangle 10"/>
          <p:cNvSpPr>
            <a:spLocks noChangeArrowheads="1"/>
          </p:cNvSpPr>
          <p:nvPr/>
        </p:nvSpPr>
        <p:spPr bwMode="auto">
          <a:xfrm>
            <a:off x="4996047" y="2479213"/>
            <a:ext cx="3566928" cy="361678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1440" tIns="0" bIns="0" anchor="t" anchorCtr="0"/>
          <a:lstStyle/>
          <a:p>
            <a:pPr>
              <a:defRPr/>
            </a:pPr>
            <a:r>
              <a:rPr lang="en-US" sz="1400" dirty="0">
                <a:latin typeface="+mj-lt"/>
              </a:rPr>
              <a:t>CALL: CA50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07/09/XX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Engineer: ENG-12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Call Line    Item #        Serial #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1     </a:t>
            </a:r>
            <a:r>
              <a:rPr lang="en-US" sz="1400" dirty="0" smtClean="0">
                <a:latin typeface="+mj-lt"/>
              </a:rPr>
              <a:t>10-15000        </a:t>
            </a:r>
            <a:r>
              <a:rPr lang="en-US" sz="1400" dirty="0">
                <a:latin typeface="+mj-lt"/>
              </a:rPr>
              <a:t>3A2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   Labor/Expenses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Op    Svc Cat         Qty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10     Labor-</a:t>
            </a:r>
            <a:r>
              <a:rPr lang="en-US" sz="1400" dirty="0" err="1">
                <a:latin typeface="+mj-lt"/>
              </a:rPr>
              <a:t>reg</a:t>
            </a:r>
            <a:r>
              <a:rPr lang="en-US" sz="1400" dirty="0">
                <a:latin typeface="+mj-lt"/>
              </a:rPr>
              <a:t>      2.5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           Items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Op    Item             Qty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10    44-100           1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Call Line    Item #        Serial #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2      10-10000     479x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     Labor/Expenses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Op    Svc Cat         Qty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            10     Travel         320 </a:t>
            </a:r>
            <a:r>
              <a:rPr lang="en-US" sz="1400" dirty="0" smtClean="0">
                <a:latin typeface="+mj-lt"/>
              </a:rPr>
              <a:t>mi</a:t>
            </a:r>
            <a:endParaRPr lang="en-US" sz="1400" dirty="0">
              <a:latin typeface="+mj-lt"/>
            </a:endParaRPr>
          </a:p>
        </p:txBody>
      </p:sp>
      <p:sp>
        <p:nvSpPr>
          <p:cNvPr id="20491" name="Rectangle 14"/>
          <p:cNvSpPr>
            <a:spLocks noChangeArrowheads="1"/>
          </p:cNvSpPr>
          <p:nvPr/>
        </p:nvSpPr>
        <p:spPr bwMode="auto">
          <a:xfrm>
            <a:off x="3906074" y="4061823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2" name="Rectangle 15"/>
          <p:cNvSpPr>
            <a:spLocks noChangeArrowheads="1"/>
          </p:cNvSpPr>
          <p:nvPr/>
        </p:nvSpPr>
        <p:spPr bwMode="auto">
          <a:xfrm>
            <a:off x="3906836" y="4299948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3" name="Rectangle 16"/>
          <p:cNvSpPr>
            <a:spLocks noChangeArrowheads="1"/>
          </p:cNvSpPr>
          <p:nvPr/>
        </p:nvSpPr>
        <p:spPr bwMode="auto">
          <a:xfrm>
            <a:off x="4997636" y="3337256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494" name="Rectangle 17"/>
          <p:cNvSpPr>
            <a:spLocks noChangeArrowheads="1"/>
          </p:cNvSpPr>
          <p:nvPr/>
        </p:nvSpPr>
        <p:spPr bwMode="auto">
          <a:xfrm>
            <a:off x="4997636" y="5011275"/>
            <a:ext cx="66675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0495" name="Elbow Connector 19"/>
          <p:cNvCxnSpPr>
            <a:cxnSpLocks noChangeShapeType="1"/>
            <a:stCxn id="20491" idx="3"/>
            <a:endCxn id="20493" idx="1"/>
          </p:cNvCxnSpPr>
          <p:nvPr/>
        </p:nvCxnSpPr>
        <p:spPr bwMode="auto">
          <a:xfrm flipV="1">
            <a:off x="3972749" y="3427744"/>
            <a:ext cx="1024887" cy="72456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0496" name="Elbow Connector 22"/>
          <p:cNvCxnSpPr>
            <a:cxnSpLocks noChangeShapeType="1"/>
            <a:stCxn id="20492" idx="3"/>
            <a:endCxn id="20494" idx="1"/>
          </p:cNvCxnSpPr>
          <p:nvPr/>
        </p:nvCxnSpPr>
        <p:spPr bwMode="auto">
          <a:xfrm>
            <a:off x="3973511" y="4390436"/>
            <a:ext cx="1024125" cy="711327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1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 smtClean="0"/>
              <a:t>Based on your setup, CAR provides suggestions for</a:t>
            </a:r>
          </a:p>
          <a:p>
            <a:r>
              <a:rPr lang="en-US" dirty="0" smtClean="0"/>
              <a:t>Which service activities are covered</a:t>
            </a:r>
          </a:p>
          <a:p>
            <a:r>
              <a:rPr lang="en-US" dirty="0" smtClean="0"/>
              <a:t>How much coverage is allowed</a:t>
            </a:r>
          </a:p>
          <a:p>
            <a:r>
              <a:rPr lang="en-US" dirty="0" smtClean="0"/>
              <a:t>Where costs for each activity should be directed</a:t>
            </a:r>
          </a:p>
          <a:p>
            <a:endParaRPr lang="en-US" dirty="0" smtClean="0"/>
          </a:p>
        </p:txBody>
      </p:sp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150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SSM-CAR-070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CAR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latin typeface="Arial" pitchFamily="34" charset="0"/>
              </a:rPr>
              <a:t>SSM-CAR-080</a:t>
            </a:r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813435"/>
            <a:ext cx="7029450" cy="543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408738" y="2050098"/>
            <a:ext cx="2452687" cy="105277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CAR determines the product line and GL accounts to use for service </a:t>
            </a:r>
            <a:r>
              <a:rPr lang="en-US" sz="1400" b="0" dirty="0" smtClean="0">
                <a:latin typeface="+mj-lt"/>
              </a:rPr>
              <a:t>costs</a:t>
            </a:r>
            <a:endParaRPr lang="en-US" sz="1400" b="0" dirty="0">
              <a:latin typeface="+mj-lt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76225" y="3809985"/>
            <a:ext cx="3124200" cy="814407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CAR suggests charge responsibility based on the criteria of the call and the </a:t>
            </a:r>
            <a:r>
              <a:rPr lang="en-US" sz="1400" b="0" dirty="0" smtClean="0">
                <a:latin typeface="+mj-lt"/>
              </a:rPr>
              <a:t>repair</a:t>
            </a:r>
            <a:endParaRPr lang="en-US" sz="1400" b="0" dirty="0">
              <a:latin typeface="+mj-lt"/>
            </a:endParaRPr>
          </a:p>
        </p:txBody>
      </p:sp>
      <p:pic>
        <p:nvPicPr>
          <p:cNvPr id="22535" name="Picture 9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3" y="3963035"/>
            <a:ext cx="4975225" cy="227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647700" y="4785360"/>
            <a:ext cx="2647950" cy="57604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sz="1400" b="0" dirty="0">
                <a:latin typeface="+mn-lt"/>
              </a:rPr>
              <a:t>Price and covered amount are also </a:t>
            </a:r>
            <a:r>
              <a:rPr lang="en-US" sz="1400" b="0" dirty="0" smtClean="0">
                <a:latin typeface="+mn-lt"/>
              </a:rPr>
              <a:t>determined</a:t>
            </a:r>
            <a:endParaRPr lang="en-US" sz="1400" b="0" dirty="0">
              <a:latin typeface="+mn-lt"/>
            </a:endParaRPr>
          </a:p>
        </p:txBody>
      </p:sp>
      <p:sp>
        <p:nvSpPr>
          <p:cNvPr id="22537" name="Rectangle 11"/>
          <p:cNvSpPr>
            <a:spLocks noChangeArrowheads="1"/>
          </p:cNvSpPr>
          <p:nvPr/>
        </p:nvSpPr>
        <p:spPr bwMode="auto">
          <a:xfrm>
            <a:off x="5372100" y="3766185"/>
            <a:ext cx="2286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8" name="Rectangle 12"/>
          <p:cNvSpPr>
            <a:spLocks noChangeArrowheads="1"/>
          </p:cNvSpPr>
          <p:nvPr/>
        </p:nvSpPr>
        <p:spPr bwMode="auto">
          <a:xfrm>
            <a:off x="7277100" y="4137660"/>
            <a:ext cx="228600" cy="20002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2539" name="Left Brace 13"/>
          <p:cNvSpPr>
            <a:spLocks/>
          </p:cNvSpPr>
          <p:nvPr/>
        </p:nvSpPr>
        <p:spPr bwMode="auto">
          <a:xfrm>
            <a:off x="6438900" y="4844782"/>
            <a:ext cx="141288" cy="457200"/>
          </a:xfrm>
          <a:prstGeom prst="leftBrace">
            <a:avLst>
              <a:gd name="adj1" fmla="val 8320"/>
              <a:gd name="adj2" fmla="val 50000"/>
            </a:avLst>
          </a:prstGeom>
          <a:noFill/>
          <a:ln w="19050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2540" name="Elbow Connector 15"/>
          <p:cNvCxnSpPr>
            <a:cxnSpLocks noChangeShapeType="1"/>
            <a:endCxn id="22538" idx="0"/>
          </p:cNvCxnSpPr>
          <p:nvPr/>
        </p:nvCxnSpPr>
        <p:spPr bwMode="auto">
          <a:xfrm rot="5400000">
            <a:off x="6995845" y="3498423"/>
            <a:ext cx="1034792" cy="243682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541" name="Elbow Connector 17"/>
          <p:cNvCxnSpPr>
            <a:cxnSpLocks noChangeShapeType="1"/>
            <a:stCxn id="9" idx="3"/>
            <a:endCxn id="22537" idx="1"/>
          </p:cNvCxnSpPr>
          <p:nvPr/>
        </p:nvCxnSpPr>
        <p:spPr bwMode="auto">
          <a:xfrm flipV="1">
            <a:off x="3400425" y="3866198"/>
            <a:ext cx="1971675" cy="350991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22542" name="Elbow Connector 20"/>
          <p:cNvCxnSpPr>
            <a:cxnSpLocks noChangeShapeType="1"/>
            <a:stCxn id="11" idx="3"/>
            <a:endCxn id="22539" idx="1"/>
          </p:cNvCxnSpPr>
          <p:nvPr/>
        </p:nvCxnSpPr>
        <p:spPr bwMode="auto">
          <a:xfrm>
            <a:off x="3295650" y="5073382"/>
            <a:ext cx="3143250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</p:bld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6529</TotalTime>
  <Words>1757</Words>
  <Application>Microsoft Office PowerPoint</Application>
  <PresentationFormat>On-screen Show (4:3)</PresentationFormat>
  <Paragraphs>378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QAD 2010 Template</vt:lpstr>
      <vt:lpstr>Call Activity Recording</vt:lpstr>
      <vt:lpstr>Call Activity Recording</vt:lpstr>
      <vt:lpstr>Recording Service Activity</vt:lpstr>
      <vt:lpstr>Recording Service Activity</vt:lpstr>
      <vt:lpstr>Recording Service Activity</vt:lpstr>
      <vt:lpstr>Recording Service Activity</vt:lpstr>
      <vt:lpstr>Benefits of CAR</vt:lpstr>
      <vt:lpstr>Benefits of CAR</vt:lpstr>
      <vt:lpstr>Benefits of CAR</vt:lpstr>
      <vt:lpstr>Benefits of CAR</vt:lpstr>
      <vt:lpstr>Benefits of CAR</vt:lpstr>
      <vt:lpstr>Benefits of CAR</vt:lpstr>
      <vt:lpstr>The CAR Process</vt:lpstr>
      <vt:lpstr>Grouping Data in CAR</vt:lpstr>
      <vt:lpstr>CAR Header</vt:lpstr>
      <vt:lpstr>CAR Header</vt:lpstr>
      <vt:lpstr>Item Selection and Usage Frames</vt:lpstr>
      <vt:lpstr>CAR Item Selection Frame</vt:lpstr>
      <vt:lpstr>What is a Report?</vt:lpstr>
      <vt:lpstr>Report Status</vt:lpstr>
      <vt:lpstr>Report Status Use</vt:lpstr>
      <vt:lpstr>Item Detail Frame</vt:lpstr>
      <vt:lpstr>Loading BOMs/Routings in CAR</vt:lpstr>
      <vt:lpstr>Item Detail Frame</vt:lpstr>
      <vt:lpstr>CAR ISB Detail Frame</vt:lpstr>
      <vt:lpstr>WIP Product Line</vt:lpstr>
      <vt:lpstr>Coverage Information </vt:lpstr>
      <vt:lpstr>Call Maintenance Impacts CAR</vt:lpstr>
      <vt:lpstr>Fault Codes</vt:lpstr>
      <vt:lpstr>Labor/Expenses</vt:lpstr>
      <vt:lpstr>Charge Code</vt:lpstr>
      <vt:lpstr>Labor/Expense Detail</vt:lpstr>
      <vt:lpstr>Pricing in CAR</vt:lpstr>
      <vt:lpstr>Item Usage </vt:lpstr>
      <vt:lpstr>Item Usage Detail</vt:lpstr>
      <vt:lpstr>Returning Items in CAR</vt:lpstr>
      <vt:lpstr>Returning Items in CAR</vt:lpstr>
      <vt:lpstr>Returning Items in CAR</vt:lpstr>
      <vt:lpstr>Return Status Logic</vt:lpstr>
      <vt:lpstr>Exchanging Items in CAR</vt:lpstr>
      <vt:lpstr>Marking Returns as Pending</vt:lpstr>
      <vt:lpstr>CAR Confirmation Frame</vt:lpstr>
      <vt:lpstr>Report Generation in CAR</vt:lpstr>
      <vt:lpstr>Call Line Status</vt:lpstr>
      <vt:lpstr>Call Status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191</cp:revision>
  <dcterms:created xsi:type="dcterms:W3CDTF">2002-03-27T21:49:26Z</dcterms:created>
  <dcterms:modified xsi:type="dcterms:W3CDTF">2012-01-23T23:48:40Z</dcterms:modified>
</cp:coreProperties>
</file>