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openxmlformats-officedocument.oleObject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4198" r:id="rId1"/>
  </p:sldMasterIdLst>
  <p:notesMasterIdLst>
    <p:notesMasterId r:id="rId25"/>
  </p:notesMasterIdLst>
  <p:handoutMasterIdLst>
    <p:handoutMasterId r:id="rId26"/>
  </p:handoutMasterIdLst>
  <p:sldIdLst>
    <p:sldId id="256" r:id="rId2"/>
    <p:sldId id="257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umimoji="1" sz="2400" b="1" kern="1200">
        <a:solidFill>
          <a:schemeClr val="tx1"/>
        </a:solidFill>
        <a:latin typeface="Verdana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umimoji="1" sz="2400" b="1" kern="1200">
        <a:solidFill>
          <a:schemeClr val="tx1"/>
        </a:solidFill>
        <a:latin typeface="Verdana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umimoji="1" sz="2400" b="1" kern="1200">
        <a:solidFill>
          <a:schemeClr val="tx1"/>
        </a:solidFill>
        <a:latin typeface="Verdana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umimoji="1" sz="2400" b="1" kern="1200">
        <a:solidFill>
          <a:schemeClr val="tx1"/>
        </a:solidFill>
        <a:latin typeface="Verdana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umimoji="1" sz="2400" b="1" kern="1200">
        <a:solidFill>
          <a:schemeClr val="tx1"/>
        </a:solidFill>
        <a:latin typeface="Verdana" pitchFamily="34" charset="0"/>
        <a:ea typeface="+mn-ea"/>
        <a:cs typeface="+mn-cs"/>
      </a:defRPr>
    </a:lvl5pPr>
    <a:lvl6pPr marL="2286000" algn="l" defTabSz="914400" rtl="0" eaLnBrk="1" latinLnBrk="0" hangingPunct="1">
      <a:defRPr kumimoji="1" sz="2400" b="1" kern="1200">
        <a:solidFill>
          <a:schemeClr val="tx1"/>
        </a:solidFill>
        <a:latin typeface="Verdana" pitchFamily="34" charset="0"/>
        <a:ea typeface="+mn-ea"/>
        <a:cs typeface="+mn-cs"/>
      </a:defRPr>
    </a:lvl6pPr>
    <a:lvl7pPr marL="2743200" algn="l" defTabSz="914400" rtl="0" eaLnBrk="1" latinLnBrk="0" hangingPunct="1">
      <a:defRPr kumimoji="1" sz="2400" b="1" kern="1200">
        <a:solidFill>
          <a:schemeClr val="tx1"/>
        </a:solidFill>
        <a:latin typeface="Verdana" pitchFamily="34" charset="0"/>
        <a:ea typeface="+mn-ea"/>
        <a:cs typeface="+mn-cs"/>
      </a:defRPr>
    </a:lvl7pPr>
    <a:lvl8pPr marL="3200400" algn="l" defTabSz="914400" rtl="0" eaLnBrk="1" latinLnBrk="0" hangingPunct="1">
      <a:defRPr kumimoji="1" sz="2400" b="1" kern="1200">
        <a:solidFill>
          <a:schemeClr val="tx1"/>
        </a:solidFill>
        <a:latin typeface="Verdana" pitchFamily="34" charset="0"/>
        <a:ea typeface="+mn-ea"/>
        <a:cs typeface="+mn-cs"/>
      </a:defRPr>
    </a:lvl8pPr>
    <a:lvl9pPr marL="3657600" algn="l" defTabSz="914400" rtl="0" eaLnBrk="1" latinLnBrk="0" hangingPunct="1">
      <a:defRPr kumimoji="1" sz="2400" b="1" kern="1200">
        <a:solidFill>
          <a:schemeClr val="tx1"/>
        </a:solidFill>
        <a:latin typeface="Verdan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</p:showPr>
  <p:clrMru>
    <a:srgbClr val="C29970"/>
    <a:srgbClr val="6287C6"/>
    <a:srgbClr val="0099FF"/>
    <a:srgbClr val="000099"/>
    <a:srgbClr val="006600"/>
    <a:srgbClr val="FFCC00"/>
    <a:srgbClr val="009900"/>
    <a:srgbClr val="969696"/>
    <a:srgbClr val="C0C0C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5620"/>
    <p:restoredTop sz="94660" autoAdjust="0"/>
  </p:normalViewPr>
  <p:slideViewPr>
    <p:cSldViewPr snapToGrid="0">
      <p:cViewPr varScale="1">
        <p:scale>
          <a:sx n="87" d="100"/>
          <a:sy n="87" d="100"/>
        </p:scale>
        <p:origin x="-78" y="-582"/>
      </p:cViewPr>
      <p:guideLst>
        <p:guide orient="horz" pos="2157"/>
        <p:guide orient="horz" pos="571"/>
        <p:guide orient="horz" pos="1072"/>
        <p:guide pos="2879"/>
        <p:guide pos="375"/>
        <p:guide pos="784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62" d="100"/>
          <a:sy n="62" d="100"/>
        </p:scale>
        <p:origin x="-1602" y="-66"/>
      </p:cViewPr>
      <p:guideLst>
        <p:guide orient="horz" pos="2880"/>
        <p:guide pos="2160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 sz="1200" b="0">
                <a:latin typeface="Times New Roman" pitchFamily="18" charset="0"/>
              </a:defRPr>
            </a:lvl1pPr>
          </a:lstStyle>
          <a:p>
            <a:pPr>
              <a:defRPr/>
            </a:pPr>
            <a:r>
              <a:rPr lang="en-US"/>
              <a:t>Cat McGlothlin Gurkweitz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kumimoji="0" sz="1200" b="0">
                <a:latin typeface="Times New Roman" pitchFamily="18" charset="0"/>
              </a:defRPr>
            </a:lvl1pPr>
          </a:lstStyle>
          <a:p>
            <a:pPr>
              <a:defRPr/>
            </a:pPr>
            <a:fld id="{89801AB0-3326-4333-A955-44BE8C36F8C7}" type="datetime1">
              <a:rPr lang="en-US"/>
              <a:pPr>
                <a:defRPr/>
              </a:pPr>
              <a:t>1/24/2012</a:t>
            </a:fld>
            <a:endParaRPr lang="en-US"/>
          </a:p>
        </p:txBody>
      </p:sp>
      <p:sp>
        <p:nvSpPr>
          <p:cNvPr id="1434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kumimoji="0" sz="1200" b="0">
                <a:latin typeface="Times New Roman" pitchFamily="18" charset="0"/>
              </a:defRPr>
            </a:lvl1pPr>
          </a:lstStyle>
          <a:p>
            <a:pPr>
              <a:defRPr/>
            </a:pPr>
            <a:r>
              <a:rPr lang="en-US"/>
              <a:t>Title goes here</a:t>
            </a:r>
          </a:p>
        </p:txBody>
      </p:sp>
      <p:sp>
        <p:nvSpPr>
          <p:cNvPr id="1434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kumimoji="0" sz="1200" b="0">
                <a:latin typeface="Times New Roman" pitchFamily="18" charset="0"/>
              </a:defRPr>
            </a:lvl1pPr>
          </a:lstStyle>
          <a:p>
            <a:pPr>
              <a:defRPr/>
            </a:pPr>
            <a:fld id="{88362E44-7D57-4F0C-AA2B-D2FD11F5B7A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6" name="Rectangle 8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4290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 sz="1000" b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8915" name="Rectangle 9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58" name="Rectangle 10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457200" y="4343400"/>
            <a:ext cx="5943600" cy="434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dt" idx="1"/>
          </p:nvPr>
        </p:nvSpPr>
        <p:spPr bwMode="auto">
          <a:xfrm>
            <a:off x="5410200" y="0"/>
            <a:ext cx="1447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kumimoji="0" sz="1000" b="0">
                <a:latin typeface="Arial" charset="0"/>
              </a:defRPr>
            </a:lvl1pPr>
          </a:lstStyle>
          <a:p>
            <a:pPr>
              <a:defRPr/>
            </a:pPr>
            <a:fld id="{C3807A28-F2D3-415C-9FA8-05B36B68D3F5}" type="datetime1">
              <a:rPr lang="en-US"/>
              <a:pPr>
                <a:defRPr/>
              </a:pPr>
              <a:t>1/24/2012</a:t>
            </a:fld>
            <a:endParaRPr lang="en-US"/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915400"/>
            <a:ext cx="12192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kumimoji="0" sz="1000" b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61" name="Rectangle 13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638800" y="8915400"/>
            <a:ext cx="12192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kumimoji="0" sz="1000" b="0">
                <a:latin typeface="Arial" charset="0"/>
              </a:defRPr>
            </a:lvl1pPr>
          </a:lstStyle>
          <a:p>
            <a:pPr>
              <a:defRPr/>
            </a:pPr>
            <a:fld id="{D2EC4C8A-E62B-437F-B21A-693DF06C4CF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 cstate="print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SSM-RMA-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SSM-RMA-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SSM-RMA-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7192710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591425" y="6638544"/>
            <a:ext cx="1552575" cy="219456"/>
          </a:xfrm>
        </p:spPr>
        <p:txBody>
          <a:bodyPr/>
          <a:lstStyle/>
          <a:p>
            <a:pPr>
              <a:defRPr/>
            </a:pPr>
            <a:r>
              <a:rPr lang="en-US" smtClean="0"/>
              <a:t>SSM-RMA-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2369242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SSM-RMA-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2955355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SSM-RMA-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706750990"/>
      </p:ext>
    </p:extLst>
  </p:cSld>
  <p:clrMapOvr>
    <a:masterClrMapping/>
  </p:clrMapOvr>
  <p:hf sldNum="0" hd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7543800" y="6638544"/>
            <a:ext cx="16002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 b="0">
                <a:solidFill>
                  <a:schemeClr val="tx1"/>
                </a:solidFill>
                <a:latin typeface="+mj-lt"/>
              </a:defRPr>
            </a:lvl1pPr>
          </a:lstStyle>
          <a:p>
            <a:pPr>
              <a:defRPr/>
            </a:pPr>
            <a:r>
              <a:rPr lang="en-US" smtClean="0"/>
              <a:t>SSM-RMA-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99" r:id="rId1"/>
    <p:sldLayoutId id="2147484200" r:id="rId2"/>
    <p:sldLayoutId id="2147484201" r:id="rId3"/>
    <p:sldLayoutId id="2147484202" r:id="rId4"/>
    <p:sldLayoutId id="2147484203" r:id="rId5"/>
    <p:sldLayoutId id="2147484204" r:id="rId6"/>
    <p:sldLayoutId id="2147484205" r:id="rId7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1.emf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Return Material Authorizations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 smtClean="0"/>
              <a:t>Service &amp; Support Management</a:t>
            </a:r>
            <a:endParaRPr lang="en-US" dirty="0"/>
          </a:p>
        </p:txBody>
      </p:sp>
      <p:sp>
        <p:nvSpPr>
          <p:cNvPr id="16387" name="Footer Placeholder 2"/>
          <p:cNvSpPr>
            <a:spLocks noGrp="1"/>
          </p:cNvSpPr>
          <p:nvPr>
            <p:ph type="ftr" sz="quarter" idx="4294967295"/>
          </p:nvPr>
        </p:nvSpPr>
        <p:spPr>
          <a:xfrm>
            <a:off x="7591425" y="6638925"/>
            <a:ext cx="1552575" cy="219075"/>
          </a:xfrm>
          <a:noFill/>
        </p:spPr>
        <p:txBody>
          <a:bodyPr/>
          <a:lstStyle/>
          <a:p>
            <a:r>
              <a:rPr lang="en-US" smtClean="0"/>
              <a:t>SSM-RMA-010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4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6700" y="947738"/>
            <a:ext cx="6248400" cy="4991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Linking Issues and Receipts</a:t>
            </a:r>
          </a:p>
        </p:txBody>
      </p:sp>
      <p:sp>
        <p:nvSpPr>
          <p:cNvPr id="25604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SSM-RMA-100</a:t>
            </a:r>
          </a:p>
        </p:txBody>
      </p:sp>
      <p:pic>
        <p:nvPicPr>
          <p:cNvPr id="25605" name="Picture 3" descr="Region Capture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62250" y="1166813"/>
            <a:ext cx="6248400" cy="4991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ounded Rectangle 5"/>
          <p:cNvSpPr>
            <a:spLocks noChangeArrowheads="1"/>
          </p:cNvSpPr>
          <p:nvPr/>
        </p:nvSpPr>
        <p:spPr bwMode="auto">
          <a:xfrm>
            <a:off x="1447800" y="4600575"/>
            <a:ext cx="2670175" cy="1291134"/>
          </a:xfrm>
          <a:prstGeom prst="roundRect">
            <a:avLst/>
          </a:prstGeom>
          <a:solidFill>
            <a:schemeClr val="bg1"/>
          </a:solidFill>
          <a:ln w="12700">
            <a:solidFill>
              <a:schemeClr val="tx1">
                <a:lumMod val="75000"/>
                <a:lumOff val="25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0488" tIns="44450" rIns="90488" bIns="44450">
            <a:spAutoFit/>
          </a:bodyPr>
          <a:lstStyle/>
          <a:p>
            <a:pPr>
              <a:defRPr/>
            </a:pPr>
            <a:r>
              <a:rPr lang="en-US" sz="1400" b="0" dirty="0">
                <a:latin typeface="+mj-lt"/>
              </a:rPr>
              <a:t>Specifying “Yes” triggers a special Receipt frame with the same item as the issue line. This is useful for one-to-one part </a:t>
            </a:r>
            <a:r>
              <a:rPr lang="en-US" sz="1400" b="0" dirty="0" smtClean="0">
                <a:latin typeface="+mj-lt"/>
              </a:rPr>
              <a:t>replacement</a:t>
            </a:r>
            <a:endParaRPr lang="en-US" sz="1400" b="0" dirty="0">
              <a:latin typeface="+mj-lt"/>
            </a:endParaRPr>
          </a:p>
        </p:txBody>
      </p:sp>
      <p:sp>
        <p:nvSpPr>
          <p:cNvPr id="25607" name="Rectangle 6"/>
          <p:cNvSpPr>
            <a:spLocks noChangeArrowheads="1"/>
          </p:cNvSpPr>
          <p:nvPr/>
        </p:nvSpPr>
        <p:spPr bwMode="auto">
          <a:xfrm>
            <a:off x="762000" y="4819650"/>
            <a:ext cx="323850" cy="200025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cxnSp>
        <p:nvCxnSpPr>
          <p:cNvPr id="25608" name="Elbow Connector 8"/>
          <p:cNvCxnSpPr>
            <a:cxnSpLocks noChangeShapeType="1"/>
            <a:endCxn id="25607" idx="1"/>
          </p:cNvCxnSpPr>
          <p:nvPr/>
        </p:nvCxnSpPr>
        <p:spPr bwMode="auto">
          <a:xfrm rot="10800000">
            <a:off x="762000" y="4919664"/>
            <a:ext cx="685800" cy="326479"/>
          </a:xfrm>
          <a:prstGeom prst="bentConnector3">
            <a:avLst>
              <a:gd name="adj1" fmla="val 133333"/>
            </a:avLst>
          </a:prstGeom>
          <a:noFill/>
          <a:ln w="28575" algn="ctr">
            <a:solidFill>
              <a:schemeClr val="tx1">
                <a:lumMod val="75000"/>
                <a:lumOff val="25000"/>
              </a:schemeClr>
            </a:solidFill>
            <a:round/>
            <a:headEnd/>
            <a:tailEnd type="arrow" w="med" len="med"/>
          </a:ln>
        </p:spPr>
      </p:cxnSp>
      <p:sp>
        <p:nvSpPr>
          <p:cNvPr id="25609" name="Rectangle 9"/>
          <p:cNvSpPr>
            <a:spLocks noChangeArrowheads="1"/>
          </p:cNvSpPr>
          <p:nvPr/>
        </p:nvSpPr>
        <p:spPr bwMode="auto">
          <a:xfrm>
            <a:off x="447675" y="2790825"/>
            <a:ext cx="466725" cy="190500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25610" name="Rectangle 10"/>
          <p:cNvSpPr>
            <a:spLocks noChangeArrowheads="1"/>
          </p:cNvSpPr>
          <p:nvPr/>
        </p:nvSpPr>
        <p:spPr bwMode="auto">
          <a:xfrm>
            <a:off x="3009900" y="3943350"/>
            <a:ext cx="466725" cy="190500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cxnSp>
        <p:nvCxnSpPr>
          <p:cNvPr id="25611" name="Elbow Connector 12"/>
          <p:cNvCxnSpPr>
            <a:cxnSpLocks noChangeShapeType="1"/>
            <a:stCxn id="25609" idx="3"/>
            <a:endCxn id="25610" idx="1"/>
          </p:cNvCxnSpPr>
          <p:nvPr/>
        </p:nvCxnSpPr>
        <p:spPr bwMode="auto">
          <a:xfrm>
            <a:off x="914400" y="2886075"/>
            <a:ext cx="2095500" cy="1152525"/>
          </a:xfrm>
          <a:prstGeom prst="bentConnector3">
            <a:avLst>
              <a:gd name="adj1" fmla="val 50000"/>
            </a:avLst>
          </a:prstGeom>
          <a:noFill/>
          <a:ln w="28575" algn="ctr">
            <a:solidFill>
              <a:schemeClr val="tx1">
                <a:lumMod val="75000"/>
                <a:lumOff val="25000"/>
              </a:schemeClr>
            </a:solidFill>
            <a:round/>
            <a:headEnd/>
            <a:tailEnd type="arrow" w="med" len="med"/>
          </a:ln>
        </p:spPr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6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56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RMA Service Types</a:t>
            </a:r>
          </a:p>
        </p:txBody>
      </p:sp>
      <p:sp>
        <p:nvSpPr>
          <p:cNvPr id="26627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SSM-RMA-110</a:t>
            </a: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1248280" y="1197306"/>
            <a:ext cx="6647441" cy="752469"/>
          </a:xfrm>
          <a:prstGeom prst="roundRect">
            <a:avLst/>
          </a:prstGeom>
          <a:solidFill>
            <a:schemeClr val="accent3"/>
          </a:solidFill>
          <a:ln w="1270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lIns="90488" tIns="44450" rIns="90488" bIns="44450" anchor="ctr" anchorCtr="1"/>
          <a:lstStyle/>
          <a:p>
            <a:pPr algn="ctr">
              <a:spcBef>
                <a:spcPct val="20000"/>
              </a:spcBef>
              <a:defRPr/>
            </a:pPr>
            <a:r>
              <a:rPr lang="en-US" sz="2800" dirty="0">
                <a:latin typeface="+mn-lt"/>
              </a:rPr>
              <a:t>SERVICE TYPE</a:t>
            </a:r>
          </a:p>
        </p:txBody>
      </p:sp>
      <p:sp>
        <p:nvSpPr>
          <p:cNvPr id="9" name="Rectangle 6"/>
          <p:cNvSpPr>
            <a:spLocks noChangeArrowheads="1"/>
          </p:cNvSpPr>
          <p:nvPr/>
        </p:nvSpPr>
        <p:spPr bwMode="auto">
          <a:xfrm>
            <a:off x="3200400" y="3978275"/>
            <a:ext cx="2743200" cy="2059246"/>
          </a:xfrm>
          <a:prstGeom prst="roundRect">
            <a:avLst/>
          </a:prstGeom>
          <a:solidFill>
            <a:schemeClr val="accent3"/>
          </a:solidFill>
          <a:ln w="1270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t" anchorCtr="1"/>
          <a:lstStyle/>
          <a:p>
            <a:pPr marL="171450" indent="-171450">
              <a:defRPr/>
            </a:pPr>
            <a:r>
              <a:rPr lang="en-US" sz="2000" dirty="0">
                <a:latin typeface="+mj-lt"/>
              </a:rPr>
              <a:t>RMAs</a:t>
            </a:r>
            <a:endParaRPr lang="en-US" dirty="0">
              <a:latin typeface="+mj-lt"/>
            </a:endParaRPr>
          </a:p>
          <a:p>
            <a:pPr marL="171450" indent="-171450">
              <a:buSzPct val="50000"/>
              <a:buFont typeface="ZapfDingbats" pitchFamily="82" charset="2"/>
              <a:buChar char="l"/>
              <a:defRPr/>
            </a:pPr>
            <a:r>
              <a:rPr lang="en-US" sz="1600" dirty="0">
                <a:latin typeface="+mj-lt"/>
              </a:rPr>
              <a:t>Product Line</a:t>
            </a:r>
          </a:p>
          <a:p>
            <a:pPr marL="171450" indent="-171450">
              <a:buSzPct val="50000"/>
              <a:buFont typeface="ZapfDingbats" pitchFamily="82" charset="2"/>
              <a:buChar char="l"/>
              <a:defRPr/>
            </a:pPr>
            <a:r>
              <a:rPr lang="en-US" sz="1600" dirty="0">
                <a:latin typeface="+mj-lt"/>
              </a:rPr>
              <a:t>Restocking Charge</a:t>
            </a:r>
          </a:p>
          <a:p>
            <a:pPr marL="171450" indent="-171450">
              <a:buSzPct val="50000"/>
              <a:buFont typeface="ZapfDingbats" pitchFamily="82" charset="2"/>
              <a:buChar char="l"/>
              <a:defRPr/>
            </a:pPr>
            <a:r>
              <a:rPr lang="en-US" sz="1600" dirty="0">
                <a:latin typeface="+mj-lt"/>
              </a:rPr>
              <a:t>Credit Price List</a:t>
            </a:r>
          </a:p>
          <a:p>
            <a:pPr marL="171450" indent="-171450">
              <a:buSzPct val="50000"/>
              <a:buFont typeface="ZapfDingbats" pitchFamily="82" charset="2"/>
              <a:buChar char="l"/>
              <a:defRPr/>
            </a:pPr>
            <a:r>
              <a:rPr lang="en-US" sz="1600" dirty="0">
                <a:latin typeface="+mj-lt"/>
              </a:rPr>
              <a:t>Ship Before Return</a:t>
            </a:r>
          </a:p>
          <a:p>
            <a:pPr marL="171450" indent="-171450">
              <a:buSzPct val="50000"/>
              <a:buFont typeface="ZapfDingbats" pitchFamily="82" charset="2"/>
              <a:buChar char="l"/>
              <a:defRPr/>
            </a:pPr>
            <a:r>
              <a:rPr lang="en-US" sz="1600" dirty="0">
                <a:latin typeface="+mj-lt"/>
              </a:rPr>
              <a:t>Levels of Service</a:t>
            </a:r>
          </a:p>
        </p:txBody>
      </p:sp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285750" y="2773363"/>
            <a:ext cx="2743200" cy="2059246"/>
          </a:xfrm>
          <a:prstGeom prst="roundRect">
            <a:avLst/>
          </a:prstGeom>
          <a:solidFill>
            <a:schemeClr val="accent2"/>
          </a:solidFill>
          <a:ln w="1270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t" anchorCtr="1"/>
          <a:lstStyle/>
          <a:p>
            <a:pPr marL="171450" indent="-171450">
              <a:defRPr/>
            </a:pPr>
            <a:r>
              <a:rPr lang="en-US" sz="2000" dirty="0">
                <a:latin typeface="+mj-lt"/>
              </a:rPr>
              <a:t>Service Contracts</a:t>
            </a:r>
          </a:p>
          <a:p>
            <a:pPr marL="171450" indent="-171450">
              <a:buSzPct val="50000"/>
              <a:buFont typeface="ZapfDingbats" pitchFamily="82" charset="2"/>
              <a:buChar char="l"/>
              <a:defRPr/>
            </a:pPr>
            <a:r>
              <a:rPr lang="en-US" sz="1600" dirty="0">
                <a:latin typeface="+mj-lt"/>
              </a:rPr>
              <a:t>Product Line</a:t>
            </a:r>
          </a:p>
          <a:p>
            <a:pPr marL="171450" indent="-171450">
              <a:buSzPct val="50000"/>
              <a:buFont typeface="ZapfDingbats" pitchFamily="82" charset="2"/>
              <a:buChar char="l"/>
              <a:defRPr/>
            </a:pPr>
            <a:r>
              <a:rPr lang="en-US" sz="1600" dirty="0">
                <a:latin typeface="+mj-lt"/>
              </a:rPr>
              <a:t>Duration</a:t>
            </a:r>
          </a:p>
          <a:p>
            <a:pPr marL="171450" indent="-171450">
              <a:buSzPct val="50000"/>
              <a:buFont typeface="ZapfDingbats" pitchFamily="82" charset="2"/>
              <a:buChar char="l"/>
              <a:defRPr/>
            </a:pPr>
            <a:r>
              <a:rPr lang="en-US" sz="1600" dirty="0">
                <a:latin typeface="+mj-lt"/>
              </a:rPr>
              <a:t>Contract Price List</a:t>
            </a:r>
          </a:p>
          <a:p>
            <a:pPr marL="171450" indent="-171450">
              <a:buSzPct val="50000"/>
              <a:buFont typeface="ZapfDingbats" pitchFamily="82" charset="2"/>
              <a:buChar char="l"/>
              <a:defRPr/>
            </a:pPr>
            <a:r>
              <a:rPr lang="en-US" sz="1600" dirty="0">
                <a:latin typeface="+mj-lt"/>
              </a:rPr>
              <a:t>Levels of Service</a:t>
            </a:r>
          </a:p>
        </p:txBody>
      </p:sp>
      <p:sp>
        <p:nvSpPr>
          <p:cNvPr id="15" name="Rounded Rectangle 14"/>
          <p:cNvSpPr>
            <a:spLocks noChangeArrowheads="1"/>
          </p:cNvSpPr>
          <p:nvPr/>
        </p:nvSpPr>
        <p:spPr bwMode="auto">
          <a:xfrm>
            <a:off x="6115050" y="2682875"/>
            <a:ext cx="2743200" cy="2059246"/>
          </a:xfrm>
          <a:prstGeom prst="roundRect">
            <a:avLst/>
          </a:prstGeom>
          <a:solidFill>
            <a:schemeClr val="accent2"/>
          </a:solidFill>
          <a:ln w="1270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t" anchorCtr="1"/>
          <a:lstStyle/>
          <a:p>
            <a:pPr marL="171450" indent="-171450">
              <a:defRPr/>
            </a:pPr>
            <a:r>
              <a:rPr lang="en-US" sz="2000" dirty="0">
                <a:latin typeface="+mj-lt"/>
              </a:rPr>
              <a:t>Calls</a:t>
            </a:r>
            <a:endParaRPr lang="en-US" dirty="0">
              <a:latin typeface="+mj-lt"/>
            </a:endParaRPr>
          </a:p>
          <a:p>
            <a:pPr marL="171450" indent="-171450">
              <a:buSzPct val="50000"/>
              <a:buFont typeface="ZapfDingbats" pitchFamily="82" charset="2"/>
              <a:buChar char="l"/>
              <a:defRPr/>
            </a:pPr>
            <a:r>
              <a:rPr lang="en-US" sz="1600" dirty="0">
                <a:latin typeface="+mj-lt"/>
              </a:rPr>
              <a:t> Product Line</a:t>
            </a:r>
          </a:p>
          <a:p>
            <a:pPr marL="171450" indent="-171450">
              <a:buSzPct val="50000"/>
              <a:buFont typeface="ZapfDingbats" pitchFamily="82" charset="2"/>
              <a:buChar char="l"/>
              <a:defRPr/>
            </a:pPr>
            <a:r>
              <a:rPr lang="en-US" sz="1600" dirty="0">
                <a:latin typeface="+mj-lt"/>
              </a:rPr>
              <a:t> Response Times</a:t>
            </a:r>
          </a:p>
          <a:p>
            <a:pPr marL="171450" indent="-171450">
              <a:buSzPct val="50000"/>
              <a:buFont typeface="ZapfDingbats" pitchFamily="82" charset="2"/>
              <a:buChar char="l"/>
              <a:defRPr/>
            </a:pPr>
            <a:r>
              <a:rPr lang="en-US" sz="1600" dirty="0">
                <a:latin typeface="+mj-lt"/>
              </a:rPr>
              <a:t> Call Price List</a:t>
            </a:r>
          </a:p>
          <a:p>
            <a:pPr marL="171450" indent="-171450">
              <a:buSzPct val="50000"/>
              <a:buFont typeface="ZapfDingbats" pitchFamily="82" charset="2"/>
              <a:buChar char="l"/>
              <a:defRPr/>
            </a:pPr>
            <a:r>
              <a:rPr lang="en-US" sz="1600" dirty="0">
                <a:latin typeface="+mj-lt"/>
              </a:rPr>
              <a:t> Priority</a:t>
            </a:r>
          </a:p>
          <a:p>
            <a:pPr marL="171450" indent="-171450">
              <a:buSzPct val="50000"/>
              <a:buFont typeface="ZapfDingbats" pitchFamily="82" charset="2"/>
              <a:buChar char="l"/>
              <a:defRPr/>
            </a:pPr>
            <a:r>
              <a:rPr lang="en-US" sz="1600" dirty="0">
                <a:latin typeface="+mj-lt"/>
              </a:rPr>
              <a:t> Coverage Hours</a:t>
            </a:r>
          </a:p>
          <a:p>
            <a:pPr marL="171450" indent="-171450">
              <a:buSzPct val="50000"/>
              <a:buFont typeface="ZapfDingbats" pitchFamily="82" charset="2"/>
              <a:buChar char="l"/>
              <a:defRPr/>
            </a:pPr>
            <a:r>
              <a:rPr lang="en-US" sz="1600" dirty="0">
                <a:latin typeface="+mj-lt"/>
              </a:rPr>
              <a:t> Levels of Service</a:t>
            </a:r>
          </a:p>
        </p:txBody>
      </p:sp>
      <p:cxnSp>
        <p:nvCxnSpPr>
          <p:cNvPr id="26635" name="Elbow Connector 16"/>
          <p:cNvCxnSpPr>
            <a:cxnSpLocks noChangeShapeType="1"/>
            <a:stCxn id="4" idx="2"/>
            <a:endCxn id="9" idx="0"/>
          </p:cNvCxnSpPr>
          <p:nvPr/>
        </p:nvCxnSpPr>
        <p:spPr bwMode="auto">
          <a:xfrm rot="5400000">
            <a:off x="3557751" y="2964025"/>
            <a:ext cx="2028500" cy="1"/>
          </a:xfrm>
          <a:prstGeom prst="bentConnector3">
            <a:avLst>
              <a:gd name="adj1" fmla="val 50000"/>
            </a:avLst>
          </a:prstGeom>
          <a:noFill/>
          <a:ln w="28575" algn="ctr">
            <a:solidFill>
              <a:schemeClr val="tx1">
                <a:lumMod val="90000"/>
                <a:lumOff val="10000"/>
              </a:schemeClr>
            </a:solidFill>
            <a:round/>
            <a:headEnd/>
            <a:tailEnd type="arrow" w="med" len="med"/>
          </a:ln>
        </p:spPr>
      </p:cxnSp>
      <p:sp>
        <p:nvSpPr>
          <p:cNvPr id="26636" name="Rectangle 18"/>
          <p:cNvSpPr>
            <a:spLocks noChangeArrowheads="1"/>
          </p:cNvSpPr>
          <p:nvPr/>
        </p:nvSpPr>
        <p:spPr bwMode="auto">
          <a:xfrm>
            <a:off x="4247198" y="1776413"/>
            <a:ext cx="182880" cy="180975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26637" name="Rectangle 19"/>
          <p:cNvSpPr>
            <a:spLocks noChangeArrowheads="1"/>
          </p:cNvSpPr>
          <p:nvPr/>
        </p:nvSpPr>
        <p:spPr bwMode="auto">
          <a:xfrm>
            <a:off x="4713923" y="1776413"/>
            <a:ext cx="182880" cy="180975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cxnSp>
        <p:nvCxnSpPr>
          <p:cNvPr id="26638" name="Elbow Connector 21"/>
          <p:cNvCxnSpPr>
            <a:cxnSpLocks noChangeShapeType="1"/>
            <a:stCxn id="26636" idx="2"/>
            <a:endCxn id="6" idx="0"/>
          </p:cNvCxnSpPr>
          <p:nvPr/>
        </p:nvCxnSpPr>
        <p:spPr bwMode="auto">
          <a:xfrm rot="5400000">
            <a:off x="2590007" y="1024731"/>
            <a:ext cx="815975" cy="2681288"/>
          </a:xfrm>
          <a:prstGeom prst="bentConnector3">
            <a:avLst>
              <a:gd name="adj1" fmla="val 50000"/>
            </a:avLst>
          </a:prstGeom>
          <a:noFill/>
          <a:ln w="28575" algn="ctr">
            <a:solidFill>
              <a:schemeClr val="tx1">
                <a:lumMod val="90000"/>
                <a:lumOff val="10000"/>
              </a:schemeClr>
            </a:solidFill>
            <a:round/>
            <a:headEnd/>
            <a:tailEnd type="arrow" w="med" len="med"/>
          </a:ln>
        </p:spPr>
      </p:cxnSp>
      <p:cxnSp>
        <p:nvCxnSpPr>
          <p:cNvPr id="26639" name="Elbow Connector 23"/>
          <p:cNvCxnSpPr>
            <a:cxnSpLocks noChangeShapeType="1"/>
            <a:stCxn id="26637" idx="2"/>
            <a:endCxn id="15" idx="0"/>
          </p:cNvCxnSpPr>
          <p:nvPr/>
        </p:nvCxnSpPr>
        <p:spPr bwMode="auto">
          <a:xfrm rot="16200000" flipH="1">
            <a:off x="5783263" y="979487"/>
            <a:ext cx="725487" cy="2681287"/>
          </a:xfrm>
          <a:prstGeom prst="bentConnector3">
            <a:avLst>
              <a:gd name="adj1" fmla="val 50000"/>
            </a:avLst>
          </a:prstGeom>
          <a:noFill/>
          <a:ln w="28575" algn="ctr">
            <a:solidFill>
              <a:schemeClr val="tx1">
                <a:lumMod val="90000"/>
                <a:lumOff val="10000"/>
              </a:schemeClr>
            </a:solidFill>
            <a:round/>
            <a:headEnd/>
            <a:tailEnd type="arrow" w="med" len="med"/>
          </a:ln>
        </p:spPr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66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66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66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RMA Service Types</a:t>
            </a:r>
          </a:p>
        </p:txBody>
      </p:sp>
      <p:sp>
        <p:nvSpPr>
          <p:cNvPr id="27651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SSM-RMA-120</a:t>
            </a: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569913" y="950976"/>
            <a:ext cx="4205287" cy="2705037"/>
          </a:xfrm>
          <a:prstGeom prst="roundRect">
            <a:avLst/>
          </a:prstGeom>
          <a:solidFill>
            <a:schemeClr val="accent1"/>
          </a:solidFill>
          <a:ln w="12700">
            <a:solidFill>
              <a:schemeClr val="folHlink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tIns="0" anchor="t"/>
          <a:lstStyle/>
          <a:p>
            <a:pPr algn="ctr">
              <a:defRPr/>
            </a:pPr>
            <a:r>
              <a:rPr lang="en-US" sz="2000" dirty="0" smtClean="0">
                <a:solidFill>
                  <a:schemeClr val="bg1"/>
                </a:solidFill>
                <a:latin typeface="+mj-lt"/>
              </a:rPr>
              <a:t>May be referenced by the RMA</a:t>
            </a:r>
            <a:endParaRPr lang="en-US" sz="20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5248275" y="3718554"/>
            <a:ext cx="3640544" cy="1972171"/>
          </a:xfrm>
          <a:prstGeom prst="roundRect">
            <a:avLst/>
          </a:prstGeom>
          <a:solidFill>
            <a:schemeClr val="bg1"/>
          </a:solidFill>
          <a:ln w="12700">
            <a:solidFill>
              <a:schemeClr val="tx1">
                <a:lumMod val="75000"/>
                <a:lumOff val="25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90488" tIns="44450" rIns="90488" bIns="44450" anchor="ctr">
            <a:spAutoFit/>
          </a:bodyPr>
          <a:lstStyle/>
          <a:p>
            <a:pPr>
              <a:defRPr/>
            </a:pPr>
            <a:r>
              <a:rPr lang="en-US" sz="2200" b="0" dirty="0">
                <a:latin typeface="+mj-lt"/>
              </a:rPr>
              <a:t>Service type can default from</a:t>
            </a:r>
            <a:r>
              <a:rPr lang="en-US" sz="2200" b="0" dirty="0" smtClean="0">
                <a:latin typeface="+mj-lt"/>
              </a:rPr>
              <a:t>:</a:t>
            </a:r>
            <a:endParaRPr lang="en-US" sz="2200" b="0" dirty="0">
              <a:latin typeface="+mj-lt"/>
            </a:endParaRPr>
          </a:p>
          <a:p>
            <a:pPr>
              <a:buFontTx/>
              <a:buChar char="•"/>
              <a:defRPr/>
            </a:pPr>
            <a:r>
              <a:rPr lang="en-US" sz="2200" b="0" dirty="0">
                <a:latin typeface="+mj-lt"/>
              </a:rPr>
              <a:t>  Warranty</a:t>
            </a:r>
          </a:p>
          <a:p>
            <a:pPr>
              <a:buFontTx/>
              <a:buChar char="•"/>
              <a:defRPr/>
            </a:pPr>
            <a:r>
              <a:rPr lang="en-US" sz="2200" b="0" dirty="0">
                <a:latin typeface="+mj-lt"/>
              </a:rPr>
              <a:t>  Service Contract</a:t>
            </a:r>
          </a:p>
          <a:p>
            <a:pPr>
              <a:buFontTx/>
              <a:buChar char="•"/>
              <a:defRPr/>
            </a:pPr>
            <a:r>
              <a:rPr lang="en-US" sz="2200" b="0" dirty="0">
                <a:latin typeface="+mj-lt"/>
              </a:rPr>
              <a:t>  Control </a:t>
            </a:r>
            <a:r>
              <a:rPr lang="en-US" sz="2200" b="0" dirty="0" smtClean="0">
                <a:latin typeface="+mj-lt"/>
              </a:rPr>
              <a:t>File Default</a:t>
            </a:r>
            <a:endParaRPr lang="en-US" sz="2200" b="0" dirty="0">
              <a:latin typeface="+mj-lt"/>
            </a:endParaRPr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2335213" y="3869856"/>
            <a:ext cx="2619375" cy="548640"/>
          </a:xfrm>
          <a:prstGeom prst="roundRect">
            <a:avLst/>
          </a:prstGeom>
          <a:solidFill>
            <a:schemeClr val="bg1"/>
          </a:solidFill>
          <a:ln w="12700">
            <a:solidFill>
              <a:schemeClr val="tx1">
                <a:lumMod val="75000"/>
                <a:lumOff val="25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0488" tIns="44450" rIns="90488" bIns="44450" anchor="ctr">
            <a:spAutoFit/>
          </a:bodyPr>
          <a:lstStyle/>
          <a:p>
            <a:pPr algn="ctr">
              <a:defRPr/>
            </a:pPr>
            <a:r>
              <a:rPr lang="en-US" sz="2600" b="0" dirty="0">
                <a:latin typeface="+mj-lt"/>
              </a:rPr>
              <a:t>New RMA</a:t>
            </a:r>
          </a:p>
        </p:txBody>
      </p:sp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750062" y="2495995"/>
            <a:ext cx="2082800" cy="800219"/>
          </a:xfrm>
          <a:prstGeom prst="roundRect">
            <a:avLst/>
          </a:prstGeom>
          <a:solidFill>
            <a:schemeClr val="bg1"/>
          </a:solidFill>
          <a:ln w="12700">
            <a:noFill/>
            <a:miter lim="800000"/>
            <a:headEnd/>
            <a:tailEnd/>
          </a:ln>
          <a:effectLst/>
        </p:spPr>
        <p:txBody>
          <a:bodyPr lIns="90488" tIns="0" rIns="90488" bIns="45720" anchor="ctr">
            <a:spAutoFit/>
          </a:bodyPr>
          <a:lstStyle/>
          <a:p>
            <a:pPr algn="ctr">
              <a:defRPr/>
            </a:pPr>
            <a:r>
              <a:rPr lang="en-US" sz="2200" b="0" dirty="0">
                <a:latin typeface="+mj-lt"/>
              </a:rPr>
              <a:t>Call Service Type</a:t>
            </a:r>
          </a:p>
        </p:txBody>
      </p:sp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1945513" y="1510919"/>
            <a:ext cx="2649538" cy="800219"/>
          </a:xfrm>
          <a:prstGeom prst="roundRect">
            <a:avLst/>
          </a:prstGeom>
          <a:solidFill>
            <a:schemeClr val="bg1"/>
          </a:solidFill>
          <a:ln w="12700">
            <a:noFill/>
            <a:miter lim="800000"/>
            <a:headEnd/>
            <a:tailEnd/>
          </a:ln>
          <a:effectLst/>
        </p:spPr>
        <p:txBody>
          <a:bodyPr lIns="90488" tIns="0" rIns="90488" bIns="45720" anchor="ctr">
            <a:spAutoFit/>
          </a:bodyPr>
          <a:lstStyle/>
          <a:p>
            <a:pPr algn="ctr">
              <a:defRPr/>
            </a:pPr>
            <a:r>
              <a:rPr lang="en-US" sz="2200" b="0" dirty="0">
                <a:latin typeface="+mj-lt"/>
              </a:rPr>
              <a:t>Contract Service Type</a:t>
            </a:r>
          </a:p>
        </p:txBody>
      </p:sp>
      <p:sp>
        <p:nvSpPr>
          <p:cNvPr id="9" name="Rectangle 7"/>
          <p:cNvSpPr>
            <a:spLocks noChangeArrowheads="1"/>
          </p:cNvSpPr>
          <p:nvPr/>
        </p:nvSpPr>
        <p:spPr bwMode="auto">
          <a:xfrm>
            <a:off x="5151247" y="1114425"/>
            <a:ext cx="2516188" cy="1597600"/>
          </a:xfrm>
          <a:prstGeom prst="roundRect">
            <a:avLst/>
          </a:prstGeom>
          <a:solidFill>
            <a:schemeClr val="bg1"/>
          </a:solidFill>
          <a:ln w="12700">
            <a:solidFill>
              <a:schemeClr val="tx1">
                <a:lumMod val="75000"/>
                <a:lumOff val="25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0488" tIns="44450" rIns="90488" bIns="44450" anchor="ctr">
            <a:spAutoFit/>
          </a:bodyPr>
          <a:lstStyle/>
          <a:p>
            <a:pPr>
              <a:defRPr/>
            </a:pPr>
            <a:r>
              <a:rPr lang="en-US" sz="2200" b="0" dirty="0">
                <a:latin typeface="+mj-lt"/>
              </a:rPr>
              <a:t>RMA/RTS Control File (Default RMA Contract field)</a:t>
            </a:r>
          </a:p>
        </p:txBody>
      </p:sp>
      <p:cxnSp>
        <p:nvCxnSpPr>
          <p:cNvPr id="27659" name="Elbow Connector 23"/>
          <p:cNvCxnSpPr>
            <a:cxnSpLocks noChangeShapeType="1"/>
            <a:stCxn id="7" idx="2"/>
            <a:endCxn id="27662" idx="0"/>
          </p:cNvCxnSpPr>
          <p:nvPr/>
        </p:nvCxnSpPr>
        <p:spPr bwMode="auto">
          <a:xfrm rot="16200000" flipH="1">
            <a:off x="2200379" y="2887297"/>
            <a:ext cx="573642" cy="1391476"/>
          </a:xfrm>
          <a:prstGeom prst="bentConnector3">
            <a:avLst>
              <a:gd name="adj1" fmla="val 50000"/>
            </a:avLst>
          </a:prstGeom>
          <a:noFill/>
          <a:ln w="28575" algn="ctr">
            <a:solidFill>
              <a:schemeClr val="tx1">
                <a:lumMod val="75000"/>
                <a:lumOff val="25000"/>
              </a:schemeClr>
            </a:solidFill>
            <a:round/>
            <a:headEnd/>
            <a:tailEnd type="arrow" w="med" len="med"/>
          </a:ln>
        </p:spPr>
      </p:cxnSp>
      <p:cxnSp>
        <p:nvCxnSpPr>
          <p:cNvPr id="27660" name="Elbow Connector 25"/>
          <p:cNvCxnSpPr>
            <a:cxnSpLocks noChangeShapeType="1"/>
            <a:stCxn id="8" idx="2"/>
            <a:endCxn id="6" idx="0"/>
          </p:cNvCxnSpPr>
          <p:nvPr/>
        </p:nvCxnSpPr>
        <p:spPr bwMode="auto">
          <a:xfrm rot="16200000" flipH="1">
            <a:off x="2678232" y="2903187"/>
            <a:ext cx="1558718" cy="374619"/>
          </a:xfrm>
          <a:prstGeom prst="bentConnector3">
            <a:avLst>
              <a:gd name="adj1" fmla="val 50000"/>
            </a:avLst>
          </a:prstGeom>
          <a:noFill/>
          <a:ln w="28575" algn="ctr">
            <a:solidFill>
              <a:schemeClr val="tx1">
                <a:lumMod val="75000"/>
                <a:lumOff val="25000"/>
              </a:schemeClr>
            </a:solidFill>
            <a:round/>
            <a:headEnd/>
            <a:tailEnd type="arrow" w="med" len="med"/>
          </a:ln>
        </p:spPr>
      </p:cxnSp>
      <p:sp>
        <p:nvSpPr>
          <p:cNvPr id="17" name="Oval 14"/>
          <p:cNvSpPr>
            <a:spLocks noChangeArrowheads="1"/>
          </p:cNvSpPr>
          <p:nvPr/>
        </p:nvSpPr>
        <p:spPr bwMode="auto">
          <a:xfrm>
            <a:off x="3261614" y="2946845"/>
            <a:ext cx="411480" cy="411480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 w="3175">
            <a:solidFill>
              <a:schemeClr val="accent4"/>
            </a:solidFill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pPr algn="ctr">
              <a:defRPr/>
            </a:pPr>
            <a:r>
              <a:rPr lang="en-US" dirty="0" smtClean="0">
                <a:latin typeface="+mj-lt"/>
              </a:rPr>
              <a:t>2</a:t>
            </a:r>
            <a:endParaRPr lang="en-US" dirty="0">
              <a:latin typeface="+mj-lt"/>
            </a:endParaRPr>
          </a:p>
        </p:txBody>
      </p:sp>
      <p:sp>
        <p:nvSpPr>
          <p:cNvPr id="27662" name="Rectangle 28"/>
          <p:cNvSpPr>
            <a:spLocks noChangeArrowheads="1"/>
          </p:cNvSpPr>
          <p:nvPr/>
        </p:nvSpPr>
        <p:spPr bwMode="auto">
          <a:xfrm>
            <a:off x="3073400" y="3869856"/>
            <a:ext cx="219075" cy="548640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>
              <a:latin typeface="+mj-lt"/>
            </a:endParaRPr>
          </a:p>
        </p:txBody>
      </p:sp>
      <p:sp>
        <p:nvSpPr>
          <p:cNvPr id="27663" name="Rectangle 29"/>
          <p:cNvSpPr>
            <a:spLocks noChangeArrowheads="1"/>
          </p:cNvSpPr>
          <p:nvPr/>
        </p:nvSpPr>
        <p:spPr bwMode="auto">
          <a:xfrm>
            <a:off x="3997325" y="3869856"/>
            <a:ext cx="219075" cy="548640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>
              <a:latin typeface="+mj-lt"/>
            </a:endParaRPr>
          </a:p>
        </p:txBody>
      </p:sp>
      <p:cxnSp>
        <p:nvCxnSpPr>
          <p:cNvPr id="27664" name="Elbow Connector 33"/>
          <p:cNvCxnSpPr>
            <a:cxnSpLocks noChangeShapeType="1"/>
            <a:stCxn id="9" idx="2"/>
            <a:endCxn id="27663" idx="0"/>
          </p:cNvCxnSpPr>
          <p:nvPr/>
        </p:nvCxnSpPr>
        <p:spPr bwMode="auto">
          <a:xfrm rot="5400000">
            <a:off x="4679187" y="2139701"/>
            <a:ext cx="1157831" cy="2302478"/>
          </a:xfrm>
          <a:prstGeom prst="bentConnector3">
            <a:avLst>
              <a:gd name="adj1" fmla="val 50000"/>
            </a:avLst>
          </a:prstGeom>
          <a:noFill/>
          <a:ln w="28575" algn="ctr">
            <a:solidFill>
              <a:schemeClr val="tx1">
                <a:lumMod val="75000"/>
                <a:lumOff val="25000"/>
              </a:schemeClr>
            </a:solidFill>
            <a:round/>
            <a:headEnd/>
            <a:tailEnd type="arrow" w="med" len="med"/>
          </a:ln>
        </p:spPr>
      </p:cxnSp>
      <p:sp>
        <p:nvSpPr>
          <p:cNvPr id="14" name="Oval 11"/>
          <p:cNvSpPr>
            <a:spLocks noChangeArrowheads="1"/>
          </p:cNvSpPr>
          <p:nvPr/>
        </p:nvSpPr>
        <p:spPr bwMode="auto">
          <a:xfrm>
            <a:off x="2349500" y="3366261"/>
            <a:ext cx="411480" cy="411480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 w="3175">
            <a:solidFill>
              <a:schemeClr val="accent4"/>
            </a:solidFill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pPr algn="ctr">
              <a:defRPr/>
            </a:pPr>
            <a:r>
              <a:rPr lang="en-US" dirty="0" smtClean="0">
                <a:latin typeface="+mj-lt"/>
              </a:rPr>
              <a:t>1</a:t>
            </a:r>
            <a:endParaRPr lang="en-US" dirty="0">
              <a:latin typeface="+mj-lt"/>
            </a:endParaRPr>
          </a:p>
        </p:txBody>
      </p:sp>
      <p:sp>
        <p:nvSpPr>
          <p:cNvPr id="20" name="Oval 17"/>
          <p:cNvSpPr>
            <a:spLocks noChangeArrowheads="1"/>
          </p:cNvSpPr>
          <p:nvPr/>
        </p:nvSpPr>
        <p:spPr bwMode="auto">
          <a:xfrm>
            <a:off x="5025644" y="3085719"/>
            <a:ext cx="411480" cy="411480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 w="3175">
            <a:solidFill>
              <a:schemeClr val="accent4"/>
            </a:solidFill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pPr algn="ctr">
              <a:defRPr/>
            </a:pPr>
            <a:r>
              <a:rPr lang="en-US" dirty="0" smtClean="0">
                <a:latin typeface="+mj-lt"/>
              </a:rPr>
              <a:t>3</a:t>
            </a:r>
            <a:endParaRPr lang="en-US" dirty="0"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76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76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5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76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7" grpId="0" animBg="1"/>
      <p:bldP spid="14" grpId="0" animBg="1"/>
      <p:bldP spid="2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5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dirty="0" smtClean="0"/>
              <a:t>Determine the service category of the RMA line item</a:t>
            </a:r>
          </a:p>
          <a:p>
            <a:r>
              <a:rPr lang="en-US" dirty="0" smtClean="0"/>
              <a:t>If a contract is specified, search header limits for a coverage % in the following order:</a:t>
            </a:r>
          </a:p>
          <a:p>
            <a:pPr lvl="1"/>
            <a:r>
              <a:rPr lang="en-US" dirty="0" smtClean="0"/>
              <a:t>Limits defined for the invoice sort related to the item’s service category</a:t>
            </a:r>
          </a:p>
          <a:p>
            <a:pPr lvl="1"/>
            <a:r>
              <a:rPr lang="en-US" dirty="0" smtClean="0"/>
              <a:t>Limits defined for the contract total record</a:t>
            </a:r>
          </a:p>
          <a:p>
            <a:r>
              <a:rPr lang="en-US" dirty="0" smtClean="0"/>
              <a:t>If a coverage % has not been found, search the RMA service type for limits in the same order</a:t>
            </a:r>
          </a:p>
          <a:p>
            <a:r>
              <a:rPr lang="en-US" dirty="0" smtClean="0"/>
              <a:t>Add the service coverage % to any discount calculated by the pricing algorithms and display the results in the line item Discount field</a:t>
            </a:r>
          </a:p>
          <a:p>
            <a:endParaRPr lang="en-US" dirty="0" smtClean="0"/>
          </a:p>
        </p:txBody>
      </p:sp>
      <p:sp>
        <p:nvSpPr>
          <p:cNvPr id="286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Applying Coverage</a:t>
            </a:r>
          </a:p>
        </p:txBody>
      </p:sp>
      <p:sp>
        <p:nvSpPr>
          <p:cNvPr id="2867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SSM-RMA-130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286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7" dur="indefinite"/>
                                        <p:tgtEl>
                                          <p:spTgt spid="286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8" dur="indefinite"/>
                                        <p:tgtEl>
                                          <p:spTgt spid="286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2" dur="indefinite"/>
                                        <p:tgtEl>
                                          <p:spTgt spid="286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3" dur="indefinite"/>
                                        <p:tgtEl>
                                          <p:spTgt spid="286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4" dur="indefinite"/>
                                        <p:tgtEl>
                                          <p:spTgt spid="286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5" presetClass="emph" presetSubtype="1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6" dur="indefinite"/>
                                        <p:tgtEl>
                                          <p:spTgt spid="286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7" dur="indefinite"/>
                                        <p:tgtEl>
                                          <p:spTgt spid="286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8" dur="indefinite"/>
                                        <p:tgtEl>
                                          <p:spTgt spid="286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5" presetClass="emph" presetSubtype="1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20" dur="indefinite"/>
                                        <p:tgtEl>
                                          <p:spTgt spid="286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21" dur="indefinite"/>
                                        <p:tgtEl>
                                          <p:spTgt spid="286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2" dur="indefinite"/>
                                        <p:tgtEl>
                                          <p:spTgt spid="286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26" dur="indefinite"/>
                                        <p:tgtEl>
                                          <p:spTgt spid="286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27" dur="indefinite"/>
                                        <p:tgtEl>
                                          <p:spTgt spid="286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8" dur="indefinite"/>
                                        <p:tgtEl>
                                          <p:spTgt spid="286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32" dur="indefinite"/>
                                        <p:tgtEl>
                                          <p:spTgt spid="286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33" dur="indefinite"/>
                                        <p:tgtEl>
                                          <p:spTgt spid="286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34" dur="indefinite"/>
                                        <p:tgtEl>
                                          <p:spTgt spid="286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9" name="Content Placeholder 2"/>
          <p:cNvSpPr>
            <a:spLocks noGrp="1"/>
          </p:cNvSpPr>
          <p:nvPr>
            <p:ph idx="1"/>
          </p:nvPr>
        </p:nvSpPr>
        <p:spPr>
          <a:xfrm>
            <a:off x="457200" y="891611"/>
            <a:ext cx="8229600" cy="2674550"/>
          </a:xfrm>
        </p:spPr>
        <p:txBody>
          <a:bodyPr/>
          <a:lstStyle/>
          <a:p>
            <a:r>
              <a:rPr lang="en-US" dirty="0" smtClean="0"/>
              <a:t>RMA charge types provide the ability to</a:t>
            </a:r>
          </a:p>
          <a:p>
            <a:pPr lvl="1"/>
            <a:r>
              <a:rPr lang="en-US" dirty="0" smtClean="0"/>
              <a:t>Cover some items under warranty</a:t>
            </a:r>
          </a:p>
          <a:p>
            <a:pPr lvl="1"/>
            <a:r>
              <a:rPr lang="en-US" dirty="0" smtClean="0"/>
              <a:t>Cover some items under contract</a:t>
            </a:r>
          </a:p>
          <a:p>
            <a:pPr lvl="1"/>
            <a:r>
              <a:rPr lang="en-US" dirty="0" smtClean="0"/>
              <a:t>Make other items chargeable</a:t>
            </a:r>
          </a:p>
          <a:p>
            <a:pPr lvl="1"/>
            <a:r>
              <a:rPr lang="en-US" dirty="0" smtClean="0"/>
              <a:t>Provide a replacement item free as a goodwill gesture</a:t>
            </a:r>
          </a:p>
        </p:txBody>
      </p:sp>
      <p:sp>
        <p:nvSpPr>
          <p:cNvPr id="296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Changing Coverage</a:t>
            </a:r>
          </a:p>
        </p:txBody>
      </p:sp>
      <p:sp>
        <p:nvSpPr>
          <p:cNvPr id="2970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SSM-RMA-140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908748" y="3681512"/>
            <a:ext cx="2743200" cy="1005840"/>
          </a:xfrm>
          <a:prstGeom prst="roundRect">
            <a:avLst/>
          </a:prstGeom>
          <a:solidFill>
            <a:schemeClr val="bg1"/>
          </a:solidFill>
          <a:ln>
            <a:solidFill>
              <a:schemeClr val="tx1">
                <a:lumMod val="75000"/>
                <a:lumOff val="2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1450" indent="-171450">
              <a:defRPr/>
            </a:pPr>
            <a:r>
              <a:rPr lang="en-US" sz="1400" b="0" dirty="0" smtClean="0">
                <a:solidFill>
                  <a:schemeClr val="tx1"/>
                </a:solidFill>
              </a:rPr>
              <a:t>Replacement Shipment:</a:t>
            </a:r>
          </a:p>
          <a:p>
            <a:pPr marL="171450" indent="-171450">
              <a:buFontTx/>
              <a:buChar char="•"/>
              <a:defRPr/>
            </a:pPr>
            <a:r>
              <a:rPr lang="en-US" sz="1400" b="0" dirty="0" smtClean="0">
                <a:solidFill>
                  <a:schemeClr val="tx1"/>
                </a:solidFill>
              </a:rPr>
              <a:t>One Power Cord</a:t>
            </a:r>
          </a:p>
          <a:p>
            <a:pPr marL="171450" indent="-171450">
              <a:buFontTx/>
              <a:buChar char="•"/>
              <a:defRPr/>
            </a:pPr>
            <a:r>
              <a:rPr lang="en-US" sz="1400" b="0" dirty="0" smtClean="0">
                <a:solidFill>
                  <a:schemeClr val="tx1"/>
                </a:solidFill>
              </a:rPr>
              <a:t>One </a:t>
            </a:r>
            <a:r>
              <a:rPr lang="en-US" sz="1400" b="0" dirty="0" smtClean="0">
                <a:solidFill>
                  <a:schemeClr val="tx1"/>
                </a:solidFill>
              </a:rPr>
              <a:t>Pump</a:t>
            </a:r>
            <a:endParaRPr lang="en-US" sz="1400" b="0" dirty="0">
              <a:solidFill>
                <a:schemeClr val="tx1"/>
              </a:solidFill>
            </a:endParaRPr>
          </a:p>
        </p:txBody>
      </p:sp>
      <p:sp>
        <p:nvSpPr>
          <p:cNvPr id="16" name="Rounded Rectangle 15"/>
          <p:cNvSpPr/>
          <p:nvPr/>
        </p:nvSpPr>
        <p:spPr>
          <a:xfrm>
            <a:off x="5476812" y="3681512"/>
            <a:ext cx="2743200" cy="1005840"/>
          </a:xfrm>
          <a:prstGeom prst="roundRect">
            <a:avLst/>
          </a:prstGeom>
          <a:solidFill>
            <a:schemeClr val="bg1"/>
          </a:solidFill>
          <a:ln>
            <a:solidFill>
              <a:schemeClr val="tx1">
                <a:lumMod val="75000"/>
                <a:lumOff val="2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r>
              <a:rPr lang="en-US" sz="1400" b="0" dirty="0" smtClean="0">
                <a:solidFill>
                  <a:schemeClr val="tx1"/>
                </a:solidFill>
              </a:rPr>
              <a:t>However Power Cord was broken by end user (run over by a forklift) and you need to charge for it</a:t>
            </a:r>
            <a:endParaRPr lang="en-US" sz="1400" b="0" dirty="0">
              <a:solidFill>
                <a:schemeClr val="tx1"/>
              </a:solidFill>
            </a:endParaRPr>
          </a:p>
        </p:txBody>
      </p:sp>
      <p:sp>
        <p:nvSpPr>
          <p:cNvPr id="11" name="Rounded Rectangle 10"/>
          <p:cNvSpPr/>
          <p:nvPr/>
        </p:nvSpPr>
        <p:spPr>
          <a:xfrm>
            <a:off x="3200400" y="5032782"/>
            <a:ext cx="2743200" cy="1005840"/>
          </a:xfrm>
          <a:prstGeom prst="roundRect">
            <a:avLst/>
          </a:prstGeom>
          <a:solidFill>
            <a:schemeClr val="bg1"/>
          </a:solidFill>
          <a:ln>
            <a:solidFill>
              <a:schemeClr val="tx1">
                <a:lumMod val="75000"/>
                <a:lumOff val="2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r>
              <a:rPr lang="en-US" sz="1400" b="0" dirty="0" smtClean="0">
                <a:solidFill>
                  <a:schemeClr val="tx1"/>
                </a:solidFill>
              </a:rPr>
              <a:t>Contract covers replacement items at 100%</a:t>
            </a:r>
            <a:endParaRPr lang="en-US" sz="1400" b="0" dirty="0">
              <a:solidFill>
                <a:schemeClr val="tx1"/>
              </a:solidFill>
            </a:endParaRPr>
          </a:p>
        </p:txBody>
      </p:sp>
      <p:cxnSp>
        <p:nvCxnSpPr>
          <p:cNvPr id="27" name="Shape 26"/>
          <p:cNvCxnSpPr>
            <a:stCxn id="10" idx="2"/>
            <a:endCxn id="11" idx="1"/>
          </p:cNvCxnSpPr>
          <p:nvPr/>
        </p:nvCxnSpPr>
        <p:spPr>
          <a:xfrm rot="16200000" flipH="1">
            <a:off x="2316199" y="4651501"/>
            <a:ext cx="848350" cy="920052"/>
          </a:xfrm>
          <a:prstGeom prst="bentConnector2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9" name="Shape 28"/>
          <p:cNvCxnSpPr>
            <a:stCxn id="11" idx="3"/>
            <a:endCxn id="16" idx="2"/>
          </p:cNvCxnSpPr>
          <p:nvPr/>
        </p:nvCxnSpPr>
        <p:spPr>
          <a:xfrm flipV="1">
            <a:off x="5943600" y="4687352"/>
            <a:ext cx="904812" cy="848350"/>
          </a:xfrm>
          <a:prstGeom prst="bentConnector2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mph" presetSubtype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296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7" dur="indefinite"/>
                                        <p:tgtEl>
                                          <p:spTgt spid="296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8" dur="indefinite"/>
                                        <p:tgtEl>
                                          <p:spTgt spid="296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2" dur="indefinite"/>
                                        <p:tgtEl>
                                          <p:spTgt spid="296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3" dur="indefinite"/>
                                        <p:tgtEl>
                                          <p:spTgt spid="296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4" dur="indefinite"/>
                                        <p:tgtEl>
                                          <p:spTgt spid="296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8" dur="indefinite"/>
                                        <p:tgtEl>
                                          <p:spTgt spid="296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9" dur="indefinite"/>
                                        <p:tgtEl>
                                          <p:spTgt spid="296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0" dur="indefinite"/>
                                        <p:tgtEl>
                                          <p:spTgt spid="296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24" dur="indefinite"/>
                                        <p:tgtEl>
                                          <p:spTgt spid="296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25" dur="indefinite"/>
                                        <p:tgtEl>
                                          <p:spTgt spid="296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6" dur="indefinite"/>
                                        <p:tgtEl>
                                          <p:spTgt spid="296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30" dur="indefinite"/>
                                        <p:tgtEl>
                                          <p:spTgt spid="296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31" dur="indefinite"/>
                                        <p:tgtEl>
                                          <p:spTgt spid="296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32" dur="indefinite"/>
                                        <p:tgtEl>
                                          <p:spTgt spid="296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ounded Rectangle 16"/>
          <p:cNvSpPr/>
          <p:nvPr/>
        </p:nvSpPr>
        <p:spPr>
          <a:xfrm>
            <a:off x="225499" y="1241351"/>
            <a:ext cx="2926080" cy="1143000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/>
          <a:p>
            <a:pPr marL="171450" indent="-171450">
              <a:defRPr/>
            </a:pPr>
            <a:r>
              <a:rPr lang="en-US" sz="2000" b="0" dirty="0" smtClean="0">
                <a:solidFill>
                  <a:schemeClr val="tx1"/>
                </a:solidFill>
              </a:rPr>
              <a:t>Service Type is either:</a:t>
            </a:r>
          </a:p>
          <a:p>
            <a:pPr marL="171450" indent="-171450">
              <a:buFontTx/>
              <a:buChar char="•"/>
              <a:defRPr/>
            </a:pPr>
            <a:r>
              <a:rPr lang="en-US" sz="2000" b="0" dirty="0" smtClean="0">
                <a:solidFill>
                  <a:schemeClr val="tx1"/>
                </a:solidFill>
              </a:rPr>
              <a:t>Warranty type</a:t>
            </a:r>
          </a:p>
          <a:p>
            <a:pPr marL="171450" indent="-171450">
              <a:buFontTx/>
              <a:buChar char="•"/>
              <a:defRPr/>
            </a:pPr>
            <a:r>
              <a:rPr lang="en-US" sz="2000" b="0" dirty="0" smtClean="0">
                <a:solidFill>
                  <a:schemeClr val="tx1"/>
                </a:solidFill>
              </a:rPr>
              <a:t>Contract type</a:t>
            </a:r>
            <a:endParaRPr lang="en-US" sz="2000" b="0" dirty="0">
              <a:solidFill>
                <a:schemeClr val="tx1"/>
              </a:solidFill>
            </a:endParaRPr>
          </a:p>
        </p:txBody>
      </p:sp>
      <p:sp>
        <p:nvSpPr>
          <p:cNvPr id="3072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RMA Charge Types</a:t>
            </a:r>
          </a:p>
        </p:txBody>
      </p:sp>
      <p:sp>
        <p:nvSpPr>
          <p:cNvPr id="30724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SSM-RMA-150</a:t>
            </a:r>
          </a:p>
        </p:txBody>
      </p:sp>
      <p:sp>
        <p:nvSpPr>
          <p:cNvPr id="19" name="Rounded Rectangle 18"/>
          <p:cNvSpPr/>
          <p:nvPr/>
        </p:nvSpPr>
        <p:spPr>
          <a:xfrm>
            <a:off x="5054820" y="1241351"/>
            <a:ext cx="2377440" cy="1143000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/>
          <a:p>
            <a:pPr marL="171450" indent="-171450" algn="ctr">
              <a:defRPr/>
            </a:pPr>
            <a:r>
              <a:rPr lang="en-US" sz="2000" b="0" dirty="0" smtClean="0">
                <a:solidFill>
                  <a:schemeClr val="tx1"/>
                </a:solidFill>
              </a:rPr>
              <a:t>RMA header gets a service type</a:t>
            </a:r>
            <a:endParaRPr lang="en-US" sz="2000" b="0" dirty="0">
              <a:solidFill>
                <a:schemeClr val="tx1"/>
              </a:solidFill>
            </a:endParaRPr>
          </a:p>
        </p:txBody>
      </p:sp>
      <p:sp>
        <p:nvSpPr>
          <p:cNvPr id="25" name="Rounded Rectangle 24"/>
          <p:cNvSpPr/>
          <p:nvPr/>
        </p:nvSpPr>
        <p:spPr>
          <a:xfrm>
            <a:off x="3661955" y="4657724"/>
            <a:ext cx="2377440" cy="1143000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/>
          <a:p>
            <a:pPr algn="ctr">
              <a:defRPr/>
            </a:pPr>
            <a:r>
              <a:rPr lang="en-US" sz="2000" b="0" dirty="0" smtClean="0">
                <a:solidFill>
                  <a:schemeClr val="tx1"/>
                </a:solidFill>
              </a:rPr>
              <a:t>RMA Charge Type (CT) defaults to W</a:t>
            </a:r>
            <a:endParaRPr lang="en-US" sz="2000" b="0" dirty="0">
              <a:solidFill>
                <a:schemeClr val="tx1"/>
              </a:solidFill>
            </a:endParaRPr>
          </a:p>
        </p:txBody>
      </p:sp>
      <p:sp>
        <p:nvSpPr>
          <p:cNvPr id="24" name="Rounded Rectangle 23"/>
          <p:cNvSpPr/>
          <p:nvPr/>
        </p:nvSpPr>
        <p:spPr>
          <a:xfrm>
            <a:off x="6447685" y="4657724"/>
            <a:ext cx="2377440" cy="1143000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/>
          <a:p>
            <a:pPr algn="ctr">
              <a:defRPr/>
            </a:pPr>
            <a:r>
              <a:rPr lang="en-US" sz="2000" b="0" dirty="0" smtClean="0">
                <a:solidFill>
                  <a:schemeClr val="tx1"/>
                </a:solidFill>
              </a:rPr>
              <a:t>RMA Charge Type (CT) defaults to S</a:t>
            </a:r>
            <a:endParaRPr lang="en-US" sz="2000" b="0" dirty="0">
              <a:solidFill>
                <a:schemeClr val="tx1"/>
              </a:solidFill>
            </a:endParaRPr>
          </a:p>
        </p:txBody>
      </p:sp>
      <p:sp>
        <p:nvSpPr>
          <p:cNvPr id="10" name="Rectangle 8"/>
          <p:cNvSpPr>
            <a:spLocks noChangeArrowheads="1"/>
          </p:cNvSpPr>
          <p:nvPr/>
        </p:nvSpPr>
        <p:spPr bwMode="auto">
          <a:xfrm>
            <a:off x="3162068" y="1814513"/>
            <a:ext cx="1886181" cy="107465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square" lIns="90488" tIns="44450" rIns="90488" bIns="44450">
            <a:spAutoFit/>
          </a:bodyPr>
          <a:lstStyle/>
          <a:p>
            <a:pPr algn="ctr">
              <a:defRPr/>
            </a:pPr>
            <a:r>
              <a:rPr lang="en-US" sz="1600" b="0" dirty="0">
                <a:latin typeface="+mj-lt"/>
              </a:rPr>
              <a:t>From a call, service contract, or the  control default</a:t>
            </a:r>
          </a:p>
        </p:txBody>
      </p:sp>
      <p:sp>
        <p:nvSpPr>
          <p:cNvPr id="12" name="Rectangle 10"/>
          <p:cNvSpPr>
            <a:spLocks noChangeArrowheads="1"/>
          </p:cNvSpPr>
          <p:nvPr/>
        </p:nvSpPr>
        <p:spPr bwMode="auto">
          <a:xfrm>
            <a:off x="7650295" y="3787775"/>
            <a:ext cx="1097280" cy="822960"/>
          </a:xfrm>
          <a:prstGeom prst="rect">
            <a:avLst/>
          </a:prstGeom>
          <a:solidFill>
            <a:schemeClr val="bg1"/>
          </a:solidFill>
          <a:ln w="12700">
            <a:noFill/>
            <a:miter lim="800000"/>
            <a:headEnd/>
            <a:tailEnd/>
          </a:ln>
          <a:effectLst/>
        </p:spPr>
        <p:txBody>
          <a:bodyPr lIns="90488" tIns="44450" rIns="90488" bIns="44450">
            <a:spAutoFit/>
          </a:bodyPr>
          <a:lstStyle/>
          <a:p>
            <a:pPr algn="ctr">
              <a:defRPr/>
            </a:pPr>
            <a:r>
              <a:rPr lang="en-US" sz="1600" b="0" dirty="0">
                <a:latin typeface="+mj-lt"/>
              </a:rPr>
              <a:t>If service type is a contract</a:t>
            </a:r>
          </a:p>
        </p:txBody>
      </p:sp>
      <p:sp>
        <p:nvSpPr>
          <p:cNvPr id="13" name="Rectangle 11"/>
          <p:cNvSpPr>
            <a:spLocks noChangeArrowheads="1"/>
          </p:cNvSpPr>
          <p:nvPr/>
        </p:nvSpPr>
        <p:spPr bwMode="auto">
          <a:xfrm>
            <a:off x="3739505" y="3779838"/>
            <a:ext cx="1097280" cy="822960"/>
          </a:xfrm>
          <a:prstGeom prst="rect">
            <a:avLst/>
          </a:prstGeom>
          <a:solidFill>
            <a:schemeClr val="bg1"/>
          </a:solidFill>
          <a:ln w="12700">
            <a:noFill/>
            <a:miter lim="800000"/>
            <a:headEnd/>
            <a:tailEnd/>
          </a:ln>
          <a:effectLst/>
        </p:spPr>
        <p:txBody>
          <a:bodyPr lIns="90488" tIns="44450" rIns="90488" bIns="44450">
            <a:spAutoFit/>
          </a:bodyPr>
          <a:lstStyle/>
          <a:p>
            <a:pPr algn="ctr">
              <a:defRPr/>
            </a:pPr>
            <a:r>
              <a:rPr lang="en-US" sz="1600" b="0" dirty="0">
                <a:latin typeface="+mj-lt"/>
              </a:rPr>
              <a:t>If service type is a warranty</a:t>
            </a:r>
          </a:p>
        </p:txBody>
      </p:sp>
      <p:cxnSp>
        <p:nvCxnSpPr>
          <p:cNvPr id="30733" name="Elbow Connector 17"/>
          <p:cNvCxnSpPr>
            <a:cxnSpLocks noChangeShapeType="1"/>
            <a:stCxn id="19" idx="2"/>
            <a:endCxn id="25" idx="0"/>
          </p:cNvCxnSpPr>
          <p:nvPr/>
        </p:nvCxnSpPr>
        <p:spPr bwMode="auto">
          <a:xfrm rot="5400000">
            <a:off x="4410422" y="2824605"/>
            <a:ext cx="2273373" cy="1392865"/>
          </a:xfrm>
          <a:prstGeom prst="bentConnector3">
            <a:avLst>
              <a:gd name="adj1" fmla="val 50000"/>
            </a:avLst>
          </a:prstGeom>
          <a:noFill/>
          <a:ln w="28575" algn="ctr">
            <a:solidFill>
              <a:schemeClr val="tx1">
                <a:lumMod val="75000"/>
                <a:lumOff val="25000"/>
              </a:schemeClr>
            </a:solidFill>
            <a:round/>
            <a:headEnd/>
            <a:tailEnd type="arrow" w="med" len="med"/>
          </a:ln>
        </p:spPr>
      </p:cxnSp>
      <p:cxnSp>
        <p:nvCxnSpPr>
          <p:cNvPr id="30734" name="Elbow Connector 19"/>
          <p:cNvCxnSpPr>
            <a:cxnSpLocks noChangeShapeType="1"/>
            <a:stCxn id="19" idx="2"/>
            <a:endCxn id="24" idx="0"/>
          </p:cNvCxnSpPr>
          <p:nvPr/>
        </p:nvCxnSpPr>
        <p:spPr bwMode="auto">
          <a:xfrm rot="16200000" flipH="1">
            <a:off x="5803286" y="2824604"/>
            <a:ext cx="2273373" cy="1392865"/>
          </a:xfrm>
          <a:prstGeom prst="bentConnector3">
            <a:avLst>
              <a:gd name="adj1" fmla="val 50000"/>
            </a:avLst>
          </a:prstGeom>
          <a:noFill/>
          <a:ln w="28575" algn="ctr">
            <a:solidFill>
              <a:schemeClr val="tx1">
                <a:lumMod val="75000"/>
                <a:lumOff val="25000"/>
              </a:schemeClr>
            </a:solidFill>
            <a:round/>
            <a:headEnd/>
            <a:tailEnd type="arrow" w="med" len="med"/>
          </a:ln>
        </p:spPr>
      </p:cxnSp>
      <p:cxnSp>
        <p:nvCxnSpPr>
          <p:cNvPr id="29" name="Straight Arrow Connector 28"/>
          <p:cNvCxnSpPr>
            <a:stCxn id="17" idx="3"/>
            <a:endCxn id="19" idx="1"/>
          </p:cNvCxnSpPr>
          <p:nvPr/>
        </p:nvCxnSpPr>
        <p:spPr>
          <a:xfrm>
            <a:off x="3151579" y="1812851"/>
            <a:ext cx="1903241" cy="1588"/>
          </a:xfrm>
          <a:prstGeom prst="straightConnector1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5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9100" y="1076325"/>
            <a:ext cx="6248400" cy="4465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74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RMA Charge Types</a:t>
            </a:r>
          </a:p>
        </p:txBody>
      </p:sp>
      <p:sp>
        <p:nvSpPr>
          <p:cNvPr id="31748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SSM-RMA-160</a:t>
            </a:r>
          </a:p>
        </p:txBody>
      </p:sp>
      <p:pic>
        <p:nvPicPr>
          <p:cNvPr id="31749" name="Picture 3" descr="Region Capture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52713" y="1528763"/>
            <a:ext cx="6256337" cy="4471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ectangle 5"/>
          <p:cNvSpPr>
            <a:spLocks noChangeArrowheads="1"/>
          </p:cNvSpPr>
          <p:nvPr/>
        </p:nvSpPr>
        <p:spPr bwMode="auto">
          <a:xfrm>
            <a:off x="6353175" y="2078880"/>
            <a:ext cx="1912938" cy="644148"/>
          </a:xfrm>
          <a:prstGeom prst="roundRect">
            <a:avLst/>
          </a:prstGeom>
          <a:solidFill>
            <a:schemeClr val="bg1"/>
          </a:solidFill>
          <a:ln w="3175">
            <a:solidFill>
              <a:schemeClr val="tx1">
                <a:lumMod val="75000"/>
                <a:lumOff val="25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0488" tIns="44450" rIns="90488" bIns="44450">
            <a:spAutoFit/>
          </a:bodyPr>
          <a:lstStyle/>
          <a:p>
            <a:pPr>
              <a:defRPr/>
            </a:pPr>
            <a:r>
              <a:rPr lang="en-US" sz="1600" b="0" dirty="0">
                <a:latin typeface="+mj-lt"/>
              </a:rPr>
              <a:t>System-defined charge types</a:t>
            </a:r>
          </a:p>
        </p:txBody>
      </p:sp>
      <p:sp>
        <p:nvSpPr>
          <p:cNvPr id="31751" name="Rectangle 8"/>
          <p:cNvSpPr>
            <a:spLocks noChangeArrowheads="1"/>
          </p:cNvSpPr>
          <p:nvPr/>
        </p:nvSpPr>
        <p:spPr bwMode="auto">
          <a:xfrm>
            <a:off x="3771900" y="2152650"/>
            <a:ext cx="200025" cy="152400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31752" name="Rectangle 9"/>
          <p:cNvSpPr>
            <a:spLocks noChangeArrowheads="1"/>
          </p:cNvSpPr>
          <p:nvPr/>
        </p:nvSpPr>
        <p:spPr bwMode="auto">
          <a:xfrm>
            <a:off x="3771900" y="2514600"/>
            <a:ext cx="200025" cy="152400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cxnSp>
        <p:nvCxnSpPr>
          <p:cNvPr id="31753" name="Elbow Connector 11"/>
          <p:cNvCxnSpPr>
            <a:cxnSpLocks noChangeShapeType="1"/>
            <a:stCxn id="8" idx="1"/>
            <a:endCxn id="31751" idx="3"/>
          </p:cNvCxnSpPr>
          <p:nvPr/>
        </p:nvCxnSpPr>
        <p:spPr bwMode="auto">
          <a:xfrm rot="10800000">
            <a:off x="3971925" y="2228850"/>
            <a:ext cx="2381250" cy="172104"/>
          </a:xfrm>
          <a:prstGeom prst="bentConnector3">
            <a:avLst>
              <a:gd name="adj1" fmla="val 50000"/>
            </a:avLst>
          </a:prstGeom>
          <a:noFill/>
          <a:ln w="28575" algn="ctr">
            <a:solidFill>
              <a:schemeClr val="tx1">
                <a:lumMod val="75000"/>
                <a:lumOff val="25000"/>
              </a:schemeClr>
            </a:solidFill>
            <a:round/>
            <a:headEnd/>
            <a:tailEnd type="arrow" w="med" len="med"/>
          </a:ln>
        </p:spPr>
      </p:cxnSp>
      <p:cxnSp>
        <p:nvCxnSpPr>
          <p:cNvPr id="31754" name="Elbow Connector 13"/>
          <p:cNvCxnSpPr>
            <a:cxnSpLocks noChangeShapeType="1"/>
            <a:stCxn id="8" idx="1"/>
            <a:endCxn id="31752" idx="3"/>
          </p:cNvCxnSpPr>
          <p:nvPr/>
        </p:nvCxnSpPr>
        <p:spPr bwMode="auto">
          <a:xfrm rot="10800000" flipV="1">
            <a:off x="3971925" y="2400954"/>
            <a:ext cx="2381250" cy="189846"/>
          </a:xfrm>
          <a:prstGeom prst="bentConnector3">
            <a:avLst>
              <a:gd name="adj1" fmla="val 50000"/>
            </a:avLst>
          </a:prstGeom>
          <a:noFill/>
          <a:ln w="28575" algn="ctr">
            <a:solidFill>
              <a:schemeClr val="tx1">
                <a:lumMod val="75000"/>
                <a:lumOff val="25000"/>
              </a:schemeClr>
            </a:solidFill>
            <a:round/>
            <a:headEnd/>
            <a:tailEnd type="arrow" w="med" len="med"/>
          </a:ln>
        </p:spPr>
      </p:cxnSp>
      <p:sp>
        <p:nvSpPr>
          <p:cNvPr id="15" name="Rectangle 8"/>
          <p:cNvSpPr>
            <a:spLocks noChangeArrowheads="1"/>
          </p:cNvSpPr>
          <p:nvPr/>
        </p:nvSpPr>
        <p:spPr bwMode="auto">
          <a:xfrm>
            <a:off x="5876925" y="4219575"/>
            <a:ext cx="2017713" cy="644148"/>
          </a:xfrm>
          <a:prstGeom prst="roundRect">
            <a:avLst/>
          </a:prstGeom>
          <a:solidFill>
            <a:schemeClr val="bg1"/>
          </a:solidFill>
          <a:ln w="3175">
            <a:solidFill>
              <a:schemeClr val="tx1">
                <a:lumMod val="75000"/>
                <a:lumOff val="25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0488" tIns="44450" rIns="90488" bIns="44450">
            <a:spAutoFit/>
          </a:bodyPr>
          <a:lstStyle/>
          <a:p>
            <a:pPr>
              <a:defRPr/>
            </a:pPr>
            <a:r>
              <a:rPr lang="en-US" sz="1600" b="0">
                <a:latin typeface="+mj-lt"/>
              </a:rPr>
              <a:t>User-defined charge types</a:t>
            </a:r>
          </a:p>
        </p:txBody>
      </p:sp>
      <p:sp>
        <p:nvSpPr>
          <p:cNvPr id="31756" name="Rectangle 15"/>
          <p:cNvSpPr>
            <a:spLocks noChangeArrowheads="1"/>
          </p:cNvSpPr>
          <p:nvPr/>
        </p:nvSpPr>
        <p:spPr bwMode="auto">
          <a:xfrm>
            <a:off x="3762375" y="2695575"/>
            <a:ext cx="200025" cy="152400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31757" name="Rectangle 16"/>
          <p:cNvSpPr>
            <a:spLocks noChangeArrowheads="1"/>
          </p:cNvSpPr>
          <p:nvPr/>
        </p:nvSpPr>
        <p:spPr bwMode="auto">
          <a:xfrm>
            <a:off x="3762375" y="3067050"/>
            <a:ext cx="200025" cy="152400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cxnSp>
        <p:nvCxnSpPr>
          <p:cNvPr id="31758" name="Elbow Connector 18"/>
          <p:cNvCxnSpPr>
            <a:cxnSpLocks noChangeShapeType="1"/>
            <a:endCxn id="31756" idx="3"/>
          </p:cNvCxnSpPr>
          <p:nvPr/>
        </p:nvCxnSpPr>
        <p:spPr bwMode="auto">
          <a:xfrm rot="10800000">
            <a:off x="3962401" y="2771775"/>
            <a:ext cx="1914525" cy="1769874"/>
          </a:xfrm>
          <a:prstGeom prst="bentConnector3">
            <a:avLst>
              <a:gd name="adj1" fmla="val 50000"/>
            </a:avLst>
          </a:prstGeom>
          <a:noFill/>
          <a:ln w="28575" algn="ctr">
            <a:solidFill>
              <a:schemeClr val="tx1">
                <a:lumMod val="75000"/>
                <a:lumOff val="25000"/>
              </a:schemeClr>
            </a:solidFill>
            <a:round/>
            <a:headEnd/>
            <a:tailEnd type="arrow" w="med" len="med"/>
          </a:ln>
        </p:spPr>
      </p:cxnSp>
      <p:cxnSp>
        <p:nvCxnSpPr>
          <p:cNvPr id="31759" name="Elbow Connector 21"/>
          <p:cNvCxnSpPr>
            <a:cxnSpLocks noChangeShapeType="1"/>
            <a:endCxn id="31757" idx="3"/>
          </p:cNvCxnSpPr>
          <p:nvPr/>
        </p:nvCxnSpPr>
        <p:spPr bwMode="auto">
          <a:xfrm rot="10800000">
            <a:off x="3962401" y="3143251"/>
            <a:ext cx="1914525" cy="1398399"/>
          </a:xfrm>
          <a:prstGeom prst="bentConnector3">
            <a:avLst>
              <a:gd name="adj1" fmla="val 50000"/>
            </a:avLst>
          </a:prstGeom>
          <a:noFill/>
          <a:ln w="28575" algn="ctr">
            <a:solidFill>
              <a:schemeClr val="tx1">
                <a:lumMod val="75000"/>
                <a:lumOff val="25000"/>
              </a:schemeClr>
            </a:solidFill>
            <a:round/>
            <a:headEnd/>
            <a:tailEnd type="arrow" w="med" len="med"/>
          </a:ln>
        </p:spPr>
      </p:cxnSp>
      <p:sp>
        <p:nvSpPr>
          <p:cNvPr id="31760" name="Rectangle 22"/>
          <p:cNvSpPr>
            <a:spLocks noChangeArrowheads="1"/>
          </p:cNvSpPr>
          <p:nvPr/>
        </p:nvSpPr>
        <p:spPr bwMode="auto">
          <a:xfrm>
            <a:off x="2924175" y="2876550"/>
            <a:ext cx="419100" cy="190500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31761" name="Rectangle 23"/>
          <p:cNvSpPr>
            <a:spLocks noChangeArrowheads="1"/>
          </p:cNvSpPr>
          <p:nvPr/>
        </p:nvSpPr>
        <p:spPr bwMode="auto">
          <a:xfrm>
            <a:off x="1600200" y="2038350"/>
            <a:ext cx="419100" cy="190500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cxnSp>
        <p:nvCxnSpPr>
          <p:cNvPr id="31762" name="Elbow Connector 25"/>
          <p:cNvCxnSpPr>
            <a:cxnSpLocks noChangeShapeType="1"/>
            <a:stCxn id="31760" idx="1"/>
            <a:endCxn id="31761" idx="3"/>
          </p:cNvCxnSpPr>
          <p:nvPr/>
        </p:nvCxnSpPr>
        <p:spPr bwMode="auto">
          <a:xfrm rot="10800000">
            <a:off x="2019300" y="2133600"/>
            <a:ext cx="904875" cy="838200"/>
          </a:xfrm>
          <a:prstGeom prst="bentConnector3">
            <a:avLst>
              <a:gd name="adj1" fmla="val 50000"/>
            </a:avLst>
          </a:prstGeom>
          <a:noFill/>
          <a:ln w="28575" algn="ctr">
            <a:solidFill>
              <a:schemeClr val="tx1">
                <a:lumMod val="75000"/>
                <a:lumOff val="25000"/>
              </a:schemeClr>
            </a:solidFill>
            <a:round/>
            <a:headEnd/>
            <a:tailEnd type="arrow" w="med" len="med"/>
          </a:ln>
        </p:spPr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17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17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17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17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17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4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17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1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3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17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34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17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17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17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31751" grpId="0"/>
      <p:bldP spid="31752" grpId="0"/>
      <p:bldP spid="15" grpId="0" animBg="1"/>
      <p:bldP spid="31756" grpId="0"/>
      <p:bldP spid="31756" grpId="1"/>
      <p:bldP spid="3175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RMA Pricing</a:t>
            </a:r>
          </a:p>
        </p:txBody>
      </p:sp>
      <p:sp>
        <p:nvSpPr>
          <p:cNvPr id="1029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SSM-RMA-170</a:t>
            </a:r>
          </a:p>
        </p:txBody>
      </p:sp>
      <p:grpSp>
        <p:nvGrpSpPr>
          <p:cNvPr id="80" name="Group 79"/>
          <p:cNvGrpSpPr/>
          <p:nvPr/>
        </p:nvGrpSpPr>
        <p:grpSpPr>
          <a:xfrm>
            <a:off x="811213" y="1792287"/>
            <a:ext cx="1554480" cy="914400"/>
            <a:chOff x="811213" y="1733549"/>
            <a:chExt cx="1554480" cy="914400"/>
          </a:xfrm>
        </p:grpSpPr>
        <p:sp>
          <p:nvSpPr>
            <p:cNvPr id="7" name="Rectangle 3"/>
            <p:cNvSpPr>
              <a:spLocks noChangeArrowheads="1"/>
            </p:cNvSpPr>
            <p:nvPr/>
          </p:nvSpPr>
          <p:spPr bwMode="auto">
            <a:xfrm>
              <a:off x="811213" y="1733549"/>
              <a:ext cx="1554480" cy="914400"/>
            </a:xfrm>
            <a:prstGeom prst="roundRect">
              <a:avLst/>
            </a:prstGeom>
            <a:solidFill>
              <a:schemeClr val="accent1"/>
            </a:solidFill>
            <a:ln w="12700">
              <a:solidFill>
                <a:srgbClr val="6287C6"/>
              </a:solidFill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73025" tIns="0" rIns="73025" bIns="36512"/>
            <a:lstStyle/>
            <a:p>
              <a:pPr algn="ctr" defTabSz="585788">
                <a:defRPr/>
              </a:pPr>
              <a:r>
                <a:rPr lang="en-US" sz="14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lt"/>
                </a:rPr>
                <a:t>Warehouse</a:t>
              </a:r>
              <a:endParaRPr lang="en-US" sz="35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endParaRPr>
            </a:p>
            <a:p>
              <a:pPr defTabSz="585788">
                <a:defRPr/>
              </a:pPr>
              <a:endParaRPr lang="en-US" sz="600" b="0" dirty="0">
                <a:solidFill>
                  <a:schemeClr val="tx2"/>
                </a:solidFill>
                <a:latin typeface="+mj-lt"/>
              </a:endParaRPr>
            </a:p>
            <a:p>
              <a:pPr algn="ctr" defTabSz="585788" latinLnBrk="1">
                <a:defRPr/>
              </a:pPr>
              <a:endParaRPr lang="en-US" sz="600" b="0" dirty="0">
                <a:solidFill>
                  <a:schemeClr val="tx2"/>
                </a:solidFill>
                <a:latin typeface="+mj-lt"/>
              </a:endParaRPr>
            </a:p>
          </p:txBody>
        </p:sp>
        <p:sp>
          <p:nvSpPr>
            <p:cNvPr id="8" name="Line 4"/>
            <p:cNvSpPr>
              <a:spLocks noChangeShapeType="1"/>
            </p:cNvSpPr>
            <p:nvPr/>
          </p:nvSpPr>
          <p:spPr bwMode="auto">
            <a:xfrm>
              <a:off x="811213" y="1995869"/>
              <a:ext cx="1554480" cy="0"/>
            </a:xfrm>
            <a:prstGeom prst="line">
              <a:avLst/>
            </a:prstGeom>
            <a:noFill/>
            <a:ln w="28575">
              <a:solidFill>
                <a:schemeClr val="tx1">
                  <a:lumMod val="25000"/>
                  <a:lumOff val="75000"/>
                </a:schemeClr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b="0">
                <a:latin typeface="+mj-lt"/>
              </a:endParaRPr>
            </a:p>
          </p:txBody>
        </p:sp>
        <p:graphicFrame>
          <p:nvGraphicFramePr>
            <p:cNvPr id="1026" name="Object 2">
              <a:hlinkClick r:id="" action="ppaction://ole?verb=0"/>
            </p:cNvPr>
            <p:cNvGraphicFramePr>
              <a:graphicFrameLocks/>
            </p:cNvGraphicFramePr>
            <p:nvPr/>
          </p:nvGraphicFramePr>
          <p:xfrm>
            <a:off x="959010" y="2020570"/>
            <a:ext cx="1258887" cy="574675"/>
          </p:xfrm>
          <a:graphic>
            <a:graphicData uri="http://schemas.openxmlformats.org/presentationml/2006/ole">
              <p:oleObj spid="_x0000_s1026" name="Microsoft ClipArt Gallery" r:id="rId3" imgW="5279760" imgH="2428560" progId="">
                <p:embed/>
              </p:oleObj>
            </a:graphicData>
          </a:graphic>
        </p:graphicFrame>
      </p:grpSp>
      <p:sp>
        <p:nvSpPr>
          <p:cNvPr id="11" name="Rectangle 9"/>
          <p:cNvSpPr>
            <a:spLocks noChangeArrowheads="1"/>
          </p:cNvSpPr>
          <p:nvPr/>
        </p:nvSpPr>
        <p:spPr bwMode="auto">
          <a:xfrm>
            <a:off x="2545302" y="1929447"/>
            <a:ext cx="1371600" cy="64008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square" lIns="0" tIns="44450" rIns="0" bIns="44450">
            <a:noAutofit/>
          </a:bodyPr>
          <a:lstStyle/>
          <a:p>
            <a:pPr algn="ctr">
              <a:spcBef>
                <a:spcPct val="20000"/>
              </a:spcBef>
              <a:defRPr/>
            </a:pPr>
            <a:r>
              <a:rPr lang="en-US" sz="1600" b="0" dirty="0">
                <a:latin typeface="+mj-lt"/>
              </a:rPr>
              <a:t>Issue item</a:t>
            </a:r>
          </a:p>
          <a:p>
            <a:pPr algn="ctr">
              <a:spcBef>
                <a:spcPct val="20000"/>
              </a:spcBef>
              <a:defRPr/>
            </a:pPr>
            <a:r>
              <a:rPr lang="en-US" sz="1600" b="0" dirty="0">
                <a:latin typeface="+mj-lt"/>
              </a:rPr>
              <a:t>on RMA </a:t>
            </a:r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619731" y="1290765"/>
            <a:ext cx="1747274" cy="4591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pPr marL="342900" indent="-342900">
              <a:spcBef>
                <a:spcPct val="20000"/>
              </a:spcBef>
              <a:defRPr/>
            </a:pPr>
            <a:r>
              <a:rPr lang="en-US" b="0" dirty="0">
                <a:latin typeface="+mj-lt"/>
              </a:rPr>
              <a:t>RMA Issue </a:t>
            </a:r>
          </a:p>
        </p:txBody>
      </p:sp>
      <p:sp>
        <p:nvSpPr>
          <p:cNvPr id="13" name="Rounded Rectangle 12"/>
          <p:cNvSpPr>
            <a:spLocks noChangeArrowheads="1"/>
          </p:cNvSpPr>
          <p:nvPr/>
        </p:nvSpPr>
        <p:spPr bwMode="auto">
          <a:xfrm>
            <a:off x="4096512" y="1792287"/>
            <a:ext cx="1554480" cy="914400"/>
          </a:xfrm>
          <a:prstGeom prst="roundRect">
            <a:avLst/>
          </a:prstGeom>
          <a:solidFill>
            <a:schemeClr val="accent1"/>
          </a:solidFill>
          <a:ln w="12700">
            <a:solidFill>
              <a:srgbClr val="6287C6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0488" tIns="44450" rIns="90488" bIns="44450" anchor="ctr"/>
          <a:lstStyle/>
          <a:p>
            <a:pPr algn="ctr">
              <a:defRPr/>
            </a:pPr>
            <a:r>
              <a:rPr lang="en-US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Sales Order Pricing Algorithm </a:t>
            </a:r>
          </a:p>
        </p:txBody>
      </p:sp>
      <p:sp>
        <p:nvSpPr>
          <p:cNvPr id="14" name="Rectangle 13"/>
          <p:cNvSpPr>
            <a:spLocks noChangeArrowheads="1"/>
          </p:cNvSpPr>
          <p:nvPr/>
        </p:nvSpPr>
        <p:spPr bwMode="auto">
          <a:xfrm>
            <a:off x="5834471" y="1929447"/>
            <a:ext cx="1371600" cy="64008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square" lIns="0" tIns="44450" rIns="0" bIns="44450">
            <a:noAutofit/>
          </a:bodyPr>
          <a:lstStyle/>
          <a:p>
            <a:pPr algn="ctr">
              <a:spcBef>
                <a:spcPct val="20000"/>
              </a:spcBef>
              <a:defRPr/>
            </a:pPr>
            <a:r>
              <a:rPr lang="en-US" sz="1600" b="0" dirty="0">
                <a:latin typeface="+mj-lt"/>
              </a:rPr>
              <a:t>Received by end user</a:t>
            </a:r>
          </a:p>
        </p:txBody>
      </p:sp>
      <p:sp>
        <p:nvSpPr>
          <p:cNvPr id="17" name="Rectangle 17"/>
          <p:cNvSpPr>
            <a:spLocks noChangeArrowheads="1"/>
          </p:cNvSpPr>
          <p:nvPr/>
        </p:nvSpPr>
        <p:spPr bwMode="auto">
          <a:xfrm>
            <a:off x="2391703" y="4576311"/>
            <a:ext cx="1371600" cy="64008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square" lIns="0" tIns="44450" rIns="0" bIns="44450">
            <a:noAutofit/>
          </a:bodyPr>
          <a:lstStyle/>
          <a:p>
            <a:pPr algn="ctr">
              <a:spcBef>
                <a:spcPct val="20000"/>
              </a:spcBef>
              <a:defRPr/>
            </a:pPr>
            <a:r>
              <a:rPr lang="en-US" sz="1600" b="0" dirty="0">
                <a:latin typeface="+mj-lt"/>
              </a:rPr>
              <a:t>Item returned</a:t>
            </a:r>
          </a:p>
          <a:p>
            <a:pPr algn="ctr">
              <a:spcBef>
                <a:spcPct val="20000"/>
              </a:spcBef>
              <a:defRPr/>
            </a:pPr>
            <a:r>
              <a:rPr lang="en-US" sz="1600" b="0" dirty="0">
                <a:latin typeface="+mj-lt"/>
              </a:rPr>
              <a:t>from end user</a:t>
            </a:r>
          </a:p>
        </p:txBody>
      </p:sp>
      <p:sp>
        <p:nvSpPr>
          <p:cNvPr id="18" name="Rectangle 18"/>
          <p:cNvSpPr>
            <a:spLocks noChangeArrowheads="1"/>
          </p:cNvSpPr>
          <p:nvPr/>
        </p:nvSpPr>
        <p:spPr bwMode="auto">
          <a:xfrm>
            <a:off x="619731" y="3436557"/>
            <a:ext cx="2152361" cy="4591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square" lIns="90488" tIns="44450" rIns="90488" bIns="44450">
            <a:spAutoFit/>
          </a:bodyPr>
          <a:lstStyle/>
          <a:p>
            <a:pPr marL="342900" indent="-342900">
              <a:spcBef>
                <a:spcPct val="20000"/>
              </a:spcBef>
              <a:defRPr/>
            </a:pPr>
            <a:r>
              <a:rPr lang="en-US" b="0" dirty="0">
                <a:latin typeface="+mj-lt"/>
              </a:rPr>
              <a:t>RMA Receipt</a:t>
            </a:r>
          </a:p>
        </p:txBody>
      </p:sp>
      <p:sp>
        <p:nvSpPr>
          <p:cNvPr id="19" name="Rectangle 19"/>
          <p:cNvSpPr>
            <a:spLocks noChangeArrowheads="1"/>
          </p:cNvSpPr>
          <p:nvPr/>
        </p:nvSpPr>
        <p:spPr bwMode="auto">
          <a:xfrm>
            <a:off x="4096512" y="4434839"/>
            <a:ext cx="1554480" cy="914400"/>
          </a:xfrm>
          <a:prstGeom prst="roundRect">
            <a:avLst/>
          </a:prstGeom>
          <a:solidFill>
            <a:schemeClr val="accent1"/>
          </a:solidFill>
          <a:ln w="12700">
            <a:solidFill>
              <a:srgbClr val="6287C6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0488" tIns="44450" rIns="90488" bIns="44450" anchor="ctr"/>
          <a:lstStyle/>
          <a:p>
            <a:pPr algn="ctr">
              <a:defRPr/>
            </a:pPr>
            <a:r>
              <a:rPr lang="en-US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RMA Credit Price List from Service Type</a:t>
            </a:r>
          </a:p>
        </p:txBody>
      </p:sp>
      <p:sp>
        <p:nvSpPr>
          <p:cNvPr id="20" name="Rectangle 20"/>
          <p:cNvSpPr>
            <a:spLocks noChangeArrowheads="1"/>
          </p:cNvSpPr>
          <p:nvPr/>
        </p:nvSpPr>
        <p:spPr bwMode="auto">
          <a:xfrm>
            <a:off x="5834471" y="4600933"/>
            <a:ext cx="1371600" cy="64008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square" lIns="0" tIns="44450" rIns="0" bIns="44450">
            <a:noAutofit/>
          </a:bodyPr>
          <a:lstStyle/>
          <a:p>
            <a:pPr algn="ctr">
              <a:spcBef>
                <a:spcPct val="20000"/>
              </a:spcBef>
              <a:defRPr/>
            </a:pPr>
            <a:r>
              <a:rPr lang="en-US" sz="1600" b="0" dirty="0">
                <a:latin typeface="+mj-lt"/>
              </a:rPr>
              <a:t>Received in warehouse</a:t>
            </a:r>
          </a:p>
        </p:txBody>
      </p:sp>
      <p:sp>
        <p:nvSpPr>
          <p:cNvPr id="23" name="Rectangle 23"/>
          <p:cNvSpPr>
            <a:spLocks noChangeArrowheads="1"/>
          </p:cNvSpPr>
          <p:nvPr/>
        </p:nvSpPr>
        <p:spPr bwMode="auto">
          <a:xfrm>
            <a:off x="7389550" y="2020094"/>
            <a:ext cx="1188720" cy="45878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pPr>
              <a:defRPr/>
            </a:pPr>
            <a:r>
              <a:rPr lang="en-US" b="0" dirty="0">
                <a:latin typeface="+mj-lt"/>
              </a:rPr>
              <a:t>$50.00</a:t>
            </a:r>
          </a:p>
        </p:txBody>
      </p:sp>
      <p:sp>
        <p:nvSpPr>
          <p:cNvPr id="24" name="Rectangle 24"/>
          <p:cNvSpPr>
            <a:spLocks noChangeArrowheads="1"/>
          </p:cNvSpPr>
          <p:nvPr/>
        </p:nvSpPr>
        <p:spPr bwMode="auto">
          <a:xfrm>
            <a:off x="7389550" y="4662646"/>
            <a:ext cx="1188720" cy="45878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square" lIns="90488" tIns="44450" rIns="90488" bIns="44450">
            <a:spAutoFit/>
          </a:bodyPr>
          <a:lstStyle/>
          <a:p>
            <a:pPr>
              <a:defRPr/>
            </a:pPr>
            <a:r>
              <a:rPr lang="en-US" b="0" dirty="0">
                <a:latin typeface="+mj-lt"/>
              </a:rPr>
              <a:t>$20.00</a:t>
            </a:r>
          </a:p>
        </p:txBody>
      </p:sp>
      <p:pic>
        <p:nvPicPr>
          <p:cNvPr id="47" name="Picture 46" descr="clipboardwoman.em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18411" y="3923542"/>
            <a:ext cx="940084" cy="1936995"/>
          </a:xfrm>
          <a:prstGeom prst="rect">
            <a:avLst/>
          </a:prstGeom>
        </p:spPr>
      </p:pic>
      <p:cxnSp>
        <p:nvCxnSpPr>
          <p:cNvPr id="49" name="Straight Arrow Connector 48"/>
          <p:cNvCxnSpPr>
            <a:stCxn id="47" idx="3"/>
            <a:endCxn id="19" idx="1"/>
          </p:cNvCxnSpPr>
          <p:nvPr/>
        </p:nvCxnSpPr>
        <p:spPr>
          <a:xfrm flipV="1">
            <a:off x="2058495" y="4892039"/>
            <a:ext cx="2038017" cy="1"/>
          </a:xfrm>
          <a:prstGeom prst="straightConnector1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1" name="Straight Arrow Connector 50"/>
          <p:cNvCxnSpPr>
            <a:stCxn id="19" idx="3"/>
            <a:endCxn id="24" idx="1"/>
          </p:cNvCxnSpPr>
          <p:nvPr/>
        </p:nvCxnSpPr>
        <p:spPr>
          <a:xfrm>
            <a:off x="5650992" y="4892039"/>
            <a:ext cx="1738558" cy="1"/>
          </a:xfrm>
          <a:prstGeom prst="straightConnector1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6" name="Straight Arrow Connector 75"/>
          <p:cNvCxnSpPr>
            <a:stCxn id="7" idx="3"/>
            <a:endCxn id="13" idx="1"/>
          </p:cNvCxnSpPr>
          <p:nvPr/>
        </p:nvCxnSpPr>
        <p:spPr>
          <a:xfrm>
            <a:off x="2365693" y="2249487"/>
            <a:ext cx="1730819" cy="1588"/>
          </a:xfrm>
          <a:prstGeom prst="straightConnector1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8" name="Straight Arrow Connector 77"/>
          <p:cNvCxnSpPr>
            <a:stCxn id="13" idx="3"/>
            <a:endCxn id="23" idx="1"/>
          </p:cNvCxnSpPr>
          <p:nvPr/>
        </p:nvCxnSpPr>
        <p:spPr>
          <a:xfrm>
            <a:off x="5650992" y="2249487"/>
            <a:ext cx="1738558" cy="1"/>
          </a:xfrm>
          <a:prstGeom prst="straightConnector1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RMA Issue Line Pricing</a:t>
            </a:r>
          </a:p>
        </p:txBody>
      </p:sp>
      <p:sp>
        <p:nvSpPr>
          <p:cNvPr id="32771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SSM-RMA-180</a:t>
            </a:r>
          </a:p>
        </p:txBody>
      </p:sp>
      <p:pic>
        <p:nvPicPr>
          <p:cNvPr id="32772" name="Picture 4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38325" y="1014413"/>
            <a:ext cx="6278563" cy="5005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457200" y="1195718"/>
            <a:ext cx="2166189" cy="1188978"/>
          </a:xfrm>
          <a:prstGeom prst="roundRect">
            <a:avLst/>
          </a:prstGeom>
          <a:solidFill>
            <a:schemeClr val="bg1"/>
          </a:solidFill>
          <a:ln w="12700">
            <a:solidFill>
              <a:schemeClr val="accent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lIns="90488" tIns="44450" rIns="90488" bIns="44450">
            <a:spAutoFit/>
          </a:bodyPr>
          <a:lstStyle/>
          <a:p>
            <a:pPr marL="228600" indent="-228600">
              <a:defRPr/>
            </a:pPr>
            <a:r>
              <a:rPr lang="en-US" sz="1600" dirty="0">
                <a:latin typeface="+mj-lt"/>
              </a:rPr>
              <a:t>1.</a:t>
            </a:r>
            <a:r>
              <a:rPr lang="en-US" sz="1600" b="0" dirty="0">
                <a:latin typeface="+mj-lt"/>
              </a:rPr>
              <a:t>	Item Master Info:</a:t>
            </a:r>
            <a:br>
              <a:rPr lang="en-US" sz="1600" b="0" dirty="0">
                <a:latin typeface="+mj-lt"/>
              </a:rPr>
            </a:br>
            <a:r>
              <a:rPr lang="en-US" sz="1600" b="0" dirty="0">
                <a:latin typeface="+mj-lt"/>
              </a:rPr>
              <a:t>Item 132</a:t>
            </a:r>
            <a:br>
              <a:rPr lang="en-US" sz="1600" b="0" dirty="0">
                <a:latin typeface="+mj-lt"/>
              </a:rPr>
            </a:br>
            <a:r>
              <a:rPr lang="en-US" sz="1600" b="0" dirty="0">
                <a:latin typeface="+mj-lt"/>
              </a:rPr>
              <a:t>Power Cord</a:t>
            </a:r>
            <a:br>
              <a:rPr lang="en-US" sz="1600" b="0" dirty="0">
                <a:latin typeface="+mj-lt"/>
              </a:rPr>
            </a:br>
            <a:r>
              <a:rPr lang="en-US" sz="1600" b="0" dirty="0">
                <a:latin typeface="+mj-lt"/>
              </a:rPr>
              <a:t>Price $20</a:t>
            </a:r>
          </a:p>
        </p:txBody>
      </p:sp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457200" y="2469852"/>
            <a:ext cx="2311041" cy="916563"/>
          </a:xfrm>
          <a:prstGeom prst="roundRect">
            <a:avLst/>
          </a:prstGeom>
          <a:solidFill>
            <a:schemeClr val="bg1"/>
          </a:solidFill>
          <a:ln w="12700">
            <a:solidFill>
              <a:schemeClr val="accent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lIns="90488" tIns="44450" rIns="90488" bIns="44450">
            <a:spAutoFit/>
          </a:bodyPr>
          <a:lstStyle/>
          <a:p>
            <a:pPr marL="228600" indent="-228600">
              <a:defRPr/>
            </a:pPr>
            <a:r>
              <a:rPr lang="en-US" sz="1600" dirty="0" smtClean="0">
                <a:latin typeface="+mj-lt"/>
              </a:rPr>
              <a:t>2.</a:t>
            </a:r>
            <a:r>
              <a:rPr lang="en-US" sz="1600" b="0" dirty="0" smtClean="0">
                <a:latin typeface="+mj-lt"/>
              </a:rPr>
              <a:t>  Price </a:t>
            </a:r>
            <a:r>
              <a:rPr lang="en-US" sz="1600" b="0" dirty="0">
                <a:latin typeface="+mj-lt"/>
              </a:rPr>
              <a:t>List Data:</a:t>
            </a:r>
            <a:br>
              <a:rPr lang="en-US" sz="1600" b="0" dirty="0">
                <a:latin typeface="+mj-lt"/>
              </a:rPr>
            </a:br>
            <a:r>
              <a:rPr lang="en-US" sz="1600" b="0" dirty="0" smtClean="0">
                <a:latin typeface="+mj-lt"/>
              </a:rPr>
              <a:t>Item </a:t>
            </a:r>
            <a:r>
              <a:rPr lang="en-US" sz="1600" b="0" dirty="0">
                <a:latin typeface="+mj-lt"/>
              </a:rPr>
              <a:t>= 132</a:t>
            </a:r>
            <a:br>
              <a:rPr lang="en-US" sz="1600" b="0" dirty="0">
                <a:latin typeface="+mj-lt"/>
              </a:rPr>
            </a:br>
            <a:r>
              <a:rPr lang="en-US" sz="1600" b="0" dirty="0">
                <a:latin typeface="+mj-lt"/>
              </a:rPr>
              <a:t>Best Price = $20.00</a:t>
            </a:r>
          </a:p>
        </p:txBody>
      </p:sp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457200" y="3483487"/>
            <a:ext cx="2583712" cy="1188978"/>
          </a:xfrm>
          <a:prstGeom prst="roundRect">
            <a:avLst/>
          </a:prstGeom>
          <a:solidFill>
            <a:schemeClr val="bg1"/>
          </a:solidFill>
          <a:ln w="12700">
            <a:solidFill>
              <a:schemeClr val="accent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90488" tIns="44450" rIns="90488" bIns="44450">
            <a:spAutoFit/>
          </a:bodyPr>
          <a:lstStyle/>
          <a:p>
            <a:pPr marL="228600" indent="-228600">
              <a:defRPr/>
            </a:pPr>
            <a:r>
              <a:rPr lang="en-US" sz="1600" dirty="0">
                <a:latin typeface="+mj-lt"/>
              </a:rPr>
              <a:t>3.</a:t>
            </a:r>
            <a:r>
              <a:rPr lang="en-US" sz="1600" b="0" dirty="0">
                <a:latin typeface="+mj-lt"/>
              </a:rPr>
              <a:t>  Service Type Data:</a:t>
            </a:r>
            <a:br>
              <a:rPr lang="en-US" sz="1600" b="0" dirty="0">
                <a:latin typeface="+mj-lt"/>
              </a:rPr>
            </a:br>
            <a:r>
              <a:rPr lang="en-US" sz="1600" b="0" dirty="0">
                <a:latin typeface="+mj-lt"/>
              </a:rPr>
              <a:t>Service Type = SC-1</a:t>
            </a:r>
            <a:br>
              <a:rPr lang="en-US" sz="1600" b="0" dirty="0">
                <a:latin typeface="+mj-lt"/>
              </a:rPr>
            </a:br>
            <a:r>
              <a:rPr lang="en-US" sz="1600" b="0" dirty="0">
                <a:latin typeface="+mj-lt"/>
              </a:rPr>
              <a:t>Item Coverage = 75%</a:t>
            </a:r>
          </a:p>
        </p:txBody>
      </p:sp>
      <p:sp>
        <p:nvSpPr>
          <p:cNvPr id="9" name="Rectangle 7"/>
          <p:cNvSpPr>
            <a:spLocks noChangeArrowheads="1"/>
          </p:cNvSpPr>
          <p:nvPr/>
        </p:nvSpPr>
        <p:spPr bwMode="auto">
          <a:xfrm>
            <a:off x="447675" y="4761839"/>
            <a:ext cx="4570892" cy="1188978"/>
          </a:xfrm>
          <a:prstGeom prst="roundRect">
            <a:avLst/>
          </a:prstGeom>
          <a:solidFill>
            <a:schemeClr val="bg1"/>
          </a:solidFill>
          <a:ln w="12700">
            <a:solidFill>
              <a:schemeClr val="accent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90488" tIns="44450" rIns="90488" bIns="44450">
            <a:spAutoFit/>
          </a:bodyPr>
          <a:lstStyle/>
          <a:p>
            <a:pPr marL="228600" indent="-228600">
              <a:defRPr/>
            </a:pPr>
            <a:r>
              <a:rPr lang="en-US" sz="1600" dirty="0">
                <a:latin typeface="+mj-lt"/>
              </a:rPr>
              <a:t>4.</a:t>
            </a:r>
            <a:r>
              <a:rPr lang="en-US" sz="1600" b="0" dirty="0">
                <a:latin typeface="+mj-lt"/>
              </a:rPr>
              <a:t>  Pricing Calculation:</a:t>
            </a:r>
            <a:br>
              <a:rPr lang="en-US" sz="1600" b="0" dirty="0">
                <a:latin typeface="+mj-lt"/>
              </a:rPr>
            </a:br>
            <a:r>
              <a:rPr lang="en-US" sz="1600" b="0" dirty="0">
                <a:latin typeface="+mj-lt"/>
              </a:rPr>
              <a:t>RMA Header Service Type = SC-1</a:t>
            </a:r>
            <a:br>
              <a:rPr lang="en-US" sz="1600" b="0" dirty="0">
                <a:latin typeface="+mj-lt"/>
              </a:rPr>
            </a:br>
            <a:r>
              <a:rPr lang="en-US" sz="1600" b="0" dirty="0">
                <a:latin typeface="+mj-lt"/>
              </a:rPr>
              <a:t>RMA issue of one item 22-100</a:t>
            </a:r>
            <a:br>
              <a:rPr lang="en-US" sz="1600" b="0" dirty="0">
                <a:latin typeface="+mj-lt"/>
              </a:rPr>
            </a:br>
            <a:r>
              <a:rPr lang="en-US" sz="1600" b="0" dirty="0">
                <a:latin typeface="+mj-lt"/>
              </a:rPr>
              <a:t>$20 Price - 75% Coverage = $5.00 billable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RMA Receipt Pricing</a:t>
            </a:r>
          </a:p>
        </p:txBody>
      </p:sp>
      <p:sp>
        <p:nvSpPr>
          <p:cNvPr id="33795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SSM-RMA-190</a:t>
            </a:r>
          </a:p>
        </p:txBody>
      </p:sp>
      <p:pic>
        <p:nvPicPr>
          <p:cNvPr id="33796" name="Picture 3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00" y="976313"/>
            <a:ext cx="6248400" cy="4991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797" name="Picture 4" descr="Region Capture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14538" y="1152525"/>
            <a:ext cx="7062787" cy="4999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10"/>
          <p:cNvSpPr>
            <a:spLocks noChangeArrowheads="1"/>
          </p:cNvSpPr>
          <p:nvPr/>
        </p:nvSpPr>
        <p:spPr bwMode="auto">
          <a:xfrm>
            <a:off x="1390650" y="2438400"/>
            <a:ext cx="2308225" cy="1052770"/>
          </a:xfrm>
          <a:prstGeom prst="roundRect">
            <a:avLst/>
          </a:prstGeom>
          <a:solidFill>
            <a:schemeClr val="bg1"/>
          </a:solidFill>
          <a:ln w="12700">
            <a:solidFill>
              <a:schemeClr val="tx1">
                <a:lumMod val="90000"/>
                <a:lumOff val="10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0488" tIns="44450" rIns="90488" bIns="44450">
            <a:spAutoFit/>
          </a:bodyPr>
          <a:lstStyle/>
          <a:p>
            <a:pPr>
              <a:defRPr/>
            </a:pPr>
            <a:r>
              <a:rPr lang="en-US" sz="1400" b="0" dirty="0">
                <a:latin typeface="+mj-lt"/>
              </a:rPr>
              <a:t>The Credit Price List attached to the RMA header applies to all RMA receipt </a:t>
            </a:r>
            <a:r>
              <a:rPr lang="en-US" sz="1400" b="0" dirty="0" smtClean="0">
                <a:latin typeface="+mj-lt"/>
              </a:rPr>
              <a:t>lines</a:t>
            </a:r>
            <a:endParaRPr lang="en-US" sz="1400" b="0" dirty="0">
              <a:latin typeface="+mj-lt"/>
            </a:endParaRPr>
          </a:p>
        </p:txBody>
      </p:sp>
      <p:sp>
        <p:nvSpPr>
          <p:cNvPr id="33799" name="Rectangle 6"/>
          <p:cNvSpPr>
            <a:spLocks noChangeArrowheads="1"/>
          </p:cNvSpPr>
          <p:nvPr/>
        </p:nvSpPr>
        <p:spPr bwMode="auto">
          <a:xfrm>
            <a:off x="904875" y="5019675"/>
            <a:ext cx="381000" cy="228600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cxnSp>
        <p:nvCxnSpPr>
          <p:cNvPr id="33800" name="Elbow Connector 8"/>
          <p:cNvCxnSpPr>
            <a:cxnSpLocks noChangeShapeType="1"/>
            <a:endCxn id="33799" idx="1"/>
          </p:cNvCxnSpPr>
          <p:nvPr/>
        </p:nvCxnSpPr>
        <p:spPr bwMode="auto">
          <a:xfrm rot="10800000" flipV="1">
            <a:off x="904876" y="2964785"/>
            <a:ext cx="485775" cy="2169190"/>
          </a:xfrm>
          <a:prstGeom prst="bentConnector3">
            <a:avLst>
              <a:gd name="adj1" fmla="val 147059"/>
            </a:avLst>
          </a:prstGeom>
          <a:noFill/>
          <a:ln w="28575" algn="ctr">
            <a:solidFill>
              <a:schemeClr val="tx1">
                <a:lumMod val="90000"/>
                <a:lumOff val="10000"/>
              </a:schemeClr>
            </a:solidFill>
            <a:round/>
            <a:headEnd/>
            <a:tailEnd type="arrow" w="med" len="med"/>
          </a:ln>
        </p:spPr>
      </p:cxnSp>
      <p:sp>
        <p:nvSpPr>
          <p:cNvPr id="11" name="Rectangle 15"/>
          <p:cNvSpPr>
            <a:spLocks noChangeArrowheads="1"/>
          </p:cNvSpPr>
          <p:nvPr/>
        </p:nvSpPr>
        <p:spPr bwMode="auto">
          <a:xfrm>
            <a:off x="5981700" y="1485900"/>
            <a:ext cx="2816225" cy="2006223"/>
          </a:xfrm>
          <a:prstGeom prst="roundRect">
            <a:avLst/>
          </a:prstGeom>
          <a:solidFill>
            <a:schemeClr val="bg1"/>
          </a:solidFill>
          <a:ln w="12700">
            <a:solidFill>
              <a:schemeClr val="tx1">
                <a:lumMod val="90000"/>
                <a:lumOff val="10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0488" tIns="44450" rIns="90488" bIns="44450">
            <a:spAutoFit/>
          </a:bodyPr>
          <a:lstStyle/>
          <a:p>
            <a:pPr>
              <a:defRPr/>
            </a:pPr>
            <a:r>
              <a:rPr lang="en-US" sz="1400" b="0" dirty="0">
                <a:latin typeface="+mj-lt"/>
              </a:rPr>
              <a:t>Receipt Rule:</a:t>
            </a:r>
          </a:p>
          <a:p>
            <a:pPr>
              <a:defRPr/>
            </a:pPr>
            <a:r>
              <a:rPr lang="en-US" sz="1400" b="0" dirty="0">
                <a:latin typeface="+mj-lt"/>
              </a:rPr>
              <a:t>In order to get automatic credit pricing, you must set up a credit price </a:t>
            </a:r>
            <a:r>
              <a:rPr lang="en-US" sz="1400" b="0" dirty="0" smtClean="0">
                <a:latin typeface="+mj-lt"/>
              </a:rPr>
              <a:t>list</a:t>
            </a:r>
          </a:p>
          <a:p>
            <a:pPr>
              <a:defRPr/>
            </a:pPr>
            <a:endParaRPr lang="en-US" sz="1400" b="0" dirty="0" smtClean="0">
              <a:latin typeface="+mj-lt"/>
            </a:endParaRPr>
          </a:p>
          <a:p>
            <a:pPr>
              <a:defRPr/>
            </a:pPr>
            <a:r>
              <a:rPr lang="en-US" sz="1400" b="0" dirty="0" smtClean="0">
                <a:latin typeface="+mj-lt"/>
              </a:rPr>
              <a:t>Receipts </a:t>
            </a:r>
            <a:r>
              <a:rPr lang="en-US" sz="1400" b="0" dirty="0">
                <a:latin typeface="+mj-lt"/>
              </a:rPr>
              <a:t>do not use an item’s list price for credit </a:t>
            </a:r>
            <a:r>
              <a:rPr lang="en-US" sz="1400" b="0" dirty="0" smtClean="0">
                <a:latin typeface="+mj-lt"/>
              </a:rPr>
              <a:t>pricing</a:t>
            </a:r>
            <a:endParaRPr lang="en-US" sz="1400" b="0" dirty="0"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38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Receive wrong or broken item or component from end user</a:t>
            </a:r>
          </a:p>
          <a:p>
            <a:r>
              <a:rPr lang="en-US" dirty="0" smtClean="0"/>
              <a:t>Issue replacement component or item</a:t>
            </a:r>
          </a:p>
          <a:p>
            <a:r>
              <a:rPr lang="en-US" dirty="0" smtClean="0"/>
              <a:t>Optionally update the installed base</a:t>
            </a:r>
          </a:p>
          <a:p>
            <a:r>
              <a:rPr lang="en-US" dirty="0" smtClean="0"/>
              <a:t>Generate invoicing for credit or debit amounts</a:t>
            </a:r>
          </a:p>
          <a:p>
            <a:r>
              <a:rPr lang="en-US" dirty="0" smtClean="0"/>
              <a:t>If the activity requires the intervention of an engineer use Depot Orders and/or Call Activity Recording not RMAs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smtClean="0"/>
              <a:t/>
            </a:r>
            <a:br>
              <a:rPr lang="en-US" dirty="0" smtClean="0"/>
            </a:br>
            <a:endParaRPr lang="en-US" dirty="0" smtClean="0"/>
          </a:p>
        </p:txBody>
      </p:sp>
      <p:sp>
        <p:nvSpPr>
          <p:cNvPr id="1741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Business Use of RMAs</a:t>
            </a:r>
          </a:p>
        </p:txBody>
      </p:sp>
      <p:sp>
        <p:nvSpPr>
          <p:cNvPr id="17412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SSM-RMA-020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7" dur="indefinite"/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8" dur="indefinite"/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2" dur="indefinite"/>
                                        <p:tgtEl>
                                          <p:spTgt spid="174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3" dur="indefinite"/>
                                        <p:tgtEl>
                                          <p:spTgt spid="174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4" dur="indefinite"/>
                                        <p:tgtEl>
                                          <p:spTgt spid="174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8" dur="indefinite"/>
                                        <p:tgtEl>
                                          <p:spTgt spid="174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9" dur="indefinite"/>
                                        <p:tgtEl>
                                          <p:spTgt spid="174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0" dur="indefinite"/>
                                        <p:tgtEl>
                                          <p:spTgt spid="174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24" dur="indefinite"/>
                                        <p:tgtEl>
                                          <p:spTgt spid="174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25" dur="indefinite"/>
                                        <p:tgtEl>
                                          <p:spTgt spid="174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6" dur="indefinite"/>
                                        <p:tgtEl>
                                          <p:spTgt spid="174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30" dur="indefinite"/>
                                        <p:tgtEl>
                                          <p:spTgt spid="174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31" dur="indefinite"/>
                                        <p:tgtEl>
                                          <p:spTgt spid="174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32" dur="indefinite"/>
                                        <p:tgtEl>
                                          <p:spTgt spid="174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36" dur="indefinite"/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37" dur="indefinite"/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38" dur="indefinite"/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42" dur="indefinite"/>
                                        <p:tgtEl>
                                          <p:spTgt spid="174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43" dur="indefinite"/>
                                        <p:tgtEl>
                                          <p:spTgt spid="174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44" dur="indefinite"/>
                                        <p:tgtEl>
                                          <p:spTgt spid="174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48" dur="indefinite"/>
                                        <p:tgtEl>
                                          <p:spTgt spid="174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49" dur="indefinite"/>
                                        <p:tgtEl>
                                          <p:spTgt spid="174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50" dur="indefinite"/>
                                        <p:tgtEl>
                                          <p:spTgt spid="174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54" dur="indefinite"/>
                                        <p:tgtEl>
                                          <p:spTgt spid="174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55" dur="indefinite"/>
                                        <p:tgtEl>
                                          <p:spTgt spid="174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56" dur="indefinite"/>
                                        <p:tgtEl>
                                          <p:spTgt spid="174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60" dur="indefinite"/>
                                        <p:tgtEl>
                                          <p:spTgt spid="174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61" dur="indefinite"/>
                                        <p:tgtEl>
                                          <p:spTgt spid="174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62" dur="indefinite"/>
                                        <p:tgtEl>
                                          <p:spTgt spid="174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RMA Billing</a:t>
            </a:r>
          </a:p>
        </p:txBody>
      </p:sp>
      <p:sp>
        <p:nvSpPr>
          <p:cNvPr id="34819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SSM-RMA-200</a:t>
            </a:r>
          </a:p>
        </p:txBody>
      </p:sp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3652838" y="1127252"/>
            <a:ext cx="1828800" cy="576044"/>
          </a:xfrm>
          <a:prstGeom prst="roundRect">
            <a:avLst/>
          </a:prstGeom>
          <a:solidFill>
            <a:schemeClr val="accent1"/>
          </a:solidFill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 anchor="ctr" anchorCtr="1">
            <a:noAutofit/>
          </a:bodyPr>
          <a:lstStyle/>
          <a:p>
            <a:pPr>
              <a:defRPr/>
            </a:pPr>
            <a:r>
              <a:rPr lang="en-US" sz="2800" b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RMA</a:t>
            </a:r>
          </a:p>
        </p:txBody>
      </p:sp>
      <p:sp>
        <p:nvSpPr>
          <p:cNvPr id="13" name="Rectangle 5"/>
          <p:cNvSpPr>
            <a:spLocks noChangeArrowheads="1"/>
          </p:cNvSpPr>
          <p:nvPr/>
        </p:nvSpPr>
        <p:spPr bwMode="auto">
          <a:xfrm>
            <a:off x="4976305" y="1871407"/>
            <a:ext cx="1828800" cy="685800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 anchor="ctr" anchorCtr="1">
            <a:noAutofit/>
          </a:bodyPr>
          <a:lstStyle/>
          <a:p>
            <a:pPr algn="ctr">
              <a:defRPr/>
            </a:pPr>
            <a:r>
              <a:rPr lang="en-US" sz="2000" b="0" dirty="0">
                <a:latin typeface="+mn-lt"/>
              </a:rPr>
              <a:t>Receipt</a:t>
            </a:r>
          </a:p>
          <a:p>
            <a:pPr algn="ctr">
              <a:defRPr/>
            </a:pPr>
            <a:r>
              <a:rPr lang="en-US" sz="2000" b="0" dirty="0">
                <a:latin typeface="+mn-lt"/>
              </a:rPr>
              <a:t>$400</a:t>
            </a:r>
          </a:p>
        </p:txBody>
      </p:sp>
      <p:sp>
        <p:nvSpPr>
          <p:cNvPr id="11" name="Rectangle 8"/>
          <p:cNvSpPr>
            <a:spLocks noChangeArrowheads="1"/>
          </p:cNvSpPr>
          <p:nvPr/>
        </p:nvSpPr>
        <p:spPr bwMode="auto">
          <a:xfrm>
            <a:off x="2338896" y="1871407"/>
            <a:ext cx="1828800" cy="685800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 anchor="ctr" anchorCtr="1">
            <a:noAutofit/>
          </a:bodyPr>
          <a:lstStyle/>
          <a:p>
            <a:pPr algn="ctr">
              <a:defRPr/>
            </a:pPr>
            <a:r>
              <a:rPr lang="en-US" sz="2000" b="0" dirty="0">
                <a:latin typeface="+mn-lt"/>
              </a:rPr>
              <a:t>Issue</a:t>
            </a:r>
          </a:p>
          <a:p>
            <a:pPr algn="ctr">
              <a:defRPr/>
            </a:pPr>
            <a:r>
              <a:rPr lang="en-US" sz="2000" b="0" dirty="0">
                <a:latin typeface="+mn-lt"/>
              </a:rPr>
              <a:t>$500</a:t>
            </a:r>
          </a:p>
        </p:txBody>
      </p:sp>
      <p:sp>
        <p:nvSpPr>
          <p:cNvPr id="9" name="Rectangle 10"/>
          <p:cNvSpPr>
            <a:spLocks noChangeArrowheads="1"/>
          </p:cNvSpPr>
          <p:nvPr/>
        </p:nvSpPr>
        <p:spPr bwMode="auto">
          <a:xfrm>
            <a:off x="3307557" y="2670175"/>
            <a:ext cx="2519363" cy="3968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noAutofit/>
          </a:bodyPr>
          <a:lstStyle/>
          <a:p>
            <a:pPr>
              <a:defRPr/>
            </a:pPr>
            <a:r>
              <a:rPr lang="en-US" sz="2000" b="0" dirty="0">
                <a:latin typeface="+mn-lt"/>
              </a:rPr>
              <a:t>Net Charge = $100</a:t>
            </a:r>
          </a:p>
        </p:txBody>
      </p:sp>
      <p:sp>
        <p:nvSpPr>
          <p:cNvPr id="14" name="Rectangle 12"/>
          <p:cNvSpPr>
            <a:spLocks noChangeArrowheads="1"/>
          </p:cNvSpPr>
          <p:nvPr/>
        </p:nvSpPr>
        <p:spPr bwMode="auto">
          <a:xfrm>
            <a:off x="2411413" y="3174927"/>
            <a:ext cx="4311650" cy="2823468"/>
          </a:xfrm>
          <a:prstGeom prst="roundRect">
            <a:avLst/>
          </a:prstGeom>
          <a:solidFill>
            <a:schemeClr val="accent1"/>
          </a:solidFill>
          <a:ln w="1270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0488" tIns="44450" rIns="90488" bIns="44450" anchor="ctr" anchorCtr="1">
            <a:noAutofit/>
          </a:bodyPr>
          <a:lstStyle/>
          <a:p>
            <a:pPr marL="228600" indent="-228600">
              <a:defRPr/>
            </a:pPr>
            <a:r>
              <a:rPr lang="en-US" sz="2000" b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1. Issue and Receipt can be invoiced together. Invoice will net the charge and </a:t>
            </a:r>
            <a:r>
              <a:rPr lang="en-US" sz="2000" b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credit</a:t>
            </a:r>
            <a:endParaRPr lang="en-US" sz="2000" b="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  <a:p>
            <a:pPr marL="228600" indent="-228600">
              <a:defRPr/>
            </a:pPr>
            <a:r>
              <a:rPr lang="en-US" sz="2000" b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2. Issue and Receipt can be processed at different times. There can be two postings to Accounts </a:t>
            </a:r>
            <a:r>
              <a:rPr lang="en-US" sz="2000" b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Receivable</a:t>
            </a:r>
            <a:endParaRPr lang="en-US" sz="2000" b="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ounded Rectangle 18"/>
          <p:cNvSpPr/>
          <p:nvPr/>
        </p:nvSpPr>
        <p:spPr>
          <a:xfrm>
            <a:off x="847238" y="3795818"/>
            <a:ext cx="3902148" cy="786810"/>
          </a:xfrm>
          <a:prstGeom prst="round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>
              <a:defRPr/>
            </a:pPr>
            <a:r>
              <a:rPr lang="en-US" b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Perform Shipment</a:t>
            </a:r>
            <a:endParaRPr lang="en-US" b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16" name="Rounded Rectangle 15"/>
          <p:cNvSpPr/>
          <p:nvPr/>
        </p:nvSpPr>
        <p:spPr>
          <a:xfrm>
            <a:off x="804708" y="1339717"/>
            <a:ext cx="3987209" cy="1477912"/>
          </a:xfrm>
          <a:prstGeom prst="round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58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smtClean="0">
                <a:latin typeface="+mj-lt"/>
              </a:rPr>
              <a:t>Billing RMA Issues</a:t>
            </a:r>
          </a:p>
        </p:txBody>
      </p:sp>
      <p:sp>
        <p:nvSpPr>
          <p:cNvPr id="35843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SSM-RMA-210</a:t>
            </a: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2071702" y="1377950"/>
            <a:ext cx="1453221" cy="43983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28575">
            <a:noFill/>
            <a:miter lim="800000"/>
            <a:headEnd/>
            <a:tailEnd/>
          </a:ln>
          <a:effectLst/>
        </p:spPr>
        <p:txBody>
          <a:bodyPr wrap="square" lIns="90488" tIns="44450" rIns="90488" bIns="44450">
            <a:noAutofit/>
          </a:bodyPr>
          <a:lstStyle/>
          <a:p>
            <a:pPr algn="ctr">
              <a:defRPr/>
            </a:pPr>
            <a:r>
              <a:rPr lang="en-US" sz="2000" b="0" dirty="0">
                <a:latin typeface="+mj-lt"/>
              </a:rPr>
              <a:t>RMA Issue</a:t>
            </a:r>
          </a:p>
        </p:txBody>
      </p:sp>
      <p:grpSp>
        <p:nvGrpSpPr>
          <p:cNvPr id="20" name="Group 19"/>
          <p:cNvGrpSpPr/>
          <p:nvPr/>
        </p:nvGrpSpPr>
        <p:grpSpPr>
          <a:xfrm>
            <a:off x="807905" y="3073847"/>
            <a:ext cx="3980815" cy="705321"/>
            <a:chOff x="871538" y="3073847"/>
            <a:chExt cx="3980815" cy="705321"/>
          </a:xfrm>
        </p:grpSpPr>
        <p:sp>
          <p:nvSpPr>
            <p:cNvPr id="6" name="Rectangle 4"/>
            <p:cNvSpPr>
              <a:spLocks noChangeArrowheads="1"/>
            </p:cNvSpPr>
            <p:nvPr/>
          </p:nvSpPr>
          <p:spPr bwMode="auto">
            <a:xfrm>
              <a:off x="871538" y="3073847"/>
              <a:ext cx="1920240" cy="705321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bg2"/>
              </a:solidFill>
              <a:miter lim="800000"/>
              <a:headEnd/>
              <a:tailEnd/>
            </a:ln>
            <a:effectLst/>
          </p:spPr>
          <p:txBody>
            <a:bodyPr wrap="square" lIns="90488" tIns="44450" rIns="90488" bIns="44450">
              <a:noAutofit/>
            </a:bodyPr>
            <a:lstStyle/>
            <a:p>
              <a:pPr algn="ctr">
                <a:defRPr/>
              </a:pPr>
              <a:r>
                <a:rPr lang="en-US" sz="2000" b="0" dirty="0">
                  <a:latin typeface="+mj-lt"/>
                </a:rPr>
                <a:t>RMA</a:t>
              </a:r>
              <a:br>
                <a:rPr lang="en-US" sz="2000" b="0" dirty="0">
                  <a:latin typeface="+mj-lt"/>
                </a:rPr>
              </a:br>
              <a:r>
                <a:rPr lang="en-US" sz="2000" b="0" dirty="0">
                  <a:latin typeface="+mj-lt"/>
                </a:rPr>
                <a:t>Maintenance</a:t>
              </a:r>
            </a:p>
          </p:txBody>
        </p:sp>
        <p:sp>
          <p:nvSpPr>
            <p:cNvPr id="7" name="Rectangle 5"/>
            <p:cNvSpPr>
              <a:spLocks noChangeArrowheads="1"/>
            </p:cNvSpPr>
            <p:nvPr/>
          </p:nvSpPr>
          <p:spPr bwMode="auto">
            <a:xfrm>
              <a:off x="2932113" y="3073847"/>
              <a:ext cx="1920240" cy="705321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bg2"/>
              </a:solidFill>
              <a:miter lim="800000"/>
              <a:headEnd/>
              <a:tailEnd/>
            </a:ln>
            <a:effectLst/>
          </p:spPr>
          <p:txBody>
            <a:bodyPr wrap="square" lIns="90488" tIns="44450" rIns="90488" bIns="44450">
              <a:noAutofit/>
            </a:bodyPr>
            <a:lstStyle/>
            <a:p>
              <a:pPr algn="ctr">
                <a:defRPr/>
              </a:pPr>
              <a:r>
                <a:rPr lang="en-US" sz="2000" b="0" dirty="0">
                  <a:latin typeface="+mj-lt"/>
                </a:rPr>
                <a:t>RMA</a:t>
              </a:r>
              <a:br>
                <a:rPr lang="en-US" sz="2000" b="0" dirty="0">
                  <a:latin typeface="+mj-lt"/>
                </a:rPr>
              </a:br>
              <a:r>
                <a:rPr lang="en-US" sz="2000" b="0" dirty="0">
                  <a:latin typeface="+mj-lt"/>
                </a:rPr>
                <a:t>Shipments</a:t>
              </a:r>
            </a:p>
          </p:txBody>
        </p:sp>
      </p:grpSp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2179981" y="5123174"/>
            <a:ext cx="1236663" cy="780355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2857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90488" tIns="44450" rIns="90488" bIns="44450">
            <a:noAutofit/>
          </a:bodyPr>
          <a:lstStyle/>
          <a:p>
            <a:pPr algn="ctr">
              <a:defRPr/>
            </a:pPr>
            <a:r>
              <a:rPr lang="en-US" sz="2000" b="0" dirty="0">
                <a:latin typeface="+mj-lt"/>
              </a:rPr>
              <a:t>Invoice</a:t>
            </a:r>
            <a:br>
              <a:rPr lang="en-US" sz="2000" b="0" dirty="0">
                <a:latin typeface="+mj-lt"/>
              </a:rPr>
            </a:br>
            <a:r>
              <a:rPr lang="en-US" sz="2000" b="0" dirty="0">
                <a:latin typeface="+mj-lt"/>
              </a:rPr>
              <a:t>Print</a:t>
            </a:r>
          </a:p>
        </p:txBody>
      </p:sp>
      <p:sp>
        <p:nvSpPr>
          <p:cNvPr id="9" name="Rectangle 7"/>
          <p:cNvSpPr>
            <a:spLocks noChangeArrowheads="1"/>
          </p:cNvSpPr>
          <p:nvPr/>
        </p:nvSpPr>
        <p:spPr bwMode="auto">
          <a:xfrm>
            <a:off x="4881562" y="4986966"/>
            <a:ext cx="3474720" cy="1005840"/>
          </a:xfrm>
          <a:prstGeom prst="roundRect">
            <a:avLst/>
          </a:prstGeom>
          <a:solidFill>
            <a:schemeClr val="bg1"/>
          </a:solidFill>
          <a:ln w="3175">
            <a:solidFill>
              <a:schemeClr val="tx1">
                <a:lumMod val="75000"/>
                <a:lumOff val="25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90488" tIns="44450" rIns="90488" bIns="44450">
            <a:noAutofit/>
          </a:bodyPr>
          <a:lstStyle/>
          <a:p>
            <a:pPr marL="114300" indent="-114300">
              <a:defRPr/>
            </a:pPr>
            <a:r>
              <a:rPr lang="en-US" sz="1400" dirty="0">
                <a:latin typeface="+mj-lt"/>
              </a:rPr>
              <a:t>Invoice Post:</a:t>
            </a:r>
          </a:p>
          <a:p>
            <a:pPr marL="114300" indent="-114300">
              <a:buFontTx/>
              <a:buChar char="•"/>
              <a:defRPr/>
            </a:pPr>
            <a:r>
              <a:rPr lang="en-US" sz="1400" dirty="0">
                <a:latin typeface="+mj-lt"/>
              </a:rPr>
              <a:t>Installed Base updated</a:t>
            </a:r>
          </a:p>
          <a:p>
            <a:pPr marL="114300" indent="-114300">
              <a:buFontTx/>
              <a:buChar char="•"/>
              <a:defRPr/>
            </a:pPr>
            <a:r>
              <a:rPr lang="en-US" sz="1400" dirty="0">
                <a:latin typeface="+mj-lt"/>
              </a:rPr>
              <a:t>Accounts Receivable updated</a:t>
            </a:r>
          </a:p>
          <a:p>
            <a:pPr marL="114300" indent="-114300">
              <a:buFontTx/>
              <a:buChar char="•"/>
              <a:defRPr/>
            </a:pPr>
            <a:r>
              <a:rPr lang="en-US" sz="1400" dirty="0">
                <a:latin typeface="+mj-lt"/>
              </a:rPr>
              <a:t>Salesperson commissions updated</a:t>
            </a:r>
          </a:p>
        </p:txBody>
      </p:sp>
      <p:sp>
        <p:nvSpPr>
          <p:cNvPr id="15" name="Rectangle 13"/>
          <p:cNvSpPr>
            <a:spLocks noChangeArrowheads="1"/>
          </p:cNvSpPr>
          <p:nvPr/>
        </p:nvSpPr>
        <p:spPr bwMode="auto">
          <a:xfrm>
            <a:off x="2781318" y="2159741"/>
            <a:ext cx="1005840" cy="548640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12700">
            <a:noFill/>
            <a:miter lim="800000"/>
            <a:headEnd/>
            <a:tailEnd/>
          </a:ln>
          <a:effectLst/>
        </p:spPr>
        <p:txBody>
          <a:bodyPr wrap="square" lIns="90488" tIns="44450" rIns="90488" bIns="44450" anchor="ctr">
            <a:no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en-US" sz="1200" dirty="0">
                <a:latin typeface="+mj-lt"/>
              </a:rPr>
              <a:t>Inventory</a:t>
            </a:r>
            <a:br>
              <a:rPr lang="en-US" sz="1200" dirty="0">
                <a:latin typeface="+mj-lt"/>
              </a:rPr>
            </a:br>
            <a:r>
              <a:rPr lang="en-US" sz="1200" dirty="0">
                <a:latin typeface="+mj-lt"/>
              </a:rPr>
              <a:t>Allocation</a:t>
            </a:r>
          </a:p>
        </p:txBody>
      </p:sp>
      <p:cxnSp>
        <p:nvCxnSpPr>
          <p:cNvPr id="35852" name="Elbow Connector 16"/>
          <p:cNvCxnSpPr>
            <a:cxnSpLocks noChangeShapeType="1"/>
            <a:endCxn id="6" idx="0"/>
          </p:cNvCxnSpPr>
          <p:nvPr/>
        </p:nvCxnSpPr>
        <p:spPr bwMode="auto">
          <a:xfrm rot="5400000">
            <a:off x="1622697" y="1963115"/>
            <a:ext cx="1256060" cy="965404"/>
          </a:xfrm>
          <a:prstGeom prst="bentConnector3">
            <a:avLst>
              <a:gd name="adj1" fmla="val 50000"/>
            </a:avLst>
          </a:prstGeom>
          <a:noFill/>
          <a:ln w="28575" algn="ctr">
            <a:solidFill>
              <a:schemeClr val="tx1">
                <a:lumMod val="90000"/>
                <a:lumOff val="10000"/>
              </a:schemeClr>
            </a:solidFill>
            <a:round/>
            <a:headEnd/>
            <a:tailEnd type="arrow" w="med" len="med"/>
          </a:ln>
        </p:spPr>
      </p:cxnSp>
      <p:cxnSp>
        <p:nvCxnSpPr>
          <p:cNvPr id="35853" name="Elbow Connector 18"/>
          <p:cNvCxnSpPr>
            <a:cxnSpLocks noChangeShapeType="1"/>
            <a:endCxn id="7" idx="0"/>
          </p:cNvCxnSpPr>
          <p:nvPr/>
        </p:nvCxnSpPr>
        <p:spPr bwMode="auto">
          <a:xfrm rot="16200000" flipH="1">
            <a:off x="2652950" y="1898197"/>
            <a:ext cx="1256060" cy="1095239"/>
          </a:xfrm>
          <a:prstGeom prst="bentConnector3">
            <a:avLst>
              <a:gd name="adj1" fmla="val 50000"/>
            </a:avLst>
          </a:prstGeom>
          <a:noFill/>
          <a:ln w="28575" algn="ctr">
            <a:solidFill>
              <a:schemeClr val="tx1">
                <a:lumMod val="90000"/>
                <a:lumOff val="10000"/>
              </a:schemeClr>
            </a:solidFill>
            <a:round/>
            <a:headEnd/>
            <a:tailEnd type="arrow" w="med" len="med"/>
          </a:ln>
        </p:spPr>
      </p:cxnSp>
      <p:cxnSp>
        <p:nvCxnSpPr>
          <p:cNvPr id="35854" name="Elbow Connector 20"/>
          <p:cNvCxnSpPr>
            <a:cxnSpLocks noChangeShapeType="1"/>
            <a:stCxn id="18" idx="2"/>
          </p:cNvCxnSpPr>
          <p:nvPr/>
        </p:nvCxnSpPr>
        <p:spPr bwMode="auto">
          <a:xfrm rot="5400000">
            <a:off x="2574545" y="4835093"/>
            <a:ext cx="463647" cy="1257"/>
          </a:xfrm>
          <a:prstGeom prst="bentConnector3">
            <a:avLst>
              <a:gd name="adj1" fmla="val 50000"/>
            </a:avLst>
          </a:prstGeom>
          <a:noFill/>
          <a:ln w="28575" algn="ctr">
            <a:solidFill>
              <a:schemeClr val="tx1">
                <a:lumMod val="90000"/>
                <a:lumOff val="10000"/>
              </a:schemeClr>
            </a:solidFill>
            <a:round/>
            <a:headEnd/>
            <a:tailEnd type="arrow" w="med" len="med"/>
          </a:ln>
        </p:spPr>
      </p:cxnSp>
      <p:sp>
        <p:nvSpPr>
          <p:cNvPr id="18" name="Rounded Rectangle 17"/>
          <p:cNvSpPr/>
          <p:nvPr/>
        </p:nvSpPr>
        <p:spPr>
          <a:xfrm>
            <a:off x="1084521" y="3732028"/>
            <a:ext cx="3444949" cy="871870"/>
          </a:xfrm>
          <a:prstGeom prst="round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4" name="Straight Arrow Connector 23"/>
          <p:cNvCxnSpPr>
            <a:stCxn id="8" idx="3"/>
          </p:cNvCxnSpPr>
          <p:nvPr/>
        </p:nvCxnSpPr>
        <p:spPr>
          <a:xfrm>
            <a:off x="3416644" y="5513352"/>
            <a:ext cx="1464919" cy="1588"/>
          </a:xfrm>
          <a:prstGeom prst="straightConnector1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1225296" y="1060704"/>
            <a:ext cx="4851636" cy="2688336"/>
          </a:xfrm>
          <a:prstGeom prst="round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86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smtClean="0">
                <a:latin typeface="+mj-lt"/>
              </a:rPr>
              <a:t>Billing RMA Receipts</a:t>
            </a:r>
          </a:p>
        </p:txBody>
      </p:sp>
      <p:sp>
        <p:nvSpPr>
          <p:cNvPr id="36867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z="700" smtClean="0">
                <a:latin typeface="+mj-lt"/>
              </a:rPr>
              <a:t>SSM-RMA-220</a:t>
            </a: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2645274" y="1305178"/>
            <a:ext cx="2011680" cy="731520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28575">
            <a:noFill/>
            <a:miter lim="800000"/>
            <a:headEnd/>
            <a:tailEnd/>
          </a:ln>
          <a:effectLst/>
        </p:spPr>
        <p:txBody>
          <a:bodyPr wrap="square" lIns="90488" tIns="44450" rIns="90488" bIns="44450" anchor="ctr" anchorCtr="1">
            <a:noAutofit/>
          </a:bodyPr>
          <a:lstStyle/>
          <a:p>
            <a:pPr algn="ctr">
              <a:defRPr/>
            </a:pPr>
            <a:r>
              <a:rPr lang="en-US" sz="2000" b="0" dirty="0">
                <a:latin typeface="+mj-lt"/>
              </a:rPr>
              <a:t>RMA Receipts</a:t>
            </a:r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1376964" y="2679445"/>
            <a:ext cx="2011680" cy="731520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12700">
            <a:noFill/>
            <a:miter lim="800000"/>
            <a:headEnd/>
            <a:tailEnd/>
          </a:ln>
          <a:effectLst/>
        </p:spPr>
        <p:txBody>
          <a:bodyPr wrap="square" lIns="90488" tIns="44450" rIns="90488" bIns="44450" anchor="ctr" anchorCtr="1">
            <a:noAutofit/>
          </a:bodyPr>
          <a:lstStyle/>
          <a:p>
            <a:pPr algn="ctr">
              <a:defRPr/>
            </a:pPr>
            <a:r>
              <a:rPr lang="en-US" sz="2000" b="0" dirty="0">
                <a:latin typeface="+mj-lt"/>
              </a:rPr>
              <a:t>RMA</a:t>
            </a:r>
            <a:br>
              <a:rPr lang="en-US" sz="2000" b="0" dirty="0">
                <a:latin typeface="+mj-lt"/>
              </a:rPr>
            </a:br>
            <a:r>
              <a:rPr lang="en-US" sz="2000" b="0" dirty="0">
                <a:latin typeface="+mj-lt"/>
              </a:rPr>
              <a:t>Maintenance</a:t>
            </a:r>
          </a:p>
        </p:txBody>
      </p:sp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3913584" y="2679445"/>
            <a:ext cx="2011680" cy="731520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12700">
            <a:noFill/>
            <a:miter lim="800000"/>
            <a:headEnd/>
            <a:tailEnd/>
          </a:ln>
          <a:effectLst/>
        </p:spPr>
        <p:txBody>
          <a:bodyPr wrap="square" lIns="90488" tIns="44450" rIns="90488" bIns="44450" anchor="ctr" anchorCtr="1">
            <a:noAutofit/>
          </a:bodyPr>
          <a:lstStyle/>
          <a:p>
            <a:pPr algn="ctr">
              <a:defRPr/>
            </a:pPr>
            <a:r>
              <a:rPr lang="en-US" sz="2000" b="0" dirty="0">
                <a:latin typeface="+mj-lt"/>
              </a:rPr>
              <a:t>RMA </a:t>
            </a:r>
          </a:p>
          <a:p>
            <a:pPr algn="ctr">
              <a:defRPr/>
            </a:pPr>
            <a:r>
              <a:rPr lang="en-US" sz="2000" b="0" dirty="0">
                <a:latin typeface="+mj-lt"/>
              </a:rPr>
              <a:t>Receipts</a:t>
            </a:r>
          </a:p>
        </p:txBody>
      </p:sp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3067484" y="4907653"/>
            <a:ext cx="1167260" cy="780355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2857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90488" tIns="44450" rIns="90488" bIns="44450" anchor="ctr" anchorCtr="1">
            <a:noAutofit/>
          </a:bodyPr>
          <a:lstStyle/>
          <a:p>
            <a:pPr algn="ctr">
              <a:defRPr/>
            </a:pPr>
            <a:r>
              <a:rPr lang="en-US" sz="2000" b="0" dirty="0">
                <a:latin typeface="+mj-lt"/>
              </a:rPr>
              <a:t>Invoice</a:t>
            </a:r>
            <a:br>
              <a:rPr lang="en-US" sz="2000" b="0" dirty="0">
                <a:latin typeface="+mj-lt"/>
              </a:rPr>
            </a:br>
            <a:r>
              <a:rPr lang="en-US" sz="2000" b="0" dirty="0">
                <a:latin typeface="+mj-lt"/>
              </a:rPr>
              <a:t>Print</a:t>
            </a:r>
          </a:p>
        </p:txBody>
      </p:sp>
      <p:sp>
        <p:nvSpPr>
          <p:cNvPr id="9" name="Rectangle 7"/>
          <p:cNvSpPr>
            <a:spLocks noChangeArrowheads="1"/>
          </p:cNvSpPr>
          <p:nvPr/>
        </p:nvSpPr>
        <p:spPr bwMode="auto">
          <a:xfrm>
            <a:off x="5047044" y="4771445"/>
            <a:ext cx="3366655" cy="1052770"/>
          </a:xfrm>
          <a:prstGeom prst="roundRect">
            <a:avLst/>
          </a:prstGeom>
          <a:solidFill>
            <a:schemeClr val="bg1"/>
          </a:solidFill>
          <a:ln w="3175">
            <a:solidFill>
              <a:schemeClr val="tx1">
                <a:lumMod val="75000"/>
                <a:lumOff val="25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90488" tIns="44450" rIns="90488" bIns="44450" anchor="ctr" anchorCtr="1">
            <a:noAutofit/>
          </a:bodyPr>
          <a:lstStyle/>
          <a:p>
            <a:pPr marL="114300" indent="-114300">
              <a:defRPr/>
            </a:pPr>
            <a:r>
              <a:rPr lang="en-US" sz="1400" b="0">
                <a:latin typeface="+mj-lt"/>
              </a:rPr>
              <a:t>Invoice Post:</a:t>
            </a:r>
          </a:p>
          <a:p>
            <a:pPr marL="114300" indent="-114300">
              <a:buFontTx/>
              <a:buChar char="•"/>
              <a:defRPr/>
            </a:pPr>
            <a:r>
              <a:rPr lang="en-US" sz="1400" b="0">
                <a:latin typeface="+mj-lt"/>
              </a:rPr>
              <a:t>Installed Base updated</a:t>
            </a:r>
          </a:p>
          <a:p>
            <a:pPr marL="114300" indent="-114300">
              <a:buFontTx/>
              <a:buChar char="•"/>
              <a:defRPr/>
            </a:pPr>
            <a:r>
              <a:rPr lang="en-US" sz="1400" b="0">
                <a:latin typeface="+mj-lt"/>
              </a:rPr>
              <a:t>Accounts Receivable updated</a:t>
            </a:r>
          </a:p>
          <a:p>
            <a:pPr marL="114300" indent="-114300">
              <a:buFontTx/>
              <a:buChar char="•"/>
              <a:defRPr/>
            </a:pPr>
            <a:r>
              <a:rPr lang="en-US" sz="1400" b="0">
                <a:latin typeface="+mj-lt"/>
              </a:rPr>
              <a:t>Salesperson commissions updated</a:t>
            </a:r>
          </a:p>
        </p:txBody>
      </p:sp>
      <p:sp>
        <p:nvSpPr>
          <p:cNvPr id="12" name="Rectangle 10"/>
          <p:cNvSpPr>
            <a:spLocks noChangeArrowheads="1"/>
          </p:cNvSpPr>
          <p:nvPr/>
        </p:nvSpPr>
        <p:spPr bwMode="auto">
          <a:xfrm>
            <a:off x="2548911" y="3912743"/>
            <a:ext cx="2204406" cy="439837"/>
          </a:xfrm>
          <a:prstGeom prst="roundRect">
            <a:avLst/>
          </a:prstGeom>
          <a:solidFill>
            <a:schemeClr val="bg1"/>
          </a:solidFill>
          <a:ln w="3175">
            <a:solidFill>
              <a:schemeClr val="tx1">
                <a:lumMod val="75000"/>
                <a:lumOff val="25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lIns="90488" tIns="44450" rIns="90488" bIns="44450">
            <a:spAutoFit/>
          </a:bodyPr>
          <a:lstStyle/>
          <a:p>
            <a:pPr>
              <a:defRPr/>
            </a:pPr>
            <a:r>
              <a:rPr lang="en-US" sz="2000" b="0" dirty="0">
                <a:latin typeface="+mj-lt"/>
              </a:rPr>
              <a:t>Perform Receipt</a:t>
            </a:r>
          </a:p>
        </p:txBody>
      </p:sp>
      <p:cxnSp>
        <p:nvCxnSpPr>
          <p:cNvPr id="36875" name="Elbow Connector 15"/>
          <p:cNvCxnSpPr>
            <a:cxnSpLocks noChangeShapeType="1"/>
            <a:stCxn id="4" idx="2"/>
            <a:endCxn id="6" idx="0"/>
          </p:cNvCxnSpPr>
          <p:nvPr/>
        </p:nvCxnSpPr>
        <p:spPr bwMode="auto">
          <a:xfrm rot="5400000">
            <a:off x="2695586" y="1723916"/>
            <a:ext cx="642747" cy="1268310"/>
          </a:xfrm>
          <a:prstGeom prst="bentConnector3">
            <a:avLst>
              <a:gd name="adj1" fmla="val 50000"/>
            </a:avLst>
          </a:prstGeom>
          <a:noFill/>
          <a:ln w="28575" algn="ctr">
            <a:solidFill>
              <a:schemeClr val="tx1">
                <a:lumMod val="90000"/>
                <a:lumOff val="10000"/>
              </a:schemeClr>
            </a:solidFill>
            <a:round/>
            <a:headEnd/>
            <a:tailEnd type="arrow" w="med" len="med"/>
          </a:ln>
        </p:spPr>
      </p:cxnSp>
      <p:cxnSp>
        <p:nvCxnSpPr>
          <p:cNvPr id="36876" name="Elbow Connector 17"/>
          <p:cNvCxnSpPr>
            <a:cxnSpLocks noChangeShapeType="1"/>
            <a:stCxn id="4" idx="2"/>
            <a:endCxn id="7" idx="0"/>
          </p:cNvCxnSpPr>
          <p:nvPr/>
        </p:nvCxnSpPr>
        <p:spPr bwMode="auto">
          <a:xfrm rot="16200000" flipH="1">
            <a:off x="3963896" y="1723916"/>
            <a:ext cx="642747" cy="1268310"/>
          </a:xfrm>
          <a:prstGeom prst="bentConnector3">
            <a:avLst>
              <a:gd name="adj1" fmla="val 50000"/>
            </a:avLst>
          </a:prstGeom>
          <a:noFill/>
          <a:ln w="28575" algn="ctr">
            <a:solidFill>
              <a:schemeClr val="tx1">
                <a:lumMod val="90000"/>
                <a:lumOff val="10000"/>
              </a:schemeClr>
            </a:solidFill>
            <a:round/>
            <a:headEnd/>
            <a:tailEnd type="arrow" w="med" len="med"/>
          </a:ln>
        </p:spPr>
      </p:cxnSp>
      <p:cxnSp>
        <p:nvCxnSpPr>
          <p:cNvPr id="36877" name="Elbow Connector 19"/>
          <p:cNvCxnSpPr>
            <a:cxnSpLocks noChangeShapeType="1"/>
            <a:stCxn id="12" idx="2"/>
            <a:endCxn id="8" idx="0"/>
          </p:cNvCxnSpPr>
          <p:nvPr/>
        </p:nvCxnSpPr>
        <p:spPr bwMode="auto">
          <a:xfrm rot="5400000">
            <a:off x="3373578" y="4630116"/>
            <a:ext cx="555073" cy="1588"/>
          </a:xfrm>
          <a:prstGeom prst="bentConnector3">
            <a:avLst>
              <a:gd name="adj1" fmla="val 50000"/>
            </a:avLst>
          </a:prstGeom>
          <a:noFill/>
          <a:ln w="28575" algn="ctr">
            <a:solidFill>
              <a:schemeClr val="tx1">
                <a:lumMod val="75000"/>
                <a:lumOff val="25000"/>
              </a:schemeClr>
            </a:solidFill>
            <a:round/>
            <a:headEnd/>
            <a:tailEnd type="arrow" w="med" len="med"/>
          </a:ln>
        </p:spPr>
      </p:cxnSp>
      <p:cxnSp>
        <p:nvCxnSpPr>
          <p:cNvPr id="16" name="Straight Arrow Connector 15"/>
          <p:cNvCxnSpPr>
            <a:stCxn id="8" idx="3"/>
            <a:endCxn id="9" idx="1"/>
          </p:cNvCxnSpPr>
          <p:nvPr/>
        </p:nvCxnSpPr>
        <p:spPr>
          <a:xfrm flipV="1">
            <a:off x="4234744" y="5297830"/>
            <a:ext cx="812300" cy="1"/>
          </a:xfrm>
          <a:prstGeom prst="straightConnector1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7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33513" y="1133475"/>
            <a:ext cx="6256337" cy="4999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7891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Releasing an RMA to a Work Order</a:t>
            </a:r>
          </a:p>
        </p:txBody>
      </p:sp>
      <p:sp>
        <p:nvSpPr>
          <p:cNvPr id="37892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SSM-RMA-230</a:t>
            </a:r>
          </a:p>
        </p:txBody>
      </p:sp>
      <p:sp>
        <p:nvSpPr>
          <p:cNvPr id="7" name="Rectangle 8"/>
          <p:cNvSpPr>
            <a:spLocks noChangeArrowheads="1"/>
          </p:cNvSpPr>
          <p:nvPr/>
        </p:nvSpPr>
        <p:spPr bwMode="auto">
          <a:xfrm>
            <a:off x="990600" y="3248025"/>
            <a:ext cx="2670175" cy="1291134"/>
          </a:xfrm>
          <a:prstGeom prst="roundRect">
            <a:avLst/>
          </a:prstGeom>
          <a:solidFill>
            <a:schemeClr val="bg1"/>
          </a:solidFill>
          <a:ln w="12700">
            <a:solidFill>
              <a:schemeClr val="tx1">
                <a:lumMod val="90000"/>
                <a:lumOff val="10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0488" tIns="44450" rIns="90488" bIns="44450">
            <a:spAutoFit/>
          </a:bodyPr>
          <a:lstStyle/>
          <a:p>
            <a:pPr>
              <a:defRPr/>
            </a:pPr>
            <a:r>
              <a:rPr lang="en-US" sz="1400" b="0" dirty="0">
                <a:latin typeface="+mj-lt"/>
              </a:rPr>
              <a:t>Specifying W indicates that this </a:t>
            </a:r>
            <a:r>
              <a:rPr lang="en-US" sz="1400" b="0" dirty="0" smtClean="0">
                <a:latin typeface="+mj-lt"/>
              </a:rPr>
              <a:t>item </a:t>
            </a:r>
            <a:r>
              <a:rPr lang="en-US" sz="1400" b="0" dirty="0">
                <a:latin typeface="+mj-lt"/>
              </a:rPr>
              <a:t>should be included when work orders are generated with RMA Release to Work </a:t>
            </a:r>
            <a:r>
              <a:rPr lang="en-US" sz="1400" b="0" dirty="0" smtClean="0">
                <a:latin typeface="+mj-lt"/>
              </a:rPr>
              <a:t>Order</a:t>
            </a:r>
            <a:endParaRPr lang="en-US" sz="1400" b="0" dirty="0">
              <a:latin typeface="+mj-lt"/>
            </a:endParaRPr>
          </a:p>
        </p:txBody>
      </p:sp>
      <p:sp>
        <p:nvSpPr>
          <p:cNvPr id="37894" name="Rectangle 8"/>
          <p:cNvSpPr>
            <a:spLocks noChangeArrowheads="1"/>
          </p:cNvSpPr>
          <p:nvPr/>
        </p:nvSpPr>
        <p:spPr bwMode="auto">
          <a:xfrm>
            <a:off x="2724150" y="4857750"/>
            <a:ext cx="361950" cy="161925"/>
          </a:xfrm>
          <a:prstGeom prst="rect">
            <a:avLst/>
          </a:prstGeom>
          <a:solidFill>
            <a:schemeClr val="bg1"/>
          </a:solidFill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37895" name="Rectangle 9"/>
          <p:cNvSpPr>
            <a:spLocks noChangeArrowheads="1"/>
          </p:cNvSpPr>
          <p:nvPr/>
        </p:nvSpPr>
        <p:spPr bwMode="auto">
          <a:xfrm>
            <a:off x="1752600" y="4838700"/>
            <a:ext cx="381000" cy="200025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cxnSp>
        <p:nvCxnSpPr>
          <p:cNvPr id="37896" name="Elbow Connector 11"/>
          <p:cNvCxnSpPr>
            <a:cxnSpLocks noChangeShapeType="1"/>
            <a:stCxn id="7" idx="1"/>
            <a:endCxn id="37895" idx="1"/>
          </p:cNvCxnSpPr>
          <p:nvPr/>
        </p:nvCxnSpPr>
        <p:spPr bwMode="auto">
          <a:xfrm rot="10800000" flipH="1" flipV="1">
            <a:off x="990600" y="3893591"/>
            <a:ext cx="762000" cy="1045121"/>
          </a:xfrm>
          <a:prstGeom prst="bentConnector3">
            <a:avLst>
              <a:gd name="adj1" fmla="val -30000"/>
            </a:avLst>
          </a:prstGeom>
          <a:noFill/>
          <a:ln w="28575" algn="ctr">
            <a:solidFill>
              <a:schemeClr val="tx1">
                <a:lumMod val="75000"/>
                <a:lumOff val="25000"/>
              </a:schemeClr>
            </a:solidFill>
            <a:round/>
            <a:headEnd/>
            <a:tailEnd type="arrow" w="med" len="med"/>
          </a:ln>
        </p:spPr>
      </p:cxnSp>
      <p:pic>
        <p:nvPicPr>
          <p:cNvPr id="37897" name="Picture 12" descr="Region Capture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22663" y="1410808"/>
            <a:ext cx="4868862" cy="1722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37899" name="Shape 15"/>
          <p:cNvCxnSpPr>
            <a:cxnSpLocks noChangeShapeType="1"/>
            <a:stCxn id="37897" idx="3"/>
            <a:endCxn id="17" idx="1"/>
          </p:cNvCxnSpPr>
          <p:nvPr/>
        </p:nvCxnSpPr>
        <p:spPr bwMode="auto">
          <a:xfrm flipH="1">
            <a:off x="5588634" y="2272027"/>
            <a:ext cx="2802891" cy="2189356"/>
          </a:xfrm>
          <a:prstGeom prst="bentConnector3">
            <a:avLst>
              <a:gd name="adj1" fmla="val -8156"/>
            </a:avLst>
          </a:prstGeom>
          <a:noFill/>
          <a:ln w="28575" algn="ctr">
            <a:solidFill>
              <a:schemeClr val="tx1">
                <a:lumMod val="75000"/>
                <a:lumOff val="25000"/>
              </a:schemeClr>
            </a:solidFill>
            <a:round/>
            <a:headEnd/>
            <a:tailEnd type="arrow" w="med" len="med"/>
          </a:ln>
        </p:spPr>
      </p:cxnSp>
      <p:sp>
        <p:nvSpPr>
          <p:cNvPr id="17" name="Left Brace 16"/>
          <p:cNvSpPr/>
          <p:nvPr/>
        </p:nvSpPr>
        <p:spPr>
          <a:xfrm flipH="1">
            <a:off x="5416549" y="4229100"/>
            <a:ext cx="172085" cy="464566"/>
          </a:xfrm>
          <a:prstGeom prst="leftBrace">
            <a:avLst>
              <a:gd name="adj1" fmla="val 32318"/>
              <a:gd name="adj2" fmla="val 50000"/>
            </a:avLst>
          </a:prstGeom>
          <a:ln w="28575">
            <a:solidFill>
              <a:schemeClr val="tx1">
                <a:lumMod val="75000"/>
                <a:lumOff val="2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78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78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78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RMA Work Flow</a:t>
            </a:r>
          </a:p>
        </p:txBody>
      </p:sp>
      <p:sp>
        <p:nvSpPr>
          <p:cNvPr id="1843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SSM-RMA-030</a:t>
            </a:r>
          </a:p>
        </p:txBody>
      </p:sp>
      <p:sp>
        <p:nvSpPr>
          <p:cNvPr id="6" name="Line 4"/>
          <p:cNvSpPr>
            <a:spLocks noChangeShapeType="1"/>
          </p:cNvSpPr>
          <p:nvPr/>
        </p:nvSpPr>
        <p:spPr bwMode="auto">
          <a:xfrm>
            <a:off x="1104900" y="904045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7" name="Content Placeholder 8"/>
          <p:cNvSpPr txBox="1">
            <a:spLocks/>
          </p:cNvSpPr>
          <p:nvPr/>
        </p:nvSpPr>
        <p:spPr>
          <a:xfrm>
            <a:off x="1819275" y="905254"/>
            <a:ext cx="6400800" cy="5266945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lvl="0" indent="-342900" defTabSz="457200" eaLnBrk="1" fontAlgn="auto" hangingPunct="1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kumimoji="0" lang="en-US" sz="2800" b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Take </a:t>
            </a:r>
            <a:r>
              <a:rPr kumimoji="0" lang="en-US" sz="28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Call from End User *</a:t>
            </a:r>
          </a:p>
          <a:p>
            <a:pPr marL="342900" lvl="0" indent="-342900" defTabSz="457200" eaLnBrk="1" fontAlgn="auto" hangingPunct="1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kumimoji="0" lang="en-US" sz="28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Create RMA and Ship/Receive</a:t>
            </a:r>
          </a:p>
          <a:p>
            <a:pPr marL="342900" lvl="0" indent="-342900" defTabSz="457200" eaLnBrk="1" fontAlgn="auto" hangingPunct="1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kumimoji="0" lang="en-US" sz="28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Print RMA *</a:t>
            </a:r>
          </a:p>
          <a:p>
            <a:pPr marL="342900" lvl="0" indent="-342900" defTabSz="457200" eaLnBrk="1" fontAlgn="auto" hangingPunct="1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kumimoji="0" lang="en-US" sz="28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Create Packing List (Sales Order Module) *</a:t>
            </a:r>
          </a:p>
          <a:p>
            <a:pPr marL="342900" lvl="0" indent="-342900" defTabSz="457200" eaLnBrk="1" fontAlgn="auto" hangingPunct="1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kumimoji="0" lang="en-US" sz="28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Ship RMA Receive RMA *</a:t>
            </a:r>
          </a:p>
          <a:p>
            <a:pPr marL="342900" lvl="0" indent="-342900" defTabSz="457200" eaLnBrk="1" fontAlgn="auto" hangingPunct="1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kumimoji="0" lang="en-US" sz="28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Release RMA to Work Order *</a:t>
            </a:r>
          </a:p>
          <a:p>
            <a:pPr marL="342900" lvl="0" indent="-342900" defTabSz="457200" eaLnBrk="1" fontAlgn="auto" hangingPunct="1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kumimoji="0" lang="en-US" sz="28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Link RMA to RTS *</a:t>
            </a:r>
          </a:p>
          <a:p>
            <a:pPr marL="342900" lvl="0" indent="-342900" defTabSz="457200" eaLnBrk="1" fontAlgn="auto" hangingPunct="1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kumimoji="0" lang="en-US" sz="28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Invoice RMA (Sales Order Module) *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/>
              <a:ea typeface="+mn-ea"/>
              <a:cs typeface="Century Gothic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819275" y="5846118"/>
            <a:ext cx="143981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b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* </a:t>
            </a:r>
            <a:r>
              <a:rPr lang="en-US" sz="20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Optional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mph" presetSubtype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7" dur="indefinite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8" dur="indefinite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mph" presetSubtype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12" dur="indefinite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3" dur="indefinite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4" dur="indefinite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mph" presetSubtype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18" dur="indefinite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9" dur="indefinite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0" dur="indefinite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" presetClass="emph" presetSubtype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24" dur="indefinite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25" dur="indefinite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6" dur="indefinite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" presetClass="emph" presetSubtype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30" dur="indefinite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31" dur="indefinite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32" dur="indefinite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mph" presetSubtype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36" dur="indefinite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37" dur="indefinite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38" dur="indefinite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" presetClass="emph" presetSubtype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42" dur="indefinite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43" dur="indefinite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44" dur="indefinite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" presetClass="emph" presetSubtype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48" dur="indefinite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49" dur="indefinite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50" dur="indefinite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RMA Implementation Control Settings</a:t>
            </a:r>
          </a:p>
        </p:txBody>
      </p:sp>
      <p:sp>
        <p:nvSpPr>
          <p:cNvPr id="19459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SSM-RMA-040</a:t>
            </a:r>
          </a:p>
        </p:txBody>
      </p:sp>
      <p:pic>
        <p:nvPicPr>
          <p:cNvPr id="19460" name="Picture 3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7750" y="1104900"/>
            <a:ext cx="7029450" cy="5022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10"/>
          <p:cNvSpPr>
            <a:spLocks noChangeArrowheads="1"/>
          </p:cNvSpPr>
          <p:nvPr/>
        </p:nvSpPr>
        <p:spPr bwMode="auto">
          <a:xfrm>
            <a:off x="1343025" y="4895850"/>
            <a:ext cx="2698750" cy="337681"/>
          </a:xfrm>
          <a:prstGeom prst="roundRect">
            <a:avLst/>
          </a:prstGeom>
          <a:solidFill>
            <a:schemeClr val="bg1"/>
          </a:solidFill>
          <a:ln w="12700">
            <a:solidFill>
              <a:schemeClr val="tx1">
                <a:lumMod val="90000"/>
                <a:lumOff val="10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0488" tIns="44450" rIns="90488" bIns="44450">
            <a:spAutoFit/>
          </a:bodyPr>
          <a:lstStyle/>
          <a:p>
            <a:pPr>
              <a:defRPr/>
            </a:pPr>
            <a:r>
              <a:rPr lang="en-US" sz="1400" b="0" dirty="0">
                <a:latin typeface="+mj-lt"/>
              </a:rPr>
              <a:t>These settings apply to </a:t>
            </a:r>
            <a:r>
              <a:rPr lang="en-US" sz="1400" b="0" dirty="0" smtClean="0">
                <a:latin typeface="+mj-lt"/>
              </a:rPr>
              <a:t>RMA</a:t>
            </a:r>
            <a:endParaRPr lang="en-US" sz="1400" b="0" dirty="0">
              <a:latin typeface="+mj-lt"/>
            </a:endParaRPr>
          </a:p>
        </p:txBody>
      </p:sp>
      <p:sp>
        <p:nvSpPr>
          <p:cNvPr id="19462" name="Left Brace 6"/>
          <p:cNvSpPr>
            <a:spLocks/>
          </p:cNvSpPr>
          <p:nvPr/>
        </p:nvSpPr>
        <p:spPr bwMode="auto">
          <a:xfrm>
            <a:off x="1143000" y="1752600"/>
            <a:ext cx="314325" cy="2714625"/>
          </a:xfrm>
          <a:prstGeom prst="leftBrace">
            <a:avLst>
              <a:gd name="adj1" fmla="val 8316"/>
              <a:gd name="adj2" fmla="val 50000"/>
            </a:avLst>
          </a:prstGeom>
          <a:noFill/>
          <a:ln w="19050" algn="ctr">
            <a:solidFill>
              <a:schemeClr val="tx1">
                <a:lumMod val="90000"/>
                <a:lumOff val="10000"/>
              </a:schemeClr>
            </a:solidFill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19463" name="Left Brace 7"/>
          <p:cNvSpPr>
            <a:spLocks/>
          </p:cNvSpPr>
          <p:nvPr/>
        </p:nvSpPr>
        <p:spPr bwMode="auto">
          <a:xfrm>
            <a:off x="4762500" y="1733550"/>
            <a:ext cx="295275" cy="1181100"/>
          </a:xfrm>
          <a:prstGeom prst="leftBrace">
            <a:avLst>
              <a:gd name="adj1" fmla="val 8333"/>
              <a:gd name="adj2" fmla="val 50000"/>
            </a:avLst>
          </a:prstGeom>
          <a:noFill/>
          <a:ln w="19050" algn="ctr">
            <a:solidFill>
              <a:schemeClr val="tx1">
                <a:lumMod val="90000"/>
                <a:lumOff val="10000"/>
              </a:schemeClr>
            </a:solidFill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cxnSp>
        <p:nvCxnSpPr>
          <p:cNvPr id="19464" name="Shape 9"/>
          <p:cNvCxnSpPr>
            <a:cxnSpLocks noChangeShapeType="1"/>
            <a:endCxn id="19462" idx="1"/>
          </p:cNvCxnSpPr>
          <p:nvPr/>
        </p:nvCxnSpPr>
        <p:spPr bwMode="auto">
          <a:xfrm rot="10800000">
            <a:off x="1143001" y="3109913"/>
            <a:ext cx="200025" cy="1954778"/>
          </a:xfrm>
          <a:prstGeom prst="bentConnector3">
            <a:avLst>
              <a:gd name="adj1" fmla="val 214286"/>
            </a:avLst>
          </a:prstGeom>
          <a:noFill/>
          <a:ln w="28575" algn="ctr">
            <a:solidFill>
              <a:schemeClr val="tx1">
                <a:lumMod val="90000"/>
                <a:lumOff val="10000"/>
              </a:schemeClr>
            </a:solidFill>
            <a:round/>
            <a:headEnd/>
            <a:tailEnd type="arrow" w="med" len="med"/>
          </a:ln>
        </p:spPr>
      </p:cxnSp>
      <p:cxnSp>
        <p:nvCxnSpPr>
          <p:cNvPr id="19465" name="Elbow Connector 12"/>
          <p:cNvCxnSpPr>
            <a:cxnSpLocks noChangeShapeType="1"/>
            <a:endCxn id="19463" idx="1"/>
          </p:cNvCxnSpPr>
          <p:nvPr/>
        </p:nvCxnSpPr>
        <p:spPr bwMode="auto">
          <a:xfrm flipV="1">
            <a:off x="4041775" y="2324100"/>
            <a:ext cx="720725" cy="2740591"/>
          </a:xfrm>
          <a:prstGeom prst="bentConnector3">
            <a:avLst>
              <a:gd name="adj1" fmla="val 50000"/>
            </a:avLst>
          </a:prstGeom>
          <a:noFill/>
          <a:ln w="28575" algn="ctr">
            <a:solidFill>
              <a:schemeClr val="tx1">
                <a:lumMod val="90000"/>
                <a:lumOff val="10000"/>
              </a:schemeClr>
            </a:solidFill>
            <a:round/>
            <a:headEnd/>
            <a:tailEnd type="arrow" w="med" len="med"/>
          </a:ln>
        </p:spPr>
      </p:cxnSp>
      <p:sp>
        <p:nvSpPr>
          <p:cNvPr id="14" name="Rounded Rectangle 13"/>
          <p:cNvSpPr>
            <a:spLocks noChangeArrowheads="1"/>
          </p:cNvSpPr>
          <p:nvPr/>
        </p:nvSpPr>
        <p:spPr bwMode="auto">
          <a:xfrm>
            <a:off x="4686300" y="4895850"/>
            <a:ext cx="3046413" cy="337681"/>
          </a:xfrm>
          <a:prstGeom prst="roundRect">
            <a:avLst/>
          </a:prstGeom>
          <a:solidFill>
            <a:schemeClr val="bg1"/>
          </a:solidFill>
          <a:ln w="12700">
            <a:solidFill>
              <a:schemeClr val="tx1">
                <a:lumMod val="90000"/>
                <a:lumOff val="10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0488" tIns="44450" rIns="90488" bIns="44450">
            <a:spAutoFit/>
          </a:bodyPr>
          <a:lstStyle/>
          <a:p>
            <a:pPr>
              <a:defRPr/>
            </a:pPr>
            <a:r>
              <a:rPr lang="en-US" sz="1400" b="0" dirty="0">
                <a:latin typeface="+mj-lt"/>
              </a:rPr>
              <a:t>These settings apply only to </a:t>
            </a:r>
            <a:r>
              <a:rPr lang="en-US" sz="1400" b="0" dirty="0" smtClean="0">
                <a:latin typeface="+mj-lt"/>
              </a:rPr>
              <a:t>RTS </a:t>
            </a:r>
            <a:endParaRPr lang="en-US" sz="1400" b="0" dirty="0">
              <a:latin typeface="+mj-lt"/>
            </a:endParaRPr>
          </a:p>
        </p:txBody>
      </p:sp>
      <p:sp>
        <p:nvSpPr>
          <p:cNvPr id="19467" name="Right Brace 14"/>
          <p:cNvSpPr>
            <a:spLocks/>
          </p:cNvSpPr>
          <p:nvPr/>
        </p:nvSpPr>
        <p:spPr bwMode="auto">
          <a:xfrm>
            <a:off x="6905625" y="2895600"/>
            <a:ext cx="514350" cy="1790700"/>
          </a:xfrm>
          <a:prstGeom prst="rightBrace">
            <a:avLst>
              <a:gd name="adj1" fmla="val 8333"/>
              <a:gd name="adj2" fmla="val 50000"/>
            </a:avLst>
          </a:prstGeom>
          <a:noFill/>
          <a:ln w="19050" algn="ctr">
            <a:solidFill>
              <a:schemeClr val="tx1">
                <a:lumMod val="90000"/>
                <a:lumOff val="10000"/>
              </a:schemeClr>
            </a:solidFill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19468" name="Rectangle 17"/>
          <p:cNvSpPr>
            <a:spLocks noChangeArrowheads="1"/>
          </p:cNvSpPr>
          <p:nvPr/>
        </p:nvSpPr>
        <p:spPr bwMode="auto">
          <a:xfrm>
            <a:off x="7239000" y="3638550"/>
            <a:ext cx="180975" cy="295275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cxnSp>
        <p:nvCxnSpPr>
          <p:cNvPr id="19469" name="Elbow Connector 19"/>
          <p:cNvCxnSpPr>
            <a:cxnSpLocks noChangeShapeType="1"/>
            <a:endCxn id="19468" idx="3"/>
          </p:cNvCxnSpPr>
          <p:nvPr/>
        </p:nvCxnSpPr>
        <p:spPr bwMode="auto">
          <a:xfrm flipH="1" flipV="1">
            <a:off x="7419975" y="3786188"/>
            <a:ext cx="312738" cy="1278503"/>
          </a:xfrm>
          <a:prstGeom prst="bentConnector3">
            <a:avLst>
              <a:gd name="adj1" fmla="val -73096"/>
            </a:avLst>
          </a:prstGeom>
          <a:noFill/>
          <a:ln w="28575" algn="ctr">
            <a:solidFill>
              <a:schemeClr val="tx1">
                <a:lumMod val="90000"/>
                <a:lumOff val="10000"/>
              </a:schemeClr>
            </a:solidFill>
            <a:round/>
            <a:headEnd/>
            <a:tailEnd type="arrow" w="med" len="med"/>
          </a:ln>
        </p:spPr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9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94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94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94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94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94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94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9462" grpId="0" animBg="1"/>
      <p:bldP spid="19463" grpId="0" animBg="1"/>
      <p:bldP spid="14" grpId="0" animBg="1"/>
      <p:bldP spid="19467" grpId="0" animBg="1"/>
      <p:bldP spid="1946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RMA Implementation</a:t>
            </a:r>
          </a:p>
        </p:txBody>
      </p:sp>
      <p:sp>
        <p:nvSpPr>
          <p:cNvPr id="2048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SSM-RMA-050</a:t>
            </a:r>
          </a:p>
        </p:txBody>
      </p:sp>
      <p:sp>
        <p:nvSpPr>
          <p:cNvPr id="20484" name="TextBox 3"/>
          <p:cNvSpPr txBox="1">
            <a:spLocks noChangeArrowheads="1"/>
          </p:cNvSpPr>
          <p:nvPr/>
        </p:nvSpPr>
        <p:spPr bwMode="auto">
          <a:xfrm>
            <a:off x="2066925" y="1123950"/>
            <a:ext cx="501130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dirty="0">
                <a:latin typeface="+mj-lt"/>
              </a:rPr>
              <a:t>Customer Return and Spares Site</a:t>
            </a:r>
          </a:p>
        </p:txBody>
      </p:sp>
      <p:sp>
        <p:nvSpPr>
          <p:cNvPr id="22" name="Oval 20"/>
          <p:cNvSpPr>
            <a:spLocks noChangeArrowheads="1"/>
          </p:cNvSpPr>
          <p:nvPr/>
        </p:nvSpPr>
        <p:spPr bwMode="auto">
          <a:xfrm>
            <a:off x="111125" y="1940719"/>
            <a:ext cx="366713" cy="400050"/>
          </a:xfrm>
          <a:prstGeom prst="ellipse">
            <a:avLst/>
          </a:prstGeom>
          <a:solidFill>
            <a:schemeClr val="accent3"/>
          </a:solidFill>
          <a:ln w="12700">
            <a:noFill/>
            <a:round/>
            <a:headEnd/>
            <a:tailEnd/>
          </a:ln>
          <a:effectLst/>
        </p:spPr>
        <p:txBody>
          <a:bodyPr wrap="none" lIns="90488" tIns="44450" rIns="90488" bIns="44450" anchor="ctr" anchorCtr="1">
            <a:noAutofit/>
          </a:bodyPr>
          <a:lstStyle/>
          <a:p>
            <a:pPr algn="ctr">
              <a:defRPr/>
            </a:pPr>
            <a:r>
              <a:rPr lang="en-US" b="0" dirty="0">
                <a:latin typeface="+mj-lt"/>
              </a:rPr>
              <a:t>1</a:t>
            </a:r>
          </a:p>
        </p:txBody>
      </p:sp>
      <p:sp>
        <p:nvSpPr>
          <p:cNvPr id="23" name="Oval 21"/>
          <p:cNvSpPr>
            <a:spLocks noChangeArrowheads="1"/>
          </p:cNvSpPr>
          <p:nvPr/>
        </p:nvSpPr>
        <p:spPr bwMode="auto">
          <a:xfrm>
            <a:off x="3244850" y="1940719"/>
            <a:ext cx="366713" cy="400050"/>
          </a:xfrm>
          <a:prstGeom prst="ellipse">
            <a:avLst/>
          </a:prstGeom>
          <a:solidFill>
            <a:schemeClr val="accent3"/>
          </a:solidFill>
          <a:ln w="12700">
            <a:noFill/>
            <a:round/>
            <a:headEnd/>
            <a:tailEnd/>
          </a:ln>
          <a:effectLst/>
        </p:spPr>
        <p:txBody>
          <a:bodyPr wrap="none" lIns="90488" tIns="44450" rIns="90488" bIns="44450" anchor="ctr" anchorCtr="1">
            <a:noAutofit/>
          </a:bodyPr>
          <a:lstStyle/>
          <a:p>
            <a:pPr algn="ctr">
              <a:defRPr/>
            </a:pPr>
            <a:r>
              <a:rPr lang="en-US" b="0">
                <a:latin typeface="+mj-lt"/>
              </a:rPr>
              <a:t>2</a:t>
            </a:r>
          </a:p>
        </p:txBody>
      </p:sp>
      <p:sp>
        <p:nvSpPr>
          <p:cNvPr id="24" name="Oval 22"/>
          <p:cNvSpPr>
            <a:spLocks noChangeArrowheads="1"/>
          </p:cNvSpPr>
          <p:nvPr/>
        </p:nvSpPr>
        <p:spPr bwMode="auto">
          <a:xfrm>
            <a:off x="6370638" y="1940719"/>
            <a:ext cx="366712" cy="400050"/>
          </a:xfrm>
          <a:prstGeom prst="ellipse">
            <a:avLst/>
          </a:prstGeom>
          <a:solidFill>
            <a:schemeClr val="accent3"/>
          </a:solidFill>
          <a:ln w="12700">
            <a:noFill/>
            <a:round/>
            <a:headEnd/>
            <a:tailEnd/>
          </a:ln>
          <a:effectLst/>
        </p:spPr>
        <p:txBody>
          <a:bodyPr wrap="none" lIns="90488" tIns="44450" rIns="90488" bIns="44450" anchor="ctr" anchorCtr="1">
            <a:noAutofit/>
          </a:bodyPr>
          <a:lstStyle/>
          <a:p>
            <a:pPr algn="ctr">
              <a:defRPr/>
            </a:pPr>
            <a:r>
              <a:rPr lang="en-US" b="0" dirty="0">
                <a:latin typeface="+mj-lt"/>
              </a:rPr>
              <a:t>3</a:t>
            </a:r>
          </a:p>
        </p:txBody>
      </p:sp>
      <p:grpSp>
        <p:nvGrpSpPr>
          <p:cNvPr id="30" name="Group 29"/>
          <p:cNvGrpSpPr/>
          <p:nvPr/>
        </p:nvGrpSpPr>
        <p:grpSpPr>
          <a:xfrm>
            <a:off x="494758" y="1933575"/>
            <a:ext cx="2286000" cy="3273024"/>
            <a:chOff x="666208" y="1933575"/>
            <a:chExt cx="2286000" cy="3273024"/>
          </a:xfrm>
        </p:grpSpPr>
        <p:sp>
          <p:nvSpPr>
            <p:cNvPr id="5" name="Rectangle 2"/>
            <p:cNvSpPr>
              <a:spLocks noChangeArrowheads="1"/>
            </p:cNvSpPr>
            <p:nvPr/>
          </p:nvSpPr>
          <p:spPr bwMode="auto">
            <a:xfrm>
              <a:off x="666208" y="2530475"/>
              <a:ext cx="2286000" cy="2101850"/>
            </a:xfrm>
            <a:prstGeom prst="roundRect">
              <a:avLst>
                <a:gd name="adj" fmla="val 6697"/>
              </a:avLst>
            </a:prstGeom>
            <a:solidFill>
              <a:schemeClr val="accent1"/>
            </a:solidFill>
            <a:ln w="12700">
              <a:noFill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none" tIns="137160" anchor="t">
              <a:noAutofit/>
            </a:bodyPr>
            <a:lstStyle/>
            <a:p>
              <a:pPr algn="ctr">
                <a:defRPr/>
              </a:pPr>
              <a:r>
                <a:rPr lang="en-US" sz="2000" b="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lt"/>
                </a:rPr>
                <a:t>Manufacturing</a:t>
              </a:r>
            </a:p>
            <a:p>
              <a:pPr algn="ctr">
                <a:defRPr/>
              </a:pPr>
              <a:r>
                <a:rPr lang="en-US" sz="2000" b="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lt"/>
                </a:rPr>
                <a:t>Locations</a:t>
              </a:r>
              <a:endParaRPr lang="en-US" sz="2000" b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endParaRPr>
            </a:p>
          </p:txBody>
        </p:sp>
        <p:sp>
          <p:nvSpPr>
            <p:cNvPr id="7" name="Rectangle 4"/>
            <p:cNvSpPr>
              <a:spLocks noChangeArrowheads="1"/>
            </p:cNvSpPr>
            <p:nvPr/>
          </p:nvSpPr>
          <p:spPr bwMode="auto">
            <a:xfrm>
              <a:off x="986248" y="3420285"/>
              <a:ext cx="1645920" cy="973138"/>
            </a:xfrm>
            <a:prstGeom prst="roundRect">
              <a:avLst>
                <a:gd name="adj" fmla="val 11773"/>
              </a:avLst>
            </a:prstGeom>
            <a:solidFill>
              <a:schemeClr val="bg1"/>
            </a:solidFill>
            <a:ln w="3175">
              <a:noFill/>
              <a:miter lim="800000"/>
              <a:headEnd/>
              <a:tailEnd/>
            </a:ln>
            <a:effectLst/>
          </p:spPr>
          <p:txBody>
            <a:bodyPr wrap="none" anchor="ctr">
              <a:noAutofit/>
            </a:bodyPr>
            <a:lstStyle/>
            <a:p>
              <a:pPr algn="ctr">
                <a:defRPr/>
              </a:pPr>
              <a:r>
                <a:rPr lang="en-US" sz="1800" b="0" dirty="0" smtClean="0">
                  <a:latin typeface="+mj-lt"/>
                </a:rPr>
                <a:t>Returns/</a:t>
              </a:r>
            </a:p>
            <a:p>
              <a:pPr algn="ctr">
                <a:defRPr/>
              </a:pPr>
              <a:r>
                <a:rPr lang="en-US" sz="1800" b="0" dirty="0" smtClean="0">
                  <a:latin typeface="+mj-lt"/>
                </a:rPr>
                <a:t>Spares</a:t>
              </a:r>
            </a:p>
            <a:p>
              <a:pPr algn="ctr">
                <a:defRPr/>
              </a:pPr>
              <a:r>
                <a:rPr lang="en-US" sz="1800" b="0" dirty="0" smtClean="0">
                  <a:latin typeface="+mj-lt"/>
                </a:rPr>
                <a:t>Locations</a:t>
              </a:r>
              <a:endParaRPr lang="en-US" sz="1800" b="0" dirty="0">
                <a:latin typeface="+mj-lt"/>
              </a:endParaRPr>
            </a:p>
          </p:txBody>
        </p:sp>
        <p:sp>
          <p:nvSpPr>
            <p:cNvPr id="9" name="Rectangle 6"/>
            <p:cNvSpPr>
              <a:spLocks noChangeArrowheads="1"/>
            </p:cNvSpPr>
            <p:nvPr/>
          </p:nvSpPr>
          <p:spPr bwMode="auto">
            <a:xfrm>
              <a:off x="666208" y="1933575"/>
              <a:ext cx="2286000" cy="576044"/>
            </a:xfrm>
            <a:prstGeom prst="roundRect">
              <a:avLst/>
            </a:prstGeom>
            <a:solidFill>
              <a:schemeClr val="accent4">
                <a:lumMod val="60000"/>
                <a:lumOff val="40000"/>
              </a:schemeClr>
            </a:solidFill>
            <a:ln w="3175">
              <a:noFill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none" lIns="90488" tIns="44450" rIns="90488" bIns="44450" anchor="ctr" anchorCtr="1">
              <a:noAutofit/>
            </a:bodyPr>
            <a:lstStyle/>
            <a:p>
              <a:pPr>
                <a:defRPr/>
              </a:pPr>
              <a:r>
                <a:rPr lang="en-US" sz="1400" dirty="0">
                  <a:latin typeface="+mj-lt"/>
                </a:rPr>
                <a:t>Combined Facility at</a:t>
              </a:r>
            </a:p>
            <a:p>
              <a:pPr>
                <a:defRPr/>
              </a:pPr>
              <a:r>
                <a:rPr lang="en-US" sz="1400" dirty="0">
                  <a:latin typeface="+mj-lt"/>
                </a:rPr>
                <a:t>123 Main Street</a:t>
              </a:r>
            </a:p>
          </p:txBody>
        </p:sp>
        <p:sp>
          <p:nvSpPr>
            <p:cNvPr id="25" name="Rectangle 23"/>
            <p:cNvSpPr>
              <a:spLocks noChangeArrowheads="1"/>
            </p:cNvSpPr>
            <p:nvPr/>
          </p:nvSpPr>
          <p:spPr bwMode="auto">
            <a:xfrm>
              <a:off x="666208" y="4624388"/>
              <a:ext cx="2286000" cy="582211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90488" tIns="44450" rIns="90488" bIns="44450">
              <a:spAutoFit/>
            </a:bodyPr>
            <a:lstStyle/>
            <a:p>
              <a:pPr algn="ctr">
                <a:defRPr/>
              </a:pPr>
              <a:r>
                <a:rPr lang="en-US" sz="1600" b="0" dirty="0">
                  <a:latin typeface="+mj-lt"/>
                </a:rPr>
                <a:t>One Site, One Facility,</a:t>
              </a:r>
            </a:p>
            <a:p>
              <a:pPr algn="ctr">
                <a:defRPr/>
              </a:pPr>
              <a:r>
                <a:rPr lang="en-US" sz="1600" b="0" dirty="0">
                  <a:latin typeface="+mj-lt"/>
                </a:rPr>
                <a:t>Different Locations</a:t>
              </a:r>
            </a:p>
          </p:txBody>
        </p:sp>
      </p:grpSp>
      <p:grpSp>
        <p:nvGrpSpPr>
          <p:cNvPr id="29" name="Group 28"/>
          <p:cNvGrpSpPr/>
          <p:nvPr/>
        </p:nvGrpSpPr>
        <p:grpSpPr>
          <a:xfrm>
            <a:off x="3625896" y="1933575"/>
            <a:ext cx="2286000" cy="3039502"/>
            <a:chOff x="3826996" y="1933575"/>
            <a:chExt cx="2286000" cy="3039502"/>
          </a:xfrm>
        </p:grpSpPr>
        <p:sp>
          <p:nvSpPr>
            <p:cNvPr id="17" name="Rectangle 15"/>
            <p:cNvSpPr>
              <a:spLocks noChangeArrowheads="1"/>
            </p:cNvSpPr>
            <p:nvPr/>
          </p:nvSpPr>
          <p:spPr bwMode="auto">
            <a:xfrm>
              <a:off x="3826996" y="2535238"/>
              <a:ext cx="2286000" cy="2101850"/>
            </a:xfrm>
            <a:prstGeom prst="roundRect">
              <a:avLst>
                <a:gd name="adj" fmla="val 4885"/>
              </a:avLst>
            </a:prstGeom>
            <a:solidFill>
              <a:schemeClr val="accent1"/>
            </a:solidFill>
            <a:ln w="12700">
              <a:noFill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none" tIns="137160" anchor="t">
              <a:noAutofit/>
            </a:bodyPr>
            <a:lstStyle/>
            <a:p>
              <a:pPr algn="ctr">
                <a:defRPr/>
              </a:pPr>
              <a:r>
                <a:rPr lang="en-US" sz="2000" b="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lt"/>
                </a:rPr>
                <a:t>Manufacturing</a:t>
              </a:r>
            </a:p>
            <a:p>
              <a:pPr algn="ctr">
                <a:defRPr/>
              </a:pPr>
              <a:r>
                <a:rPr lang="en-US" sz="2000" b="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lt"/>
                </a:rPr>
                <a:t>Site</a:t>
              </a:r>
              <a:endParaRPr lang="en-US" sz="2000" b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endParaRPr>
            </a:p>
          </p:txBody>
        </p:sp>
        <p:sp>
          <p:nvSpPr>
            <p:cNvPr id="19" name="Rectangle 17"/>
            <p:cNvSpPr>
              <a:spLocks noChangeArrowheads="1"/>
            </p:cNvSpPr>
            <p:nvPr/>
          </p:nvSpPr>
          <p:spPr bwMode="auto">
            <a:xfrm>
              <a:off x="4147036" y="3432357"/>
              <a:ext cx="1645920" cy="973137"/>
            </a:xfrm>
            <a:prstGeom prst="roundRect">
              <a:avLst>
                <a:gd name="adj" fmla="val 11773"/>
              </a:avLst>
            </a:prstGeom>
            <a:solidFill>
              <a:schemeClr val="bg1"/>
            </a:solidFill>
            <a:ln w="3175">
              <a:noFill/>
              <a:miter lim="800000"/>
              <a:headEnd/>
              <a:tailEnd/>
            </a:ln>
            <a:effectLst/>
          </p:spPr>
          <p:txBody>
            <a:bodyPr wrap="none" anchor="ctr">
              <a:noAutofit/>
            </a:bodyPr>
            <a:lstStyle/>
            <a:p>
              <a:pPr algn="ctr">
                <a:defRPr/>
              </a:pPr>
              <a:r>
                <a:rPr lang="en-US" sz="1800" b="0" dirty="0" smtClean="0">
                  <a:latin typeface="+mj-lt"/>
                </a:rPr>
                <a:t>Returns/</a:t>
              </a:r>
            </a:p>
            <a:p>
              <a:pPr algn="ctr">
                <a:defRPr/>
              </a:pPr>
              <a:r>
                <a:rPr lang="en-US" sz="1800" b="0" dirty="0" smtClean="0">
                  <a:latin typeface="+mj-lt"/>
                </a:rPr>
                <a:t>Spares</a:t>
              </a:r>
            </a:p>
            <a:p>
              <a:pPr algn="ctr">
                <a:defRPr/>
              </a:pPr>
              <a:r>
                <a:rPr lang="en-US" sz="1800" b="0" dirty="0" smtClean="0">
                  <a:latin typeface="+mj-lt"/>
                </a:rPr>
                <a:t>Site</a:t>
              </a:r>
              <a:endParaRPr lang="en-US" sz="1800" b="0" dirty="0">
                <a:latin typeface="+mj-lt"/>
              </a:endParaRPr>
            </a:p>
          </p:txBody>
        </p:sp>
        <p:sp>
          <p:nvSpPr>
            <p:cNvPr id="21" name="Rectangle 19"/>
            <p:cNvSpPr>
              <a:spLocks noChangeArrowheads="1"/>
            </p:cNvSpPr>
            <p:nvPr/>
          </p:nvSpPr>
          <p:spPr bwMode="auto">
            <a:xfrm>
              <a:off x="3826996" y="1933575"/>
              <a:ext cx="2286000" cy="576044"/>
            </a:xfrm>
            <a:prstGeom prst="roundRect">
              <a:avLst/>
            </a:prstGeom>
            <a:solidFill>
              <a:schemeClr val="accent4">
                <a:lumMod val="60000"/>
                <a:lumOff val="40000"/>
              </a:schemeClr>
            </a:solidFill>
            <a:ln w="3175">
              <a:noFill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none" lIns="90488" tIns="44450" rIns="90488" bIns="44450" anchor="ctr" anchorCtr="1">
              <a:noAutofit/>
            </a:bodyPr>
            <a:lstStyle/>
            <a:p>
              <a:pPr>
                <a:defRPr/>
              </a:pPr>
              <a:r>
                <a:rPr lang="en-US" sz="1400" dirty="0">
                  <a:latin typeface="+mj-lt"/>
                </a:rPr>
                <a:t>Combined Facility at </a:t>
              </a:r>
            </a:p>
            <a:p>
              <a:pPr>
                <a:defRPr/>
              </a:pPr>
              <a:r>
                <a:rPr lang="en-US" sz="1400" dirty="0">
                  <a:latin typeface="+mj-lt"/>
                </a:rPr>
                <a:t>123 Main Street</a:t>
              </a:r>
            </a:p>
          </p:txBody>
        </p:sp>
        <p:sp>
          <p:nvSpPr>
            <p:cNvPr id="26" name="Rectangle 24"/>
            <p:cNvSpPr>
              <a:spLocks noChangeArrowheads="1"/>
            </p:cNvSpPr>
            <p:nvPr/>
          </p:nvSpPr>
          <p:spPr bwMode="auto">
            <a:xfrm>
              <a:off x="3826996" y="4637088"/>
              <a:ext cx="2286000" cy="335989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90488" tIns="44450" rIns="90488" bIns="44450">
              <a:spAutoFit/>
            </a:bodyPr>
            <a:lstStyle/>
            <a:p>
              <a:pPr algn="ctr">
                <a:defRPr/>
              </a:pPr>
              <a:r>
                <a:rPr lang="en-US" sz="1600" b="0" dirty="0">
                  <a:latin typeface="+mj-lt"/>
                </a:rPr>
                <a:t>Two Sites, Same Facility</a:t>
              </a:r>
            </a:p>
          </p:txBody>
        </p:sp>
      </p:grpSp>
      <p:grpSp>
        <p:nvGrpSpPr>
          <p:cNvPr id="28" name="Group 27"/>
          <p:cNvGrpSpPr/>
          <p:nvPr/>
        </p:nvGrpSpPr>
        <p:grpSpPr>
          <a:xfrm>
            <a:off x="6757035" y="1934450"/>
            <a:ext cx="1920240" cy="3284849"/>
            <a:chOff x="6909435" y="1934450"/>
            <a:chExt cx="1920240" cy="3284849"/>
          </a:xfrm>
        </p:grpSpPr>
        <p:sp>
          <p:nvSpPr>
            <p:cNvPr id="10" name="Rectangle 7"/>
            <p:cNvSpPr>
              <a:spLocks noChangeArrowheads="1"/>
            </p:cNvSpPr>
            <p:nvPr/>
          </p:nvSpPr>
          <p:spPr bwMode="auto">
            <a:xfrm>
              <a:off x="6909435" y="2306637"/>
              <a:ext cx="1920240" cy="914400"/>
            </a:xfrm>
            <a:prstGeom prst="roundRect">
              <a:avLst/>
            </a:prstGeom>
            <a:solidFill>
              <a:schemeClr val="accent1"/>
            </a:solidFill>
            <a:ln w="12700">
              <a:noFill/>
              <a:miter lim="800000"/>
              <a:headEnd/>
              <a:tailEnd/>
            </a:ln>
            <a:effectLst/>
          </p:spPr>
          <p:txBody>
            <a:bodyPr wrap="square" anchor="ctr">
              <a:noAutofit/>
            </a:bodyPr>
            <a:lstStyle/>
            <a:p>
              <a:pPr algn="ctr">
                <a:defRPr/>
              </a:pPr>
              <a:r>
                <a:rPr lang="en-US" sz="1800" b="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lt"/>
                </a:rPr>
                <a:t>Manufacturing</a:t>
              </a:r>
            </a:p>
            <a:p>
              <a:pPr algn="ctr">
                <a:defRPr/>
              </a:pPr>
              <a:r>
                <a:rPr lang="en-US" sz="1800" b="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lt"/>
                </a:rPr>
                <a:t>Site</a:t>
              </a:r>
              <a:endParaRPr lang="en-US" sz="1800" b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endParaRPr>
            </a:p>
          </p:txBody>
        </p:sp>
        <p:sp>
          <p:nvSpPr>
            <p:cNvPr id="12" name="Rectangle 9"/>
            <p:cNvSpPr>
              <a:spLocks noChangeArrowheads="1"/>
            </p:cNvSpPr>
            <p:nvPr/>
          </p:nvSpPr>
          <p:spPr bwMode="auto">
            <a:xfrm>
              <a:off x="6909435" y="1934450"/>
              <a:ext cx="1920240" cy="337681"/>
            </a:xfrm>
            <a:prstGeom prst="roundRect">
              <a:avLst/>
            </a:prstGeom>
            <a:solidFill>
              <a:schemeClr val="accent4">
                <a:lumMod val="60000"/>
                <a:lumOff val="40000"/>
              </a:schemeClr>
            </a:solidFill>
            <a:ln w="3175">
              <a:noFill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none" lIns="90488" tIns="44450" rIns="90488" bIns="44450" anchor="ctr" anchorCtr="1">
              <a:noAutofit/>
            </a:bodyPr>
            <a:lstStyle/>
            <a:p>
              <a:pPr algn="ctr">
                <a:defRPr/>
              </a:pPr>
              <a:r>
                <a:rPr lang="en-US" sz="1400" dirty="0">
                  <a:latin typeface="+mj-lt"/>
                </a:rPr>
                <a:t>2600 Business Drive</a:t>
              </a:r>
            </a:p>
          </p:txBody>
        </p:sp>
        <p:sp>
          <p:nvSpPr>
            <p:cNvPr id="14" name="Rectangle 10"/>
            <p:cNvSpPr>
              <a:spLocks noChangeArrowheads="1"/>
            </p:cNvSpPr>
            <p:nvPr/>
          </p:nvSpPr>
          <p:spPr bwMode="auto">
            <a:xfrm>
              <a:off x="6909435" y="3722688"/>
              <a:ext cx="1920240" cy="914400"/>
            </a:xfrm>
            <a:prstGeom prst="roundRect">
              <a:avLst/>
            </a:prstGeom>
            <a:solidFill>
              <a:schemeClr val="accent1"/>
            </a:solidFill>
            <a:ln w="12700">
              <a:noFill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anchor="ctr">
              <a:noAutofit/>
            </a:bodyPr>
            <a:lstStyle/>
            <a:p>
              <a:pPr algn="ctr">
                <a:defRPr/>
              </a:pPr>
              <a:r>
                <a:rPr lang="en-US" sz="1800" b="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lt"/>
                </a:rPr>
                <a:t>Returns/ Spares Site</a:t>
              </a:r>
              <a:endParaRPr lang="en-US" sz="1800" b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endParaRPr>
            </a:p>
          </p:txBody>
        </p:sp>
        <p:sp>
          <p:nvSpPr>
            <p:cNvPr id="16" name="Rectangle 12"/>
            <p:cNvSpPr>
              <a:spLocks noChangeArrowheads="1"/>
            </p:cNvSpPr>
            <p:nvPr/>
          </p:nvSpPr>
          <p:spPr bwMode="auto">
            <a:xfrm>
              <a:off x="6909435" y="3358224"/>
              <a:ext cx="1920240" cy="337681"/>
            </a:xfrm>
            <a:prstGeom prst="roundRect">
              <a:avLst/>
            </a:prstGeom>
            <a:solidFill>
              <a:schemeClr val="accent4">
                <a:lumMod val="60000"/>
                <a:lumOff val="40000"/>
              </a:schemeClr>
            </a:solidFill>
            <a:ln w="3175">
              <a:noFill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none" lIns="90488" tIns="44450" rIns="90488" bIns="44450" anchor="ctr" anchorCtr="1">
              <a:noAutofit/>
            </a:bodyPr>
            <a:lstStyle/>
            <a:p>
              <a:pPr algn="ctr">
                <a:defRPr/>
              </a:pPr>
              <a:r>
                <a:rPr lang="en-US" sz="1400" dirty="0">
                  <a:latin typeface="+mj-lt"/>
                </a:rPr>
                <a:t>423 South Main Street</a:t>
              </a:r>
            </a:p>
          </p:txBody>
        </p:sp>
        <p:sp>
          <p:nvSpPr>
            <p:cNvPr id="27" name="Rectangle 25"/>
            <p:cNvSpPr>
              <a:spLocks noChangeArrowheads="1"/>
            </p:cNvSpPr>
            <p:nvPr/>
          </p:nvSpPr>
          <p:spPr bwMode="auto">
            <a:xfrm>
              <a:off x="7143394" y="4637088"/>
              <a:ext cx="1452323" cy="582211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90488" tIns="44450" rIns="90488" bIns="44450">
              <a:spAutoFit/>
            </a:bodyPr>
            <a:lstStyle/>
            <a:p>
              <a:pPr algn="ctr">
                <a:defRPr/>
              </a:pPr>
              <a:r>
                <a:rPr lang="en-US" sz="1600" b="0" dirty="0">
                  <a:latin typeface="+mj-lt"/>
                </a:rPr>
                <a:t>Two Sites,</a:t>
              </a:r>
            </a:p>
            <a:p>
              <a:pPr algn="ctr">
                <a:defRPr/>
              </a:pPr>
              <a:r>
                <a:rPr lang="en-US" sz="1600" b="0" dirty="0">
                  <a:latin typeface="+mj-lt"/>
                </a:rPr>
                <a:t>Two Facilities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3" grpId="0" animBg="1"/>
      <p:bldP spid="2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RMA Implementation</a:t>
            </a:r>
          </a:p>
        </p:txBody>
      </p:sp>
      <p:sp>
        <p:nvSpPr>
          <p:cNvPr id="21507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SSM-RMA-060</a:t>
            </a:r>
          </a:p>
        </p:txBody>
      </p:sp>
      <p:sp>
        <p:nvSpPr>
          <p:cNvPr id="21508" name="TextBox 3"/>
          <p:cNvSpPr txBox="1">
            <a:spLocks noChangeArrowheads="1"/>
          </p:cNvSpPr>
          <p:nvPr/>
        </p:nvSpPr>
        <p:spPr bwMode="auto">
          <a:xfrm>
            <a:off x="370369" y="828675"/>
            <a:ext cx="8403262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dirty="0">
                <a:latin typeface="+mj-lt"/>
              </a:rPr>
              <a:t>Customer Return/Spares </a:t>
            </a:r>
            <a:r>
              <a:rPr lang="en-US" dirty="0" smtClean="0">
                <a:latin typeface="+mj-lt"/>
              </a:rPr>
              <a:t>Locations</a:t>
            </a:r>
          </a:p>
          <a:p>
            <a:pPr algn="ctr"/>
            <a:r>
              <a:rPr lang="en-US" b="0" dirty="0" err="1" smtClean="0">
                <a:latin typeface="+mj-lt"/>
              </a:rPr>
              <a:t>Floorplan</a:t>
            </a:r>
            <a:r>
              <a:rPr lang="en-US" b="0" dirty="0" smtClean="0">
                <a:latin typeface="+mj-lt"/>
              </a:rPr>
              <a:t> of Customer Return/Spares Site and Locations</a:t>
            </a:r>
            <a:endParaRPr lang="en-US" b="0" dirty="0">
              <a:latin typeface="+mj-lt"/>
            </a:endParaRPr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2540000" y="2173288"/>
            <a:ext cx="4781550" cy="4056062"/>
          </a:xfrm>
          <a:prstGeom prst="rect">
            <a:avLst/>
          </a:prstGeom>
          <a:solidFill>
            <a:schemeClr val="accent4"/>
          </a:solidFill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 b="0">
              <a:latin typeface="+mj-lt"/>
            </a:endParaRPr>
          </a:p>
        </p:txBody>
      </p:sp>
      <p:sp>
        <p:nvSpPr>
          <p:cNvPr id="7" name="Rectangle 3"/>
          <p:cNvSpPr>
            <a:spLocks noChangeArrowheads="1"/>
          </p:cNvSpPr>
          <p:nvPr/>
        </p:nvSpPr>
        <p:spPr bwMode="auto">
          <a:xfrm>
            <a:off x="2720973" y="2343150"/>
            <a:ext cx="1645920" cy="1924050"/>
          </a:xfrm>
          <a:prstGeom prst="rect">
            <a:avLst/>
          </a:prstGeom>
          <a:solidFill>
            <a:schemeClr val="bg1"/>
          </a:solidFill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en-US" sz="1400" b="0" dirty="0" smtClean="0">
                <a:latin typeface="+mj-lt"/>
              </a:rPr>
              <a:t>Finished</a:t>
            </a:r>
            <a:br>
              <a:rPr lang="en-US" sz="1400" b="0" dirty="0" smtClean="0">
                <a:latin typeface="+mj-lt"/>
              </a:rPr>
            </a:br>
            <a:r>
              <a:rPr lang="en-US" sz="1400" b="0" dirty="0" smtClean="0">
                <a:latin typeface="+mj-lt"/>
              </a:rPr>
              <a:t>Goods</a:t>
            </a:r>
            <a:endParaRPr lang="en-US" sz="1400" b="0" dirty="0">
              <a:latin typeface="+mj-lt"/>
            </a:endParaRPr>
          </a:p>
        </p:txBody>
      </p:sp>
      <p:sp>
        <p:nvSpPr>
          <p:cNvPr id="10" name="Rectangle 6"/>
          <p:cNvSpPr>
            <a:spLocks noChangeArrowheads="1"/>
          </p:cNvSpPr>
          <p:nvPr/>
        </p:nvSpPr>
        <p:spPr bwMode="auto">
          <a:xfrm>
            <a:off x="4556918" y="2343150"/>
            <a:ext cx="2606040" cy="750888"/>
          </a:xfrm>
          <a:prstGeom prst="rect">
            <a:avLst/>
          </a:prstGeom>
          <a:solidFill>
            <a:schemeClr val="bg1"/>
          </a:solidFill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en-US" sz="1400" b="0" dirty="0" smtClean="0">
                <a:latin typeface="+mj-lt"/>
              </a:rPr>
              <a:t>Rework</a:t>
            </a:r>
          </a:p>
          <a:p>
            <a:pPr algn="ctr">
              <a:defRPr/>
            </a:pPr>
            <a:r>
              <a:rPr lang="en-US" sz="1400" b="0" dirty="0" smtClean="0">
                <a:latin typeface="+mj-lt"/>
              </a:rPr>
              <a:t>(Refurbish)</a:t>
            </a:r>
            <a:endParaRPr lang="en-US" sz="1400" b="0" dirty="0">
              <a:latin typeface="+mj-lt"/>
            </a:endParaRPr>
          </a:p>
        </p:txBody>
      </p:sp>
      <p:sp>
        <p:nvSpPr>
          <p:cNvPr id="13" name="Rectangle 9"/>
          <p:cNvSpPr>
            <a:spLocks noChangeArrowheads="1"/>
          </p:cNvSpPr>
          <p:nvPr/>
        </p:nvSpPr>
        <p:spPr bwMode="auto">
          <a:xfrm>
            <a:off x="5928518" y="3261360"/>
            <a:ext cx="1234440" cy="1005840"/>
          </a:xfrm>
          <a:prstGeom prst="rect">
            <a:avLst/>
          </a:prstGeom>
          <a:solidFill>
            <a:schemeClr val="bg1"/>
          </a:solidFill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en-US" sz="1400" b="0" dirty="0" smtClean="0">
                <a:latin typeface="+mj-lt"/>
              </a:rPr>
              <a:t>Inspection</a:t>
            </a:r>
            <a:endParaRPr lang="en-US" sz="1400" b="0" dirty="0">
              <a:latin typeface="+mj-lt"/>
            </a:endParaRPr>
          </a:p>
        </p:txBody>
      </p:sp>
      <p:sp>
        <p:nvSpPr>
          <p:cNvPr id="16" name="Rectangle 12"/>
          <p:cNvSpPr>
            <a:spLocks noChangeArrowheads="1"/>
          </p:cNvSpPr>
          <p:nvPr/>
        </p:nvSpPr>
        <p:spPr bwMode="auto">
          <a:xfrm>
            <a:off x="4556918" y="4448175"/>
            <a:ext cx="2606040" cy="915987"/>
          </a:xfrm>
          <a:prstGeom prst="rect">
            <a:avLst/>
          </a:prstGeom>
          <a:solidFill>
            <a:schemeClr val="bg1"/>
          </a:solidFill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en-US" sz="1400" b="0" dirty="0" smtClean="0">
                <a:latin typeface="+mj-lt"/>
              </a:rPr>
              <a:t>Received/</a:t>
            </a:r>
          </a:p>
          <a:p>
            <a:pPr algn="ctr">
              <a:defRPr/>
            </a:pPr>
            <a:r>
              <a:rPr lang="en-US" sz="1400" b="0" dirty="0" smtClean="0">
                <a:latin typeface="+mj-lt"/>
              </a:rPr>
              <a:t>Not Inspected</a:t>
            </a:r>
            <a:endParaRPr lang="en-US" sz="1400" b="0" dirty="0">
              <a:latin typeface="+mj-lt"/>
            </a:endParaRPr>
          </a:p>
        </p:txBody>
      </p:sp>
      <p:sp>
        <p:nvSpPr>
          <p:cNvPr id="19" name="Rectangle 15"/>
          <p:cNvSpPr>
            <a:spLocks noChangeArrowheads="1"/>
          </p:cNvSpPr>
          <p:nvPr/>
        </p:nvSpPr>
        <p:spPr bwMode="auto">
          <a:xfrm>
            <a:off x="4556918" y="5553075"/>
            <a:ext cx="2606040" cy="504825"/>
          </a:xfrm>
          <a:prstGeom prst="rect">
            <a:avLst/>
          </a:prstGeom>
          <a:solidFill>
            <a:schemeClr val="bg1"/>
          </a:solidFill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en-US" sz="1400" b="0" dirty="0" smtClean="0">
                <a:latin typeface="+mj-lt"/>
              </a:rPr>
              <a:t>Returns</a:t>
            </a:r>
            <a:endParaRPr lang="en-US" sz="1400" b="0" dirty="0">
              <a:latin typeface="+mj-lt"/>
            </a:endParaRPr>
          </a:p>
        </p:txBody>
      </p:sp>
      <p:sp>
        <p:nvSpPr>
          <p:cNvPr id="23" name="Rectangle 21"/>
          <p:cNvSpPr>
            <a:spLocks noChangeArrowheads="1"/>
          </p:cNvSpPr>
          <p:nvPr/>
        </p:nvSpPr>
        <p:spPr bwMode="auto">
          <a:xfrm>
            <a:off x="4556918" y="3261360"/>
            <a:ext cx="1234440" cy="1005840"/>
          </a:xfrm>
          <a:prstGeom prst="rect">
            <a:avLst/>
          </a:prstGeom>
          <a:solidFill>
            <a:schemeClr val="bg1"/>
          </a:solidFill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en-US" sz="1400" b="0" dirty="0" smtClean="0">
                <a:latin typeface="+mj-lt"/>
              </a:rPr>
              <a:t>Rejects</a:t>
            </a:r>
            <a:endParaRPr lang="en-US" sz="1400" b="0" dirty="0">
              <a:latin typeface="+mj-lt"/>
            </a:endParaRPr>
          </a:p>
        </p:txBody>
      </p:sp>
      <p:sp>
        <p:nvSpPr>
          <p:cNvPr id="26" name="Rectangle 24"/>
          <p:cNvSpPr>
            <a:spLocks noChangeArrowheads="1"/>
          </p:cNvSpPr>
          <p:nvPr/>
        </p:nvSpPr>
        <p:spPr bwMode="auto">
          <a:xfrm>
            <a:off x="2720974" y="4448175"/>
            <a:ext cx="1645920" cy="1609725"/>
          </a:xfrm>
          <a:prstGeom prst="rect">
            <a:avLst/>
          </a:prstGeom>
          <a:solidFill>
            <a:schemeClr val="bg1"/>
          </a:solidFill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en-US" sz="1400" b="0" dirty="0" smtClean="0">
                <a:latin typeface="+mj-lt"/>
              </a:rPr>
              <a:t>Refurbished</a:t>
            </a:r>
          </a:p>
          <a:p>
            <a:pPr algn="ctr">
              <a:defRPr/>
            </a:pPr>
            <a:r>
              <a:rPr lang="en-US" sz="1400" b="0" dirty="0" smtClean="0">
                <a:latin typeface="+mj-lt"/>
              </a:rPr>
              <a:t>Material</a:t>
            </a:r>
            <a:endParaRPr lang="en-US" sz="1400" b="0" dirty="0">
              <a:latin typeface="+mj-lt"/>
            </a:endParaRPr>
          </a:p>
        </p:txBody>
      </p:sp>
      <p:sp>
        <p:nvSpPr>
          <p:cNvPr id="28" name="Rounded Rectangle 27"/>
          <p:cNvSpPr>
            <a:spLocks noChangeArrowheads="1"/>
          </p:cNvSpPr>
          <p:nvPr/>
        </p:nvSpPr>
        <p:spPr bwMode="auto">
          <a:xfrm>
            <a:off x="7621773" y="5636648"/>
            <a:ext cx="842500" cy="337681"/>
          </a:xfrm>
          <a:prstGeom prst="roundRect">
            <a:avLst/>
          </a:prstGeom>
          <a:solidFill>
            <a:schemeClr val="bg1"/>
          </a:solidFill>
          <a:ln w="3175">
            <a:solidFill>
              <a:schemeClr val="tx1">
                <a:lumMod val="75000"/>
                <a:lumOff val="25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lIns="90488" tIns="44450" rIns="90488" bIns="44450">
            <a:spAutoFit/>
          </a:bodyPr>
          <a:lstStyle/>
          <a:p>
            <a:pPr algn="ctr">
              <a:defRPr/>
            </a:pPr>
            <a:r>
              <a:rPr lang="en-US" sz="1400" b="0" dirty="0">
                <a:latin typeface="+mj-lt"/>
              </a:rPr>
              <a:t>Returns</a:t>
            </a:r>
          </a:p>
        </p:txBody>
      </p:sp>
      <p:sp>
        <p:nvSpPr>
          <p:cNvPr id="29" name="Rounded Rectangle 28"/>
          <p:cNvSpPr>
            <a:spLocks noChangeArrowheads="1"/>
          </p:cNvSpPr>
          <p:nvPr/>
        </p:nvSpPr>
        <p:spPr bwMode="auto">
          <a:xfrm>
            <a:off x="625829" y="3964890"/>
            <a:ext cx="1430249" cy="576044"/>
          </a:xfrm>
          <a:prstGeom prst="roundRect">
            <a:avLst/>
          </a:prstGeom>
          <a:solidFill>
            <a:schemeClr val="bg1"/>
          </a:solidFill>
          <a:ln w="3175">
            <a:solidFill>
              <a:schemeClr val="tx1">
                <a:lumMod val="75000"/>
                <a:lumOff val="25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lIns="90488" tIns="44450" rIns="90488" bIns="44450">
            <a:spAutoFit/>
          </a:bodyPr>
          <a:lstStyle/>
          <a:p>
            <a:pPr algn="ctr">
              <a:defRPr/>
            </a:pPr>
            <a:r>
              <a:rPr lang="en-US" sz="1400" b="0" dirty="0">
                <a:latin typeface="+mj-lt"/>
              </a:rPr>
              <a:t>Replacement</a:t>
            </a:r>
            <a:br>
              <a:rPr lang="en-US" sz="1400" b="0" dirty="0">
                <a:latin typeface="+mj-lt"/>
              </a:rPr>
            </a:br>
            <a:r>
              <a:rPr lang="en-US" sz="1400" b="0" dirty="0">
                <a:latin typeface="+mj-lt"/>
              </a:rPr>
              <a:t>Items</a:t>
            </a:r>
          </a:p>
        </p:txBody>
      </p:sp>
      <p:sp>
        <p:nvSpPr>
          <p:cNvPr id="31" name="Rounded Rectangle 30"/>
          <p:cNvSpPr>
            <a:spLocks noChangeArrowheads="1"/>
          </p:cNvSpPr>
          <p:nvPr/>
        </p:nvSpPr>
        <p:spPr bwMode="auto">
          <a:xfrm>
            <a:off x="747304" y="1762125"/>
            <a:ext cx="1215462" cy="576044"/>
          </a:xfrm>
          <a:prstGeom prst="roundRect">
            <a:avLst/>
          </a:prstGeom>
          <a:solidFill>
            <a:schemeClr val="bg1"/>
          </a:solidFill>
          <a:ln w="3175">
            <a:solidFill>
              <a:schemeClr val="tx1">
                <a:lumMod val="75000"/>
                <a:lumOff val="25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lIns="90488" tIns="44450" rIns="90488" bIns="44450">
            <a:spAutoFit/>
          </a:bodyPr>
          <a:lstStyle/>
          <a:p>
            <a:pPr algn="ctr">
              <a:defRPr/>
            </a:pPr>
            <a:r>
              <a:rPr lang="en-US" sz="1400" b="0" dirty="0">
                <a:latin typeface="+mj-lt"/>
              </a:rPr>
              <a:t>New</a:t>
            </a:r>
            <a:br>
              <a:rPr lang="en-US" sz="1400" b="0" dirty="0">
                <a:latin typeface="+mj-lt"/>
              </a:rPr>
            </a:br>
            <a:r>
              <a:rPr lang="en-US" sz="1400" b="0" dirty="0">
                <a:latin typeface="+mj-lt"/>
              </a:rPr>
              <a:t>Installations</a:t>
            </a:r>
          </a:p>
        </p:txBody>
      </p:sp>
      <p:sp>
        <p:nvSpPr>
          <p:cNvPr id="34" name="Rectangle 33"/>
          <p:cNvSpPr>
            <a:spLocks noChangeArrowheads="1"/>
          </p:cNvSpPr>
          <p:nvPr/>
        </p:nvSpPr>
        <p:spPr bwMode="auto">
          <a:xfrm>
            <a:off x="1352550" y="3302000"/>
            <a:ext cx="415179" cy="582211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pPr>
              <a:defRPr/>
            </a:pPr>
            <a:r>
              <a:rPr lang="en-US" sz="3200" dirty="0">
                <a:solidFill>
                  <a:srgbClr val="6287C6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?</a:t>
            </a:r>
          </a:p>
        </p:txBody>
      </p:sp>
      <p:sp>
        <p:nvSpPr>
          <p:cNvPr id="35" name="Rectangle 34"/>
          <p:cNvSpPr>
            <a:spLocks noChangeArrowheads="1"/>
          </p:cNvSpPr>
          <p:nvPr/>
        </p:nvSpPr>
        <p:spPr bwMode="auto">
          <a:xfrm>
            <a:off x="1370013" y="4665663"/>
            <a:ext cx="415179" cy="582211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pPr>
              <a:defRPr/>
            </a:pPr>
            <a:r>
              <a:rPr lang="en-US" sz="3200" dirty="0">
                <a:solidFill>
                  <a:srgbClr val="6287C6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?</a:t>
            </a:r>
          </a:p>
        </p:txBody>
      </p:sp>
      <p:cxnSp>
        <p:nvCxnSpPr>
          <p:cNvPr id="21531" name="Elbow Connector 38"/>
          <p:cNvCxnSpPr>
            <a:cxnSpLocks noChangeShapeType="1"/>
            <a:stCxn id="7" idx="0"/>
            <a:endCxn id="31" idx="3"/>
          </p:cNvCxnSpPr>
          <p:nvPr/>
        </p:nvCxnSpPr>
        <p:spPr bwMode="auto">
          <a:xfrm rot="16200000" flipV="1">
            <a:off x="2606849" y="1406065"/>
            <a:ext cx="293003" cy="1581167"/>
          </a:xfrm>
          <a:prstGeom prst="bentConnector2">
            <a:avLst/>
          </a:prstGeom>
          <a:noFill/>
          <a:ln w="28575" algn="ctr">
            <a:solidFill>
              <a:schemeClr val="tx1">
                <a:lumMod val="75000"/>
                <a:lumOff val="25000"/>
              </a:schemeClr>
            </a:solidFill>
            <a:round/>
            <a:headEnd/>
            <a:tailEnd type="arrow" w="med" len="med"/>
          </a:ln>
        </p:spPr>
      </p:cxnSp>
      <p:cxnSp>
        <p:nvCxnSpPr>
          <p:cNvPr id="21532" name="Elbow Connector 40"/>
          <p:cNvCxnSpPr>
            <a:cxnSpLocks noChangeShapeType="1"/>
            <a:stCxn id="7" idx="1"/>
            <a:endCxn id="29" idx="0"/>
          </p:cNvCxnSpPr>
          <p:nvPr/>
        </p:nvCxnSpPr>
        <p:spPr bwMode="auto">
          <a:xfrm rot="10800000" flipV="1">
            <a:off x="1340955" y="3305174"/>
            <a:ext cx="1380019" cy="659715"/>
          </a:xfrm>
          <a:prstGeom prst="bentConnector2">
            <a:avLst/>
          </a:prstGeom>
          <a:noFill/>
          <a:ln w="28575" algn="ctr">
            <a:solidFill>
              <a:schemeClr val="tx1">
                <a:lumMod val="75000"/>
                <a:lumOff val="25000"/>
              </a:schemeClr>
            </a:solidFill>
            <a:round/>
            <a:headEnd/>
            <a:tailEnd type="arrow" w="med" len="med"/>
          </a:ln>
        </p:spPr>
      </p:cxnSp>
      <p:cxnSp>
        <p:nvCxnSpPr>
          <p:cNvPr id="21533" name="Shape 42"/>
          <p:cNvCxnSpPr>
            <a:cxnSpLocks noChangeShapeType="1"/>
            <a:stCxn id="26" idx="1"/>
            <a:endCxn id="29" idx="2"/>
          </p:cNvCxnSpPr>
          <p:nvPr/>
        </p:nvCxnSpPr>
        <p:spPr bwMode="auto">
          <a:xfrm rot="10800000">
            <a:off x="1340954" y="4540934"/>
            <a:ext cx="1380020" cy="712104"/>
          </a:xfrm>
          <a:prstGeom prst="bentConnector2">
            <a:avLst/>
          </a:prstGeom>
          <a:noFill/>
          <a:ln w="28575" algn="ctr">
            <a:solidFill>
              <a:schemeClr val="tx1">
                <a:lumMod val="75000"/>
                <a:lumOff val="25000"/>
              </a:schemeClr>
            </a:solidFill>
            <a:round/>
            <a:headEnd/>
            <a:tailEnd type="arrow" w="med" len="med"/>
          </a:ln>
        </p:spPr>
      </p:cxnSp>
      <p:cxnSp>
        <p:nvCxnSpPr>
          <p:cNvPr id="32" name="Straight Arrow Connector 31"/>
          <p:cNvCxnSpPr>
            <a:stCxn id="28" idx="1"/>
            <a:endCxn id="19" idx="3"/>
          </p:cNvCxnSpPr>
          <p:nvPr/>
        </p:nvCxnSpPr>
        <p:spPr>
          <a:xfrm rot="10800000">
            <a:off x="7162959" y="5805489"/>
            <a:ext cx="458815" cy="1"/>
          </a:xfrm>
          <a:prstGeom prst="straightConnector1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r>
              <a:rPr lang="en-US" dirty="0" smtClean="0"/>
              <a:t>Should forecast be consumed by RMA issues</a:t>
            </a:r>
          </a:p>
          <a:p>
            <a:pPr>
              <a:lnSpc>
                <a:spcPct val="100000"/>
              </a:lnSpc>
            </a:pPr>
            <a:r>
              <a:rPr lang="en-US" dirty="0" smtClean="0"/>
              <a:t>Do you want to perform detail allocations from within RMAs</a:t>
            </a:r>
          </a:p>
          <a:p>
            <a:pPr>
              <a:lnSpc>
                <a:spcPct val="100000"/>
              </a:lnSpc>
            </a:pPr>
            <a:r>
              <a:rPr lang="en-US" dirty="0" smtClean="0"/>
              <a:t>Do you want to keep RMA booking histories</a:t>
            </a:r>
          </a:p>
          <a:p>
            <a:pPr>
              <a:lnSpc>
                <a:spcPct val="100000"/>
              </a:lnSpc>
            </a:pPr>
            <a:r>
              <a:rPr lang="en-US" dirty="0" smtClean="0"/>
              <a:t>RMAs have the option to change certain installed base records on a line-by-line basis</a:t>
            </a:r>
          </a:p>
          <a:p>
            <a:pPr>
              <a:lnSpc>
                <a:spcPct val="100000"/>
              </a:lnSpc>
            </a:pPr>
            <a:r>
              <a:rPr lang="en-US" dirty="0" smtClean="0"/>
              <a:t>Do you want the Edit Installed Base frame to always appear in RMA Maintenance</a:t>
            </a:r>
          </a:p>
          <a:p>
            <a:endParaRPr lang="en-US" dirty="0" smtClean="0"/>
          </a:p>
        </p:txBody>
      </p:sp>
      <p:sp>
        <p:nvSpPr>
          <p:cNvPr id="2253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RMA Implementation</a:t>
            </a:r>
          </a:p>
        </p:txBody>
      </p:sp>
      <p:sp>
        <p:nvSpPr>
          <p:cNvPr id="2253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SSM-RMA-070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7" dur="indefinite"/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8" dur="indefinite"/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2" dur="indefinite"/>
                                        <p:tgtEl>
                                          <p:spTgt spid="225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3" dur="indefinite"/>
                                        <p:tgtEl>
                                          <p:spTgt spid="225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4" dur="indefinite"/>
                                        <p:tgtEl>
                                          <p:spTgt spid="225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8" dur="indefinite"/>
                                        <p:tgtEl>
                                          <p:spTgt spid="225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9" dur="indefinite"/>
                                        <p:tgtEl>
                                          <p:spTgt spid="225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0" dur="indefinite"/>
                                        <p:tgtEl>
                                          <p:spTgt spid="225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24" dur="indefinite"/>
                                        <p:tgtEl>
                                          <p:spTgt spid="225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25" dur="indefinite"/>
                                        <p:tgtEl>
                                          <p:spTgt spid="225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6" dur="indefinite"/>
                                        <p:tgtEl>
                                          <p:spTgt spid="225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30" dur="indefinite"/>
                                        <p:tgtEl>
                                          <p:spTgt spid="225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31" dur="indefinite"/>
                                        <p:tgtEl>
                                          <p:spTgt spid="225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32" dur="indefinite"/>
                                        <p:tgtEl>
                                          <p:spTgt spid="225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RMA Maintenance</a:t>
            </a:r>
          </a:p>
        </p:txBody>
      </p:sp>
      <p:sp>
        <p:nvSpPr>
          <p:cNvPr id="23556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SSM-RMA-080</a:t>
            </a: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1590675" y="892175"/>
            <a:ext cx="3321050" cy="2260600"/>
          </a:xfrm>
          <a:prstGeom prst="roundRect">
            <a:avLst/>
          </a:prstGeom>
          <a:solidFill>
            <a:schemeClr val="bg1"/>
          </a:solidFill>
          <a:ln w="12700">
            <a:solidFill>
              <a:srgbClr val="6287C6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tIns="0" anchor="t"/>
          <a:lstStyle/>
          <a:p>
            <a:pPr marL="171450" indent="-171450"/>
            <a:r>
              <a:rPr lang="en-US" sz="1600" b="0" dirty="0" smtClean="0">
                <a:latin typeface="+mj-lt"/>
                <a:cs typeface="Tahoma" pitchFamily="34" charset="0"/>
              </a:rPr>
              <a:t>RMA Header:</a:t>
            </a:r>
          </a:p>
          <a:p>
            <a:pPr marL="171450" indent="-171450">
              <a:buFontTx/>
              <a:buChar char="•"/>
            </a:pPr>
            <a:r>
              <a:rPr lang="en-US" sz="1600" b="0" dirty="0" smtClean="0">
                <a:latin typeface="+mj-lt"/>
                <a:cs typeface="Tahoma" pitchFamily="34" charset="0"/>
              </a:rPr>
              <a:t>Customer and end user data</a:t>
            </a:r>
          </a:p>
          <a:p>
            <a:pPr marL="171450" indent="-171450">
              <a:buFontTx/>
              <a:buChar char="•"/>
            </a:pPr>
            <a:r>
              <a:rPr lang="en-US" sz="1600" b="0" dirty="0" smtClean="0">
                <a:latin typeface="+mj-lt"/>
                <a:cs typeface="Tahoma" pitchFamily="34" charset="0"/>
              </a:rPr>
              <a:t>Coverage and date defaults</a:t>
            </a:r>
            <a:endParaRPr lang="en-US" sz="1600" b="0" dirty="0">
              <a:latin typeface="+mj-lt"/>
              <a:cs typeface="Tahoma" pitchFamily="34" charset="0"/>
            </a:endParaRPr>
          </a:p>
        </p:txBody>
      </p:sp>
      <p:sp>
        <p:nvSpPr>
          <p:cNvPr id="23561" name="Oval 7"/>
          <p:cNvSpPr>
            <a:spLocks noChangeArrowheads="1"/>
          </p:cNvSpPr>
          <p:nvPr/>
        </p:nvSpPr>
        <p:spPr bwMode="auto">
          <a:xfrm>
            <a:off x="1771649" y="2613025"/>
            <a:ext cx="365760" cy="365760"/>
          </a:xfrm>
          <a:prstGeom prst="ellipse">
            <a:avLst/>
          </a:prstGeom>
          <a:solidFill>
            <a:schemeClr val="accent1"/>
          </a:solidFill>
          <a:ln w="25400">
            <a:noFill/>
            <a:round/>
            <a:headEnd/>
            <a:tailEnd/>
          </a:ln>
        </p:spPr>
        <p:txBody>
          <a:bodyPr wrap="none" lIns="0" tIns="0" rIns="0" bIns="0" anchor="ctr" anchorCtr="1">
            <a:noAutofit/>
          </a:bodyPr>
          <a:lstStyle/>
          <a:p>
            <a:pPr algn="ctr"/>
            <a:r>
              <a:rPr lang="en-US" sz="1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ahoma" pitchFamily="34" charset="0"/>
              </a:rPr>
              <a:t>1</a:t>
            </a:r>
          </a:p>
        </p:txBody>
      </p:sp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2238375" y="1727597"/>
            <a:ext cx="3319462" cy="2260600"/>
          </a:xfrm>
          <a:prstGeom prst="roundRect">
            <a:avLst/>
          </a:prstGeom>
          <a:solidFill>
            <a:schemeClr val="bg1"/>
          </a:solidFill>
          <a:ln w="12700">
            <a:solidFill>
              <a:srgbClr val="6287C6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tIns="0" anchor="t"/>
          <a:lstStyle/>
          <a:p>
            <a:pPr marL="171450" indent="-171450"/>
            <a:r>
              <a:rPr lang="en-US" sz="1600" b="0" dirty="0">
                <a:latin typeface="+mj-lt"/>
                <a:cs typeface="Tahoma" pitchFamily="34" charset="0"/>
              </a:rPr>
              <a:t>RMA Issue Lines:</a:t>
            </a:r>
          </a:p>
          <a:p>
            <a:pPr marL="171450" indent="-171450">
              <a:buFontTx/>
              <a:buChar char="•"/>
            </a:pPr>
            <a:r>
              <a:rPr lang="en-US" sz="1600" b="0" dirty="0">
                <a:latin typeface="+mj-lt"/>
                <a:cs typeface="Tahoma" pitchFamily="34" charset="0"/>
              </a:rPr>
              <a:t>Items to be shipped</a:t>
            </a:r>
          </a:p>
        </p:txBody>
      </p:sp>
      <p:sp>
        <p:nvSpPr>
          <p:cNvPr id="23577" name="Oval 9"/>
          <p:cNvSpPr>
            <a:spLocks noChangeArrowheads="1"/>
          </p:cNvSpPr>
          <p:nvPr/>
        </p:nvSpPr>
        <p:spPr bwMode="auto">
          <a:xfrm>
            <a:off x="2420936" y="3362325"/>
            <a:ext cx="365760" cy="365760"/>
          </a:xfrm>
          <a:prstGeom prst="ellipse">
            <a:avLst/>
          </a:prstGeom>
          <a:solidFill>
            <a:schemeClr val="accent1"/>
          </a:solidFill>
          <a:ln w="25400">
            <a:noFill/>
            <a:round/>
            <a:headEnd/>
            <a:tailEnd/>
          </a:ln>
        </p:spPr>
        <p:txBody>
          <a:bodyPr wrap="none" lIns="0" tIns="0" rIns="0" bIns="0" anchor="ctr" anchorCtr="1">
            <a:noAutofit/>
          </a:bodyPr>
          <a:lstStyle/>
          <a:p>
            <a:pPr algn="ctr"/>
            <a:r>
              <a:rPr lang="en-US" sz="1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ahoma" pitchFamily="34" charset="0"/>
              </a:rPr>
              <a:t>2</a:t>
            </a:r>
          </a:p>
        </p:txBody>
      </p:sp>
      <p:sp>
        <p:nvSpPr>
          <p:cNvPr id="13" name="Rectangle 11"/>
          <p:cNvSpPr>
            <a:spLocks noChangeArrowheads="1"/>
          </p:cNvSpPr>
          <p:nvPr/>
        </p:nvSpPr>
        <p:spPr bwMode="auto">
          <a:xfrm>
            <a:off x="2884487" y="2439194"/>
            <a:ext cx="3321050" cy="2260600"/>
          </a:xfrm>
          <a:prstGeom prst="roundRect">
            <a:avLst/>
          </a:prstGeom>
          <a:solidFill>
            <a:schemeClr val="bg1"/>
          </a:solidFill>
          <a:ln w="12700">
            <a:solidFill>
              <a:srgbClr val="6287C6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tIns="0" anchor="t"/>
          <a:lstStyle/>
          <a:p>
            <a:pPr marL="171450" indent="-171450"/>
            <a:r>
              <a:rPr lang="en-US" sz="1600" b="0" dirty="0">
                <a:latin typeface="+mj-lt"/>
                <a:cs typeface="Tahoma" pitchFamily="34" charset="0"/>
              </a:rPr>
              <a:t>RMA Receipt Lines:</a:t>
            </a:r>
          </a:p>
          <a:p>
            <a:pPr marL="171450" indent="-171450">
              <a:buFontTx/>
              <a:buChar char="•"/>
            </a:pPr>
            <a:r>
              <a:rPr lang="en-US" sz="1600" b="0" dirty="0">
                <a:latin typeface="+mj-lt"/>
                <a:cs typeface="Tahoma" pitchFamily="34" charset="0"/>
              </a:rPr>
              <a:t>Items to be </a:t>
            </a:r>
            <a:r>
              <a:rPr lang="en-US" sz="1600" b="0" dirty="0" smtClean="0">
                <a:latin typeface="+mj-lt"/>
                <a:cs typeface="Tahoma" pitchFamily="34" charset="0"/>
              </a:rPr>
              <a:t>received</a:t>
            </a:r>
            <a:endParaRPr lang="en-US" sz="1600" b="0" dirty="0">
              <a:latin typeface="+mj-lt"/>
              <a:cs typeface="Tahoma" pitchFamily="34" charset="0"/>
            </a:endParaRPr>
          </a:p>
        </p:txBody>
      </p:sp>
      <p:sp>
        <p:nvSpPr>
          <p:cNvPr id="23565" name="Oval 13"/>
          <p:cNvSpPr>
            <a:spLocks noChangeArrowheads="1"/>
          </p:cNvSpPr>
          <p:nvPr/>
        </p:nvSpPr>
        <p:spPr bwMode="auto">
          <a:xfrm>
            <a:off x="3070223" y="4111625"/>
            <a:ext cx="365760" cy="365760"/>
          </a:xfrm>
          <a:prstGeom prst="ellipse">
            <a:avLst/>
          </a:prstGeom>
          <a:solidFill>
            <a:schemeClr val="accent1"/>
          </a:solidFill>
          <a:ln w="25400">
            <a:noFill/>
            <a:round/>
            <a:headEnd/>
            <a:tailEnd/>
          </a:ln>
        </p:spPr>
        <p:txBody>
          <a:bodyPr wrap="none" lIns="0" tIns="0" rIns="0" bIns="0" anchor="ctr" anchorCtr="1">
            <a:noAutofit/>
          </a:bodyPr>
          <a:lstStyle/>
          <a:p>
            <a:pPr algn="ctr"/>
            <a:r>
              <a:rPr lang="en-US" sz="1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Tahoma" pitchFamily="34" charset="0"/>
              </a:rPr>
              <a:t>3</a:t>
            </a:r>
            <a:endParaRPr lang="en-US" sz="1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cs typeface="Tahoma" pitchFamily="34" charset="0"/>
            </a:endParaRPr>
          </a:p>
        </p:txBody>
      </p:sp>
      <p:sp>
        <p:nvSpPr>
          <p:cNvPr id="17" name="Rectangle 15"/>
          <p:cNvSpPr>
            <a:spLocks noChangeArrowheads="1"/>
          </p:cNvSpPr>
          <p:nvPr/>
        </p:nvSpPr>
        <p:spPr bwMode="auto">
          <a:xfrm>
            <a:off x="3532187" y="3150791"/>
            <a:ext cx="3319463" cy="2260600"/>
          </a:xfrm>
          <a:prstGeom prst="roundRect">
            <a:avLst/>
          </a:prstGeom>
          <a:solidFill>
            <a:schemeClr val="bg1"/>
          </a:solidFill>
          <a:ln w="12700">
            <a:solidFill>
              <a:srgbClr val="6287C6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tIns="0" anchor="t"/>
          <a:lstStyle/>
          <a:p>
            <a:pPr marL="171450" indent="-171450"/>
            <a:r>
              <a:rPr lang="en-US" sz="1600" b="0" dirty="0">
                <a:latin typeface="+mj-lt"/>
                <a:cs typeface="Tahoma" pitchFamily="34" charset="0"/>
              </a:rPr>
              <a:t>Trailer:</a:t>
            </a:r>
          </a:p>
          <a:p>
            <a:pPr marL="171450" indent="-171450">
              <a:buFontTx/>
              <a:buChar char="•"/>
            </a:pPr>
            <a:r>
              <a:rPr lang="en-US" sz="1600" b="0" dirty="0">
                <a:latin typeface="+mj-lt"/>
                <a:cs typeface="Tahoma" pitchFamily="34" charset="0"/>
              </a:rPr>
              <a:t>Price totals &amp; tax Information</a:t>
            </a:r>
          </a:p>
        </p:txBody>
      </p:sp>
      <p:sp>
        <p:nvSpPr>
          <p:cNvPr id="23575" name="Oval 18"/>
          <p:cNvSpPr>
            <a:spLocks noChangeArrowheads="1"/>
          </p:cNvSpPr>
          <p:nvPr/>
        </p:nvSpPr>
        <p:spPr bwMode="auto">
          <a:xfrm>
            <a:off x="3719510" y="4860925"/>
            <a:ext cx="365760" cy="365760"/>
          </a:xfrm>
          <a:prstGeom prst="ellipse">
            <a:avLst/>
          </a:prstGeom>
          <a:solidFill>
            <a:schemeClr val="accent1"/>
          </a:solidFill>
          <a:ln w="25400">
            <a:noFill/>
            <a:round/>
            <a:headEnd/>
            <a:tailEnd/>
          </a:ln>
        </p:spPr>
        <p:txBody>
          <a:bodyPr wrap="none" lIns="0" tIns="0" rIns="0" bIns="0" anchor="ctr" anchorCtr="1">
            <a:noAutofit/>
          </a:bodyPr>
          <a:lstStyle/>
          <a:p>
            <a:pPr algn="ctr"/>
            <a:r>
              <a:rPr lang="en-US" sz="1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Tahoma" pitchFamily="34" charset="0"/>
              </a:rPr>
              <a:t>4</a:t>
            </a:r>
            <a:endParaRPr lang="en-US" sz="1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cs typeface="Tahoma" pitchFamily="34" charset="0"/>
            </a:endParaRPr>
          </a:p>
        </p:txBody>
      </p:sp>
      <p:sp>
        <p:nvSpPr>
          <p:cNvPr id="23" name="Rectangle 23"/>
          <p:cNvSpPr>
            <a:spLocks noChangeArrowheads="1"/>
          </p:cNvSpPr>
          <p:nvPr/>
        </p:nvSpPr>
        <p:spPr bwMode="auto">
          <a:xfrm>
            <a:off x="4178300" y="3890963"/>
            <a:ext cx="3466509" cy="2260600"/>
          </a:xfrm>
          <a:prstGeom prst="roundRect">
            <a:avLst/>
          </a:prstGeom>
          <a:solidFill>
            <a:schemeClr val="bg1"/>
          </a:solidFill>
          <a:ln w="12700">
            <a:solidFill>
              <a:srgbClr val="6287C6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tIns="0" anchor="t"/>
          <a:lstStyle/>
          <a:p>
            <a:pPr marL="171450" indent="-171450"/>
            <a:r>
              <a:rPr lang="en-US" sz="1600" b="0" dirty="0">
                <a:latin typeface="+mj-lt"/>
                <a:cs typeface="Tahoma" pitchFamily="34" charset="0"/>
              </a:rPr>
              <a:t>Ship/Receive:</a:t>
            </a:r>
          </a:p>
          <a:p>
            <a:pPr marL="171450" indent="-171450">
              <a:buFontTx/>
              <a:buChar char="•"/>
            </a:pPr>
            <a:r>
              <a:rPr lang="en-US" sz="1600" b="0" dirty="0">
                <a:latin typeface="+mj-lt"/>
                <a:cs typeface="Tahoma" pitchFamily="34" charset="0"/>
              </a:rPr>
              <a:t>Ship and receive items directly</a:t>
            </a:r>
            <a:br>
              <a:rPr lang="en-US" sz="1600" b="0" dirty="0">
                <a:latin typeface="+mj-lt"/>
                <a:cs typeface="Tahoma" pitchFamily="34" charset="0"/>
              </a:rPr>
            </a:br>
            <a:r>
              <a:rPr lang="en-US" sz="1600" b="0" dirty="0">
                <a:latin typeface="+mj-lt"/>
                <a:cs typeface="Tahoma" pitchFamily="34" charset="0"/>
              </a:rPr>
              <a:t>from RMA Maintenance</a:t>
            </a:r>
          </a:p>
        </p:txBody>
      </p:sp>
      <p:sp>
        <p:nvSpPr>
          <p:cNvPr id="23573" name="Oval 26"/>
          <p:cNvSpPr>
            <a:spLocks noChangeArrowheads="1"/>
          </p:cNvSpPr>
          <p:nvPr/>
        </p:nvSpPr>
        <p:spPr bwMode="auto">
          <a:xfrm>
            <a:off x="4368799" y="5610225"/>
            <a:ext cx="365760" cy="365760"/>
          </a:xfrm>
          <a:prstGeom prst="ellipse">
            <a:avLst/>
          </a:prstGeom>
          <a:solidFill>
            <a:schemeClr val="accent1"/>
          </a:solidFill>
          <a:ln w="25400">
            <a:noFill/>
            <a:round/>
            <a:headEnd/>
            <a:tailEnd/>
          </a:ln>
        </p:spPr>
        <p:txBody>
          <a:bodyPr wrap="none" lIns="0" tIns="0" rIns="0" bIns="0" anchor="ctr" anchorCtr="1">
            <a:noAutofit/>
          </a:bodyPr>
          <a:lstStyle/>
          <a:p>
            <a:pPr algn="ctr"/>
            <a:r>
              <a:rPr lang="en-US" sz="1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Tahoma" pitchFamily="34" charset="0"/>
              </a:rPr>
              <a:t>5</a:t>
            </a:r>
            <a:endParaRPr lang="en-US" sz="1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cs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Issues/Receipts</a:t>
            </a:r>
          </a:p>
        </p:txBody>
      </p:sp>
      <p:sp>
        <p:nvSpPr>
          <p:cNvPr id="24579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SSM-RMA-090</a:t>
            </a:r>
          </a:p>
        </p:txBody>
      </p:sp>
      <p:pic>
        <p:nvPicPr>
          <p:cNvPr id="24580" name="Picture 3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9550" y="919163"/>
            <a:ext cx="6446838" cy="4991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1" name="Picture 4" descr="Region Capture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57475" y="1189038"/>
            <a:ext cx="6430963" cy="4983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ounded Rectangle 5"/>
          <p:cNvSpPr>
            <a:spLocks noChangeArrowheads="1"/>
          </p:cNvSpPr>
          <p:nvPr/>
        </p:nvSpPr>
        <p:spPr bwMode="auto">
          <a:xfrm>
            <a:off x="1651635" y="3590925"/>
            <a:ext cx="2281238" cy="814407"/>
          </a:xfrm>
          <a:prstGeom prst="roundRect">
            <a:avLst/>
          </a:prstGeom>
          <a:solidFill>
            <a:schemeClr val="bg1"/>
          </a:solidFill>
          <a:ln w="3175">
            <a:solidFill>
              <a:schemeClr val="tx1">
                <a:lumMod val="75000"/>
                <a:lumOff val="25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0488" tIns="44450" rIns="90488" bIns="44450">
            <a:spAutoFit/>
          </a:bodyPr>
          <a:lstStyle/>
          <a:p>
            <a:pPr>
              <a:defRPr/>
            </a:pPr>
            <a:r>
              <a:rPr lang="en-US" sz="1400" b="0" dirty="0">
                <a:latin typeface="+mj-lt"/>
              </a:rPr>
              <a:t>Line item 1 is an Issue, going to the customer as a </a:t>
            </a:r>
            <a:r>
              <a:rPr lang="en-US" sz="1400" b="0" dirty="0" smtClean="0">
                <a:latin typeface="+mj-lt"/>
              </a:rPr>
              <a:t>replacement</a:t>
            </a:r>
            <a:endParaRPr lang="en-US" sz="1400" b="0" dirty="0">
              <a:latin typeface="+mj-lt"/>
            </a:endParaRPr>
          </a:p>
        </p:txBody>
      </p:sp>
      <p:cxnSp>
        <p:nvCxnSpPr>
          <p:cNvPr id="24584" name="Elbow Connector 8"/>
          <p:cNvCxnSpPr>
            <a:cxnSpLocks noChangeShapeType="1"/>
            <a:stCxn id="6" idx="1"/>
            <a:endCxn id="24" idx="1"/>
          </p:cNvCxnSpPr>
          <p:nvPr/>
        </p:nvCxnSpPr>
        <p:spPr bwMode="auto">
          <a:xfrm rot="10800000">
            <a:off x="1234441" y="2734057"/>
            <a:ext cx="417195" cy="1264073"/>
          </a:xfrm>
          <a:prstGeom prst="bentConnector3">
            <a:avLst>
              <a:gd name="adj1" fmla="val 50000"/>
            </a:avLst>
          </a:prstGeom>
          <a:noFill/>
          <a:ln w="28575" algn="ctr">
            <a:solidFill>
              <a:schemeClr val="tx1">
                <a:lumMod val="75000"/>
                <a:lumOff val="25000"/>
              </a:schemeClr>
            </a:solidFill>
            <a:round/>
            <a:headEnd/>
            <a:tailEnd type="arrow" w="med" len="med"/>
          </a:ln>
        </p:spPr>
      </p:cxnSp>
      <p:sp>
        <p:nvSpPr>
          <p:cNvPr id="11" name="Rounded Rectangle 10"/>
          <p:cNvSpPr>
            <a:spLocks noChangeArrowheads="1"/>
          </p:cNvSpPr>
          <p:nvPr/>
        </p:nvSpPr>
        <p:spPr bwMode="auto">
          <a:xfrm>
            <a:off x="4600575" y="3943350"/>
            <a:ext cx="2138363" cy="1529497"/>
          </a:xfrm>
          <a:prstGeom prst="roundRect">
            <a:avLst/>
          </a:prstGeom>
          <a:solidFill>
            <a:schemeClr val="bg1"/>
          </a:solidFill>
          <a:ln w="3175">
            <a:solidFill>
              <a:schemeClr val="tx1">
                <a:lumMod val="75000"/>
                <a:lumOff val="25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0488" tIns="44450" rIns="90488" bIns="44450">
            <a:spAutoFit/>
          </a:bodyPr>
          <a:lstStyle/>
          <a:p>
            <a:pPr>
              <a:defRPr/>
            </a:pPr>
            <a:r>
              <a:rPr lang="en-US" sz="1400" b="0" dirty="0">
                <a:latin typeface="+mj-lt"/>
              </a:rPr>
              <a:t>Line item 2 is a Receipt coming back from the customer, presumably for repair or scrap.</a:t>
            </a:r>
          </a:p>
        </p:txBody>
      </p:sp>
      <p:cxnSp>
        <p:nvCxnSpPr>
          <p:cNvPr id="24587" name="Elbow Connector 13"/>
          <p:cNvCxnSpPr>
            <a:cxnSpLocks noChangeShapeType="1"/>
            <a:stCxn id="11" idx="1"/>
            <a:endCxn id="39" idx="1"/>
          </p:cNvCxnSpPr>
          <p:nvPr/>
        </p:nvCxnSpPr>
        <p:spPr bwMode="auto">
          <a:xfrm rot="10800000">
            <a:off x="3672841" y="2968753"/>
            <a:ext cx="927735" cy="1739347"/>
          </a:xfrm>
          <a:prstGeom prst="bentConnector3">
            <a:avLst>
              <a:gd name="adj1" fmla="val 50000"/>
            </a:avLst>
          </a:prstGeom>
          <a:noFill/>
          <a:ln w="28575" algn="ctr">
            <a:solidFill>
              <a:schemeClr val="tx1">
                <a:lumMod val="75000"/>
                <a:lumOff val="25000"/>
              </a:schemeClr>
            </a:solidFill>
            <a:round/>
            <a:headEnd/>
            <a:tailEnd type="arrow" w="med" len="med"/>
          </a:ln>
        </p:spPr>
      </p:cxnSp>
      <p:sp>
        <p:nvSpPr>
          <p:cNvPr id="24" name="Left Brace 23"/>
          <p:cNvSpPr/>
          <p:nvPr/>
        </p:nvSpPr>
        <p:spPr>
          <a:xfrm flipH="1">
            <a:off x="1005840" y="2377440"/>
            <a:ext cx="228600" cy="713232"/>
          </a:xfrm>
          <a:prstGeom prst="leftBrace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Left Brace 38"/>
          <p:cNvSpPr/>
          <p:nvPr/>
        </p:nvSpPr>
        <p:spPr>
          <a:xfrm flipH="1">
            <a:off x="3444240" y="2612136"/>
            <a:ext cx="228600" cy="713232"/>
          </a:xfrm>
          <a:prstGeom prst="leftBrace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45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45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1" grpId="0" animBg="1"/>
    </p:bldLst>
  </p:timing>
</p:sld>
</file>

<file path=ppt/theme/theme1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I:\train\MFG PRO Appl\eB2-mfgpro\eB2_support templates\slides\eB2 Training.pot</Template>
  <TotalTime>7117</TotalTime>
  <Words>962</Words>
  <Application>Microsoft Office PowerPoint</Application>
  <PresentationFormat>On-screen Show (4:3)</PresentationFormat>
  <Paragraphs>243</Paragraphs>
  <Slides>23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25" baseType="lpstr">
      <vt:lpstr>QAD 2010 Template</vt:lpstr>
      <vt:lpstr>Microsoft ClipArt Gallery</vt:lpstr>
      <vt:lpstr>Return Material Authorizations</vt:lpstr>
      <vt:lpstr>Business Use of RMAs</vt:lpstr>
      <vt:lpstr>RMA Work Flow</vt:lpstr>
      <vt:lpstr>RMA Implementation Control Settings</vt:lpstr>
      <vt:lpstr>RMA Implementation</vt:lpstr>
      <vt:lpstr>RMA Implementation</vt:lpstr>
      <vt:lpstr>RMA Implementation</vt:lpstr>
      <vt:lpstr>RMA Maintenance</vt:lpstr>
      <vt:lpstr>Issues/Receipts</vt:lpstr>
      <vt:lpstr>Linking Issues and Receipts</vt:lpstr>
      <vt:lpstr>RMA Service Types</vt:lpstr>
      <vt:lpstr>RMA Service Types</vt:lpstr>
      <vt:lpstr>Applying Coverage</vt:lpstr>
      <vt:lpstr>Changing Coverage</vt:lpstr>
      <vt:lpstr>RMA Charge Types</vt:lpstr>
      <vt:lpstr>RMA Charge Types</vt:lpstr>
      <vt:lpstr>RMA Pricing</vt:lpstr>
      <vt:lpstr>RMA Issue Line Pricing</vt:lpstr>
      <vt:lpstr>RMA Receipt Pricing</vt:lpstr>
      <vt:lpstr>RMA Billing</vt:lpstr>
      <vt:lpstr>Billing RMA Issues</vt:lpstr>
      <vt:lpstr>Billing RMA Receipts</vt:lpstr>
      <vt:lpstr>Releasing an RMA to a Work Order</vt:lpstr>
    </vt:vector>
  </TitlesOfParts>
  <Manager>Vance Giboney</Manager>
  <Company>QAD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Cat McGlothlin Gurkweitz</dc:creator>
  <cp:lastModifiedBy>njm</cp:lastModifiedBy>
  <cp:revision>250</cp:revision>
  <dcterms:created xsi:type="dcterms:W3CDTF">2002-03-27T21:49:26Z</dcterms:created>
  <dcterms:modified xsi:type="dcterms:W3CDTF">2012-01-24T19:10:30Z</dcterms:modified>
</cp:coreProperties>
</file>