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300" r:id="rId1"/>
  </p:sldMasterIdLst>
  <p:notesMasterIdLst>
    <p:notesMasterId r:id="rId42"/>
  </p:notesMasterIdLst>
  <p:handoutMasterIdLst>
    <p:handoutMasterId r:id="rId43"/>
  </p:handoutMasterIdLst>
  <p:sldIdLst>
    <p:sldId id="308" r:id="rId2"/>
    <p:sldId id="257" r:id="rId3"/>
    <p:sldId id="258" r:id="rId4"/>
    <p:sldId id="259" r:id="rId5"/>
    <p:sldId id="260" r:id="rId6"/>
    <p:sldId id="261" r:id="rId7"/>
    <p:sldId id="309" r:id="rId8"/>
    <p:sldId id="263" r:id="rId9"/>
    <p:sldId id="264" r:id="rId10"/>
    <p:sldId id="265" r:id="rId11"/>
    <p:sldId id="307" r:id="rId12"/>
    <p:sldId id="267" r:id="rId13"/>
    <p:sldId id="306" r:id="rId14"/>
    <p:sldId id="268" r:id="rId15"/>
    <p:sldId id="269" r:id="rId16"/>
    <p:sldId id="270" r:id="rId17"/>
    <p:sldId id="271" r:id="rId18"/>
    <p:sldId id="272" r:id="rId19"/>
    <p:sldId id="273" r:id="rId20"/>
    <p:sldId id="305" r:id="rId21"/>
    <p:sldId id="275" r:id="rId22"/>
    <p:sldId id="304" r:id="rId23"/>
    <p:sldId id="277" r:id="rId24"/>
    <p:sldId id="278" r:id="rId25"/>
    <p:sldId id="281" r:id="rId26"/>
    <p:sldId id="282" r:id="rId27"/>
    <p:sldId id="284" r:id="rId28"/>
    <p:sldId id="285" r:id="rId29"/>
    <p:sldId id="286" r:id="rId30"/>
    <p:sldId id="303" r:id="rId31"/>
    <p:sldId id="288" r:id="rId32"/>
    <p:sldId id="290" r:id="rId33"/>
    <p:sldId id="291" r:id="rId34"/>
    <p:sldId id="292" r:id="rId35"/>
    <p:sldId id="294" r:id="rId36"/>
    <p:sldId id="295" r:id="rId37"/>
    <p:sldId id="296" r:id="rId38"/>
    <p:sldId id="298" r:id="rId39"/>
    <p:sldId id="300" r:id="rId40"/>
    <p:sldId id="302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3B48C80-C8FE-4A0D-B423-A0C9FD6DC2EB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D4F14E0-0C44-449D-8758-8D06AF08D1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29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70754B38-0A29-43F3-BBB4-40E29DE54EE1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93573FF-21F6-4CE9-9DDA-4CC9D85834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asdfasdfasdf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70754B38-0A29-43F3-BBB4-40E29DE54EE1}" type="datetime1">
              <a:rPr lang="en-US" smtClean="0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93573FF-21F6-4CE9-9DDA-4CC9D85834B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SSM-CM-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SSM-CM-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1" r:id="rId1"/>
    <p:sldLayoutId id="2147484302" r:id="rId2"/>
    <p:sldLayoutId id="2147484303" r:id="rId3"/>
    <p:sldLayoutId id="2147484304" r:id="rId4"/>
    <p:sldLayoutId id="2147484305" r:id="rId5"/>
    <p:sldLayoutId id="2147484306" r:id="rId6"/>
    <p:sldLayoutId id="21474843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Management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SSM-CM-000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Determines coverage details for items without warranty or contract</a:t>
            </a:r>
          </a:p>
          <a:p>
            <a:pPr lvl="1"/>
            <a:r>
              <a:rPr lang="en-US" sz="2000" dirty="0" smtClean="0"/>
              <a:t>Response time		</a:t>
            </a:r>
          </a:p>
          <a:p>
            <a:pPr lvl="1"/>
            <a:r>
              <a:rPr lang="en-US" sz="2000" dirty="0" smtClean="0"/>
              <a:t>Priority</a:t>
            </a:r>
          </a:p>
          <a:p>
            <a:pPr lvl="1"/>
            <a:r>
              <a:rPr lang="en-US" sz="2000" dirty="0" smtClean="0"/>
              <a:t>Coverage Hours</a:t>
            </a:r>
          </a:p>
          <a:p>
            <a:pPr lvl="1"/>
            <a:r>
              <a:rPr lang="en-US" sz="2000" dirty="0" smtClean="0"/>
              <a:t>Call Price Lists</a:t>
            </a:r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Call Service Type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SSM-CM-090</a:t>
            </a:r>
          </a:p>
        </p:txBody>
      </p:sp>
      <p:pic>
        <p:nvPicPr>
          <p:cNvPr id="2355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272028"/>
            <a:ext cx="653415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Simplified call taking</a:t>
            </a:r>
          </a:p>
          <a:p>
            <a:r>
              <a:rPr lang="en-US" smtClean="0"/>
              <a:t>A collection of customer interaction data</a:t>
            </a:r>
          </a:p>
          <a:p>
            <a:r>
              <a:rPr lang="en-US" smtClean="0"/>
              <a:t>Data may be incomplete</a:t>
            </a:r>
          </a:p>
          <a:p>
            <a:r>
              <a:rPr lang="en-US" smtClean="0"/>
              <a:t>Data may be invalid</a:t>
            </a:r>
          </a:p>
          <a:p>
            <a:r>
              <a:rPr lang="en-US" smtClean="0"/>
              <a:t>When complete and valid, can be transferred to Call Maintenance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Pending Calls</a:t>
            </a:r>
            <a:endParaRPr lang="en-US" smtClean="0"/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SSM-CM-095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 Control</a:t>
            </a:r>
            <a:endParaRPr lang="en-US" smtClean="0"/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SSM-CM-100</a:t>
            </a:r>
            <a:endParaRPr lang="en-US" smtClean="0"/>
          </a:p>
        </p:txBody>
      </p:sp>
      <p:pic>
        <p:nvPicPr>
          <p:cNvPr id="2560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828" y="1084707"/>
            <a:ext cx="70373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</a:t>
            </a:r>
            <a:endParaRPr lang="en-US" smtClean="0"/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SSM-CM-110</a:t>
            </a:r>
            <a:endParaRPr lang="en-US" smtClean="0"/>
          </a:p>
        </p:txBody>
      </p:sp>
      <p:pic>
        <p:nvPicPr>
          <p:cNvPr id="2662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713" y="1093851"/>
            <a:ext cx="7037387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3438" y="3832289"/>
            <a:ext cx="602615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5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88" y="4560951"/>
            <a:ext cx="62484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434135" y="1984369"/>
            <a:ext cx="2384425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These flags determine whether corresponding pop-ups display in Call Maintenance.</a:t>
            </a:r>
          </a:p>
        </p:txBody>
      </p:sp>
      <p:sp>
        <p:nvSpPr>
          <p:cNvPr id="26632" name="Right Brace 7"/>
          <p:cNvSpPr>
            <a:spLocks/>
          </p:cNvSpPr>
          <p:nvPr/>
        </p:nvSpPr>
        <p:spPr bwMode="auto">
          <a:xfrm>
            <a:off x="5791196" y="2215539"/>
            <a:ext cx="142875" cy="590431"/>
          </a:xfrm>
          <a:prstGeom prst="rightBrace">
            <a:avLst>
              <a:gd name="adj1" fmla="val 8333"/>
              <a:gd name="adj2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en-US" sz="3200"/>
          </a:p>
        </p:txBody>
      </p:sp>
      <p:cxnSp>
        <p:nvCxnSpPr>
          <p:cNvPr id="26633" name="Elbow Connector 9"/>
          <p:cNvCxnSpPr>
            <a:cxnSpLocks noChangeShapeType="1"/>
            <a:stCxn id="7" idx="1"/>
            <a:endCxn id="26632" idx="1"/>
          </p:cNvCxnSpPr>
          <p:nvPr/>
        </p:nvCxnSpPr>
        <p:spPr bwMode="auto">
          <a:xfrm rot="10800000" flipV="1">
            <a:off x="5934071" y="2510753"/>
            <a:ext cx="500064" cy="1"/>
          </a:xfrm>
          <a:prstGeom prst="straightConnector1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6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Assign Primary Engineer</a:t>
            </a:r>
          </a:p>
          <a:p>
            <a:pPr lvl="1"/>
            <a:r>
              <a:rPr lang="en-US" smtClean="0"/>
              <a:t>Yes indicates the primary engineer associated with an end user is normally assigned to new calls</a:t>
            </a:r>
          </a:p>
          <a:p>
            <a:r>
              <a:rPr lang="en-US" smtClean="0"/>
              <a:t>Schedule New Calls</a:t>
            </a:r>
          </a:p>
          <a:p>
            <a:pPr lvl="1"/>
            <a:r>
              <a:rPr lang="en-US" smtClean="0"/>
              <a:t>Yes initiates a scheduling sequence so the most appropriate engineer can be selected during Call Maintenance</a:t>
            </a:r>
          </a:p>
          <a:p>
            <a:endParaRPr lang="en-US" dirty="0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Assigning Responsibility</a:t>
            </a:r>
            <a:endParaRPr lang="en-US" smtClean="0"/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SSM-CM-120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 Control</a:t>
            </a:r>
            <a:endParaRPr lang="en-US" smtClean="0"/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SSM-CM-130</a:t>
            </a:r>
            <a:endParaRPr lang="en-US" smtClean="0"/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49858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Kinds of Calls</a:t>
            </a:r>
            <a:endParaRPr lang="en-US" smtClean="0"/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SSM-CM-140</a:t>
            </a:r>
            <a:endParaRPr lang="en-US" smtClean="0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4937760" y="4342384"/>
            <a:ext cx="3602736" cy="14747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174625" indent="-174625" eaLnBrk="0" hangingPunct="0">
              <a:buFont typeface="Arial" pitchFamily="34" charset="0"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Scheduled maintenance</a:t>
            </a:r>
          </a:p>
          <a:p>
            <a:pPr marL="174625" indent="-174625" eaLnBrk="0" hangingPunct="0">
              <a:buFont typeface="Arial" pitchFamily="34" charset="0"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Visits based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on contractual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agreement</a:t>
            </a:r>
          </a:p>
          <a:p>
            <a:pPr marL="174625" indent="-174625" eaLnBrk="0" hangingPunct="0">
              <a:buFont typeface="Arial" pitchFamily="34" charset="0"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Automatic call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generation based on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scheduled visits</a:t>
            </a:r>
          </a:p>
        </p:txBody>
      </p:sp>
      <p:sp>
        <p:nvSpPr>
          <p:cNvPr id="14" name="Freeform 54"/>
          <p:cNvSpPr>
            <a:spLocks/>
          </p:cNvSpPr>
          <p:nvPr/>
        </p:nvSpPr>
        <p:spPr bwMode="auto">
          <a:xfrm>
            <a:off x="1369120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200" dirty="0" smtClean="0">
                <a:latin typeface="+mj-lt"/>
              </a:rPr>
              <a:t>	Technical Call</a:t>
            </a:r>
          </a:p>
          <a:p>
            <a:pPr>
              <a:lnSpc>
                <a:spcPct val="200000"/>
              </a:lnSpc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Unit is displaying a fault code</a:t>
            </a: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Service Repair Required</a:t>
            </a:r>
          </a:p>
          <a:p>
            <a:pPr>
              <a:tabLst>
                <a:tab pos="228600" algn="l"/>
              </a:tabLst>
              <a:defRPr/>
            </a:pPr>
            <a:endParaRPr lang="en-US" sz="1400" b="0" dirty="0" smtClean="0">
              <a:latin typeface="+mj-lt"/>
            </a:endParaRPr>
          </a:p>
          <a:p>
            <a:pPr algn="ctr">
              <a:tabLst>
                <a:tab pos="228600" algn="l"/>
              </a:tabLst>
              <a:defRPr/>
            </a:pPr>
            <a:r>
              <a:rPr lang="en-US" sz="1400" dirty="0" smtClean="0">
                <a:latin typeface="+mj-lt"/>
              </a:rPr>
              <a:t>Unscheduled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Maintenance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Inquiries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Support Questions</a:t>
            </a:r>
            <a:endParaRPr lang="en-US" sz="1400" dirty="0">
              <a:latin typeface="+mj-lt"/>
            </a:endParaRPr>
          </a:p>
        </p:txBody>
      </p:sp>
      <p:sp>
        <p:nvSpPr>
          <p:cNvPr id="18" name="Freeform 54"/>
          <p:cNvSpPr>
            <a:spLocks/>
          </p:cNvSpPr>
          <p:nvPr/>
        </p:nvSpPr>
        <p:spPr bwMode="auto">
          <a:xfrm>
            <a:off x="5023672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200" dirty="0" smtClean="0">
                <a:latin typeface="+mj-lt"/>
              </a:rPr>
              <a:t>	      PM Call</a:t>
            </a:r>
          </a:p>
          <a:p>
            <a:pPr>
              <a:lnSpc>
                <a:spcPct val="200000"/>
              </a:lnSpc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Service interval is every 6 </a:t>
            </a:r>
            <a:r>
              <a:rPr lang="en-US" sz="1400" b="0" dirty="0" err="1" smtClean="0">
                <a:latin typeface="+mj-lt"/>
              </a:rPr>
              <a:t>mos</a:t>
            </a:r>
            <a:endParaRPr lang="en-US" sz="1400" b="0" dirty="0" smtClean="0">
              <a:latin typeface="+mj-lt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Covered on service contract</a:t>
            </a:r>
          </a:p>
          <a:p>
            <a:pPr>
              <a:tabLst>
                <a:tab pos="228600" algn="l"/>
              </a:tabLst>
              <a:defRPr/>
            </a:pPr>
            <a:endParaRPr lang="en-US" sz="1400" b="0" dirty="0" smtClean="0">
              <a:latin typeface="+mj-lt"/>
            </a:endParaRPr>
          </a:p>
          <a:p>
            <a:pPr algn="ctr">
              <a:tabLst>
                <a:tab pos="228600" algn="l"/>
              </a:tabLst>
              <a:defRPr/>
            </a:pPr>
            <a:r>
              <a:rPr lang="en-US" sz="1400" dirty="0" smtClean="0">
                <a:latin typeface="+mj-lt"/>
              </a:rPr>
              <a:t>Unscheduled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Maintenance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Inquiries</a:t>
            </a:r>
          </a:p>
          <a:p>
            <a:pPr algn="ctr">
              <a:tabLst>
                <a:tab pos="457200" algn="l"/>
              </a:tabLst>
              <a:defRPr/>
            </a:pPr>
            <a:r>
              <a:rPr lang="en-US" sz="1400" dirty="0" smtClean="0">
                <a:latin typeface="+mj-lt"/>
              </a:rPr>
              <a:t>Support Questions</a:t>
            </a:r>
            <a:endParaRPr lang="en-US" sz="1400" dirty="0">
              <a:latin typeface="+mj-lt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rot="5400000">
            <a:off x="5980176" y="3922776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Kinds of Calls</a:t>
            </a:r>
            <a:endParaRPr lang="en-US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SSM-CM-150</a:t>
            </a:r>
            <a:endParaRPr lang="en-US" smtClean="0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967161" y="4338828"/>
            <a:ext cx="3197992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Automatically generated</a:t>
            </a:r>
            <a:br>
              <a:rPr lang="en-US" sz="1800" b="0" dirty="0">
                <a:solidFill>
                  <a:schemeClr val="tx2"/>
                </a:solidFill>
                <a:latin typeface="+mn-lt"/>
              </a:rPr>
            </a:br>
            <a:r>
              <a:rPr lang="en-US" sz="1800" b="0" dirty="0">
                <a:solidFill>
                  <a:schemeClr val="tx2"/>
                </a:solidFill>
                <a:latin typeface="+mn-lt"/>
              </a:rPr>
              <a:t>from installed base </a:t>
            </a:r>
            <a:br>
              <a:rPr lang="en-US" sz="1800" b="0" dirty="0">
                <a:solidFill>
                  <a:schemeClr val="tx2"/>
                </a:solidFill>
                <a:latin typeface="+mn-lt"/>
              </a:rPr>
            </a:br>
            <a:r>
              <a:rPr lang="en-US" sz="1800" b="0" dirty="0">
                <a:solidFill>
                  <a:schemeClr val="tx2"/>
                </a:solidFill>
                <a:latin typeface="+mn-lt"/>
              </a:rPr>
              <a:t>criteria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1284415" y="4332478"/>
            <a:ext cx="3241865" cy="17517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Scheduled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installation of new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equipment</a:t>
            </a:r>
          </a:p>
          <a:p>
            <a:pPr marL="174625" indent="-174625" eaLnBrk="0" hangingPunct="0">
              <a:buFontTx/>
              <a:buChar char="•"/>
              <a:tabLst>
                <a:tab pos="174625" algn="l"/>
              </a:tabLst>
              <a:defRPr/>
            </a:pPr>
            <a:r>
              <a:rPr lang="en-US" sz="1800" b="0" dirty="0">
                <a:solidFill>
                  <a:schemeClr val="tx2"/>
                </a:solidFill>
                <a:latin typeface="+mn-lt"/>
              </a:rPr>
              <a:t>Generated automatically</a:t>
            </a:r>
          </a:p>
          <a:p>
            <a:pPr marL="174625" indent="-174625" eaLnBrk="0" hangingPunct="0">
              <a:tabLst>
                <a:tab pos="174625" algn="l"/>
              </a:tabLst>
              <a:defRPr/>
            </a:pP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  As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part of the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sales order’s Invoice 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Post </a:t>
            </a:r>
            <a:r>
              <a:rPr lang="en-US" sz="1800" b="0" dirty="0" smtClean="0">
                <a:solidFill>
                  <a:schemeClr val="tx2"/>
                </a:solidFill>
                <a:latin typeface="+mn-lt"/>
              </a:rPr>
              <a:t>and Print (7.13.4</a:t>
            </a:r>
            <a:r>
              <a:rPr lang="en-US" sz="1800" b="0" dirty="0">
                <a:solidFill>
                  <a:schemeClr val="tx2"/>
                </a:solidFill>
                <a:latin typeface="+mn-lt"/>
              </a:rPr>
              <a:t>)</a:t>
            </a:r>
          </a:p>
        </p:txBody>
      </p:sp>
      <p:sp>
        <p:nvSpPr>
          <p:cNvPr id="19" name="Freeform 54"/>
          <p:cNvSpPr>
            <a:spLocks/>
          </p:cNvSpPr>
          <p:nvPr/>
        </p:nvSpPr>
        <p:spPr bwMode="auto">
          <a:xfrm>
            <a:off x="1369120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300" dirty="0" smtClean="0">
                <a:latin typeface="+mj-lt"/>
              </a:rPr>
              <a:t>	  Install Call</a:t>
            </a:r>
          </a:p>
          <a:p>
            <a:pPr>
              <a:tabLst>
                <a:tab pos="228600" algn="l"/>
              </a:tabLst>
              <a:defRPr/>
            </a:pPr>
            <a:endParaRPr lang="en-US" sz="1300" dirty="0" smtClean="0">
              <a:latin typeface="+mj-lt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Whatever Industry</a:t>
            </a: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7-11-XX Begin assembly of telecommunication action system</a:t>
            </a:r>
            <a:endParaRPr lang="en-US" sz="1400" dirty="0">
              <a:latin typeface="+mj-lt"/>
            </a:endParaRPr>
          </a:p>
        </p:txBody>
      </p:sp>
      <p:sp>
        <p:nvSpPr>
          <p:cNvPr id="20" name="Freeform 54"/>
          <p:cNvSpPr>
            <a:spLocks/>
          </p:cNvSpPr>
          <p:nvPr/>
        </p:nvSpPr>
        <p:spPr bwMode="auto">
          <a:xfrm>
            <a:off x="5023672" y="1310640"/>
            <a:ext cx="2743200" cy="2103120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2880" tIns="137160" rIns="0" bIns="0" anchor="t"/>
          <a:lstStyle/>
          <a:p>
            <a:pPr>
              <a:tabLst>
                <a:tab pos="228600" algn="l"/>
              </a:tabLst>
              <a:defRPr/>
            </a:pPr>
            <a:r>
              <a:rPr lang="en-US" sz="1200" dirty="0" smtClean="0">
                <a:latin typeface="+mj-lt"/>
              </a:rPr>
              <a:t>	Corrective Call</a:t>
            </a:r>
          </a:p>
          <a:p>
            <a:pPr>
              <a:tabLst>
                <a:tab pos="228600" algn="l"/>
              </a:tabLst>
              <a:defRPr/>
            </a:pPr>
            <a:endParaRPr lang="en-US" sz="1200" dirty="0" smtClean="0">
              <a:latin typeface="+mj-lt"/>
            </a:endParaRPr>
          </a:p>
          <a:p>
            <a:pPr>
              <a:tabLst>
                <a:tab pos="228600" algn="l"/>
              </a:tabLst>
              <a:defRPr/>
            </a:pPr>
            <a:r>
              <a:rPr lang="en-US" sz="1400" b="0" dirty="0" smtClean="0">
                <a:latin typeface="+mj-lt"/>
              </a:rPr>
              <a:t>A lot or batch of critical components/assemblies is determined to be substandard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rot="5400000">
            <a:off x="5980176" y="3922776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rot="5400000">
            <a:off x="2319528" y="3928872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1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052" y="2468863"/>
            <a:ext cx="61468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types of calls, such as those generated from contract PM schedules, should receive similar call attributes</a:t>
            </a:r>
            <a:endParaRPr lang="en-US" dirty="0" smtClean="0"/>
          </a:p>
        </p:txBody>
      </p:sp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Call Definitions</a:t>
            </a:r>
            <a:endParaRPr lang="en-US" smtClean="0"/>
          </a:p>
        </p:txBody>
      </p:sp>
      <p:sp>
        <p:nvSpPr>
          <p:cNvPr id="3174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SSM-CM-160</a:t>
            </a:r>
            <a:endParaRPr lang="en-US" smtClean="0"/>
          </a:p>
        </p:txBody>
      </p:sp>
      <p:grpSp>
        <p:nvGrpSpPr>
          <p:cNvPr id="30" name="Group 29"/>
          <p:cNvGrpSpPr/>
          <p:nvPr/>
        </p:nvGrpSpPr>
        <p:grpSpPr>
          <a:xfrm>
            <a:off x="184150" y="1861252"/>
            <a:ext cx="1160018" cy="1382713"/>
            <a:chOff x="184150" y="1861252"/>
            <a:chExt cx="1160018" cy="1382713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84150" y="1861252"/>
              <a:ext cx="1160018" cy="138271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000" b="0">
                  <a:solidFill>
                    <a:schemeClr val="tx2"/>
                  </a:solidFill>
                  <a:latin typeface="+mj-lt"/>
                </a:rPr>
                <a:t>Contract 101</a:t>
              </a: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369549" y="218903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369549" y="234143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369549" y="249383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62392" y="2549398"/>
              <a:ext cx="1003535" cy="63023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PM Schedule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01-17-97 CA107</a:t>
              </a:r>
              <a:br>
                <a:rPr lang="en-US" sz="900" b="0" dirty="0">
                  <a:solidFill>
                    <a:schemeClr val="tx2"/>
                  </a:solidFill>
                  <a:latin typeface="+mj-lt"/>
                </a:rPr>
              </a:b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03-18-97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05-21-97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84150" y="3306653"/>
            <a:ext cx="1160018" cy="1382712"/>
            <a:chOff x="184150" y="3306653"/>
            <a:chExt cx="1160018" cy="1382712"/>
          </a:xfrm>
        </p:grpSpPr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84150" y="3306653"/>
              <a:ext cx="1160018" cy="13827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000" b="0">
                  <a:solidFill>
                    <a:schemeClr val="tx2"/>
                  </a:solidFill>
                  <a:latin typeface="+mj-lt"/>
                </a:rPr>
                <a:t>Contract 129</a:t>
              </a: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369549" y="3633672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369549" y="3786072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369549" y="3938472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69196" y="3994035"/>
              <a:ext cx="989927" cy="6302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PM Schedule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01-15-97 CA129</a:t>
              </a:r>
              <a:br>
                <a:rPr lang="en-US" sz="900" b="0" dirty="0">
                  <a:solidFill>
                    <a:schemeClr val="tx2"/>
                  </a:solidFill>
                  <a:latin typeface="+mj-lt"/>
                </a:rPr>
              </a:b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07-21-97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12-18-97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4150" y="4744937"/>
            <a:ext cx="1160018" cy="1382712"/>
            <a:chOff x="184150" y="4744937"/>
            <a:chExt cx="1160018" cy="1382712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84150" y="4744937"/>
              <a:ext cx="1160018" cy="13827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000" b="0">
                  <a:solidFill>
                    <a:schemeClr val="tx2"/>
                  </a:solidFill>
                  <a:latin typeface="+mj-lt"/>
                </a:rPr>
                <a:t>Contract 237</a:t>
              </a: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369549" y="507195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369549" y="522435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369549" y="5376756"/>
              <a:ext cx="7892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endParaRPr lang="en-US" b="0">
                <a:latin typeface="+mj-lt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250486" y="5432319"/>
              <a:ext cx="1027347" cy="6302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PM Schedule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03-15-97 CA231</a:t>
              </a:r>
              <a:br>
                <a:rPr lang="en-US" sz="900" b="0" dirty="0">
                  <a:solidFill>
                    <a:schemeClr val="tx2"/>
                  </a:solidFill>
                  <a:latin typeface="+mj-lt"/>
                </a:rPr>
              </a:b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06-15-97</a:t>
              </a:r>
            </a:p>
            <a:p>
              <a:pPr eaLnBrk="0" hangingPunct="0">
                <a:buFont typeface="ZapfDingbats"/>
                <a:buNone/>
                <a:defRPr/>
              </a:pPr>
              <a:r>
                <a:rPr lang="en-US" sz="900" b="0" dirty="0">
                  <a:solidFill>
                    <a:schemeClr val="tx2"/>
                  </a:solidFill>
                  <a:latin typeface="+mj-lt"/>
                </a:rPr>
                <a:t>09-15-97</a:t>
              </a:r>
            </a:p>
          </p:txBody>
        </p:sp>
      </p:grpSp>
      <p:sp>
        <p:nvSpPr>
          <p:cNvPr id="21" name="AutoShape 31"/>
          <p:cNvSpPr>
            <a:spLocks noChangeArrowheads="1"/>
          </p:cNvSpPr>
          <p:nvPr/>
        </p:nvSpPr>
        <p:spPr bwMode="auto">
          <a:xfrm>
            <a:off x="1406270" y="3880150"/>
            <a:ext cx="365760" cy="228600"/>
          </a:xfrm>
          <a:prstGeom prst="rightArrow">
            <a:avLst>
              <a:gd name="adj1" fmla="val 50000"/>
              <a:gd name="adj2" fmla="val 74432"/>
            </a:avLst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j-lt"/>
            </a:endParaRPr>
          </a:p>
        </p:txBody>
      </p:sp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7488238" y="3880150"/>
            <a:ext cx="365760" cy="228600"/>
          </a:xfrm>
          <a:prstGeom prst="rightArrow">
            <a:avLst>
              <a:gd name="adj1" fmla="val 50000"/>
              <a:gd name="adj2" fmla="val 74432"/>
            </a:avLst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>
              <a:latin typeface="+mj-lt"/>
            </a:endParaRPr>
          </a:p>
        </p:txBody>
      </p:sp>
      <p:sp>
        <p:nvSpPr>
          <p:cNvPr id="36" name="Freeform 54"/>
          <p:cNvSpPr>
            <a:spLocks/>
          </p:cNvSpPr>
          <p:nvPr/>
        </p:nvSpPr>
        <p:spPr bwMode="auto">
          <a:xfrm>
            <a:off x="7927848" y="4578142"/>
            <a:ext cx="932688" cy="76809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37160" tIns="18288" rIns="182880" bIns="0" anchor="t"/>
          <a:lstStyle/>
          <a:p>
            <a:pPr>
              <a:defRPr/>
            </a:pPr>
            <a:r>
              <a:rPr lang="en-US" sz="800" dirty="0" smtClean="0">
                <a:latin typeface="+mj-lt"/>
              </a:rPr>
              <a:t> CA231</a:t>
            </a:r>
          </a:p>
        </p:txBody>
      </p:sp>
      <p:sp>
        <p:nvSpPr>
          <p:cNvPr id="37" name="Freeform 54"/>
          <p:cNvSpPr>
            <a:spLocks/>
          </p:cNvSpPr>
          <p:nvPr/>
        </p:nvSpPr>
        <p:spPr bwMode="auto">
          <a:xfrm>
            <a:off x="7927848" y="3610402"/>
            <a:ext cx="932688" cy="76809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37160" tIns="18288" rIns="182880" bIns="0" anchor="t"/>
          <a:lstStyle/>
          <a:p>
            <a:pPr>
              <a:defRPr/>
            </a:pPr>
            <a:r>
              <a:rPr lang="en-US" sz="800" dirty="0" smtClean="0">
                <a:latin typeface="+mj-lt"/>
              </a:rPr>
              <a:t> CA129</a:t>
            </a:r>
          </a:p>
        </p:txBody>
      </p:sp>
      <p:sp>
        <p:nvSpPr>
          <p:cNvPr id="38" name="Freeform 54"/>
          <p:cNvSpPr>
            <a:spLocks/>
          </p:cNvSpPr>
          <p:nvPr/>
        </p:nvSpPr>
        <p:spPr bwMode="auto">
          <a:xfrm>
            <a:off x="7927848" y="2642662"/>
            <a:ext cx="932688" cy="76809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37160" tIns="18288" rIns="182880" bIns="0" anchor="t"/>
          <a:lstStyle/>
          <a:p>
            <a:pPr>
              <a:defRPr/>
            </a:pPr>
            <a:r>
              <a:rPr lang="en-US" sz="800" dirty="0" smtClean="0">
                <a:latin typeface="+mj-lt"/>
              </a:rPr>
              <a:t> CA107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system provides four methods for creating calls</a:t>
            </a:r>
            <a:endParaRPr lang="en-US" dirty="0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Call Generator Defaults Used in Call Creation</a:t>
            </a:r>
            <a:endParaRPr lang="en-US" smtClean="0"/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SSM-CM-170</a:t>
            </a:r>
            <a:endParaRPr lang="en-US" smtClean="0"/>
          </a:p>
        </p:txBody>
      </p:sp>
      <p:sp>
        <p:nvSpPr>
          <p:cNvPr id="37" name="Freeform 54"/>
          <p:cNvSpPr>
            <a:spLocks/>
          </p:cNvSpPr>
          <p:nvPr/>
        </p:nvSpPr>
        <p:spPr bwMode="auto">
          <a:xfrm>
            <a:off x="2721968" y="4791456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Calls with similar attributes</a:t>
            </a:r>
            <a:endParaRPr lang="en-US" sz="1600" b="0" dirty="0">
              <a:latin typeface="+mj-lt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656348" y="2121091"/>
            <a:ext cx="1920240" cy="192024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Service Contract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Maintenance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793508" y="3146252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defRPr/>
            </a:pPr>
            <a:r>
              <a:rPr lang="en-US" sz="1200" b="0" dirty="0" smtClean="0">
                <a:latin typeface="+mj-lt"/>
              </a:rPr>
              <a:t>Preventive Maintenance Routine</a:t>
            </a:r>
            <a:endParaRPr lang="en-US" sz="1200" b="0" dirty="0">
              <a:latin typeface="+mj-lt"/>
            </a:endParaRPr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616589" y="2672087"/>
            <a:ext cx="0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5616468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6909530" y="2121091"/>
            <a:ext cx="1920240" cy="192024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Sales Order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Maintenance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7046690" y="3145458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Installed Base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Detail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Installation Call: Yes</a:t>
            </a:r>
            <a:endParaRPr lang="en-US" sz="1200" b="0" dirty="0">
              <a:latin typeface="+mj-lt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7869650" y="2672087"/>
            <a:ext cx="0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7869650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2" name="Rounded Rectangle 21"/>
          <p:cNvSpPr>
            <a:spLocks noChangeArrowheads="1"/>
          </p:cNvSpPr>
          <p:nvPr/>
        </p:nvSpPr>
        <p:spPr bwMode="auto">
          <a:xfrm>
            <a:off x="149986" y="2121091"/>
            <a:ext cx="1920240" cy="192024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Call and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Call Quote Maintenance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87146" y="3135801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Select Defaults Based on 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Work Code</a:t>
            </a:r>
            <a:endParaRPr lang="en-US" sz="1200" b="0" dirty="0">
              <a:latin typeface="+mj-lt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1109744" y="2672087"/>
            <a:ext cx="725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1110106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0" name="Rounded Rectangle 29"/>
          <p:cNvSpPr>
            <a:spLocks noChangeArrowheads="1"/>
          </p:cNvSpPr>
          <p:nvPr/>
        </p:nvSpPr>
        <p:spPr bwMode="auto">
          <a:xfrm>
            <a:off x="2403167" y="2121091"/>
            <a:ext cx="1920240" cy="192024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44450">
            <a:no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en-US" sz="14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eaLnBrk="0" hangingPunct="0">
              <a:buFont typeface="ZapfDingbats"/>
              <a:buNone/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Call Generator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540327" y="3145458"/>
            <a:ext cx="1645920" cy="73152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Specify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Work Code</a:t>
            </a:r>
          </a:p>
          <a:p>
            <a:pPr algn="ctr" eaLnBrk="0" hangingPunct="0">
              <a:buFont typeface="ZapfDingbats"/>
              <a:buNone/>
              <a:defRPr/>
            </a:pPr>
            <a:r>
              <a:rPr lang="en-US" sz="1200" b="0" dirty="0" smtClean="0">
                <a:latin typeface="+mj-lt"/>
              </a:rPr>
              <a:t>Parameters</a:t>
            </a:r>
            <a:endParaRPr lang="en-US" sz="1200" b="0" dirty="0">
              <a:latin typeface="+mj-lt"/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3363529" y="2672087"/>
            <a:ext cx="0" cy="365760"/>
          </a:xfrm>
          <a:prstGeom prst="line">
            <a:avLst/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3363287" y="4085082"/>
            <a:ext cx="0" cy="6985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>
              <a:latin typeface="+mn-lt"/>
            </a:endParaRPr>
          </a:p>
        </p:txBody>
      </p:sp>
      <p:sp>
        <p:nvSpPr>
          <p:cNvPr id="34" name="Freeform 54"/>
          <p:cNvSpPr>
            <a:spLocks/>
          </p:cNvSpPr>
          <p:nvPr/>
        </p:nvSpPr>
        <p:spPr bwMode="auto">
          <a:xfrm>
            <a:off x="468787" y="4764024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Normally a Tech Call Generated</a:t>
            </a:r>
            <a:endParaRPr lang="en-US" sz="1600" b="0" dirty="0">
              <a:latin typeface="+mj-lt"/>
            </a:endParaRPr>
          </a:p>
        </p:txBody>
      </p:sp>
      <p:sp>
        <p:nvSpPr>
          <p:cNvPr id="38" name="Freeform 54"/>
          <p:cNvSpPr>
            <a:spLocks/>
          </p:cNvSpPr>
          <p:nvPr/>
        </p:nvSpPr>
        <p:spPr bwMode="auto">
          <a:xfrm>
            <a:off x="4975149" y="4828032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PM Call Generated</a:t>
            </a:r>
            <a:endParaRPr lang="en-US" sz="1600" b="0" dirty="0">
              <a:latin typeface="+mj-lt"/>
            </a:endParaRPr>
          </a:p>
        </p:txBody>
      </p:sp>
      <p:sp>
        <p:nvSpPr>
          <p:cNvPr id="39" name="Freeform 54"/>
          <p:cNvSpPr>
            <a:spLocks/>
          </p:cNvSpPr>
          <p:nvPr/>
        </p:nvSpPr>
        <p:spPr bwMode="auto">
          <a:xfrm>
            <a:off x="7228331" y="4828032"/>
            <a:ext cx="1758127" cy="1152144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365760" rIns="0" bIns="0" anchor="t"/>
          <a:lstStyle/>
          <a:p>
            <a:pPr algn="ctr">
              <a:tabLst>
                <a:tab pos="347663" algn="l"/>
              </a:tabLst>
              <a:defRPr/>
            </a:pPr>
            <a:r>
              <a:rPr lang="en-US" sz="1600" b="0" dirty="0" smtClean="0">
                <a:latin typeface="+mj-lt"/>
              </a:rPr>
              <a:t>Install Call Generated</a:t>
            </a:r>
            <a:endParaRPr lang="en-US" sz="16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</a:t>
            </a:r>
            <a:endParaRPr lang="en-US" smtClean="0"/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SSM-CM-010</a:t>
            </a:r>
            <a:endParaRPr lang="en-US" dirty="0" smtClean="0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1104900" y="5364163"/>
            <a:ext cx="6926263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 algn="ctr" eaLnBrk="0" hangingPunct="0">
              <a:buFont typeface="ZapfDingbats" pitchFamily="82" charset="2"/>
              <a:buNone/>
              <a:defRPr/>
            </a:pPr>
            <a:r>
              <a:rPr lang="en-US" dirty="0">
                <a:solidFill>
                  <a:schemeClr val="tx2"/>
                </a:solidFill>
                <a:latin typeface="+mj-lt"/>
              </a:rPr>
              <a:t>Tracking your interactions with an end user</a:t>
            </a:r>
          </a:p>
          <a:p>
            <a:pPr marL="342900" indent="-342900" algn="ctr" eaLnBrk="0" hangingPunct="0">
              <a:buFont typeface="ZapfDingbats" pitchFamily="82" charset="2"/>
              <a:buNone/>
              <a:defRPr/>
            </a:pPr>
            <a:r>
              <a:rPr lang="en-US" dirty="0">
                <a:solidFill>
                  <a:schemeClr val="tx2"/>
                </a:solidFill>
                <a:latin typeface="+mj-lt"/>
              </a:rPr>
              <a:t>from initial contact to final resolution</a:t>
            </a:r>
          </a:p>
        </p:txBody>
      </p:sp>
      <p:grpSp>
        <p:nvGrpSpPr>
          <p:cNvPr id="10" name="Group 5"/>
          <p:cNvGrpSpPr>
            <a:grpSpLocks noChangeAspect="1"/>
          </p:cNvGrpSpPr>
          <p:nvPr/>
        </p:nvGrpSpPr>
        <p:grpSpPr bwMode="auto">
          <a:xfrm>
            <a:off x="2438400" y="1371600"/>
            <a:ext cx="2609946" cy="3657600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Rectangle 6"/>
          <p:cNvSpPr>
            <a:spLocks noChangeArrowheads="1"/>
          </p:cNvSpPr>
          <p:nvPr/>
        </p:nvSpPr>
        <p:spPr bwMode="auto">
          <a:xfrm rot="780000">
            <a:off x="4929944" y="3500759"/>
            <a:ext cx="1371600" cy="155448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Call 203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Date: 7/1/XX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Item: 116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End User: 21</a:t>
            </a:r>
          </a:p>
          <a:p>
            <a:pPr marL="342900" indent="-342900" eaLnBrk="0" hangingPunct="0">
              <a:buFont typeface="ZapfDingbats" pitchFamily="82" charset="2"/>
              <a:buNone/>
              <a:defRPr/>
            </a:pPr>
            <a:r>
              <a:rPr lang="en-US" sz="1400" dirty="0">
                <a:latin typeface="+mj-lt"/>
              </a:rPr>
              <a:t>Problem: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Default Mechanics</a:t>
            </a:r>
            <a:endParaRPr lang="en-US" smtClean="0"/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SSM-CM-180</a:t>
            </a:r>
            <a:endParaRPr lang="en-US" smtClean="0"/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1079754"/>
            <a:ext cx="6248400" cy="444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3163" y="1308354"/>
            <a:ext cx="62563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5" descr="Region Capture.png"/>
          <p:cNvPicPr>
            <a:picLocks noChangeAspect="1"/>
          </p:cNvPicPr>
          <p:nvPr/>
        </p:nvPicPr>
        <p:blipFill>
          <a:blip r:embed="rId4" cstate="print"/>
          <a:srcRect r="21944" b="1781"/>
          <a:stretch>
            <a:fillRect/>
          </a:stretch>
        </p:blipFill>
        <p:spPr bwMode="auto">
          <a:xfrm>
            <a:off x="3986213" y="1551242"/>
            <a:ext cx="4883467" cy="4392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2700000" algn="ctr" rotWithShape="0">
              <a:schemeClr val="bg1">
                <a:lumMod val="75000"/>
              </a:schemeClr>
            </a:outerShdw>
          </a:effectLst>
        </p:spPr>
      </p:pic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3514725" y="4118229"/>
            <a:ext cx="3524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3800" name="Rectangle 7"/>
          <p:cNvSpPr>
            <a:spLocks noChangeArrowheads="1"/>
          </p:cNvSpPr>
          <p:nvPr/>
        </p:nvSpPr>
        <p:spPr bwMode="auto">
          <a:xfrm>
            <a:off x="4152900" y="4356354"/>
            <a:ext cx="8858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1" name="Elbow Connector 9"/>
          <p:cNvCxnSpPr>
            <a:cxnSpLocks noChangeShapeType="1"/>
            <a:stCxn id="33799" idx="3"/>
            <a:endCxn id="33800" idx="1"/>
          </p:cNvCxnSpPr>
          <p:nvPr/>
        </p:nvCxnSpPr>
        <p:spPr bwMode="auto">
          <a:xfrm>
            <a:off x="3867150" y="4208717"/>
            <a:ext cx="285750" cy="25241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TextBox 10"/>
          <p:cNvSpPr txBox="1"/>
          <p:nvPr/>
        </p:nvSpPr>
        <p:spPr>
          <a:xfrm>
            <a:off x="3924300" y="3832479"/>
            <a:ext cx="3810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628775" y="1832229"/>
            <a:ext cx="82867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4" name="Elbow Connector 13"/>
          <p:cNvCxnSpPr>
            <a:cxnSpLocks noChangeShapeType="1"/>
            <a:stCxn id="33800" idx="3"/>
            <a:endCxn id="33803" idx="1"/>
          </p:cNvCxnSpPr>
          <p:nvPr/>
        </p:nvCxnSpPr>
        <p:spPr bwMode="auto">
          <a:xfrm flipH="1" flipV="1">
            <a:off x="1628775" y="1951292"/>
            <a:ext cx="3409950" cy="2509837"/>
          </a:xfrm>
          <a:prstGeom prst="bentConnector5">
            <a:avLst>
              <a:gd name="adj1" fmla="val -6704"/>
              <a:gd name="adj2" fmla="val 129412"/>
              <a:gd name="adj3" fmla="val 106704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TextBox 14"/>
          <p:cNvSpPr txBox="1"/>
          <p:nvPr/>
        </p:nvSpPr>
        <p:spPr>
          <a:xfrm>
            <a:off x="5086350" y="2422779"/>
            <a:ext cx="381000" cy="4619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2</a:t>
            </a:r>
          </a:p>
        </p:txBody>
      </p:sp>
      <p:sp>
        <p:nvSpPr>
          <p:cNvPr id="33806" name="Rectangle 15"/>
          <p:cNvSpPr>
            <a:spLocks noChangeArrowheads="1"/>
          </p:cNvSpPr>
          <p:nvPr/>
        </p:nvSpPr>
        <p:spPr bwMode="auto">
          <a:xfrm>
            <a:off x="1666875" y="4451604"/>
            <a:ext cx="3905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3807" name="Rectangle 16"/>
          <p:cNvSpPr>
            <a:spLocks noChangeArrowheads="1"/>
          </p:cNvSpPr>
          <p:nvPr/>
        </p:nvSpPr>
        <p:spPr bwMode="auto">
          <a:xfrm>
            <a:off x="5381625" y="5299329"/>
            <a:ext cx="40957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3808" name="Elbow Connector 18"/>
          <p:cNvCxnSpPr>
            <a:cxnSpLocks noChangeShapeType="1"/>
            <a:stCxn id="33806" idx="2"/>
            <a:endCxn id="33807" idx="2"/>
          </p:cNvCxnSpPr>
          <p:nvPr/>
        </p:nvCxnSpPr>
        <p:spPr bwMode="auto">
          <a:xfrm rot="16200000" flipH="1">
            <a:off x="3271838" y="3222879"/>
            <a:ext cx="904875" cy="3724275"/>
          </a:xfrm>
          <a:prstGeom prst="bentConnector3">
            <a:avLst>
              <a:gd name="adj1" fmla="val 16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1" name="TextBox 20"/>
          <p:cNvSpPr txBox="1"/>
          <p:nvPr/>
        </p:nvSpPr>
        <p:spPr>
          <a:xfrm>
            <a:off x="2886075" y="5832729"/>
            <a:ext cx="381000" cy="4619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0000"/>
                </a:solidFill>
                <a:latin typeface="+mj-lt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9" grpId="0"/>
      <p:bldP spid="11" grpId="0"/>
      <p:bldP spid="15" grpId="0" animBg="1"/>
      <p:bldP spid="33806" grpId="0"/>
      <p:bldP spid="33807" grpId="0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68312"/>
            <a:ext cx="7037388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Default Mechanics</a:t>
            </a:r>
            <a:endParaRPr lang="en-US" smtClean="0"/>
          </a:p>
        </p:txBody>
      </p:sp>
      <p:sp>
        <p:nvSpPr>
          <p:cNvPr id="3482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SSM-CM-190</a:t>
            </a:r>
            <a:endParaRPr lang="en-US" smtClean="0"/>
          </a:p>
        </p:txBody>
      </p:sp>
      <p:pic>
        <p:nvPicPr>
          <p:cNvPr id="34821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5975" y="1847787"/>
            <a:ext cx="7019925" cy="434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198" y="182880"/>
            <a:ext cx="8686801" cy="71652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Call Default Mechanics - </a:t>
            </a:r>
            <a:r>
              <a:rPr lang="en-US" sz="3100" dirty="0" smtClean="0"/>
              <a:t>Additional Capabilities</a:t>
            </a:r>
            <a:endParaRPr lang="en-US" sz="3100" dirty="0" smtClean="0"/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SSM-CM-200</a:t>
            </a:r>
            <a:endParaRPr lang="en-US" smtClean="0"/>
          </a:p>
        </p:txBody>
      </p:sp>
      <p:pic>
        <p:nvPicPr>
          <p:cNvPr id="3584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130427"/>
            <a:ext cx="6254750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3175" y="1687640"/>
            <a:ext cx="6248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314450" y="4645152"/>
            <a:ext cx="3714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5847" name="Rectangle 6"/>
          <p:cNvSpPr>
            <a:spLocks noChangeArrowheads="1"/>
          </p:cNvSpPr>
          <p:nvPr/>
        </p:nvSpPr>
        <p:spPr bwMode="auto">
          <a:xfrm>
            <a:off x="4257675" y="2663952"/>
            <a:ext cx="3905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5848" name="Elbow Connector 8"/>
          <p:cNvCxnSpPr>
            <a:cxnSpLocks noChangeShapeType="1"/>
            <a:stCxn id="35846" idx="3"/>
            <a:endCxn id="35847" idx="1"/>
          </p:cNvCxnSpPr>
          <p:nvPr/>
        </p:nvCxnSpPr>
        <p:spPr bwMode="auto">
          <a:xfrm flipV="1">
            <a:off x="1685925" y="2749677"/>
            <a:ext cx="2571750" cy="1985963"/>
          </a:xfrm>
          <a:prstGeom prst="bentConnector3">
            <a:avLst>
              <a:gd name="adj1" fmla="val 4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11" name="Rounded Rectangle 10"/>
          <p:cNvSpPr/>
          <p:nvPr/>
        </p:nvSpPr>
        <p:spPr>
          <a:xfrm>
            <a:off x="2066925" y="5037265"/>
            <a:ext cx="5010150" cy="57888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Model and Service Group are assigned to an </a:t>
            </a:r>
            <a:r>
              <a:rPr lang="en-US" sz="1400" dirty="0" smtClean="0">
                <a:latin typeface="+mj-lt"/>
              </a:rPr>
              <a:t>item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Call defaults can be set up based on these </a:t>
            </a:r>
            <a:r>
              <a:rPr lang="en-US" sz="1400" dirty="0" smtClean="0">
                <a:latin typeface="+mj-lt"/>
              </a:rPr>
              <a:t>attributes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7" grpId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Override other system defaults based on User ID</a:t>
            </a:r>
          </a:p>
          <a:p>
            <a:r>
              <a:rPr lang="en-US" sz="2400" dirty="0" smtClean="0"/>
              <a:t>Since default values can be defined in more than one place a hierarchical search order is used</a:t>
            </a:r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User Preferences</a:t>
            </a:r>
            <a:endParaRPr lang="en-US" smtClean="0"/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SSM-CM-210</a:t>
            </a:r>
            <a:endParaRPr lang="en-US" smtClean="0"/>
          </a:p>
        </p:txBody>
      </p:sp>
      <p:pic>
        <p:nvPicPr>
          <p:cNvPr id="3686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2175510"/>
            <a:ext cx="6638925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132" y="1068515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  <a:endParaRPr lang="en-US" smtClean="0"/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SSM-CM-220</a:t>
            </a:r>
            <a:endParaRPr lang="en-US" smtClean="0"/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2799969" y="1160590"/>
            <a:ext cx="25082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Look-ups provided by </a:t>
            </a:r>
            <a:r>
              <a:rPr lang="en-US" sz="1400" b="0" dirty="0" smtClean="0">
                <a:latin typeface="+mj-lt"/>
              </a:rPr>
              <a:t>serial, end </a:t>
            </a:r>
            <a:r>
              <a:rPr lang="en-US" sz="1400" b="0" dirty="0">
                <a:latin typeface="+mj-lt"/>
              </a:rPr>
              <a:t>user, item, and </a:t>
            </a:r>
            <a:r>
              <a:rPr lang="en-US" sz="1400" b="0" dirty="0" smtClean="0">
                <a:latin typeface="+mj-lt"/>
              </a:rPr>
              <a:t>contract</a:t>
            </a:r>
            <a:endParaRPr lang="en-US" sz="1400" b="0" dirty="0">
              <a:latin typeface="+mj-lt"/>
            </a:endParaRP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6181344" y="2060702"/>
            <a:ext cx="23844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Can record detailed remarks while conversing with end </a:t>
            </a:r>
            <a:r>
              <a:rPr lang="en-US" sz="1400" b="0" dirty="0" smtClean="0">
                <a:latin typeface="+mj-lt"/>
              </a:rPr>
              <a:t>user</a:t>
            </a:r>
            <a:endParaRPr lang="en-US" sz="1400" b="0" dirty="0">
              <a:latin typeface="+mj-lt"/>
            </a:endParaRP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275844" y="3970465"/>
            <a:ext cx="23844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Ability to enforce purchase order by end user/customer</a:t>
            </a:r>
          </a:p>
        </p:txBody>
      </p:sp>
      <p:sp>
        <p:nvSpPr>
          <p:cNvPr id="37896" name="Rectangle 16"/>
          <p:cNvSpPr>
            <a:spLocks noChangeArrowheads="1"/>
          </p:cNvSpPr>
          <p:nvPr/>
        </p:nvSpPr>
        <p:spPr bwMode="auto">
          <a:xfrm>
            <a:off x="4971669" y="3187827"/>
            <a:ext cx="12573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897" name="Shape 18"/>
          <p:cNvCxnSpPr>
            <a:cxnSpLocks noChangeShapeType="1"/>
            <a:endCxn id="37896" idx="3"/>
          </p:cNvCxnSpPr>
          <p:nvPr/>
        </p:nvCxnSpPr>
        <p:spPr bwMode="auto">
          <a:xfrm rot="5400000">
            <a:off x="6592517" y="2511561"/>
            <a:ext cx="417493" cy="1144588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7898" name="Left Brace 19"/>
          <p:cNvSpPr>
            <a:spLocks/>
          </p:cNvSpPr>
          <p:nvPr/>
        </p:nvSpPr>
        <p:spPr bwMode="auto">
          <a:xfrm>
            <a:off x="656844" y="1835277"/>
            <a:ext cx="352425" cy="1006475"/>
          </a:xfrm>
          <a:prstGeom prst="leftBrace">
            <a:avLst>
              <a:gd name="adj1" fmla="val 834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899" name="Elbow Connector 21"/>
          <p:cNvCxnSpPr>
            <a:cxnSpLocks noChangeShapeType="1"/>
            <a:endCxn id="37898" idx="1"/>
          </p:cNvCxnSpPr>
          <p:nvPr/>
        </p:nvCxnSpPr>
        <p:spPr bwMode="auto">
          <a:xfrm rot="10800000" flipV="1">
            <a:off x="656845" y="1567793"/>
            <a:ext cx="2143125" cy="770721"/>
          </a:xfrm>
          <a:prstGeom prst="bentConnector3">
            <a:avLst>
              <a:gd name="adj1" fmla="val 11066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7900" name="Rectangle 22"/>
          <p:cNvSpPr>
            <a:spLocks noChangeArrowheads="1"/>
          </p:cNvSpPr>
          <p:nvPr/>
        </p:nvSpPr>
        <p:spPr bwMode="auto">
          <a:xfrm>
            <a:off x="1656969" y="3054477"/>
            <a:ext cx="48577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7901" name="Elbow Connector 24"/>
          <p:cNvCxnSpPr>
            <a:cxnSpLocks noChangeShapeType="1"/>
          </p:cNvCxnSpPr>
          <p:nvPr/>
        </p:nvCxnSpPr>
        <p:spPr bwMode="auto">
          <a:xfrm flipH="1" flipV="1">
            <a:off x="1561719" y="3292603"/>
            <a:ext cx="1098550" cy="1085066"/>
          </a:xfrm>
          <a:prstGeom prst="bentConnector3">
            <a:avLst>
              <a:gd name="adj1" fmla="val -2080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37898" grpId="0" animBg="1"/>
      <p:bldP spid="379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 – Multi Items</a:t>
            </a:r>
            <a:endParaRPr lang="en-US" smtClean="0"/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SSM-CM-250</a:t>
            </a:r>
            <a:endParaRPr lang="en-US" smtClean="0"/>
          </a:p>
        </p:txBody>
      </p:sp>
      <p:pic>
        <p:nvPicPr>
          <p:cNvPr id="3891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63" y="1031939"/>
            <a:ext cx="7037387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9438" y="1786001"/>
            <a:ext cx="7027862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052638" y="1214501"/>
            <a:ext cx="238442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More than one item can be added to a </a:t>
            </a:r>
            <a:r>
              <a:rPr lang="en-US" sz="1400" b="0" dirty="0" smtClean="0">
                <a:latin typeface="+mj-lt"/>
              </a:rPr>
              <a:t>call</a:t>
            </a:r>
            <a:endParaRPr lang="en-US" sz="1400" b="0" dirty="0">
              <a:latin typeface="+mj-lt"/>
            </a:endParaRPr>
          </a:p>
        </p:txBody>
      </p:sp>
      <p:sp>
        <p:nvSpPr>
          <p:cNvPr id="38919" name="Rectangle 11"/>
          <p:cNvSpPr>
            <a:spLocks noChangeArrowheads="1"/>
          </p:cNvSpPr>
          <p:nvPr/>
        </p:nvSpPr>
        <p:spPr bwMode="auto">
          <a:xfrm>
            <a:off x="1038225" y="3617976"/>
            <a:ext cx="4286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8920" name="Elbow Connector 13"/>
          <p:cNvCxnSpPr>
            <a:cxnSpLocks noChangeShapeType="1"/>
            <a:endCxn id="38919" idx="3"/>
          </p:cNvCxnSpPr>
          <p:nvPr/>
        </p:nvCxnSpPr>
        <p:spPr bwMode="auto">
          <a:xfrm rot="10800000" flipV="1">
            <a:off x="1466850" y="1502523"/>
            <a:ext cx="585788" cy="222022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286125" y="5215001"/>
            <a:ext cx="36607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Each item on the call can have different detail, including work code, BOM and routing, and </a:t>
            </a:r>
            <a:r>
              <a:rPr lang="en-US" sz="1400" b="0" dirty="0" smtClean="0">
                <a:latin typeface="+mj-lt"/>
              </a:rPr>
              <a:t>engineer</a:t>
            </a:r>
            <a:endParaRPr lang="en-US" sz="1400" b="0" dirty="0">
              <a:latin typeface="+mj-lt"/>
            </a:endParaRPr>
          </a:p>
        </p:txBody>
      </p:sp>
      <p:sp>
        <p:nvSpPr>
          <p:cNvPr id="38922" name="Right Brace 14"/>
          <p:cNvSpPr>
            <a:spLocks/>
          </p:cNvSpPr>
          <p:nvPr/>
        </p:nvSpPr>
        <p:spPr bwMode="auto">
          <a:xfrm>
            <a:off x="5545138" y="4126683"/>
            <a:ext cx="246062" cy="731838"/>
          </a:xfrm>
          <a:prstGeom prst="rightBrace">
            <a:avLst>
              <a:gd name="adj1" fmla="val 26045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38925" name="Rectangle 20"/>
          <p:cNvSpPr>
            <a:spLocks noChangeArrowheads="1"/>
          </p:cNvSpPr>
          <p:nvPr/>
        </p:nvSpPr>
        <p:spPr bwMode="auto">
          <a:xfrm>
            <a:off x="1962150" y="4894326"/>
            <a:ext cx="3714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38926" name="Elbow Connector 22"/>
          <p:cNvCxnSpPr>
            <a:cxnSpLocks noChangeShapeType="1"/>
            <a:endCxn id="38925" idx="1"/>
          </p:cNvCxnSpPr>
          <p:nvPr/>
        </p:nvCxnSpPr>
        <p:spPr bwMode="auto">
          <a:xfrm rot="10800000">
            <a:off x="1962151" y="4994339"/>
            <a:ext cx="1323975" cy="627866"/>
          </a:xfrm>
          <a:prstGeom prst="bentConnector3">
            <a:avLst>
              <a:gd name="adj1" fmla="val 11726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" name="Elbow Connector 15"/>
          <p:cNvCxnSpPr>
            <a:stCxn id="9" idx="3"/>
          </p:cNvCxnSpPr>
          <p:nvPr/>
        </p:nvCxnSpPr>
        <p:spPr>
          <a:xfrm flipH="1" flipV="1">
            <a:off x="5805996" y="4492101"/>
            <a:ext cx="1140904" cy="1130104"/>
          </a:xfrm>
          <a:prstGeom prst="bentConnector3">
            <a:avLst>
              <a:gd name="adj1" fmla="val -20037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8919" grpId="0"/>
      <p:bldP spid="9" grpId="0" animBg="1"/>
      <p:bldP spid="38922" grpId="0" animBg="1"/>
      <p:bldP spid="389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Inventory Management</a:t>
            </a:r>
          </a:p>
          <a:p>
            <a:pPr lvl="1"/>
            <a:r>
              <a:rPr lang="en-US" dirty="0" smtClean="0"/>
              <a:t>Parts used during service activities may need to be consumed from a particular site and location</a:t>
            </a:r>
          </a:p>
          <a:p>
            <a:pPr lvl="1"/>
            <a:r>
              <a:rPr lang="en-US" dirty="0" smtClean="0"/>
              <a:t>Traceable removed material needs to be received into a site and location</a:t>
            </a:r>
          </a:p>
          <a:p>
            <a:pPr lvl="1"/>
            <a:r>
              <a:rPr lang="en-US" dirty="0" smtClean="0"/>
              <a:t>Service item information may need to be defined by site</a:t>
            </a:r>
          </a:p>
          <a:p>
            <a:r>
              <a:rPr lang="en-US" dirty="0" smtClean="0"/>
              <a:t>Cost Management</a:t>
            </a:r>
          </a:p>
          <a:p>
            <a:pPr lvl="1"/>
            <a:r>
              <a:rPr lang="en-US" dirty="0" smtClean="0"/>
              <a:t>Some business situations may require different costs for the same item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Service Site Management Business Reasons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Maintenance</a:t>
            </a:r>
            <a:endParaRPr lang="en-US" smtClean="0"/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SSM-CM-280</a:t>
            </a:r>
            <a:endParaRPr lang="en-US" smtClean="0"/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8908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528888" y="2378577"/>
            <a:ext cx="2007601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If site/location are blank, use the ones associated with the engineer’s </a:t>
            </a:r>
            <a:r>
              <a:rPr lang="en-US" sz="1400" b="0" dirty="0" smtClean="0">
                <a:latin typeface="+mj-lt"/>
              </a:rPr>
              <a:t>area</a:t>
            </a:r>
            <a:endParaRPr lang="en-US" sz="1400" b="0" dirty="0">
              <a:latin typeface="+mj-lt"/>
            </a:endParaRPr>
          </a:p>
        </p:txBody>
      </p:sp>
      <p:sp>
        <p:nvSpPr>
          <p:cNvPr id="40966" name="Rectangle 9"/>
          <p:cNvSpPr>
            <a:spLocks noChangeArrowheads="1"/>
          </p:cNvSpPr>
          <p:nvPr/>
        </p:nvSpPr>
        <p:spPr bwMode="auto">
          <a:xfrm>
            <a:off x="2524125" y="4826508"/>
            <a:ext cx="54292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0967" name="Elbow Connector 11"/>
          <p:cNvCxnSpPr>
            <a:cxnSpLocks noChangeShapeType="1"/>
            <a:endCxn id="40968" idx="1"/>
          </p:cNvCxnSpPr>
          <p:nvPr/>
        </p:nvCxnSpPr>
        <p:spPr bwMode="auto">
          <a:xfrm rot="10800000" flipV="1">
            <a:off x="971550" y="2903619"/>
            <a:ext cx="1557338" cy="1437113"/>
          </a:xfrm>
          <a:prstGeom prst="bentConnector3">
            <a:avLst>
              <a:gd name="adj1" fmla="val 11467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971550" y="4207383"/>
            <a:ext cx="352425" cy="2667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646863" y="2450021"/>
            <a:ext cx="166687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If engineer has a site and location, use it </a:t>
            </a:r>
            <a:r>
              <a:rPr lang="en-US" sz="1400" b="0" dirty="0" smtClean="0">
                <a:latin typeface="+mj-lt"/>
              </a:rPr>
              <a:t>first</a:t>
            </a:r>
            <a:endParaRPr lang="en-US" sz="1400" b="0" dirty="0">
              <a:latin typeface="+mj-lt"/>
            </a:endParaRPr>
          </a:p>
        </p:txBody>
      </p:sp>
      <p:sp>
        <p:nvSpPr>
          <p:cNvPr id="40970" name="Rectangle 12"/>
          <p:cNvSpPr>
            <a:spLocks noChangeArrowheads="1"/>
          </p:cNvSpPr>
          <p:nvPr/>
        </p:nvSpPr>
        <p:spPr bwMode="auto">
          <a:xfrm rot="10800000">
            <a:off x="4867275" y="4445508"/>
            <a:ext cx="33337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0971" name="Elbow Connector 14"/>
          <p:cNvCxnSpPr>
            <a:cxnSpLocks noChangeShapeType="1"/>
            <a:endCxn id="40970" idx="3"/>
          </p:cNvCxnSpPr>
          <p:nvPr/>
        </p:nvCxnSpPr>
        <p:spPr bwMode="auto">
          <a:xfrm flipH="1">
            <a:off x="4867275" y="2976406"/>
            <a:ext cx="3446463" cy="1564352"/>
          </a:xfrm>
          <a:prstGeom prst="bentConnector5">
            <a:avLst>
              <a:gd name="adj1" fmla="val -6633"/>
              <a:gd name="adj2" fmla="val 63780"/>
              <a:gd name="adj3" fmla="val 10663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TextBox 16"/>
          <p:cNvSpPr txBox="1"/>
          <p:nvPr/>
        </p:nvSpPr>
        <p:spPr>
          <a:xfrm>
            <a:off x="1745912" y="5159883"/>
            <a:ext cx="5645827" cy="112371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First Test: If an engineer is assigned </a:t>
            </a:r>
          </a:p>
          <a:p>
            <a:pPr algn="ctr">
              <a:defRPr/>
            </a:pPr>
            <a:r>
              <a:rPr lang="en-US" sz="2000" dirty="0">
                <a:latin typeface="+mj-lt"/>
              </a:rPr>
              <a:t>when a call is created, use site information </a:t>
            </a:r>
          </a:p>
          <a:p>
            <a:pPr algn="ctr">
              <a:defRPr/>
            </a:pPr>
            <a:r>
              <a:rPr lang="en-US" sz="2000" dirty="0">
                <a:latin typeface="+mj-lt"/>
              </a:rPr>
              <a:t>derived from the engineer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0968" grpId="0"/>
      <p:bldP spid="13" grpId="0" animBg="1"/>
      <p:bldP spid="40970" grpId="0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Second Test</a:t>
            </a:r>
            <a:r>
              <a:rPr lang="en-US" dirty="0" smtClean="0"/>
              <a:t>: If an engineer is not assigned or no site information is available for the engineer, look for a spares site defined with Default Site Maintenance using key values derived from the call</a:t>
            </a:r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a Site/Location</a:t>
            </a:r>
            <a:endParaRPr lang="en-US" smtClean="0"/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SSM-CM-290</a:t>
            </a:r>
            <a:endParaRPr lang="en-US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599216" y="3417888"/>
            <a:ext cx="5492750" cy="2216150"/>
          </a:xfrm>
          <a:prstGeom prst="rect">
            <a:avLst/>
          </a:prstGeom>
          <a:solidFill>
            <a:schemeClr val="bg1"/>
          </a:solidFill>
          <a:ln w="12700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525" tIns="9525" rIns="9525" bIns="9525" anchor="ctr">
            <a:spAutoFit/>
          </a:bodyPr>
          <a:lstStyle/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 err="1">
                <a:solidFill>
                  <a:schemeClr val="tx2"/>
                </a:solidFill>
                <a:latin typeface="Courier New" pitchFamily="49" charset="0"/>
              </a:rPr>
              <a:t>fsrdfmt.p</a:t>
            </a:r>
            <a:r>
              <a:rPr lang="en-US" sz="900" dirty="0">
                <a:solidFill>
                  <a:schemeClr val="tx2"/>
                </a:solidFill>
                <a:latin typeface="Courier New" pitchFamily="49" charset="0"/>
              </a:rPr>
              <a:t> </a:t>
            </a:r>
            <a:r>
              <a:rPr lang="en-US" sz="900" dirty="0">
                <a:latin typeface="Courier New" pitchFamily="49" charset="0"/>
              </a:rPr>
              <a:t>99             11.21.13 Default Site Maintenance            04/16/96 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Prod Line: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Service Group: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Work Code: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     Item: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     Area: AMERICAS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 Sites 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Description: Default Inventory Sites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                                             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Return Site: 10000                             Scrap Site: 10000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Return Location: return                        Scrap Location: scrap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Spares Site: 10000                            Repair Site: 10000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Spares Location: spares                       Repair Location: repair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54629" y="3969577"/>
            <a:ext cx="177800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Items to be issued are found in the spares </a:t>
            </a:r>
            <a:r>
              <a:rPr lang="en-US" sz="1400" b="0" dirty="0" smtClean="0">
                <a:latin typeface="+mj-lt"/>
              </a:rPr>
              <a:t>site/location</a:t>
            </a:r>
            <a:endParaRPr lang="en-US" sz="1400" b="0" dirty="0">
              <a:latin typeface="+mj-lt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712554" y="2954464"/>
            <a:ext cx="1976818" cy="219456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Search key values are derived from call: product line, service group, work code, and item are derived from the call item; area is derived from the end </a:t>
            </a:r>
            <a:r>
              <a:rPr lang="en-US" sz="1400" b="0" dirty="0" smtClean="0">
                <a:latin typeface="+mj-lt"/>
              </a:rPr>
              <a:t>user</a:t>
            </a:r>
            <a:endParaRPr lang="en-US" sz="1400" b="0" dirty="0">
              <a:latin typeface="+mj-lt"/>
            </a:endParaRPr>
          </a:p>
        </p:txBody>
      </p:sp>
      <p:sp>
        <p:nvSpPr>
          <p:cNvPr id="41992" name="Right Brace 9"/>
          <p:cNvSpPr>
            <a:spLocks/>
          </p:cNvSpPr>
          <p:nvPr/>
        </p:nvSpPr>
        <p:spPr bwMode="auto">
          <a:xfrm>
            <a:off x="4602766" y="3708844"/>
            <a:ext cx="228600" cy="68580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1993" name="Rectangle 10"/>
          <p:cNvSpPr>
            <a:spLocks noChangeArrowheads="1"/>
          </p:cNvSpPr>
          <p:nvPr/>
        </p:nvSpPr>
        <p:spPr bwMode="auto">
          <a:xfrm>
            <a:off x="4713256" y="3961257"/>
            <a:ext cx="1238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1994" name="Elbow Connector 16"/>
          <p:cNvCxnSpPr>
            <a:cxnSpLocks noChangeShapeType="1"/>
            <a:stCxn id="9" idx="1"/>
            <a:endCxn id="41993" idx="3"/>
          </p:cNvCxnSpPr>
          <p:nvPr/>
        </p:nvCxnSpPr>
        <p:spPr bwMode="auto">
          <a:xfrm rot="10800000" flipV="1">
            <a:off x="4837082" y="4051743"/>
            <a:ext cx="1875473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41995" name="Rectangle 17"/>
          <p:cNvSpPr>
            <a:spLocks noChangeArrowheads="1"/>
          </p:cNvSpPr>
          <p:nvPr/>
        </p:nvSpPr>
        <p:spPr bwMode="auto">
          <a:xfrm>
            <a:off x="2164366" y="5191125"/>
            <a:ext cx="4667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1996" name="Elbow Connector 19"/>
          <p:cNvCxnSpPr>
            <a:cxnSpLocks noChangeShapeType="1"/>
            <a:stCxn id="8" idx="2"/>
            <a:endCxn id="41995" idx="1"/>
          </p:cNvCxnSpPr>
          <p:nvPr/>
        </p:nvCxnSpPr>
        <p:spPr bwMode="auto">
          <a:xfrm rot="16200000" flipH="1">
            <a:off x="1619602" y="4746373"/>
            <a:ext cx="268791" cy="820737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Site Maintenance</a:t>
            </a:r>
            <a:endParaRPr lang="en-US" smtClean="0"/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SSM-CM-300</a:t>
            </a:r>
            <a:endParaRPr lang="en-US" smtClean="0"/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240536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76287" y="4674952"/>
            <a:ext cx="1945141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Items to be issued are found in the spares </a:t>
            </a:r>
            <a:r>
              <a:rPr lang="en-US" sz="1400" b="0" dirty="0" smtClean="0">
                <a:latin typeface="+mj-lt"/>
              </a:rPr>
              <a:t>site/location</a:t>
            </a:r>
            <a:endParaRPr lang="en-US" sz="1400" b="0" dirty="0">
              <a:latin typeface="+mj-lt"/>
            </a:endParaRPr>
          </a:p>
        </p:txBody>
      </p:sp>
      <p:sp>
        <p:nvSpPr>
          <p:cNvPr id="43014" name="Rectangle 17"/>
          <p:cNvSpPr>
            <a:spLocks noChangeArrowheads="1"/>
          </p:cNvSpPr>
          <p:nvPr/>
        </p:nvSpPr>
        <p:spPr bwMode="auto">
          <a:xfrm>
            <a:off x="1057275" y="4136136"/>
            <a:ext cx="4667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3015" name="Elbow Connector 19"/>
          <p:cNvCxnSpPr>
            <a:cxnSpLocks noChangeShapeType="1"/>
            <a:stCxn id="6" idx="1"/>
            <a:endCxn id="43014" idx="1"/>
          </p:cNvCxnSpPr>
          <p:nvPr/>
        </p:nvCxnSpPr>
        <p:spPr bwMode="auto">
          <a:xfrm rot="10800000" flipH="1">
            <a:off x="776287" y="4236150"/>
            <a:ext cx="280988" cy="846007"/>
          </a:xfrm>
          <a:prstGeom prst="bentConnector3">
            <a:avLst>
              <a:gd name="adj1" fmla="val -8135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538533" y="1307086"/>
            <a:ext cx="2060035" cy="222496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Search key values are derived from call: product line, service group, work code, and item are derived from the call item; area is derived from the end </a:t>
            </a:r>
            <a:r>
              <a:rPr lang="en-US" sz="1400" b="0" dirty="0" smtClean="0">
                <a:latin typeface="+mj-lt"/>
              </a:rPr>
              <a:t>user</a:t>
            </a:r>
            <a:endParaRPr lang="en-US" sz="1400" b="0" dirty="0">
              <a:latin typeface="+mj-lt"/>
            </a:endParaRPr>
          </a:p>
        </p:txBody>
      </p:sp>
      <p:sp>
        <p:nvSpPr>
          <p:cNvPr id="43017" name="Right Brace 9"/>
          <p:cNvSpPr>
            <a:spLocks/>
          </p:cNvSpPr>
          <p:nvPr/>
        </p:nvSpPr>
        <p:spPr bwMode="auto">
          <a:xfrm>
            <a:off x="1476375" y="2068449"/>
            <a:ext cx="228600" cy="70485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1600195" y="2329082"/>
            <a:ext cx="1238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3019" name="Elbow Connector 16"/>
          <p:cNvCxnSpPr>
            <a:cxnSpLocks noChangeShapeType="1"/>
            <a:stCxn id="12" idx="1"/>
            <a:endCxn id="43018" idx="3"/>
          </p:cNvCxnSpPr>
          <p:nvPr/>
        </p:nvCxnSpPr>
        <p:spPr bwMode="auto">
          <a:xfrm rot="10800000" flipV="1">
            <a:off x="1724021" y="2419568"/>
            <a:ext cx="1814513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6" name="TextBox 15"/>
          <p:cNvSpPr txBox="1"/>
          <p:nvPr/>
        </p:nvSpPr>
        <p:spPr>
          <a:xfrm>
            <a:off x="2997659" y="4298480"/>
            <a:ext cx="5740631" cy="1804749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dirty="0">
                <a:latin typeface="+mj-lt"/>
              </a:rPr>
              <a:t>Second Test: If an engineer is not assigned 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or no site information is available for the 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engineer, look for a spares site defined with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 Default Site Maintenance using key values </a:t>
            </a:r>
          </a:p>
          <a:p>
            <a:pPr>
              <a:defRPr/>
            </a:pPr>
            <a:r>
              <a:rPr lang="en-US" sz="2000" dirty="0">
                <a:latin typeface="+mj-lt"/>
              </a:rPr>
              <a:t>derived from the </a:t>
            </a:r>
            <a:r>
              <a:rPr lang="en-US" sz="2000" dirty="0" smtClean="0">
                <a:latin typeface="+mj-lt"/>
              </a:rPr>
              <a:t>call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3014" grpId="0"/>
      <p:bldP spid="12" grpId="0" animBg="1"/>
      <p:bldP spid="43017" grpId="0" animBg="1"/>
      <p:bldP spid="43018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Call Life Cycle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+mj-lt"/>
              </a:rPr>
              <a:t>SSM-CM-020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14400" y="122872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Creation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setup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Open a call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details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914400" y="1684325"/>
            <a:ext cx="3200400" cy="0"/>
          </a:xfrm>
          <a:prstGeom prst="line">
            <a:avLst/>
          </a:prstGeom>
          <a:noFill/>
          <a:ln w="28575">
            <a:solidFill>
              <a:schemeClr val="bg2">
                <a:lumMod val="8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029200" y="122872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Tracking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Maintain visibility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Schedule engineers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Escalate if needed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5029200" y="383476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Activity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Capture events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resource use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Update inventory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 ISB records</a:t>
            </a: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5029200" y="4293744"/>
            <a:ext cx="3200400" cy="0"/>
          </a:xfrm>
          <a:prstGeom prst="line">
            <a:avLst/>
          </a:prstGeom>
          <a:noFill/>
          <a:ln w="28575">
            <a:solidFill>
              <a:schemeClr val="bg2">
                <a:lumMod val="8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914400" y="3834765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 eaLnBrk="0" hangingPunct="0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Invoicing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Management review and update</a:t>
            </a:r>
          </a:p>
          <a:p>
            <a:pPr marL="285750" indent="-285750" eaLnBrk="0" hangingPunct="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post and GL updates</a:t>
            </a: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914400" y="4293744"/>
            <a:ext cx="3200400" cy="0"/>
          </a:xfrm>
          <a:prstGeom prst="line">
            <a:avLst/>
          </a:prstGeom>
          <a:noFill/>
          <a:ln w="28575">
            <a:solidFill>
              <a:schemeClr val="bg2">
                <a:lumMod val="8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18446" name="Straight Connector 21"/>
          <p:cNvCxnSpPr>
            <a:cxnSpLocks noChangeShapeType="1"/>
          </p:cNvCxnSpPr>
          <p:nvPr/>
        </p:nvCxnSpPr>
        <p:spPr bwMode="auto">
          <a:xfrm>
            <a:off x="5029200" y="1683531"/>
            <a:ext cx="3200400" cy="1588"/>
          </a:xfrm>
          <a:prstGeom prst="line">
            <a:avLst/>
          </a:prstGeom>
          <a:noFill/>
          <a:ln w="28575" algn="ctr">
            <a:solidFill>
              <a:schemeClr val="bg2">
                <a:lumMod val="85000"/>
              </a:schemeClr>
            </a:solidFill>
            <a:round/>
            <a:headEnd/>
            <a:tailEnd/>
          </a:ln>
        </p:spPr>
      </p:cxnSp>
      <p:cxnSp>
        <p:nvCxnSpPr>
          <p:cNvPr id="18" name="Straight Arrow Connector 17"/>
          <p:cNvCxnSpPr>
            <a:stCxn id="5" idx="3"/>
            <a:endCxn id="9" idx="1"/>
          </p:cNvCxnSpPr>
          <p:nvPr/>
        </p:nvCxnSpPr>
        <p:spPr>
          <a:xfrm>
            <a:off x="4114800" y="2143125"/>
            <a:ext cx="91440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9" idx="2"/>
            <a:endCxn id="13" idx="0"/>
          </p:cNvCxnSpPr>
          <p:nvPr/>
        </p:nvCxnSpPr>
        <p:spPr>
          <a:xfrm rot="5400000">
            <a:off x="6240780" y="3446145"/>
            <a:ext cx="77724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3" idx="1"/>
            <a:endCxn id="16" idx="3"/>
          </p:cNvCxnSpPr>
          <p:nvPr/>
        </p:nvCxnSpPr>
        <p:spPr>
          <a:xfrm rot="10800000">
            <a:off x="4114800" y="4749165"/>
            <a:ext cx="91440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a Site/Location</a:t>
            </a:r>
            <a:endParaRPr lang="en-US" smtClean="0"/>
          </a:p>
        </p:txBody>
      </p:sp>
      <p:sp>
        <p:nvSpPr>
          <p:cNvPr id="440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SSM-CM-310</a:t>
            </a:r>
            <a:endParaRPr lang="en-US" smtClean="0"/>
          </a:p>
        </p:txBody>
      </p:sp>
      <p:pic>
        <p:nvPicPr>
          <p:cNvPr id="4403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956" y="1131455"/>
            <a:ext cx="6638925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5244084" y="3100896"/>
            <a:ext cx="149860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Customer site is used for non-inventory </a:t>
            </a:r>
            <a:r>
              <a:rPr lang="en-US" sz="1400" b="0" dirty="0" smtClean="0">
                <a:latin typeface="+mj-lt"/>
              </a:rPr>
              <a:t>items</a:t>
            </a:r>
            <a:endParaRPr lang="en-US" sz="1400" b="0" dirty="0">
              <a:latin typeface="+mj-lt"/>
            </a:endParaRPr>
          </a:p>
        </p:txBody>
      </p:sp>
      <p:sp>
        <p:nvSpPr>
          <p:cNvPr id="44038" name="Rectangle 7"/>
          <p:cNvSpPr>
            <a:spLocks noChangeArrowheads="1"/>
          </p:cNvSpPr>
          <p:nvPr/>
        </p:nvSpPr>
        <p:spPr bwMode="auto">
          <a:xfrm rot="5400000">
            <a:off x="5853684" y="4902709"/>
            <a:ext cx="8858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4039" name="Elbow Connector 9"/>
          <p:cNvCxnSpPr>
            <a:cxnSpLocks noChangeShapeType="1"/>
            <a:stCxn id="6" idx="2"/>
            <a:endCxn id="44038" idx="2"/>
          </p:cNvCxnSpPr>
          <p:nvPr/>
        </p:nvCxnSpPr>
        <p:spPr bwMode="auto">
          <a:xfrm rot="16200000" flipH="1">
            <a:off x="5694268" y="4452781"/>
            <a:ext cx="825244" cy="227013"/>
          </a:xfrm>
          <a:prstGeom prst="bentConnector4">
            <a:avLst>
              <a:gd name="adj1" fmla="val 45383"/>
              <a:gd name="adj2" fmla="val -69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ounded Rectangle 11"/>
          <p:cNvSpPr/>
          <p:nvPr/>
        </p:nvSpPr>
        <p:spPr>
          <a:xfrm>
            <a:off x="914345" y="4424807"/>
            <a:ext cx="4572000" cy="1736646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0" dirty="0">
                <a:latin typeface="+mn-lt"/>
              </a:rPr>
              <a:t>Third Test: If a site has not been found, use the site associated with the call item in the Item Master</a:t>
            </a:r>
          </a:p>
          <a:p>
            <a:pPr>
              <a:defRPr/>
            </a:pPr>
            <a:r>
              <a:rPr lang="en-US" sz="1600" b="0" dirty="0">
                <a:latin typeface="+mn-lt"/>
              </a:rPr>
              <a:t>For a non-inventory or memo item, use the site associated with the end user customer record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038" grpId="0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Call Maintenance</a:t>
            </a:r>
          </a:p>
          <a:p>
            <a:pPr lvl="1"/>
            <a:r>
              <a:rPr lang="en-US" dirty="0" smtClean="0"/>
              <a:t>Site establishes default conditions for Call Activity Recording, Call Parts Recording, and Call Labor Recording</a:t>
            </a:r>
          </a:p>
          <a:p>
            <a:pPr lvl="1"/>
            <a:r>
              <a:rPr lang="en-US" dirty="0" smtClean="0"/>
              <a:t>BOMs and routings linked to an item/site (with Service Item by Site Maintenance) are brought into the call</a:t>
            </a:r>
          </a:p>
          <a:p>
            <a:r>
              <a:rPr lang="en-US" dirty="0" smtClean="0"/>
              <a:t>Call Activity Recording (CAR), Call Parts Recording (CPR)</a:t>
            </a:r>
          </a:p>
          <a:p>
            <a:pPr lvl="1"/>
            <a:r>
              <a:rPr lang="en-US" dirty="0" smtClean="0"/>
              <a:t>The site associated with the call item becomes the default issuing site in the Item Usage frame</a:t>
            </a:r>
          </a:p>
          <a:p>
            <a:pPr lvl="1"/>
            <a:r>
              <a:rPr lang="en-US" dirty="0" smtClean="0"/>
              <a:t>Inventory is always issued from the call line item site</a:t>
            </a:r>
          </a:p>
          <a:p>
            <a:pPr lvl="1"/>
            <a:r>
              <a:rPr lang="en-US" dirty="0" smtClean="0"/>
              <a:t>Standard costs are derived from the call line item site</a:t>
            </a:r>
          </a:p>
          <a:p>
            <a:r>
              <a:rPr lang="en-US" dirty="0" smtClean="0"/>
              <a:t>Call Quotes</a:t>
            </a:r>
          </a:p>
          <a:p>
            <a:pPr lvl="1"/>
            <a:r>
              <a:rPr lang="en-US" dirty="0" smtClean="0"/>
              <a:t>Sets up default information used when the quote is released to a call</a:t>
            </a:r>
          </a:p>
          <a:p>
            <a:endParaRPr lang="en-US" dirty="0" smtClean="0"/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Site Summary </a:t>
            </a:r>
            <a:endParaRPr lang="en-US" smtClean="0"/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SSM-CM-320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450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Management Control</a:t>
            </a:r>
            <a:endParaRPr lang="en-US" smtClean="0"/>
          </a:p>
        </p:txBody>
      </p:sp>
      <p:sp>
        <p:nvSpPr>
          <p:cNvPr id="460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SSM-CM-330</a:t>
            </a:r>
            <a:endParaRPr lang="en-US" smtClean="0"/>
          </a:p>
        </p:txBody>
      </p:sp>
      <p:pic>
        <p:nvPicPr>
          <p:cNvPr id="4608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228154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4762500" y="2795016"/>
            <a:ext cx="1914525" cy="390525"/>
          </a:xfrm>
          <a:prstGeom prst="rect">
            <a:avLst/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835153" y="4421265"/>
            <a:ext cx="7445828" cy="1736646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Calls generated automatically by the system when items are sold that require engineer assistance to install. Controlled by two settings: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Auto Install Calls. A global setting that specifies whether installation calls are generated at invoice post.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Installation Days Ahead. Used to determine the install call’s next activity date.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Ship to Installed Base must be Yes in the </a:t>
            </a:r>
            <a:br>
              <a:rPr lang="en-US" smtClean="0"/>
            </a:br>
            <a:r>
              <a:rPr lang="en-US" smtClean="0"/>
              <a:t>Service Management Control File</a:t>
            </a:r>
          </a:p>
          <a:p>
            <a:r>
              <a:rPr lang="en-US" smtClean="0"/>
              <a:t>Installation Call must be Yes for the item in </a:t>
            </a:r>
            <a:br>
              <a:rPr lang="en-US" smtClean="0"/>
            </a:br>
            <a:r>
              <a:rPr lang="en-US" smtClean="0"/>
              <a:t>Service Item Maintenance</a:t>
            </a:r>
          </a:p>
          <a:p>
            <a:r>
              <a:rPr lang="en-US" smtClean="0"/>
              <a:t>Auto Install Calls must be Yes in the Call Management Control File</a:t>
            </a:r>
          </a:p>
          <a:p>
            <a:r>
              <a:rPr lang="en-US" smtClean="0"/>
              <a:t>Installation Days Ahead determines call’s next status date/time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Installation Calls Setup</a:t>
            </a:r>
            <a:endParaRPr lang="en-US" smtClean="0"/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SSM-CM-350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Sales order for item is created in Sales Order Maintenance and the item is shipped</a:t>
            </a:r>
          </a:p>
          <a:p>
            <a:r>
              <a:rPr lang="en-US" smtClean="0"/>
              <a:t>Invoice for item is posted</a:t>
            </a:r>
          </a:p>
          <a:p>
            <a:pPr lvl="1"/>
            <a:r>
              <a:rPr lang="en-US" smtClean="0"/>
              <a:t>Call is created using defaults for Install work code</a:t>
            </a:r>
          </a:p>
          <a:p>
            <a:pPr lvl="1"/>
            <a:r>
              <a:rPr lang="en-US" smtClean="0"/>
              <a:t>Call’s next status date set to ship date + Install Days Ahead</a:t>
            </a:r>
          </a:p>
          <a:p>
            <a:pPr lvl="1"/>
            <a:r>
              <a:rPr lang="en-US" smtClean="0"/>
              <a:t>Installed base is updated with install date set to ship date + Install Days Ahead</a:t>
            </a:r>
            <a:endParaRPr lang="en-US" dirty="0" smtClean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Installation Calls Creation</a:t>
            </a:r>
            <a:endParaRPr lang="en-US" smtClean="0"/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SSM-CM-360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Item Maintenance</a:t>
            </a:r>
            <a:endParaRPr lang="en-US" smtClean="0"/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SSM-CM-380</a:t>
            </a:r>
            <a:endParaRPr lang="en-US" smtClean="0"/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259967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627888" y="2545842"/>
            <a:ext cx="216005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Sales order shipment transaction date is recorded in the </a:t>
            </a:r>
            <a:r>
              <a:rPr lang="en-US" sz="1400" b="0" dirty="0" smtClean="0">
                <a:latin typeface="+mj-lt"/>
              </a:rPr>
              <a:t>ISB</a:t>
            </a:r>
            <a:endParaRPr lang="en-US" sz="1400" b="0" dirty="0">
              <a:latin typeface="+mj-lt"/>
            </a:endParaRPr>
          </a:p>
        </p:txBody>
      </p:sp>
      <p:sp>
        <p:nvSpPr>
          <p:cNvPr id="49158" name="Rectangle 19"/>
          <p:cNvSpPr>
            <a:spLocks noChangeArrowheads="1"/>
          </p:cNvSpPr>
          <p:nvPr/>
        </p:nvSpPr>
        <p:spPr bwMode="auto">
          <a:xfrm>
            <a:off x="1276350" y="5327142"/>
            <a:ext cx="3619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9159" name="Shape 21"/>
          <p:cNvCxnSpPr>
            <a:cxnSpLocks noChangeShapeType="1"/>
            <a:stCxn id="6" idx="1"/>
            <a:endCxn id="49158" idx="1"/>
          </p:cNvCxnSpPr>
          <p:nvPr/>
        </p:nvCxnSpPr>
        <p:spPr bwMode="auto">
          <a:xfrm rot="10800000" flipH="1" flipV="1">
            <a:off x="627888" y="2953046"/>
            <a:ext cx="648462" cy="2469346"/>
          </a:xfrm>
          <a:prstGeom prst="bentConnector3">
            <a:avLst>
              <a:gd name="adj1" fmla="val -3525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269038" y="2793492"/>
            <a:ext cx="1966912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Install date and warranty expiration are recalculated at call </a:t>
            </a:r>
            <a:r>
              <a:rPr lang="en-US" sz="1400" b="0" dirty="0" smtClean="0">
                <a:latin typeface="+mj-lt"/>
              </a:rPr>
              <a:t>closure</a:t>
            </a:r>
            <a:endParaRPr lang="en-US" sz="1400" b="0" dirty="0">
              <a:latin typeface="+mj-lt"/>
            </a:endParaRPr>
          </a:p>
        </p:txBody>
      </p:sp>
      <p:sp>
        <p:nvSpPr>
          <p:cNvPr id="49161" name="Rectangle 10"/>
          <p:cNvSpPr>
            <a:spLocks noChangeArrowheads="1"/>
          </p:cNvSpPr>
          <p:nvPr/>
        </p:nvSpPr>
        <p:spPr bwMode="auto">
          <a:xfrm>
            <a:off x="2419350" y="4174617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49162" name="Rectangle 11"/>
          <p:cNvSpPr>
            <a:spLocks noChangeArrowheads="1"/>
          </p:cNvSpPr>
          <p:nvPr/>
        </p:nvSpPr>
        <p:spPr bwMode="auto">
          <a:xfrm>
            <a:off x="2419350" y="4755642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49163" name="Shape 14"/>
          <p:cNvCxnSpPr>
            <a:cxnSpLocks noChangeShapeType="1"/>
            <a:stCxn id="11" idx="2"/>
            <a:endCxn id="49162" idx="3"/>
          </p:cNvCxnSpPr>
          <p:nvPr/>
        </p:nvCxnSpPr>
        <p:spPr bwMode="auto">
          <a:xfrm rot="5400000">
            <a:off x="4490770" y="2079642"/>
            <a:ext cx="995105" cy="452834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9164" name="Shape 18"/>
          <p:cNvCxnSpPr>
            <a:cxnSpLocks noChangeShapeType="1"/>
            <a:stCxn id="11" idx="2"/>
            <a:endCxn id="49161" idx="3"/>
          </p:cNvCxnSpPr>
          <p:nvPr/>
        </p:nvCxnSpPr>
        <p:spPr bwMode="auto">
          <a:xfrm rot="5400000">
            <a:off x="4781282" y="1789130"/>
            <a:ext cx="414080" cy="452834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9158" grpId="0"/>
      <p:bldP spid="11" grpId="0" animBg="1"/>
      <p:bldP spid="49161" grpId="0"/>
      <p:bldP spid="4916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Enables users to create a large volume of calls based on specific business situations</a:t>
            </a:r>
          </a:p>
          <a:p>
            <a:r>
              <a:rPr lang="en-US" smtClean="0"/>
              <a:t>Calls can be created for contract schedules, for items in the installed base, or for a Field Notification</a:t>
            </a:r>
          </a:p>
          <a:p>
            <a:endParaRPr lang="en-US" dirty="0" smtClean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  <a:endParaRPr lang="en-US" smtClean="0"/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SSM-CM-390</a:t>
            </a:r>
            <a:endParaRPr lang="en-US" smtClean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49300" y="3645281"/>
            <a:ext cx="7397750" cy="1127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folHlink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lIns="9525" tIns="9525" rIns="9525" bIns="9525" anchor="ctr">
            <a:spAutoFit/>
          </a:bodyPr>
          <a:lstStyle/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 err="1">
                <a:latin typeface="Courier New" pitchFamily="49" charset="0"/>
              </a:rPr>
              <a:t>fscagen.p</a:t>
            </a:r>
            <a:r>
              <a:rPr lang="en-US" sz="1200" dirty="0">
                <a:latin typeface="Courier New" pitchFamily="49" charset="0"/>
              </a:rPr>
              <a:t> 99                   11.1.8 Call Generator                  04/16/96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|                 Input Source:              P        PM Schedules  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|                                            I        Installed Base    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|                                            F        Field Notification       |</a:t>
            </a:r>
          </a:p>
          <a:p>
            <a:pPr algn="ctr" eaLnBrk="0" hangingPunct="0">
              <a:buFont typeface="ZapfDingbats"/>
              <a:buNone/>
              <a:tabLst>
                <a:tab pos="798513" algn="l"/>
              </a:tabLst>
              <a:defRPr/>
            </a:pPr>
            <a:r>
              <a:rPr lang="en-US" sz="1200" dirty="0">
                <a:latin typeface="Courier New" pitchFamily="49" charset="0"/>
              </a:rPr>
              <a:t>+------------------------------------------------------------------------------+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427788" y="5034344"/>
            <a:ext cx="177800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dist="63500" dir="2700000" algn="tl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P to create calls for a range of PM schedule </a:t>
            </a:r>
            <a:r>
              <a:rPr lang="en-US" sz="1400" b="0" dirty="0" smtClean="0">
                <a:latin typeface="+mj-lt"/>
              </a:rPr>
              <a:t>dates</a:t>
            </a:r>
            <a:endParaRPr lang="en-US" sz="1400" b="0" dirty="0">
              <a:latin typeface="+mj-lt"/>
            </a:endParaRP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777875" y="5094669"/>
            <a:ext cx="207327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dist="63500" dir="2700000" algn="tl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I to create calls for a range of items in the installed </a:t>
            </a:r>
            <a:r>
              <a:rPr lang="en-US" sz="1400" b="0" dirty="0" smtClean="0">
                <a:latin typeface="+mj-lt"/>
              </a:rPr>
              <a:t>base</a:t>
            </a:r>
            <a:endParaRPr lang="en-US" sz="1400" b="0" dirty="0">
              <a:latin typeface="+mj-lt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3905123" y="5504244"/>
            <a:ext cx="20732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dist="63500" dir="2700000" algn="tl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F to create calls for a Field </a:t>
            </a:r>
            <a:r>
              <a:rPr lang="en-US" sz="1400" b="0" dirty="0" smtClean="0">
                <a:latin typeface="+mj-lt"/>
              </a:rPr>
              <a:t>Notification</a:t>
            </a:r>
            <a:endParaRPr lang="en-US" sz="1400" b="0" dirty="0">
              <a:latin typeface="+mj-lt"/>
            </a:endParaRPr>
          </a:p>
        </p:txBody>
      </p:sp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4848225" y="4029456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0186" name="Rectangle 12"/>
          <p:cNvSpPr>
            <a:spLocks noChangeArrowheads="1"/>
          </p:cNvSpPr>
          <p:nvPr/>
        </p:nvSpPr>
        <p:spPr bwMode="auto">
          <a:xfrm>
            <a:off x="4848225" y="4219956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0187" name="Rectangle 13"/>
          <p:cNvSpPr>
            <a:spLocks noChangeArrowheads="1"/>
          </p:cNvSpPr>
          <p:nvPr/>
        </p:nvSpPr>
        <p:spPr bwMode="auto">
          <a:xfrm>
            <a:off x="4848225" y="4410456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0188" name="Elbow Connector 17"/>
          <p:cNvCxnSpPr>
            <a:cxnSpLocks noChangeShapeType="1"/>
            <a:stCxn id="11" idx="0"/>
            <a:endCxn id="50187" idx="2"/>
          </p:cNvCxnSpPr>
          <p:nvPr/>
        </p:nvCxnSpPr>
        <p:spPr bwMode="auto">
          <a:xfrm rot="5400000" flipH="1" flipV="1">
            <a:off x="4486212" y="5046981"/>
            <a:ext cx="912813" cy="171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0189" name="Shape 19"/>
          <p:cNvCxnSpPr>
            <a:cxnSpLocks noChangeShapeType="1"/>
            <a:endCxn id="50186" idx="1"/>
          </p:cNvCxnSpPr>
          <p:nvPr/>
        </p:nvCxnSpPr>
        <p:spPr bwMode="auto">
          <a:xfrm rot="5400000" flipH="1" flipV="1">
            <a:off x="2939257" y="3185701"/>
            <a:ext cx="784225" cy="303371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0190" name="Elbow Connector 22"/>
          <p:cNvCxnSpPr>
            <a:cxnSpLocks noChangeShapeType="1"/>
            <a:endCxn id="50185" idx="0"/>
          </p:cNvCxnSpPr>
          <p:nvPr/>
        </p:nvCxnSpPr>
        <p:spPr bwMode="auto">
          <a:xfrm rot="16200000" flipV="1">
            <a:off x="5627688" y="3345243"/>
            <a:ext cx="1004888" cy="2373313"/>
          </a:xfrm>
          <a:prstGeom prst="bentConnector3">
            <a:avLst>
              <a:gd name="adj1" fmla="val 122749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50185" grpId="0"/>
      <p:bldP spid="50186" grpId="0"/>
      <p:bldP spid="5018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  <a:endParaRPr lang="en-US" dirty="0" smtClean="0"/>
          </a:p>
        </p:txBody>
      </p:sp>
      <p:sp>
        <p:nvSpPr>
          <p:cNvPr id="5120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SSM-CM-400</a:t>
            </a:r>
            <a:endParaRPr lang="en-US" smtClean="0"/>
          </a:p>
        </p:txBody>
      </p:sp>
      <p:pic>
        <p:nvPicPr>
          <p:cNvPr id="512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489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6427788" y="3140393"/>
            <a:ext cx="177800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P to create calls for a range of PM schedule </a:t>
            </a:r>
            <a:r>
              <a:rPr lang="en-US" sz="1400" b="0" dirty="0" smtClean="0">
                <a:latin typeface="+mj-lt"/>
              </a:rPr>
              <a:t>dates</a:t>
            </a:r>
            <a:endParaRPr lang="en-US" sz="1400" b="0" dirty="0">
              <a:latin typeface="+mj-lt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777875" y="3200718"/>
            <a:ext cx="207327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I to create calls for a range of items in the installed </a:t>
            </a:r>
            <a:r>
              <a:rPr lang="en-US" sz="1400" b="0" dirty="0" smtClean="0">
                <a:latin typeface="+mj-lt"/>
              </a:rPr>
              <a:t>base</a:t>
            </a:r>
            <a:endParaRPr lang="en-US" sz="1400" b="0" dirty="0">
              <a:latin typeface="+mj-lt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3530600" y="3253677"/>
            <a:ext cx="20732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Specify F to create calls for a Field </a:t>
            </a:r>
            <a:r>
              <a:rPr lang="en-US" sz="1400" b="0" dirty="0" smtClean="0">
                <a:latin typeface="+mj-lt"/>
              </a:rPr>
              <a:t>Notification</a:t>
            </a:r>
            <a:endParaRPr lang="en-US" sz="1400" b="0" dirty="0">
              <a:latin typeface="+mj-lt"/>
            </a:endParaRPr>
          </a:p>
        </p:txBody>
      </p:sp>
      <p:sp>
        <p:nvSpPr>
          <p:cNvPr id="51208" name="Rectangle 11"/>
          <p:cNvSpPr>
            <a:spLocks noChangeArrowheads="1"/>
          </p:cNvSpPr>
          <p:nvPr/>
        </p:nvSpPr>
        <p:spPr bwMode="auto">
          <a:xfrm>
            <a:off x="2533650" y="1849755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1209" name="Rectangle 12"/>
          <p:cNvSpPr>
            <a:spLocks noChangeArrowheads="1"/>
          </p:cNvSpPr>
          <p:nvPr/>
        </p:nvSpPr>
        <p:spPr bwMode="auto">
          <a:xfrm>
            <a:off x="2533650" y="2040255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1210" name="Rectangle 13"/>
          <p:cNvSpPr>
            <a:spLocks noChangeArrowheads="1"/>
          </p:cNvSpPr>
          <p:nvPr/>
        </p:nvSpPr>
        <p:spPr bwMode="auto">
          <a:xfrm>
            <a:off x="2533650" y="2230755"/>
            <a:ext cx="19050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1211" name="Elbow Connector 17"/>
          <p:cNvCxnSpPr>
            <a:cxnSpLocks noChangeShapeType="1"/>
            <a:stCxn id="8" idx="0"/>
            <a:endCxn id="51210" idx="2"/>
          </p:cNvCxnSpPr>
          <p:nvPr/>
        </p:nvCxnSpPr>
        <p:spPr bwMode="auto">
          <a:xfrm rot="16200000" flipV="1">
            <a:off x="3177096" y="1863535"/>
            <a:ext cx="841947" cy="19383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2" name="Shape 19"/>
          <p:cNvCxnSpPr>
            <a:cxnSpLocks noChangeShapeType="1"/>
            <a:endCxn id="51209" idx="1"/>
          </p:cNvCxnSpPr>
          <p:nvPr/>
        </p:nvCxnSpPr>
        <p:spPr bwMode="auto">
          <a:xfrm rot="5400000" flipH="1" flipV="1">
            <a:off x="1639094" y="2306163"/>
            <a:ext cx="1069975" cy="719137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3" name="Elbow Connector 22"/>
          <p:cNvCxnSpPr>
            <a:cxnSpLocks noChangeShapeType="1"/>
            <a:endCxn id="51208" idx="0"/>
          </p:cNvCxnSpPr>
          <p:nvPr/>
        </p:nvCxnSpPr>
        <p:spPr bwMode="auto">
          <a:xfrm rot="16200000" flipV="1">
            <a:off x="4327525" y="151130"/>
            <a:ext cx="1290638" cy="4687888"/>
          </a:xfrm>
          <a:prstGeom prst="bentConnector3">
            <a:avLst>
              <a:gd name="adj1" fmla="val 117712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3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51208" grpId="0"/>
      <p:bldP spid="51209" grpId="0"/>
      <p:bldP spid="51209" grpId="1"/>
      <p:bldP spid="51210" grpId="0"/>
      <p:bldP spid="51210" grpId="1"/>
      <p:bldP spid="51210" grpId="2"/>
      <p:bldP spid="51210" grpId="3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  <a:endParaRPr lang="en-US" smtClean="0"/>
          </a:p>
        </p:txBody>
      </p:sp>
      <p:sp>
        <p:nvSpPr>
          <p:cNvPr id="522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SSM-CM-420</a:t>
            </a:r>
            <a:endParaRPr lang="en-US" smtClean="0"/>
          </a:p>
        </p:txBody>
      </p:sp>
      <p:pic>
        <p:nvPicPr>
          <p:cNvPr id="522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39749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967288" y="1870012"/>
            <a:ext cx="1652587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Input Source</a:t>
            </a:r>
          </a:p>
        </p:txBody>
      </p:sp>
      <p:sp>
        <p:nvSpPr>
          <p:cNvPr id="52230" name="Rectangle 8"/>
          <p:cNvSpPr>
            <a:spLocks noChangeArrowheads="1"/>
          </p:cNvSpPr>
          <p:nvPr/>
        </p:nvSpPr>
        <p:spPr bwMode="auto">
          <a:xfrm>
            <a:off x="8267700" y="1487424"/>
            <a:ext cx="2286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52231" name="Rectangle 11"/>
          <p:cNvSpPr>
            <a:spLocks noChangeArrowheads="1"/>
          </p:cNvSpPr>
          <p:nvPr/>
        </p:nvSpPr>
        <p:spPr bwMode="auto">
          <a:xfrm>
            <a:off x="1409700" y="1582674"/>
            <a:ext cx="23812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2232" name="Shape 13"/>
          <p:cNvCxnSpPr>
            <a:cxnSpLocks noChangeShapeType="1"/>
            <a:stCxn id="6" idx="2"/>
            <a:endCxn id="52231" idx="2"/>
          </p:cNvCxnSpPr>
          <p:nvPr/>
        </p:nvCxnSpPr>
        <p:spPr bwMode="auto">
          <a:xfrm rot="5400000" flipH="1">
            <a:off x="3579645" y="-6244"/>
            <a:ext cx="163056" cy="4264819"/>
          </a:xfrm>
          <a:prstGeom prst="bentConnector3">
            <a:avLst>
              <a:gd name="adj1" fmla="val -14019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3" name="Rounded Rectangle 12"/>
          <p:cNvSpPr/>
          <p:nvPr/>
        </p:nvSpPr>
        <p:spPr>
          <a:xfrm>
            <a:off x="1225297" y="4024414"/>
            <a:ext cx="6693408" cy="2009061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fr-FR" sz="1600" b="0" dirty="0">
                <a:latin typeface="+mj-lt"/>
              </a:rPr>
              <a:t>Input Source = P (Preventive Maintenance)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Control generation of PM calls when calls are not created during </a:t>
            </a:r>
            <a:r>
              <a:rPr lang="en-US" sz="1600" b="0" dirty="0" smtClean="0">
                <a:latin typeface="+mj-lt"/>
              </a:rPr>
              <a:t>Contract Maintenance</a:t>
            </a: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>
                <a:latin typeface="+mj-lt"/>
              </a:rPr>
              <a:t>Provides a variety of selection criteria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Date selects by scheduled dates on contract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Contract number selects range of contracts or specific one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Assigned creates calls for specific engineer or range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2231" grpId="0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  <a:endParaRPr lang="en-US" smtClean="0"/>
          </a:p>
        </p:txBody>
      </p:sp>
      <p:sp>
        <p:nvSpPr>
          <p:cNvPr id="532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SSM-CM-440</a:t>
            </a:r>
            <a:endParaRPr lang="en-US" smtClean="0"/>
          </a:p>
        </p:txBody>
      </p:sp>
      <p:pic>
        <p:nvPicPr>
          <p:cNvPr id="532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16699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012950" y="4288536"/>
            <a:ext cx="1778000" cy="314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Input Source </a:t>
            </a:r>
          </a:p>
        </p:txBody>
      </p:sp>
      <p:sp>
        <p:nvSpPr>
          <p:cNvPr id="53254" name="Rectangle 7"/>
          <p:cNvSpPr>
            <a:spLocks noChangeArrowheads="1"/>
          </p:cNvSpPr>
          <p:nvPr/>
        </p:nvSpPr>
        <p:spPr bwMode="auto">
          <a:xfrm rot="5400000">
            <a:off x="2552701" y="1973961"/>
            <a:ext cx="1524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3255" name="Shape 9"/>
          <p:cNvCxnSpPr>
            <a:cxnSpLocks noChangeShapeType="1"/>
            <a:stCxn id="10" idx="1"/>
            <a:endCxn id="53254" idx="2"/>
          </p:cNvCxnSpPr>
          <p:nvPr/>
        </p:nvCxnSpPr>
        <p:spPr bwMode="auto">
          <a:xfrm rot="10800000" flipH="1">
            <a:off x="785076" y="2083500"/>
            <a:ext cx="1734287" cy="3077837"/>
          </a:xfrm>
          <a:prstGeom prst="bentConnector3">
            <a:avLst>
              <a:gd name="adj1" fmla="val -13181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ounded Rectangle 9"/>
          <p:cNvSpPr/>
          <p:nvPr/>
        </p:nvSpPr>
        <p:spPr>
          <a:xfrm>
            <a:off x="785077" y="4293013"/>
            <a:ext cx="7298219" cy="1736646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en-US" sz="1600" b="0" dirty="0">
                <a:latin typeface="+mj-lt"/>
              </a:rPr>
              <a:t>Input Source = I (Installed Base)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Create calls for installed base items with similar characteristics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Call defaults for specified Work Code will be used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Select items by end user, item number, serial number, ship date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If multiple items exist for an end user, optionally create one call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Choose preferred coverage for item with both warranty/contract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3254" grpId="0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An end user requests service on two installed units</a:t>
            </a:r>
          </a:p>
          <a:p>
            <a:pPr lvl="1"/>
            <a:r>
              <a:rPr lang="en-US" smtClean="0"/>
              <a:t>Who is calling</a:t>
            </a:r>
          </a:p>
          <a:p>
            <a:pPr lvl="1"/>
            <a:r>
              <a:rPr lang="en-US" smtClean="0"/>
              <a:t>Are the units covered under warranty</a:t>
            </a:r>
          </a:p>
          <a:p>
            <a:pPr lvl="1"/>
            <a:r>
              <a:rPr lang="en-US" smtClean="0"/>
              <a:t>Are they covered under contract</a:t>
            </a:r>
          </a:p>
          <a:p>
            <a:pPr lvl="1"/>
            <a:r>
              <a:rPr lang="en-US" smtClean="0"/>
              <a:t>How much is covered</a:t>
            </a:r>
          </a:p>
          <a:p>
            <a:pPr lvl="1"/>
            <a:r>
              <a:rPr lang="en-US" smtClean="0"/>
              <a:t>What needs to be done</a:t>
            </a:r>
          </a:p>
          <a:p>
            <a:pPr lvl="1"/>
            <a:r>
              <a:rPr lang="en-US" smtClean="0"/>
              <a:t>Does the end user have special invoicing needs</a:t>
            </a:r>
          </a:p>
          <a:p>
            <a:endParaRPr lang="en-US" smtClean="0"/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Creation - Business Process</a:t>
            </a:r>
            <a:endParaRPr lang="en-US" dirty="0" smtClean="0"/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SSM-CM-030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8225" y="107727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Generator</a:t>
            </a:r>
            <a:endParaRPr lang="en-US" smtClean="0"/>
          </a:p>
        </p:txBody>
      </p:sp>
      <p:sp>
        <p:nvSpPr>
          <p:cNvPr id="5427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SSM-CM-460</a:t>
            </a:r>
            <a:endParaRPr lang="en-US" smtClean="0"/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203325" y="3074353"/>
            <a:ext cx="177800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400" b="0">
                <a:latin typeface="+mj-lt"/>
              </a:rPr>
              <a:t>Input Source = F</a:t>
            </a:r>
          </a:p>
        </p:txBody>
      </p:sp>
      <p:sp>
        <p:nvSpPr>
          <p:cNvPr id="54278" name="Rectangle 7"/>
          <p:cNvSpPr>
            <a:spLocks noChangeArrowheads="1"/>
          </p:cNvSpPr>
          <p:nvPr/>
        </p:nvSpPr>
        <p:spPr bwMode="auto">
          <a:xfrm>
            <a:off x="1819275" y="1767840"/>
            <a:ext cx="1809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54279" name="Shape 9"/>
          <p:cNvCxnSpPr>
            <a:cxnSpLocks noChangeShapeType="1"/>
          </p:cNvCxnSpPr>
          <p:nvPr/>
        </p:nvCxnSpPr>
        <p:spPr bwMode="auto">
          <a:xfrm flipH="1" flipV="1">
            <a:off x="1909763" y="1948815"/>
            <a:ext cx="1071562" cy="1292225"/>
          </a:xfrm>
          <a:prstGeom prst="bentConnector4">
            <a:avLst>
              <a:gd name="adj1" fmla="val -21333"/>
              <a:gd name="adj2" fmla="val 5607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ounded Rectangle 9"/>
          <p:cNvSpPr/>
          <p:nvPr/>
        </p:nvSpPr>
        <p:spPr>
          <a:xfrm>
            <a:off x="674913" y="4637667"/>
            <a:ext cx="7750629" cy="1464231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Font typeface="Webdings" pitchFamily="18" charset="2"/>
              <a:buNone/>
              <a:defRPr/>
            </a:pPr>
            <a:r>
              <a:rPr lang="en-US" sz="1600" b="0" dirty="0">
                <a:latin typeface="+mj-lt"/>
              </a:rPr>
              <a:t>Input Source = F (Field Notification)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Create calls related to a Field Notification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Field Notification can be used to manage product </a:t>
            </a:r>
            <a:r>
              <a:rPr lang="en-US" sz="1600" b="0" dirty="0" smtClean="0">
                <a:latin typeface="+mj-lt"/>
              </a:rPr>
              <a:t>recalls</a:t>
            </a:r>
            <a:endParaRPr lang="en-US" sz="1600" b="0" dirty="0">
              <a:latin typeface="+mj-lt"/>
            </a:endParaRPr>
          </a:p>
          <a:p>
            <a:pPr lvl="1">
              <a:defRPr/>
            </a:pPr>
            <a:r>
              <a:rPr lang="en-US" sz="1600" b="0" dirty="0">
                <a:latin typeface="+mj-lt"/>
              </a:rPr>
              <a:t>Optionally specify alternate coverage terms</a:t>
            </a:r>
          </a:p>
          <a:p>
            <a:pPr lvl="1">
              <a:defRPr/>
            </a:pPr>
            <a:r>
              <a:rPr lang="en-US" sz="1600" b="0" dirty="0">
                <a:latin typeface="+mj-lt"/>
              </a:rPr>
              <a:t>Field Notification can already exist or be created from the </a:t>
            </a:r>
            <a:r>
              <a:rPr lang="en-US" sz="1600" b="0" dirty="0" smtClean="0">
                <a:latin typeface="+mj-lt"/>
              </a:rPr>
              <a:t>generator</a:t>
            </a:r>
            <a:endParaRPr lang="en-US" sz="16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4278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Operator creates a single call directly in Call Maintenance</a:t>
            </a:r>
          </a:p>
          <a:p>
            <a:r>
              <a:rPr lang="en-US" smtClean="0"/>
              <a:t>One or more call quotes are released to calls</a:t>
            </a:r>
          </a:p>
          <a:p>
            <a:r>
              <a:rPr lang="en-US" smtClean="0"/>
              <a:t>Installation calls can be automatically created by the system during invoice post</a:t>
            </a:r>
          </a:p>
          <a:p>
            <a:r>
              <a:rPr lang="en-US" smtClean="0"/>
              <a:t>PM calls can be automatically created by the system as part of PM scheduling in Contract Maintenance</a:t>
            </a:r>
          </a:p>
          <a:p>
            <a:r>
              <a:rPr lang="en-US" smtClean="0"/>
              <a:t>Manager creates a group of calls with similar attributes using the Call Generator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Ways to Create a Call</a:t>
            </a:r>
            <a:endParaRPr lang="en-US" smtClean="0"/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SSM-CM-040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  <a:endParaRPr lang="en-US" smtClean="0"/>
          </a:p>
        </p:txBody>
      </p:sp>
      <p:sp>
        <p:nvSpPr>
          <p:cNvPr id="20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SSM-CM-050</a:t>
            </a:r>
            <a:endParaRPr lang="en-US" smtClean="0"/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2971800" y="2979738"/>
            <a:ext cx="3200400" cy="1828800"/>
          </a:xfrm>
          <a:prstGeom prst="roundRect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marL="174625" indent="-174625" eaLnBrk="0" hangingPunct="0">
              <a:buFont typeface="ZapfDingbats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Customer Contact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Has a problem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Needs information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Wants repair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458788" y="4943475"/>
            <a:ext cx="2095126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2000" dirty="0">
                <a:solidFill>
                  <a:schemeClr val="tx2"/>
                </a:solidFill>
                <a:latin typeface="+mj-lt"/>
              </a:rPr>
              <a:t>Need </a:t>
            </a: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to</a:t>
            </a:r>
            <a:br>
              <a:rPr lang="en-US" sz="2000" dirty="0" smtClean="0">
                <a:solidFill>
                  <a:schemeClr val="tx2"/>
                </a:solidFill>
                <a:latin typeface="+mj-lt"/>
              </a:rPr>
            </a:br>
            <a:r>
              <a:rPr lang="en-US" sz="2000" dirty="0" smtClean="0">
                <a:solidFill>
                  <a:schemeClr val="tx2"/>
                </a:solidFill>
                <a:latin typeface="+mj-lt"/>
              </a:rPr>
              <a:t>Capture Details</a:t>
            </a:r>
            <a:endParaRPr lang="en-US" sz="200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13" name="Group 5"/>
          <p:cNvGrpSpPr>
            <a:grpSpLocks noChangeAspect="1"/>
          </p:cNvGrpSpPr>
          <p:nvPr/>
        </p:nvGrpSpPr>
        <p:grpSpPr bwMode="auto">
          <a:xfrm flipH="1">
            <a:off x="6429374" y="683126"/>
            <a:ext cx="1739265" cy="2441073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35" name="Elbow Connector 34"/>
          <p:cNvCxnSpPr>
            <a:stCxn id="11" idx="3"/>
            <a:endCxn id="15" idx="2"/>
          </p:cNvCxnSpPr>
          <p:nvPr/>
        </p:nvCxnSpPr>
        <p:spPr>
          <a:xfrm flipV="1">
            <a:off x="6172200" y="3120695"/>
            <a:ext cx="1125932" cy="773443"/>
          </a:xfrm>
          <a:prstGeom prst="bentConnector2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triangle" w="med" len="med"/>
            <a:tailEnd/>
          </a:ln>
          <a:effectLst/>
        </p:spPr>
      </p:cxnSp>
      <p:cxnSp>
        <p:nvCxnSpPr>
          <p:cNvPr id="39" name="Shape 38"/>
          <p:cNvCxnSpPr>
            <a:stCxn id="12" idx="3"/>
            <a:endCxn id="11" idx="2"/>
          </p:cNvCxnSpPr>
          <p:nvPr/>
        </p:nvCxnSpPr>
        <p:spPr>
          <a:xfrm flipV="1">
            <a:off x="2553914" y="4808538"/>
            <a:ext cx="2018086" cy="487598"/>
          </a:xfrm>
          <a:prstGeom prst="bentConnector2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triangle" w="med" len="med"/>
            <a:tailEnd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ounded Rectangle 62"/>
          <p:cNvSpPr>
            <a:spLocks noChangeArrowheads="1"/>
          </p:cNvSpPr>
          <p:nvPr/>
        </p:nvSpPr>
        <p:spPr bwMode="auto">
          <a:xfrm>
            <a:off x="4910328" y="1203017"/>
            <a:ext cx="1819832" cy="1120874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lIns="90488" tIns="44450" rIns="90488" bIns="44450" anchor="ctr">
            <a:spAutoFit/>
          </a:bodyPr>
          <a:lstStyle/>
          <a:p>
            <a:pPr marL="174625" indent="-174625" eaLnBrk="0" hangingPunct="0">
              <a:buFont typeface="ZapfDingbats"/>
              <a:buNone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Customer Contact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Has a problem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Needs information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Wants repair</a:t>
            </a:r>
          </a:p>
          <a:p>
            <a:pPr marL="174625" indent="-174625" eaLnBrk="0" hangingPunct="0">
              <a:buFontTx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</a:t>
            </a:r>
            <a:endParaRPr lang="en-US" smtClean="0"/>
          </a:p>
        </p:txBody>
      </p:sp>
      <p:sp>
        <p:nvSpPr>
          <p:cNvPr id="307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SSM-CM-060</a:t>
            </a:r>
            <a:endParaRPr lang="en-US" smtClean="0"/>
          </a:p>
        </p:txBody>
      </p:sp>
      <p:sp>
        <p:nvSpPr>
          <p:cNvPr id="36" name="Rounded Rectangle 35"/>
          <p:cNvSpPr>
            <a:spLocks noChangeArrowheads="1"/>
          </p:cNvSpPr>
          <p:nvPr/>
        </p:nvSpPr>
        <p:spPr bwMode="auto">
          <a:xfrm>
            <a:off x="3773615" y="3592386"/>
            <a:ext cx="1530350" cy="635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Dispatcher</a:t>
            </a:r>
          </a:p>
        </p:txBody>
      </p:sp>
      <p:sp>
        <p:nvSpPr>
          <p:cNvPr id="37" name="Rounded Rectangle 36"/>
          <p:cNvSpPr>
            <a:spLocks noChangeArrowheads="1"/>
          </p:cNvSpPr>
          <p:nvPr/>
        </p:nvSpPr>
        <p:spPr bwMode="auto">
          <a:xfrm>
            <a:off x="5311902" y="3592386"/>
            <a:ext cx="1512888" cy="635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Engineering</a:t>
            </a:r>
          </a:p>
        </p:txBody>
      </p:sp>
      <p:sp>
        <p:nvSpPr>
          <p:cNvPr id="38" name="Rounded Rectangle 37"/>
          <p:cNvSpPr>
            <a:spLocks noChangeArrowheads="1"/>
          </p:cNvSpPr>
          <p:nvPr/>
        </p:nvSpPr>
        <p:spPr bwMode="auto">
          <a:xfrm>
            <a:off x="6823202" y="3592386"/>
            <a:ext cx="1512888" cy="6350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Marketing</a:t>
            </a:r>
          </a:p>
        </p:txBody>
      </p:sp>
      <p:sp>
        <p:nvSpPr>
          <p:cNvPr id="39" name="Rounded Rectangle 38"/>
          <p:cNvSpPr>
            <a:spLocks noChangeArrowheads="1"/>
          </p:cNvSpPr>
          <p:nvPr/>
        </p:nvSpPr>
        <p:spPr bwMode="auto">
          <a:xfrm>
            <a:off x="3773615" y="4233736"/>
            <a:ext cx="2336800" cy="9350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Service/Support</a:t>
            </a:r>
          </a:p>
        </p:txBody>
      </p:sp>
      <p:sp>
        <p:nvSpPr>
          <p:cNvPr id="41" name="Rounded Rectangle 40"/>
          <p:cNvSpPr>
            <a:spLocks noChangeArrowheads="1"/>
          </p:cNvSpPr>
          <p:nvPr/>
        </p:nvSpPr>
        <p:spPr bwMode="auto">
          <a:xfrm>
            <a:off x="3773615" y="5173536"/>
            <a:ext cx="2336800" cy="9350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Repair Center</a:t>
            </a:r>
          </a:p>
        </p:txBody>
      </p:sp>
      <p:sp>
        <p:nvSpPr>
          <p:cNvPr id="42" name="Rounded Rectangle 41"/>
          <p:cNvSpPr>
            <a:spLocks noChangeArrowheads="1"/>
          </p:cNvSpPr>
          <p:nvPr/>
        </p:nvSpPr>
        <p:spPr bwMode="auto">
          <a:xfrm>
            <a:off x="6124702" y="5173536"/>
            <a:ext cx="2211388" cy="9350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 eaLnBrk="0" hangingPunct="0">
              <a:buFont typeface="ZapfDingbats"/>
              <a:buNone/>
              <a:defRPr/>
            </a:pPr>
            <a:r>
              <a:rPr lang="en-US" sz="1800" dirty="0">
                <a:solidFill>
                  <a:schemeClr val="tx2"/>
                </a:solidFill>
                <a:latin typeface="+mj-lt"/>
              </a:rPr>
              <a:t>Spare Parts</a:t>
            </a:r>
          </a:p>
        </p:txBody>
      </p:sp>
      <p:cxnSp>
        <p:nvCxnSpPr>
          <p:cNvPr id="86" name="Elbow Connector 34"/>
          <p:cNvCxnSpPr/>
          <p:nvPr/>
        </p:nvCxnSpPr>
        <p:spPr>
          <a:xfrm rot="10800000">
            <a:off x="1821053" y="4895915"/>
            <a:ext cx="1952562" cy="745141"/>
          </a:xfrm>
          <a:prstGeom prst="bentConnector2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arrow" w="med" len="med"/>
            <a:tailEnd type="none" w="med" len="med"/>
          </a:ln>
          <a:effectLst/>
        </p:spPr>
      </p:cxnSp>
      <p:grpSp>
        <p:nvGrpSpPr>
          <p:cNvPr id="8" name="Group 5"/>
          <p:cNvGrpSpPr>
            <a:grpSpLocks noChangeAspect="1"/>
          </p:cNvGrpSpPr>
          <p:nvPr/>
        </p:nvGrpSpPr>
        <p:grpSpPr bwMode="auto">
          <a:xfrm flipH="1">
            <a:off x="7379207" y="1151717"/>
            <a:ext cx="871726" cy="1223475"/>
            <a:chOff x="383" y="986"/>
            <a:chExt cx="994" cy="1393"/>
          </a:xfrm>
        </p:grpSpPr>
        <p:sp>
          <p:nvSpPr>
            <p:cNvPr id="66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rgbClr val="D6C6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Rounded Rectangle 39"/>
          <p:cNvSpPr>
            <a:spLocks noChangeArrowheads="1"/>
          </p:cNvSpPr>
          <p:nvPr/>
        </p:nvSpPr>
        <p:spPr bwMode="auto">
          <a:xfrm>
            <a:off x="6124702" y="4232148"/>
            <a:ext cx="2211388" cy="93503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1800" dirty="0" smtClean="0">
                <a:latin typeface="+mj-lt"/>
              </a:rPr>
              <a:t>Scrap</a:t>
            </a:r>
            <a:endParaRPr lang="en-US" sz="1800" dirty="0">
              <a:latin typeface="+mj-lt"/>
            </a:endParaRPr>
          </a:p>
        </p:txBody>
      </p:sp>
      <p:cxnSp>
        <p:nvCxnSpPr>
          <p:cNvPr id="55" name="Elbow Connector 54"/>
          <p:cNvCxnSpPr>
            <a:endCxn id="63" idx="3"/>
          </p:cNvCxnSpPr>
          <p:nvPr/>
        </p:nvCxnSpPr>
        <p:spPr>
          <a:xfrm rot="10800000" flipV="1">
            <a:off x="6730161" y="1762576"/>
            <a:ext cx="649047" cy="87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280985" y="883920"/>
            <a:ext cx="3219351" cy="4492752"/>
            <a:chOff x="280985" y="1606296"/>
            <a:chExt cx="3219351" cy="4492752"/>
          </a:xfrm>
        </p:grpSpPr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954593" y="1606296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293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Update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Unknown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6" name="Freeform 54"/>
            <p:cNvSpPr>
              <a:spLocks/>
            </p:cNvSpPr>
            <p:nvPr/>
          </p:nvSpPr>
          <p:spPr bwMode="auto">
            <a:xfrm>
              <a:off x="786191" y="2340864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265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Install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INSTALL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17789" y="3075432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173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Correct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RECALL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449387" y="3810000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127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 PM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 MAINT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280985" y="4544568"/>
              <a:ext cx="2545743" cy="1554480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400" dirty="0" smtClean="0">
                  <a:latin typeface="+mj-lt"/>
                </a:rPr>
                <a:t>	Call 101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Work Code:    Tech</a:t>
              </a:r>
            </a:p>
            <a:p>
              <a:pPr>
                <a:tabLst>
                  <a:tab pos="457200" algn="l"/>
                </a:tabLst>
                <a:defRPr/>
              </a:pPr>
              <a:r>
                <a:rPr lang="en-US" sz="1200" b="0" dirty="0" smtClean="0">
                  <a:latin typeface="+mj-lt"/>
                </a:rPr>
                <a:t>Call Type:	           EMERG</a:t>
              </a:r>
              <a:endParaRPr lang="en-US" sz="1200" b="0" dirty="0">
                <a:latin typeface="+mj-lt"/>
              </a:endParaRPr>
            </a:p>
          </p:txBody>
        </p:sp>
      </p:grpSp>
      <p:cxnSp>
        <p:nvCxnSpPr>
          <p:cNvPr id="50" name="Straight Arrow Connector 49"/>
          <p:cNvCxnSpPr>
            <a:stCxn id="63" idx="1"/>
          </p:cNvCxnSpPr>
          <p:nvPr/>
        </p:nvCxnSpPr>
        <p:spPr>
          <a:xfrm rot="10800000">
            <a:off x="3505200" y="1763454"/>
            <a:ext cx="140512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Setup</a:t>
            </a:r>
            <a:endParaRPr lang="en-US" smtClean="0"/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SSM-CM-070</a:t>
            </a:r>
            <a:endParaRPr lang="en-US" smtClean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597493" y="2149094"/>
            <a:ext cx="2652713" cy="300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182880" rIns="0" bIns="46038" anchor="ctr" anchorCtr="1"/>
          <a:lstStyle/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Call CA222 12/5/XX 10:32 AM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Contract 112</a:t>
            </a:r>
            <a:br>
              <a:rPr lang="en-US" sz="1200" dirty="0">
                <a:latin typeface="Arial" pitchFamily="34" charset="0"/>
              </a:rPr>
            </a:br>
            <a:r>
              <a:rPr lang="en-US" sz="1200" dirty="0">
                <a:latin typeface="Arial" pitchFamily="34" charset="0"/>
              </a:rPr>
              <a:t>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Mr. John Days called from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Universal Boxes Inc. to report a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problem with the strapping 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machine (#22167).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______________________</a:t>
            </a:r>
          </a:p>
          <a:p>
            <a:pPr eaLnBrk="0" hangingPunct="0">
              <a:buFont typeface="ZapfDingbats"/>
              <a:buNone/>
              <a:defRPr/>
            </a:pPr>
            <a:r>
              <a:rPr lang="en-US" sz="1200" dirty="0">
                <a:latin typeface="Arial" pitchFamily="34" charset="0"/>
              </a:rPr>
              <a:t>_____________________</a:t>
            </a:r>
          </a:p>
          <a:p>
            <a:pPr>
              <a:buFont typeface="ZapfDingbats"/>
              <a:buNone/>
              <a:defRPr/>
            </a:pPr>
            <a:endParaRPr lang="en-US" sz="1400" dirty="0">
              <a:latin typeface="Arial" pitchFamily="34" charset="0"/>
            </a:endParaRPr>
          </a:p>
        </p:txBody>
      </p:sp>
      <p:sp>
        <p:nvSpPr>
          <p:cNvPr id="21509" name="AutoShape 13"/>
          <p:cNvSpPr>
            <a:spLocks noChangeArrowheads="1"/>
          </p:cNvSpPr>
          <p:nvPr/>
        </p:nvSpPr>
        <p:spPr bwMode="auto">
          <a:xfrm>
            <a:off x="4176490" y="3117341"/>
            <a:ext cx="1371600" cy="685800"/>
          </a:xfrm>
          <a:prstGeom prst="rightArrow">
            <a:avLst>
              <a:gd name="adj1" fmla="val 50000"/>
              <a:gd name="adj2" fmla="val 79267"/>
            </a:avLst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93795" y="936498"/>
            <a:ext cx="3200400" cy="5317998"/>
            <a:chOff x="1143001" y="936498"/>
            <a:chExt cx="3200400" cy="5317998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1143001" y="936498"/>
              <a:ext cx="3200400" cy="5317998"/>
            </a:xfrm>
            <a:prstGeom prst="roundRect">
              <a:avLst>
                <a:gd name="adj" fmla="val 6382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eaLnBrk="0" hangingPunct="0">
                <a:defRPr/>
              </a:pPr>
              <a:endParaRPr lang="en-US" sz="2000" dirty="0">
                <a:latin typeface="+mn-lt"/>
              </a:endParaRPr>
            </a:p>
          </p:txBody>
        </p:sp>
        <p:sp>
          <p:nvSpPr>
            <p:cNvPr id="11" name="Rectangle 4"/>
            <p:cNvSpPr>
              <a:spLocks noChangeArrowheads="1"/>
            </p:cNvSpPr>
            <p:nvPr/>
          </p:nvSpPr>
          <p:spPr bwMode="auto">
            <a:xfrm>
              <a:off x="1371601" y="3413088"/>
              <a:ext cx="2743200" cy="388951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Call Codes</a:t>
              </a:r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1371601" y="2889477"/>
              <a:ext cx="2743200" cy="414717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Service Codes</a:t>
              </a: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371601" y="5624096"/>
              <a:ext cx="2743200" cy="503059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Engineers/</a:t>
              </a:r>
              <a:br>
                <a:rPr lang="en-US" sz="1800" b="0" dirty="0">
                  <a:latin typeface="+mn-lt"/>
                </a:rPr>
              </a:br>
              <a:r>
                <a:rPr lang="en-US" sz="1800" b="0" dirty="0">
                  <a:latin typeface="+mn-lt"/>
                </a:rPr>
                <a:t>Scheduling</a:t>
              </a: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1371601" y="4578100"/>
              <a:ext cx="2743200" cy="415944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Escalations</a:t>
              </a: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1371601" y="1063432"/>
              <a:ext cx="2743200" cy="520237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Contracts and</a:t>
              </a:r>
            </a:p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Warranties</a:t>
              </a: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1371601" y="1692563"/>
              <a:ext cx="2743200" cy="385270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Installed Base</a:t>
              </a: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1371601" y="2186727"/>
              <a:ext cx="2743200" cy="593856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Customers and</a:t>
              </a:r>
            </a:p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End Users</a:t>
              </a:r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1371601" y="5102938"/>
              <a:ext cx="2743200" cy="412263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Areas</a:t>
              </a: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1371601" y="3910933"/>
              <a:ext cx="2743200" cy="558273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lIns="0" tIns="46038" rIns="0" bIns="46038" anchor="ctr" anchorCtr="1"/>
            <a:lstStyle/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Service Structures/</a:t>
              </a:r>
            </a:p>
            <a:p>
              <a:pPr algn="ctr" eaLnBrk="0" hangingPunct="0">
                <a:buFont typeface="ZapfDingbats"/>
                <a:buNone/>
                <a:defRPr/>
              </a:pPr>
              <a:r>
                <a:rPr lang="en-US" sz="1800" b="0" dirty="0">
                  <a:latin typeface="+mn-lt"/>
                </a:rPr>
                <a:t>Routings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Control settings enable you to make implementation decisions</a:t>
            </a:r>
          </a:p>
          <a:p>
            <a:pPr lvl="1"/>
            <a:r>
              <a:rPr lang="en-US" smtClean="0"/>
              <a:t>Items in Installed Base</a:t>
            </a:r>
          </a:p>
          <a:p>
            <a:pPr lvl="1"/>
            <a:r>
              <a:rPr lang="en-US" smtClean="0"/>
              <a:t>Items Must Exist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Controlling Call Items</a:t>
            </a:r>
            <a:endParaRPr lang="en-US" smtClean="0"/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SSM-CM-080</a:t>
            </a:r>
            <a:endParaRPr lang="en-US" smtClean="0"/>
          </a:p>
        </p:txBody>
      </p:sp>
      <p:pic>
        <p:nvPicPr>
          <p:cNvPr id="22533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6850" y="3132392"/>
            <a:ext cx="6210300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90550" y="5489829"/>
            <a:ext cx="25304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Service is provided only for items in the item </a:t>
            </a:r>
            <a:r>
              <a:rPr lang="en-US" sz="1400" b="0" dirty="0" smtClean="0">
                <a:latin typeface="+mj-lt"/>
              </a:rPr>
              <a:t>master</a:t>
            </a:r>
            <a:endParaRPr lang="en-US" sz="1400" b="0" dirty="0">
              <a:latin typeface="+mj-lt"/>
            </a:endParaRP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2190750" y="4108704"/>
            <a:ext cx="3429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2536" name="Elbow Connector 10"/>
          <p:cNvCxnSpPr>
            <a:cxnSpLocks noChangeShapeType="1"/>
            <a:endCxn id="22535" idx="1"/>
          </p:cNvCxnSpPr>
          <p:nvPr/>
        </p:nvCxnSpPr>
        <p:spPr bwMode="auto">
          <a:xfrm rot="10800000" flipH="1">
            <a:off x="590550" y="4213479"/>
            <a:ext cx="1600200" cy="1564372"/>
          </a:xfrm>
          <a:prstGeom prst="bentConnector3">
            <a:avLst>
              <a:gd name="adj1" fmla="val -1428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581650" y="2918079"/>
            <a:ext cx="25304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eaLnBrk="0" hangingPunct="0">
              <a:buFont typeface="ZapfDingbats"/>
              <a:buNone/>
              <a:defRPr/>
            </a:pPr>
            <a:r>
              <a:rPr lang="en-US" sz="1400" b="0" dirty="0">
                <a:latin typeface="+mj-lt"/>
              </a:rPr>
              <a:t>Service is provided only for items in the installed </a:t>
            </a:r>
            <a:r>
              <a:rPr lang="en-US" sz="1400" b="0" dirty="0" smtClean="0">
                <a:latin typeface="+mj-lt"/>
              </a:rPr>
              <a:t>base</a:t>
            </a:r>
            <a:endParaRPr lang="en-US" sz="1400" b="0" dirty="0">
              <a:latin typeface="+mj-lt"/>
            </a:endParaRPr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2971800" y="3946779"/>
            <a:ext cx="16192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/>
          </a:p>
        </p:txBody>
      </p:sp>
      <p:cxnSp>
        <p:nvCxnSpPr>
          <p:cNvPr id="22539" name="Elbow Connector 14"/>
          <p:cNvCxnSpPr>
            <a:cxnSpLocks noChangeShapeType="1"/>
            <a:endCxn id="22538" idx="0"/>
          </p:cNvCxnSpPr>
          <p:nvPr/>
        </p:nvCxnSpPr>
        <p:spPr bwMode="auto">
          <a:xfrm flipH="1">
            <a:off x="3052763" y="3206101"/>
            <a:ext cx="5059362" cy="740678"/>
          </a:xfrm>
          <a:prstGeom prst="bentConnector4">
            <a:avLst>
              <a:gd name="adj1" fmla="val -4518"/>
              <a:gd name="adj2" fmla="val 6944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2535" grpId="0"/>
      <p:bldP spid="12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7448</TotalTime>
  <Words>1692</Words>
  <Application>Microsoft Office PowerPoint</Application>
  <PresentationFormat>On-screen Show (4:3)</PresentationFormat>
  <Paragraphs>381</Paragraphs>
  <Slides>40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QAD 2010 Template</vt:lpstr>
      <vt:lpstr>Call Management</vt:lpstr>
      <vt:lpstr>Call Management</vt:lpstr>
      <vt:lpstr>Call Life Cycle</vt:lpstr>
      <vt:lpstr>Call Creation - Business Process</vt:lpstr>
      <vt:lpstr>Ways to Create a Call</vt:lpstr>
      <vt:lpstr>Call Maintenance</vt:lpstr>
      <vt:lpstr>Call Maintenance</vt:lpstr>
      <vt:lpstr>Call Setup</vt:lpstr>
      <vt:lpstr>Controlling Call Items</vt:lpstr>
      <vt:lpstr>Default Call Service Type</vt:lpstr>
      <vt:lpstr>Pending Calls</vt:lpstr>
      <vt:lpstr>Call Management Control</vt:lpstr>
      <vt:lpstr>Call Management</vt:lpstr>
      <vt:lpstr>Assigning Responsibility</vt:lpstr>
      <vt:lpstr>Call Management Control</vt:lpstr>
      <vt:lpstr>Kinds of Calls</vt:lpstr>
      <vt:lpstr>Kinds of Calls</vt:lpstr>
      <vt:lpstr>Default Call Definitions</vt:lpstr>
      <vt:lpstr>Call Generator Defaults Used in Call Creation</vt:lpstr>
      <vt:lpstr>Call Default Mechanics</vt:lpstr>
      <vt:lpstr>Call Default Mechanics</vt:lpstr>
      <vt:lpstr>Call Default Mechanics - Additional Capabilities</vt:lpstr>
      <vt:lpstr>User Preferences</vt:lpstr>
      <vt:lpstr>Call Maintenance</vt:lpstr>
      <vt:lpstr>Call Maintenance – Multi Items</vt:lpstr>
      <vt:lpstr>Service Site Management Business Reasons</vt:lpstr>
      <vt:lpstr>Engineer Maintenance</vt:lpstr>
      <vt:lpstr>Determining a Site/Location</vt:lpstr>
      <vt:lpstr>Default Site Maintenance</vt:lpstr>
      <vt:lpstr>Determining a Site/Location</vt:lpstr>
      <vt:lpstr>Service Site Summary </vt:lpstr>
      <vt:lpstr>Call Management Control</vt:lpstr>
      <vt:lpstr>Installation Calls Setup</vt:lpstr>
      <vt:lpstr>Installation Calls Creation</vt:lpstr>
      <vt:lpstr>Installed Base Item Maintenance</vt:lpstr>
      <vt:lpstr>Call Generator</vt:lpstr>
      <vt:lpstr>Call Generator</vt:lpstr>
      <vt:lpstr>Call Generator</vt:lpstr>
      <vt:lpstr>Call Generator</vt:lpstr>
      <vt:lpstr>Call Generator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263</cp:revision>
  <dcterms:created xsi:type="dcterms:W3CDTF">2002-03-27T21:49:26Z</dcterms:created>
  <dcterms:modified xsi:type="dcterms:W3CDTF">2012-01-23T21:10:29Z</dcterms:modified>
</cp:coreProperties>
</file>