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</p:sldMasterIdLst>
  <p:notesMasterIdLst>
    <p:notesMasterId r:id="rId30"/>
  </p:notesMasterIdLst>
  <p:handoutMasterIdLst>
    <p:handoutMasterId r:id="rId31"/>
  </p:handoutMasterIdLst>
  <p:sldIdLst>
    <p:sldId id="286" r:id="rId2"/>
    <p:sldId id="287" r:id="rId3"/>
    <p:sldId id="288" r:id="rId4"/>
    <p:sldId id="289" r:id="rId5"/>
    <p:sldId id="290" r:id="rId6"/>
    <p:sldId id="261" r:id="rId7"/>
    <p:sldId id="262" r:id="rId8"/>
    <p:sldId id="263" r:id="rId9"/>
    <p:sldId id="291" r:id="rId10"/>
    <p:sldId id="265" r:id="rId11"/>
    <p:sldId id="29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3" r:id="rId22"/>
    <p:sldId id="277" r:id="rId23"/>
    <p:sldId id="278" r:id="rId24"/>
    <p:sldId id="294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44AEC83-249B-4061-BD18-D0F979F75669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37C8276-E1A8-4D7F-8B48-5C4BC4EE3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95715D-46E2-4290-9185-B6748BE3BA35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5C92EB1-7183-486D-A658-2EB9292955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162801" y="6638544"/>
            <a:ext cx="19812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53325" y="6638544"/>
            <a:ext cx="15906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Contracts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53325" y="6638925"/>
            <a:ext cx="1590675" cy="219075"/>
          </a:xfrm>
          <a:noFill/>
        </p:spPr>
        <p:txBody>
          <a:bodyPr/>
          <a:lstStyle/>
          <a:p>
            <a:r>
              <a:rPr lang="en-US" dirty="0" smtClean="0"/>
              <a:t>SSM-SC-010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Generating Lines</a:t>
            </a:r>
          </a:p>
          <a:p>
            <a:pPr lvl="1"/>
            <a:r>
              <a:rPr lang="en-US" dirty="0" smtClean="0"/>
              <a:t>Select from items in end user installed base</a:t>
            </a:r>
          </a:p>
          <a:p>
            <a:pPr lvl="1"/>
            <a:r>
              <a:rPr lang="en-US" dirty="0" smtClean="0"/>
              <a:t>Specify lines on sales order</a:t>
            </a:r>
          </a:p>
          <a:p>
            <a:pPr lvl="1"/>
            <a:r>
              <a:rPr lang="en-US" dirty="0" smtClean="0"/>
              <a:t>Specify lines from sales quote</a:t>
            </a:r>
          </a:p>
          <a:p>
            <a:r>
              <a:rPr lang="en-US" dirty="0" smtClean="0"/>
              <a:t>Changing Lines Items restricted when referenced by a call</a:t>
            </a:r>
          </a:p>
          <a:p>
            <a:r>
              <a:rPr lang="en-US" dirty="0" smtClean="0"/>
              <a:t>Deleting restricted if call referenced or it has been invoiced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Line Items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SSM-SC-100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End Users with Items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SSM-SC-110</a:t>
            </a:r>
            <a:endParaRPr lang="en-US" dirty="0" smtClean="0"/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57200" y="920180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Header:  Customer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Service type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Billing Information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additional charge items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Header comments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57200" y="3680554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End Users: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Addresses and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Additional charge Lines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Totals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400675" y="920181"/>
            <a:ext cx="3581400" cy="272415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Detail Line Items: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Item information and </a:t>
            </a:r>
            <a:r>
              <a:rPr lang="en-US" sz="2000" b="0" dirty="0" smtClean="0">
                <a:latin typeface="+mj-lt"/>
              </a:rPr>
              <a:t>prices, billing </a:t>
            </a:r>
            <a:r>
              <a:rPr lang="en-US" sz="2000" b="0" dirty="0">
                <a:latin typeface="+mj-lt"/>
              </a:rPr>
              <a:t>cycle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Start/end dates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Line item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Comments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205412" y="3997833"/>
            <a:ext cx="3776663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Additional Charges: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Percentage uplift or flat fee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33975" y="5254852"/>
            <a:ext cx="3848100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Trailer: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Price totals and tax Information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Header Frame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SSM-SC-120</a:t>
            </a:r>
            <a:endParaRPr lang="en-US" dirty="0" smtClean="0"/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724400" y="1400175"/>
            <a:ext cx="2990850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Indicates relationship between items and end users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3810000" y="19716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1" name="Shape 9"/>
          <p:cNvCxnSpPr>
            <a:cxnSpLocks noChangeShapeType="1"/>
            <a:endCxn id="26630" idx="0"/>
          </p:cNvCxnSpPr>
          <p:nvPr/>
        </p:nvCxnSpPr>
        <p:spPr bwMode="auto">
          <a:xfrm rot="10800000" flipV="1">
            <a:off x="3876676" y="1689615"/>
            <a:ext cx="847725" cy="28205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689100" y="4781550"/>
            <a:ext cx="28495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Start date always defaults to the first day the month following the order date. End date is based on service type duration.</a:t>
            </a:r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1066800" y="4638675"/>
            <a:ext cx="3429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4" name="Elbow Connector 13"/>
          <p:cNvCxnSpPr>
            <a:cxnSpLocks noChangeShapeType="1"/>
            <a:endCxn id="26633" idx="1"/>
          </p:cNvCxnSpPr>
          <p:nvPr/>
        </p:nvCxnSpPr>
        <p:spPr bwMode="auto">
          <a:xfrm rot="10800000">
            <a:off x="1066800" y="4724401"/>
            <a:ext cx="622300" cy="702717"/>
          </a:xfrm>
          <a:prstGeom prst="bentConnector3">
            <a:avLst>
              <a:gd name="adj1" fmla="val 13673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332413" y="4605338"/>
            <a:ext cx="2578100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Enables  you to automatically build contract line items based on the installed base, sales orders, or sales quotes.</a:t>
            </a:r>
          </a:p>
        </p:txBody>
      </p:sp>
      <p:sp>
        <p:nvSpPr>
          <p:cNvPr id="26636" name="Rectangle 15"/>
          <p:cNvSpPr>
            <a:spLocks noChangeArrowheads="1"/>
          </p:cNvSpPr>
          <p:nvPr/>
        </p:nvSpPr>
        <p:spPr bwMode="auto">
          <a:xfrm>
            <a:off x="5600700" y="4048125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7" name="Elbow Connector 17"/>
          <p:cNvCxnSpPr>
            <a:cxnSpLocks noChangeShapeType="1"/>
            <a:endCxn id="26636" idx="3"/>
          </p:cNvCxnSpPr>
          <p:nvPr/>
        </p:nvCxnSpPr>
        <p:spPr bwMode="auto">
          <a:xfrm flipH="1" flipV="1">
            <a:off x="6029325" y="4152900"/>
            <a:ext cx="1881188" cy="1217187"/>
          </a:xfrm>
          <a:prstGeom prst="bentConnector3">
            <a:avLst>
              <a:gd name="adj1" fmla="val -1215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0" grpId="0"/>
      <p:bldP spid="11" grpId="0" animBg="1"/>
      <p:bldP spid="26633" grpId="0"/>
      <p:bldP spid="15" grpId="0" animBg="1"/>
      <p:bldP spid="266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Billing Frame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SSM-SC-130</a:t>
            </a:r>
            <a:endParaRPr lang="en-US" dirty="0" smtClean="0"/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334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1950" y="1895475"/>
            <a:ext cx="2520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Defaults from the control file and affects contract </a:t>
            </a:r>
            <a:r>
              <a:rPr lang="en-US" sz="1400" b="0" dirty="0" smtClean="0">
                <a:latin typeface="+mj-lt"/>
              </a:rPr>
              <a:t>billing</a:t>
            </a:r>
            <a:endParaRPr lang="en-US" sz="1400" b="0" dirty="0">
              <a:latin typeface="+mj-lt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933575" y="2895600"/>
            <a:ext cx="14287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endCxn id="27654" idx="3"/>
          </p:cNvCxnSpPr>
          <p:nvPr/>
        </p:nvCxnSpPr>
        <p:spPr bwMode="auto">
          <a:xfrm flipH="1">
            <a:off x="2076450" y="2302679"/>
            <a:ext cx="806450" cy="664359"/>
          </a:xfrm>
          <a:prstGeom prst="bentConnector3">
            <a:avLst>
              <a:gd name="adj1" fmla="val -2834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37088" y="4645025"/>
            <a:ext cx="2520950" cy="814407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if a contract-wide PM schedule should be </a:t>
            </a:r>
            <a:r>
              <a:rPr lang="en-US" sz="1400" b="0" dirty="0" smtClean="0">
                <a:latin typeface="+mj-lt"/>
              </a:rPr>
              <a:t>created</a:t>
            </a:r>
            <a:endParaRPr lang="en-US" sz="1400" b="0" dirty="0">
              <a:latin typeface="+mj-lt"/>
            </a:endParaRPr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5419725" y="3267075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8" name="Elbow Connector 12"/>
          <p:cNvCxnSpPr>
            <a:cxnSpLocks noChangeShapeType="1"/>
            <a:endCxn id="27657" idx="3"/>
          </p:cNvCxnSpPr>
          <p:nvPr/>
        </p:nvCxnSpPr>
        <p:spPr bwMode="auto">
          <a:xfrm flipH="1" flipV="1">
            <a:off x="5724525" y="3352800"/>
            <a:ext cx="1433513" cy="1699429"/>
          </a:xfrm>
          <a:prstGeom prst="bentConnector3">
            <a:avLst>
              <a:gd name="adj1" fmla="val -159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654" grpId="0"/>
      <p:bldP spid="10" grpId="0" animBg="1"/>
      <p:bldP spid="276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Coverage Limits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SSM-SC-140</a:t>
            </a:r>
            <a:endParaRPr lang="en-US" dirty="0" smtClean="0"/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0013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End User Detail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SSM-SC-150</a:t>
            </a:r>
            <a:endParaRPr lang="en-US" dirty="0" smtClean="0"/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162050"/>
            <a:ext cx="7839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End User Default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SSM-SC-160</a:t>
            </a:r>
            <a:endParaRPr lang="en-US" dirty="0" smtClean="0"/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668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Line Item Entry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SSM-SC-170</a:t>
            </a:r>
            <a:endParaRPr lang="en-US" dirty="0" smtClean="0"/>
          </a:p>
        </p:txBody>
      </p:sp>
      <p:pic>
        <p:nvPicPr>
          <p:cNvPr id="3174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09663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Contract Maintenance - Preventative Maint.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SSM-SC-180</a:t>
            </a:r>
            <a:endParaRPr lang="en-US" dirty="0" smtClean="0"/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400" smtClean="0"/>
              <a:t>Additional Charges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SSM-SC-090</a:t>
            </a:r>
            <a:endParaRPr lang="en-US" dirty="0" smtClean="0"/>
          </a:p>
        </p:txBody>
      </p:sp>
      <p:pic>
        <p:nvPicPr>
          <p:cNvPr id="3379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00138"/>
            <a:ext cx="78676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Elements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SSM-SC-020</a:t>
            </a:r>
            <a:endParaRPr lang="en-US" dirty="0" smtClean="0"/>
          </a:p>
        </p:txBody>
      </p:sp>
      <p:sp>
        <p:nvSpPr>
          <p:cNvPr id="5" name="Rounded Rectangle 4"/>
          <p:cNvSpPr/>
          <p:nvPr/>
        </p:nvSpPr>
        <p:spPr>
          <a:xfrm>
            <a:off x="3205163" y="5012178"/>
            <a:ext cx="2733675" cy="9081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dirty="0" smtClean="0">
                <a:latin typeface="+mj-lt"/>
              </a:rPr>
              <a:t>A Single Service Contract</a:t>
            </a:r>
            <a:endParaRPr lang="en-US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11880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Who:</a:t>
            </a:r>
          </a:p>
          <a:p>
            <a:pPr algn="ctr"/>
            <a:r>
              <a:rPr lang="en-US" sz="1600" b="0" dirty="0" smtClean="0">
                <a:latin typeface="+mj-lt"/>
              </a:rPr>
              <a:t>Customer/End User Record</a:t>
            </a:r>
            <a:endParaRPr lang="en-US" sz="1600" b="0" dirty="0">
              <a:latin typeface="+mj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67587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What:</a:t>
            </a:r>
          </a:p>
          <a:p>
            <a:pPr algn="ctr"/>
            <a:r>
              <a:rPr lang="en-US" sz="1600" b="0" dirty="0" smtClean="0">
                <a:latin typeface="+mj-lt"/>
              </a:rPr>
              <a:t>Items to be covered</a:t>
            </a:r>
            <a:endParaRPr lang="en-US" sz="1600" b="0" dirty="0">
              <a:latin typeface="+mj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54129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How:</a:t>
            </a:r>
          </a:p>
          <a:p>
            <a:pPr algn="ctr"/>
            <a:r>
              <a:rPr lang="en-US" sz="1600" b="0" dirty="0" smtClean="0">
                <a:latin typeface="+mj-lt"/>
              </a:rPr>
              <a:t>Terms, Conditions, Coverage %</a:t>
            </a:r>
            <a:endParaRPr lang="en-US" sz="1600" b="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5072" y="832709"/>
            <a:ext cx="1538354" cy="206654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rtlCol="0" anchor="ctr" anchorCtr="1">
            <a:noAutofit/>
          </a:bodyPr>
          <a:lstStyle/>
          <a:p>
            <a:r>
              <a:rPr lang="en-US" sz="1200" dirty="0" smtClean="0">
                <a:latin typeface="+mj-lt"/>
              </a:rPr>
              <a:t>Contract Type SC-1</a:t>
            </a:r>
          </a:p>
          <a:p>
            <a:r>
              <a:rPr lang="en-US" sz="1050" b="0" dirty="0" smtClean="0">
                <a:latin typeface="+mj-lt"/>
              </a:rPr>
              <a:t>Coverage: M-F, 8-5</a:t>
            </a:r>
          </a:p>
          <a:p>
            <a:r>
              <a:rPr lang="en-US" sz="1050" b="0" dirty="0" smtClean="0">
                <a:latin typeface="+mj-lt"/>
              </a:rPr>
              <a:t>Response: 1D</a:t>
            </a:r>
          </a:p>
          <a:p>
            <a:r>
              <a:rPr lang="en-US" sz="1050" b="0" dirty="0" smtClean="0">
                <a:latin typeface="+mj-lt"/>
              </a:rPr>
              <a:t>50% coverage</a:t>
            </a:r>
          </a:p>
          <a:p>
            <a:endParaRPr lang="en-US" sz="1050" b="0" dirty="0" smtClean="0">
              <a:latin typeface="+mj-lt"/>
            </a:endParaRPr>
          </a:p>
          <a:p>
            <a:pPr algn="ctr"/>
            <a:r>
              <a:rPr lang="en-US" sz="1050" b="0" dirty="0" smtClean="0">
                <a:latin typeface="+mj-lt"/>
              </a:rPr>
              <a:t>___________________________________________________________________________________________________________________________________________________</a:t>
            </a:r>
            <a:endParaRPr lang="en-US" sz="1050" b="0" dirty="0">
              <a:latin typeface="+mj-l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1963" y="1165703"/>
            <a:ext cx="6000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Elbow Connector 18"/>
          <p:cNvCxnSpPr>
            <a:stCxn id="1032" idx="2"/>
            <a:endCxn id="6" idx="0"/>
          </p:cNvCxnSpPr>
          <p:nvPr/>
        </p:nvCxnSpPr>
        <p:spPr>
          <a:xfrm rot="5400000">
            <a:off x="1553660" y="3160123"/>
            <a:ext cx="54809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9" idx="2"/>
            <a:endCxn id="8" idx="0"/>
          </p:cNvCxnSpPr>
          <p:nvPr/>
        </p:nvCxnSpPr>
        <p:spPr>
          <a:xfrm rot="5400000">
            <a:off x="7046790" y="3166712"/>
            <a:ext cx="5349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2"/>
            <a:endCxn id="5" idx="0"/>
          </p:cNvCxnSpPr>
          <p:nvPr/>
        </p:nvCxnSpPr>
        <p:spPr>
          <a:xfrm rot="16200000" flipH="1">
            <a:off x="2868051" y="3308227"/>
            <a:ext cx="663607" cy="274429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8" idx="2"/>
            <a:endCxn id="5" idx="0"/>
          </p:cNvCxnSpPr>
          <p:nvPr/>
        </p:nvCxnSpPr>
        <p:spPr>
          <a:xfrm rot="5400000">
            <a:off x="5611322" y="3309250"/>
            <a:ext cx="663607" cy="274224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1031" idx="2"/>
            <a:endCxn id="7" idx="0"/>
          </p:cNvCxnSpPr>
          <p:nvPr/>
        </p:nvCxnSpPr>
        <p:spPr>
          <a:xfrm rot="5400000">
            <a:off x="4304542" y="3166712"/>
            <a:ext cx="53491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2"/>
            <a:endCxn id="5" idx="0"/>
          </p:cNvCxnSpPr>
          <p:nvPr/>
        </p:nvCxnSpPr>
        <p:spPr>
          <a:xfrm rot="16200000" flipH="1">
            <a:off x="4240197" y="4680373"/>
            <a:ext cx="663607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232" y="857251"/>
            <a:ext cx="15049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Contract Trailer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SSM-SC-200</a:t>
            </a:r>
            <a:endParaRPr lang="en-US" dirty="0" smtClean="0"/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2868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Items with End Users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SSM-SC-210</a:t>
            </a:r>
            <a:endParaRPr lang="en-US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609029" y="1152102"/>
            <a:ext cx="4114800" cy="4784878"/>
            <a:chOff x="447675" y="1152102"/>
            <a:chExt cx="4114800" cy="478487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47675" y="1152102"/>
              <a:ext cx="4114800" cy="2247424"/>
            </a:xfrm>
            <a:prstGeom prst="roundRect">
              <a:avLst>
                <a:gd name="adj" fmla="val 1015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Header:  Customer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Service type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Billing Information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additional charge items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 comments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447675" y="3494151"/>
              <a:ext cx="4114800" cy="102155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Default Item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Item data, qty., start/end date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Billing cycle, item limits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447675" y="4608957"/>
              <a:ext cx="4114800" cy="1328023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Item End Users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addresses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totals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additional charge items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77372" y="1407795"/>
            <a:ext cx="3657600" cy="4042410"/>
            <a:chOff x="5200650" y="1151382"/>
            <a:chExt cx="3657600" cy="4042410"/>
          </a:xfrm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200650" y="1151382"/>
              <a:ext cx="3657600" cy="2171700"/>
            </a:xfrm>
            <a:prstGeom prst="roundRect">
              <a:avLst>
                <a:gd name="adj" fmla="val 10351"/>
              </a:avLst>
            </a:prstGeom>
            <a:solidFill>
              <a:schemeClr val="bg1"/>
            </a:solidFill>
            <a:ln w="9525">
              <a:solidFill>
                <a:schemeClr val="tx1">
                  <a:lumMod val="90000"/>
                  <a:lumOff val="1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Detail Line Items: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Item information and prices,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 billing cycle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Start/end dates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Line item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Comments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PM Schedules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200650" y="3418713"/>
              <a:ext cx="3657600" cy="9144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Additional Charges: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Percentage uplift or flat fee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200650" y="4431792"/>
              <a:ext cx="3657600" cy="762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Trailer: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Price totals and tax Information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Contracts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SSM-SC-220</a:t>
            </a:r>
            <a:endParaRPr lang="en-US" dirty="0" smtClean="0"/>
          </a:p>
        </p:txBody>
      </p:sp>
      <p:pic>
        <p:nvPicPr>
          <p:cNvPr id="3686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858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 the end date with Contract Maintenance</a:t>
            </a:r>
          </a:p>
          <a:p>
            <a:r>
              <a:rPr lang="en-US" dirty="0" smtClean="0"/>
              <a:t>Use Renew Single Contract (11.5.13.8) to renew a particular contract that is about to expire</a:t>
            </a:r>
          </a:p>
          <a:p>
            <a:r>
              <a:rPr lang="en-US" dirty="0" smtClean="0"/>
              <a:t>For contracts with Auto Renew set to Yes, use the Renewal Process/Report (11.5.13.10) to renew selected ranges of contracts</a:t>
            </a:r>
          </a:p>
          <a:p>
            <a:r>
              <a:rPr lang="en-US" dirty="0" smtClean="0"/>
              <a:t>Copy the existing contract to a new contract with Contract Copy to Contract (11.5.13.6)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Renewal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Service Contract Renewal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+mj-lt"/>
              </a:rPr>
              <a:t>SSM-SC-240</a:t>
            </a:r>
            <a:endParaRPr lang="en-US" dirty="0" smtClean="0">
              <a:latin typeface="+mj-lt"/>
            </a:endParaRPr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711200" y="1458913"/>
            <a:ext cx="7718425" cy="4324350"/>
            <a:chOff x="539750" y="1839913"/>
            <a:chExt cx="7718425" cy="432435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286375" y="2582863"/>
              <a:ext cx="2971800" cy="3581400"/>
              <a:chOff x="3456" y="1465"/>
              <a:chExt cx="1872" cy="2256"/>
            </a:xfrm>
          </p:grpSpPr>
          <p:sp>
            <p:nvSpPr>
              <p:cNvPr id="38953" name="Freeform 5"/>
              <p:cNvSpPr>
                <a:spLocks/>
              </p:cNvSpPr>
              <p:nvPr/>
            </p:nvSpPr>
            <p:spPr bwMode="auto">
              <a:xfrm>
                <a:off x="3548" y="1559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4" name="Freeform 6"/>
              <p:cNvSpPr>
                <a:spLocks/>
              </p:cNvSpPr>
              <p:nvPr/>
            </p:nvSpPr>
            <p:spPr bwMode="auto">
              <a:xfrm>
                <a:off x="3548" y="1559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5" name="Freeform 7"/>
              <p:cNvSpPr>
                <a:spLocks/>
              </p:cNvSpPr>
              <p:nvPr/>
            </p:nvSpPr>
            <p:spPr bwMode="auto">
              <a:xfrm>
                <a:off x="3456" y="1465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6" name="Freeform 8"/>
              <p:cNvSpPr>
                <a:spLocks/>
              </p:cNvSpPr>
              <p:nvPr/>
            </p:nvSpPr>
            <p:spPr bwMode="auto">
              <a:xfrm>
                <a:off x="3456" y="1465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7" name="Freeform 9"/>
              <p:cNvSpPr>
                <a:spLocks/>
              </p:cNvSpPr>
              <p:nvPr/>
            </p:nvSpPr>
            <p:spPr bwMode="auto">
              <a:xfrm>
                <a:off x="3720" y="2110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8" name="Line 10"/>
              <p:cNvSpPr>
                <a:spLocks noChangeShapeType="1"/>
              </p:cNvSpPr>
              <p:nvPr/>
            </p:nvSpPr>
            <p:spPr bwMode="auto">
              <a:xfrm flipV="1">
                <a:off x="3731" y="2246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9" name="Line 11"/>
              <p:cNvSpPr>
                <a:spLocks noChangeShapeType="1"/>
              </p:cNvSpPr>
              <p:nvPr/>
            </p:nvSpPr>
            <p:spPr bwMode="auto">
              <a:xfrm flipV="1">
                <a:off x="3734" y="229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0" name="Line 12"/>
              <p:cNvSpPr>
                <a:spLocks noChangeShapeType="1"/>
              </p:cNvSpPr>
              <p:nvPr/>
            </p:nvSpPr>
            <p:spPr bwMode="auto">
              <a:xfrm flipV="1">
                <a:off x="3738" y="2355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1" name="Line 13"/>
              <p:cNvSpPr>
                <a:spLocks noChangeShapeType="1"/>
              </p:cNvSpPr>
              <p:nvPr/>
            </p:nvSpPr>
            <p:spPr bwMode="auto">
              <a:xfrm flipV="1">
                <a:off x="3743" y="241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2" name="Line 14"/>
              <p:cNvSpPr>
                <a:spLocks noChangeShapeType="1"/>
              </p:cNvSpPr>
              <p:nvPr/>
            </p:nvSpPr>
            <p:spPr bwMode="auto">
              <a:xfrm flipV="1">
                <a:off x="3749" y="2457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3" name="Line 15"/>
              <p:cNvSpPr>
                <a:spLocks noChangeShapeType="1"/>
              </p:cNvSpPr>
              <p:nvPr/>
            </p:nvSpPr>
            <p:spPr bwMode="auto">
              <a:xfrm flipV="1">
                <a:off x="3759" y="2588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4" name="Line 16"/>
              <p:cNvSpPr>
                <a:spLocks noChangeShapeType="1"/>
              </p:cNvSpPr>
              <p:nvPr/>
            </p:nvSpPr>
            <p:spPr bwMode="auto">
              <a:xfrm flipV="1">
                <a:off x="3763" y="2636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5" name="Line 17"/>
              <p:cNvSpPr>
                <a:spLocks noChangeShapeType="1"/>
              </p:cNvSpPr>
              <p:nvPr/>
            </p:nvSpPr>
            <p:spPr bwMode="auto">
              <a:xfrm flipV="1">
                <a:off x="3769" y="2697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6" name="Line 18"/>
              <p:cNvSpPr>
                <a:spLocks noChangeShapeType="1"/>
              </p:cNvSpPr>
              <p:nvPr/>
            </p:nvSpPr>
            <p:spPr bwMode="auto">
              <a:xfrm flipV="1">
                <a:off x="3773" y="2752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7" name="Line 19"/>
              <p:cNvSpPr>
                <a:spLocks noChangeShapeType="1"/>
              </p:cNvSpPr>
              <p:nvPr/>
            </p:nvSpPr>
            <p:spPr bwMode="auto">
              <a:xfrm flipV="1">
                <a:off x="3778" y="2797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8" name="Line 20"/>
              <p:cNvSpPr>
                <a:spLocks noChangeShapeType="1"/>
              </p:cNvSpPr>
              <p:nvPr/>
            </p:nvSpPr>
            <p:spPr bwMode="auto">
              <a:xfrm flipV="1">
                <a:off x="3783" y="2906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9" name="Line 21"/>
              <p:cNvSpPr>
                <a:spLocks noChangeShapeType="1"/>
              </p:cNvSpPr>
              <p:nvPr/>
            </p:nvSpPr>
            <p:spPr bwMode="auto">
              <a:xfrm flipV="1">
                <a:off x="3787" y="295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0" name="Line 22"/>
              <p:cNvSpPr>
                <a:spLocks noChangeShapeType="1"/>
              </p:cNvSpPr>
              <p:nvPr/>
            </p:nvSpPr>
            <p:spPr bwMode="auto">
              <a:xfrm flipV="1">
                <a:off x="3792" y="3016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1" name="Line 23"/>
              <p:cNvSpPr>
                <a:spLocks noChangeShapeType="1"/>
              </p:cNvSpPr>
              <p:nvPr/>
            </p:nvSpPr>
            <p:spPr bwMode="auto">
              <a:xfrm flipV="1">
                <a:off x="3797" y="307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2" name="Line 24"/>
              <p:cNvSpPr>
                <a:spLocks noChangeShapeType="1"/>
              </p:cNvSpPr>
              <p:nvPr/>
            </p:nvSpPr>
            <p:spPr bwMode="auto">
              <a:xfrm flipV="1">
                <a:off x="3801" y="3117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3" name="Line 25"/>
              <p:cNvSpPr>
                <a:spLocks noChangeShapeType="1"/>
              </p:cNvSpPr>
              <p:nvPr/>
            </p:nvSpPr>
            <p:spPr bwMode="auto">
              <a:xfrm flipV="1">
                <a:off x="3814" y="3310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4" name="Line 26"/>
              <p:cNvSpPr>
                <a:spLocks noChangeShapeType="1"/>
              </p:cNvSpPr>
              <p:nvPr/>
            </p:nvSpPr>
            <p:spPr bwMode="auto">
              <a:xfrm flipV="1">
                <a:off x="4582" y="3249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5" name="Freeform 27"/>
              <p:cNvSpPr>
                <a:spLocks/>
              </p:cNvSpPr>
              <p:nvPr/>
            </p:nvSpPr>
            <p:spPr bwMode="auto">
              <a:xfrm>
                <a:off x="3805" y="3265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6" name="Freeform 28"/>
              <p:cNvSpPr>
                <a:spLocks/>
              </p:cNvSpPr>
              <p:nvPr/>
            </p:nvSpPr>
            <p:spPr bwMode="auto">
              <a:xfrm>
                <a:off x="4027" y="3249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7" name="Freeform 29"/>
              <p:cNvSpPr>
                <a:spLocks/>
              </p:cNvSpPr>
              <p:nvPr/>
            </p:nvSpPr>
            <p:spPr bwMode="auto">
              <a:xfrm>
                <a:off x="4068" y="3249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8" name="Freeform 30"/>
              <p:cNvSpPr>
                <a:spLocks/>
              </p:cNvSpPr>
              <p:nvPr/>
            </p:nvSpPr>
            <p:spPr bwMode="auto">
              <a:xfrm>
                <a:off x="4038" y="3258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9" name="Freeform 31"/>
              <p:cNvSpPr>
                <a:spLocks/>
              </p:cNvSpPr>
              <p:nvPr/>
            </p:nvSpPr>
            <p:spPr bwMode="auto">
              <a:xfrm>
                <a:off x="4554" y="3219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80" name="Freeform 32"/>
              <p:cNvSpPr>
                <a:spLocks/>
              </p:cNvSpPr>
              <p:nvPr/>
            </p:nvSpPr>
            <p:spPr bwMode="auto">
              <a:xfrm>
                <a:off x="4777" y="3193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 rot="21295761">
                <a:off x="3564" y="1540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#223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- 12/31/XX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grpSp>
          <p:nvGrpSpPr>
            <p:cNvPr id="4" name="Group 35"/>
            <p:cNvGrpSpPr>
              <a:grpSpLocks/>
            </p:cNvGrpSpPr>
            <p:nvPr/>
          </p:nvGrpSpPr>
          <p:grpSpPr bwMode="auto">
            <a:xfrm>
              <a:off x="539750" y="1839913"/>
              <a:ext cx="2971800" cy="3581400"/>
              <a:chOff x="466" y="997"/>
              <a:chExt cx="1872" cy="2256"/>
            </a:xfrm>
          </p:grpSpPr>
          <p:sp>
            <p:nvSpPr>
              <p:cNvPr id="38924" name="Freeform 36"/>
              <p:cNvSpPr>
                <a:spLocks/>
              </p:cNvSpPr>
              <p:nvPr/>
            </p:nvSpPr>
            <p:spPr bwMode="auto">
              <a:xfrm>
                <a:off x="558" y="1091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5" name="Freeform 37"/>
              <p:cNvSpPr>
                <a:spLocks/>
              </p:cNvSpPr>
              <p:nvPr/>
            </p:nvSpPr>
            <p:spPr bwMode="auto">
              <a:xfrm>
                <a:off x="558" y="1091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6" name="Freeform 38"/>
              <p:cNvSpPr>
                <a:spLocks/>
              </p:cNvSpPr>
              <p:nvPr/>
            </p:nvSpPr>
            <p:spPr bwMode="auto">
              <a:xfrm>
                <a:off x="466" y="997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7" name="Freeform 39"/>
              <p:cNvSpPr>
                <a:spLocks/>
              </p:cNvSpPr>
              <p:nvPr/>
            </p:nvSpPr>
            <p:spPr bwMode="auto">
              <a:xfrm>
                <a:off x="466" y="997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8" name="Freeform 40"/>
              <p:cNvSpPr>
                <a:spLocks/>
              </p:cNvSpPr>
              <p:nvPr/>
            </p:nvSpPr>
            <p:spPr bwMode="auto">
              <a:xfrm>
                <a:off x="730" y="1642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9" name="Line 41"/>
              <p:cNvSpPr>
                <a:spLocks noChangeShapeType="1"/>
              </p:cNvSpPr>
              <p:nvPr/>
            </p:nvSpPr>
            <p:spPr bwMode="auto">
              <a:xfrm flipV="1">
                <a:off x="741" y="1778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0" name="Line 42"/>
              <p:cNvSpPr>
                <a:spLocks noChangeShapeType="1"/>
              </p:cNvSpPr>
              <p:nvPr/>
            </p:nvSpPr>
            <p:spPr bwMode="auto">
              <a:xfrm flipV="1">
                <a:off x="744" y="182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1" name="Line 43"/>
              <p:cNvSpPr>
                <a:spLocks noChangeShapeType="1"/>
              </p:cNvSpPr>
              <p:nvPr/>
            </p:nvSpPr>
            <p:spPr bwMode="auto">
              <a:xfrm flipV="1">
                <a:off x="748" y="1887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2" name="Line 44"/>
              <p:cNvSpPr>
                <a:spLocks noChangeShapeType="1"/>
              </p:cNvSpPr>
              <p:nvPr/>
            </p:nvSpPr>
            <p:spPr bwMode="auto">
              <a:xfrm flipV="1">
                <a:off x="753" y="194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3" name="Line 45"/>
              <p:cNvSpPr>
                <a:spLocks noChangeShapeType="1"/>
              </p:cNvSpPr>
              <p:nvPr/>
            </p:nvSpPr>
            <p:spPr bwMode="auto">
              <a:xfrm flipV="1">
                <a:off x="759" y="1989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4" name="Line 46"/>
              <p:cNvSpPr>
                <a:spLocks noChangeShapeType="1"/>
              </p:cNvSpPr>
              <p:nvPr/>
            </p:nvSpPr>
            <p:spPr bwMode="auto">
              <a:xfrm flipV="1">
                <a:off x="769" y="2120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5" name="Line 47"/>
              <p:cNvSpPr>
                <a:spLocks noChangeShapeType="1"/>
              </p:cNvSpPr>
              <p:nvPr/>
            </p:nvSpPr>
            <p:spPr bwMode="auto">
              <a:xfrm flipV="1">
                <a:off x="773" y="2168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6" name="Line 48"/>
              <p:cNvSpPr>
                <a:spLocks noChangeShapeType="1"/>
              </p:cNvSpPr>
              <p:nvPr/>
            </p:nvSpPr>
            <p:spPr bwMode="auto">
              <a:xfrm flipV="1">
                <a:off x="779" y="2229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7" name="Line 49"/>
              <p:cNvSpPr>
                <a:spLocks noChangeShapeType="1"/>
              </p:cNvSpPr>
              <p:nvPr/>
            </p:nvSpPr>
            <p:spPr bwMode="auto">
              <a:xfrm flipV="1">
                <a:off x="783" y="2284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8" name="Line 50"/>
              <p:cNvSpPr>
                <a:spLocks noChangeShapeType="1"/>
              </p:cNvSpPr>
              <p:nvPr/>
            </p:nvSpPr>
            <p:spPr bwMode="auto">
              <a:xfrm flipV="1">
                <a:off x="788" y="2329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9" name="Line 51"/>
              <p:cNvSpPr>
                <a:spLocks noChangeShapeType="1"/>
              </p:cNvSpPr>
              <p:nvPr/>
            </p:nvSpPr>
            <p:spPr bwMode="auto">
              <a:xfrm flipV="1">
                <a:off x="793" y="2438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0" name="Line 52"/>
              <p:cNvSpPr>
                <a:spLocks noChangeShapeType="1"/>
              </p:cNvSpPr>
              <p:nvPr/>
            </p:nvSpPr>
            <p:spPr bwMode="auto">
              <a:xfrm flipV="1">
                <a:off x="797" y="248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1" name="Line 53"/>
              <p:cNvSpPr>
                <a:spLocks noChangeShapeType="1"/>
              </p:cNvSpPr>
              <p:nvPr/>
            </p:nvSpPr>
            <p:spPr bwMode="auto">
              <a:xfrm flipV="1">
                <a:off x="802" y="2548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2" name="Line 54"/>
              <p:cNvSpPr>
                <a:spLocks noChangeShapeType="1"/>
              </p:cNvSpPr>
              <p:nvPr/>
            </p:nvSpPr>
            <p:spPr bwMode="auto">
              <a:xfrm flipV="1">
                <a:off x="807" y="260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3" name="Line 55"/>
              <p:cNvSpPr>
                <a:spLocks noChangeShapeType="1"/>
              </p:cNvSpPr>
              <p:nvPr/>
            </p:nvSpPr>
            <p:spPr bwMode="auto">
              <a:xfrm flipV="1">
                <a:off x="811" y="2649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4" name="Line 56"/>
              <p:cNvSpPr>
                <a:spLocks noChangeShapeType="1"/>
              </p:cNvSpPr>
              <p:nvPr/>
            </p:nvSpPr>
            <p:spPr bwMode="auto">
              <a:xfrm flipV="1">
                <a:off x="824" y="2842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5" name="Line 57"/>
              <p:cNvSpPr>
                <a:spLocks noChangeShapeType="1"/>
              </p:cNvSpPr>
              <p:nvPr/>
            </p:nvSpPr>
            <p:spPr bwMode="auto">
              <a:xfrm flipV="1">
                <a:off x="1592" y="2781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6" name="Freeform 58"/>
              <p:cNvSpPr>
                <a:spLocks/>
              </p:cNvSpPr>
              <p:nvPr/>
            </p:nvSpPr>
            <p:spPr bwMode="auto">
              <a:xfrm>
                <a:off x="815" y="2797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7" name="Freeform 59"/>
              <p:cNvSpPr>
                <a:spLocks/>
              </p:cNvSpPr>
              <p:nvPr/>
            </p:nvSpPr>
            <p:spPr bwMode="auto">
              <a:xfrm>
                <a:off x="1037" y="2781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8" name="Freeform 60"/>
              <p:cNvSpPr>
                <a:spLocks/>
              </p:cNvSpPr>
              <p:nvPr/>
            </p:nvSpPr>
            <p:spPr bwMode="auto">
              <a:xfrm>
                <a:off x="1078" y="2781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9" name="Freeform 61"/>
              <p:cNvSpPr>
                <a:spLocks/>
              </p:cNvSpPr>
              <p:nvPr/>
            </p:nvSpPr>
            <p:spPr bwMode="auto">
              <a:xfrm>
                <a:off x="1048" y="2790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0" name="Freeform 62"/>
              <p:cNvSpPr>
                <a:spLocks/>
              </p:cNvSpPr>
              <p:nvPr/>
            </p:nvSpPr>
            <p:spPr bwMode="auto">
              <a:xfrm>
                <a:off x="1564" y="2751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1" name="Freeform 63"/>
              <p:cNvSpPr>
                <a:spLocks/>
              </p:cNvSpPr>
              <p:nvPr/>
            </p:nvSpPr>
            <p:spPr bwMode="auto">
              <a:xfrm>
                <a:off x="1787" y="2725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5" name="Rectangle 64"/>
              <p:cNvSpPr>
                <a:spLocks noChangeArrowheads="1"/>
              </p:cNvSpPr>
              <p:nvPr/>
            </p:nvSpPr>
            <p:spPr bwMode="auto">
              <a:xfrm rot="21327401">
                <a:off x="574" y="1072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#105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</a:t>
                </a:r>
                <a:r>
                  <a:rPr lang="en-US" sz="2000" b="0" dirty="0">
                    <a:latin typeface="+mj-lt"/>
                  </a:rPr>
                  <a:t>- </a:t>
                </a:r>
                <a:r>
                  <a:rPr lang="en-US" sz="2000" b="0" dirty="0" smtClean="0">
                    <a:latin typeface="+mj-lt"/>
                  </a:rPr>
                  <a:t>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3590925" y="3816350"/>
              <a:ext cx="1446213" cy="704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Contract </a:t>
              </a:r>
            </a:p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Renewal</a:t>
              </a:r>
            </a:p>
          </p:txBody>
        </p:sp>
        <p:sp>
          <p:nvSpPr>
            <p:cNvPr id="38920" name="Rectangle 68"/>
            <p:cNvSpPr>
              <a:spLocks noChangeArrowheads="1"/>
            </p:cNvSpPr>
            <p:nvPr/>
          </p:nvSpPr>
          <p:spPr bwMode="auto">
            <a:xfrm>
              <a:off x="3000375" y="329565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21" name="Rectangle 69"/>
            <p:cNvSpPr>
              <a:spLocks noChangeArrowheads="1"/>
            </p:cNvSpPr>
            <p:nvPr/>
          </p:nvSpPr>
          <p:spPr bwMode="auto">
            <a:xfrm>
              <a:off x="5457825" y="472440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8922" name="Shape 71"/>
            <p:cNvCxnSpPr>
              <a:cxnSpLocks noChangeShapeType="1"/>
              <a:stCxn id="38920" idx="3"/>
              <a:endCxn id="66" idx="0"/>
            </p:cNvCxnSpPr>
            <p:nvPr/>
          </p:nvCxnSpPr>
          <p:spPr bwMode="auto">
            <a:xfrm>
              <a:off x="3228975" y="3526483"/>
              <a:ext cx="1085057" cy="289867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  <p:cxnSp>
          <p:nvCxnSpPr>
            <p:cNvPr id="38923" name="Shape 73"/>
            <p:cNvCxnSpPr>
              <a:cxnSpLocks noChangeShapeType="1"/>
              <a:stCxn id="66" idx="2"/>
              <a:endCxn id="38921" idx="1"/>
            </p:cNvCxnSpPr>
            <p:nvPr/>
          </p:nvCxnSpPr>
          <p:spPr bwMode="auto">
            <a:xfrm rot="16200000" flipH="1">
              <a:off x="4668912" y="4166319"/>
              <a:ext cx="434033" cy="1143793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Renewal Process/Report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SSM-SC-250</a:t>
            </a:r>
            <a:endParaRPr lang="en-US" dirty="0" smtClean="0"/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4850" y="833438"/>
            <a:ext cx="7809524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Delete/Archive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SSM-SC-260</a:t>
            </a:r>
            <a:endParaRPr lang="en-US" dirty="0" smtClean="0"/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144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 Maintenance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SSM-SC-270</a:t>
            </a:r>
            <a:endParaRPr lang="en-US" dirty="0" smtClean="0"/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334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Quotes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SSM-SC-280</a:t>
            </a:r>
            <a:endParaRPr lang="en-US" dirty="0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76313"/>
            <a:ext cx="625475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3" y="1209675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5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1457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6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2250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Contract Effects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SSM-SC-030</a:t>
            </a:r>
            <a:endParaRPr lang="en-US" dirty="0" smtClean="0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903604" y="4796789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Call Activity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Recording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940107" y="3442652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657403" y="4361497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Preventive 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Maintenance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370329" y="1116013"/>
            <a:ext cx="6400800" cy="124460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/>
            </a:pPr>
            <a:r>
              <a:rPr lang="en-US" sz="3200" dirty="0" smtClean="0">
                <a:latin typeface="+mj-lt"/>
              </a:rPr>
              <a:t>Service Contract Coverage</a:t>
            </a:r>
            <a:endParaRPr lang="en-US" sz="3200" dirty="0">
              <a:latin typeface="+mj-lt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905827" y="3443923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and Call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Quote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6200000" flipH="1">
            <a:off x="3570824" y="3360518"/>
            <a:ext cx="2000884" cy="107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5400000">
            <a:off x="2653823" y="1527017"/>
            <a:ext cx="1083310" cy="275050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6200000" flipH="1">
            <a:off x="5171599" y="1759743"/>
            <a:ext cx="1082039" cy="22837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1599883" y="4576445"/>
            <a:ext cx="438466" cy="222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Design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SSM-SC-040</a:t>
            </a:r>
            <a:endParaRPr lang="en-US" dirty="0" smtClean="0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2179190" y="887349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2499" y="2703322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3" name="Elbow Connector 12"/>
          <p:cNvCxnSpPr>
            <a:stCxn id="8" idx="2"/>
            <a:endCxn id="11" idx="0"/>
          </p:cNvCxnSpPr>
          <p:nvPr/>
        </p:nvCxnSpPr>
        <p:spPr>
          <a:xfrm rot="5400000">
            <a:off x="1743261" y="974336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8" idx="2"/>
            <a:endCxn id="112" idx="0"/>
          </p:cNvCxnSpPr>
          <p:nvPr/>
        </p:nvCxnSpPr>
        <p:spPr>
          <a:xfrm rot="16200000" flipH="1">
            <a:off x="3209713" y="975074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2"/>
            <a:endCxn id="102" idx="0"/>
          </p:cNvCxnSpPr>
          <p:nvPr/>
        </p:nvCxnSpPr>
        <p:spPr>
          <a:xfrm rot="5400000">
            <a:off x="2476856" y="1707931"/>
            <a:ext cx="522916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11999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>
            <a:off x="735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103109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7" name="Oval 10"/>
          <p:cNvSpPr>
            <a:spLocks noChangeArrowheads="1"/>
          </p:cNvSpPr>
          <p:nvPr/>
        </p:nvSpPr>
        <p:spPr bwMode="auto">
          <a:xfrm>
            <a:off x="132636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624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49" name="Elbow Connector 48"/>
          <p:cNvCxnSpPr>
            <a:stCxn id="11" idx="2"/>
            <a:endCxn id="45" idx="0"/>
          </p:cNvCxnSpPr>
          <p:nvPr/>
        </p:nvCxnSpPr>
        <p:spPr>
          <a:xfrm rot="5400000">
            <a:off x="750902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11" idx="2"/>
            <a:endCxn id="46" idx="0"/>
          </p:cNvCxnSpPr>
          <p:nvPr/>
        </p:nvCxnSpPr>
        <p:spPr>
          <a:xfrm rot="5400000">
            <a:off x="898540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1" idx="2"/>
            <a:endCxn id="47" idx="0"/>
          </p:cNvCxnSpPr>
          <p:nvPr/>
        </p:nvCxnSpPr>
        <p:spPr>
          <a:xfrm rot="16200000" flipH="1">
            <a:off x="1046177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11" idx="2"/>
            <a:endCxn id="48" idx="0"/>
          </p:cNvCxnSpPr>
          <p:nvPr/>
        </p:nvCxnSpPr>
        <p:spPr>
          <a:xfrm rot="16200000" flipH="1">
            <a:off x="1195402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Oval 10"/>
          <p:cNvSpPr>
            <a:spLocks noChangeArrowheads="1"/>
          </p:cNvSpPr>
          <p:nvPr/>
        </p:nvSpPr>
        <p:spPr bwMode="auto">
          <a:xfrm>
            <a:off x="2179190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4" name="Oval 10"/>
          <p:cNvSpPr>
            <a:spLocks noChangeArrowheads="1"/>
          </p:cNvSpPr>
          <p:nvPr/>
        </p:nvSpPr>
        <p:spPr bwMode="auto">
          <a:xfrm>
            <a:off x="2202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5" name="Oval 10"/>
          <p:cNvSpPr>
            <a:spLocks noChangeArrowheads="1"/>
          </p:cNvSpPr>
          <p:nvPr/>
        </p:nvSpPr>
        <p:spPr bwMode="auto">
          <a:xfrm>
            <a:off x="2497275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6" name="Oval 10"/>
          <p:cNvSpPr>
            <a:spLocks noChangeArrowheads="1"/>
          </p:cNvSpPr>
          <p:nvPr/>
        </p:nvSpPr>
        <p:spPr bwMode="auto">
          <a:xfrm>
            <a:off x="279255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auto">
          <a:xfrm>
            <a:off x="3091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08" name="Elbow Connector 107"/>
          <p:cNvCxnSpPr>
            <a:stCxn id="102" idx="2"/>
            <a:endCxn id="104" idx="0"/>
          </p:cNvCxnSpPr>
          <p:nvPr/>
        </p:nvCxnSpPr>
        <p:spPr>
          <a:xfrm rot="5400000">
            <a:off x="2217589" y="2604364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102" idx="2"/>
            <a:endCxn id="105" idx="0"/>
          </p:cNvCxnSpPr>
          <p:nvPr/>
        </p:nvCxnSpPr>
        <p:spPr>
          <a:xfrm rot="5400000">
            <a:off x="2365227" y="2752002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102" idx="2"/>
            <a:endCxn id="106" idx="0"/>
          </p:cNvCxnSpPr>
          <p:nvPr/>
        </p:nvCxnSpPr>
        <p:spPr>
          <a:xfrm rot="16200000" flipH="1">
            <a:off x="2512864" y="2753963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stCxn id="102" idx="2"/>
            <a:endCxn id="107" idx="0"/>
          </p:cNvCxnSpPr>
          <p:nvPr/>
        </p:nvCxnSpPr>
        <p:spPr>
          <a:xfrm rot="16200000" flipH="1">
            <a:off x="2662089" y="2604738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Oval 10"/>
          <p:cNvSpPr>
            <a:spLocks noChangeArrowheads="1"/>
          </p:cNvSpPr>
          <p:nvPr/>
        </p:nvSpPr>
        <p:spPr bwMode="auto">
          <a:xfrm>
            <a:off x="3644904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4" name="Oval 10"/>
          <p:cNvSpPr>
            <a:spLocks noChangeArrowheads="1"/>
          </p:cNvSpPr>
          <p:nvPr/>
        </p:nvSpPr>
        <p:spPr bwMode="auto">
          <a:xfrm>
            <a:off x="3668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5" name="Oval 10"/>
          <p:cNvSpPr>
            <a:spLocks noChangeArrowheads="1"/>
          </p:cNvSpPr>
          <p:nvPr/>
        </p:nvSpPr>
        <p:spPr bwMode="auto">
          <a:xfrm>
            <a:off x="396399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6" name="Oval 10"/>
          <p:cNvSpPr>
            <a:spLocks noChangeArrowheads="1"/>
          </p:cNvSpPr>
          <p:nvPr/>
        </p:nvSpPr>
        <p:spPr bwMode="auto">
          <a:xfrm>
            <a:off x="425927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auto">
          <a:xfrm>
            <a:off x="4557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18" name="Elbow Connector 117"/>
          <p:cNvCxnSpPr>
            <a:stCxn id="112" idx="2"/>
            <a:endCxn id="114" idx="0"/>
          </p:cNvCxnSpPr>
          <p:nvPr/>
        </p:nvCxnSpPr>
        <p:spPr>
          <a:xfrm rot="5400000">
            <a:off x="3683807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112" idx="2"/>
            <a:endCxn id="115" idx="0"/>
          </p:cNvCxnSpPr>
          <p:nvPr/>
        </p:nvCxnSpPr>
        <p:spPr>
          <a:xfrm rot="5400000">
            <a:off x="3831445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112" idx="2"/>
            <a:endCxn id="116" idx="0"/>
          </p:cNvCxnSpPr>
          <p:nvPr/>
        </p:nvCxnSpPr>
        <p:spPr>
          <a:xfrm rot="16200000" flipH="1">
            <a:off x="3979082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12" idx="2"/>
            <a:endCxn id="117" idx="0"/>
          </p:cNvCxnSpPr>
          <p:nvPr/>
        </p:nvCxnSpPr>
        <p:spPr>
          <a:xfrm rot="16200000" flipH="1">
            <a:off x="4128307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1763891" y="3382572"/>
            <a:ext cx="1933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End User-Item Detail</a:t>
            </a:r>
            <a:endParaRPr lang="en-US" sz="1400" dirty="0">
              <a:latin typeface="+mj-lt"/>
            </a:endParaRPr>
          </a:p>
        </p:txBody>
      </p:sp>
      <p:sp>
        <p:nvSpPr>
          <p:cNvPr id="161" name="Oval 11"/>
          <p:cNvSpPr>
            <a:spLocks noChangeArrowheads="1"/>
          </p:cNvSpPr>
          <p:nvPr/>
        </p:nvSpPr>
        <p:spPr bwMode="auto">
          <a:xfrm>
            <a:off x="5834123" y="3162300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162" name="Rectangle 12"/>
          <p:cNvSpPr>
            <a:spLocks noChangeArrowheads="1"/>
          </p:cNvSpPr>
          <p:nvPr/>
        </p:nvSpPr>
        <p:spPr bwMode="auto">
          <a:xfrm>
            <a:off x="3837432" y="4978273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63" name="Elbow Connector 162"/>
          <p:cNvCxnSpPr>
            <a:stCxn id="161" idx="2"/>
            <a:endCxn id="166" idx="0"/>
          </p:cNvCxnSpPr>
          <p:nvPr/>
        </p:nvCxnSpPr>
        <p:spPr>
          <a:xfrm rot="5400000">
            <a:off x="5398194" y="3249287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163"/>
          <p:cNvCxnSpPr>
            <a:stCxn id="161" idx="2"/>
            <a:endCxn id="184" idx="0"/>
          </p:cNvCxnSpPr>
          <p:nvPr/>
        </p:nvCxnSpPr>
        <p:spPr>
          <a:xfrm rot="16200000" flipH="1">
            <a:off x="6864646" y="3250025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161" idx="2"/>
            <a:endCxn id="175" idx="0"/>
          </p:cNvCxnSpPr>
          <p:nvPr/>
        </p:nvCxnSpPr>
        <p:spPr>
          <a:xfrm rot="5400000">
            <a:off x="6131789" y="3982882"/>
            <a:ext cx="52291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Oval 10"/>
          <p:cNvSpPr>
            <a:spLocks noChangeArrowheads="1"/>
          </p:cNvSpPr>
          <p:nvPr/>
        </p:nvSpPr>
        <p:spPr bwMode="auto">
          <a:xfrm>
            <a:off x="4366932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7" name="Oval 10"/>
          <p:cNvSpPr>
            <a:spLocks noChangeArrowheads="1"/>
          </p:cNvSpPr>
          <p:nvPr/>
        </p:nvSpPr>
        <p:spPr bwMode="auto">
          <a:xfrm>
            <a:off x="4390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8" name="Oval 10"/>
          <p:cNvSpPr>
            <a:spLocks noChangeArrowheads="1"/>
          </p:cNvSpPr>
          <p:nvPr/>
        </p:nvSpPr>
        <p:spPr bwMode="auto">
          <a:xfrm>
            <a:off x="468602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9" name="Oval 10"/>
          <p:cNvSpPr>
            <a:spLocks noChangeArrowheads="1"/>
          </p:cNvSpPr>
          <p:nvPr/>
        </p:nvSpPr>
        <p:spPr bwMode="auto">
          <a:xfrm>
            <a:off x="498130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0" name="Oval 10"/>
          <p:cNvSpPr>
            <a:spLocks noChangeArrowheads="1"/>
          </p:cNvSpPr>
          <p:nvPr/>
        </p:nvSpPr>
        <p:spPr bwMode="auto">
          <a:xfrm>
            <a:off x="5279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71" name="Elbow Connector 170"/>
          <p:cNvCxnSpPr>
            <a:stCxn id="166" idx="2"/>
            <a:endCxn id="167" idx="0"/>
          </p:cNvCxnSpPr>
          <p:nvPr/>
        </p:nvCxnSpPr>
        <p:spPr>
          <a:xfrm rot="5400000">
            <a:off x="4405835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Elbow Connector 171"/>
          <p:cNvCxnSpPr>
            <a:stCxn id="166" idx="2"/>
            <a:endCxn id="168" idx="0"/>
          </p:cNvCxnSpPr>
          <p:nvPr/>
        </p:nvCxnSpPr>
        <p:spPr>
          <a:xfrm rot="5400000">
            <a:off x="4553473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>
            <a:stCxn id="166" idx="2"/>
            <a:endCxn id="169" idx="0"/>
          </p:cNvCxnSpPr>
          <p:nvPr/>
        </p:nvCxnSpPr>
        <p:spPr>
          <a:xfrm rot="16200000" flipH="1">
            <a:off x="4701110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173"/>
          <p:cNvCxnSpPr>
            <a:stCxn id="166" idx="2"/>
            <a:endCxn id="170" idx="0"/>
          </p:cNvCxnSpPr>
          <p:nvPr/>
        </p:nvCxnSpPr>
        <p:spPr>
          <a:xfrm rot="16200000" flipH="1">
            <a:off x="4850335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5" name="Oval 10"/>
          <p:cNvSpPr>
            <a:spLocks noChangeArrowheads="1"/>
          </p:cNvSpPr>
          <p:nvPr/>
        </p:nvSpPr>
        <p:spPr bwMode="auto">
          <a:xfrm>
            <a:off x="5834123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6" name="Oval 10"/>
          <p:cNvSpPr>
            <a:spLocks noChangeArrowheads="1"/>
          </p:cNvSpPr>
          <p:nvPr/>
        </p:nvSpPr>
        <p:spPr bwMode="auto">
          <a:xfrm>
            <a:off x="5856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7" name="Oval 10"/>
          <p:cNvSpPr>
            <a:spLocks noChangeArrowheads="1"/>
          </p:cNvSpPr>
          <p:nvPr/>
        </p:nvSpPr>
        <p:spPr bwMode="auto">
          <a:xfrm>
            <a:off x="615220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8" name="Oval 10"/>
          <p:cNvSpPr>
            <a:spLocks noChangeArrowheads="1"/>
          </p:cNvSpPr>
          <p:nvPr/>
        </p:nvSpPr>
        <p:spPr bwMode="auto">
          <a:xfrm>
            <a:off x="644748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9" name="Oval 10"/>
          <p:cNvSpPr>
            <a:spLocks noChangeArrowheads="1"/>
          </p:cNvSpPr>
          <p:nvPr/>
        </p:nvSpPr>
        <p:spPr bwMode="auto">
          <a:xfrm>
            <a:off x="6745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0" name="Elbow Connector 179"/>
          <p:cNvCxnSpPr>
            <a:stCxn id="175" idx="2"/>
            <a:endCxn id="176" idx="0"/>
          </p:cNvCxnSpPr>
          <p:nvPr/>
        </p:nvCxnSpPr>
        <p:spPr>
          <a:xfrm rot="5400000">
            <a:off x="5872522" y="4879315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Elbow Connector 180"/>
          <p:cNvCxnSpPr>
            <a:stCxn id="175" idx="2"/>
            <a:endCxn id="177" idx="0"/>
          </p:cNvCxnSpPr>
          <p:nvPr/>
        </p:nvCxnSpPr>
        <p:spPr>
          <a:xfrm rot="5400000">
            <a:off x="6020160" y="5026953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Elbow Connector 181"/>
          <p:cNvCxnSpPr>
            <a:stCxn id="175" idx="2"/>
            <a:endCxn id="178" idx="0"/>
          </p:cNvCxnSpPr>
          <p:nvPr/>
        </p:nvCxnSpPr>
        <p:spPr>
          <a:xfrm rot="16200000" flipH="1">
            <a:off x="6167797" y="5028914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175" idx="2"/>
            <a:endCxn id="179" idx="0"/>
          </p:cNvCxnSpPr>
          <p:nvPr/>
        </p:nvCxnSpPr>
        <p:spPr>
          <a:xfrm rot="16200000" flipH="1">
            <a:off x="6317022" y="4879689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" name="Oval 10"/>
          <p:cNvSpPr>
            <a:spLocks noChangeArrowheads="1"/>
          </p:cNvSpPr>
          <p:nvPr/>
        </p:nvSpPr>
        <p:spPr bwMode="auto">
          <a:xfrm>
            <a:off x="7299837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5" name="Oval 10"/>
          <p:cNvSpPr>
            <a:spLocks noChangeArrowheads="1"/>
          </p:cNvSpPr>
          <p:nvPr/>
        </p:nvSpPr>
        <p:spPr bwMode="auto">
          <a:xfrm>
            <a:off x="7323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6" name="Oval 10"/>
          <p:cNvSpPr>
            <a:spLocks noChangeArrowheads="1"/>
          </p:cNvSpPr>
          <p:nvPr/>
        </p:nvSpPr>
        <p:spPr bwMode="auto">
          <a:xfrm>
            <a:off x="761893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7" name="Oval 10"/>
          <p:cNvSpPr>
            <a:spLocks noChangeArrowheads="1"/>
          </p:cNvSpPr>
          <p:nvPr/>
        </p:nvSpPr>
        <p:spPr bwMode="auto">
          <a:xfrm>
            <a:off x="791420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8" name="Oval 10"/>
          <p:cNvSpPr>
            <a:spLocks noChangeArrowheads="1"/>
          </p:cNvSpPr>
          <p:nvPr/>
        </p:nvSpPr>
        <p:spPr bwMode="auto">
          <a:xfrm>
            <a:off x="8212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9" name="Elbow Connector 188"/>
          <p:cNvCxnSpPr>
            <a:stCxn id="184" idx="2"/>
            <a:endCxn id="185" idx="0"/>
          </p:cNvCxnSpPr>
          <p:nvPr/>
        </p:nvCxnSpPr>
        <p:spPr>
          <a:xfrm rot="5400000">
            <a:off x="7338740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>
            <a:stCxn id="184" idx="2"/>
            <a:endCxn id="186" idx="0"/>
          </p:cNvCxnSpPr>
          <p:nvPr/>
        </p:nvCxnSpPr>
        <p:spPr>
          <a:xfrm rot="5400000">
            <a:off x="7486378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Elbow Connector 190"/>
          <p:cNvCxnSpPr>
            <a:stCxn id="184" idx="2"/>
            <a:endCxn id="187" idx="0"/>
          </p:cNvCxnSpPr>
          <p:nvPr/>
        </p:nvCxnSpPr>
        <p:spPr>
          <a:xfrm rot="16200000" flipH="1">
            <a:off x="7634015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Elbow Connector 191"/>
          <p:cNvCxnSpPr>
            <a:stCxn id="184" idx="2"/>
            <a:endCxn id="188" idx="0"/>
          </p:cNvCxnSpPr>
          <p:nvPr/>
        </p:nvCxnSpPr>
        <p:spPr>
          <a:xfrm rot="16200000" flipH="1">
            <a:off x="7783240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5418824" y="5657523"/>
            <a:ext cx="20585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- End User Detail</a:t>
            </a:r>
            <a:endParaRPr lang="en-US" sz="1400" dirty="0">
              <a:latin typeface="+mj-lt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5466449" y="6076623"/>
            <a:ext cx="1869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 = Yes</a:t>
            </a:r>
            <a:endParaRPr lang="en-US" sz="1400" dirty="0">
              <a:latin typeface="+mj-lt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1763891" y="3801672"/>
            <a:ext cx="18918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Users = No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Work Flow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SSM-SC-050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076325" y="979360"/>
            <a:ext cx="3324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by creating a Quote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825" y="979360"/>
            <a:ext cx="26463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Automatically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9959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9959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needing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Negotiation for renewal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69959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69959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9959" y="5049012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Accept  new quote and 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Release it to a new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contract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8034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18034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who will receive automatic renewals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18034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18034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cxnSp>
        <p:nvCxnSpPr>
          <p:cNvPr id="19471" name="Elbow Connector 28"/>
          <p:cNvCxnSpPr>
            <a:cxnSpLocks noChangeShapeType="1"/>
            <a:stCxn id="6" idx="1"/>
            <a:endCxn id="7" idx="1"/>
          </p:cNvCxnSpPr>
          <p:nvPr/>
        </p:nvCxnSpPr>
        <p:spPr bwMode="auto">
          <a:xfrm rot="10800000" flipV="1">
            <a:off x="1369959" y="1557671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2" name="Elbow Connector 30"/>
          <p:cNvCxnSpPr>
            <a:cxnSpLocks noChangeShapeType="1"/>
            <a:stCxn id="7" idx="3"/>
            <a:endCxn id="8" idx="3"/>
          </p:cNvCxnSpPr>
          <p:nvPr/>
        </p:nvCxnSpPr>
        <p:spPr bwMode="auto">
          <a:xfrm>
            <a:off x="4113159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3" name="Elbow Connector 32"/>
          <p:cNvCxnSpPr>
            <a:cxnSpLocks noChangeShapeType="1"/>
            <a:stCxn id="8" idx="1"/>
            <a:endCxn id="9" idx="1"/>
          </p:cNvCxnSpPr>
          <p:nvPr/>
        </p:nvCxnSpPr>
        <p:spPr bwMode="auto">
          <a:xfrm rot="10800000" flipV="1">
            <a:off x="1369959" y="3613356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4" name="Elbow Connector 34"/>
          <p:cNvCxnSpPr>
            <a:cxnSpLocks noChangeShapeType="1"/>
            <a:stCxn id="9" idx="3"/>
            <a:endCxn id="10" idx="3"/>
          </p:cNvCxnSpPr>
          <p:nvPr/>
        </p:nvCxnSpPr>
        <p:spPr bwMode="auto">
          <a:xfrm>
            <a:off x="4113159" y="4237816"/>
            <a:ext cx="1588" cy="121981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5" name="Elbow Connector 36"/>
          <p:cNvCxnSpPr>
            <a:cxnSpLocks noChangeShapeType="1"/>
            <a:stCxn id="11" idx="3"/>
            <a:endCxn id="12" idx="3"/>
          </p:cNvCxnSpPr>
          <p:nvPr/>
        </p:nvCxnSpPr>
        <p:spPr bwMode="auto">
          <a:xfrm>
            <a:off x="7761234" y="1557672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6" name="Elbow Connector 38"/>
          <p:cNvCxnSpPr>
            <a:cxnSpLocks noChangeShapeType="1"/>
            <a:stCxn id="12" idx="1"/>
            <a:endCxn id="13" idx="1"/>
          </p:cNvCxnSpPr>
          <p:nvPr/>
        </p:nvCxnSpPr>
        <p:spPr bwMode="auto">
          <a:xfrm rot="10800000" flipV="1">
            <a:off x="5018034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7" name="Elbow Connector 40"/>
          <p:cNvCxnSpPr>
            <a:cxnSpLocks noChangeShapeType="1"/>
            <a:stCxn id="13" idx="3"/>
            <a:endCxn id="14" idx="3"/>
          </p:cNvCxnSpPr>
          <p:nvPr/>
        </p:nvCxnSpPr>
        <p:spPr bwMode="auto">
          <a:xfrm>
            <a:off x="7761234" y="3613357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961538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09613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61538" y="4477512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88774" y="4477512"/>
            <a:ext cx="1601721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Control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SSM-SC-060</a:t>
            </a:r>
            <a:endParaRPr lang="en-US" dirty="0" smtClean="0"/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689" y="914576"/>
            <a:ext cx="6828572" cy="2819048"/>
          </a:xfrm>
          <a:prstGeom prst="rect">
            <a:avLst/>
          </a:prstGeom>
        </p:spPr>
      </p:pic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7317" y="2619602"/>
            <a:ext cx="7142858" cy="3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Pricing Default</a:t>
            </a:r>
          </a:p>
          <a:p>
            <a:pPr lvl="1"/>
            <a:r>
              <a:rPr lang="en-US" dirty="0" smtClean="0"/>
              <a:t>Price from Price List</a:t>
            </a:r>
          </a:p>
          <a:p>
            <a:pPr lvl="1"/>
            <a:r>
              <a:rPr lang="en-US" dirty="0" smtClean="0"/>
              <a:t>No Price Found</a:t>
            </a:r>
          </a:p>
          <a:p>
            <a:r>
              <a:rPr lang="en-US" dirty="0" smtClean="0"/>
              <a:t>Currency</a:t>
            </a:r>
          </a:p>
          <a:p>
            <a:r>
              <a:rPr lang="en-US" dirty="0" smtClean="0"/>
              <a:t>Customer Credit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Pricing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SSM-SC-070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Controlled by setting Blanket to Yes in the contract header</a:t>
            </a:r>
          </a:p>
          <a:p>
            <a:r>
              <a:rPr lang="en-US" dirty="0" smtClean="0"/>
              <a:t>Set up differently based on value of Item End Users</a:t>
            </a:r>
          </a:p>
          <a:p>
            <a:pPr lvl="1"/>
            <a:r>
              <a:rPr lang="en-US" dirty="0" smtClean="0"/>
              <a:t>If No, can specify Yes in Blanket on contract header -&gt; can set up each end user, Yes or No</a:t>
            </a:r>
          </a:p>
          <a:p>
            <a:pPr lvl="1"/>
            <a:r>
              <a:rPr lang="en-US" dirty="0" smtClean="0"/>
              <a:t>If Yes, all lines on contract provide blanket coverage</a:t>
            </a:r>
          </a:p>
          <a:p>
            <a:r>
              <a:rPr lang="en-US" dirty="0" smtClean="0"/>
              <a:t>Coverage can be defined easily for:</a:t>
            </a:r>
          </a:p>
          <a:p>
            <a:pPr lvl="1"/>
            <a:r>
              <a:rPr lang="en-US" dirty="0" smtClean="0"/>
              <a:t>All service for specific item number</a:t>
            </a:r>
          </a:p>
          <a:p>
            <a:pPr lvl="1"/>
            <a:r>
              <a:rPr lang="en-US" dirty="0" smtClean="0"/>
              <a:t>All service for any item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 Setup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SSM-SC-090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99719" y="1593342"/>
            <a:ext cx="19672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Blanket=Yes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73443" y="2042160"/>
          <a:ext cx="7397115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555"/>
                <a:gridCol w="1005840"/>
                <a:gridCol w="1005840"/>
                <a:gridCol w="1005840"/>
                <a:gridCol w="37490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Line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Service Type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Item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Serial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Meaning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Any items for this end user not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covered under this service type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Item 10-15000 (any serial number) is covered under service type 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X97j4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Behaves just like line 2. Any item 10-15000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is covered by SC-2 regardless of serial number. The serial number is for reference only and prints on the contract invoices.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7430</TotalTime>
  <Words>831</Words>
  <Application>Microsoft Office PowerPoint</Application>
  <PresentationFormat>On-screen Show (4:3)</PresentationFormat>
  <Paragraphs>227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Service Contracts</vt:lpstr>
      <vt:lpstr>Service Contract Elements</vt:lpstr>
      <vt:lpstr>Service Contract Effects</vt:lpstr>
      <vt:lpstr>Contract Design</vt:lpstr>
      <vt:lpstr>Contract Work Flow</vt:lpstr>
      <vt:lpstr>Contract Control</vt:lpstr>
      <vt:lpstr>Contract Pricing</vt:lpstr>
      <vt:lpstr>Blanket Contracts</vt:lpstr>
      <vt:lpstr>Blanket Contract Setup</vt:lpstr>
      <vt:lpstr>Contract Line Items</vt:lpstr>
      <vt:lpstr>Contract Flow for End Users with Items</vt:lpstr>
      <vt:lpstr>Contract Maintenance – Header Frame</vt:lpstr>
      <vt:lpstr>Contract Maintenance - Billing Frame</vt:lpstr>
      <vt:lpstr>Contract Maintenance – Coverage Limits</vt:lpstr>
      <vt:lpstr>Contract Maintenance – End User Detail</vt:lpstr>
      <vt:lpstr>Contract Maintenance - End User Default</vt:lpstr>
      <vt:lpstr>Contract Maintenance - Line Item Entry</vt:lpstr>
      <vt:lpstr>Contract Maintenance - Preventative Maint.</vt:lpstr>
      <vt:lpstr>Contract Maintenance - Additional Charges</vt:lpstr>
      <vt:lpstr>Contract Maintenance - Contract Trailer</vt:lpstr>
      <vt:lpstr>Contract Flow for Items with End Users</vt:lpstr>
      <vt:lpstr>Copying Contracts</vt:lpstr>
      <vt:lpstr>Contract Renewal</vt:lpstr>
      <vt:lpstr>Service Contract Renewal</vt:lpstr>
      <vt:lpstr>Renewal Process/Report</vt:lpstr>
      <vt:lpstr>Contract Delete/Archive</vt:lpstr>
      <vt:lpstr>Contract Quote Maintenance</vt:lpstr>
      <vt:lpstr>Contract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262</cp:revision>
  <dcterms:created xsi:type="dcterms:W3CDTF">2002-03-27T21:49:26Z</dcterms:created>
  <dcterms:modified xsi:type="dcterms:W3CDTF">2012-01-23T18:44:58Z</dcterms:modified>
</cp:coreProperties>
</file>