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85" r:id="rId1"/>
  </p:sldMasterIdLst>
  <p:notesMasterIdLst>
    <p:notesMasterId r:id="rId35"/>
  </p:notesMasterIdLst>
  <p:handoutMasterIdLst>
    <p:handoutMasterId r:id="rId36"/>
  </p:handoutMasterIdLst>
  <p:sldIdLst>
    <p:sldId id="300" r:id="rId2"/>
    <p:sldId id="301" r:id="rId3"/>
    <p:sldId id="303" r:id="rId4"/>
    <p:sldId id="339" r:id="rId5"/>
    <p:sldId id="304" r:id="rId6"/>
    <p:sldId id="305" r:id="rId7"/>
    <p:sldId id="306" r:id="rId8"/>
    <p:sldId id="307" r:id="rId9"/>
    <p:sldId id="308" r:id="rId10"/>
    <p:sldId id="310" r:id="rId11"/>
    <p:sldId id="313" r:id="rId12"/>
    <p:sldId id="340" r:id="rId13"/>
    <p:sldId id="314" r:id="rId14"/>
    <p:sldId id="317" r:id="rId15"/>
    <p:sldId id="318" r:id="rId16"/>
    <p:sldId id="319" r:id="rId17"/>
    <p:sldId id="320" r:id="rId18"/>
    <p:sldId id="321" r:id="rId19"/>
    <p:sldId id="322" r:id="rId20"/>
    <p:sldId id="323" r:id="rId21"/>
    <p:sldId id="324" r:id="rId22"/>
    <p:sldId id="335" r:id="rId23"/>
    <p:sldId id="326" r:id="rId24"/>
    <p:sldId id="336" r:id="rId25"/>
    <p:sldId id="337" r:id="rId26"/>
    <p:sldId id="338" r:id="rId27"/>
    <p:sldId id="327" r:id="rId28"/>
    <p:sldId id="328" r:id="rId29"/>
    <p:sldId id="329" r:id="rId30"/>
    <p:sldId id="330" r:id="rId31"/>
    <p:sldId id="331" r:id="rId32"/>
    <p:sldId id="333" r:id="rId33"/>
    <p:sldId id="334" r:id="rId34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0099FF"/>
    <a:srgbClr val="000099"/>
    <a:srgbClr val="006600"/>
    <a:srgbClr val="FFCC00"/>
    <a:srgbClr val="009900"/>
    <a:srgbClr val="800080"/>
    <a:srgbClr val="FF9933"/>
    <a:srgbClr val="5A87C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5538" autoAdjust="0"/>
  </p:normalViewPr>
  <p:slideViewPr>
    <p:cSldViewPr snapToGrid="0">
      <p:cViewPr varScale="1">
        <p:scale>
          <a:sx n="107" d="100"/>
          <a:sy n="107" d="100"/>
        </p:scale>
        <p:origin x="-90" y="-126"/>
      </p:cViewPr>
      <p:guideLst>
        <p:guide orient="horz" pos="2157"/>
        <p:guide pos="287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2514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56FD8592-EE8C-43FC-B660-5932673538C9}" type="datetime1">
              <a:rPr lang="en-US"/>
              <a:pPr>
                <a:defRPr/>
              </a:pPr>
              <a:t>12/7/2010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B1609695-C8C1-4584-83C1-A3B4622506A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8915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F20CB3C1-04C3-42DD-B547-687AA6099559}" type="datetime1">
              <a:rPr lang="en-US"/>
              <a:pPr>
                <a:defRPr/>
              </a:pPr>
              <a:t>12/7/2010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A5793C7E-A127-4FB5-BCEC-F09EC1A0AA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2009-SS-SU-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2009-SS-SU-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2009-SS-SU-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2009-SS-SU-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2009-SS-SU-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2009-SS-SU-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2009-SS-SU-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</p:sldLayoutIdLst>
  <p:transition>
    <p:zoom dir="in"/>
  </p:transition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In this section you learn how to: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Identify key business considerations before setting up Supplier Schedules in QAD Enterprise Applications</a:t>
            </a:r>
          </a:p>
          <a:p>
            <a:r>
              <a:rPr lang="en-US" b="1" dirty="0" smtClean="0"/>
              <a:t>Set up Supplier Schedules in QAD Enterprise Applications</a:t>
            </a:r>
          </a:p>
          <a:p>
            <a:r>
              <a:rPr lang="en-US" dirty="0" smtClean="0"/>
              <a:t>Process Supplier Schedules in QAD Enterprise Applications</a:t>
            </a:r>
          </a:p>
          <a:p>
            <a:r>
              <a:rPr lang="en-US" dirty="0" smtClean="0"/>
              <a:t>Process Supplier Schedules Receipts in QAD Enterprise Applications</a:t>
            </a:r>
          </a:p>
          <a:p>
            <a:endParaRPr lang="en-US" dirty="0" smtClean="0"/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Set up Supplier Schedules</a:t>
            </a:r>
          </a:p>
        </p:txBody>
      </p:sp>
      <p:sp>
        <p:nvSpPr>
          <p:cNvPr id="307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SS-SU-010</a:t>
            </a:r>
          </a:p>
        </p:txBody>
      </p:sp>
    </p:spTree>
  </p:cSld>
  <p:clrMapOvr>
    <a:masterClrMapping/>
  </p:clrMapOvr>
  <p:transition>
    <p:zoom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Supplier Schedules Setup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SS-SU-090</a:t>
            </a: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Item Records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Supplier Records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Supplier Calendars *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Scheduled Orders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MRP %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822969" y="5759669"/>
            <a:ext cx="16401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* (Optional)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>
    <p:zoom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70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7463" y="1130300"/>
            <a:ext cx="6554787" cy="48291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Supplier Data Maintenance: Supplier Address and Data Frames</a:t>
            </a:r>
            <a:endParaRPr lang="en-US" smtClean="0"/>
          </a:p>
        </p:txBody>
      </p:sp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SS-SU-100</a:t>
            </a:r>
            <a:endParaRPr lang="en-US" smtClean="0"/>
          </a:p>
        </p:txBody>
      </p:sp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2487613" y="5038725"/>
            <a:ext cx="246062" cy="146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72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22388" y="1135063"/>
            <a:ext cx="6489700" cy="48275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88067" name="Footer Placeholder 3"/>
          <p:cNvSpPr txBox="1">
            <a:spLocks noGrp="1"/>
          </p:cNvSpPr>
          <p:nvPr/>
        </p:nvSpPr>
        <p:spPr bwMode="auto">
          <a:xfrm>
            <a:off x="7954963" y="6648450"/>
            <a:ext cx="1189037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eaLnBrk="0" hangingPunct="0"/>
            <a:r>
              <a:rPr kumimoji="1" lang="en-US" sz="800">
                <a:latin typeface="Arial" charset="0"/>
              </a:rPr>
              <a:t>SS-SU-120</a:t>
            </a:r>
          </a:p>
        </p:txBody>
      </p:sp>
      <p:sp>
        <p:nvSpPr>
          <p:cNvPr id="8806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Supplier Data Maintenance: Supplier Pricing Data Frame</a:t>
            </a:r>
            <a:endParaRPr lang="en-US" dirty="0" smtClean="0"/>
          </a:p>
        </p:txBody>
      </p:sp>
      <p:sp>
        <p:nvSpPr>
          <p:cNvPr id="88070" name="AutoShape 6"/>
          <p:cNvSpPr>
            <a:spLocks noChangeArrowheads="1"/>
          </p:cNvSpPr>
          <p:nvPr/>
        </p:nvSpPr>
        <p:spPr bwMode="auto">
          <a:xfrm>
            <a:off x="5118100" y="4674708"/>
            <a:ext cx="2763436" cy="715089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rgbClr val="5A87C6"/>
            </a:solidFill>
            <a:round/>
            <a:headEnd/>
            <a:tailEnd/>
          </a:ln>
          <a:effectLst>
            <a:outerShdw dist="35921" dir="2700000" algn="ctr" rotWithShape="0">
              <a:srgbClr val="5A87C6"/>
            </a:outerShdw>
          </a:effectLst>
        </p:spPr>
        <p:txBody>
          <a:bodyPr wrap="none" anchor="ctr">
            <a:spAutoFit/>
          </a:bodyPr>
          <a:lstStyle/>
          <a:p>
            <a:pPr eaLnBrk="0" hangingPunct="0">
              <a:defRPr/>
            </a:pPr>
            <a:r>
              <a:rPr kumimoji="1" lang="en-US" sz="1800" dirty="0">
                <a:latin typeface="+mj-lt"/>
              </a:rPr>
              <a:t>Create in</a:t>
            </a:r>
          </a:p>
          <a:p>
            <a:pPr eaLnBrk="0" hangingPunct="0">
              <a:defRPr/>
            </a:pPr>
            <a:r>
              <a:rPr kumimoji="1" lang="en-US" sz="1800" dirty="0">
                <a:latin typeface="+mj-lt"/>
              </a:rPr>
              <a:t>Price List </a:t>
            </a:r>
            <a:r>
              <a:rPr kumimoji="1" lang="en-US" sz="1800" dirty="0" smtClean="0">
                <a:latin typeface="+mj-lt"/>
              </a:rPr>
              <a:t>Maintenance</a:t>
            </a:r>
            <a:endParaRPr kumimoji="1" lang="en-US" sz="1800" dirty="0">
              <a:latin typeface="+mj-lt"/>
            </a:endParaRPr>
          </a:p>
        </p:txBody>
      </p:sp>
      <p:sp>
        <p:nvSpPr>
          <p:cNvPr id="2" name="Rectangle 7"/>
          <p:cNvSpPr>
            <a:spLocks noChangeArrowheads="1"/>
          </p:cNvSpPr>
          <p:nvPr/>
        </p:nvSpPr>
        <p:spPr bwMode="auto">
          <a:xfrm>
            <a:off x="2862263" y="4613275"/>
            <a:ext cx="246062" cy="146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88071" name="AutoShape 8"/>
          <p:cNvCxnSpPr>
            <a:cxnSpLocks noChangeShapeType="1"/>
            <a:stCxn id="88070" idx="1"/>
          </p:cNvCxnSpPr>
          <p:nvPr/>
        </p:nvCxnSpPr>
        <p:spPr bwMode="auto">
          <a:xfrm rot="10800000">
            <a:off x="3133818" y="4669667"/>
            <a:ext cx="1984283" cy="362586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4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16038" y="1111250"/>
            <a:ext cx="6499225" cy="48291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Supplier Data Maintenance: Supplier Terms Data Frame</a:t>
            </a:r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SS-SU-130</a:t>
            </a:r>
          </a:p>
        </p:txBody>
      </p:sp>
      <p:sp>
        <p:nvSpPr>
          <p:cNvPr id="89094" name="AutoShape 6"/>
          <p:cNvSpPr>
            <a:spLocks noChangeArrowheads="1"/>
          </p:cNvSpPr>
          <p:nvPr/>
        </p:nvSpPr>
        <p:spPr bwMode="auto">
          <a:xfrm>
            <a:off x="2971799" y="4973638"/>
            <a:ext cx="3091649" cy="715089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rgbClr val="5A87C6"/>
            </a:solidFill>
            <a:round/>
            <a:headEnd/>
            <a:tailEnd/>
          </a:ln>
          <a:effectLst>
            <a:outerShdw dist="35921" dir="2700000" algn="ctr" rotWithShape="0">
              <a:srgbClr val="5A87C6"/>
            </a:outerShdw>
          </a:effectLst>
        </p:spPr>
        <p:txBody>
          <a:bodyPr wrap="square" anchor="ctr">
            <a:spAutoFit/>
          </a:bodyPr>
          <a:lstStyle/>
          <a:p>
            <a:pPr eaLnBrk="0" hangingPunct="0"/>
            <a:r>
              <a:rPr kumimoji="1" lang="en-US" sz="1800" dirty="0">
                <a:latin typeface="+mj-lt"/>
              </a:rPr>
              <a:t>Maintained in Financials setup data</a:t>
            </a:r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2084388" y="4219575"/>
            <a:ext cx="238125" cy="1539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16392" name="AutoShape 8"/>
          <p:cNvCxnSpPr>
            <a:cxnSpLocks noChangeShapeType="1"/>
            <a:stCxn id="89094" idx="1"/>
            <a:endCxn id="16391" idx="3"/>
          </p:cNvCxnSpPr>
          <p:nvPr/>
        </p:nvCxnSpPr>
        <p:spPr bwMode="auto">
          <a:xfrm rot="10800000">
            <a:off x="2322513" y="4296569"/>
            <a:ext cx="649286" cy="1034614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  <p:transition>
    <p:zoom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Supplier Schedules Setup</a:t>
            </a:r>
          </a:p>
        </p:txBody>
      </p:sp>
      <p:sp>
        <p:nvSpPr>
          <p:cNvPr id="184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SS-SU-150</a:t>
            </a: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Item Records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Supplier </a:t>
            </a: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Records</a:t>
            </a:r>
          </a:p>
          <a:p>
            <a:pPr marL="800100" lvl="1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Supplier Primary Address</a:t>
            </a:r>
          </a:p>
          <a:p>
            <a:pPr marL="800100" lvl="1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Supplier Remit-To Address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Century Gothic"/>
              <a:cs typeface="Century Gothic"/>
            </a:endParaRP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Supplier Calendars *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Scheduled Orders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MRP %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822969" y="5759669"/>
            <a:ext cx="16401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* (Optional)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>
    <p:zoom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Remit-To Supplier Maintenance</a:t>
            </a:r>
          </a:p>
        </p:txBody>
      </p:sp>
      <p:sp>
        <p:nvSpPr>
          <p:cNvPr id="194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SS-SU-160</a:t>
            </a:r>
          </a:p>
        </p:txBody>
      </p:sp>
      <p:pic>
        <p:nvPicPr>
          <p:cNvPr id="19460" name="Picture 4" descr="Region Captur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2463" y="1047750"/>
            <a:ext cx="7818437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5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Supplier Schedules Setup</a:t>
            </a:r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SS-SU-170</a:t>
            </a: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Item Records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Supplier Records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Supplier Calendars *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Scheduled Orders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MRP %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822969" y="5759669"/>
            <a:ext cx="16401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* (Optional)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>
    <p:zoom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Supplier Calendar Maintenance</a:t>
            </a:r>
            <a:endParaRPr lang="en-US" smtClean="0"/>
          </a:p>
        </p:txBody>
      </p:sp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SS-SU-180</a:t>
            </a:r>
            <a:endParaRPr lang="en-US" smtClean="0"/>
          </a:p>
        </p:txBody>
      </p:sp>
      <p:pic>
        <p:nvPicPr>
          <p:cNvPr id="21513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20800" y="1119188"/>
            <a:ext cx="6499225" cy="4845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pic>
        <p:nvPicPr>
          <p:cNvPr id="21515" name="Picture 1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48213" y="4217988"/>
            <a:ext cx="3382962" cy="8921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zoom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Exercises</a:t>
            </a:r>
          </a:p>
        </p:txBody>
      </p:sp>
      <p:sp>
        <p:nvSpPr>
          <p:cNvPr id="2253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SS-SU-190</a:t>
            </a:r>
          </a:p>
        </p:txBody>
      </p:sp>
      <p:pic>
        <p:nvPicPr>
          <p:cNvPr id="22532" name="Picture 4" descr="han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Supplier Schedules Setup</a:t>
            </a:r>
          </a:p>
        </p:txBody>
      </p:sp>
      <p:sp>
        <p:nvSpPr>
          <p:cNvPr id="2355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SS-SU-200</a:t>
            </a: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Item Records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Supplier Records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Supplier Calendars *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Scheduled Orders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MRP %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822969" y="5759669"/>
            <a:ext cx="16401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* (Optional)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>
    <p:zoom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Supplier Schedules Setup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SS-SU-020</a:t>
            </a:r>
          </a:p>
        </p:txBody>
      </p:sp>
      <p:sp>
        <p:nvSpPr>
          <p:cNvPr id="11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Item Records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Supplier Records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Supplier Calendars *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Scheduled Orders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MRP %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822969" y="5759669"/>
            <a:ext cx="16401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* (Optional)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>
    <p:zoom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6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93813" y="1119188"/>
            <a:ext cx="6535737" cy="4837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2800" smtClean="0"/>
              <a:t>Scheduled Order Maintenance: Order Data Frame</a:t>
            </a:r>
          </a:p>
        </p:txBody>
      </p:sp>
      <p:sp>
        <p:nvSpPr>
          <p:cNvPr id="2457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SS-SU-210</a:t>
            </a:r>
          </a:p>
        </p:txBody>
      </p:sp>
      <p:sp>
        <p:nvSpPr>
          <p:cNvPr id="99334" name="AutoShape 6"/>
          <p:cNvSpPr>
            <a:spLocks noChangeArrowheads="1"/>
          </p:cNvSpPr>
          <p:nvPr/>
        </p:nvSpPr>
        <p:spPr bwMode="auto">
          <a:xfrm>
            <a:off x="4609637" y="3150864"/>
            <a:ext cx="2329534" cy="132802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rgbClr val="5A87C6"/>
            </a:solidFill>
            <a:round/>
            <a:headEnd/>
            <a:tailEnd/>
          </a:ln>
          <a:effectLst>
            <a:outerShdw dist="35921" dir="2700000" algn="ctr" rotWithShape="0">
              <a:srgbClr val="5A87C6"/>
            </a:outerShdw>
          </a:effectLst>
        </p:spPr>
        <p:txBody>
          <a:bodyPr wrap="none" anchor="ctr">
            <a:spAutoFit/>
          </a:bodyPr>
          <a:lstStyle/>
          <a:p>
            <a:pPr eaLnBrk="0" hangingPunct="0">
              <a:defRPr/>
            </a:pPr>
            <a:r>
              <a:rPr kumimoji="1" lang="en-US" sz="1800" dirty="0">
                <a:latin typeface="+mj-lt"/>
              </a:rPr>
              <a:t>Defaults from</a:t>
            </a:r>
          </a:p>
          <a:p>
            <a:pPr eaLnBrk="0" hangingPunct="0">
              <a:defRPr/>
            </a:pPr>
            <a:r>
              <a:rPr kumimoji="1" lang="en-US" sz="1800" dirty="0">
                <a:latin typeface="+mj-lt"/>
              </a:rPr>
              <a:t>Trading Partner</a:t>
            </a:r>
          </a:p>
          <a:p>
            <a:pPr eaLnBrk="0" hangingPunct="0">
              <a:defRPr/>
            </a:pPr>
            <a:r>
              <a:rPr kumimoji="1" lang="en-US" sz="1800" dirty="0">
                <a:latin typeface="+mj-lt"/>
              </a:rPr>
              <a:t>Parameters</a:t>
            </a:r>
          </a:p>
          <a:p>
            <a:pPr eaLnBrk="0" hangingPunct="0">
              <a:defRPr/>
            </a:pPr>
            <a:r>
              <a:rPr kumimoji="1" lang="en-US" sz="1800" dirty="0">
                <a:latin typeface="+mj-lt"/>
              </a:rPr>
              <a:t>Maintenance 35.1</a:t>
            </a:r>
          </a:p>
        </p:txBody>
      </p:sp>
      <p:sp>
        <p:nvSpPr>
          <p:cNvPr id="24583" name="AutoShape 7"/>
          <p:cNvSpPr>
            <a:spLocks/>
          </p:cNvSpPr>
          <p:nvPr/>
        </p:nvSpPr>
        <p:spPr bwMode="auto">
          <a:xfrm>
            <a:off x="2352675" y="4006850"/>
            <a:ext cx="179388" cy="384175"/>
          </a:xfrm>
          <a:prstGeom prst="rightBrace">
            <a:avLst>
              <a:gd name="adj1" fmla="val 17847"/>
              <a:gd name="adj2" fmla="val 50000"/>
            </a:avLst>
          </a:prstGeom>
          <a:noFill/>
          <a:ln w="28575">
            <a:solidFill>
              <a:srgbClr val="5A87C6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24584" name="AutoShape 8"/>
          <p:cNvCxnSpPr>
            <a:cxnSpLocks noChangeShapeType="1"/>
            <a:stCxn id="99334" idx="1"/>
            <a:endCxn id="24583" idx="1"/>
          </p:cNvCxnSpPr>
          <p:nvPr/>
        </p:nvCxnSpPr>
        <p:spPr bwMode="auto">
          <a:xfrm rot="10800000" flipV="1">
            <a:off x="2532063" y="3814876"/>
            <a:ext cx="2077574" cy="384062"/>
          </a:xfrm>
          <a:prstGeom prst="bentConnector3">
            <a:avLst>
              <a:gd name="adj1" fmla="val 55969"/>
            </a:avLst>
          </a:prstGeom>
          <a:noFill/>
          <a:ln w="28575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  <p:transition>
    <p:zoom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2800" smtClean="0"/>
              <a:t>Scheduled Order Maintenance: Tax Data Frame</a:t>
            </a:r>
          </a:p>
        </p:txBody>
      </p:sp>
      <p:sp>
        <p:nvSpPr>
          <p:cNvPr id="2560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SS-SU-220</a:t>
            </a:r>
          </a:p>
        </p:txBody>
      </p:sp>
      <p:pic>
        <p:nvPicPr>
          <p:cNvPr id="25607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16038" y="1123950"/>
            <a:ext cx="6508750" cy="48339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zoom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2800" smtClean="0"/>
              <a:t>Scheduled Order Maintenance: ERS Options in Order Header</a:t>
            </a:r>
          </a:p>
        </p:txBody>
      </p:sp>
      <p:sp>
        <p:nvSpPr>
          <p:cNvPr id="2662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SS-SU-230</a:t>
            </a:r>
          </a:p>
        </p:txBody>
      </p:sp>
      <p:pic>
        <p:nvPicPr>
          <p:cNvPr id="26631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08100" y="1135063"/>
            <a:ext cx="6508750" cy="48339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zoom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2800" smtClean="0"/>
              <a:t>Scheduled Order Maintenance: Line Item Frame</a:t>
            </a:r>
          </a:p>
        </p:txBody>
      </p:sp>
      <p:sp>
        <p:nvSpPr>
          <p:cNvPr id="2765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SS-SU-240</a:t>
            </a:r>
          </a:p>
        </p:txBody>
      </p:sp>
      <p:pic>
        <p:nvPicPr>
          <p:cNvPr id="27655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08100" y="1128713"/>
            <a:ext cx="6518275" cy="4835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zoom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2800" smtClean="0"/>
              <a:t>Scheduled Order Maintenance: First Order Line Item Data Frame</a:t>
            </a:r>
          </a:p>
        </p:txBody>
      </p:sp>
      <p:sp>
        <p:nvSpPr>
          <p:cNvPr id="286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SS-SU-250</a:t>
            </a:r>
          </a:p>
        </p:txBody>
      </p:sp>
      <p:pic>
        <p:nvPicPr>
          <p:cNvPr id="28679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03338" y="1135063"/>
            <a:ext cx="6518275" cy="48387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zoom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2800" smtClean="0"/>
              <a:t>Scheduled Order Maintenance: ERS Options in Order Line Item</a:t>
            </a:r>
          </a:p>
        </p:txBody>
      </p:sp>
      <p:sp>
        <p:nvSpPr>
          <p:cNvPr id="296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SS-SU-260</a:t>
            </a:r>
          </a:p>
        </p:txBody>
      </p:sp>
      <p:pic>
        <p:nvPicPr>
          <p:cNvPr id="29703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38651" y="1093681"/>
            <a:ext cx="6864350" cy="51117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zoom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Second Order Line Item Data Frame</a:t>
            </a:r>
          </a:p>
        </p:txBody>
      </p:sp>
      <p:sp>
        <p:nvSpPr>
          <p:cNvPr id="307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SS-SU-270</a:t>
            </a:r>
          </a:p>
        </p:txBody>
      </p:sp>
      <p:pic>
        <p:nvPicPr>
          <p:cNvPr id="30728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11275" y="1134369"/>
            <a:ext cx="6518275" cy="48339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zoom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+mj-lt"/>
              </a:rPr>
              <a:t>Schedule Bucketing</a:t>
            </a:r>
          </a:p>
        </p:txBody>
      </p:sp>
      <p:sp>
        <p:nvSpPr>
          <p:cNvPr id="317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+mj-lt"/>
              </a:rPr>
              <a:t>SS-SU-280</a:t>
            </a:r>
          </a:p>
        </p:txBody>
      </p:sp>
      <p:sp>
        <p:nvSpPr>
          <p:cNvPr id="103428" name="AutoShape 4"/>
          <p:cNvSpPr>
            <a:spLocks noChangeArrowheads="1"/>
          </p:cNvSpPr>
          <p:nvPr/>
        </p:nvSpPr>
        <p:spPr bwMode="auto">
          <a:xfrm>
            <a:off x="328613" y="2560638"/>
            <a:ext cx="8483600" cy="2057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1767" name="Rectangle 6"/>
          <p:cNvSpPr>
            <a:spLocks noChangeArrowheads="1"/>
          </p:cNvSpPr>
          <p:nvPr/>
        </p:nvSpPr>
        <p:spPr bwMode="auto">
          <a:xfrm>
            <a:off x="1014413" y="3525838"/>
            <a:ext cx="1846262" cy="2746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82550" tIns="41275" rIns="82550" bIns="41275" anchor="ctr"/>
          <a:lstStyle/>
          <a:p>
            <a:pPr defTabSz="739775" eaLnBrk="0" hangingPunct="0"/>
            <a:r>
              <a:rPr kumimoji="1" lang="en-US" sz="12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Schedule Days = 6</a:t>
            </a:r>
          </a:p>
        </p:txBody>
      </p:sp>
      <p:sp>
        <p:nvSpPr>
          <p:cNvPr id="103431" name="Rectangle 7"/>
          <p:cNvSpPr>
            <a:spLocks noChangeArrowheads="1"/>
          </p:cNvSpPr>
          <p:nvPr/>
        </p:nvSpPr>
        <p:spPr bwMode="auto">
          <a:xfrm>
            <a:off x="715963" y="2925763"/>
            <a:ext cx="361950" cy="263525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1">
                <a:lumMod val="75000"/>
              </a:schemeClr>
            </a:outerShdw>
          </a:effectLst>
        </p:spPr>
        <p:txBody>
          <a:bodyPr wrap="none" lIns="0" tIns="0" rIns="0" bIns="0" anchor="ctr" anchorCtr="1"/>
          <a:lstStyle/>
          <a:p>
            <a:pPr eaLnBrk="0" hangingPunct="0">
              <a:defRPr/>
            </a:pPr>
            <a:r>
              <a:rPr kumimoji="1" lang="en-US" sz="12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100</a:t>
            </a:r>
            <a:endParaRPr kumimoji="1" lang="en-US" sz="1200" b="1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03432" name="Rectangle 8"/>
          <p:cNvSpPr>
            <a:spLocks noChangeArrowheads="1"/>
          </p:cNvSpPr>
          <p:nvPr/>
        </p:nvSpPr>
        <p:spPr bwMode="auto">
          <a:xfrm>
            <a:off x="1133475" y="2925763"/>
            <a:ext cx="361950" cy="263525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1">
                <a:lumMod val="75000"/>
              </a:schemeClr>
            </a:outerShdw>
          </a:effectLst>
        </p:spPr>
        <p:txBody>
          <a:bodyPr wrap="none" lIns="0" tIns="0" rIns="0" bIns="0" anchor="ctr" anchorCtr="1"/>
          <a:lstStyle/>
          <a:p>
            <a:pPr eaLnBrk="0" hangingPunct="0">
              <a:defRPr/>
            </a:pPr>
            <a:r>
              <a:rPr kumimoji="1" lang="en-US" sz="1200" b="1">
                <a:solidFill>
                  <a:schemeClr val="accent1">
                    <a:lumMod val="75000"/>
                  </a:schemeClr>
                </a:solidFill>
                <a:latin typeface="+mj-lt"/>
              </a:rPr>
              <a:t>120</a:t>
            </a:r>
          </a:p>
        </p:txBody>
      </p:sp>
      <p:sp>
        <p:nvSpPr>
          <p:cNvPr id="103433" name="Rectangle 9"/>
          <p:cNvSpPr>
            <a:spLocks noChangeArrowheads="1"/>
          </p:cNvSpPr>
          <p:nvPr/>
        </p:nvSpPr>
        <p:spPr bwMode="auto">
          <a:xfrm>
            <a:off x="1550988" y="2925763"/>
            <a:ext cx="361950" cy="263525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1">
                <a:lumMod val="75000"/>
              </a:schemeClr>
            </a:outerShdw>
          </a:effectLst>
        </p:spPr>
        <p:txBody>
          <a:bodyPr wrap="none" lIns="0" tIns="0" rIns="0" bIns="0" anchor="ctr" anchorCtr="1"/>
          <a:lstStyle/>
          <a:p>
            <a:pPr eaLnBrk="0" hangingPunct="0">
              <a:defRPr/>
            </a:pPr>
            <a:r>
              <a:rPr kumimoji="1" lang="en-US" sz="1200" b="1">
                <a:solidFill>
                  <a:schemeClr val="accent1">
                    <a:lumMod val="75000"/>
                  </a:schemeClr>
                </a:solidFill>
                <a:latin typeface="+mj-lt"/>
              </a:rPr>
              <a:t>200</a:t>
            </a:r>
          </a:p>
        </p:txBody>
      </p:sp>
      <p:sp>
        <p:nvSpPr>
          <p:cNvPr id="103434" name="Rectangle 10"/>
          <p:cNvSpPr>
            <a:spLocks noChangeArrowheads="1"/>
          </p:cNvSpPr>
          <p:nvPr/>
        </p:nvSpPr>
        <p:spPr bwMode="auto">
          <a:xfrm>
            <a:off x="1970088" y="2925763"/>
            <a:ext cx="361950" cy="263525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1">
                <a:lumMod val="75000"/>
              </a:schemeClr>
            </a:outerShdw>
          </a:effectLst>
        </p:spPr>
        <p:txBody>
          <a:bodyPr wrap="none" lIns="0" tIns="0" rIns="0" bIns="0" anchor="ctr" anchorCtr="1"/>
          <a:lstStyle/>
          <a:p>
            <a:pPr eaLnBrk="0" hangingPunct="0">
              <a:defRPr/>
            </a:pPr>
            <a:r>
              <a:rPr kumimoji="1" lang="en-US" sz="1200" b="1">
                <a:solidFill>
                  <a:schemeClr val="accent1">
                    <a:lumMod val="75000"/>
                  </a:schemeClr>
                </a:solidFill>
                <a:latin typeface="+mj-lt"/>
              </a:rPr>
              <a:t>150</a:t>
            </a:r>
          </a:p>
        </p:txBody>
      </p:sp>
      <p:sp>
        <p:nvSpPr>
          <p:cNvPr id="103435" name="Rectangle 11"/>
          <p:cNvSpPr>
            <a:spLocks noChangeArrowheads="1"/>
          </p:cNvSpPr>
          <p:nvPr/>
        </p:nvSpPr>
        <p:spPr bwMode="auto">
          <a:xfrm>
            <a:off x="2387600" y="2925763"/>
            <a:ext cx="361950" cy="263525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1">
                <a:lumMod val="75000"/>
              </a:schemeClr>
            </a:outerShdw>
          </a:effectLst>
        </p:spPr>
        <p:txBody>
          <a:bodyPr wrap="none" lIns="0" tIns="0" rIns="0" bIns="0" anchor="ctr" anchorCtr="1"/>
          <a:lstStyle/>
          <a:p>
            <a:pPr eaLnBrk="0" hangingPunct="0">
              <a:defRPr/>
            </a:pPr>
            <a:r>
              <a:rPr kumimoji="1" lang="en-US" sz="1200" b="1">
                <a:solidFill>
                  <a:schemeClr val="accent1">
                    <a:lumMod val="75000"/>
                  </a:schemeClr>
                </a:solidFill>
                <a:latin typeface="+mj-lt"/>
              </a:rPr>
              <a:t>120</a:t>
            </a:r>
          </a:p>
        </p:txBody>
      </p:sp>
      <p:sp>
        <p:nvSpPr>
          <p:cNvPr id="103436" name="Rectangle 12"/>
          <p:cNvSpPr>
            <a:spLocks noChangeArrowheads="1"/>
          </p:cNvSpPr>
          <p:nvPr/>
        </p:nvSpPr>
        <p:spPr bwMode="auto">
          <a:xfrm>
            <a:off x="2806700" y="2925763"/>
            <a:ext cx="361950" cy="263525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1">
                <a:lumMod val="75000"/>
              </a:schemeClr>
            </a:outerShdw>
          </a:effectLst>
        </p:spPr>
        <p:txBody>
          <a:bodyPr wrap="none" lIns="0" tIns="0" rIns="0" bIns="0" anchor="ctr" anchorCtr="1"/>
          <a:lstStyle/>
          <a:p>
            <a:pPr eaLnBrk="0" hangingPunct="0">
              <a:defRPr/>
            </a:pPr>
            <a:r>
              <a:rPr kumimoji="1" lang="en-US" sz="1200" b="1">
                <a:solidFill>
                  <a:schemeClr val="accent1">
                    <a:lumMod val="75000"/>
                  </a:schemeClr>
                </a:solidFill>
                <a:latin typeface="+mj-lt"/>
              </a:rPr>
              <a:t>200</a:t>
            </a:r>
          </a:p>
        </p:txBody>
      </p:sp>
      <p:sp>
        <p:nvSpPr>
          <p:cNvPr id="31774" name="Rectangle 13"/>
          <p:cNvSpPr>
            <a:spLocks noChangeArrowheads="1"/>
          </p:cNvSpPr>
          <p:nvPr/>
        </p:nvSpPr>
        <p:spPr bwMode="auto">
          <a:xfrm>
            <a:off x="722313" y="3411538"/>
            <a:ext cx="2441575" cy="1143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1775" name="Line 14"/>
          <p:cNvSpPr>
            <a:spLocks noChangeShapeType="1"/>
          </p:cNvSpPr>
          <p:nvPr/>
        </p:nvSpPr>
        <p:spPr bwMode="auto">
          <a:xfrm>
            <a:off x="723900" y="3332163"/>
            <a:ext cx="0" cy="1968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1776" name="Line 15"/>
          <p:cNvSpPr>
            <a:spLocks noChangeShapeType="1"/>
          </p:cNvSpPr>
          <p:nvPr/>
        </p:nvSpPr>
        <p:spPr bwMode="auto">
          <a:xfrm>
            <a:off x="3163888" y="3332163"/>
            <a:ext cx="0" cy="1968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1777" name="Line 16"/>
          <p:cNvSpPr>
            <a:spLocks noChangeShapeType="1"/>
          </p:cNvSpPr>
          <p:nvPr/>
        </p:nvSpPr>
        <p:spPr bwMode="auto">
          <a:xfrm>
            <a:off x="3362325" y="3332163"/>
            <a:ext cx="0" cy="1968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1761" name="Rectangle 18"/>
          <p:cNvSpPr>
            <a:spLocks noChangeArrowheads="1"/>
          </p:cNvSpPr>
          <p:nvPr/>
        </p:nvSpPr>
        <p:spPr bwMode="auto">
          <a:xfrm>
            <a:off x="3656013" y="3525838"/>
            <a:ext cx="1846263" cy="2746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82550" tIns="41275" rIns="82550" bIns="41275" anchor="ctr"/>
          <a:lstStyle/>
          <a:p>
            <a:pPr defTabSz="739775" eaLnBrk="0" hangingPunct="0"/>
            <a:r>
              <a:rPr kumimoji="1" lang="en-US" sz="1200" b="1">
                <a:solidFill>
                  <a:schemeClr val="accent1">
                    <a:lumMod val="75000"/>
                  </a:schemeClr>
                </a:solidFill>
                <a:latin typeface="+mj-lt"/>
              </a:rPr>
              <a:t>Schedule Weeks = 2</a:t>
            </a:r>
          </a:p>
        </p:txBody>
      </p:sp>
      <p:sp>
        <p:nvSpPr>
          <p:cNvPr id="103443" name="Rectangle 19"/>
          <p:cNvSpPr>
            <a:spLocks noChangeArrowheads="1"/>
          </p:cNvSpPr>
          <p:nvPr/>
        </p:nvSpPr>
        <p:spPr bwMode="auto">
          <a:xfrm>
            <a:off x="3354388" y="2925763"/>
            <a:ext cx="1181100" cy="263525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1">
                <a:lumMod val="75000"/>
              </a:schemeClr>
            </a:outerShdw>
          </a:effectLst>
        </p:spPr>
        <p:txBody>
          <a:bodyPr wrap="none" lIns="0" tIns="0" rIns="0" bIns="0" anchor="ctr" anchorCtr="1"/>
          <a:lstStyle/>
          <a:p>
            <a:pPr eaLnBrk="0" hangingPunct="0">
              <a:defRPr/>
            </a:pPr>
            <a:r>
              <a:rPr kumimoji="1" lang="en-US" sz="1200" b="1">
                <a:solidFill>
                  <a:schemeClr val="accent1">
                    <a:lumMod val="75000"/>
                  </a:schemeClr>
                </a:solidFill>
                <a:latin typeface="+mj-lt"/>
              </a:rPr>
              <a:t>1000</a:t>
            </a:r>
          </a:p>
        </p:txBody>
      </p:sp>
      <p:sp>
        <p:nvSpPr>
          <p:cNvPr id="103444" name="Rectangle 20"/>
          <p:cNvSpPr>
            <a:spLocks noChangeArrowheads="1"/>
          </p:cNvSpPr>
          <p:nvPr/>
        </p:nvSpPr>
        <p:spPr bwMode="auto">
          <a:xfrm>
            <a:off x="4625976" y="2925763"/>
            <a:ext cx="1181100" cy="263525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1">
                <a:lumMod val="75000"/>
              </a:schemeClr>
            </a:outerShdw>
          </a:effectLst>
        </p:spPr>
        <p:txBody>
          <a:bodyPr wrap="none" lIns="0" tIns="0" rIns="0" bIns="0" anchor="ctr" anchorCtr="1"/>
          <a:lstStyle/>
          <a:p>
            <a:pPr eaLnBrk="0" hangingPunct="0">
              <a:defRPr/>
            </a:pPr>
            <a:r>
              <a:rPr kumimoji="1" lang="en-US" sz="1200" b="1">
                <a:solidFill>
                  <a:schemeClr val="accent1">
                    <a:lumMod val="75000"/>
                  </a:schemeClr>
                </a:solidFill>
                <a:latin typeface="+mj-lt"/>
              </a:rPr>
              <a:t>1100</a:t>
            </a:r>
          </a:p>
        </p:txBody>
      </p:sp>
      <p:sp>
        <p:nvSpPr>
          <p:cNvPr id="31764" name="Rectangle 21"/>
          <p:cNvSpPr>
            <a:spLocks noChangeArrowheads="1"/>
          </p:cNvSpPr>
          <p:nvPr/>
        </p:nvSpPr>
        <p:spPr bwMode="auto">
          <a:xfrm>
            <a:off x="3363913" y="3411538"/>
            <a:ext cx="2441575" cy="1143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1765" name="Line 22"/>
          <p:cNvSpPr>
            <a:spLocks noChangeShapeType="1"/>
          </p:cNvSpPr>
          <p:nvPr/>
        </p:nvSpPr>
        <p:spPr bwMode="auto">
          <a:xfrm>
            <a:off x="5805488" y="3332163"/>
            <a:ext cx="0" cy="1968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1766" name="Line 23"/>
          <p:cNvSpPr>
            <a:spLocks noChangeShapeType="1"/>
          </p:cNvSpPr>
          <p:nvPr/>
        </p:nvSpPr>
        <p:spPr bwMode="auto">
          <a:xfrm>
            <a:off x="5983288" y="3332163"/>
            <a:ext cx="0" cy="1968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1757" name="Rectangle 25"/>
          <p:cNvSpPr>
            <a:spLocks noChangeArrowheads="1"/>
          </p:cNvSpPr>
          <p:nvPr/>
        </p:nvSpPr>
        <p:spPr bwMode="auto">
          <a:xfrm>
            <a:off x="6300788" y="3525838"/>
            <a:ext cx="1846263" cy="2746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82550" tIns="41275" rIns="82550" bIns="41275" anchor="ctr"/>
          <a:lstStyle/>
          <a:p>
            <a:pPr defTabSz="739775" eaLnBrk="0" hangingPunct="0"/>
            <a:r>
              <a:rPr kumimoji="1" lang="en-US" sz="1200" b="1">
                <a:solidFill>
                  <a:schemeClr val="accent1">
                    <a:lumMod val="75000"/>
                  </a:schemeClr>
                </a:solidFill>
                <a:latin typeface="+mj-lt"/>
              </a:rPr>
              <a:t>Schedule Months = 1</a:t>
            </a:r>
          </a:p>
        </p:txBody>
      </p:sp>
      <p:sp>
        <p:nvSpPr>
          <p:cNvPr id="103450" name="Rectangle 26"/>
          <p:cNvSpPr>
            <a:spLocks noChangeArrowheads="1"/>
          </p:cNvSpPr>
          <p:nvPr/>
        </p:nvSpPr>
        <p:spPr bwMode="auto">
          <a:xfrm>
            <a:off x="5978525" y="2925763"/>
            <a:ext cx="2454275" cy="263525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1">
                <a:lumMod val="75000"/>
              </a:schemeClr>
            </a:outerShdw>
          </a:effectLst>
        </p:spPr>
        <p:txBody>
          <a:bodyPr wrap="none" lIns="0" tIns="0" rIns="0" bIns="0" anchor="ctr" anchorCtr="1"/>
          <a:lstStyle/>
          <a:p>
            <a:pPr eaLnBrk="0" hangingPunct="0">
              <a:defRPr/>
            </a:pPr>
            <a:r>
              <a:rPr kumimoji="1" lang="en-US" sz="1200" b="1">
                <a:solidFill>
                  <a:schemeClr val="accent1">
                    <a:lumMod val="75000"/>
                  </a:schemeClr>
                </a:solidFill>
                <a:latin typeface="+mj-lt"/>
              </a:rPr>
              <a:t>4500</a:t>
            </a:r>
          </a:p>
        </p:txBody>
      </p:sp>
      <p:sp>
        <p:nvSpPr>
          <p:cNvPr id="31759" name="Rectangle 27"/>
          <p:cNvSpPr>
            <a:spLocks noChangeArrowheads="1"/>
          </p:cNvSpPr>
          <p:nvPr/>
        </p:nvSpPr>
        <p:spPr bwMode="auto">
          <a:xfrm>
            <a:off x="5983288" y="3411538"/>
            <a:ext cx="2441575" cy="1143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1760" name="Line 28"/>
          <p:cNvSpPr>
            <a:spLocks noChangeShapeType="1"/>
          </p:cNvSpPr>
          <p:nvPr/>
        </p:nvSpPr>
        <p:spPr bwMode="auto">
          <a:xfrm>
            <a:off x="8426450" y="3332163"/>
            <a:ext cx="0" cy="1968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1753" name="Rectangle 30"/>
          <p:cNvSpPr>
            <a:spLocks noChangeArrowheads="1"/>
          </p:cNvSpPr>
          <p:nvPr/>
        </p:nvSpPr>
        <p:spPr bwMode="auto">
          <a:xfrm>
            <a:off x="3651250" y="4148138"/>
            <a:ext cx="1846262" cy="2746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82550" tIns="41275" rIns="82550" bIns="41275" anchor="ctr"/>
          <a:lstStyle/>
          <a:p>
            <a:pPr defTabSz="739775" eaLnBrk="0" hangingPunct="0"/>
            <a:r>
              <a:rPr kumimoji="1" lang="en-US" sz="1200" b="1">
                <a:solidFill>
                  <a:schemeClr val="accent1">
                    <a:lumMod val="75000"/>
                  </a:schemeClr>
                </a:solidFill>
                <a:latin typeface="+mj-lt"/>
              </a:rPr>
              <a:t>Total Schedule Horizon</a:t>
            </a:r>
          </a:p>
        </p:txBody>
      </p:sp>
      <p:sp>
        <p:nvSpPr>
          <p:cNvPr id="31754" name="Rectangle 31"/>
          <p:cNvSpPr>
            <a:spLocks noChangeArrowheads="1"/>
          </p:cNvSpPr>
          <p:nvPr/>
        </p:nvSpPr>
        <p:spPr bwMode="auto">
          <a:xfrm>
            <a:off x="722313" y="4021138"/>
            <a:ext cx="7708900" cy="114300"/>
          </a:xfrm>
          <a:prstGeom prst="rect">
            <a:avLst/>
          </a:prstGeom>
          <a:solidFill>
            <a:srgbClr val="9966F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1755" name="Line 32"/>
          <p:cNvSpPr>
            <a:spLocks noChangeShapeType="1"/>
          </p:cNvSpPr>
          <p:nvPr/>
        </p:nvSpPr>
        <p:spPr bwMode="auto">
          <a:xfrm>
            <a:off x="722313" y="3944938"/>
            <a:ext cx="0" cy="1968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1756" name="Line 33"/>
          <p:cNvSpPr>
            <a:spLocks noChangeShapeType="1"/>
          </p:cNvSpPr>
          <p:nvPr/>
        </p:nvSpPr>
        <p:spPr bwMode="auto">
          <a:xfrm>
            <a:off x="8432800" y="3944938"/>
            <a:ext cx="0" cy="1968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103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Exercises</a:t>
            </a:r>
          </a:p>
        </p:txBody>
      </p:sp>
      <p:sp>
        <p:nvSpPr>
          <p:cNvPr id="327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SS-SU-290</a:t>
            </a:r>
          </a:p>
        </p:txBody>
      </p:sp>
      <p:pic>
        <p:nvPicPr>
          <p:cNvPr id="32772" name="Picture 4" descr="han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0600" y="2071688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Supplier Schedules Setup</a:t>
            </a:r>
          </a:p>
        </p:txBody>
      </p:sp>
      <p:sp>
        <p:nvSpPr>
          <p:cNvPr id="337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SS-SU-300</a:t>
            </a: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Item Records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Supplier Records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Supplier Calendars *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Scheduled Orders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MRP %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822969" y="5759669"/>
            <a:ext cx="16401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* (Optional)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>
    <p:zoom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Supplier Schedules Setup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SS-SU-030</a:t>
            </a: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Item Records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Supplier Records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Supplier Calendars *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Scheduled Orders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MRP %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822969" y="5759669"/>
            <a:ext cx="16401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* (Optional)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>
    <p:zoom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30" name="Picture 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03338" y="1120775"/>
            <a:ext cx="6535737" cy="48339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Scheduled Order MRP % Maintenance</a:t>
            </a:r>
          </a:p>
        </p:txBody>
      </p:sp>
      <p:sp>
        <p:nvSpPr>
          <p:cNvPr id="348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SS-SU-310</a:t>
            </a:r>
          </a:p>
        </p:txBody>
      </p:sp>
      <p:sp>
        <p:nvSpPr>
          <p:cNvPr id="106502" name="AutoShape 6"/>
          <p:cNvSpPr>
            <a:spLocks noChangeArrowheads="1"/>
          </p:cNvSpPr>
          <p:nvPr/>
        </p:nvSpPr>
        <p:spPr bwMode="auto">
          <a:xfrm>
            <a:off x="1572592" y="3570288"/>
            <a:ext cx="4569016" cy="1021556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rgbClr val="5A87C6"/>
            </a:solidFill>
            <a:round/>
            <a:headEnd/>
            <a:tailEnd/>
          </a:ln>
          <a:effectLst>
            <a:outerShdw dist="35921" dir="2700000" algn="ctr" rotWithShape="0">
              <a:srgbClr val="5A87C6"/>
            </a:outerShdw>
          </a:effectLst>
        </p:spPr>
        <p:txBody>
          <a:bodyPr wrap="none" anchor="ctr">
            <a:spAutoFit/>
          </a:bodyPr>
          <a:lstStyle/>
          <a:p>
            <a:pPr eaLnBrk="0" hangingPunct="0">
              <a:defRPr/>
            </a:pPr>
            <a:r>
              <a:rPr kumimoji="1" lang="en-US" sz="1800" dirty="0">
                <a:latin typeface="+mj-lt"/>
              </a:rPr>
              <a:t>To phase in new percentages,</a:t>
            </a:r>
          </a:p>
          <a:p>
            <a:pPr eaLnBrk="0" hangingPunct="0">
              <a:defRPr/>
            </a:pPr>
            <a:r>
              <a:rPr kumimoji="1" lang="en-US" sz="1800" dirty="0">
                <a:latin typeface="+mj-lt"/>
              </a:rPr>
              <a:t>enter same Ship-To Site and Item</a:t>
            </a:r>
          </a:p>
          <a:p>
            <a:pPr eaLnBrk="0" hangingPunct="0">
              <a:defRPr/>
            </a:pPr>
            <a:r>
              <a:rPr kumimoji="1" lang="en-US" sz="1800" dirty="0">
                <a:latin typeface="+mj-lt"/>
              </a:rPr>
              <a:t>Number with a different Effective date</a:t>
            </a:r>
          </a:p>
        </p:txBody>
      </p:sp>
      <p:sp>
        <p:nvSpPr>
          <p:cNvPr id="34823" name="Rectangle 7"/>
          <p:cNvSpPr>
            <a:spLocks noChangeArrowheads="1"/>
          </p:cNvSpPr>
          <p:nvPr/>
        </p:nvSpPr>
        <p:spPr bwMode="auto">
          <a:xfrm>
            <a:off x="1470025" y="1916113"/>
            <a:ext cx="1025525" cy="228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34824" name="Rectangle 9"/>
          <p:cNvSpPr>
            <a:spLocks noChangeArrowheads="1"/>
          </p:cNvSpPr>
          <p:nvPr/>
        </p:nvSpPr>
        <p:spPr bwMode="auto">
          <a:xfrm>
            <a:off x="3346450" y="1893888"/>
            <a:ext cx="1025525" cy="228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34825" name="Rectangle 10"/>
          <p:cNvSpPr>
            <a:spLocks noChangeArrowheads="1"/>
          </p:cNvSpPr>
          <p:nvPr/>
        </p:nvSpPr>
        <p:spPr bwMode="auto">
          <a:xfrm>
            <a:off x="5964238" y="1916113"/>
            <a:ext cx="1025525" cy="228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34826" name="AutoShape 11"/>
          <p:cNvCxnSpPr>
            <a:cxnSpLocks noChangeShapeType="1"/>
            <a:stCxn id="106502" idx="1"/>
            <a:endCxn id="34823" idx="1"/>
          </p:cNvCxnSpPr>
          <p:nvPr/>
        </p:nvCxnSpPr>
        <p:spPr bwMode="auto">
          <a:xfrm rot="10800000">
            <a:off x="1470026" y="2030414"/>
            <a:ext cx="102567" cy="2050653"/>
          </a:xfrm>
          <a:prstGeom prst="bentConnector3">
            <a:avLst>
              <a:gd name="adj1" fmla="val 322879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cxnSp>
        <p:nvCxnSpPr>
          <p:cNvPr id="34827" name="AutoShape 12"/>
          <p:cNvCxnSpPr>
            <a:cxnSpLocks noChangeShapeType="1"/>
            <a:stCxn id="106502" idx="0"/>
            <a:endCxn id="34824" idx="2"/>
          </p:cNvCxnSpPr>
          <p:nvPr/>
        </p:nvCxnSpPr>
        <p:spPr bwMode="auto">
          <a:xfrm rot="5400000" flipH="1" flipV="1">
            <a:off x="3134256" y="2845332"/>
            <a:ext cx="1447800" cy="2113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cxnSp>
        <p:nvCxnSpPr>
          <p:cNvPr id="34828" name="AutoShape 13"/>
          <p:cNvCxnSpPr>
            <a:cxnSpLocks noChangeShapeType="1"/>
            <a:stCxn id="106502" idx="3"/>
            <a:endCxn id="34825" idx="3"/>
          </p:cNvCxnSpPr>
          <p:nvPr/>
        </p:nvCxnSpPr>
        <p:spPr bwMode="auto">
          <a:xfrm flipV="1">
            <a:off x="6141608" y="2030413"/>
            <a:ext cx="848155" cy="2050653"/>
          </a:xfrm>
          <a:prstGeom prst="bentConnector3">
            <a:avLst>
              <a:gd name="adj1" fmla="val 126953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  <p:transition>
    <p:zoom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Exercises</a:t>
            </a:r>
          </a:p>
        </p:txBody>
      </p:sp>
      <p:sp>
        <p:nvSpPr>
          <p:cNvPr id="3584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SS-SU-320</a:t>
            </a:r>
          </a:p>
        </p:txBody>
      </p:sp>
      <p:pic>
        <p:nvPicPr>
          <p:cNvPr id="4" name="Picture 4" descr="han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0600" y="2071688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Supplier Schedules Setup Summary</a:t>
            </a:r>
          </a:p>
        </p:txBody>
      </p:sp>
      <p:sp>
        <p:nvSpPr>
          <p:cNvPr id="3686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SS-SU-330</a:t>
            </a:r>
          </a:p>
        </p:txBody>
      </p:sp>
      <p:sp>
        <p:nvSpPr>
          <p:cNvPr id="6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Item Records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Supplier Records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Supplier Calendars *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Scheduled Orders</a:t>
            </a:r>
          </a:p>
          <a:p>
            <a:pPr marL="342900" lvl="0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MRP %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822969" y="5759669"/>
            <a:ext cx="16401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* (Optional)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>
    <p:zoom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dirty="0" smtClean="0"/>
              <a:t>Introduction to Supplier Schedules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Business Considerations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Set up Supplier Schedules</a:t>
            </a:r>
          </a:p>
          <a:p>
            <a:r>
              <a:rPr lang="en-US" dirty="0" smtClean="0"/>
              <a:t>Process Supplier Schedules</a:t>
            </a:r>
          </a:p>
          <a:p>
            <a:r>
              <a:rPr lang="en-US" dirty="0" smtClean="0"/>
              <a:t>Process Supplier Schedules Receipts</a:t>
            </a:r>
            <a:endParaRPr lang="en-US" dirty="0" smtClean="0"/>
          </a:p>
        </p:txBody>
      </p:sp>
      <p:sp>
        <p:nvSpPr>
          <p:cNvPr id="378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Course Overview</a:t>
            </a:r>
            <a:endParaRPr lang="en-US" smtClean="0"/>
          </a:p>
        </p:txBody>
      </p:sp>
      <p:sp>
        <p:nvSpPr>
          <p:cNvPr id="3789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SS-SU-340</a:t>
            </a:r>
            <a:endParaRPr lang="en-US" smtClean="0"/>
          </a:p>
        </p:txBody>
      </p:sp>
    </p:spTree>
  </p:cSld>
  <p:clrMapOvr>
    <a:masterClrMapping/>
  </p:clrMapOvr>
  <p:transition>
    <p:zoom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Supplier Schedule Business Process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SS-SU-035</a:t>
            </a:r>
          </a:p>
        </p:txBody>
      </p:sp>
      <p:pic>
        <p:nvPicPr>
          <p:cNvPr id="6148" name="Picture 4" descr="Region Captur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56436" y="881280"/>
            <a:ext cx="5027612" cy="527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Item Master Maintenance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SS-SU-040</a:t>
            </a:r>
          </a:p>
        </p:txBody>
      </p:sp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0963" y="1031875"/>
            <a:ext cx="6435725" cy="49466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zoom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Exercises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SS-SU-050</a:t>
            </a:r>
          </a:p>
        </p:txBody>
      </p:sp>
      <p:pic>
        <p:nvPicPr>
          <p:cNvPr id="5" name="Picture 4" descr="han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9" name="Picture 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06513" y="1116013"/>
            <a:ext cx="6518275" cy="48291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2800" smtClean="0"/>
              <a:t>Supplier Item Maintenance: Specification Frame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SS-SU-060</a:t>
            </a:r>
          </a:p>
        </p:txBody>
      </p:sp>
      <p:sp>
        <p:nvSpPr>
          <p:cNvPr id="80902" name="AutoShape 6"/>
          <p:cNvSpPr>
            <a:spLocks noChangeArrowheads="1"/>
          </p:cNvSpPr>
          <p:nvPr/>
        </p:nvSpPr>
        <p:spPr bwMode="auto">
          <a:xfrm>
            <a:off x="4130675" y="2319338"/>
            <a:ext cx="1920287" cy="40862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rgbClr val="5A87C6"/>
            </a:solidFill>
            <a:round/>
            <a:headEnd/>
            <a:tailEnd/>
          </a:ln>
          <a:effectLst>
            <a:outerShdw dist="35921" dir="2700000" algn="ctr" rotWithShape="0">
              <a:srgbClr val="5A87C6"/>
            </a:outerShdw>
          </a:effectLst>
        </p:spPr>
        <p:txBody>
          <a:bodyPr wrap="none" anchor="ctr">
            <a:spAutoFit/>
          </a:bodyPr>
          <a:lstStyle/>
          <a:p>
            <a:pPr eaLnBrk="0" hangingPunct="0">
              <a:defRPr/>
            </a:pPr>
            <a:r>
              <a:rPr kumimoji="1" lang="en-US" sz="1800" dirty="0">
                <a:latin typeface="+mj-lt"/>
              </a:rPr>
              <a:t>Reference only</a:t>
            </a:r>
            <a:endParaRPr kumimoji="1" lang="en-US" sz="1800" b="1" dirty="0">
              <a:latin typeface="+mj-lt"/>
            </a:endParaRPr>
          </a:p>
        </p:txBody>
      </p:sp>
      <p:sp>
        <p:nvSpPr>
          <p:cNvPr id="9223" name="Rectangle 7"/>
          <p:cNvSpPr>
            <a:spLocks noChangeArrowheads="1"/>
          </p:cNvSpPr>
          <p:nvPr/>
        </p:nvSpPr>
        <p:spPr bwMode="auto">
          <a:xfrm>
            <a:off x="2503488" y="2913063"/>
            <a:ext cx="284162" cy="147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9224" name="AutoShape 8"/>
          <p:cNvCxnSpPr>
            <a:cxnSpLocks noChangeShapeType="1"/>
            <a:stCxn id="80902" idx="1"/>
            <a:endCxn id="9223" idx="3"/>
          </p:cNvCxnSpPr>
          <p:nvPr/>
        </p:nvCxnSpPr>
        <p:spPr bwMode="auto">
          <a:xfrm rot="10800000" flipV="1">
            <a:off x="2787651" y="2523650"/>
            <a:ext cx="1343025" cy="463232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sp>
        <p:nvSpPr>
          <p:cNvPr id="80905" name="AutoShape 9"/>
          <p:cNvSpPr>
            <a:spLocks noChangeArrowheads="1"/>
          </p:cNvSpPr>
          <p:nvPr/>
        </p:nvSpPr>
        <p:spPr bwMode="auto">
          <a:xfrm>
            <a:off x="5083175" y="2943225"/>
            <a:ext cx="3260175" cy="715089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rgbClr val="5A87C6"/>
            </a:solidFill>
            <a:round/>
            <a:headEnd/>
            <a:tailEnd/>
          </a:ln>
          <a:effectLst>
            <a:outerShdw dist="35921" dir="2700000" algn="ctr" rotWithShape="0">
              <a:srgbClr val="5A87C6"/>
            </a:outerShdw>
          </a:effectLst>
        </p:spPr>
        <p:txBody>
          <a:bodyPr wrap="none" anchor="ctr">
            <a:spAutoFit/>
          </a:bodyPr>
          <a:lstStyle/>
          <a:p>
            <a:pPr eaLnBrk="0" hangingPunct="0">
              <a:defRPr/>
            </a:pPr>
            <a:r>
              <a:rPr kumimoji="1" lang="en-US" sz="1800">
                <a:latin typeface="+mj-lt"/>
              </a:rPr>
              <a:t>Used if no price list entered</a:t>
            </a:r>
          </a:p>
          <a:p>
            <a:pPr eaLnBrk="0" hangingPunct="0">
              <a:defRPr/>
            </a:pPr>
            <a:r>
              <a:rPr kumimoji="1" lang="en-US" sz="1800">
                <a:latin typeface="+mj-lt"/>
              </a:rPr>
              <a:t>on scheduled order</a:t>
            </a:r>
          </a:p>
        </p:txBody>
      </p:sp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3262313" y="3460750"/>
            <a:ext cx="284162" cy="1635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9227" name="AutoShape 11"/>
          <p:cNvCxnSpPr>
            <a:cxnSpLocks noChangeShapeType="1"/>
            <a:stCxn id="80905" idx="1"/>
            <a:endCxn id="9226" idx="3"/>
          </p:cNvCxnSpPr>
          <p:nvPr/>
        </p:nvCxnSpPr>
        <p:spPr bwMode="auto">
          <a:xfrm rot="10800000" flipV="1">
            <a:off x="3546475" y="3300769"/>
            <a:ext cx="1536700" cy="241737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  <p:transition>
    <p:zoom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0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06513" y="1116013"/>
            <a:ext cx="6518275" cy="48291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2800" smtClean="0"/>
              <a:t>Supplier Item Maintenance: Specification Frame</a:t>
            </a:r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SS-SU-070</a:t>
            </a:r>
          </a:p>
        </p:txBody>
      </p:sp>
      <p:sp>
        <p:nvSpPr>
          <p:cNvPr id="10246" name="AutoShape 6"/>
          <p:cNvSpPr>
            <a:spLocks noChangeArrowheads="1"/>
          </p:cNvSpPr>
          <p:nvPr/>
        </p:nvSpPr>
        <p:spPr bwMode="auto">
          <a:xfrm>
            <a:off x="1541463" y="4324350"/>
            <a:ext cx="4749800" cy="704850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rgbClr val="5A87C6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81927" name="AutoShape 7"/>
          <p:cNvSpPr>
            <a:spLocks noChangeArrowheads="1"/>
          </p:cNvSpPr>
          <p:nvPr/>
        </p:nvSpPr>
        <p:spPr bwMode="auto">
          <a:xfrm>
            <a:off x="4439717" y="3298705"/>
            <a:ext cx="2810050" cy="40862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rgbClr val="5A87C6"/>
            </a:solidFill>
            <a:round/>
            <a:headEnd/>
            <a:tailEnd/>
          </a:ln>
          <a:effectLst>
            <a:outerShdw dist="35921" dir="2700000" algn="ctr" rotWithShape="0">
              <a:srgbClr val="5A87C6"/>
            </a:outerShdw>
          </a:effectLst>
        </p:spPr>
        <p:txBody>
          <a:bodyPr wrap="none" anchor="ctr">
            <a:spAutoFit/>
          </a:bodyPr>
          <a:lstStyle/>
          <a:p>
            <a:pPr eaLnBrk="0" hangingPunct="0">
              <a:defRPr/>
            </a:pPr>
            <a:r>
              <a:rPr kumimoji="1" lang="en-US" sz="1800" dirty="0">
                <a:latin typeface="+mj-lt"/>
              </a:rPr>
              <a:t>Used for reference only</a:t>
            </a:r>
          </a:p>
        </p:txBody>
      </p:sp>
      <p:cxnSp>
        <p:nvCxnSpPr>
          <p:cNvPr id="10248" name="AutoShape 8"/>
          <p:cNvCxnSpPr>
            <a:cxnSpLocks noChangeShapeType="1"/>
            <a:stCxn id="81927" idx="3"/>
            <a:endCxn id="10246" idx="3"/>
          </p:cNvCxnSpPr>
          <p:nvPr/>
        </p:nvCxnSpPr>
        <p:spPr bwMode="auto">
          <a:xfrm flipH="1">
            <a:off x="6291263" y="3503017"/>
            <a:ext cx="958504" cy="1173758"/>
          </a:xfrm>
          <a:prstGeom prst="bentConnector3">
            <a:avLst>
              <a:gd name="adj1" fmla="val -2385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  <p:transition>
    <p:zoom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Exercises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SS-SU-080</a:t>
            </a:r>
          </a:p>
        </p:txBody>
      </p:sp>
      <p:pic>
        <p:nvPicPr>
          <p:cNvPr id="5" name="Picture 4" descr="han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2667</TotalTime>
  <Words>443</Words>
  <Application>Microsoft PowerPoint 7.0</Application>
  <PresentationFormat>On-screen Show (4:3)</PresentationFormat>
  <Paragraphs>153</Paragraphs>
  <Slides>33</Slides>
  <Notes>33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4" baseType="lpstr">
      <vt:lpstr>QAD 2010 Template</vt:lpstr>
      <vt:lpstr>Set up Supplier Schedules</vt:lpstr>
      <vt:lpstr>Supplier Schedules Setup</vt:lpstr>
      <vt:lpstr>Supplier Schedules Setup</vt:lpstr>
      <vt:lpstr>Supplier Schedule Business Process</vt:lpstr>
      <vt:lpstr>Item Master Maintenance</vt:lpstr>
      <vt:lpstr>Exercises</vt:lpstr>
      <vt:lpstr>Supplier Item Maintenance: Specification Frame</vt:lpstr>
      <vt:lpstr>Supplier Item Maintenance: Specification Frame</vt:lpstr>
      <vt:lpstr>Exercises</vt:lpstr>
      <vt:lpstr>Supplier Schedules Setup</vt:lpstr>
      <vt:lpstr>Supplier Data Maintenance: Supplier Address and Data Frames</vt:lpstr>
      <vt:lpstr>Supplier Data Maintenance: Supplier Pricing Data Frame</vt:lpstr>
      <vt:lpstr>Supplier Data Maintenance: Supplier Terms Data Frame</vt:lpstr>
      <vt:lpstr>Supplier Schedules Setup</vt:lpstr>
      <vt:lpstr>Remit-To Supplier Maintenance</vt:lpstr>
      <vt:lpstr>Supplier Schedules Setup</vt:lpstr>
      <vt:lpstr>Supplier Calendar Maintenance</vt:lpstr>
      <vt:lpstr>Exercises</vt:lpstr>
      <vt:lpstr>Supplier Schedules Setup</vt:lpstr>
      <vt:lpstr>Scheduled Order Maintenance: Order Data Frame</vt:lpstr>
      <vt:lpstr>Scheduled Order Maintenance: Tax Data Frame</vt:lpstr>
      <vt:lpstr>Scheduled Order Maintenance: ERS Options in Order Header</vt:lpstr>
      <vt:lpstr>Scheduled Order Maintenance: Line Item Frame</vt:lpstr>
      <vt:lpstr>Scheduled Order Maintenance: First Order Line Item Data Frame</vt:lpstr>
      <vt:lpstr>Scheduled Order Maintenance: ERS Options in Order Line Item</vt:lpstr>
      <vt:lpstr>Second Order Line Item Data Frame</vt:lpstr>
      <vt:lpstr>Schedule Bucketing</vt:lpstr>
      <vt:lpstr>Exercises</vt:lpstr>
      <vt:lpstr>Supplier Schedules Setup</vt:lpstr>
      <vt:lpstr>Scheduled Order MRP % Maintenance</vt:lpstr>
      <vt:lpstr>Exercises</vt:lpstr>
      <vt:lpstr>Supplier Schedules Setup Summary</vt:lpstr>
      <vt:lpstr>Course Overview</vt:lpstr>
    </vt:vector>
  </TitlesOfParts>
  <Manager>Vance Giboney</Manager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Cat McGlothlin Gurkweitz</dc:creator>
  <cp:lastModifiedBy>njm</cp:lastModifiedBy>
  <cp:revision>204</cp:revision>
  <dcterms:created xsi:type="dcterms:W3CDTF">2000-12-07T01:55:49Z</dcterms:created>
  <dcterms:modified xsi:type="dcterms:W3CDTF">2010-12-07T23:11:51Z</dcterms:modified>
</cp:coreProperties>
</file>