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8" r:id="rId1"/>
  </p:sldMasterIdLst>
  <p:notesMasterIdLst>
    <p:notesMasterId r:id="rId12"/>
  </p:notesMasterIdLst>
  <p:handoutMasterIdLst>
    <p:handoutMasterId r:id="rId13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000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21DE2E1-A0A7-405F-BB37-AEAA6D66D04D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E4B0F5D-FD97-4DA3-9C22-1D2451E0FA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68F0876-E57F-473B-A89F-CB086AEC1A3A}" type="datetime1">
              <a:rPr lang="en-US"/>
              <a:pPr>
                <a:defRPr/>
              </a:pPr>
              <a:t>12/7/2010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CDB3F47-BDD1-4E0D-9A6A-A8A37099A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2009-SS-BU-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r>
              <a:rPr lang="en-US" b="1" dirty="0" smtClean="0"/>
              <a:t>Identify key business considerations before setting up Supplier Schedules in QAD Enterprise Applications</a:t>
            </a:r>
          </a:p>
          <a:p>
            <a:r>
              <a:rPr lang="en-US" dirty="0" smtClean="0"/>
              <a:t>Set up Supplier Schedules in QAD Enterprise Applications</a:t>
            </a:r>
          </a:p>
          <a:p>
            <a:r>
              <a:rPr lang="en-US" dirty="0" smtClean="0"/>
              <a:t>Process Supplier Schedules in QAD Enterprise Applications</a:t>
            </a:r>
          </a:p>
          <a:p>
            <a:r>
              <a:rPr lang="en-US" dirty="0" smtClean="0"/>
              <a:t>Process Supplier Schedules Receipts in QAD Enterprise Applications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Considerations</a:t>
            </a:r>
            <a:endParaRPr lang="en-US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SS-BU-010</a:t>
            </a:r>
            <a:endParaRPr lang="en-US" smtClean="0"/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Supplier Schedules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r>
              <a:rPr lang="en-US" dirty="0" smtClean="0"/>
              <a:t>Set up Supplier Schedules</a:t>
            </a:r>
          </a:p>
          <a:p>
            <a:r>
              <a:rPr lang="en-US" dirty="0" smtClean="0"/>
              <a:t>Process Supplier Schedules</a:t>
            </a:r>
          </a:p>
          <a:p>
            <a:r>
              <a:rPr lang="en-US" dirty="0" smtClean="0"/>
              <a:t>Process Supplier Schedules</a:t>
            </a:r>
            <a:endParaRPr lang="en-US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SS-BU-100</a:t>
            </a:r>
            <a:endParaRPr lang="en-US" smtClean="0"/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Tracking</a:t>
            </a:r>
          </a:p>
          <a:p>
            <a:pPr eaLnBrk="1" hangingPunct="1"/>
            <a:r>
              <a:rPr lang="en-US" smtClean="0"/>
              <a:t>EDI/EDI ECommerce</a:t>
            </a:r>
          </a:p>
          <a:p>
            <a:pPr eaLnBrk="1" hangingPunct="1"/>
            <a:r>
              <a:rPr lang="en-US" smtClean="0"/>
              <a:t>Price Lists</a:t>
            </a:r>
          </a:p>
          <a:p>
            <a:pPr eaLnBrk="1" hangingPunct="1"/>
            <a:r>
              <a:rPr lang="en-US" smtClean="0"/>
              <a:t>Planning Horizon</a:t>
            </a:r>
          </a:p>
          <a:p>
            <a:pPr eaLnBrk="1" hangingPunct="1"/>
            <a:r>
              <a:rPr lang="en-US" smtClean="0"/>
              <a:t>Evaluated Receipts Settlement (ERS)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Considerations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SS-BU-020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Tracking – Cumulative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SS-BU-030</a:t>
            </a:r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>
            <a:off x="57150" y="1587809"/>
            <a:ext cx="8961120" cy="3657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pPr algn="l" defTabSz="1143000" eaLnBrk="0" hangingPunct="0"/>
            <a:r>
              <a:rPr kumimoji="1" lang="en-US" sz="1800" b="1" dirty="0" smtClean="0">
                <a:solidFill>
                  <a:srgbClr val="5A87C6"/>
                </a:solidFill>
                <a:latin typeface="+mj-lt"/>
              </a:rPr>
              <a:t>Period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	</a:t>
            </a:r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1	2	3	4 	5 	6</a:t>
            </a:r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Net Demand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1,000	1,000	1,000	1,000	1,000	</a:t>
            </a:r>
            <a:r>
              <a:rPr kumimoji="1" lang="en-US" sz="1800" dirty="0" smtClean="0">
                <a:solidFill>
                  <a:srgbClr val="5A87C6"/>
                </a:solidFill>
                <a:latin typeface="+mj-lt"/>
              </a:rPr>
              <a:t>1,000</a:t>
            </a: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Cumulative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1,000	2,000	3,000	4,000	5,000	6,000</a:t>
            </a:r>
          </a:p>
          <a:p>
            <a:pPr algn="l" defTabSz="1143000" eaLnBrk="0" hangingPunct="0"/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	</a:t>
            </a:r>
            <a:r>
              <a:rPr kumimoji="1" lang="en-US" sz="1800" dirty="0">
                <a:solidFill>
                  <a:srgbClr val="FF0000"/>
                </a:solidFill>
                <a:latin typeface="+mj-lt"/>
              </a:rPr>
              <a:t>Cum Start</a:t>
            </a:r>
          </a:p>
          <a:p>
            <a:pPr algn="l" defTabSz="1143000" eaLnBrk="0" hangingPunct="0"/>
            <a:endParaRPr kumimoji="1" lang="en-US" sz="1800" b="1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Cum shipped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 = 2,500</a:t>
            </a:r>
          </a:p>
          <a:p>
            <a:pPr algn="l" defTabSz="1143000" eaLnBrk="0" hangingPunct="0"/>
            <a:endParaRPr kumimoji="1" lang="en-US" sz="1800" dirty="0">
              <a:solidFill>
                <a:srgbClr val="5A87C6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rgbClr val="5A87C6"/>
                </a:solidFill>
                <a:latin typeface="+mj-lt"/>
              </a:rPr>
              <a:t>Net Required Qty.</a:t>
            </a:r>
            <a:r>
              <a:rPr kumimoji="1" lang="en-US" sz="1800" dirty="0">
                <a:solidFill>
                  <a:srgbClr val="5A87C6"/>
                </a:solidFill>
                <a:latin typeface="+mj-lt"/>
              </a:rPr>
              <a:t>	0	0	500	1,000	1,000	</a:t>
            </a:r>
            <a:r>
              <a:rPr kumimoji="1" lang="en-US" sz="1800" dirty="0" smtClean="0">
                <a:solidFill>
                  <a:srgbClr val="5A87C6"/>
                </a:solidFill>
                <a:latin typeface="+mj-lt"/>
              </a:rPr>
              <a:t>1,000</a:t>
            </a:r>
            <a:endParaRPr kumimoji="1" lang="en-US" sz="2000" dirty="0">
              <a:solidFill>
                <a:srgbClr val="5A87C6"/>
              </a:solidFill>
              <a:latin typeface="+mj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Cum Received</a:t>
            </a:r>
          </a:p>
          <a:p>
            <a:r>
              <a:rPr lang="en-US" dirty="0" smtClean="0"/>
              <a:t>Cum Required</a:t>
            </a:r>
          </a:p>
          <a:p>
            <a:r>
              <a:rPr lang="en-US" dirty="0" smtClean="0"/>
              <a:t>Cum Shipped</a:t>
            </a:r>
          </a:p>
          <a:p>
            <a:r>
              <a:rPr lang="en-US" dirty="0" smtClean="0"/>
              <a:t>Cum Start Date</a:t>
            </a:r>
          </a:p>
          <a:p>
            <a:r>
              <a:rPr lang="en-US" dirty="0" smtClean="0"/>
              <a:t>Cumulative Accounting</a:t>
            </a:r>
          </a:p>
          <a:p>
            <a:r>
              <a:rPr lang="en-US" dirty="0" smtClean="0"/>
              <a:t>Prior Cum Date</a:t>
            </a:r>
          </a:p>
          <a:p>
            <a:r>
              <a:rPr lang="en-US" dirty="0" smtClean="0"/>
              <a:t>Prior Cum Required</a:t>
            </a:r>
          </a:p>
          <a:p>
            <a:endParaRPr lang="en-US" dirty="0" smtClean="0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Tracking Terminology</a:t>
            </a:r>
            <a:endParaRPr lang="en-US" dirty="0" smtClean="0"/>
          </a:p>
        </p:txBody>
      </p:sp>
      <p:sp>
        <p:nvSpPr>
          <p:cNvPr id="102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SS-BU-040</a:t>
            </a:r>
            <a:endParaRPr lang="en-US" smtClean="0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>
            <p:ph type="clipArt" sz="half" idx="4294967295"/>
          </p:nvPr>
        </p:nvGraphicFramePr>
        <p:xfrm>
          <a:off x="6395562" y="4350537"/>
          <a:ext cx="1828800" cy="891961"/>
        </p:xfrm>
        <a:graphic>
          <a:graphicData uri="http://schemas.openxmlformats.org/presentationml/2006/ole">
            <p:oleObj spid="_x0000_s1026" name="Clip" r:id="rId4" imgW="1035720" imgH="504720" progId="MS_ClipArt_Gallery.2">
              <p:embed/>
            </p:oleObj>
          </a:graphicData>
        </a:graphic>
      </p:graphicFrame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EDI/EDI eCommerce</a:t>
            </a:r>
            <a:endParaRPr lang="en-US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SS-BU-050</a:t>
            </a:r>
            <a:endParaRPr lang="en-US" smtClean="0"/>
          </a:p>
        </p:txBody>
      </p:sp>
      <p:grpSp>
        <p:nvGrpSpPr>
          <p:cNvPr id="2" name="Group 126"/>
          <p:cNvGrpSpPr>
            <a:grpSpLocks/>
          </p:cNvGrpSpPr>
          <p:nvPr/>
        </p:nvGrpSpPr>
        <p:grpSpPr bwMode="auto">
          <a:xfrm>
            <a:off x="390525" y="2808654"/>
            <a:ext cx="2011363" cy="3276600"/>
            <a:chOff x="240" y="1968"/>
            <a:chExt cx="1267" cy="2064"/>
          </a:xfrm>
        </p:grpSpPr>
        <p:grpSp>
          <p:nvGrpSpPr>
            <p:cNvPr id="7295" name="Group 127"/>
            <p:cNvGrpSpPr>
              <a:grpSpLocks/>
            </p:cNvGrpSpPr>
            <p:nvPr/>
          </p:nvGrpSpPr>
          <p:grpSpPr bwMode="auto">
            <a:xfrm>
              <a:off x="336" y="1968"/>
              <a:ext cx="1171" cy="1796"/>
              <a:chOff x="383" y="1194"/>
              <a:chExt cx="1171" cy="1796"/>
            </a:xfrm>
          </p:grpSpPr>
          <p:grpSp>
            <p:nvGrpSpPr>
              <p:cNvPr id="7297" name="Group 128"/>
              <p:cNvGrpSpPr>
                <a:grpSpLocks/>
              </p:cNvGrpSpPr>
              <p:nvPr/>
            </p:nvGrpSpPr>
            <p:grpSpPr bwMode="auto">
              <a:xfrm>
                <a:off x="786" y="1194"/>
                <a:ext cx="558" cy="984"/>
                <a:chOff x="786" y="1194"/>
                <a:chExt cx="558" cy="984"/>
              </a:xfrm>
            </p:grpSpPr>
            <p:grpSp>
              <p:nvGrpSpPr>
                <p:cNvPr id="7341" name="Group 129"/>
                <p:cNvGrpSpPr>
                  <a:grpSpLocks/>
                </p:cNvGrpSpPr>
                <p:nvPr/>
              </p:nvGrpSpPr>
              <p:grpSpPr bwMode="auto">
                <a:xfrm>
                  <a:off x="786" y="1194"/>
                  <a:ext cx="558" cy="984"/>
                  <a:chOff x="786" y="1194"/>
                  <a:chExt cx="558" cy="984"/>
                </a:xfrm>
              </p:grpSpPr>
              <p:sp>
                <p:nvSpPr>
                  <p:cNvPr id="7352" name="Freeform 130"/>
                  <p:cNvSpPr>
                    <a:spLocks/>
                  </p:cNvSpPr>
                  <p:nvPr/>
                </p:nvSpPr>
                <p:spPr bwMode="auto">
                  <a:xfrm>
                    <a:off x="786" y="1404"/>
                    <a:ext cx="558" cy="139"/>
                  </a:xfrm>
                  <a:custGeom>
                    <a:avLst/>
                    <a:gdLst>
                      <a:gd name="T0" fmla="*/ 413 w 558"/>
                      <a:gd name="T1" fmla="*/ 139 h 139"/>
                      <a:gd name="T2" fmla="*/ 558 w 558"/>
                      <a:gd name="T3" fmla="*/ 65 h 139"/>
                      <a:gd name="T4" fmla="*/ 156 w 558"/>
                      <a:gd name="T5" fmla="*/ 0 h 139"/>
                      <a:gd name="T6" fmla="*/ 0 w 558"/>
                      <a:gd name="T7" fmla="*/ 76 h 139"/>
                      <a:gd name="T8" fmla="*/ 413 w 558"/>
                      <a:gd name="T9" fmla="*/ 139 h 1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139"/>
                      <a:gd name="T17" fmla="*/ 558 w 558"/>
                      <a:gd name="T18" fmla="*/ 139 h 1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139">
                        <a:moveTo>
                          <a:pt x="413" y="139"/>
                        </a:moveTo>
                        <a:lnTo>
                          <a:pt x="558" y="65"/>
                        </a:lnTo>
                        <a:lnTo>
                          <a:pt x="156" y="0"/>
                        </a:lnTo>
                        <a:lnTo>
                          <a:pt x="0" y="76"/>
                        </a:lnTo>
                        <a:lnTo>
                          <a:pt x="413" y="139"/>
                        </a:lnTo>
                        <a:close/>
                      </a:path>
                    </a:pathLst>
                  </a:custGeom>
                  <a:solidFill>
                    <a:srgbClr val="5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3" name="Freeform 131"/>
                  <p:cNvSpPr>
                    <a:spLocks/>
                  </p:cNvSpPr>
                  <p:nvPr/>
                </p:nvSpPr>
                <p:spPr bwMode="auto">
                  <a:xfrm>
                    <a:off x="814" y="1194"/>
                    <a:ext cx="464" cy="68"/>
                  </a:xfrm>
                  <a:custGeom>
                    <a:avLst/>
                    <a:gdLst>
                      <a:gd name="T0" fmla="*/ 0 w 464"/>
                      <a:gd name="T1" fmla="*/ 34 h 68"/>
                      <a:gd name="T2" fmla="*/ 362 w 464"/>
                      <a:gd name="T3" fmla="*/ 68 h 68"/>
                      <a:gd name="T4" fmla="*/ 464 w 464"/>
                      <a:gd name="T5" fmla="*/ 37 h 68"/>
                      <a:gd name="T6" fmla="*/ 111 w 464"/>
                      <a:gd name="T7" fmla="*/ 0 h 68"/>
                      <a:gd name="T8" fmla="*/ 0 w 464"/>
                      <a:gd name="T9" fmla="*/ 34 h 6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4"/>
                      <a:gd name="T16" fmla="*/ 0 h 68"/>
                      <a:gd name="T17" fmla="*/ 464 w 464"/>
                      <a:gd name="T18" fmla="*/ 68 h 6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4" h="68">
                        <a:moveTo>
                          <a:pt x="0" y="34"/>
                        </a:moveTo>
                        <a:lnTo>
                          <a:pt x="362" y="68"/>
                        </a:lnTo>
                        <a:lnTo>
                          <a:pt x="464" y="37"/>
                        </a:lnTo>
                        <a:lnTo>
                          <a:pt x="111" y="0"/>
                        </a:lnTo>
                        <a:lnTo>
                          <a:pt x="0" y="34"/>
                        </a:lnTo>
                        <a:close/>
                      </a:path>
                    </a:pathLst>
                  </a:custGeom>
                  <a:solidFill>
                    <a:srgbClr val="5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4" name="Freeform 132"/>
                  <p:cNvSpPr>
                    <a:spLocks/>
                  </p:cNvSpPr>
                  <p:nvPr/>
                </p:nvSpPr>
                <p:spPr bwMode="auto">
                  <a:xfrm>
                    <a:off x="1177" y="1231"/>
                    <a:ext cx="102" cy="286"/>
                  </a:xfrm>
                  <a:custGeom>
                    <a:avLst/>
                    <a:gdLst>
                      <a:gd name="T0" fmla="*/ 0 w 102"/>
                      <a:gd name="T1" fmla="*/ 30 h 286"/>
                      <a:gd name="T2" fmla="*/ 102 w 102"/>
                      <a:gd name="T3" fmla="*/ 0 h 286"/>
                      <a:gd name="T4" fmla="*/ 102 w 102"/>
                      <a:gd name="T5" fmla="*/ 239 h 286"/>
                      <a:gd name="T6" fmla="*/ 0 w 102"/>
                      <a:gd name="T7" fmla="*/ 286 h 286"/>
                      <a:gd name="T8" fmla="*/ 0 w 102"/>
                      <a:gd name="T9" fmla="*/ 30 h 2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"/>
                      <a:gd name="T16" fmla="*/ 0 h 286"/>
                      <a:gd name="T17" fmla="*/ 102 w 102"/>
                      <a:gd name="T18" fmla="*/ 286 h 2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" h="286">
                        <a:moveTo>
                          <a:pt x="0" y="30"/>
                        </a:moveTo>
                        <a:lnTo>
                          <a:pt x="102" y="0"/>
                        </a:lnTo>
                        <a:lnTo>
                          <a:pt x="102" y="239"/>
                        </a:lnTo>
                        <a:lnTo>
                          <a:pt x="0" y="286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5" name="Freeform 133"/>
                  <p:cNvSpPr>
                    <a:spLocks/>
                  </p:cNvSpPr>
                  <p:nvPr/>
                </p:nvSpPr>
                <p:spPr bwMode="auto">
                  <a:xfrm>
                    <a:off x="813" y="1228"/>
                    <a:ext cx="364" cy="287"/>
                  </a:xfrm>
                  <a:custGeom>
                    <a:avLst/>
                    <a:gdLst>
                      <a:gd name="T0" fmla="*/ 1 w 364"/>
                      <a:gd name="T1" fmla="*/ 0 h 287"/>
                      <a:gd name="T2" fmla="*/ 364 w 364"/>
                      <a:gd name="T3" fmla="*/ 34 h 287"/>
                      <a:gd name="T4" fmla="*/ 364 w 364"/>
                      <a:gd name="T5" fmla="*/ 287 h 287"/>
                      <a:gd name="T6" fmla="*/ 0 w 364"/>
                      <a:gd name="T7" fmla="*/ 229 h 287"/>
                      <a:gd name="T8" fmla="*/ 1 w 364"/>
                      <a:gd name="T9" fmla="*/ 0 h 2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64"/>
                      <a:gd name="T16" fmla="*/ 0 h 287"/>
                      <a:gd name="T17" fmla="*/ 364 w 364"/>
                      <a:gd name="T18" fmla="*/ 287 h 2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64" h="287">
                        <a:moveTo>
                          <a:pt x="1" y="0"/>
                        </a:moveTo>
                        <a:lnTo>
                          <a:pt x="364" y="34"/>
                        </a:lnTo>
                        <a:lnTo>
                          <a:pt x="364" y="287"/>
                        </a:lnTo>
                        <a:lnTo>
                          <a:pt x="0" y="229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7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6" name="Freeform 134"/>
                  <p:cNvSpPr>
                    <a:spLocks/>
                  </p:cNvSpPr>
                  <p:nvPr/>
                </p:nvSpPr>
                <p:spPr bwMode="auto">
                  <a:xfrm>
                    <a:off x="1199" y="1468"/>
                    <a:ext cx="145" cy="710"/>
                  </a:xfrm>
                  <a:custGeom>
                    <a:avLst/>
                    <a:gdLst>
                      <a:gd name="T0" fmla="*/ 145 w 145"/>
                      <a:gd name="T1" fmla="*/ 0 h 710"/>
                      <a:gd name="T2" fmla="*/ 0 w 145"/>
                      <a:gd name="T3" fmla="*/ 75 h 710"/>
                      <a:gd name="T4" fmla="*/ 0 w 145"/>
                      <a:gd name="T5" fmla="*/ 710 h 710"/>
                      <a:gd name="T6" fmla="*/ 145 w 145"/>
                      <a:gd name="T7" fmla="*/ 619 h 710"/>
                      <a:gd name="T8" fmla="*/ 145 w 145"/>
                      <a:gd name="T9" fmla="*/ 0 h 7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710"/>
                      <a:gd name="T17" fmla="*/ 145 w 145"/>
                      <a:gd name="T18" fmla="*/ 710 h 7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710">
                        <a:moveTo>
                          <a:pt x="145" y="0"/>
                        </a:moveTo>
                        <a:lnTo>
                          <a:pt x="0" y="75"/>
                        </a:lnTo>
                        <a:lnTo>
                          <a:pt x="0" y="710"/>
                        </a:lnTo>
                        <a:lnTo>
                          <a:pt x="145" y="619"/>
                        </a:lnTo>
                        <a:lnTo>
                          <a:pt x="145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7" name="Freeform 135"/>
                  <p:cNvSpPr>
                    <a:spLocks/>
                  </p:cNvSpPr>
                  <p:nvPr/>
                </p:nvSpPr>
                <p:spPr bwMode="auto">
                  <a:xfrm>
                    <a:off x="786" y="1479"/>
                    <a:ext cx="414" cy="699"/>
                  </a:xfrm>
                  <a:custGeom>
                    <a:avLst/>
                    <a:gdLst>
                      <a:gd name="T0" fmla="*/ 0 w 414"/>
                      <a:gd name="T1" fmla="*/ 0 h 699"/>
                      <a:gd name="T2" fmla="*/ 414 w 414"/>
                      <a:gd name="T3" fmla="*/ 64 h 699"/>
                      <a:gd name="T4" fmla="*/ 413 w 414"/>
                      <a:gd name="T5" fmla="*/ 699 h 699"/>
                      <a:gd name="T6" fmla="*/ 0 w 414"/>
                      <a:gd name="T7" fmla="*/ 614 h 699"/>
                      <a:gd name="T8" fmla="*/ 0 w 414"/>
                      <a:gd name="T9" fmla="*/ 0 h 69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14"/>
                      <a:gd name="T16" fmla="*/ 0 h 699"/>
                      <a:gd name="T17" fmla="*/ 414 w 414"/>
                      <a:gd name="T18" fmla="*/ 699 h 69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14" h="699">
                        <a:moveTo>
                          <a:pt x="0" y="0"/>
                        </a:moveTo>
                        <a:lnTo>
                          <a:pt x="414" y="64"/>
                        </a:lnTo>
                        <a:lnTo>
                          <a:pt x="413" y="699"/>
                        </a:lnTo>
                        <a:lnTo>
                          <a:pt x="0" y="6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7342" name="Group 136"/>
                <p:cNvGrpSpPr>
                  <a:grpSpLocks/>
                </p:cNvGrpSpPr>
                <p:nvPr/>
              </p:nvGrpSpPr>
              <p:grpSpPr bwMode="auto">
                <a:xfrm>
                  <a:off x="831" y="1239"/>
                  <a:ext cx="351" cy="416"/>
                  <a:chOff x="831" y="1239"/>
                  <a:chExt cx="351" cy="416"/>
                </a:xfrm>
              </p:grpSpPr>
              <p:sp>
                <p:nvSpPr>
                  <p:cNvPr id="7343" name="Freeform 137"/>
                  <p:cNvSpPr>
                    <a:spLocks/>
                  </p:cNvSpPr>
                  <p:nvPr/>
                </p:nvSpPr>
                <p:spPr bwMode="auto">
                  <a:xfrm>
                    <a:off x="831" y="1239"/>
                    <a:ext cx="54" cy="25"/>
                  </a:xfrm>
                  <a:custGeom>
                    <a:avLst/>
                    <a:gdLst>
                      <a:gd name="T0" fmla="*/ 0 w 54"/>
                      <a:gd name="T1" fmla="*/ 0 h 25"/>
                      <a:gd name="T2" fmla="*/ 54 w 54"/>
                      <a:gd name="T3" fmla="*/ 6 h 25"/>
                      <a:gd name="T4" fmla="*/ 54 w 54"/>
                      <a:gd name="T5" fmla="*/ 25 h 25"/>
                      <a:gd name="T6" fmla="*/ 0 w 54"/>
                      <a:gd name="T7" fmla="*/ 19 h 25"/>
                      <a:gd name="T8" fmla="*/ 0 w 54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5"/>
                      <a:gd name="T17" fmla="*/ 54 w 54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5">
                        <a:moveTo>
                          <a:pt x="0" y="0"/>
                        </a:moveTo>
                        <a:lnTo>
                          <a:pt x="54" y="6"/>
                        </a:lnTo>
                        <a:lnTo>
                          <a:pt x="54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4" name="Freeform 138"/>
                  <p:cNvSpPr>
                    <a:spLocks/>
                  </p:cNvSpPr>
                  <p:nvPr/>
                </p:nvSpPr>
                <p:spPr bwMode="auto">
                  <a:xfrm>
                    <a:off x="900" y="1282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5" name="Freeform 139"/>
                  <p:cNvSpPr>
                    <a:spLocks/>
                  </p:cNvSpPr>
                  <p:nvPr/>
                </p:nvSpPr>
                <p:spPr bwMode="auto">
                  <a:xfrm>
                    <a:off x="976" y="1253"/>
                    <a:ext cx="53" cy="25"/>
                  </a:xfrm>
                  <a:custGeom>
                    <a:avLst/>
                    <a:gdLst>
                      <a:gd name="T0" fmla="*/ 0 w 53"/>
                      <a:gd name="T1" fmla="*/ 0 h 25"/>
                      <a:gd name="T2" fmla="*/ 53 w 53"/>
                      <a:gd name="T3" fmla="*/ 6 h 25"/>
                      <a:gd name="T4" fmla="*/ 53 w 53"/>
                      <a:gd name="T5" fmla="*/ 25 h 25"/>
                      <a:gd name="T6" fmla="*/ 0 w 53"/>
                      <a:gd name="T7" fmla="*/ 19 h 25"/>
                      <a:gd name="T8" fmla="*/ 0 w 53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5"/>
                      <a:gd name="T17" fmla="*/ 53 w 53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5">
                        <a:moveTo>
                          <a:pt x="0" y="0"/>
                        </a:moveTo>
                        <a:lnTo>
                          <a:pt x="53" y="6"/>
                        </a:lnTo>
                        <a:lnTo>
                          <a:pt x="53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6" name="Freeform 140"/>
                  <p:cNvSpPr>
                    <a:spLocks/>
                  </p:cNvSpPr>
                  <p:nvPr/>
                </p:nvSpPr>
                <p:spPr bwMode="auto">
                  <a:xfrm>
                    <a:off x="1055" y="1262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7" name="Freeform 141"/>
                  <p:cNvSpPr>
                    <a:spLocks/>
                  </p:cNvSpPr>
                  <p:nvPr/>
                </p:nvSpPr>
                <p:spPr bwMode="auto">
                  <a:xfrm>
                    <a:off x="1055" y="1301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8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8" name="Freeform 142"/>
                  <p:cNvSpPr>
                    <a:spLocks/>
                  </p:cNvSpPr>
                  <p:nvPr/>
                </p:nvSpPr>
                <p:spPr bwMode="auto">
                  <a:xfrm>
                    <a:off x="974" y="1337"/>
                    <a:ext cx="53" cy="25"/>
                  </a:xfrm>
                  <a:custGeom>
                    <a:avLst/>
                    <a:gdLst>
                      <a:gd name="T0" fmla="*/ 0 w 53"/>
                      <a:gd name="T1" fmla="*/ 0 h 25"/>
                      <a:gd name="T2" fmla="*/ 53 w 53"/>
                      <a:gd name="T3" fmla="*/ 6 h 25"/>
                      <a:gd name="T4" fmla="*/ 53 w 53"/>
                      <a:gd name="T5" fmla="*/ 25 h 25"/>
                      <a:gd name="T6" fmla="*/ 0 w 53"/>
                      <a:gd name="T7" fmla="*/ 19 h 25"/>
                      <a:gd name="T8" fmla="*/ 0 w 53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5"/>
                      <a:gd name="T17" fmla="*/ 53 w 53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5">
                        <a:moveTo>
                          <a:pt x="0" y="0"/>
                        </a:moveTo>
                        <a:lnTo>
                          <a:pt x="53" y="6"/>
                        </a:lnTo>
                        <a:lnTo>
                          <a:pt x="53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49" name="Freeform 143"/>
                  <p:cNvSpPr>
                    <a:spLocks/>
                  </p:cNvSpPr>
                  <p:nvPr/>
                </p:nvSpPr>
                <p:spPr bwMode="auto">
                  <a:xfrm>
                    <a:off x="1055" y="1384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0" name="Freeform 144"/>
                  <p:cNvSpPr>
                    <a:spLocks/>
                  </p:cNvSpPr>
                  <p:nvPr/>
                </p:nvSpPr>
                <p:spPr bwMode="auto">
                  <a:xfrm>
                    <a:off x="1126" y="1553"/>
                    <a:ext cx="54" cy="25"/>
                  </a:xfrm>
                  <a:custGeom>
                    <a:avLst/>
                    <a:gdLst>
                      <a:gd name="T0" fmla="*/ 0 w 54"/>
                      <a:gd name="T1" fmla="*/ 0 h 25"/>
                      <a:gd name="T2" fmla="*/ 54 w 54"/>
                      <a:gd name="T3" fmla="*/ 6 h 25"/>
                      <a:gd name="T4" fmla="*/ 54 w 54"/>
                      <a:gd name="T5" fmla="*/ 25 h 25"/>
                      <a:gd name="T6" fmla="*/ 0 w 54"/>
                      <a:gd name="T7" fmla="*/ 19 h 25"/>
                      <a:gd name="T8" fmla="*/ 0 w 54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5"/>
                      <a:gd name="T17" fmla="*/ 54 w 54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5">
                        <a:moveTo>
                          <a:pt x="0" y="0"/>
                        </a:moveTo>
                        <a:lnTo>
                          <a:pt x="54" y="6"/>
                        </a:lnTo>
                        <a:lnTo>
                          <a:pt x="54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51" name="Freeform 145"/>
                  <p:cNvSpPr>
                    <a:spLocks/>
                  </p:cNvSpPr>
                  <p:nvPr/>
                </p:nvSpPr>
                <p:spPr bwMode="auto">
                  <a:xfrm>
                    <a:off x="1129" y="1631"/>
                    <a:ext cx="53" cy="24"/>
                  </a:xfrm>
                  <a:custGeom>
                    <a:avLst/>
                    <a:gdLst>
                      <a:gd name="T0" fmla="*/ 0 w 53"/>
                      <a:gd name="T1" fmla="*/ 0 h 24"/>
                      <a:gd name="T2" fmla="*/ 53 w 53"/>
                      <a:gd name="T3" fmla="*/ 5 h 24"/>
                      <a:gd name="T4" fmla="*/ 53 w 53"/>
                      <a:gd name="T5" fmla="*/ 24 h 24"/>
                      <a:gd name="T6" fmla="*/ 0 w 53"/>
                      <a:gd name="T7" fmla="*/ 19 h 24"/>
                      <a:gd name="T8" fmla="*/ 0 w 53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4"/>
                      <a:gd name="T17" fmla="*/ 53 w 53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4">
                        <a:moveTo>
                          <a:pt x="0" y="0"/>
                        </a:moveTo>
                        <a:lnTo>
                          <a:pt x="53" y="5"/>
                        </a:lnTo>
                        <a:lnTo>
                          <a:pt x="53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7298" name="Group 146"/>
              <p:cNvGrpSpPr>
                <a:grpSpLocks/>
              </p:cNvGrpSpPr>
              <p:nvPr/>
            </p:nvGrpSpPr>
            <p:grpSpPr bwMode="auto">
              <a:xfrm>
                <a:off x="383" y="1289"/>
                <a:ext cx="729" cy="1522"/>
                <a:chOff x="383" y="1289"/>
                <a:chExt cx="729" cy="1522"/>
              </a:xfrm>
            </p:grpSpPr>
            <p:sp>
              <p:nvSpPr>
                <p:cNvPr id="7313" name="Freeform 147"/>
                <p:cNvSpPr>
                  <a:spLocks/>
                </p:cNvSpPr>
                <p:nvPr/>
              </p:nvSpPr>
              <p:spPr bwMode="auto">
                <a:xfrm>
                  <a:off x="383" y="1379"/>
                  <a:ext cx="728" cy="167"/>
                </a:xfrm>
                <a:custGeom>
                  <a:avLst/>
                  <a:gdLst>
                    <a:gd name="T0" fmla="*/ 0 w 728"/>
                    <a:gd name="T1" fmla="*/ 99 h 167"/>
                    <a:gd name="T2" fmla="*/ 415 w 728"/>
                    <a:gd name="T3" fmla="*/ 167 h 167"/>
                    <a:gd name="T4" fmla="*/ 728 w 728"/>
                    <a:gd name="T5" fmla="*/ 49 h 167"/>
                    <a:gd name="T6" fmla="*/ 346 w 728"/>
                    <a:gd name="T7" fmla="*/ 0 h 167"/>
                    <a:gd name="T8" fmla="*/ 0 w 728"/>
                    <a:gd name="T9" fmla="*/ 99 h 1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8"/>
                    <a:gd name="T16" fmla="*/ 0 h 167"/>
                    <a:gd name="T17" fmla="*/ 728 w 728"/>
                    <a:gd name="T18" fmla="*/ 167 h 1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8" h="167">
                      <a:moveTo>
                        <a:pt x="0" y="99"/>
                      </a:moveTo>
                      <a:lnTo>
                        <a:pt x="415" y="167"/>
                      </a:lnTo>
                      <a:lnTo>
                        <a:pt x="728" y="49"/>
                      </a:lnTo>
                      <a:lnTo>
                        <a:pt x="346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rgbClr val="DF3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314" name="Freeform 148"/>
                <p:cNvSpPr>
                  <a:spLocks/>
                </p:cNvSpPr>
                <p:nvPr/>
              </p:nvSpPr>
              <p:spPr bwMode="auto">
                <a:xfrm>
                  <a:off x="383" y="1476"/>
                  <a:ext cx="415" cy="1334"/>
                </a:xfrm>
                <a:custGeom>
                  <a:avLst/>
                  <a:gdLst>
                    <a:gd name="T0" fmla="*/ 0 w 415"/>
                    <a:gd name="T1" fmla="*/ 0 h 1334"/>
                    <a:gd name="T2" fmla="*/ 415 w 415"/>
                    <a:gd name="T3" fmla="*/ 69 h 1334"/>
                    <a:gd name="T4" fmla="*/ 415 w 415"/>
                    <a:gd name="T5" fmla="*/ 1334 h 1334"/>
                    <a:gd name="T6" fmla="*/ 327 w 415"/>
                    <a:gd name="T7" fmla="*/ 1305 h 1334"/>
                    <a:gd name="T8" fmla="*/ 328 w 415"/>
                    <a:gd name="T9" fmla="*/ 1145 h 1334"/>
                    <a:gd name="T10" fmla="*/ 211 w 415"/>
                    <a:gd name="T11" fmla="*/ 1099 h 1334"/>
                    <a:gd name="T12" fmla="*/ 211 w 415"/>
                    <a:gd name="T13" fmla="*/ 1242 h 1334"/>
                    <a:gd name="T14" fmla="*/ 145 w 415"/>
                    <a:gd name="T15" fmla="*/ 1212 h 1334"/>
                    <a:gd name="T16" fmla="*/ 145 w 415"/>
                    <a:gd name="T17" fmla="*/ 1070 h 1334"/>
                    <a:gd name="T18" fmla="*/ 52 w 415"/>
                    <a:gd name="T19" fmla="*/ 1028 h 1334"/>
                    <a:gd name="T20" fmla="*/ 52 w 415"/>
                    <a:gd name="T21" fmla="*/ 1172 h 1334"/>
                    <a:gd name="T22" fmla="*/ 0 w 415"/>
                    <a:gd name="T23" fmla="*/ 1149 h 1334"/>
                    <a:gd name="T24" fmla="*/ 0 w 415"/>
                    <a:gd name="T25" fmla="*/ 0 h 133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15"/>
                    <a:gd name="T40" fmla="*/ 0 h 1334"/>
                    <a:gd name="T41" fmla="*/ 415 w 415"/>
                    <a:gd name="T42" fmla="*/ 1334 h 133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15" h="1334">
                      <a:moveTo>
                        <a:pt x="0" y="0"/>
                      </a:moveTo>
                      <a:lnTo>
                        <a:pt x="415" y="69"/>
                      </a:lnTo>
                      <a:lnTo>
                        <a:pt x="415" y="1334"/>
                      </a:lnTo>
                      <a:lnTo>
                        <a:pt x="327" y="1305"/>
                      </a:lnTo>
                      <a:lnTo>
                        <a:pt x="328" y="1145"/>
                      </a:lnTo>
                      <a:lnTo>
                        <a:pt x="211" y="1099"/>
                      </a:lnTo>
                      <a:lnTo>
                        <a:pt x="211" y="1242"/>
                      </a:lnTo>
                      <a:lnTo>
                        <a:pt x="145" y="1212"/>
                      </a:lnTo>
                      <a:lnTo>
                        <a:pt x="145" y="1070"/>
                      </a:lnTo>
                      <a:lnTo>
                        <a:pt x="52" y="1028"/>
                      </a:lnTo>
                      <a:lnTo>
                        <a:pt x="52" y="1172"/>
                      </a:lnTo>
                      <a:lnTo>
                        <a:pt x="0" y="114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5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7315" name="Group 149"/>
                <p:cNvGrpSpPr>
                  <a:grpSpLocks/>
                </p:cNvGrpSpPr>
                <p:nvPr/>
              </p:nvGrpSpPr>
              <p:grpSpPr bwMode="auto">
                <a:xfrm>
                  <a:off x="397" y="1289"/>
                  <a:ext cx="715" cy="1522"/>
                  <a:chOff x="397" y="1289"/>
                  <a:chExt cx="715" cy="1522"/>
                </a:xfrm>
              </p:grpSpPr>
              <p:sp>
                <p:nvSpPr>
                  <p:cNvPr id="7316" name="Freeform 150"/>
                  <p:cNvSpPr>
                    <a:spLocks/>
                  </p:cNvSpPr>
                  <p:nvPr/>
                </p:nvSpPr>
                <p:spPr bwMode="auto">
                  <a:xfrm>
                    <a:off x="798" y="1427"/>
                    <a:ext cx="314" cy="1384"/>
                  </a:xfrm>
                  <a:custGeom>
                    <a:avLst/>
                    <a:gdLst>
                      <a:gd name="T0" fmla="*/ 0 w 314"/>
                      <a:gd name="T1" fmla="*/ 117 h 1384"/>
                      <a:gd name="T2" fmla="*/ 310 w 314"/>
                      <a:gd name="T3" fmla="*/ 0 h 1384"/>
                      <a:gd name="T4" fmla="*/ 314 w 314"/>
                      <a:gd name="T5" fmla="*/ 1070 h 1384"/>
                      <a:gd name="T6" fmla="*/ 0 w 314"/>
                      <a:gd name="T7" fmla="*/ 1384 h 1384"/>
                      <a:gd name="T8" fmla="*/ 0 w 314"/>
                      <a:gd name="T9" fmla="*/ 117 h 13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4"/>
                      <a:gd name="T16" fmla="*/ 0 h 1384"/>
                      <a:gd name="T17" fmla="*/ 314 w 314"/>
                      <a:gd name="T18" fmla="*/ 1384 h 13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4" h="1384">
                        <a:moveTo>
                          <a:pt x="0" y="117"/>
                        </a:moveTo>
                        <a:lnTo>
                          <a:pt x="310" y="0"/>
                        </a:lnTo>
                        <a:lnTo>
                          <a:pt x="314" y="1070"/>
                        </a:lnTo>
                        <a:lnTo>
                          <a:pt x="0" y="1384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7317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594" y="2570"/>
                    <a:ext cx="121" cy="148"/>
                    <a:chOff x="594" y="2570"/>
                    <a:chExt cx="121" cy="148"/>
                  </a:xfrm>
                </p:grpSpPr>
                <p:sp>
                  <p:nvSpPr>
                    <p:cNvPr id="7339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661" y="2598"/>
                      <a:ext cx="54" cy="104"/>
                    </a:xfrm>
                    <a:custGeom>
                      <a:avLst/>
                      <a:gdLst>
                        <a:gd name="T0" fmla="*/ 0 w 54"/>
                        <a:gd name="T1" fmla="*/ 0 h 104"/>
                        <a:gd name="T2" fmla="*/ 0 w 54"/>
                        <a:gd name="T3" fmla="*/ 79 h 104"/>
                        <a:gd name="T4" fmla="*/ 54 w 54"/>
                        <a:gd name="T5" fmla="*/ 104 h 104"/>
                        <a:gd name="T6" fmla="*/ 54 w 54"/>
                        <a:gd name="T7" fmla="*/ 23 h 104"/>
                        <a:gd name="T8" fmla="*/ 0 w 54"/>
                        <a:gd name="T9" fmla="*/ 0 h 10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104"/>
                        <a:gd name="T17" fmla="*/ 54 w 54"/>
                        <a:gd name="T18" fmla="*/ 104 h 10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104">
                          <a:moveTo>
                            <a:pt x="0" y="0"/>
                          </a:moveTo>
                          <a:lnTo>
                            <a:pt x="0" y="79"/>
                          </a:lnTo>
                          <a:lnTo>
                            <a:pt x="54" y="104"/>
                          </a:lnTo>
                          <a:lnTo>
                            <a:pt x="5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40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594" y="2570"/>
                      <a:ext cx="70" cy="148"/>
                    </a:xfrm>
                    <a:custGeom>
                      <a:avLst/>
                      <a:gdLst>
                        <a:gd name="T0" fmla="*/ 0 w 70"/>
                        <a:gd name="T1" fmla="*/ 0 h 148"/>
                        <a:gd name="T2" fmla="*/ 0 w 70"/>
                        <a:gd name="T3" fmla="*/ 148 h 148"/>
                        <a:gd name="T4" fmla="*/ 70 w 70"/>
                        <a:gd name="T5" fmla="*/ 105 h 148"/>
                        <a:gd name="T6" fmla="*/ 70 w 70"/>
                        <a:gd name="T7" fmla="*/ 30 h 148"/>
                        <a:gd name="T8" fmla="*/ 0 w 70"/>
                        <a:gd name="T9" fmla="*/ 0 h 14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0"/>
                        <a:gd name="T16" fmla="*/ 0 h 148"/>
                        <a:gd name="T17" fmla="*/ 70 w 70"/>
                        <a:gd name="T18" fmla="*/ 148 h 14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0" h="148">
                          <a:moveTo>
                            <a:pt x="0" y="0"/>
                          </a:moveTo>
                          <a:lnTo>
                            <a:pt x="0" y="148"/>
                          </a:lnTo>
                          <a:lnTo>
                            <a:pt x="70" y="105"/>
                          </a:lnTo>
                          <a:lnTo>
                            <a:pt x="70" y="3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318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434" y="2499"/>
                    <a:ext cx="123" cy="150"/>
                    <a:chOff x="434" y="2499"/>
                    <a:chExt cx="123" cy="150"/>
                  </a:xfrm>
                </p:grpSpPr>
                <p:sp>
                  <p:nvSpPr>
                    <p:cNvPr id="7337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503" y="2527"/>
                      <a:ext cx="54" cy="104"/>
                    </a:xfrm>
                    <a:custGeom>
                      <a:avLst/>
                      <a:gdLst>
                        <a:gd name="T0" fmla="*/ 0 w 54"/>
                        <a:gd name="T1" fmla="*/ 0 h 104"/>
                        <a:gd name="T2" fmla="*/ 0 w 54"/>
                        <a:gd name="T3" fmla="*/ 80 h 104"/>
                        <a:gd name="T4" fmla="*/ 54 w 54"/>
                        <a:gd name="T5" fmla="*/ 104 h 104"/>
                        <a:gd name="T6" fmla="*/ 54 w 54"/>
                        <a:gd name="T7" fmla="*/ 23 h 104"/>
                        <a:gd name="T8" fmla="*/ 0 w 54"/>
                        <a:gd name="T9" fmla="*/ 0 h 10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104"/>
                        <a:gd name="T17" fmla="*/ 54 w 54"/>
                        <a:gd name="T18" fmla="*/ 104 h 10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104">
                          <a:moveTo>
                            <a:pt x="0" y="0"/>
                          </a:moveTo>
                          <a:lnTo>
                            <a:pt x="0" y="80"/>
                          </a:lnTo>
                          <a:lnTo>
                            <a:pt x="54" y="104"/>
                          </a:lnTo>
                          <a:lnTo>
                            <a:pt x="5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38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434" y="2499"/>
                      <a:ext cx="70" cy="150"/>
                    </a:xfrm>
                    <a:custGeom>
                      <a:avLst/>
                      <a:gdLst>
                        <a:gd name="T0" fmla="*/ 0 w 70"/>
                        <a:gd name="T1" fmla="*/ 0 h 150"/>
                        <a:gd name="T2" fmla="*/ 0 w 70"/>
                        <a:gd name="T3" fmla="*/ 150 h 150"/>
                        <a:gd name="T4" fmla="*/ 70 w 70"/>
                        <a:gd name="T5" fmla="*/ 108 h 150"/>
                        <a:gd name="T6" fmla="*/ 70 w 70"/>
                        <a:gd name="T7" fmla="*/ 33 h 150"/>
                        <a:gd name="T8" fmla="*/ 0 w 70"/>
                        <a:gd name="T9" fmla="*/ 0 h 15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0"/>
                        <a:gd name="T16" fmla="*/ 0 h 150"/>
                        <a:gd name="T17" fmla="*/ 70 w 70"/>
                        <a:gd name="T18" fmla="*/ 150 h 15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0" h="150">
                          <a:moveTo>
                            <a:pt x="0" y="0"/>
                          </a:moveTo>
                          <a:lnTo>
                            <a:pt x="0" y="150"/>
                          </a:lnTo>
                          <a:lnTo>
                            <a:pt x="70" y="108"/>
                          </a:lnTo>
                          <a:lnTo>
                            <a:pt x="70" y="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319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397" y="1507"/>
                    <a:ext cx="374" cy="1055"/>
                    <a:chOff x="397" y="1507"/>
                    <a:chExt cx="374" cy="1055"/>
                  </a:xfrm>
                </p:grpSpPr>
                <p:sp>
                  <p:nvSpPr>
                    <p:cNvPr id="7326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412" y="1510"/>
                      <a:ext cx="339" cy="1052"/>
                    </a:xfrm>
                    <a:custGeom>
                      <a:avLst/>
                      <a:gdLst>
                        <a:gd name="T0" fmla="*/ 0 w 339"/>
                        <a:gd name="T1" fmla="*/ 0 h 1052"/>
                        <a:gd name="T2" fmla="*/ 339 w 339"/>
                        <a:gd name="T3" fmla="*/ 56 h 1052"/>
                        <a:gd name="T4" fmla="*/ 339 w 339"/>
                        <a:gd name="T5" fmla="*/ 1052 h 1052"/>
                        <a:gd name="T6" fmla="*/ 2 w 339"/>
                        <a:gd name="T7" fmla="*/ 910 h 1052"/>
                        <a:gd name="T8" fmla="*/ 0 w 339"/>
                        <a:gd name="T9" fmla="*/ 0 h 105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9"/>
                        <a:gd name="T16" fmla="*/ 0 h 1052"/>
                        <a:gd name="T17" fmla="*/ 339 w 339"/>
                        <a:gd name="T18" fmla="*/ 1052 h 105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9" h="1052">
                          <a:moveTo>
                            <a:pt x="0" y="0"/>
                          </a:moveTo>
                          <a:lnTo>
                            <a:pt x="339" y="56"/>
                          </a:lnTo>
                          <a:lnTo>
                            <a:pt x="339" y="1052"/>
                          </a:lnTo>
                          <a:lnTo>
                            <a:pt x="2" y="9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7327" name="Group 1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" y="1507"/>
                      <a:ext cx="374" cy="1033"/>
                      <a:chOff x="397" y="1507"/>
                      <a:chExt cx="374" cy="1033"/>
                    </a:xfrm>
                  </p:grpSpPr>
                  <p:sp>
                    <p:nvSpPr>
                      <p:cNvPr id="7328" name="Line 1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" y="2298"/>
                        <a:ext cx="371" cy="12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9" name="Line 1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" y="2165"/>
                        <a:ext cx="371" cy="10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0" name="Line 1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" y="2029"/>
                        <a:ext cx="363" cy="96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1" name="Line 1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2" y="1887"/>
                        <a:ext cx="363" cy="8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2" name="Line 16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9" y="1751"/>
                        <a:ext cx="356" cy="7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3" name="Line 1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" y="1626"/>
                        <a:ext cx="364" cy="6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4" name="Line 1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84" y="1507"/>
                        <a:ext cx="1" cy="96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5" name="Line 16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68" y="1524"/>
                        <a:ext cx="1" cy="98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36" name="Line 16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58" y="1538"/>
                        <a:ext cx="1" cy="100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7320" name="Group 169"/>
                  <p:cNvGrpSpPr>
                    <a:grpSpLocks/>
                  </p:cNvGrpSpPr>
                  <p:nvPr/>
                </p:nvGrpSpPr>
                <p:grpSpPr bwMode="auto">
                  <a:xfrm>
                    <a:off x="538" y="1289"/>
                    <a:ext cx="435" cy="214"/>
                    <a:chOff x="538" y="1289"/>
                    <a:chExt cx="435" cy="214"/>
                  </a:xfrm>
                </p:grpSpPr>
                <p:grpSp>
                  <p:nvGrpSpPr>
                    <p:cNvPr id="7321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8" y="1289"/>
                      <a:ext cx="435" cy="214"/>
                      <a:chOff x="538" y="1289"/>
                      <a:chExt cx="435" cy="214"/>
                    </a:xfrm>
                  </p:grpSpPr>
                  <p:sp>
                    <p:nvSpPr>
                      <p:cNvPr id="7323" name="Freeform 1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8" y="1289"/>
                        <a:ext cx="435" cy="85"/>
                      </a:xfrm>
                      <a:custGeom>
                        <a:avLst/>
                        <a:gdLst>
                          <a:gd name="T0" fmla="*/ 0 w 435"/>
                          <a:gd name="T1" fmla="*/ 55 h 85"/>
                          <a:gd name="T2" fmla="*/ 253 w 435"/>
                          <a:gd name="T3" fmla="*/ 85 h 85"/>
                          <a:gd name="T4" fmla="*/ 435 w 435"/>
                          <a:gd name="T5" fmla="*/ 28 h 85"/>
                          <a:gd name="T6" fmla="*/ 189 w 435"/>
                          <a:gd name="T7" fmla="*/ 0 h 85"/>
                          <a:gd name="T8" fmla="*/ 0 w 435"/>
                          <a:gd name="T9" fmla="*/ 55 h 8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35"/>
                          <a:gd name="T16" fmla="*/ 0 h 85"/>
                          <a:gd name="T17" fmla="*/ 435 w 435"/>
                          <a:gd name="T18" fmla="*/ 85 h 8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35" h="85">
                            <a:moveTo>
                              <a:pt x="0" y="55"/>
                            </a:moveTo>
                            <a:lnTo>
                              <a:pt x="253" y="85"/>
                            </a:lnTo>
                            <a:lnTo>
                              <a:pt x="435" y="28"/>
                            </a:lnTo>
                            <a:lnTo>
                              <a:pt x="189" y="0"/>
                            </a:lnTo>
                            <a:lnTo>
                              <a:pt x="0" y="55"/>
                            </a:lnTo>
                            <a:close/>
                          </a:path>
                        </a:pathLst>
                      </a:custGeom>
                      <a:solidFill>
                        <a:srgbClr val="DF3F5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4" name="Freeform 1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90" y="1317"/>
                        <a:ext cx="180" cy="186"/>
                      </a:xfrm>
                      <a:custGeom>
                        <a:avLst/>
                        <a:gdLst>
                          <a:gd name="T0" fmla="*/ 0 w 180"/>
                          <a:gd name="T1" fmla="*/ 57 h 186"/>
                          <a:gd name="T2" fmla="*/ 180 w 180"/>
                          <a:gd name="T3" fmla="*/ 0 h 186"/>
                          <a:gd name="T4" fmla="*/ 180 w 180"/>
                          <a:gd name="T5" fmla="*/ 118 h 186"/>
                          <a:gd name="T6" fmla="*/ 0 w 180"/>
                          <a:gd name="T7" fmla="*/ 186 h 186"/>
                          <a:gd name="T8" fmla="*/ 0 w 180"/>
                          <a:gd name="T9" fmla="*/ 57 h 18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0"/>
                          <a:gd name="T16" fmla="*/ 0 h 186"/>
                          <a:gd name="T17" fmla="*/ 180 w 180"/>
                          <a:gd name="T18" fmla="*/ 186 h 18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0" h="186">
                            <a:moveTo>
                              <a:pt x="0" y="57"/>
                            </a:moveTo>
                            <a:lnTo>
                              <a:pt x="180" y="0"/>
                            </a:lnTo>
                            <a:lnTo>
                              <a:pt x="180" y="118"/>
                            </a:lnTo>
                            <a:lnTo>
                              <a:pt x="0" y="186"/>
                            </a:lnTo>
                            <a:lnTo>
                              <a:pt x="0" y="57"/>
                            </a:lnTo>
                            <a:close/>
                          </a:path>
                        </a:pathLst>
                      </a:custGeom>
                      <a:solidFill>
                        <a:srgbClr val="DF1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325" name="Freeform 17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8" y="1344"/>
                        <a:ext cx="252" cy="159"/>
                      </a:xfrm>
                      <a:custGeom>
                        <a:avLst/>
                        <a:gdLst>
                          <a:gd name="T0" fmla="*/ 252 w 252"/>
                          <a:gd name="T1" fmla="*/ 30 h 159"/>
                          <a:gd name="T2" fmla="*/ 252 w 252"/>
                          <a:gd name="T3" fmla="*/ 159 h 159"/>
                          <a:gd name="T4" fmla="*/ 0 w 252"/>
                          <a:gd name="T5" fmla="*/ 123 h 159"/>
                          <a:gd name="T6" fmla="*/ 0 w 252"/>
                          <a:gd name="T7" fmla="*/ 0 h 159"/>
                          <a:gd name="T8" fmla="*/ 252 w 252"/>
                          <a:gd name="T9" fmla="*/ 30 h 15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2"/>
                          <a:gd name="T16" fmla="*/ 0 h 159"/>
                          <a:gd name="T17" fmla="*/ 252 w 252"/>
                          <a:gd name="T18" fmla="*/ 159 h 15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2" h="159">
                            <a:moveTo>
                              <a:pt x="252" y="30"/>
                            </a:moveTo>
                            <a:lnTo>
                              <a:pt x="252" y="159"/>
                            </a:lnTo>
                            <a:lnTo>
                              <a:pt x="0" y="123"/>
                            </a:lnTo>
                            <a:lnTo>
                              <a:pt x="0" y="0"/>
                            </a:lnTo>
                            <a:lnTo>
                              <a:pt x="252" y="30"/>
                            </a:lnTo>
                            <a:close/>
                          </a:path>
                        </a:pathLst>
                      </a:custGeom>
                      <a:solidFill>
                        <a:srgbClr val="FF5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322" name="Freeform 174"/>
                    <p:cNvSpPr>
                      <a:spLocks/>
                    </p:cNvSpPr>
                    <p:nvPr/>
                  </p:nvSpPr>
                  <p:spPr bwMode="auto">
                    <a:xfrm>
                      <a:off x="571" y="1370"/>
                      <a:ext cx="145" cy="38"/>
                    </a:xfrm>
                    <a:custGeom>
                      <a:avLst/>
                      <a:gdLst>
                        <a:gd name="T0" fmla="*/ 1 w 145"/>
                        <a:gd name="T1" fmla="*/ 0 h 38"/>
                        <a:gd name="T2" fmla="*/ 145 w 145"/>
                        <a:gd name="T3" fmla="*/ 15 h 38"/>
                        <a:gd name="T4" fmla="*/ 145 w 145"/>
                        <a:gd name="T5" fmla="*/ 38 h 38"/>
                        <a:gd name="T6" fmla="*/ 0 w 145"/>
                        <a:gd name="T7" fmla="*/ 24 h 38"/>
                        <a:gd name="T8" fmla="*/ 1 w 145"/>
                        <a:gd name="T9" fmla="*/ 0 h 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5"/>
                        <a:gd name="T16" fmla="*/ 0 h 38"/>
                        <a:gd name="T17" fmla="*/ 145 w 145"/>
                        <a:gd name="T18" fmla="*/ 38 h 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5" h="38">
                          <a:moveTo>
                            <a:pt x="1" y="0"/>
                          </a:moveTo>
                          <a:lnTo>
                            <a:pt x="145" y="15"/>
                          </a:lnTo>
                          <a:lnTo>
                            <a:pt x="145" y="38"/>
                          </a:lnTo>
                          <a:lnTo>
                            <a:pt x="0" y="24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grpSp>
            <p:nvGrpSpPr>
              <p:cNvPr id="7299" name="Group 175"/>
              <p:cNvGrpSpPr>
                <a:grpSpLocks/>
              </p:cNvGrpSpPr>
              <p:nvPr/>
            </p:nvGrpSpPr>
            <p:grpSpPr bwMode="auto">
              <a:xfrm>
                <a:off x="859" y="1771"/>
                <a:ext cx="695" cy="1219"/>
                <a:chOff x="859" y="1771"/>
                <a:chExt cx="695" cy="1219"/>
              </a:xfrm>
            </p:grpSpPr>
            <p:grpSp>
              <p:nvGrpSpPr>
                <p:cNvPr id="7300" name="Group 176"/>
                <p:cNvGrpSpPr>
                  <a:grpSpLocks/>
                </p:cNvGrpSpPr>
                <p:nvPr/>
              </p:nvGrpSpPr>
              <p:grpSpPr bwMode="auto">
                <a:xfrm>
                  <a:off x="859" y="1771"/>
                  <a:ext cx="695" cy="1219"/>
                  <a:chOff x="859" y="1771"/>
                  <a:chExt cx="695" cy="1219"/>
                </a:xfrm>
              </p:grpSpPr>
              <p:sp>
                <p:nvSpPr>
                  <p:cNvPr id="7306" name="Freeform 177"/>
                  <p:cNvSpPr>
                    <a:spLocks/>
                  </p:cNvSpPr>
                  <p:nvPr/>
                </p:nvSpPr>
                <p:spPr bwMode="auto">
                  <a:xfrm>
                    <a:off x="859" y="1790"/>
                    <a:ext cx="695" cy="331"/>
                  </a:xfrm>
                  <a:custGeom>
                    <a:avLst/>
                    <a:gdLst>
                      <a:gd name="T0" fmla="*/ 0 w 695"/>
                      <a:gd name="T1" fmla="*/ 243 h 331"/>
                      <a:gd name="T2" fmla="*/ 336 w 695"/>
                      <a:gd name="T3" fmla="*/ 331 h 331"/>
                      <a:gd name="T4" fmla="*/ 695 w 695"/>
                      <a:gd name="T5" fmla="*/ 61 h 331"/>
                      <a:gd name="T6" fmla="*/ 405 w 695"/>
                      <a:gd name="T7" fmla="*/ 0 h 331"/>
                      <a:gd name="T8" fmla="*/ 0 w 695"/>
                      <a:gd name="T9" fmla="*/ 243 h 3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95"/>
                      <a:gd name="T16" fmla="*/ 0 h 331"/>
                      <a:gd name="T17" fmla="*/ 695 w 695"/>
                      <a:gd name="T18" fmla="*/ 331 h 3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95" h="331">
                        <a:moveTo>
                          <a:pt x="0" y="243"/>
                        </a:moveTo>
                        <a:lnTo>
                          <a:pt x="336" y="331"/>
                        </a:lnTo>
                        <a:lnTo>
                          <a:pt x="695" y="61"/>
                        </a:lnTo>
                        <a:lnTo>
                          <a:pt x="405" y="0"/>
                        </a:lnTo>
                        <a:lnTo>
                          <a:pt x="0" y="243"/>
                        </a:lnTo>
                        <a:close/>
                      </a:path>
                    </a:pathLst>
                  </a:custGeom>
                  <a:solidFill>
                    <a:srgbClr val="DF9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7" name="Freeform 178"/>
                  <p:cNvSpPr>
                    <a:spLocks/>
                  </p:cNvSpPr>
                  <p:nvPr/>
                </p:nvSpPr>
                <p:spPr bwMode="auto">
                  <a:xfrm>
                    <a:off x="859" y="2033"/>
                    <a:ext cx="336" cy="957"/>
                  </a:xfrm>
                  <a:custGeom>
                    <a:avLst/>
                    <a:gdLst>
                      <a:gd name="T0" fmla="*/ 0 w 336"/>
                      <a:gd name="T1" fmla="*/ 0 h 957"/>
                      <a:gd name="T2" fmla="*/ 336 w 336"/>
                      <a:gd name="T3" fmla="*/ 87 h 957"/>
                      <a:gd name="T4" fmla="*/ 336 w 336"/>
                      <a:gd name="T5" fmla="*/ 957 h 957"/>
                      <a:gd name="T6" fmla="*/ 0 w 336"/>
                      <a:gd name="T7" fmla="*/ 814 h 957"/>
                      <a:gd name="T8" fmla="*/ 0 w 336"/>
                      <a:gd name="T9" fmla="*/ 0 h 95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6"/>
                      <a:gd name="T16" fmla="*/ 0 h 957"/>
                      <a:gd name="T17" fmla="*/ 336 w 336"/>
                      <a:gd name="T18" fmla="*/ 957 h 95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6" h="957">
                        <a:moveTo>
                          <a:pt x="0" y="0"/>
                        </a:moveTo>
                        <a:lnTo>
                          <a:pt x="336" y="87"/>
                        </a:lnTo>
                        <a:lnTo>
                          <a:pt x="336" y="957"/>
                        </a:lnTo>
                        <a:lnTo>
                          <a:pt x="0" y="8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8" name="Freeform 179"/>
                  <p:cNvSpPr>
                    <a:spLocks/>
                  </p:cNvSpPr>
                  <p:nvPr/>
                </p:nvSpPr>
                <p:spPr bwMode="auto">
                  <a:xfrm>
                    <a:off x="1194" y="1851"/>
                    <a:ext cx="359" cy="1139"/>
                  </a:xfrm>
                  <a:custGeom>
                    <a:avLst/>
                    <a:gdLst>
                      <a:gd name="T0" fmla="*/ 0 w 359"/>
                      <a:gd name="T1" fmla="*/ 270 h 1139"/>
                      <a:gd name="T2" fmla="*/ 0 w 359"/>
                      <a:gd name="T3" fmla="*/ 1139 h 1139"/>
                      <a:gd name="T4" fmla="*/ 359 w 359"/>
                      <a:gd name="T5" fmla="*/ 726 h 1139"/>
                      <a:gd name="T6" fmla="*/ 359 w 359"/>
                      <a:gd name="T7" fmla="*/ 0 h 1139"/>
                      <a:gd name="T8" fmla="*/ 0 w 359"/>
                      <a:gd name="T9" fmla="*/ 270 h 11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59"/>
                      <a:gd name="T16" fmla="*/ 0 h 1139"/>
                      <a:gd name="T17" fmla="*/ 359 w 359"/>
                      <a:gd name="T18" fmla="*/ 1139 h 11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59" h="1139">
                        <a:moveTo>
                          <a:pt x="0" y="270"/>
                        </a:moveTo>
                        <a:lnTo>
                          <a:pt x="0" y="1139"/>
                        </a:lnTo>
                        <a:lnTo>
                          <a:pt x="359" y="726"/>
                        </a:lnTo>
                        <a:lnTo>
                          <a:pt x="359" y="0"/>
                        </a:lnTo>
                        <a:lnTo>
                          <a:pt x="0" y="270"/>
                        </a:lnTo>
                        <a:close/>
                      </a:path>
                    </a:pathLst>
                  </a:custGeom>
                  <a:solidFill>
                    <a:srgbClr val="9F3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7309" name="Group 180"/>
                  <p:cNvGrpSpPr>
                    <a:grpSpLocks/>
                  </p:cNvGrpSpPr>
                  <p:nvPr/>
                </p:nvGrpSpPr>
                <p:grpSpPr bwMode="auto">
                  <a:xfrm>
                    <a:off x="946" y="1771"/>
                    <a:ext cx="529" cy="302"/>
                    <a:chOff x="946" y="1771"/>
                    <a:chExt cx="529" cy="302"/>
                  </a:xfrm>
                </p:grpSpPr>
                <p:sp>
                  <p:nvSpPr>
                    <p:cNvPr id="7310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946" y="1771"/>
                      <a:ext cx="529" cy="248"/>
                    </a:xfrm>
                    <a:custGeom>
                      <a:avLst/>
                      <a:gdLst>
                        <a:gd name="T0" fmla="*/ 0 w 529"/>
                        <a:gd name="T1" fmla="*/ 186 h 248"/>
                        <a:gd name="T2" fmla="*/ 241 w 529"/>
                        <a:gd name="T3" fmla="*/ 248 h 248"/>
                        <a:gd name="T4" fmla="*/ 529 w 529"/>
                        <a:gd name="T5" fmla="*/ 41 h 248"/>
                        <a:gd name="T6" fmla="*/ 316 w 529"/>
                        <a:gd name="T7" fmla="*/ 0 h 248"/>
                        <a:gd name="T8" fmla="*/ 0 w 529"/>
                        <a:gd name="T9" fmla="*/ 186 h 24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9"/>
                        <a:gd name="T16" fmla="*/ 0 h 248"/>
                        <a:gd name="T17" fmla="*/ 529 w 529"/>
                        <a:gd name="T18" fmla="*/ 248 h 24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9" h="248">
                          <a:moveTo>
                            <a:pt x="0" y="186"/>
                          </a:moveTo>
                          <a:lnTo>
                            <a:pt x="241" y="248"/>
                          </a:lnTo>
                          <a:lnTo>
                            <a:pt x="529" y="41"/>
                          </a:lnTo>
                          <a:lnTo>
                            <a:pt x="316" y="0"/>
                          </a:lnTo>
                          <a:lnTo>
                            <a:pt x="0" y="186"/>
                          </a:lnTo>
                          <a:close/>
                        </a:path>
                      </a:pathLst>
                    </a:custGeom>
                    <a:solidFill>
                      <a:srgbClr val="DF9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11" name="Freeform 182"/>
                    <p:cNvSpPr>
                      <a:spLocks/>
                    </p:cNvSpPr>
                    <p:nvPr/>
                  </p:nvSpPr>
                  <p:spPr bwMode="auto">
                    <a:xfrm>
                      <a:off x="1186" y="1813"/>
                      <a:ext cx="289" cy="260"/>
                    </a:xfrm>
                    <a:custGeom>
                      <a:avLst/>
                      <a:gdLst>
                        <a:gd name="T0" fmla="*/ 0 w 289"/>
                        <a:gd name="T1" fmla="*/ 206 h 260"/>
                        <a:gd name="T2" fmla="*/ 289 w 289"/>
                        <a:gd name="T3" fmla="*/ 0 h 260"/>
                        <a:gd name="T4" fmla="*/ 289 w 289"/>
                        <a:gd name="T5" fmla="*/ 49 h 260"/>
                        <a:gd name="T6" fmla="*/ 0 w 289"/>
                        <a:gd name="T7" fmla="*/ 260 h 260"/>
                        <a:gd name="T8" fmla="*/ 0 w 289"/>
                        <a:gd name="T9" fmla="*/ 206 h 26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9"/>
                        <a:gd name="T16" fmla="*/ 0 h 260"/>
                        <a:gd name="T17" fmla="*/ 289 w 289"/>
                        <a:gd name="T18" fmla="*/ 260 h 26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9" h="260">
                          <a:moveTo>
                            <a:pt x="0" y="206"/>
                          </a:moveTo>
                          <a:lnTo>
                            <a:pt x="289" y="0"/>
                          </a:lnTo>
                          <a:lnTo>
                            <a:pt x="289" y="49"/>
                          </a:lnTo>
                          <a:lnTo>
                            <a:pt x="0" y="260"/>
                          </a:lnTo>
                          <a:lnTo>
                            <a:pt x="0" y="206"/>
                          </a:lnTo>
                          <a:close/>
                        </a:path>
                      </a:pathLst>
                    </a:custGeom>
                    <a:solidFill>
                      <a:srgbClr val="9F3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312" name="Freeform 183"/>
                    <p:cNvSpPr>
                      <a:spLocks/>
                    </p:cNvSpPr>
                    <p:nvPr/>
                  </p:nvSpPr>
                  <p:spPr bwMode="auto">
                    <a:xfrm>
                      <a:off x="946" y="1957"/>
                      <a:ext cx="240" cy="115"/>
                    </a:xfrm>
                    <a:custGeom>
                      <a:avLst/>
                      <a:gdLst>
                        <a:gd name="T0" fmla="*/ 240 w 240"/>
                        <a:gd name="T1" fmla="*/ 61 h 115"/>
                        <a:gd name="T2" fmla="*/ 240 w 240"/>
                        <a:gd name="T3" fmla="*/ 115 h 115"/>
                        <a:gd name="T4" fmla="*/ 0 w 240"/>
                        <a:gd name="T5" fmla="*/ 51 h 115"/>
                        <a:gd name="T6" fmla="*/ 0 w 240"/>
                        <a:gd name="T7" fmla="*/ 0 h 115"/>
                        <a:gd name="T8" fmla="*/ 240 w 240"/>
                        <a:gd name="T9" fmla="*/ 61 h 11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0"/>
                        <a:gd name="T16" fmla="*/ 0 h 115"/>
                        <a:gd name="T17" fmla="*/ 240 w 240"/>
                        <a:gd name="T18" fmla="*/ 115 h 11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0" h="115">
                          <a:moveTo>
                            <a:pt x="240" y="61"/>
                          </a:moveTo>
                          <a:lnTo>
                            <a:pt x="240" y="115"/>
                          </a:lnTo>
                          <a:lnTo>
                            <a:pt x="0" y="51"/>
                          </a:lnTo>
                          <a:lnTo>
                            <a:pt x="0" y="0"/>
                          </a:lnTo>
                          <a:lnTo>
                            <a:pt x="240" y="61"/>
                          </a:lnTo>
                          <a:close/>
                        </a:path>
                      </a:pathLst>
                    </a:custGeom>
                    <a:solidFill>
                      <a:srgbClr val="BF5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7301" name="Group 184"/>
                <p:cNvGrpSpPr>
                  <a:grpSpLocks/>
                </p:cNvGrpSpPr>
                <p:nvPr/>
              </p:nvGrpSpPr>
              <p:grpSpPr bwMode="auto">
                <a:xfrm>
                  <a:off x="876" y="2064"/>
                  <a:ext cx="300" cy="886"/>
                  <a:chOff x="876" y="2064"/>
                  <a:chExt cx="300" cy="886"/>
                </a:xfrm>
              </p:grpSpPr>
              <p:sp>
                <p:nvSpPr>
                  <p:cNvPr id="7302" name="Freeform 185"/>
                  <p:cNvSpPr>
                    <a:spLocks/>
                  </p:cNvSpPr>
                  <p:nvPr/>
                </p:nvSpPr>
                <p:spPr bwMode="auto">
                  <a:xfrm>
                    <a:off x="876" y="2064"/>
                    <a:ext cx="300" cy="886"/>
                  </a:xfrm>
                  <a:custGeom>
                    <a:avLst/>
                    <a:gdLst>
                      <a:gd name="T0" fmla="*/ 0 w 300"/>
                      <a:gd name="T1" fmla="*/ 0 h 886"/>
                      <a:gd name="T2" fmla="*/ 300 w 300"/>
                      <a:gd name="T3" fmla="*/ 79 h 886"/>
                      <a:gd name="T4" fmla="*/ 300 w 300"/>
                      <a:gd name="T5" fmla="*/ 886 h 886"/>
                      <a:gd name="T6" fmla="*/ 0 w 300"/>
                      <a:gd name="T7" fmla="*/ 755 h 886"/>
                      <a:gd name="T8" fmla="*/ 0 w 300"/>
                      <a:gd name="T9" fmla="*/ 0 h 8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00"/>
                      <a:gd name="T16" fmla="*/ 0 h 886"/>
                      <a:gd name="T17" fmla="*/ 300 w 300"/>
                      <a:gd name="T18" fmla="*/ 886 h 8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00" h="886">
                        <a:moveTo>
                          <a:pt x="0" y="0"/>
                        </a:moveTo>
                        <a:lnTo>
                          <a:pt x="300" y="79"/>
                        </a:lnTo>
                        <a:lnTo>
                          <a:pt x="300" y="886"/>
                        </a:lnTo>
                        <a:lnTo>
                          <a:pt x="0" y="7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3" name="Freeform 186"/>
                  <p:cNvSpPr>
                    <a:spLocks/>
                  </p:cNvSpPr>
                  <p:nvPr/>
                </p:nvSpPr>
                <p:spPr bwMode="auto">
                  <a:xfrm>
                    <a:off x="919" y="2074"/>
                    <a:ext cx="32" cy="784"/>
                  </a:xfrm>
                  <a:custGeom>
                    <a:avLst/>
                    <a:gdLst>
                      <a:gd name="T0" fmla="*/ 1 w 32"/>
                      <a:gd name="T1" fmla="*/ 0 h 784"/>
                      <a:gd name="T2" fmla="*/ 0 w 32"/>
                      <a:gd name="T3" fmla="*/ 772 h 784"/>
                      <a:gd name="T4" fmla="*/ 31 w 32"/>
                      <a:gd name="T5" fmla="*/ 784 h 784"/>
                      <a:gd name="T6" fmla="*/ 32 w 32"/>
                      <a:gd name="T7" fmla="*/ 8 h 784"/>
                      <a:gd name="T8" fmla="*/ 1 w 32"/>
                      <a:gd name="T9" fmla="*/ 0 h 7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"/>
                      <a:gd name="T16" fmla="*/ 0 h 784"/>
                      <a:gd name="T17" fmla="*/ 32 w 32"/>
                      <a:gd name="T18" fmla="*/ 784 h 7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" h="784">
                        <a:moveTo>
                          <a:pt x="1" y="0"/>
                        </a:moveTo>
                        <a:lnTo>
                          <a:pt x="0" y="772"/>
                        </a:lnTo>
                        <a:lnTo>
                          <a:pt x="31" y="784"/>
                        </a:lnTo>
                        <a:lnTo>
                          <a:pt x="32" y="8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4" name="Freeform 187"/>
                  <p:cNvSpPr>
                    <a:spLocks/>
                  </p:cNvSpPr>
                  <p:nvPr/>
                </p:nvSpPr>
                <p:spPr bwMode="auto">
                  <a:xfrm>
                    <a:off x="1001" y="2091"/>
                    <a:ext cx="34" cy="801"/>
                  </a:xfrm>
                  <a:custGeom>
                    <a:avLst/>
                    <a:gdLst>
                      <a:gd name="T0" fmla="*/ 0 w 34"/>
                      <a:gd name="T1" fmla="*/ 0 h 801"/>
                      <a:gd name="T2" fmla="*/ 0 w 34"/>
                      <a:gd name="T3" fmla="*/ 786 h 801"/>
                      <a:gd name="T4" fmla="*/ 32 w 34"/>
                      <a:gd name="T5" fmla="*/ 801 h 801"/>
                      <a:gd name="T6" fmla="*/ 34 w 34"/>
                      <a:gd name="T7" fmla="*/ 12 h 801"/>
                      <a:gd name="T8" fmla="*/ 0 w 34"/>
                      <a:gd name="T9" fmla="*/ 0 h 80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801"/>
                      <a:gd name="T17" fmla="*/ 34 w 34"/>
                      <a:gd name="T18" fmla="*/ 801 h 80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801">
                        <a:moveTo>
                          <a:pt x="0" y="0"/>
                        </a:moveTo>
                        <a:lnTo>
                          <a:pt x="0" y="786"/>
                        </a:lnTo>
                        <a:lnTo>
                          <a:pt x="32" y="801"/>
                        </a:lnTo>
                        <a:lnTo>
                          <a:pt x="34" y="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305" name="Freeform 188"/>
                  <p:cNvSpPr>
                    <a:spLocks/>
                  </p:cNvSpPr>
                  <p:nvPr/>
                </p:nvSpPr>
                <p:spPr bwMode="auto">
                  <a:xfrm>
                    <a:off x="1089" y="2119"/>
                    <a:ext cx="35" cy="807"/>
                  </a:xfrm>
                  <a:custGeom>
                    <a:avLst/>
                    <a:gdLst>
                      <a:gd name="T0" fmla="*/ 1 w 35"/>
                      <a:gd name="T1" fmla="*/ 0 h 807"/>
                      <a:gd name="T2" fmla="*/ 0 w 35"/>
                      <a:gd name="T3" fmla="*/ 789 h 807"/>
                      <a:gd name="T4" fmla="*/ 35 w 35"/>
                      <a:gd name="T5" fmla="*/ 807 h 807"/>
                      <a:gd name="T6" fmla="*/ 33 w 35"/>
                      <a:gd name="T7" fmla="*/ 7 h 807"/>
                      <a:gd name="T8" fmla="*/ 1 w 35"/>
                      <a:gd name="T9" fmla="*/ 0 h 8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5"/>
                      <a:gd name="T16" fmla="*/ 0 h 807"/>
                      <a:gd name="T17" fmla="*/ 35 w 35"/>
                      <a:gd name="T18" fmla="*/ 807 h 80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5" h="807">
                        <a:moveTo>
                          <a:pt x="1" y="0"/>
                        </a:moveTo>
                        <a:lnTo>
                          <a:pt x="0" y="789"/>
                        </a:lnTo>
                        <a:lnTo>
                          <a:pt x="35" y="807"/>
                        </a:lnTo>
                        <a:lnTo>
                          <a:pt x="33" y="7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7296" name="Text Box 189"/>
            <p:cNvSpPr txBox="1">
              <a:spLocks noChangeArrowheads="1"/>
            </p:cNvSpPr>
            <p:nvPr/>
          </p:nvSpPr>
          <p:spPr bwMode="auto">
            <a:xfrm>
              <a:off x="240" y="3744"/>
              <a:ext cx="10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2400" b="1" dirty="0">
                  <a:solidFill>
                    <a:schemeClr val="accent1"/>
                  </a:solidFill>
                  <a:latin typeface="+mj-lt"/>
                </a:rPr>
                <a:t>Customer</a:t>
              </a:r>
              <a:endParaRPr kumimoji="1" lang="en-US" sz="1600" b="1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7173" name="Group 190"/>
          <p:cNvGrpSpPr>
            <a:grpSpLocks/>
          </p:cNvGrpSpPr>
          <p:nvPr/>
        </p:nvGrpSpPr>
        <p:grpSpPr bwMode="auto">
          <a:xfrm>
            <a:off x="1149350" y="1005254"/>
            <a:ext cx="7751763" cy="3651250"/>
            <a:chOff x="718" y="192"/>
            <a:chExt cx="4883" cy="2940"/>
          </a:xfrm>
        </p:grpSpPr>
        <p:grpSp>
          <p:nvGrpSpPr>
            <p:cNvPr id="7174" name="Group 191"/>
            <p:cNvGrpSpPr>
              <a:grpSpLocks/>
            </p:cNvGrpSpPr>
            <p:nvPr/>
          </p:nvGrpSpPr>
          <p:grpSpPr bwMode="auto">
            <a:xfrm>
              <a:off x="816" y="528"/>
              <a:ext cx="3418" cy="2604"/>
              <a:chOff x="816" y="528"/>
              <a:chExt cx="3418" cy="2604"/>
            </a:xfrm>
          </p:grpSpPr>
          <p:grpSp>
            <p:nvGrpSpPr>
              <p:cNvPr id="7282" name="Group 192"/>
              <p:cNvGrpSpPr>
                <a:grpSpLocks/>
              </p:cNvGrpSpPr>
              <p:nvPr/>
            </p:nvGrpSpPr>
            <p:grpSpPr bwMode="auto">
              <a:xfrm>
                <a:off x="1200" y="864"/>
                <a:ext cx="3034" cy="2268"/>
                <a:chOff x="1008" y="960"/>
                <a:chExt cx="3034" cy="2268"/>
              </a:xfrm>
            </p:grpSpPr>
            <p:pic>
              <p:nvPicPr>
                <p:cNvPr id="7293" name="Picture 193" descr="PHONLINE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08" y="1536"/>
                  <a:ext cx="1738" cy="1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294" name="Picture 194" descr="PHONLINE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304" y="960"/>
                  <a:ext cx="1738" cy="16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7283" name="Group 195"/>
              <p:cNvGrpSpPr>
                <a:grpSpLocks/>
              </p:cNvGrpSpPr>
              <p:nvPr/>
            </p:nvGrpSpPr>
            <p:grpSpPr bwMode="auto">
              <a:xfrm rot="-1145315">
                <a:off x="816" y="1200"/>
                <a:ext cx="1729" cy="555"/>
                <a:chOff x="2010" y="546"/>
                <a:chExt cx="1729" cy="555"/>
              </a:xfrm>
            </p:grpSpPr>
            <p:sp>
              <p:nvSpPr>
                <p:cNvPr id="7289" name="Freeform 196"/>
                <p:cNvSpPr>
                  <a:spLocks/>
                </p:cNvSpPr>
                <p:nvPr/>
              </p:nvSpPr>
              <p:spPr bwMode="auto">
                <a:xfrm>
                  <a:off x="3202" y="779"/>
                  <a:ext cx="537" cy="320"/>
                </a:xfrm>
                <a:custGeom>
                  <a:avLst/>
                  <a:gdLst>
                    <a:gd name="T0" fmla="*/ 0 w 537"/>
                    <a:gd name="T1" fmla="*/ 320 h 320"/>
                    <a:gd name="T2" fmla="*/ 142 w 537"/>
                    <a:gd name="T3" fmla="*/ 210 h 320"/>
                    <a:gd name="T4" fmla="*/ 151 w 537"/>
                    <a:gd name="T5" fmla="*/ 263 h 320"/>
                    <a:gd name="T6" fmla="*/ 370 w 537"/>
                    <a:gd name="T7" fmla="*/ 86 h 320"/>
                    <a:gd name="T8" fmla="*/ 379 w 537"/>
                    <a:gd name="T9" fmla="*/ 116 h 320"/>
                    <a:gd name="T10" fmla="*/ 537 w 537"/>
                    <a:gd name="T11" fmla="*/ 0 h 3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7"/>
                    <a:gd name="T19" fmla="*/ 0 h 320"/>
                    <a:gd name="T20" fmla="*/ 537 w 537"/>
                    <a:gd name="T21" fmla="*/ 320 h 3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7" h="320">
                      <a:moveTo>
                        <a:pt x="0" y="320"/>
                      </a:moveTo>
                      <a:lnTo>
                        <a:pt x="142" y="210"/>
                      </a:lnTo>
                      <a:lnTo>
                        <a:pt x="151" y="263"/>
                      </a:lnTo>
                      <a:lnTo>
                        <a:pt x="370" y="86"/>
                      </a:lnTo>
                      <a:lnTo>
                        <a:pt x="379" y="116"/>
                      </a:lnTo>
                      <a:lnTo>
                        <a:pt x="537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0" name="Freeform 197"/>
                <p:cNvSpPr>
                  <a:spLocks/>
                </p:cNvSpPr>
                <p:nvPr/>
              </p:nvSpPr>
              <p:spPr bwMode="auto">
                <a:xfrm>
                  <a:off x="2963" y="546"/>
                  <a:ext cx="374" cy="486"/>
                </a:xfrm>
                <a:custGeom>
                  <a:avLst/>
                  <a:gdLst>
                    <a:gd name="T0" fmla="*/ 0 w 374"/>
                    <a:gd name="T1" fmla="*/ 486 h 486"/>
                    <a:gd name="T2" fmla="*/ 53 w 374"/>
                    <a:gd name="T3" fmla="*/ 346 h 486"/>
                    <a:gd name="T4" fmla="*/ 116 w 374"/>
                    <a:gd name="T5" fmla="*/ 390 h 486"/>
                    <a:gd name="T6" fmla="*/ 236 w 374"/>
                    <a:gd name="T7" fmla="*/ 137 h 486"/>
                    <a:gd name="T8" fmla="*/ 286 w 374"/>
                    <a:gd name="T9" fmla="*/ 171 h 486"/>
                    <a:gd name="T10" fmla="*/ 374 w 374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4"/>
                    <a:gd name="T19" fmla="*/ 0 h 486"/>
                    <a:gd name="T20" fmla="*/ 374 w 374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4" h="486">
                      <a:moveTo>
                        <a:pt x="0" y="486"/>
                      </a:moveTo>
                      <a:lnTo>
                        <a:pt x="53" y="346"/>
                      </a:lnTo>
                      <a:lnTo>
                        <a:pt x="116" y="390"/>
                      </a:lnTo>
                      <a:lnTo>
                        <a:pt x="236" y="137"/>
                      </a:lnTo>
                      <a:lnTo>
                        <a:pt x="286" y="171"/>
                      </a:lnTo>
                      <a:lnTo>
                        <a:pt x="374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1" name="Freeform 198"/>
                <p:cNvSpPr>
                  <a:spLocks/>
                </p:cNvSpPr>
                <p:nvPr/>
              </p:nvSpPr>
              <p:spPr bwMode="auto">
                <a:xfrm>
                  <a:off x="2405" y="546"/>
                  <a:ext cx="377" cy="486"/>
                </a:xfrm>
                <a:custGeom>
                  <a:avLst/>
                  <a:gdLst>
                    <a:gd name="T0" fmla="*/ 377 w 377"/>
                    <a:gd name="T1" fmla="*/ 486 h 486"/>
                    <a:gd name="T2" fmla="*/ 320 w 377"/>
                    <a:gd name="T3" fmla="*/ 351 h 486"/>
                    <a:gd name="T4" fmla="*/ 253 w 377"/>
                    <a:gd name="T5" fmla="*/ 392 h 486"/>
                    <a:gd name="T6" fmla="*/ 130 w 377"/>
                    <a:gd name="T7" fmla="*/ 137 h 486"/>
                    <a:gd name="T8" fmla="*/ 83 w 377"/>
                    <a:gd name="T9" fmla="*/ 176 h 486"/>
                    <a:gd name="T10" fmla="*/ 0 w 377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7"/>
                    <a:gd name="T19" fmla="*/ 0 h 486"/>
                    <a:gd name="T20" fmla="*/ 377 w 377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7" h="486">
                      <a:moveTo>
                        <a:pt x="377" y="486"/>
                      </a:moveTo>
                      <a:lnTo>
                        <a:pt x="320" y="351"/>
                      </a:lnTo>
                      <a:lnTo>
                        <a:pt x="253" y="392"/>
                      </a:lnTo>
                      <a:lnTo>
                        <a:pt x="130" y="137"/>
                      </a:lnTo>
                      <a:lnTo>
                        <a:pt x="83" y="17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92" name="Freeform 199"/>
                <p:cNvSpPr>
                  <a:spLocks/>
                </p:cNvSpPr>
                <p:nvPr/>
              </p:nvSpPr>
              <p:spPr bwMode="auto">
                <a:xfrm>
                  <a:off x="2010" y="782"/>
                  <a:ext cx="529" cy="319"/>
                </a:xfrm>
                <a:custGeom>
                  <a:avLst/>
                  <a:gdLst>
                    <a:gd name="T0" fmla="*/ 529 w 529"/>
                    <a:gd name="T1" fmla="*/ 319 h 319"/>
                    <a:gd name="T2" fmla="*/ 386 w 529"/>
                    <a:gd name="T3" fmla="*/ 202 h 319"/>
                    <a:gd name="T4" fmla="*/ 383 w 529"/>
                    <a:gd name="T5" fmla="*/ 255 h 319"/>
                    <a:gd name="T6" fmla="*/ 167 w 529"/>
                    <a:gd name="T7" fmla="*/ 75 h 319"/>
                    <a:gd name="T8" fmla="*/ 153 w 529"/>
                    <a:gd name="T9" fmla="*/ 118 h 319"/>
                    <a:gd name="T10" fmla="*/ 0 w 529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9"/>
                    <a:gd name="T19" fmla="*/ 0 h 319"/>
                    <a:gd name="T20" fmla="*/ 529 w 529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9" h="319">
                      <a:moveTo>
                        <a:pt x="529" y="319"/>
                      </a:moveTo>
                      <a:lnTo>
                        <a:pt x="386" y="202"/>
                      </a:lnTo>
                      <a:lnTo>
                        <a:pt x="383" y="255"/>
                      </a:lnTo>
                      <a:lnTo>
                        <a:pt x="167" y="75"/>
                      </a:lnTo>
                      <a:lnTo>
                        <a:pt x="153" y="1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7284" name="Group 200"/>
              <p:cNvGrpSpPr>
                <a:grpSpLocks/>
              </p:cNvGrpSpPr>
              <p:nvPr/>
            </p:nvGrpSpPr>
            <p:grpSpPr bwMode="auto">
              <a:xfrm rot="-835191">
                <a:off x="2304" y="528"/>
                <a:ext cx="1729" cy="555"/>
                <a:chOff x="2010" y="546"/>
                <a:chExt cx="1729" cy="555"/>
              </a:xfrm>
            </p:grpSpPr>
            <p:sp>
              <p:nvSpPr>
                <p:cNvPr id="7285" name="Freeform 201"/>
                <p:cNvSpPr>
                  <a:spLocks/>
                </p:cNvSpPr>
                <p:nvPr/>
              </p:nvSpPr>
              <p:spPr bwMode="auto">
                <a:xfrm>
                  <a:off x="3202" y="779"/>
                  <a:ext cx="537" cy="320"/>
                </a:xfrm>
                <a:custGeom>
                  <a:avLst/>
                  <a:gdLst>
                    <a:gd name="T0" fmla="*/ 0 w 537"/>
                    <a:gd name="T1" fmla="*/ 320 h 320"/>
                    <a:gd name="T2" fmla="*/ 142 w 537"/>
                    <a:gd name="T3" fmla="*/ 210 h 320"/>
                    <a:gd name="T4" fmla="*/ 151 w 537"/>
                    <a:gd name="T5" fmla="*/ 263 h 320"/>
                    <a:gd name="T6" fmla="*/ 370 w 537"/>
                    <a:gd name="T7" fmla="*/ 86 h 320"/>
                    <a:gd name="T8" fmla="*/ 379 w 537"/>
                    <a:gd name="T9" fmla="*/ 116 h 320"/>
                    <a:gd name="T10" fmla="*/ 537 w 537"/>
                    <a:gd name="T11" fmla="*/ 0 h 3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37"/>
                    <a:gd name="T19" fmla="*/ 0 h 320"/>
                    <a:gd name="T20" fmla="*/ 537 w 537"/>
                    <a:gd name="T21" fmla="*/ 320 h 3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37" h="320">
                      <a:moveTo>
                        <a:pt x="0" y="320"/>
                      </a:moveTo>
                      <a:lnTo>
                        <a:pt x="142" y="210"/>
                      </a:lnTo>
                      <a:lnTo>
                        <a:pt x="151" y="263"/>
                      </a:lnTo>
                      <a:lnTo>
                        <a:pt x="370" y="86"/>
                      </a:lnTo>
                      <a:lnTo>
                        <a:pt x="379" y="116"/>
                      </a:lnTo>
                      <a:lnTo>
                        <a:pt x="537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6" name="Freeform 202"/>
                <p:cNvSpPr>
                  <a:spLocks/>
                </p:cNvSpPr>
                <p:nvPr/>
              </p:nvSpPr>
              <p:spPr bwMode="auto">
                <a:xfrm>
                  <a:off x="2963" y="546"/>
                  <a:ext cx="374" cy="486"/>
                </a:xfrm>
                <a:custGeom>
                  <a:avLst/>
                  <a:gdLst>
                    <a:gd name="T0" fmla="*/ 0 w 374"/>
                    <a:gd name="T1" fmla="*/ 486 h 486"/>
                    <a:gd name="T2" fmla="*/ 53 w 374"/>
                    <a:gd name="T3" fmla="*/ 346 h 486"/>
                    <a:gd name="T4" fmla="*/ 116 w 374"/>
                    <a:gd name="T5" fmla="*/ 390 h 486"/>
                    <a:gd name="T6" fmla="*/ 236 w 374"/>
                    <a:gd name="T7" fmla="*/ 137 h 486"/>
                    <a:gd name="T8" fmla="*/ 286 w 374"/>
                    <a:gd name="T9" fmla="*/ 171 h 486"/>
                    <a:gd name="T10" fmla="*/ 374 w 374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4"/>
                    <a:gd name="T19" fmla="*/ 0 h 486"/>
                    <a:gd name="T20" fmla="*/ 374 w 374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4" h="486">
                      <a:moveTo>
                        <a:pt x="0" y="486"/>
                      </a:moveTo>
                      <a:lnTo>
                        <a:pt x="53" y="346"/>
                      </a:lnTo>
                      <a:lnTo>
                        <a:pt x="116" y="390"/>
                      </a:lnTo>
                      <a:lnTo>
                        <a:pt x="236" y="137"/>
                      </a:lnTo>
                      <a:lnTo>
                        <a:pt x="286" y="171"/>
                      </a:lnTo>
                      <a:lnTo>
                        <a:pt x="374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7" name="Freeform 203"/>
                <p:cNvSpPr>
                  <a:spLocks/>
                </p:cNvSpPr>
                <p:nvPr/>
              </p:nvSpPr>
              <p:spPr bwMode="auto">
                <a:xfrm>
                  <a:off x="2405" y="546"/>
                  <a:ext cx="377" cy="486"/>
                </a:xfrm>
                <a:custGeom>
                  <a:avLst/>
                  <a:gdLst>
                    <a:gd name="T0" fmla="*/ 377 w 377"/>
                    <a:gd name="T1" fmla="*/ 486 h 486"/>
                    <a:gd name="T2" fmla="*/ 320 w 377"/>
                    <a:gd name="T3" fmla="*/ 351 h 486"/>
                    <a:gd name="T4" fmla="*/ 253 w 377"/>
                    <a:gd name="T5" fmla="*/ 392 h 486"/>
                    <a:gd name="T6" fmla="*/ 130 w 377"/>
                    <a:gd name="T7" fmla="*/ 137 h 486"/>
                    <a:gd name="T8" fmla="*/ 83 w 377"/>
                    <a:gd name="T9" fmla="*/ 176 h 486"/>
                    <a:gd name="T10" fmla="*/ 0 w 377"/>
                    <a:gd name="T11" fmla="*/ 0 h 4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77"/>
                    <a:gd name="T19" fmla="*/ 0 h 486"/>
                    <a:gd name="T20" fmla="*/ 377 w 377"/>
                    <a:gd name="T21" fmla="*/ 486 h 4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77" h="486">
                      <a:moveTo>
                        <a:pt x="377" y="486"/>
                      </a:moveTo>
                      <a:lnTo>
                        <a:pt x="320" y="351"/>
                      </a:lnTo>
                      <a:lnTo>
                        <a:pt x="253" y="392"/>
                      </a:lnTo>
                      <a:lnTo>
                        <a:pt x="130" y="137"/>
                      </a:lnTo>
                      <a:lnTo>
                        <a:pt x="83" y="17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288" name="Freeform 204"/>
                <p:cNvSpPr>
                  <a:spLocks/>
                </p:cNvSpPr>
                <p:nvPr/>
              </p:nvSpPr>
              <p:spPr bwMode="auto">
                <a:xfrm>
                  <a:off x="2010" y="782"/>
                  <a:ext cx="529" cy="319"/>
                </a:xfrm>
                <a:custGeom>
                  <a:avLst/>
                  <a:gdLst>
                    <a:gd name="T0" fmla="*/ 529 w 529"/>
                    <a:gd name="T1" fmla="*/ 319 h 319"/>
                    <a:gd name="T2" fmla="*/ 386 w 529"/>
                    <a:gd name="T3" fmla="*/ 202 h 319"/>
                    <a:gd name="T4" fmla="*/ 383 w 529"/>
                    <a:gd name="T5" fmla="*/ 255 h 319"/>
                    <a:gd name="T6" fmla="*/ 167 w 529"/>
                    <a:gd name="T7" fmla="*/ 75 h 319"/>
                    <a:gd name="T8" fmla="*/ 153 w 529"/>
                    <a:gd name="T9" fmla="*/ 118 h 319"/>
                    <a:gd name="T10" fmla="*/ 0 w 529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9"/>
                    <a:gd name="T19" fmla="*/ 0 h 319"/>
                    <a:gd name="T20" fmla="*/ 529 w 529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9" h="319">
                      <a:moveTo>
                        <a:pt x="529" y="319"/>
                      </a:moveTo>
                      <a:lnTo>
                        <a:pt x="386" y="202"/>
                      </a:lnTo>
                      <a:lnTo>
                        <a:pt x="383" y="255"/>
                      </a:lnTo>
                      <a:lnTo>
                        <a:pt x="167" y="75"/>
                      </a:lnTo>
                      <a:lnTo>
                        <a:pt x="153" y="1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7175" name="Group 205"/>
            <p:cNvGrpSpPr>
              <a:grpSpLocks/>
            </p:cNvGrpSpPr>
            <p:nvPr/>
          </p:nvGrpSpPr>
          <p:grpSpPr bwMode="auto">
            <a:xfrm>
              <a:off x="4368" y="192"/>
              <a:ext cx="1233" cy="2602"/>
              <a:chOff x="4368" y="192"/>
              <a:chExt cx="1233" cy="2602"/>
            </a:xfrm>
          </p:grpSpPr>
          <p:grpSp>
            <p:nvGrpSpPr>
              <p:cNvPr id="7199" name="Group 206"/>
              <p:cNvGrpSpPr>
                <a:grpSpLocks/>
              </p:cNvGrpSpPr>
              <p:nvPr/>
            </p:nvGrpSpPr>
            <p:grpSpPr bwMode="auto">
              <a:xfrm>
                <a:off x="4368" y="192"/>
                <a:ext cx="931" cy="2194"/>
                <a:chOff x="1230" y="1058"/>
                <a:chExt cx="931" cy="2194"/>
              </a:xfrm>
            </p:grpSpPr>
            <p:grpSp>
              <p:nvGrpSpPr>
                <p:cNvPr id="7201" name="Group 207"/>
                <p:cNvGrpSpPr>
                  <a:grpSpLocks/>
                </p:cNvGrpSpPr>
                <p:nvPr/>
              </p:nvGrpSpPr>
              <p:grpSpPr bwMode="auto">
                <a:xfrm>
                  <a:off x="1230" y="1058"/>
                  <a:ext cx="689" cy="1376"/>
                  <a:chOff x="1230" y="1058"/>
                  <a:chExt cx="689" cy="1376"/>
                </a:xfrm>
              </p:grpSpPr>
              <p:grpSp>
                <p:nvGrpSpPr>
                  <p:cNvPr id="7250" name="Group 208"/>
                  <p:cNvGrpSpPr>
                    <a:grpSpLocks/>
                  </p:cNvGrpSpPr>
                  <p:nvPr/>
                </p:nvGrpSpPr>
                <p:grpSpPr bwMode="auto">
                  <a:xfrm>
                    <a:off x="1230" y="1058"/>
                    <a:ext cx="689" cy="1376"/>
                    <a:chOff x="1230" y="1058"/>
                    <a:chExt cx="689" cy="1376"/>
                  </a:xfrm>
                </p:grpSpPr>
                <p:sp>
                  <p:nvSpPr>
                    <p:cNvPr id="7273" name="Freeform 209"/>
                    <p:cNvSpPr>
                      <a:spLocks/>
                    </p:cNvSpPr>
                    <p:nvPr/>
                  </p:nvSpPr>
                  <p:spPr bwMode="auto">
                    <a:xfrm>
                      <a:off x="1234" y="1452"/>
                      <a:ext cx="685" cy="265"/>
                    </a:xfrm>
                    <a:custGeom>
                      <a:avLst/>
                      <a:gdLst>
                        <a:gd name="T0" fmla="*/ 0 w 685"/>
                        <a:gd name="T1" fmla="*/ 194 h 265"/>
                        <a:gd name="T2" fmla="*/ 387 w 685"/>
                        <a:gd name="T3" fmla="*/ 265 h 265"/>
                        <a:gd name="T4" fmla="*/ 685 w 685"/>
                        <a:gd name="T5" fmla="*/ 51 h 265"/>
                        <a:gd name="T6" fmla="*/ 312 w 685"/>
                        <a:gd name="T7" fmla="*/ 0 h 265"/>
                        <a:gd name="T8" fmla="*/ 0 w 685"/>
                        <a:gd name="T9" fmla="*/ 194 h 26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85"/>
                        <a:gd name="T16" fmla="*/ 0 h 265"/>
                        <a:gd name="T17" fmla="*/ 685 w 685"/>
                        <a:gd name="T18" fmla="*/ 265 h 26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85" h="265">
                          <a:moveTo>
                            <a:pt x="0" y="194"/>
                          </a:moveTo>
                          <a:lnTo>
                            <a:pt x="387" y="265"/>
                          </a:lnTo>
                          <a:lnTo>
                            <a:pt x="685" y="51"/>
                          </a:lnTo>
                          <a:lnTo>
                            <a:pt x="312" y="0"/>
                          </a:lnTo>
                          <a:lnTo>
                            <a:pt x="0" y="194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4" name="Freeform 210"/>
                    <p:cNvSpPr>
                      <a:spLocks/>
                    </p:cNvSpPr>
                    <p:nvPr/>
                  </p:nvSpPr>
                  <p:spPr bwMode="auto">
                    <a:xfrm>
                      <a:off x="1328" y="1228"/>
                      <a:ext cx="285" cy="449"/>
                    </a:xfrm>
                    <a:custGeom>
                      <a:avLst/>
                      <a:gdLst>
                        <a:gd name="T0" fmla="*/ 0 w 285"/>
                        <a:gd name="T1" fmla="*/ 0 h 449"/>
                        <a:gd name="T2" fmla="*/ 285 w 285"/>
                        <a:gd name="T3" fmla="*/ 22 h 449"/>
                        <a:gd name="T4" fmla="*/ 285 w 285"/>
                        <a:gd name="T5" fmla="*/ 449 h 449"/>
                        <a:gd name="T6" fmla="*/ 0 w 285"/>
                        <a:gd name="T7" fmla="*/ 389 h 449"/>
                        <a:gd name="T8" fmla="*/ 0 w 285"/>
                        <a:gd name="T9" fmla="*/ 0 h 4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5"/>
                        <a:gd name="T16" fmla="*/ 0 h 449"/>
                        <a:gd name="T17" fmla="*/ 285 w 285"/>
                        <a:gd name="T18" fmla="*/ 449 h 4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5" h="449">
                          <a:moveTo>
                            <a:pt x="0" y="0"/>
                          </a:moveTo>
                          <a:lnTo>
                            <a:pt x="285" y="22"/>
                          </a:lnTo>
                          <a:lnTo>
                            <a:pt x="285" y="449"/>
                          </a:lnTo>
                          <a:lnTo>
                            <a:pt x="0" y="38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5" name="Freeform 211"/>
                    <p:cNvSpPr>
                      <a:spLocks/>
                    </p:cNvSpPr>
                    <p:nvPr/>
                  </p:nvSpPr>
                  <p:spPr bwMode="auto">
                    <a:xfrm>
                      <a:off x="1609" y="1154"/>
                      <a:ext cx="246" cy="520"/>
                    </a:xfrm>
                    <a:custGeom>
                      <a:avLst/>
                      <a:gdLst>
                        <a:gd name="T0" fmla="*/ 0 w 246"/>
                        <a:gd name="T1" fmla="*/ 96 h 520"/>
                        <a:gd name="T2" fmla="*/ 0 w 246"/>
                        <a:gd name="T3" fmla="*/ 520 h 520"/>
                        <a:gd name="T4" fmla="*/ 246 w 246"/>
                        <a:gd name="T5" fmla="*/ 349 h 520"/>
                        <a:gd name="T6" fmla="*/ 246 w 246"/>
                        <a:gd name="T7" fmla="*/ 0 h 520"/>
                        <a:gd name="T8" fmla="*/ 0 w 246"/>
                        <a:gd name="T9" fmla="*/ 96 h 52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6"/>
                        <a:gd name="T16" fmla="*/ 0 h 520"/>
                        <a:gd name="T17" fmla="*/ 246 w 246"/>
                        <a:gd name="T18" fmla="*/ 520 h 52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6" h="520">
                          <a:moveTo>
                            <a:pt x="0" y="96"/>
                          </a:moveTo>
                          <a:lnTo>
                            <a:pt x="0" y="520"/>
                          </a:lnTo>
                          <a:lnTo>
                            <a:pt x="246" y="349"/>
                          </a:lnTo>
                          <a:lnTo>
                            <a:pt x="246" y="0"/>
                          </a:lnTo>
                          <a:lnTo>
                            <a:pt x="0" y="96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6" name="Freeform 212"/>
                    <p:cNvSpPr>
                      <a:spLocks/>
                    </p:cNvSpPr>
                    <p:nvPr/>
                  </p:nvSpPr>
                  <p:spPr bwMode="auto">
                    <a:xfrm>
                      <a:off x="1328" y="1134"/>
                      <a:ext cx="527" cy="116"/>
                    </a:xfrm>
                    <a:custGeom>
                      <a:avLst/>
                      <a:gdLst>
                        <a:gd name="T0" fmla="*/ 0 w 527"/>
                        <a:gd name="T1" fmla="*/ 94 h 116"/>
                        <a:gd name="T2" fmla="*/ 281 w 527"/>
                        <a:gd name="T3" fmla="*/ 116 h 116"/>
                        <a:gd name="T4" fmla="*/ 527 w 527"/>
                        <a:gd name="T5" fmla="*/ 20 h 116"/>
                        <a:gd name="T6" fmla="*/ 281 w 527"/>
                        <a:gd name="T7" fmla="*/ 0 h 116"/>
                        <a:gd name="T8" fmla="*/ 0 w 527"/>
                        <a:gd name="T9" fmla="*/ 94 h 11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7"/>
                        <a:gd name="T16" fmla="*/ 0 h 116"/>
                        <a:gd name="T17" fmla="*/ 527 w 527"/>
                        <a:gd name="T18" fmla="*/ 116 h 11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7" h="116">
                          <a:moveTo>
                            <a:pt x="0" y="94"/>
                          </a:moveTo>
                          <a:lnTo>
                            <a:pt x="281" y="116"/>
                          </a:lnTo>
                          <a:lnTo>
                            <a:pt x="527" y="20"/>
                          </a:lnTo>
                          <a:lnTo>
                            <a:pt x="281" y="0"/>
                          </a:lnTo>
                          <a:lnTo>
                            <a:pt x="0" y="94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7" name="Freeform 213"/>
                    <p:cNvSpPr>
                      <a:spLocks/>
                    </p:cNvSpPr>
                    <p:nvPr/>
                  </p:nvSpPr>
                  <p:spPr bwMode="auto">
                    <a:xfrm>
                      <a:off x="1396" y="1058"/>
                      <a:ext cx="385" cy="70"/>
                    </a:xfrm>
                    <a:custGeom>
                      <a:avLst/>
                      <a:gdLst>
                        <a:gd name="T0" fmla="*/ 0 w 385"/>
                        <a:gd name="T1" fmla="*/ 56 h 70"/>
                        <a:gd name="T2" fmla="*/ 204 w 385"/>
                        <a:gd name="T3" fmla="*/ 70 h 70"/>
                        <a:gd name="T4" fmla="*/ 385 w 385"/>
                        <a:gd name="T5" fmla="*/ 17 h 70"/>
                        <a:gd name="T6" fmla="*/ 192 w 385"/>
                        <a:gd name="T7" fmla="*/ 0 h 70"/>
                        <a:gd name="T8" fmla="*/ 0 w 385"/>
                        <a:gd name="T9" fmla="*/ 56 h 7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85"/>
                        <a:gd name="T16" fmla="*/ 0 h 70"/>
                        <a:gd name="T17" fmla="*/ 385 w 385"/>
                        <a:gd name="T18" fmla="*/ 70 h 7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85" h="70">
                          <a:moveTo>
                            <a:pt x="0" y="56"/>
                          </a:moveTo>
                          <a:lnTo>
                            <a:pt x="204" y="70"/>
                          </a:lnTo>
                          <a:lnTo>
                            <a:pt x="385" y="17"/>
                          </a:lnTo>
                          <a:lnTo>
                            <a:pt x="192" y="0"/>
                          </a:lnTo>
                          <a:lnTo>
                            <a:pt x="0" y="56"/>
                          </a:lnTo>
                          <a:close/>
                        </a:path>
                      </a:pathLst>
                    </a:custGeom>
                    <a:solidFill>
                      <a:srgbClr val="FF5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8" name="Freeform 214"/>
                    <p:cNvSpPr>
                      <a:spLocks/>
                    </p:cNvSpPr>
                    <p:nvPr/>
                  </p:nvSpPr>
                  <p:spPr bwMode="auto">
                    <a:xfrm>
                      <a:off x="1396" y="1114"/>
                      <a:ext cx="201" cy="108"/>
                    </a:xfrm>
                    <a:custGeom>
                      <a:avLst/>
                      <a:gdLst>
                        <a:gd name="T0" fmla="*/ 0 w 201"/>
                        <a:gd name="T1" fmla="*/ 0 h 108"/>
                        <a:gd name="T2" fmla="*/ 201 w 201"/>
                        <a:gd name="T3" fmla="*/ 13 h 108"/>
                        <a:gd name="T4" fmla="*/ 201 w 201"/>
                        <a:gd name="T5" fmla="*/ 108 h 108"/>
                        <a:gd name="T6" fmla="*/ 0 w 201"/>
                        <a:gd name="T7" fmla="*/ 91 h 108"/>
                        <a:gd name="T8" fmla="*/ 0 w 201"/>
                        <a:gd name="T9" fmla="*/ 0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01"/>
                        <a:gd name="T16" fmla="*/ 0 h 108"/>
                        <a:gd name="T17" fmla="*/ 201 w 201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01" h="108">
                          <a:moveTo>
                            <a:pt x="0" y="0"/>
                          </a:moveTo>
                          <a:lnTo>
                            <a:pt x="201" y="13"/>
                          </a:lnTo>
                          <a:lnTo>
                            <a:pt x="201" y="108"/>
                          </a:lnTo>
                          <a:lnTo>
                            <a:pt x="0" y="9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79" name="Freeform 215"/>
                    <p:cNvSpPr>
                      <a:spLocks/>
                    </p:cNvSpPr>
                    <p:nvPr/>
                  </p:nvSpPr>
                  <p:spPr bwMode="auto">
                    <a:xfrm>
                      <a:off x="1597" y="1075"/>
                      <a:ext cx="184" cy="147"/>
                    </a:xfrm>
                    <a:custGeom>
                      <a:avLst/>
                      <a:gdLst>
                        <a:gd name="T0" fmla="*/ 0 w 184"/>
                        <a:gd name="T1" fmla="*/ 53 h 147"/>
                        <a:gd name="T2" fmla="*/ 0 w 184"/>
                        <a:gd name="T3" fmla="*/ 147 h 147"/>
                        <a:gd name="T4" fmla="*/ 184 w 184"/>
                        <a:gd name="T5" fmla="*/ 76 h 147"/>
                        <a:gd name="T6" fmla="*/ 184 w 184"/>
                        <a:gd name="T7" fmla="*/ 0 h 147"/>
                        <a:gd name="T8" fmla="*/ 0 w 184"/>
                        <a:gd name="T9" fmla="*/ 53 h 14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4"/>
                        <a:gd name="T16" fmla="*/ 0 h 147"/>
                        <a:gd name="T17" fmla="*/ 184 w 184"/>
                        <a:gd name="T18" fmla="*/ 147 h 14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4" h="147">
                          <a:moveTo>
                            <a:pt x="0" y="53"/>
                          </a:moveTo>
                          <a:lnTo>
                            <a:pt x="0" y="147"/>
                          </a:lnTo>
                          <a:lnTo>
                            <a:pt x="184" y="76"/>
                          </a:lnTo>
                          <a:lnTo>
                            <a:pt x="184" y="0"/>
                          </a:lnTo>
                          <a:lnTo>
                            <a:pt x="0" y="53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80" name="Freeform 216"/>
                    <p:cNvSpPr>
                      <a:spLocks/>
                    </p:cNvSpPr>
                    <p:nvPr/>
                  </p:nvSpPr>
                  <p:spPr bwMode="auto">
                    <a:xfrm>
                      <a:off x="1618" y="1501"/>
                      <a:ext cx="301" cy="933"/>
                    </a:xfrm>
                    <a:custGeom>
                      <a:avLst/>
                      <a:gdLst>
                        <a:gd name="T0" fmla="*/ 301 w 301"/>
                        <a:gd name="T1" fmla="*/ 0 h 933"/>
                        <a:gd name="T2" fmla="*/ 2 w 301"/>
                        <a:gd name="T3" fmla="*/ 216 h 933"/>
                        <a:gd name="T4" fmla="*/ 0 w 301"/>
                        <a:gd name="T5" fmla="*/ 933 h 933"/>
                        <a:gd name="T6" fmla="*/ 301 w 301"/>
                        <a:gd name="T7" fmla="*/ 653 h 933"/>
                        <a:gd name="T8" fmla="*/ 301 w 301"/>
                        <a:gd name="T9" fmla="*/ 0 h 93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1"/>
                        <a:gd name="T16" fmla="*/ 0 h 933"/>
                        <a:gd name="T17" fmla="*/ 301 w 301"/>
                        <a:gd name="T18" fmla="*/ 933 h 93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1" h="933">
                          <a:moveTo>
                            <a:pt x="301" y="0"/>
                          </a:moveTo>
                          <a:lnTo>
                            <a:pt x="2" y="216"/>
                          </a:lnTo>
                          <a:lnTo>
                            <a:pt x="0" y="933"/>
                          </a:lnTo>
                          <a:lnTo>
                            <a:pt x="301" y="653"/>
                          </a:lnTo>
                          <a:lnTo>
                            <a:pt x="301" y="0"/>
                          </a:lnTo>
                          <a:close/>
                        </a:path>
                      </a:pathLst>
                    </a:custGeom>
                    <a:solidFill>
                      <a:srgbClr val="B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81" name="Freeform 217"/>
                    <p:cNvSpPr>
                      <a:spLocks/>
                    </p:cNvSpPr>
                    <p:nvPr/>
                  </p:nvSpPr>
                  <p:spPr bwMode="auto">
                    <a:xfrm>
                      <a:off x="1230" y="1646"/>
                      <a:ext cx="390" cy="788"/>
                    </a:xfrm>
                    <a:custGeom>
                      <a:avLst/>
                      <a:gdLst>
                        <a:gd name="T0" fmla="*/ 4 w 390"/>
                        <a:gd name="T1" fmla="*/ 0 h 788"/>
                        <a:gd name="T2" fmla="*/ 390 w 390"/>
                        <a:gd name="T3" fmla="*/ 71 h 788"/>
                        <a:gd name="T4" fmla="*/ 390 w 390"/>
                        <a:gd name="T5" fmla="*/ 788 h 788"/>
                        <a:gd name="T6" fmla="*/ 0 w 390"/>
                        <a:gd name="T7" fmla="*/ 660 h 788"/>
                        <a:gd name="T8" fmla="*/ 4 w 390"/>
                        <a:gd name="T9" fmla="*/ 0 h 78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90"/>
                        <a:gd name="T16" fmla="*/ 0 h 788"/>
                        <a:gd name="T17" fmla="*/ 390 w 390"/>
                        <a:gd name="T18" fmla="*/ 788 h 78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90" h="788">
                          <a:moveTo>
                            <a:pt x="4" y="0"/>
                          </a:moveTo>
                          <a:lnTo>
                            <a:pt x="390" y="71"/>
                          </a:lnTo>
                          <a:lnTo>
                            <a:pt x="390" y="788"/>
                          </a:lnTo>
                          <a:lnTo>
                            <a:pt x="0" y="660"/>
                          </a:lnTo>
                          <a:lnTo>
                            <a:pt x="4" y="0"/>
                          </a:lnTo>
                          <a:close/>
                        </a:path>
                      </a:pathLst>
                    </a:custGeom>
                    <a:solidFill>
                      <a:srgbClr val="FF5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51" name="Group 218"/>
                  <p:cNvGrpSpPr>
                    <a:grpSpLocks/>
                  </p:cNvGrpSpPr>
                  <p:nvPr/>
                </p:nvGrpSpPr>
                <p:grpSpPr bwMode="auto">
                  <a:xfrm>
                    <a:off x="1275" y="1240"/>
                    <a:ext cx="307" cy="586"/>
                    <a:chOff x="1275" y="1240"/>
                    <a:chExt cx="307" cy="586"/>
                  </a:xfrm>
                </p:grpSpPr>
                <p:grpSp>
                  <p:nvGrpSpPr>
                    <p:cNvPr id="7252" name="Group 2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7" y="1240"/>
                      <a:ext cx="235" cy="133"/>
                      <a:chOff x="1347" y="1240"/>
                      <a:chExt cx="235" cy="133"/>
                    </a:xfrm>
                  </p:grpSpPr>
                  <p:sp>
                    <p:nvSpPr>
                      <p:cNvPr id="7269" name="Freeform 2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7" y="1240"/>
                        <a:ext cx="48" cy="106"/>
                      </a:xfrm>
                      <a:custGeom>
                        <a:avLst/>
                        <a:gdLst>
                          <a:gd name="T0" fmla="*/ 0 w 48"/>
                          <a:gd name="T1" fmla="*/ 0 h 106"/>
                          <a:gd name="T2" fmla="*/ 48 w 48"/>
                          <a:gd name="T3" fmla="*/ 5 h 106"/>
                          <a:gd name="T4" fmla="*/ 48 w 48"/>
                          <a:gd name="T5" fmla="*/ 106 h 106"/>
                          <a:gd name="T6" fmla="*/ 1 w 48"/>
                          <a:gd name="T7" fmla="*/ 98 h 106"/>
                          <a:gd name="T8" fmla="*/ 0 w 48"/>
                          <a:gd name="T9" fmla="*/ 0 h 10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06"/>
                          <a:gd name="T17" fmla="*/ 48 w 48"/>
                          <a:gd name="T18" fmla="*/ 106 h 10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06">
                            <a:moveTo>
                              <a:pt x="0" y="0"/>
                            </a:moveTo>
                            <a:lnTo>
                              <a:pt x="48" y="5"/>
                            </a:lnTo>
                            <a:lnTo>
                              <a:pt x="48" y="106"/>
                            </a:lnTo>
                            <a:lnTo>
                              <a:pt x="1" y="98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0" name="Freeform 2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9" y="1248"/>
                        <a:ext cx="47" cy="107"/>
                      </a:xfrm>
                      <a:custGeom>
                        <a:avLst/>
                        <a:gdLst>
                          <a:gd name="T0" fmla="*/ 0 w 47"/>
                          <a:gd name="T1" fmla="*/ 0 h 107"/>
                          <a:gd name="T2" fmla="*/ 47 w 47"/>
                          <a:gd name="T3" fmla="*/ 4 h 107"/>
                          <a:gd name="T4" fmla="*/ 47 w 47"/>
                          <a:gd name="T5" fmla="*/ 107 h 107"/>
                          <a:gd name="T6" fmla="*/ 0 w 47"/>
                          <a:gd name="T7" fmla="*/ 100 h 107"/>
                          <a:gd name="T8" fmla="*/ 0 w 47"/>
                          <a:gd name="T9" fmla="*/ 0 h 10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07"/>
                          <a:gd name="T17" fmla="*/ 47 w 47"/>
                          <a:gd name="T18" fmla="*/ 107 h 10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07">
                            <a:moveTo>
                              <a:pt x="0" y="0"/>
                            </a:moveTo>
                            <a:lnTo>
                              <a:pt x="47" y="4"/>
                            </a:lnTo>
                            <a:lnTo>
                              <a:pt x="47" y="107"/>
                            </a:lnTo>
                            <a:lnTo>
                              <a:pt x="0" y="10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1" name="Freeform 2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71" y="1254"/>
                        <a:ext cx="50" cy="110"/>
                      </a:xfrm>
                      <a:custGeom>
                        <a:avLst/>
                        <a:gdLst>
                          <a:gd name="T0" fmla="*/ 0 w 50"/>
                          <a:gd name="T1" fmla="*/ 0 h 110"/>
                          <a:gd name="T2" fmla="*/ 50 w 50"/>
                          <a:gd name="T3" fmla="*/ 5 h 110"/>
                          <a:gd name="T4" fmla="*/ 48 w 50"/>
                          <a:gd name="T5" fmla="*/ 110 h 110"/>
                          <a:gd name="T6" fmla="*/ 0 w 50"/>
                          <a:gd name="T7" fmla="*/ 103 h 110"/>
                          <a:gd name="T8" fmla="*/ 0 w 50"/>
                          <a:gd name="T9" fmla="*/ 0 h 11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0"/>
                          <a:gd name="T16" fmla="*/ 0 h 110"/>
                          <a:gd name="T17" fmla="*/ 50 w 50"/>
                          <a:gd name="T18" fmla="*/ 110 h 11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0" h="110">
                            <a:moveTo>
                              <a:pt x="0" y="0"/>
                            </a:moveTo>
                            <a:lnTo>
                              <a:pt x="50" y="5"/>
                            </a:lnTo>
                            <a:lnTo>
                              <a:pt x="48" y="110"/>
                            </a:lnTo>
                            <a:lnTo>
                              <a:pt x="0" y="10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72" name="Freeform 2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35" y="1260"/>
                        <a:ext cx="47" cy="113"/>
                      </a:xfrm>
                      <a:custGeom>
                        <a:avLst/>
                        <a:gdLst>
                          <a:gd name="T0" fmla="*/ 0 w 47"/>
                          <a:gd name="T1" fmla="*/ 0 h 113"/>
                          <a:gd name="T2" fmla="*/ 47 w 47"/>
                          <a:gd name="T3" fmla="*/ 5 h 113"/>
                          <a:gd name="T4" fmla="*/ 47 w 47"/>
                          <a:gd name="T5" fmla="*/ 113 h 113"/>
                          <a:gd name="T6" fmla="*/ 0 w 47"/>
                          <a:gd name="T7" fmla="*/ 107 h 113"/>
                          <a:gd name="T8" fmla="*/ 0 w 47"/>
                          <a:gd name="T9" fmla="*/ 0 h 11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13"/>
                          <a:gd name="T17" fmla="*/ 47 w 47"/>
                          <a:gd name="T18" fmla="*/ 113 h 11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13">
                            <a:moveTo>
                              <a:pt x="0" y="0"/>
                            </a:moveTo>
                            <a:lnTo>
                              <a:pt x="47" y="5"/>
                            </a:lnTo>
                            <a:lnTo>
                              <a:pt x="47" y="113"/>
                            </a:lnTo>
                            <a:lnTo>
                              <a:pt x="0" y="10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53" name="Group 2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46" y="1366"/>
                      <a:ext cx="235" cy="137"/>
                      <a:chOff x="1346" y="1366"/>
                      <a:chExt cx="235" cy="137"/>
                    </a:xfrm>
                  </p:grpSpPr>
                  <p:sp>
                    <p:nvSpPr>
                      <p:cNvPr id="7265" name="Freeform 2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6" y="1366"/>
                        <a:ext cx="48" cy="109"/>
                      </a:xfrm>
                      <a:custGeom>
                        <a:avLst/>
                        <a:gdLst>
                          <a:gd name="T0" fmla="*/ 0 w 48"/>
                          <a:gd name="T1" fmla="*/ 0 h 109"/>
                          <a:gd name="T2" fmla="*/ 48 w 48"/>
                          <a:gd name="T3" fmla="*/ 7 h 109"/>
                          <a:gd name="T4" fmla="*/ 48 w 48"/>
                          <a:gd name="T5" fmla="*/ 109 h 109"/>
                          <a:gd name="T6" fmla="*/ 1 w 48"/>
                          <a:gd name="T7" fmla="*/ 102 h 109"/>
                          <a:gd name="T8" fmla="*/ 0 w 48"/>
                          <a:gd name="T9" fmla="*/ 0 h 10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09"/>
                          <a:gd name="T17" fmla="*/ 48 w 48"/>
                          <a:gd name="T18" fmla="*/ 109 h 10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09">
                            <a:moveTo>
                              <a:pt x="0" y="0"/>
                            </a:moveTo>
                            <a:lnTo>
                              <a:pt x="48" y="7"/>
                            </a:lnTo>
                            <a:lnTo>
                              <a:pt x="48" y="109"/>
                            </a:lnTo>
                            <a:lnTo>
                              <a:pt x="1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6" name="Freeform 2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8" y="1375"/>
                        <a:ext cx="48" cy="110"/>
                      </a:xfrm>
                      <a:custGeom>
                        <a:avLst/>
                        <a:gdLst>
                          <a:gd name="T0" fmla="*/ 1 w 48"/>
                          <a:gd name="T1" fmla="*/ 0 h 110"/>
                          <a:gd name="T2" fmla="*/ 48 w 48"/>
                          <a:gd name="T3" fmla="*/ 9 h 110"/>
                          <a:gd name="T4" fmla="*/ 47 w 48"/>
                          <a:gd name="T5" fmla="*/ 110 h 110"/>
                          <a:gd name="T6" fmla="*/ 0 w 48"/>
                          <a:gd name="T7" fmla="*/ 102 h 110"/>
                          <a:gd name="T8" fmla="*/ 1 w 48"/>
                          <a:gd name="T9" fmla="*/ 0 h 11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8"/>
                          <a:gd name="T16" fmla="*/ 0 h 110"/>
                          <a:gd name="T17" fmla="*/ 48 w 48"/>
                          <a:gd name="T18" fmla="*/ 110 h 11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8" h="110">
                            <a:moveTo>
                              <a:pt x="1" y="0"/>
                            </a:moveTo>
                            <a:lnTo>
                              <a:pt x="48" y="9"/>
                            </a:lnTo>
                            <a:lnTo>
                              <a:pt x="47" y="110"/>
                            </a:lnTo>
                            <a:lnTo>
                              <a:pt x="0" y="102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7" name="Freeform 2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70" y="1385"/>
                        <a:ext cx="50" cy="108"/>
                      </a:xfrm>
                      <a:custGeom>
                        <a:avLst/>
                        <a:gdLst>
                          <a:gd name="T0" fmla="*/ 0 w 50"/>
                          <a:gd name="T1" fmla="*/ 0 h 108"/>
                          <a:gd name="T2" fmla="*/ 50 w 50"/>
                          <a:gd name="T3" fmla="*/ 6 h 108"/>
                          <a:gd name="T4" fmla="*/ 48 w 50"/>
                          <a:gd name="T5" fmla="*/ 108 h 108"/>
                          <a:gd name="T6" fmla="*/ 0 w 50"/>
                          <a:gd name="T7" fmla="*/ 102 h 108"/>
                          <a:gd name="T8" fmla="*/ 0 w 50"/>
                          <a:gd name="T9" fmla="*/ 0 h 10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0"/>
                          <a:gd name="T16" fmla="*/ 0 h 108"/>
                          <a:gd name="T17" fmla="*/ 50 w 50"/>
                          <a:gd name="T18" fmla="*/ 108 h 10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0" h="108">
                            <a:moveTo>
                              <a:pt x="0" y="0"/>
                            </a:moveTo>
                            <a:lnTo>
                              <a:pt x="50" y="6"/>
                            </a:lnTo>
                            <a:lnTo>
                              <a:pt x="48" y="108"/>
                            </a:lnTo>
                            <a:lnTo>
                              <a:pt x="0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68" name="Freeform 2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34" y="1394"/>
                        <a:ext cx="47" cy="109"/>
                      </a:xfrm>
                      <a:custGeom>
                        <a:avLst/>
                        <a:gdLst>
                          <a:gd name="T0" fmla="*/ 0 w 47"/>
                          <a:gd name="T1" fmla="*/ 0 h 109"/>
                          <a:gd name="T2" fmla="*/ 47 w 47"/>
                          <a:gd name="T3" fmla="*/ 8 h 109"/>
                          <a:gd name="T4" fmla="*/ 47 w 47"/>
                          <a:gd name="T5" fmla="*/ 109 h 109"/>
                          <a:gd name="T6" fmla="*/ 0 w 47"/>
                          <a:gd name="T7" fmla="*/ 102 h 109"/>
                          <a:gd name="T8" fmla="*/ 0 w 47"/>
                          <a:gd name="T9" fmla="*/ 0 h 10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7"/>
                          <a:gd name="T16" fmla="*/ 0 h 109"/>
                          <a:gd name="T17" fmla="*/ 47 w 47"/>
                          <a:gd name="T18" fmla="*/ 109 h 10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7" h="109">
                            <a:moveTo>
                              <a:pt x="0" y="0"/>
                            </a:moveTo>
                            <a:lnTo>
                              <a:pt x="47" y="8"/>
                            </a:lnTo>
                            <a:lnTo>
                              <a:pt x="47" y="109"/>
                            </a:lnTo>
                            <a:lnTo>
                              <a:pt x="0" y="10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54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75" y="1673"/>
                      <a:ext cx="294" cy="153"/>
                      <a:chOff x="1275" y="1673"/>
                      <a:chExt cx="294" cy="153"/>
                    </a:xfrm>
                  </p:grpSpPr>
                  <p:grpSp>
                    <p:nvGrpSpPr>
                      <p:cNvPr id="7255" name="Group 2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75" y="1673"/>
                        <a:ext cx="294" cy="98"/>
                        <a:chOff x="1275" y="1673"/>
                        <a:chExt cx="294" cy="98"/>
                      </a:xfrm>
                    </p:grpSpPr>
                    <p:sp>
                      <p:nvSpPr>
                        <p:cNvPr id="7261" name="Freeform 23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349" y="1688"/>
                          <a:ext cx="64" cy="50"/>
                        </a:xfrm>
                        <a:custGeom>
                          <a:avLst/>
                          <a:gdLst>
                            <a:gd name="T0" fmla="*/ 1 w 64"/>
                            <a:gd name="T1" fmla="*/ 0 h 50"/>
                            <a:gd name="T2" fmla="*/ 64 w 64"/>
                            <a:gd name="T3" fmla="*/ 12 h 50"/>
                            <a:gd name="T4" fmla="*/ 64 w 64"/>
                            <a:gd name="T5" fmla="*/ 50 h 50"/>
                            <a:gd name="T6" fmla="*/ 0 w 64"/>
                            <a:gd name="T7" fmla="*/ 37 h 50"/>
                            <a:gd name="T8" fmla="*/ 1 w 64"/>
                            <a:gd name="T9" fmla="*/ 0 h 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4"/>
                            <a:gd name="T16" fmla="*/ 0 h 50"/>
                            <a:gd name="T17" fmla="*/ 64 w 64"/>
                            <a:gd name="T18" fmla="*/ 50 h 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4" h="50">
                              <a:moveTo>
                                <a:pt x="1" y="0"/>
                              </a:moveTo>
                              <a:lnTo>
                                <a:pt x="64" y="12"/>
                              </a:lnTo>
                              <a:lnTo>
                                <a:pt x="64" y="50"/>
                              </a:lnTo>
                              <a:lnTo>
                                <a:pt x="0" y="37"/>
                              </a:lnTo>
                              <a:lnTo>
                                <a:pt x="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2" name="Freeform 23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28" y="1702"/>
                          <a:ext cx="63" cy="53"/>
                        </a:xfrm>
                        <a:custGeom>
                          <a:avLst/>
                          <a:gdLst>
                            <a:gd name="T0" fmla="*/ 0 w 63"/>
                            <a:gd name="T1" fmla="*/ 0 h 53"/>
                            <a:gd name="T2" fmla="*/ 63 w 63"/>
                            <a:gd name="T3" fmla="*/ 13 h 53"/>
                            <a:gd name="T4" fmla="*/ 63 w 63"/>
                            <a:gd name="T5" fmla="*/ 53 h 53"/>
                            <a:gd name="T6" fmla="*/ 0 w 63"/>
                            <a:gd name="T7" fmla="*/ 40 h 53"/>
                            <a:gd name="T8" fmla="*/ 0 w 63"/>
                            <a:gd name="T9" fmla="*/ 0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3"/>
                            <a:gd name="T17" fmla="*/ 63 w 63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3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3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3" name="Freeform 2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06" y="1718"/>
                          <a:ext cx="63" cy="53"/>
                        </a:xfrm>
                        <a:custGeom>
                          <a:avLst/>
                          <a:gdLst>
                            <a:gd name="T0" fmla="*/ 0 w 63"/>
                            <a:gd name="T1" fmla="*/ 0 h 53"/>
                            <a:gd name="T2" fmla="*/ 63 w 63"/>
                            <a:gd name="T3" fmla="*/ 13 h 53"/>
                            <a:gd name="T4" fmla="*/ 63 w 63"/>
                            <a:gd name="T5" fmla="*/ 53 h 53"/>
                            <a:gd name="T6" fmla="*/ 0 w 63"/>
                            <a:gd name="T7" fmla="*/ 40 h 53"/>
                            <a:gd name="T8" fmla="*/ 0 w 63"/>
                            <a:gd name="T9" fmla="*/ 0 h 5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3"/>
                            <a:gd name="T17" fmla="*/ 63 w 63"/>
                            <a:gd name="T18" fmla="*/ 53 h 5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3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3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4" name="Freeform 23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75" y="1673"/>
                          <a:ext cx="63" cy="50"/>
                        </a:xfrm>
                        <a:custGeom>
                          <a:avLst/>
                          <a:gdLst>
                            <a:gd name="T0" fmla="*/ 0 w 63"/>
                            <a:gd name="T1" fmla="*/ 0 h 50"/>
                            <a:gd name="T2" fmla="*/ 63 w 63"/>
                            <a:gd name="T3" fmla="*/ 12 h 50"/>
                            <a:gd name="T4" fmla="*/ 63 w 63"/>
                            <a:gd name="T5" fmla="*/ 50 h 50"/>
                            <a:gd name="T6" fmla="*/ 0 w 63"/>
                            <a:gd name="T7" fmla="*/ 37 h 50"/>
                            <a:gd name="T8" fmla="*/ 0 w 63"/>
                            <a:gd name="T9" fmla="*/ 0 h 5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0"/>
                            <a:gd name="T17" fmla="*/ 63 w 63"/>
                            <a:gd name="T18" fmla="*/ 50 h 5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0">
                              <a:moveTo>
                                <a:pt x="0" y="0"/>
                              </a:moveTo>
                              <a:lnTo>
                                <a:pt x="63" y="12"/>
                              </a:lnTo>
                              <a:lnTo>
                                <a:pt x="63" y="50"/>
                              </a:lnTo>
                              <a:lnTo>
                                <a:pt x="0" y="3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  <p:grpSp>
                    <p:nvGrpSpPr>
                      <p:cNvPr id="7256" name="Group 2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75" y="1728"/>
                        <a:ext cx="294" cy="98"/>
                        <a:chOff x="1275" y="1728"/>
                        <a:chExt cx="294" cy="98"/>
                      </a:xfrm>
                    </p:grpSpPr>
                    <p:sp>
                      <p:nvSpPr>
                        <p:cNvPr id="7257" name="Freeform 2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349" y="1743"/>
                          <a:ext cx="64" cy="51"/>
                        </a:xfrm>
                        <a:custGeom>
                          <a:avLst/>
                          <a:gdLst>
                            <a:gd name="T0" fmla="*/ 2 w 64"/>
                            <a:gd name="T1" fmla="*/ 0 h 51"/>
                            <a:gd name="T2" fmla="*/ 64 w 64"/>
                            <a:gd name="T3" fmla="*/ 12 h 51"/>
                            <a:gd name="T4" fmla="*/ 64 w 64"/>
                            <a:gd name="T5" fmla="*/ 51 h 51"/>
                            <a:gd name="T6" fmla="*/ 0 w 64"/>
                            <a:gd name="T7" fmla="*/ 39 h 51"/>
                            <a:gd name="T8" fmla="*/ 2 w 64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4"/>
                            <a:gd name="T16" fmla="*/ 0 h 51"/>
                            <a:gd name="T17" fmla="*/ 64 w 64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4" h="51">
                              <a:moveTo>
                                <a:pt x="2" y="0"/>
                              </a:moveTo>
                              <a:lnTo>
                                <a:pt x="64" y="12"/>
                              </a:lnTo>
                              <a:lnTo>
                                <a:pt x="64" y="51"/>
                              </a:lnTo>
                              <a:lnTo>
                                <a:pt x="0" y="39"/>
                              </a:lnTo>
                              <a:lnTo>
                                <a:pt x="2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58" name="Freeform 23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27" y="1758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3 h 51"/>
                            <a:gd name="T4" fmla="*/ 63 w 63"/>
                            <a:gd name="T5" fmla="*/ 51 h 51"/>
                            <a:gd name="T6" fmla="*/ 0 w 63"/>
                            <a:gd name="T7" fmla="*/ 40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3"/>
                              </a:lnTo>
                              <a:lnTo>
                                <a:pt x="63" y="51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59" name="Freeform 2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06" y="1775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4 h 51"/>
                            <a:gd name="T4" fmla="*/ 63 w 63"/>
                            <a:gd name="T5" fmla="*/ 51 h 51"/>
                            <a:gd name="T6" fmla="*/ 0 w 63"/>
                            <a:gd name="T7" fmla="*/ 37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4"/>
                              </a:lnTo>
                              <a:lnTo>
                                <a:pt x="63" y="51"/>
                              </a:lnTo>
                              <a:lnTo>
                                <a:pt x="0" y="37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  <p:sp>
                      <p:nvSpPr>
                        <p:cNvPr id="7260" name="Freeform 2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75" y="1728"/>
                          <a:ext cx="63" cy="51"/>
                        </a:xfrm>
                        <a:custGeom>
                          <a:avLst/>
                          <a:gdLst>
                            <a:gd name="T0" fmla="*/ 0 w 63"/>
                            <a:gd name="T1" fmla="*/ 0 h 51"/>
                            <a:gd name="T2" fmla="*/ 63 w 63"/>
                            <a:gd name="T3" fmla="*/ 12 h 51"/>
                            <a:gd name="T4" fmla="*/ 63 w 63"/>
                            <a:gd name="T5" fmla="*/ 51 h 51"/>
                            <a:gd name="T6" fmla="*/ 0 w 63"/>
                            <a:gd name="T7" fmla="*/ 40 h 51"/>
                            <a:gd name="T8" fmla="*/ 0 w 63"/>
                            <a:gd name="T9" fmla="*/ 0 h 51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63"/>
                            <a:gd name="T16" fmla="*/ 0 h 51"/>
                            <a:gd name="T17" fmla="*/ 63 w 63"/>
                            <a:gd name="T18" fmla="*/ 51 h 51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63" h="51">
                              <a:moveTo>
                                <a:pt x="0" y="0"/>
                              </a:moveTo>
                              <a:lnTo>
                                <a:pt x="63" y="12"/>
                              </a:lnTo>
                              <a:lnTo>
                                <a:pt x="63" y="51"/>
                              </a:lnTo>
                              <a:lnTo>
                                <a:pt x="0" y="4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>
                            <a:latin typeface="+mj-lt"/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7202" name="Group 240"/>
                <p:cNvGrpSpPr>
                  <a:grpSpLocks/>
                </p:cNvGrpSpPr>
                <p:nvPr/>
              </p:nvGrpSpPr>
              <p:grpSpPr bwMode="auto">
                <a:xfrm>
                  <a:off x="1673" y="1553"/>
                  <a:ext cx="488" cy="1246"/>
                  <a:chOff x="1673" y="1553"/>
                  <a:chExt cx="488" cy="1246"/>
                </a:xfrm>
              </p:grpSpPr>
              <p:grpSp>
                <p:nvGrpSpPr>
                  <p:cNvPr id="7225" name="Group 241"/>
                  <p:cNvGrpSpPr>
                    <a:grpSpLocks/>
                  </p:cNvGrpSpPr>
                  <p:nvPr/>
                </p:nvGrpSpPr>
                <p:grpSpPr bwMode="auto">
                  <a:xfrm>
                    <a:off x="1673" y="1553"/>
                    <a:ext cx="488" cy="1246"/>
                    <a:chOff x="1673" y="1553"/>
                    <a:chExt cx="488" cy="1246"/>
                  </a:xfrm>
                </p:grpSpPr>
                <p:sp>
                  <p:nvSpPr>
                    <p:cNvPr id="7239" name="Freeform 242"/>
                    <p:cNvSpPr>
                      <a:spLocks/>
                    </p:cNvSpPr>
                    <p:nvPr/>
                  </p:nvSpPr>
                  <p:spPr bwMode="auto">
                    <a:xfrm>
                      <a:off x="1764" y="1594"/>
                      <a:ext cx="286" cy="108"/>
                    </a:xfrm>
                    <a:custGeom>
                      <a:avLst/>
                      <a:gdLst>
                        <a:gd name="T0" fmla="*/ 0 w 286"/>
                        <a:gd name="T1" fmla="*/ 85 h 108"/>
                        <a:gd name="T2" fmla="*/ 176 w 286"/>
                        <a:gd name="T3" fmla="*/ 108 h 108"/>
                        <a:gd name="T4" fmla="*/ 286 w 286"/>
                        <a:gd name="T5" fmla="*/ 16 h 108"/>
                        <a:gd name="T6" fmla="*/ 120 w 286"/>
                        <a:gd name="T7" fmla="*/ 0 h 108"/>
                        <a:gd name="T8" fmla="*/ 0 w 286"/>
                        <a:gd name="T9" fmla="*/ 85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6"/>
                        <a:gd name="T16" fmla="*/ 0 h 108"/>
                        <a:gd name="T17" fmla="*/ 286 w 286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6" h="108">
                          <a:moveTo>
                            <a:pt x="0" y="85"/>
                          </a:moveTo>
                          <a:lnTo>
                            <a:pt x="176" y="108"/>
                          </a:lnTo>
                          <a:lnTo>
                            <a:pt x="286" y="16"/>
                          </a:lnTo>
                          <a:lnTo>
                            <a:pt x="120" y="0"/>
                          </a:lnTo>
                          <a:lnTo>
                            <a:pt x="0" y="85"/>
                          </a:lnTo>
                          <a:close/>
                        </a:path>
                      </a:pathLst>
                    </a:custGeom>
                    <a:solidFill>
                      <a:srgbClr val="00D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7240" name="Group 2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10" y="1553"/>
                      <a:ext cx="200" cy="130"/>
                      <a:chOff x="1810" y="1553"/>
                      <a:chExt cx="200" cy="130"/>
                    </a:xfrm>
                  </p:grpSpPr>
                  <p:sp>
                    <p:nvSpPr>
                      <p:cNvPr id="7247" name="Freeform 2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10" y="1604"/>
                        <a:ext cx="121" cy="79"/>
                      </a:xfrm>
                      <a:custGeom>
                        <a:avLst/>
                        <a:gdLst>
                          <a:gd name="T0" fmla="*/ 1 w 121"/>
                          <a:gd name="T1" fmla="*/ 0 h 79"/>
                          <a:gd name="T2" fmla="*/ 121 w 121"/>
                          <a:gd name="T3" fmla="*/ 13 h 79"/>
                          <a:gd name="T4" fmla="*/ 121 w 121"/>
                          <a:gd name="T5" fmla="*/ 79 h 79"/>
                          <a:gd name="T6" fmla="*/ 0 w 121"/>
                          <a:gd name="T7" fmla="*/ 64 h 79"/>
                          <a:gd name="T8" fmla="*/ 1 w 121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21"/>
                          <a:gd name="T16" fmla="*/ 0 h 79"/>
                          <a:gd name="T17" fmla="*/ 121 w 121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21" h="79">
                            <a:moveTo>
                              <a:pt x="1" y="0"/>
                            </a:moveTo>
                            <a:lnTo>
                              <a:pt x="121" y="13"/>
                            </a:lnTo>
                            <a:lnTo>
                              <a:pt x="121" y="79"/>
                            </a:lnTo>
                            <a:lnTo>
                              <a:pt x="0" y="64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BFD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48" name="Freeform 2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31" y="1564"/>
                        <a:ext cx="79" cy="119"/>
                      </a:xfrm>
                      <a:custGeom>
                        <a:avLst/>
                        <a:gdLst>
                          <a:gd name="T0" fmla="*/ 0 w 79"/>
                          <a:gd name="T1" fmla="*/ 55 h 119"/>
                          <a:gd name="T2" fmla="*/ 0 w 79"/>
                          <a:gd name="T3" fmla="*/ 119 h 119"/>
                          <a:gd name="T4" fmla="*/ 79 w 79"/>
                          <a:gd name="T5" fmla="*/ 55 h 119"/>
                          <a:gd name="T6" fmla="*/ 79 w 79"/>
                          <a:gd name="T7" fmla="*/ 0 h 119"/>
                          <a:gd name="T8" fmla="*/ 0 w 79"/>
                          <a:gd name="T9" fmla="*/ 55 h 1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9"/>
                          <a:gd name="T16" fmla="*/ 0 h 119"/>
                          <a:gd name="T17" fmla="*/ 79 w 79"/>
                          <a:gd name="T18" fmla="*/ 119 h 1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9" h="119">
                            <a:moveTo>
                              <a:pt x="0" y="55"/>
                            </a:moveTo>
                            <a:lnTo>
                              <a:pt x="0" y="119"/>
                            </a:lnTo>
                            <a:lnTo>
                              <a:pt x="79" y="55"/>
                            </a:lnTo>
                            <a:lnTo>
                              <a:pt x="79" y="0"/>
                            </a:lnTo>
                            <a:lnTo>
                              <a:pt x="0" y="55"/>
                            </a:lnTo>
                            <a:close/>
                          </a:path>
                        </a:pathLst>
                      </a:custGeom>
                      <a:solidFill>
                        <a:srgbClr val="009FB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49" name="Freeform 2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11" y="1553"/>
                        <a:ext cx="199" cy="65"/>
                      </a:xfrm>
                      <a:custGeom>
                        <a:avLst/>
                        <a:gdLst>
                          <a:gd name="T0" fmla="*/ 0 w 199"/>
                          <a:gd name="T1" fmla="*/ 51 h 65"/>
                          <a:gd name="T2" fmla="*/ 120 w 199"/>
                          <a:gd name="T3" fmla="*/ 65 h 65"/>
                          <a:gd name="T4" fmla="*/ 199 w 199"/>
                          <a:gd name="T5" fmla="*/ 11 h 65"/>
                          <a:gd name="T6" fmla="*/ 81 w 199"/>
                          <a:gd name="T7" fmla="*/ 0 h 65"/>
                          <a:gd name="T8" fmla="*/ 0 w 199"/>
                          <a:gd name="T9" fmla="*/ 51 h 6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99"/>
                          <a:gd name="T16" fmla="*/ 0 h 65"/>
                          <a:gd name="T17" fmla="*/ 199 w 199"/>
                          <a:gd name="T18" fmla="*/ 65 h 6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99" h="65">
                            <a:moveTo>
                              <a:pt x="0" y="51"/>
                            </a:moveTo>
                            <a:lnTo>
                              <a:pt x="120" y="65"/>
                            </a:lnTo>
                            <a:lnTo>
                              <a:pt x="199" y="11"/>
                            </a:lnTo>
                            <a:lnTo>
                              <a:pt x="81" y="0"/>
                            </a:lnTo>
                            <a:lnTo>
                              <a:pt x="0" y="51"/>
                            </a:lnTo>
                            <a:close/>
                          </a:path>
                        </a:pathLst>
                      </a:custGeom>
                      <a:solidFill>
                        <a:srgbClr val="00DFF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241" name="Freeform 247"/>
                    <p:cNvSpPr>
                      <a:spLocks/>
                    </p:cNvSpPr>
                    <p:nvPr/>
                  </p:nvSpPr>
                  <p:spPr bwMode="auto">
                    <a:xfrm>
                      <a:off x="1765" y="1679"/>
                      <a:ext cx="174" cy="430"/>
                    </a:xfrm>
                    <a:custGeom>
                      <a:avLst/>
                      <a:gdLst>
                        <a:gd name="T0" fmla="*/ 0 w 174"/>
                        <a:gd name="T1" fmla="*/ 0 h 430"/>
                        <a:gd name="T2" fmla="*/ 174 w 174"/>
                        <a:gd name="T3" fmla="*/ 22 h 430"/>
                        <a:gd name="T4" fmla="*/ 174 w 174"/>
                        <a:gd name="T5" fmla="*/ 430 h 430"/>
                        <a:gd name="T6" fmla="*/ 0 w 174"/>
                        <a:gd name="T7" fmla="*/ 387 h 430"/>
                        <a:gd name="T8" fmla="*/ 0 w 174"/>
                        <a:gd name="T9" fmla="*/ 0 h 4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4"/>
                        <a:gd name="T16" fmla="*/ 0 h 430"/>
                        <a:gd name="T17" fmla="*/ 174 w 174"/>
                        <a:gd name="T18" fmla="*/ 430 h 4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4" h="430">
                          <a:moveTo>
                            <a:pt x="0" y="0"/>
                          </a:moveTo>
                          <a:lnTo>
                            <a:pt x="174" y="22"/>
                          </a:lnTo>
                          <a:lnTo>
                            <a:pt x="174" y="430"/>
                          </a:lnTo>
                          <a:lnTo>
                            <a:pt x="0" y="38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2" name="Freeform 248"/>
                    <p:cNvSpPr>
                      <a:spLocks/>
                    </p:cNvSpPr>
                    <p:nvPr/>
                  </p:nvSpPr>
                  <p:spPr bwMode="auto">
                    <a:xfrm>
                      <a:off x="1939" y="1611"/>
                      <a:ext cx="110" cy="498"/>
                    </a:xfrm>
                    <a:custGeom>
                      <a:avLst/>
                      <a:gdLst>
                        <a:gd name="T0" fmla="*/ 0 w 110"/>
                        <a:gd name="T1" fmla="*/ 91 h 498"/>
                        <a:gd name="T2" fmla="*/ 110 w 110"/>
                        <a:gd name="T3" fmla="*/ 0 h 498"/>
                        <a:gd name="T4" fmla="*/ 110 w 110"/>
                        <a:gd name="T5" fmla="*/ 381 h 498"/>
                        <a:gd name="T6" fmla="*/ 0 w 110"/>
                        <a:gd name="T7" fmla="*/ 498 h 498"/>
                        <a:gd name="T8" fmla="*/ 0 w 110"/>
                        <a:gd name="T9" fmla="*/ 91 h 49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10"/>
                        <a:gd name="T16" fmla="*/ 0 h 498"/>
                        <a:gd name="T17" fmla="*/ 110 w 110"/>
                        <a:gd name="T18" fmla="*/ 498 h 49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10" h="498">
                          <a:moveTo>
                            <a:pt x="0" y="91"/>
                          </a:moveTo>
                          <a:lnTo>
                            <a:pt x="110" y="0"/>
                          </a:lnTo>
                          <a:lnTo>
                            <a:pt x="110" y="381"/>
                          </a:lnTo>
                          <a:lnTo>
                            <a:pt x="0" y="498"/>
                          </a:lnTo>
                          <a:lnTo>
                            <a:pt x="0" y="91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3" name="Freeform 249"/>
                    <p:cNvSpPr>
                      <a:spLocks/>
                    </p:cNvSpPr>
                    <p:nvPr/>
                  </p:nvSpPr>
                  <p:spPr bwMode="auto">
                    <a:xfrm>
                      <a:off x="1937" y="1992"/>
                      <a:ext cx="224" cy="355"/>
                    </a:xfrm>
                    <a:custGeom>
                      <a:avLst/>
                      <a:gdLst>
                        <a:gd name="T0" fmla="*/ 112 w 224"/>
                        <a:gd name="T1" fmla="*/ 0 h 355"/>
                        <a:gd name="T2" fmla="*/ 0 w 224"/>
                        <a:gd name="T3" fmla="*/ 116 h 355"/>
                        <a:gd name="T4" fmla="*/ 42 w 224"/>
                        <a:gd name="T5" fmla="*/ 355 h 355"/>
                        <a:gd name="T6" fmla="*/ 224 w 224"/>
                        <a:gd name="T7" fmla="*/ 131 h 355"/>
                        <a:gd name="T8" fmla="*/ 112 w 224"/>
                        <a:gd name="T9" fmla="*/ 0 h 35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4"/>
                        <a:gd name="T16" fmla="*/ 0 h 355"/>
                        <a:gd name="T17" fmla="*/ 224 w 224"/>
                        <a:gd name="T18" fmla="*/ 355 h 35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4" h="355">
                          <a:moveTo>
                            <a:pt x="112" y="0"/>
                          </a:moveTo>
                          <a:lnTo>
                            <a:pt x="0" y="116"/>
                          </a:lnTo>
                          <a:lnTo>
                            <a:pt x="42" y="355"/>
                          </a:lnTo>
                          <a:lnTo>
                            <a:pt x="224" y="131"/>
                          </a:lnTo>
                          <a:lnTo>
                            <a:pt x="112" y="0"/>
                          </a:lnTo>
                          <a:close/>
                        </a:path>
                      </a:pathLst>
                    </a:custGeom>
                    <a:solidFill>
                      <a:srgbClr val="0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4" name="Freeform 250"/>
                    <p:cNvSpPr>
                      <a:spLocks/>
                    </p:cNvSpPr>
                    <p:nvPr/>
                  </p:nvSpPr>
                  <p:spPr bwMode="auto">
                    <a:xfrm>
                      <a:off x="1673" y="2066"/>
                      <a:ext cx="306" cy="281"/>
                    </a:xfrm>
                    <a:custGeom>
                      <a:avLst/>
                      <a:gdLst>
                        <a:gd name="T0" fmla="*/ 89 w 306"/>
                        <a:gd name="T1" fmla="*/ 0 h 281"/>
                        <a:gd name="T2" fmla="*/ 265 w 306"/>
                        <a:gd name="T3" fmla="*/ 42 h 281"/>
                        <a:gd name="T4" fmla="*/ 306 w 306"/>
                        <a:gd name="T5" fmla="*/ 281 h 281"/>
                        <a:gd name="T6" fmla="*/ 0 w 306"/>
                        <a:gd name="T7" fmla="*/ 202 h 281"/>
                        <a:gd name="T8" fmla="*/ 89 w 306"/>
                        <a:gd name="T9" fmla="*/ 0 h 2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6"/>
                        <a:gd name="T16" fmla="*/ 0 h 281"/>
                        <a:gd name="T17" fmla="*/ 306 w 306"/>
                        <a:gd name="T18" fmla="*/ 281 h 2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6" h="281">
                          <a:moveTo>
                            <a:pt x="89" y="0"/>
                          </a:moveTo>
                          <a:lnTo>
                            <a:pt x="265" y="42"/>
                          </a:lnTo>
                          <a:lnTo>
                            <a:pt x="306" y="281"/>
                          </a:lnTo>
                          <a:lnTo>
                            <a:pt x="0" y="202"/>
                          </a:lnTo>
                          <a:lnTo>
                            <a:pt x="89" y="0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5" name="Freeform 251"/>
                    <p:cNvSpPr>
                      <a:spLocks/>
                    </p:cNvSpPr>
                    <p:nvPr/>
                  </p:nvSpPr>
                  <p:spPr bwMode="auto">
                    <a:xfrm>
                      <a:off x="1977" y="2123"/>
                      <a:ext cx="183" cy="676"/>
                    </a:xfrm>
                    <a:custGeom>
                      <a:avLst/>
                      <a:gdLst>
                        <a:gd name="T0" fmla="*/ 1 w 183"/>
                        <a:gd name="T1" fmla="*/ 224 h 676"/>
                        <a:gd name="T2" fmla="*/ 183 w 183"/>
                        <a:gd name="T3" fmla="*/ 0 h 676"/>
                        <a:gd name="T4" fmla="*/ 183 w 183"/>
                        <a:gd name="T5" fmla="*/ 366 h 676"/>
                        <a:gd name="T6" fmla="*/ 0 w 183"/>
                        <a:gd name="T7" fmla="*/ 676 h 676"/>
                        <a:gd name="T8" fmla="*/ 1 w 183"/>
                        <a:gd name="T9" fmla="*/ 224 h 67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3"/>
                        <a:gd name="T16" fmla="*/ 0 h 676"/>
                        <a:gd name="T17" fmla="*/ 183 w 183"/>
                        <a:gd name="T18" fmla="*/ 676 h 67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3" h="676">
                          <a:moveTo>
                            <a:pt x="1" y="224"/>
                          </a:moveTo>
                          <a:lnTo>
                            <a:pt x="183" y="0"/>
                          </a:lnTo>
                          <a:lnTo>
                            <a:pt x="183" y="366"/>
                          </a:lnTo>
                          <a:lnTo>
                            <a:pt x="0" y="676"/>
                          </a:lnTo>
                          <a:lnTo>
                            <a:pt x="1" y="224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46" name="Freeform 252"/>
                    <p:cNvSpPr>
                      <a:spLocks/>
                    </p:cNvSpPr>
                    <p:nvPr/>
                  </p:nvSpPr>
                  <p:spPr bwMode="auto">
                    <a:xfrm>
                      <a:off x="1673" y="2268"/>
                      <a:ext cx="305" cy="530"/>
                    </a:xfrm>
                    <a:custGeom>
                      <a:avLst/>
                      <a:gdLst>
                        <a:gd name="T0" fmla="*/ 0 w 305"/>
                        <a:gd name="T1" fmla="*/ 0 h 530"/>
                        <a:gd name="T2" fmla="*/ 305 w 305"/>
                        <a:gd name="T3" fmla="*/ 78 h 530"/>
                        <a:gd name="T4" fmla="*/ 305 w 305"/>
                        <a:gd name="T5" fmla="*/ 530 h 530"/>
                        <a:gd name="T6" fmla="*/ 0 w 305"/>
                        <a:gd name="T7" fmla="*/ 428 h 530"/>
                        <a:gd name="T8" fmla="*/ 0 w 305"/>
                        <a:gd name="T9" fmla="*/ 0 h 53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05"/>
                        <a:gd name="T16" fmla="*/ 0 h 530"/>
                        <a:gd name="T17" fmla="*/ 305 w 305"/>
                        <a:gd name="T18" fmla="*/ 530 h 53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05" h="530">
                          <a:moveTo>
                            <a:pt x="0" y="0"/>
                          </a:moveTo>
                          <a:lnTo>
                            <a:pt x="305" y="78"/>
                          </a:lnTo>
                          <a:lnTo>
                            <a:pt x="305" y="530"/>
                          </a:lnTo>
                          <a:lnTo>
                            <a:pt x="0" y="42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26" name="Group 253"/>
                  <p:cNvGrpSpPr>
                    <a:grpSpLocks/>
                  </p:cNvGrpSpPr>
                  <p:nvPr/>
                </p:nvGrpSpPr>
                <p:grpSpPr bwMode="auto">
                  <a:xfrm>
                    <a:off x="1783" y="1699"/>
                    <a:ext cx="131" cy="278"/>
                    <a:chOff x="1783" y="1699"/>
                    <a:chExt cx="131" cy="278"/>
                  </a:xfrm>
                </p:grpSpPr>
                <p:grpSp>
                  <p:nvGrpSpPr>
                    <p:cNvPr id="7227" name="Group 2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699"/>
                      <a:ext cx="131" cy="92"/>
                      <a:chOff x="1783" y="1699"/>
                      <a:chExt cx="131" cy="92"/>
                    </a:xfrm>
                  </p:grpSpPr>
                  <p:sp>
                    <p:nvSpPr>
                      <p:cNvPr id="7236" name="Freeform 2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699"/>
                        <a:ext cx="28" cy="75"/>
                      </a:xfrm>
                      <a:custGeom>
                        <a:avLst/>
                        <a:gdLst>
                          <a:gd name="T0" fmla="*/ 0 w 28"/>
                          <a:gd name="T1" fmla="*/ 0 h 75"/>
                          <a:gd name="T2" fmla="*/ 28 w 28"/>
                          <a:gd name="T3" fmla="*/ 3 h 75"/>
                          <a:gd name="T4" fmla="*/ 28 w 28"/>
                          <a:gd name="T5" fmla="*/ 75 h 75"/>
                          <a:gd name="T6" fmla="*/ 0 w 28"/>
                          <a:gd name="T7" fmla="*/ 70 h 75"/>
                          <a:gd name="T8" fmla="*/ 0 w 28"/>
                          <a:gd name="T9" fmla="*/ 0 h 7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5"/>
                          <a:gd name="T17" fmla="*/ 28 w 28"/>
                          <a:gd name="T18" fmla="*/ 75 h 7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5">
                            <a:moveTo>
                              <a:pt x="0" y="0"/>
                            </a:moveTo>
                            <a:lnTo>
                              <a:pt x="28" y="3"/>
                            </a:lnTo>
                            <a:lnTo>
                              <a:pt x="28" y="75"/>
                            </a:lnTo>
                            <a:lnTo>
                              <a:pt x="0" y="7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7" name="Freeform 2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705"/>
                        <a:ext cx="28" cy="79"/>
                      </a:xfrm>
                      <a:custGeom>
                        <a:avLst/>
                        <a:gdLst>
                          <a:gd name="T0" fmla="*/ 0 w 28"/>
                          <a:gd name="T1" fmla="*/ 0 h 79"/>
                          <a:gd name="T2" fmla="*/ 28 w 28"/>
                          <a:gd name="T3" fmla="*/ 4 h 79"/>
                          <a:gd name="T4" fmla="*/ 28 w 28"/>
                          <a:gd name="T5" fmla="*/ 79 h 79"/>
                          <a:gd name="T6" fmla="*/ 0 w 28"/>
                          <a:gd name="T7" fmla="*/ 73 h 79"/>
                          <a:gd name="T8" fmla="*/ 0 w 28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9"/>
                          <a:gd name="T17" fmla="*/ 28 w 28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9">
                            <a:moveTo>
                              <a:pt x="0" y="0"/>
                            </a:moveTo>
                            <a:lnTo>
                              <a:pt x="28" y="4"/>
                            </a:lnTo>
                            <a:lnTo>
                              <a:pt x="28" y="79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8" name="Freeform 2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714"/>
                        <a:ext cx="28" cy="77"/>
                      </a:xfrm>
                      <a:custGeom>
                        <a:avLst/>
                        <a:gdLst>
                          <a:gd name="T0" fmla="*/ 0 w 28"/>
                          <a:gd name="T1" fmla="*/ 0 h 77"/>
                          <a:gd name="T2" fmla="*/ 28 w 28"/>
                          <a:gd name="T3" fmla="*/ 4 h 77"/>
                          <a:gd name="T4" fmla="*/ 28 w 28"/>
                          <a:gd name="T5" fmla="*/ 77 h 77"/>
                          <a:gd name="T6" fmla="*/ 0 w 28"/>
                          <a:gd name="T7" fmla="*/ 73 h 77"/>
                          <a:gd name="T8" fmla="*/ 0 w 28"/>
                          <a:gd name="T9" fmla="*/ 0 h 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7"/>
                          <a:gd name="T17" fmla="*/ 28 w 28"/>
                          <a:gd name="T18" fmla="*/ 77 h 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7">
                            <a:moveTo>
                              <a:pt x="0" y="0"/>
                            </a:moveTo>
                            <a:lnTo>
                              <a:pt x="28" y="4"/>
                            </a:lnTo>
                            <a:lnTo>
                              <a:pt x="28" y="77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28" name="Group 2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787"/>
                      <a:ext cx="131" cy="99"/>
                      <a:chOff x="1783" y="1787"/>
                      <a:chExt cx="131" cy="99"/>
                    </a:xfrm>
                  </p:grpSpPr>
                  <p:sp>
                    <p:nvSpPr>
                      <p:cNvPr id="7233" name="Freeform 2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787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2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2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4" name="Freeform 26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798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3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5" name="Freeform 2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808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1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29" name="Group 2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83" y="1877"/>
                      <a:ext cx="131" cy="100"/>
                      <a:chOff x="1783" y="1877"/>
                      <a:chExt cx="131" cy="100"/>
                    </a:xfrm>
                  </p:grpSpPr>
                  <p:sp>
                    <p:nvSpPr>
                      <p:cNvPr id="7230" name="Freeform 2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83" y="1877"/>
                        <a:ext cx="28" cy="79"/>
                      </a:xfrm>
                      <a:custGeom>
                        <a:avLst/>
                        <a:gdLst>
                          <a:gd name="T0" fmla="*/ 0 w 28"/>
                          <a:gd name="T1" fmla="*/ 0 h 79"/>
                          <a:gd name="T2" fmla="*/ 28 w 28"/>
                          <a:gd name="T3" fmla="*/ 7 h 79"/>
                          <a:gd name="T4" fmla="*/ 28 w 28"/>
                          <a:gd name="T5" fmla="*/ 79 h 79"/>
                          <a:gd name="T6" fmla="*/ 0 w 28"/>
                          <a:gd name="T7" fmla="*/ 73 h 79"/>
                          <a:gd name="T8" fmla="*/ 0 w 28"/>
                          <a:gd name="T9" fmla="*/ 0 h 7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9"/>
                          <a:gd name="T17" fmla="*/ 28 w 28"/>
                          <a:gd name="T18" fmla="*/ 79 h 7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9">
                            <a:moveTo>
                              <a:pt x="0" y="0"/>
                            </a:moveTo>
                            <a:lnTo>
                              <a:pt x="28" y="7"/>
                            </a:lnTo>
                            <a:lnTo>
                              <a:pt x="28" y="79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1" name="Freeform 2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3" y="1889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5 h 78"/>
                          <a:gd name="T4" fmla="*/ 28 w 28"/>
                          <a:gd name="T5" fmla="*/ 78 h 78"/>
                          <a:gd name="T6" fmla="*/ 0 w 28"/>
                          <a:gd name="T7" fmla="*/ 73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5"/>
                            </a:lnTo>
                            <a:lnTo>
                              <a:pt x="28" y="78"/>
                            </a:lnTo>
                            <a:lnTo>
                              <a:pt x="0" y="73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32" name="Freeform 2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86" y="1899"/>
                        <a:ext cx="28" cy="78"/>
                      </a:xfrm>
                      <a:custGeom>
                        <a:avLst/>
                        <a:gdLst>
                          <a:gd name="T0" fmla="*/ 0 w 28"/>
                          <a:gd name="T1" fmla="*/ 0 h 78"/>
                          <a:gd name="T2" fmla="*/ 28 w 28"/>
                          <a:gd name="T3" fmla="*/ 6 h 78"/>
                          <a:gd name="T4" fmla="*/ 28 w 28"/>
                          <a:gd name="T5" fmla="*/ 78 h 78"/>
                          <a:gd name="T6" fmla="*/ 0 w 28"/>
                          <a:gd name="T7" fmla="*/ 71 h 78"/>
                          <a:gd name="T8" fmla="*/ 0 w 28"/>
                          <a:gd name="T9" fmla="*/ 0 h 7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8"/>
                          <a:gd name="T16" fmla="*/ 0 h 78"/>
                          <a:gd name="T17" fmla="*/ 28 w 28"/>
                          <a:gd name="T18" fmla="*/ 78 h 7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8" h="78">
                            <a:moveTo>
                              <a:pt x="0" y="0"/>
                            </a:moveTo>
                            <a:lnTo>
                              <a:pt x="28" y="6"/>
                            </a:lnTo>
                            <a:lnTo>
                              <a:pt x="28" y="78"/>
                            </a:lnTo>
                            <a:lnTo>
                              <a:pt x="0" y="7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7203" name="Group 266"/>
                <p:cNvGrpSpPr>
                  <a:grpSpLocks/>
                </p:cNvGrpSpPr>
                <p:nvPr/>
              </p:nvGrpSpPr>
              <p:grpSpPr bwMode="auto">
                <a:xfrm>
                  <a:off x="1341" y="1831"/>
                  <a:ext cx="647" cy="1421"/>
                  <a:chOff x="1341" y="1831"/>
                  <a:chExt cx="647" cy="1421"/>
                </a:xfrm>
              </p:grpSpPr>
              <p:grpSp>
                <p:nvGrpSpPr>
                  <p:cNvPr id="7204" name="Group 267"/>
                  <p:cNvGrpSpPr>
                    <a:grpSpLocks/>
                  </p:cNvGrpSpPr>
                  <p:nvPr/>
                </p:nvGrpSpPr>
                <p:grpSpPr bwMode="auto">
                  <a:xfrm>
                    <a:off x="1341" y="1831"/>
                    <a:ext cx="647" cy="1421"/>
                    <a:chOff x="1341" y="1831"/>
                    <a:chExt cx="647" cy="1421"/>
                  </a:xfrm>
                </p:grpSpPr>
                <p:grpSp>
                  <p:nvGrpSpPr>
                    <p:cNvPr id="7214" name="Group 2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14" y="2903"/>
                      <a:ext cx="502" cy="349"/>
                      <a:chOff x="1414" y="2903"/>
                      <a:chExt cx="502" cy="349"/>
                    </a:xfrm>
                  </p:grpSpPr>
                  <p:sp>
                    <p:nvSpPr>
                      <p:cNvPr id="7223" name="Freeform 2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14" y="3035"/>
                        <a:ext cx="322" cy="217"/>
                      </a:xfrm>
                      <a:custGeom>
                        <a:avLst/>
                        <a:gdLst>
                          <a:gd name="T0" fmla="*/ 0 w 322"/>
                          <a:gd name="T1" fmla="*/ 0 h 217"/>
                          <a:gd name="T2" fmla="*/ 0 w 322"/>
                          <a:gd name="T3" fmla="*/ 65 h 217"/>
                          <a:gd name="T4" fmla="*/ 322 w 322"/>
                          <a:gd name="T5" fmla="*/ 217 h 217"/>
                          <a:gd name="T6" fmla="*/ 322 w 322"/>
                          <a:gd name="T7" fmla="*/ 149 h 217"/>
                          <a:gd name="T8" fmla="*/ 0 w 322"/>
                          <a:gd name="T9" fmla="*/ 0 h 21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22"/>
                          <a:gd name="T16" fmla="*/ 0 h 217"/>
                          <a:gd name="T17" fmla="*/ 322 w 322"/>
                          <a:gd name="T18" fmla="*/ 217 h 21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22" h="217">
                            <a:moveTo>
                              <a:pt x="0" y="0"/>
                            </a:moveTo>
                            <a:lnTo>
                              <a:pt x="0" y="65"/>
                            </a:lnTo>
                            <a:lnTo>
                              <a:pt x="322" y="217"/>
                            </a:lnTo>
                            <a:lnTo>
                              <a:pt x="322" y="149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1F9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24" name="Freeform 27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36" y="2903"/>
                        <a:ext cx="180" cy="349"/>
                      </a:xfrm>
                      <a:custGeom>
                        <a:avLst/>
                        <a:gdLst>
                          <a:gd name="T0" fmla="*/ 0 w 180"/>
                          <a:gd name="T1" fmla="*/ 281 h 349"/>
                          <a:gd name="T2" fmla="*/ 0 w 180"/>
                          <a:gd name="T3" fmla="*/ 349 h 349"/>
                          <a:gd name="T4" fmla="*/ 180 w 180"/>
                          <a:gd name="T5" fmla="*/ 55 h 349"/>
                          <a:gd name="T6" fmla="*/ 180 w 180"/>
                          <a:gd name="T7" fmla="*/ 0 h 349"/>
                          <a:gd name="T8" fmla="*/ 0 w 180"/>
                          <a:gd name="T9" fmla="*/ 281 h 34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0"/>
                          <a:gd name="T16" fmla="*/ 0 h 349"/>
                          <a:gd name="T17" fmla="*/ 180 w 180"/>
                          <a:gd name="T18" fmla="*/ 349 h 34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0" h="349">
                            <a:moveTo>
                              <a:pt x="0" y="281"/>
                            </a:moveTo>
                            <a:lnTo>
                              <a:pt x="0" y="349"/>
                            </a:lnTo>
                            <a:lnTo>
                              <a:pt x="180" y="55"/>
                            </a:lnTo>
                            <a:lnTo>
                              <a:pt x="180" y="0"/>
                            </a:lnTo>
                            <a:lnTo>
                              <a:pt x="0" y="281"/>
                            </a:lnTo>
                            <a:close/>
                          </a:path>
                        </a:pathLst>
                      </a:custGeom>
                      <a:solidFill>
                        <a:srgbClr val="001F5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sp>
                  <p:nvSpPr>
                    <p:cNvPr id="7215" name="Freeform 271"/>
                    <p:cNvSpPr>
                      <a:spLocks/>
                    </p:cNvSpPr>
                    <p:nvPr/>
                  </p:nvSpPr>
                  <p:spPr bwMode="auto">
                    <a:xfrm>
                      <a:off x="1341" y="2668"/>
                      <a:ext cx="647" cy="539"/>
                    </a:xfrm>
                    <a:custGeom>
                      <a:avLst/>
                      <a:gdLst>
                        <a:gd name="T0" fmla="*/ 0 w 647"/>
                        <a:gd name="T1" fmla="*/ 339 h 539"/>
                        <a:gd name="T2" fmla="*/ 430 w 647"/>
                        <a:gd name="T3" fmla="*/ 539 h 539"/>
                        <a:gd name="T4" fmla="*/ 647 w 647"/>
                        <a:gd name="T5" fmla="*/ 183 h 539"/>
                        <a:gd name="T6" fmla="*/ 235 w 647"/>
                        <a:gd name="T7" fmla="*/ 0 h 539"/>
                        <a:gd name="T8" fmla="*/ 0 w 647"/>
                        <a:gd name="T9" fmla="*/ 339 h 53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47"/>
                        <a:gd name="T16" fmla="*/ 0 h 539"/>
                        <a:gd name="T17" fmla="*/ 647 w 647"/>
                        <a:gd name="T18" fmla="*/ 539 h 53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47" h="539">
                          <a:moveTo>
                            <a:pt x="0" y="339"/>
                          </a:moveTo>
                          <a:lnTo>
                            <a:pt x="430" y="539"/>
                          </a:lnTo>
                          <a:lnTo>
                            <a:pt x="647" y="183"/>
                          </a:lnTo>
                          <a:lnTo>
                            <a:pt x="235" y="0"/>
                          </a:lnTo>
                          <a:lnTo>
                            <a:pt x="0" y="339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6" name="Freeform 272"/>
                    <p:cNvSpPr>
                      <a:spLocks/>
                    </p:cNvSpPr>
                    <p:nvPr/>
                  </p:nvSpPr>
                  <p:spPr bwMode="auto">
                    <a:xfrm>
                      <a:off x="1399" y="2334"/>
                      <a:ext cx="510" cy="306"/>
                    </a:xfrm>
                    <a:custGeom>
                      <a:avLst/>
                      <a:gdLst>
                        <a:gd name="T0" fmla="*/ 336 w 510"/>
                        <a:gd name="T1" fmla="*/ 306 h 306"/>
                        <a:gd name="T2" fmla="*/ 510 w 510"/>
                        <a:gd name="T3" fmla="*/ 106 h 306"/>
                        <a:gd name="T4" fmla="*/ 192 w 510"/>
                        <a:gd name="T5" fmla="*/ 0 h 306"/>
                        <a:gd name="T6" fmla="*/ 0 w 510"/>
                        <a:gd name="T7" fmla="*/ 195 h 306"/>
                        <a:gd name="T8" fmla="*/ 336 w 510"/>
                        <a:gd name="T9" fmla="*/ 306 h 3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10"/>
                        <a:gd name="T16" fmla="*/ 0 h 306"/>
                        <a:gd name="T17" fmla="*/ 510 w 510"/>
                        <a:gd name="T18" fmla="*/ 306 h 3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10" h="306">
                          <a:moveTo>
                            <a:pt x="336" y="306"/>
                          </a:moveTo>
                          <a:lnTo>
                            <a:pt x="510" y="106"/>
                          </a:lnTo>
                          <a:lnTo>
                            <a:pt x="192" y="0"/>
                          </a:lnTo>
                          <a:lnTo>
                            <a:pt x="0" y="195"/>
                          </a:lnTo>
                          <a:lnTo>
                            <a:pt x="336" y="306"/>
                          </a:lnTo>
                          <a:close/>
                        </a:path>
                      </a:pathLst>
                    </a:custGeom>
                    <a:solidFill>
                      <a:srgbClr val="9FB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7" name="Freeform 273"/>
                    <p:cNvSpPr>
                      <a:spLocks/>
                    </p:cNvSpPr>
                    <p:nvPr/>
                  </p:nvSpPr>
                  <p:spPr bwMode="auto">
                    <a:xfrm>
                      <a:off x="1655" y="1833"/>
                      <a:ext cx="177" cy="359"/>
                    </a:xfrm>
                    <a:custGeom>
                      <a:avLst/>
                      <a:gdLst>
                        <a:gd name="T0" fmla="*/ 0 w 177"/>
                        <a:gd name="T1" fmla="*/ 0 h 359"/>
                        <a:gd name="T2" fmla="*/ 43 w 177"/>
                        <a:gd name="T3" fmla="*/ 359 h 359"/>
                        <a:gd name="T4" fmla="*/ 177 w 177"/>
                        <a:gd name="T5" fmla="*/ 240 h 359"/>
                        <a:gd name="T6" fmla="*/ 0 w 177"/>
                        <a:gd name="T7" fmla="*/ 0 h 359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77"/>
                        <a:gd name="T13" fmla="*/ 0 h 359"/>
                        <a:gd name="T14" fmla="*/ 177 w 177"/>
                        <a:gd name="T15" fmla="*/ 359 h 359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77" h="359">
                          <a:moveTo>
                            <a:pt x="0" y="0"/>
                          </a:moveTo>
                          <a:lnTo>
                            <a:pt x="43" y="359"/>
                          </a:lnTo>
                          <a:lnTo>
                            <a:pt x="177" y="2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8" name="Freeform 274"/>
                    <p:cNvSpPr>
                      <a:spLocks/>
                    </p:cNvSpPr>
                    <p:nvPr/>
                  </p:nvSpPr>
                  <p:spPr bwMode="auto">
                    <a:xfrm>
                      <a:off x="1502" y="1831"/>
                      <a:ext cx="196" cy="361"/>
                    </a:xfrm>
                    <a:custGeom>
                      <a:avLst/>
                      <a:gdLst>
                        <a:gd name="T0" fmla="*/ 154 w 196"/>
                        <a:gd name="T1" fmla="*/ 0 h 361"/>
                        <a:gd name="T2" fmla="*/ 196 w 196"/>
                        <a:gd name="T3" fmla="*/ 361 h 361"/>
                        <a:gd name="T4" fmla="*/ 0 w 196"/>
                        <a:gd name="T5" fmla="*/ 323 h 361"/>
                        <a:gd name="T6" fmla="*/ 154 w 196"/>
                        <a:gd name="T7" fmla="*/ 0 h 36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196"/>
                        <a:gd name="T13" fmla="*/ 0 h 361"/>
                        <a:gd name="T14" fmla="*/ 196 w 196"/>
                        <a:gd name="T15" fmla="*/ 361 h 36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196" h="361">
                          <a:moveTo>
                            <a:pt x="154" y="0"/>
                          </a:moveTo>
                          <a:lnTo>
                            <a:pt x="196" y="361"/>
                          </a:lnTo>
                          <a:lnTo>
                            <a:pt x="0" y="323"/>
                          </a:lnTo>
                          <a:lnTo>
                            <a:pt x="154" y="0"/>
                          </a:lnTo>
                          <a:close/>
                        </a:path>
                      </a:pathLst>
                    </a:custGeom>
                    <a:solidFill>
                      <a:srgbClr val="9FB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19" name="Freeform 275"/>
                    <p:cNvSpPr>
                      <a:spLocks/>
                    </p:cNvSpPr>
                    <p:nvPr/>
                  </p:nvSpPr>
                  <p:spPr bwMode="auto">
                    <a:xfrm>
                      <a:off x="1502" y="2154"/>
                      <a:ext cx="195" cy="436"/>
                    </a:xfrm>
                    <a:custGeom>
                      <a:avLst/>
                      <a:gdLst>
                        <a:gd name="T0" fmla="*/ 0 w 195"/>
                        <a:gd name="T1" fmla="*/ 0 h 436"/>
                        <a:gd name="T2" fmla="*/ 195 w 195"/>
                        <a:gd name="T3" fmla="*/ 37 h 436"/>
                        <a:gd name="T4" fmla="*/ 195 w 195"/>
                        <a:gd name="T5" fmla="*/ 436 h 436"/>
                        <a:gd name="T6" fmla="*/ 0 w 195"/>
                        <a:gd name="T7" fmla="*/ 371 h 436"/>
                        <a:gd name="T8" fmla="*/ 0 w 195"/>
                        <a:gd name="T9" fmla="*/ 0 h 43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5"/>
                        <a:gd name="T16" fmla="*/ 0 h 436"/>
                        <a:gd name="T17" fmla="*/ 195 w 195"/>
                        <a:gd name="T18" fmla="*/ 436 h 4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5" h="436">
                          <a:moveTo>
                            <a:pt x="0" y="0"/>
                          </a:moveTo>
                          <a:lnTo>
                            <a:pt x="195" y="37"/>
                          </a:lnTo>
                          <a:lnTo>
                            <a:pt x="195" y="436"/>
                          </a:lnTo>
                          <a:lnTo>
                            <a:pt x="0" y="37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0" name="Freeform 276"/>
                    <p:cNvSpPr>
                      <a:spLocks/>
                    </p:cNvSpPr>
                    <p:nvPr/>
                  </p:nvSpPr>
                  <p:spPr bwMode="auto">
                    <a:xfrm>
                      <a:off x="1697" y="2072"/>
                      <a:ext cx="134" cy="519"/>
                    </a:xfrm>
                    <a:custGeom>
                      <a:avLst/>
                      <a:gdLst>
                        <a:gd name="T0" fmla="*/ 0 w 134"/>
                        <a:gd name="T1" fmla="*/ 119 h 519"/>
                        <a:gd name="T2" fmla="*/ 134 w 134"/>
                        <a:gd name="T3" fmla="*/ 0 h 519"/>
                        <a:gd name="T4" fmla="*/ 134 w 134"/>
                        <a:gd name="T5" fmla="*/ 371 h 519"/>
                        <a:gd name="T6" fmla="*/ 0 w 134"/>
                        <a:gd name="T7" fmla="*/ 519 h 519"/>
                        <a:gd name="T8" fmla="*/ 0 w 134"/>
                        <a:gd name="T9" fmla="*/ 119 h 5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4"/>
                        <a:gd name="T16" fmla="*/ 0 h 519"/>
                        <a:gd name="T17" fmla="*/ 134 w 134"/>
                        <a:gd name="T18" fmla="*/ 519 h 5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4" h="519">
                          <a:moveTo>
                            <a:pt x="0" y="119"/>
                          </a:moveTo>
                          <a:lnTo>
                            <a:pt x="134" y="0"/>
                          </a:lnTo>
                          <a:lnTo>
                            <a:pt x="134" y="371"/>
                          </a:lnTo>
                          <a:lnTo>
                            <a:pt x="0" y="519"/>
                          </a:lnTo>
                          <a:lnTo>
                            <a:pt x="0" y="119"/>
                          </a:lnTo>
                          <a:close/>
                        </a:path>
                      </a:pathLst>
                    </a:custGeom>
                    <a:solidFill>
                      <a:srgbClr val="3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1" name="Freeform 277"/>
                    <p:cNvSpPr>
                      <a:spLocks/>
                    </p:cNvSpPr>
                    <p:nvPr/>
                  </p:nvSpPr>
                  <p:spPr bwMode="auto">
                    <a:xfrm>
                      <a:off x="1399" y="2529"/>
                      <a:ext cx="334" cy="586"/>
                    </a:xfrm>
                    <a:custGeom>
                      <a:avLst/>
                      <a:gdLst>
                        <a:gd name="T0" fmla="*/ 0 w 334"/>
                        <a:gd name="T1" fmla="*/ 0 h 586"/>
                        <a:gd name="T2" fmla="*/ 334 w 334"/>
                        <a:gd name="T3" fmla="*/ 111 h 586"/>
                        <a:gd name="T4" fmla="*/ 334 w 334"/>
                        <a:gd name="T5" fmla="*/ 586 h 586"/>
                        <a:gd name="T6" fmla="*/ 0 w 334"/>
                        <a:gd name="T7" fmla="*/ 441 h 586"/>
                        <a:gd name="T8" fmla="*/ 0 w 334"/>
                        <a:gd name="T9" fmla="*/ 0 h 58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4"/>
                        <a:gd name="T16" fmla="*/ 0 h 586"/>
                        <a:gd name="T17" fmla="*/ 334 w 334"/>
                        <a:gd name="T18" fmla="*/ 586 h 58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4" h="586">
                          <a:moveTo>
                            <a:pt x="0" y="0"/>
                          </a:moveTo>
                          <a:lnTo>
                            <a:pt x="334" y="111"/>
                          </a:lnTo>
                          <a:lnTo>
                            <a:pt x="334" y="586"/>
                          </a:lnTo>
                          <a:lnTo>
                            <a:pt x="0" y="44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3F7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222" name="Freeform 278"/>
                    <p:cNvSpPr>
                      <a:spLocks/>
                    </p:cNvSpPr>
                    <p:nvPr/>
                  </p:nvSpPr>
                  <p:spPr bwMode="auto">
                    <a:xfrm>
                      <a:off x="1734" y="2439"/>
                      <a:ext cx="175" cy="676"/>
                    </a:xfrm>
                    <a:custGeom>
                      <a:avLst/>
                      <a:gdLst>
                        <a:gd name="T0" fmla="*/ 0 w 175"/>
                        <a:gd name="T1" fmla="*/ 201 h 676"/>
                        <a:gd name="T2" fmla="*/ 175 w 175"/>
                        <a:gd name="T3" fmla="*/ 0 h 676"/>
                        <a:gd name="T4" fmla="*/ 175 w 175"/>
                        <a:gd name="T5" fmla="*/ 405 h 676"/>
                        <a:gd name="T6" fmla="*/ 0 w 175"/>
                        <a:gd name="T7" fmla="*/ 676 h 676"/>
                        <a:gd name="T8" fmla="*/ 0 w 175"/>
                        <a:gd name="T9" fmla="*/ 201 h 67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75"/>
                        <a:gd name="T16" fmla="*/ 0 h 676"/>
                        <a:gd name="T17" fmla="*/ 175 w 175"/>
                        <a:gd name="T18" fmla="*/ 676 h 67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75" h="676">
                          <a:moveTo>
                            <a:pt x="0" y="201"/>
                          </a:moveTo>
                          <a:lnTo>
                            <a:pt x="175" y="0"/>
                          </a:lnTo>
                          <a:lnTo>
                            <a:pt x="175" y="405"/>
                          </a:lnTo>
                          <a:lnTo>
                            <a:pt x="0" y="676"/>
                          </a:lnTo>
                          <a:lnTo>
                            <a:pt x="0" y="201"/>
                          </a:lnTo>
                          <a:close/>
                        </a:path>
                      </a:pathLst>
                    </a:custGeom>
                    <a:solidFill>
                      <a:srgbClr val="001F9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7205" name="Group 279"/>
                  <p:cNvGrpSpPr>
                    <a:grpSpLocks/>
                  </p:cNvGrpSpPr>
                  <p:nvPr/>
                </p:nvGrpSpPr>
                <p:grpSpPr bwMode="auto">
                  <a:xfrm>
                    <a:off x="1463" y="2200"/>
                    <a:ext cx="206" cy="817"/>
                    <a:chOff x="1463" y="2200"/>
                    <a:chExt cx="206" cy="817"/>
                  </a:xfrm>
                </p:grpSpPr>
                <p:grpSp>
                  <p:nvGrpSpPr>
                    <p:cNvPr id="7206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65" y="2200"/>
                      <a:ext cx="68" cy="233"/>
                      <a:chOff x="1565" y="2200"/>
                      <a:chExt cx="68" cy="233"/>
                    </a:xfrm>
                  </p:grpSpPr>
                  <p:sp>
                    <p:nvSpPr>
                      <p:cNvPr id="7210" name="Arc 2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7" y="2203"/>
                        <a:ext cx="26" cy="120"/>
                      </a:xfrm>
                      <a:custGeom>
                        <a:avLst/>
                        <a:gdLst>
                          <a:gd name="T0" fmla="*/ 0 w 22443"/>
                          <a:gd name="T1" fmla="*/ 0 h 22968"/>
                          <a:gd name="T2" fmla="*/ 0 w 22443"/>
                          <a:gd name="T3" fmla="*/ 1 h 22968"/>
                          <a:gd name="T4" fmla="*/ 0 w 22443"/>
                          <a:gd name="T5" fmla="*/ 1 h 22968"/>
                          <a:gd name="T6" fmla="*/ 0 60000 65536"/>
                          <a:gd name="T7" fmla="*/ 0 60000 65536"/>
                          <a:gd name="T8" fmla="*/ 0 60000 65536"/>
                          <a:gd name="T9" fmla="*/ 0 w 22443"/>
                          <a:gd name="T10" fmla="*/ 0 h 22968"/>
                          <a:gd name="T11" fmla="*/ 22443 w 22443"/>
                          <a:gd name="T12" fmla="*/ 22968 h 22968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2443" h="22968" fill="none" extrusionOk="0">
                            <a:moveTo>
                              <a:pt x="0" y="16"/>
                            </a:moveTo>
                            <a:cubicBezTo>
                              <a:pt x="280" y="5"/>
                              <a:pt x="561" y="-1"/>
                              <a:pt x="843" y="0"/>
                            </a:cubicBezTo>
                            <a:cubicBezTo>
                              <a:pt x="12772" y="0"/>
                              <a:pt x="22443" y="9670"/>
                              <a:pt x="22443" y="21600"/>
                            </a:cubicBezTo>
                            <a:cubicBezTo>
                              <a:pt x="22443" y="22056"/>
                              <a:pt x="22428" y="22512"/>
                              <a:pt x="22399" y="22967"/>
                            </a:cubicBezTo>
                          </a:path>
                          <a:path w="22443" h="22968" stroke="0" extrusionOk="0">
                            <a:moveTo>
                              <a:pt x="0" y="16"/>
                            </a:moveTo>
                            <a:cubicBezTo>
                              <a:pt x="280" y="5"/>
                              <a:pt x="561" y="-1"/>
                              <a:pt x="843" y="0"/>
                            </a:cubicBezTo>
                            <a:cubicBezTo>
                              <a:pt x="12772" y="0"/>
                              <a:pt x="22443" y="9670"/>
                              <a:pt x="22443" y="21600"/>
                            </a:cubicBezTo>
                            <a:cubicBezTo>
                              <a:pt x="22443" y="22056"/>
                              <a:pt x="22428" y="22512"/>
                              <a:pt x="22399" y="22967"/>
                            </a:cubicBezTo>
                            <a:lnTo>
                              <a:pt x="843" y="2160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1" name="Arc 2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67" y="2200"/>
                        <a:ext cx="23" cy="112"/>
                      </a:xfrm>
                      <a:custGeom>
                        <a:avLst/>
                        <a:gdLst>
                          <a:gd name="T0" fmla="*/ 0 w 21502"/>
                          <a:gd name="T1" fmla="*/ 1 h 21581"/>
                          <a:gd name="T2" fmla="*/ 0 w 21502"/>
                          <a:gd name="T3" fmla="*/ 0 h 21581"/>
                          <a:gd name="T4" fmla="*/ 0 w 21502"/>
                          <a:gd name="T5" fmla="*/ 1 h 21581"/>
                          <a:gd name="T6" fmla="*/ 0 60000 65536"/>
                          <a:gd name="T7" fmla="*/ 0 60000 65536"/>
                          <a:gd name="T8" fmla="*/ 0 60000 65536"/>
                          <a:gd name="T9" fmla="*/ 0 w 21502"/>
                          <a:gd name="T10" fmla="*/ 0 h 21581"/>
                          <a:gd name="T11" fmla="*/ 21502 w 21502"/>
                          <a:gd name="T12" fmla="*/ 21581 h 21581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21502" h="21581" fill="none" extrusionOk="0">
                            <a:moveTo>
                              <a:pt x="0" y="19522"/>
                            </a:moveTo>
                            <a:cubicBezTo>
                              <a:pt x="1028" y="8788"/>
                              <a:pt x="9814" y="456"/>
                              <a:pt x="20588" y="0"/>
                            </a:cubicBezTo>
                          </a:path>
                          <a:path w="21502" h="21581" stroke="0" extrusionOk="0">
                            <a:moveTo>
                              <a:pt x="0" y="19522"/>
                            </a:moveTo>
                            <a:cubicBezTo>
                              <a:pt x="1028" y="8788"/>
                              <a:pt x="9814" y="456"/>
                              <a:pt x="20588" y="0"/>
                            </a:cubicBezTo>
                            <a:lnTo>
                              <a:pt x="21502" y="21581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2" name="Freeform 2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65" y="2317"/>
                        <a:ext cx="23" cy="103"/>
                      </a:xfrm>
                      <a:custGeom>
                        <a:avLst/>
                        <a:gdLst>
                          <a:gd name="T0" fmla="*/ 0 w 23"/>
                          <a:gd name="T1" fmla="*/ 0 h 103"/>
                          <a:gd name="T2" fmla="*/ 0 w 23"/>
                          <a:gd name="T3" fmla="*/ 95 h 103"/>
                          <a:gd name="T4" fmla="*/ 23 w 23"/>
                          <a:gd name="T5" fmla="*/ 103 h 103"/>
                          <a:gd name="T6" fmla="*/ 23 w 23"/>
                          <a:gd name="T7" fmla="*/ 10 h 103"/>
                          <a:gd name="T8" fmla="*/ 0 w 23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3"/>
                          <a:gd name="T16" fmla="*/ 0 h 103"/>
                          <a:gd name="T17" fmla="*/ 23 w 23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3" h="103">
                            <a:moveTo>
                              <a:pt x="0" y="0"/>
                            </a:moveTo>
                            <a:lnTo>
                              <a:pt x="0" y="95"/>
                            </a:lnTo>
                            <a:lnTo>
                              <a:pt x="23" y="103"/>
                            </a:lnTo>
                            <a:lnTo>
                              <a:pt x="23" y="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13" name="Freeform 2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7" y="2330"/>
                        <a:ext cx="23" cy="103"/>
                      </a:xfrm>
                      <a:custGeom>
                        <a:avLst/>
                        <a:gdLst>
                          <a:gd name="T0" fmla="*/ 0 w 23"/>
                          <a:gd name="T1" fmla="*/ 0 h 103"/>
                          <a:gd name="T2" fmla="*/ 0 w 23"/>
                          <a:gd name="T3" fmla="*/ 95 h 103"/>
                          <a:gd name="T4" fmla="*/ 23 w 23"/>
                          <a:gd name="T5" fmla="*/ 103 h 103"/>
                          <a:gd name="T6" fmla="*/ 23 w 23"/>
                          <a:gd name="T7" fmla="*/ 10 h 103"/>
                          <a:gd name="T8" fmla="*/ 0 w 23"/>
                          <a:gd name="T9" fmla="*/ 0 h 10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3"/>
                          <a:gd name="T16" fmla="*/ 0 h 103"/>
                          <a:gd name="T17" fmla="*/ 23 w 23"/>
                          <a:gd name="T18" fmla="*/ 103 h 10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3" h="103">
                            <a:moveTo>
                              <a:pt x="0" y="0"/>
                            </a:moveTo>
                            <a:lnTo>
                              <a:pt x="0" y="95"/>
                            </a:lnTo>
                            <a:lnTo>
                              <a:pt x="23" y="103"/>
                            </a:lnTo>
                            <a:lnTo>
                              <a:pt x="23" y="1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1270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7207" name="Group 2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63" y="2655"/>
                      <a:ext cx="206" cy="362"/>
                      <a:chOff x="1463" y="2655"/>
                      <a:chExt cx="206" cy="362"/>
                    </a:xfrm>
                  </p:grpSpPr>
                  <p:sp>
                    <p:nvSpPr>
                      <p:cNvPr id="7208" name="Freeform 2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63" y="2782"/>
                        <a:ext cx="206" cy="235"/>
                      </a:xfrm>
                      <a:custGeom>
                        <a:avLst/>
                        <a:gdLst>
                          <a:gd name="T0" fmla="*/ 0 w 206"/>
                          <a:gd name="T1" fmla="*/ 0 h 235"/>
                          <a:gd name="T2" fmla="*/ 0 w 206"/>
                          <a:gd name="T3" fmla="*/ 147 h 235"/>
                          <a:gd name="T4" fmla="*/ 206 w 206"/>
                          <a:gd name="T5" fmla="*/ 235 h 235"/>
                          <a:gd name="T6" fmla="*/ 206 w 206"/>
                          <a:gd name="T7" fmla="*/ 86 h 235"/>
                          <a:gd name="T8" fmla="*/ 0 w 206"/>
                          <a:gd name="T9" fmla="*/ 0 h 23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06"/>
                          <a:gd name="T16" fmla="*/ 0 h 235"/>
                          <a:gd name="T17" fmla="*/ 206 w 206"/>
                          <a:gd name="T18" fmla="*/ 235 h 23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06" h="235">
                            <a:moveTo>
                              <a:pt x="0" y="0"/>
                            </a:moveTo>
                            <a:lnTo>
                              <a:pt x="0" y="147"/>
                            </a:lnTo>
                            <a:lnTo>
                              <a:pt x="206" y="235"/>
                            </a:lnTo>
                            <a:lnTo>
                              <a:pt x="206" y="8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7209" name="Freeform 2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66" y="2655"/>
                        <a:ext cx="194" cy="177"/>
                      </a:xfrm>
                      <a:custGeom>
                        <a:avLst/>
                        <a:gdLst>
                          <a:gd name="T0" fmla="*/ 0 w 194"/>
                          <a:gd name="T1" fmla="*/ 0 h 177"/>
                          <a:gd name="T2" fmla="*/ 0 w 194"/>
                          <a:gd name="T3" fmla="*/ 103 h 177"/>
                          <a:gd name="T4" fmla="*/ 194 w 194"/>
                          <a:gd name="T5" fmla="*/ 177 h 177"/>
                          <a:gd name="T6" fmla="*/ 194 w 194"/>
                          <a:gd name="T7" fmla="*/ 75 h 177"/>
                          <a:gd name="T8" fmla="*/ 0 w 194"/>
                          <a:gd name="T9" fmla="*/ 0 h 177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94"/>
                          <a:gd name="T16" fmla="*/ 0 h 177"/>
                          <a:gd name="T17" fmla="*/ 194 w 194"/>
                          <a:gd name="T18" fmla="*/ 177 h 177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94" h="177">
                            <a:moveTo>
                              <a:pt x="0" y="0"/>
                            </a:moveTo>
                            <a:lnTo>
                              <a:pt x="0" y="103"/>
                            </a:lnTo>
                            <a:lnTo>
                              <a:pt x="194" y="177"/>
                            </a:lnTo>
                            <a:lnTo>
                              <a:pt x="194" y="7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7200" name="Text Box 288"/>
              <p:cNvSpPr txBox="1">
                <a:spLocks noChangeArrowheads="1"/>
              </p:cNvSpPr>
              <p:nvPr/>
            </p:nvSpPr>
            <p:spPr bwMode="auto">
              <a:xfrm>
                <a:off x="4560" y="2422"/>
                <a:ext cx="1041" cy="3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kumimoji="1" lang="en-US" sz="2400" b="1" dirty="0">
                    <a:solidFill>
                      <a:schemeClr val="accent1"/>
                    </a:solidFill>
                    <a:latin typeface="+mj-lt"/>
                  </a:rPr>
                  <a:t>Supplier</a:t>
                </a:r>
                <a:endParaRPr kumimoji="1" lang="en-US" sz="16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  <p:grpSp>
          <p:nvGrpSpPr>
            <p:cNvPr id="7176" name="Group 289"/>
            <p:cNvGrpSpPr>
              <a:grpSpLocks/>
            </p:cNvGrpSpPr>
            <p:nvPr/>
          </p:nvGrpSpPr>
          <p:grpSpPr bwMode="auto">
            <a:xfrm>
              <a:off x="718" y="1920"/>
              <a:ext cx="1202" cy="1152"/>
              <a:chOff x="718" y="1920"/>
              <a:chExt cx="1202" cy="1152"/>
            </a:xfrm>
          </p:grpSpPr>
          <p:sp>
            <p:nvSpPr>
              <p:cNvPr id="7192" name="AutoShape 290"/>
              <p:cNvSpPr>
                <a:spLocks noChangeArrowheads="1"/>
              </p:cNvSpPr>
              <p:nvPr/>
            </p:nvSpPr>
            <p:spPr bwMode="auto">
              <a:xfrm rot="-2882574">
                <a:off x="1176" y="2328"/>
                <a:ext cx="1152" cy="336"/>
              </a:xfrm>
              <a:prstGeom prst="lightningBol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7193" name="Group 291"/>
              <p:cNvGrpSpPr>
                <a:grpSpLocks/>
              </p:cNvGrpSpPr>
              <p:nvPr/>
            </p:nvGrpSpPr>
            <p:grpSpPr bwMode="auto">
              <a:xfrm>
                <a:off x="718" y="2352"/>
                <a:ext cx="949" cy="558"/>
                <a:chOff x="1006" y="1728"/>
                <a:chExt cx="949" cy="558"/>
              </a:xfrm>
            </p:grpSpPr>
            <p:grpSp>
              <p:nvGrpSpPr>
                <p:cNvPr id="7194" name="Group 292"/>
                <p:cNvGrpSpPr>
                  <a:grpSpLocks/>
                </p:cNvGrpSpPr>
                <p:nvPr/>
              </p:nvGrpSpPr>
              <p:grpSpPr bwMode="auto">
                <a:xfrm rot="-599789">
                  <a:off x="1089" y="1728"/>
                  <a:ext cx="866" cy="558"/>
                  <a:chOff x="3312" y="2976"/>
                  <a:chExt cx="1008" cy="722"/>
                </a:xfrm>
              </p:grpSpPr>
              <p:sp>
                <p:nvSpPr>
                  <p:cNvPr id="7196" name="Freeform 293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7" name="Freeform 294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98" name="Freeform 295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FFC3"/>
                  </a:solidFill>
                  <a:ln w="9525">
                    <a:solidFill>
                      <a:srgbClr val="66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7195" name="Text Box 296"/>
                <p:cNvSpPr txBox="1">
                  <a:spLocks noChangeArrowheads="1"/>
                </p:cNvSpPr>
                <p:nvPr/>
              </p:nvSpPr>
              <p:spPr bwMode="auto">
                <a:xfrm rot="21388382">
                  <a:off x="1006" y="1835"/>
                  <a:ext cx="944" cy="2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700">
                      <a:latin typeface="+mj-lt"/>
                    </a:rPr>
                    <a:t>Shipping</a:t>
                  </a:r>
                </a:p>
                <a:p>
                  <a:pPr eaLnBrk="0" hangingPunct="0"/>
                  <a:r>
                    <a:rPr kumimoji="1" lang="en-US" sz="700">
                      <a:latin typeface="+mj-lt"/>
                    </a:rPr>
                    <a:t>Schedules</a:t>
                  </a:r>
                </a:p>
              </p:txBody>
            </p:sp>
          </p:grpSp>
        </p:grpSp>
        <p:grpSp>
          <p:nvGrpSpPr>
            <p:cNvPr id="7177" name="Group 297"/>
            <p:cNvGrpSpPr>
              <a:grpSpLocks/>
            </p:cNvGrpSpPr>
            <p:nvPr/>
          </p:nvGrpSpPr>
          <p:grpSpPr bwMode="auto">
            <a:xfrm>
              <a:off x="3552" y="864"/>
              <a:ext cx="1521" cy="1008"/>
              <a:chOff x="3552" y="864"/>
              <a:chExt cx="1521" cy="1008"/>
            </a:xfrm>
          </p:grpSpPr>
          <p:grpSp>
            <p:nvGrpSpPr>
              <p:cNvPr id="7178" name="Group 298"/>
              <p:cNvGrpSpPr>
                <a:grpSpLocks/>
              </p:cNvGrpSpPr>
              <p:nvPr/>
            </p:nvGrpSpPr>
            <p:grpSpPr bwMode="auto">
              <a:xfrm>
                <a:off x="3552" y="864"/>
                <a:ext cx="1521" cy="1008"/>
                <a:chOff x="3552" y="864"/>
                <a:chExt cx="1521" cy="1008"/>
              </a:xfrm>
            </p:grpSpPr>
            <p:sp>
              <p:nvSpPr>
                <p:cNvPr id="7185" name="AutoShape 299"/>
                <p:cNvSpPr>
                  <a:spLocks noChangeArrowheads="1"/>
                </p:cNvSpPr>
                <p:nvPr/>
              </p:nvSpPr>
              <p:spPr bwMode="auto">
                <a:xfrm rot="10398365" flipV="1">
                  <a:off x="3552" y="1536"/>
                  <a:ext cx="1152" cy="336"/>
                </a:xfrm>
                <a:prstGeom prst="lightningBolt">
                  <a:avLst/>
                </a:prstGeom>
                <a:solidFill>
                  <a:srgbClr val="DDDDDD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7186" name="Group 300"/>
                <p:cNvGrpSpPr>
                  <a:grpSpLocks/>
                </p:cNvGrpSpPr>
                <p:nvPr/>
              </p:nvGrpSpPr>
              <p:grpSpPr bwMode="auto">
                <a:xfrm>
                  <a:off x="4320" y="864"/>
                  <a:ext cx="753" cy="540"/>
                  <a:chOff x="4416" y="1776"/>
                  <a:chExt cx="753" cy="540"/>
                </a:xfrm>
              </p:grpSpPr>
              <p:grpSp>
                <p:nvGrpSpPr>
                  <p:cNvPr id="7187" name="Group 301"/>
                  <p:cNvGrpSpPr>
                    <a:grpSpLocks/>
                  </p:cNvGrpSpPr>
                  <p:nvPr/>
                </p:nvGrpSpPr>
                <p:grpSpPr bwMode="auto">
                  <a:xfrm rot="-123398">
                    <a:off x="4416" y="1776"/>
                    <a:ext cx="753" cy="540"/>
                    <a:chOff x="3312" y="2976"/>
                    <a:chExt cx="1008" cy="722"/>
                  </a:xfrm>
                </p:grpSpPr>
                <p:sp>
                  <p:nvSpPr>
                    <p:cNvPr id="7189" name="Freeform 302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408" y="3072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190" name="Freeform 303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360" y="3024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7191" name="Freeform 304"/>
                    <p:cNvSpPr>
                      <a:spLocks/>
                    </p:cNvSpPr>
                    <p:nvPr/>
                  </p:nvSpPr>
                  <p:spPr bwMode="auto">
                    <a:xfrm rot="8764881" flipH="1" flipV="1">
                      <a:off x="3312" y="2976"/>
                      <a:ext cx="912" cy="626"/>
                    </a:xfrm>
                    <a:custGeom>
                      <a:avLst/>
                      <a:gdLst>
                        <a:gd name="T0" fmla="*/ 483 w 1362"/>
                        <a:gd name="T1" fmla="*/ 624 h 824"/>
                        <a:gd name="T2" fmla="*/ 487 w 1362"/>
                        <a:gd name="T3" fmla="*/ 613 h 824"/>
                        <a:gd name="T4" fmla="*/ 502 w 1362"/>
                        <a:gd name="T5" fmla="*/ 595 h 824"/>
                        <a:gd name="T6" fmla="*/ 525 w 1362"/>
                        <a:gd name="T7" fmla="*/ 571 h 824"/>
                        <a:gd name="T8" fmla="*/ 555 w 1362"/>
                        <a:gd name="T9" fmla="*/ 542 h 824"/>
                        <a:gd name="T10" fmla="*/ 591 w 1362"/>
                        <a:gd name="T11" fmla="*/ 509 h 824"/>
                        <a:gd name="T12" fmla="*/ 631 w 1362"/>
                        <a:gd name="T13" fmla="*/ 474 h 824"/>
                        <a:gd name="T14" fmla="*/ 673 w 1362"/>
                        <a:gd name="T15" fmla="*/ 438 h 824"/>
                        <a:gd name="T16" fmla="*/ 716 w 1362"/>
                        <a:gd name="T17" fmla="*/ 401 h 824"/>
                        <a:gd name="T18" fmla="*/ 758 w 1362"/>
                        <a:gd name="T19" fmla="*/ 364 h 824"/>
                        <a:gd name="T20" fmla="*/ 798 w 1362"/>
                        <a:gd name="T21" fmla="*/ 330 h 824"/>
                        <a:gd name="T22" fmla="*/ 834 w 1362"/>
                        <a:gd name="T23" fmla="*/ 299 h 824"/>
                        <a:gd name="T24" fmla="*/ 865 w 1362"/>
                        <a:gd name="T25" fmla="*/ 272 h 824"/>
                        <a:gd name="T26" fmla="*/ 889 w 1362"/>
                        <a:gd name="T27" fmla="*/ 251 h 824"/>
                        <a:gd name="T28" fmla="*/ 906 w 1362"/>
                        <a:gd name="T29" fmla="*/ 235 h 824"/>
                        <a:gd name="T30" fmla="*/ 912 w 1362"/>
                        <a:gd name="T31" fmla="*/ 227 h 824"/>
                        <a:gd name="T32" fmla="*/ 910 w 1362"/>
                        <a:gd name="T33" fmla="*/ 226 h 824"/>
                        <a:gd name="T34" fmla="*/ 884 w 1362"/>
                        <a:gd name="T35" fmla="*/ 212 h 824"/>
                        <a:gd name="T36" fmla="*/ 833 w 1362"/>
                        <a:gd name="T37" fmla="*/ 186 h 824"/>
                        <a:gd name="T38" fmla="*/ 767 w 1362"/>
                        <a:gd name="T39" fmla="*/ 150 h 824"/>
                        <a:gd name="T40" fmla="*/ 693 w 1362"/>
                        <a:gd name="T41" fmla="*/ 110 h 824"/>
                        <a:gd name="T42" fmla="*/ 621 w 1362"/>
                        <a:gd name="T43" fmla="*/ 71 h 824"/>
                        <a:gd name="T44" fmla="*/ 559 w 1362"/>
                        <a:gd name="T45" fmla="*/ 35 h 824"/>
                        <a:gd name="T46" fmla="*/ 516 w 1362"/>
                        <a:gd name="T47" fmla="*/ 8 h 824"/>
                        <a:gd name="T48" fmla="*/ 500 w 1362"/>
                        <a:gd name="T49" fmla="*/ 6 h 824"/>
                        <a:gd name="T50" fmla="*/ 485 w 1362"/>
                        <a:gd name="T51" fmla="*/ 21 h 824"/>
                        <a:gd name="T52" fmla="*/ 463 w 1362"/>
                        <a:gd name="T53" fmla="*/ 37 h 824"/>
                        <a:gd name="T54" fmla="*/ 434 w 1362"/>
                        <a:gd name="T55" fmla="*/ 55 h 824"/>
                        <a:gd name="T56" fmla="*/ 398 w 1362"/>
                        <a:gd name="T57" fmla="*/ 75 h 824"/>
                        <a:gd name="T58" fmla="*/ 360 w 1362"/>
                        <a:gd name="T59" fmla="*/ 96 h 824"/>
                        <a:gd name="T60" fmla="*/ 317 w 1362"/>
                        <a:gd name="T61" fmla="*/ 117 h 824"/>
                        <a:gd name="T62" fmla="*/ 275 w 1362"/>
                        <a:gd name="T63" fmla="*/ 138 h 824"/>
                        <a:gd name="T64" fmla="*/ 230 w 1362"/>
                        <a:gd name="T65" fmla="*/ 159 h 824"/>
                        <a:gd name="T66" fmla="*/ 186 w 1362"/>
                        <a:gd name="T67" fmla="*/ 178 h 824"/>
                        <a:gd name="T68" fmla="*/ 145 w 1362"/>
                        <a:gd name="T69" fmla="*/ 196 h 824"/>
                        <a:gd name="T70" fmla="*/ 106 w 1362"/>
                        <a:gd name="T71" fmla="*/ 212 h 824"/>
                        <a:gd name="T72" fmla="*/ 73 w 1362"/>
                        <a:gd name="T73" fmla="*/ 226 h 824"/>
                        <a:gd name="T74" fmla="*/ 44 w 1362"/>
                        <a:gd name="T75" fmla="*/ 237 h 824"/>
                        <a:gd name="T76" fmla="*/ 23 w 1362"/>
                        <a:gd name="T77" fmla="*/ 246 h 824"/>
                        <a:gd name="T78" fmla="*/ 10 w 1362"/>
                        <a:gd name="T79" fmla="*/ 250 h 824"/>
                        <a:gd name="T80" fmla="*/ 1 w 1362"/>
                        <a:gd name="T81" fmla="*/ 253 h 824"/>
                        <a:gd name="T82" fmla="*/ 1 w 1362"/>
                        <a:gd name="T83" fmla="*/ 264 h 824"/>
                        <a:gd name="T84" fmla="*/ 13 w 1362"/>
                        <a:gd name="T85" fmla="*/ 281 h 824"/>
                        <a:gd name="T86" fmla="*/ 33 w 1362"/>
                        <a:gd name="T87" fmla="*/ 303 h 824"/>
                        <a:gd name="T88" fmla="*/ 62 w 1362"/>
                        <a:gd name="T89" fmla="*/ 330 h 824"/>
                        <a:gd name="T90" fmla="*/ 98 w 1362"/>
                        <a:gd name="T91" fmla="*/ 362 h 824"/>
                        <a:gd name="T92" fmla="*/ 139 w 1362"/>
                        <a:gd name="T93" fmla="*/ 394 h 824"/>
                        <a:gd name="T94" fmla="*/ 183 w 1362"/>
                        <a:gd name="T95" fmla="*/ 429 h 824"/>
                        <a:gd name="T96" fmla="*/ 230 w 1362"/>
                        <a:gd name="T97" fmla="*/ 463 h 824"/>
                        <a:gd name="T98" fmla="*/ 277 w 1362"/>
                        <a:gd name="T99" fmla="*/ 498 h 824"/>
                        <a:gd name="T100" fmla="*/ 323 w 1362"/>
                        <a:gd name="T101" fmla="*/ 530 h 824"/>
                        <a:gd name="T102" fmla="*/ 365 w 1362"/>
                        <a:gd name="T103" fmla="*/ 558 h 824"/>
                        <a:gd name="T104" fmla="*/ 404 w 1362"/>
                        <a:gd name="T105" fmla="*/ 583 h 824"/>
                        <a:gd name="T106" fmla="*/ 437 w 1362"/>
                        <a:gd name="T107" fmla="*/ 603 h 824"/>
                        <a:gd name="T108" fmla="*/ 463 w 1362"/>
                        <a:gd name="T109" fmla="*/ 618 h 824"/>
                        <a:gd name="T110" fmla="*/ 480 w 1362"/>
                        <a:gd name="T111" fmla="*/ 625 h 824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  <a:gd name="T165" fmla="*/ 0 60000 65536"/>
                        <a:gd name="T166" fmla="*/ 0 60000 65536"/>
                        <a:gd name="T167" fmla="*/ 0 60000 65536"/>
                        <a:gd name="T168" fmla="*/ 0 w 1362"/>
                        <a:gd name="T169" fmla="*/ 0 h 824"/>
                        <a:gd name="T170" fmla="*/ 1362 w 1362"/>
                        <a:gd name="T171" fmla="*/ 824 h 824"/>
                      </a:gdLst>
                      <a:ahLst/>
                      <a:cxnLst>
                        <a:cxn ang="T112">
                          <a:pos x="T0" y="T1"/>
                        </a:cxn>
                        <a:cxn ang="T113">
                          <a:pos x="T2" y="T3"/>
                        </a:cxn>
                        <a:cxn ang="T114">
                          <a:pos x="T4" y="T5"/>
                        </a:cxn>
                        <a:cxn ang="T115">
                          <a:pos x="T6" y="T7"/>
                        </a:cxn>
                        <a:cxn ang="T116">
                          <a:pos x="T8" y="T9"/>
                        </a:cxn>
                        <a:cxn ang="T117">
                          <a:pos x="T10" y="T11"/>
                        </a:cxn>
                        <a:cxn ang="T118">
                          <a:pos x="T12" y="T13"/>
                        </a:cxn>
                        <a:cxn ang="T119">
                          <a:pos x="T14" y="T15"/>
                        </a:cxn>
                        <a:cxn ang="T120">
                          <a:pos x="T16" y="T17"/>
                        </a:cxn>
                        <a:cxn ang="T121">
                          <a:pos x="T18" y="T19"/>
                        </a:cxn>
                        <a:cxn ang="T122">
                          <a:pos x="T20" y="T21"/>
                        </a:cxn>
                        <a:cxn ang="T123">
                          <a:pos x="T22" y="T23"/>
                        </a:cxn>
                        <a:cxn ang="T124">
                          <a:pos x="T24" y="T25"/>
                        </a:cxn>
                        <a:cxn ang="T125">
                          <a:pos x="T26" y="T27"/>
                        </a:cxn>
                        <a:cxn ang="T126">
                          <a:pos x="T28" y="T29"/>
                        </a:cxn>
                        <a:cxn ang="T127">
                          <a:pos x="T30" y="T31"/>
                        </a:cxn>
                        <a:cxn ang="T128">
                          <a:pos x="T32" y="T33"/>
                        </a:cxn>
                        <a:cxn ang="T129">
                          <a:pos x="T34" y="T35"/>
                        </a:cxn>
                        <a:cxn ang="T130">
                          <a:pos x="T36" y="T37"/>
                        </a:cxn>
                        <a:cxn ang="T131">
                          <a:pos x="T38" y="T39"/>
                        </a:cxn>
                        <a:cxn ang="T132">
                          <a:pos x="T40" y="T41"/>
                        </a:cxn>
                        <a:cxn ang="T133">
                          <a:pos x="T42" y="T43"/>
                        </a:cxn>
                        <a:cxn ang="T134">
                          <a:pos x="T44" y="T45"/>
                        </a:cxn>
                        <a:cxn ang="T135">
                          <a:pos x="T46" y="T47"/>
                        </a:cxn>
                        <a:cxn ang="T136">
                          <a:pos x="T48" y="T49"/>
                        </a:cxn>
                        <a:cxn ang="T137">
                          <a:pos x="T50" y="T51"/>
                        </a:cxn>
                        <a:cxn ang="T138">
                          <a:pos x="T52" y="T53"/>
                        </a:cxn>
                        <a:cxn ang="T139">
                          <a:pos x="T54" y="T55"/>
                        </a:cxn>
                        <a:cxn ang="T140">
                          <a:pos x="T56" y="T57"/>
                        </a:cxn>
                        <a:cxn ang="T141">
                          <a:pos x="T58" y="T59"/>
                        </a:cxn>
                        <a:cxn ang="T142">
                          <a:pos x="T60" y="T61"/>
                        </a:cxn>
                        <a:cxn ang="T143">
                          <a:pos x="T62" y="T63"/>
                        </a:cxn>
                        <a:cxn ang="T144">
                          <a:pos x="T64" y="T65"/>
                        </a:cxn>
                        <a:cxn ang="T145">
                          <a:pos x="T66" y="T67"/>
                        </a:cxn>
                        <a:cxn ang="T146">
                          <a:pos x="T68" y="T69"/>
                        </a:cxn>
                        <a:cxn ang="T147">
                          <a:pos x="T70" y="T71"/>
                        </a:cxn>
                        <a:cxn ang="T148">
                          <a:pos x="T72" y="T73"/>
                        </a:cxn>
                        <a:cxn ang="T149">
                          <a:pos x="T74" y="T75"/>
                        </a:cxn>
                        <a:cxn ang="T150">
                          <a:pos x="T76" y="T77"/>
                        </a:cxn>
                        <a:cxn ang="T151">
                          <a:pos x="T78" y="T79"/>
                        </a:cxn>
                        <a:cxn ang="T152">
                          <a:pos x="T80" y="T81"/>
                        </a:cxn>
                        <a:cxn ang="T153">
                          <a:pos x="T82" y="T83"/>
                        </a:cxn>
                        <a:cxn ang="T154">
                          <a:pos x="T84" y="T85"/>
                        </a:cxn>
                        <a:cxn ang="T155">
                          <a:pos x="T86" y="T87"/>
                        </a:cxn>
                        <a:cxn ang="T156">
                          <a:pos x="T88" y="T89"/>
                        </a:cxn>
                        <a:cxn ang="T157">
                          <a:pos x="T90" y="T91"/>
                        </a:cxn>
                        <a:cxn ang="T158">
                          <a:pos x="T92" y="T93"/>
                        </a:cxn>
                        <a:cxn ang="T159">
                          <a:pos x="T94" y="T95"/>
                        </a:cxn>
                        <a:cxn ang="T160">
                          <a:pos x="T96" y="T97"/>
                        </a:cxn>
                        <a:cxn ang="T161">
                          <a:pos x="T98" y="T99"/>
                        </a:cxn>
                        <a:cxn ang="T162">
                          <a:pos x="T100" y="T101"/>
                        </a:cxn>
                        <a:cxn ang="T163">
                          <a:pos x="T102" y="T103"/>
                        </a:cxn>
                        <a:cxn ang="T164">
                          <a:pos x="T104" y="T105"/>
                        </a:cxn>
                        <a:cxn ang="T165">
                          <a:pos x="T106" y="T107"/>
                        </a:cxn>
                        <a:cxn ang="T166">
                          <a:pos x="T108" y="T109"/>
                        </a:cxn>
                        <a:cxn ang="T167">
                          <a:pos x="T110" y="T111"/>
                        </a:cxn>
                      </a:cxnLst>
                      <a:rect l="T168" t="T169" r="T170" b="T171"/>
                      <a:pathLst>
                        <a:path w="1362" h="824">
                          <a:moveTo>
                            <a:pt x="724" y="824"/>
                          </a:moveTo>
                          <a:lnTo>
                            <a:pt x="721" y="821"/>
                          </a:lnTo>
                          <a:lnTo>
                            <a:pt x="723" y="815"/>
                          </a:lnTo>
                          <a:lnTo>
                            <a:pt x="728" y="807"/>
                          </a:lnTo>
                          <a:lnTo>
                            <a:pt x="737" y="795"/>
                          </a:lnTo>
                          <a:lnTo>
                            <a:pt x="749" y="783"/>
                          </a:lnTo>
                          <a:lnTo>
                            <a:pt x="766" y="768"/>
                          </a:lnTo>
                          <a:lnTo>
                            <a:pt x="784" y="751"/>
                          </a:lnTo>
                          <a:lnTo>
                            <a:pt x="806" y="733"/>
                          </a:lnTo>
                          <a:lnTo>
                            <a:pt x="829" y="713"/>
                          </a:lnTo>
                          <a:lnTo>
                            <a:pt x="855" y="693"/>
                          </a:lnTo>
                          <a:lnTo>
                            <a:pt x="883" y="670"/>
                          </a:lnTo>
                          <a:lnTo>
                            <a:pt x="912" y="648"/>
                          </a:lnTo>
                          <a:lnTo>
                            <a:pt x="942" y="624"/>
                          </a:lnTo>
                          <a:lnTo>
                            <a:pt x="973" y="600"/>
                          </a:lnTo>
                          <a:lnTo>
                            <a:pt x="1005" y="576"/>
                          </a:lnTo>
                          <a:lnTo>
                            <a:pt x="1037" y="551"/>
                          </a:lnTo>
                          <a:lnTo>
                            <a:pt x="1069" y="528"/>
                          </a:lnTo>
                          <a:lnTo>
                            <a:pt x="1100" y="503"/>
                          </a:lnTo>
                          <a:lnTo>
                            <a:pt x="1132" y="479"/>
                          </a:lnTo>
                          <a:lnTo>
                            <a:pt x="1162" y="457"/>
                          </a:lnTo>
                          <a:lnTo>
                            <a:pt x="1192" y="435"/>
                          </a:lnTo>
                          <a:lnTo>
                            <a:pt x="1219" y="414"/>
                          </a:lnTo>
                          <a:lnTo>
                            <a:pt x="1246" y="393"/>
                          </a:lnTo>
                          <a:lnTo>
                            <a:pt x="1271" y="375"/>
                          </a:lnTo>
                          <a:lnTo>
                            <a:pt x="1292" y="358"/>
                          </a:lnTo>
                          <a:lnTo>
                            <a:pt x="1312" y="343"/>
                          </a:lnTo>
                          <a:lnTo>
                            <a:pt x="1328" y="330"/>
                          </a:lnTo>
                          <a:lnTo>
                            <a:pt x="1343" y="318"/>
                          </a:lnTo>
                          <a:lnTo>
                            <a:pt x="1353" y="309"/>
                          </a:lnTo>
                          <a:lnTo>
                            <a:pt x="1359" y="303"/>
                          </a:lnTo>
                          <a:lnTo>
                            <a:pt x="1362" y="299"/>
                          </a:lnTo>
                          <a:lnTo>
                            <a:pt x="1360" y="298"/>
                          </a:lnTo>
                          <a:lnTo>
                            <a:pt x="1359" y="297"/>
                          </a:lnTo>
                          <a:lnTo>
                            <a:pt x="1345" y="291"/>
                          </a:lnTo>
                          <a:lnTo>
                            <a:pt x="1320" y="279"/>
                          </a:lnTo>
                          <a:lnTo>
                            <a:pt x="1286" y="264"/>
                          </a:lnTo>
                          <a:lnTo>
                            <a:pt x="1244" y="245"/>
                          </a:lnTo>
                          <a:lnTo>
                            <a:pt x="1197" y="222"/>
                          </a:lnTo>
                          <a:lnTo>
                            <a:pt x="1145" y="197"/>
                          </a:lnTo>
                          <a:lnTo>
                            <a:pt x="1090" y="172"/>
                          </a:lnTo>
                          <a:lnTo>
                            <a:pt x="1035" y="145"/>
                          </a:lnTo>
                          <a:lnTo>
                            <a:pt x="979" y="119"/>
                          </a:lnTo>
                          <a:lnTo>
                            <a:pt x="927" y="93"/>
                          </a:lnTo>
                          <a:lnTo>
                            <a:pt x="878" y="68"/>
                          </a:lnTo>
                          <a:lnTo>
                            <a:pt x="835" y="46"/>
                          </a:lnTo>
                          <a:lnTo>
                            <a:pt x="798" y="27"/>
                          </a:lnTo>
                          <a:lnTo>
                            <a:pt x="771" y="11"/>
                          </a:lnTo>
                          <a:lnTo>
                            <a:pt x="754" y="0"/>
                          </a:lnTo>
                          <a:lnTo>
                            <a:pt x="747" y="8"/>
                          </a:lnTo>
                          <a:lnTo>
                            <a:pt x="738" y="17"/>
                          </a:lnTo>
                          <a:lnTo>
                            <a:pt x="725" y="27"/>
                          </a:lnTo>
                          <a:lnTo>
                            <a:pt x="709" y="38"/>
                          </a:lnTo>
                          <a:lnTo>
                            <a:pt x="691" y="49"/>
                          </a:lnTo>
                          <a:lnTo>
                            <a:pt x="670" y="61"/>
                          </a:lnTo>
                          <a:lnTo>
                            <a:pt x="648" y="73"/>
                          </a:lnTo>
                          <a:lnTo>
                            <a:pt x="622" y="87"/>
                          </a:lnTo>
                          <a:lnTo>
                            <a:pt x="595" y="99"/>
                          </a:lnTo>
                          <a:lnTo>
                            <a:pt x="567" y="113"/>
                          </a:lnTo>
                          <a:lnTo>
                            <a:pt x="537" y="127"/>
                          </a:lnTo>
                          <a:lnTo>
                            <a:pt x="506" y="140"/>
                          </a:lnTo>
                          <a:lnTo>
                            <a:pt x="474" y="154"/>
                          </a:lnTo>
                          <a:lnTo>
                            <a:pt x="443" y="168"/>
                          </a:lnTo>
                          <a:lnTo>
                            <a:pt x="410" y="182"/>
                          </a:lnTo>
                          <a:lnTo>
                            <a:pt x="377" y="195"/>
                          </a:lnTo>
                          <a:lnTo>
                            <a:pt x="344" y="209"/>
                          </a:lnTo>
                          <a:lnTo>
                            <a:pt x="311" y="222"/>
                          </a:lnTo>
                          <a:lnTo>
                            <a:pt x="278" y="234"/>
                          </a:lnTo>
                          <a:lnTo>
                            <a:pt x="248" y="247"/>
                          </a:lnTo>
                          <a:lnTo>
                            <a:pt x="217" y="258"/>
                          </a:lnTo>
                          <a:lnTo>
                            <a:pt x="187" y="269"/>
                          </a:lnTo>
                          <a:lnTo>
                            <a:pt x="159" y="279"/>
                          </a:lnTo>
                          <a:lnTo>
                            <a:pt x="133" y="289"/>
                          </a:lnTo>
                          <a:lnTo>
                            <a:pt x="109" y="298"/>
                          </a:lnTo>
                          <a:lnTo>
                            <a:pt x="86" y="306"/>
                          </a:lnTo>
                          <a:lnTo>
                            <a:pt x="66" y="312"/>
                          </a:lnTo>
                          <a:lnTo>
                            <a:pt x="48" y="318"/>
                          </a:lnTo>
                          <a:lnTo>
                            <a:pt x="34" y="324"/>
                          </a:lnTo>
                          <a:lnTo>
                            <a:pt x="23" y="327"/>
                          </a:lnTo>
                          <a:lnTo>
                            <a:pt x="15" y="329"/>
                          </a:lnTo>
                          <a:lnTo>
                            <a:pt x="9" y="330"/>
                          </a:lnTo>
                          <a:lnTo>
                            <a:pt x="2" y="333"/>
                          </a:lnTo>
                          <a:lnTo>
                            <a:pt x="0" y="339"/>
                          </a:lnTo>
                          <a:lnTo>
                            <a:pt x="2" y="347"/>
                          </a:lnTo>
                          <a:lnTo>
                            <a:pt x="8" y="357"/>
                          </a:lnTo>
                          <a:lnTo>
                            <a:pt x="19" y="370"/>
                          </a:lnTo>
                          <a:lnTo>
                            <a:pt x="32" y="384"/>
                          </a:lnTo>
                          <a:lnTo>
                            <a:pt x="49" y="399"/>
                          </a:lnTo>
                          <a:lnTo>
                            <a:pt x="70" y="417"/>
                          </a:lnTo>
                          <a:lnTo>
                            <a:pt x="93" y="435"/>
                          </a:lnTo>
                          <a:lnTo>
                            <a:pt x="118" y="456"/>
                          </a:lnTo>
                          <a:lnTo>
                            <a:pt x="146" y="476"/>
                          </a:lnTo>
                          <a:lnTo>
                            <a:pt x="176" y="497"/>
                          </a:lnTo>
                          <a:lnTo>
                            <a:pt x="208" y="519"/>
                          </a:lnTo>
                          <a:lnTo>
                            <a:pt x="240" y="542"/>
                          </a:lnTo>
                          <a:lnTo>
                            <a:pt x="273" y="565"/>
                          </a:lnTo>
                          <a:lnTo>
                            <a:pt x="308" y="587"/>
                          </a:lnTo>
                          <a:lnTo>
                            <a:pt x="343" y="610"/>
                          </a:lnTo>
                          <a:lnTo>
                            <a:pt x="378" y="632"/>
                          </a:lnTo>
                          <a:lnTo>
                            <a:pt x="413" y="655"/>
                          </a:lnTo>
                          <a:lnTo>
                            <a:pt x="448" y="675"/>
                          </a:lnTo>
                          <a:lnTo>
                            <a:pt x="482" y="697"/>
                          </a:lnTo>
                          <a:lnTo>
                            <a:pt x="514" y="716"/>
                          </a:lnTo>
                          <a:lnTo>
                            <a:pt x="545" y="735"/>
                          </a:lnTo>
                          <a:lnTo>
                            <a:pt x="576" y="752"/>
                          </a:lnTo>
                          <a:lnTo>
                            <a:pt x="604" y="768"/>
                          </a:lnTo>
                          <a:lnTo>
                            <a:pt x="629" y="782"/>
                          </a:lnTo>
                          <a:lnTo>
                            <a:pt x="653" y="794"/>
                          </a:lnTo>
                          <a:lnTo>
                            <a:pt x="673" y="805"/>
                          </a:lnTo>
                          <a:lnTo>
                            <a:pt x="692" y="814"/>
                          </a:lnTo>
                          <a:lnTo>
                            <a:pt x="706" y="820"/>
                          </a:lnTo>
                          <a:lnTo>
                            <a:pt x="717" y="823"/>
                          </a:lnTo>
                          <a:lnTo>
                            <a:pt x="724" y="824"/>
                          </a:lnTo>
                          <a:close/>
                        </a:path>
                      </a:pathLst>
                    </a:custGeom>
                    <a:solidFill>
                      <a:srgbClr val="FFE5E5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7188" name="Text Box 305"/>
                  <p:cNvSpPr txBox="1">
                    <a:spLocks noChangeArrowheads="1"/>
                  </p:cNvSpPr>
                  <p:nvPr/>
                </p:nvSpPr>
                <p:spPr bwMode="auto">
                  <a:xfrm rot="474767">
                    <a:off x="4475" y="1843"/>
                    <a:ext cx="625" cy="16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eaLnBrk="0" hangingPunct="0"/>
                    <a:r>
                      <a:rPr kumimoji="1" lang="en-US" sz="700">
                        <a:latin typeface="+mj-lt"/>
                      </a:rPr>
                      <a:t>Invoices</a:t>
                    </a:r>
                  </a:p>
                </p:txBody>
              </p:sp>
            </p:grpSp>
          </p:grpSp>
          <p:grpSp>
            <p:nvGrpSpPr>
              <p:cNvPr id="7179" name="Group 306"/>
              <p:cNvGrpSpPr>
                <a:grpSpLocks/>
              </p:cNvGrpSpPr>
              <p:nvPr/>
            </p:nvGrpSpPr>
            <p:grpSpPr bwMode="auto">
              <a:xfrm>
                <a:off x="4176" y="1068"/>
                <a:ext cx="753" cy="540"/>
                <a:chOff x="3600" y="1872"/>
                <a:chExt cx="753" cy="540"/>
              </a:xfrm>
            </p:grpSpPr>
            <p:grpSp>
              <p:nvGrpSpPr>
                <p:cNvPr id="7180" name="Group 307"/>
                <p:cNvGrpSpPr>
                  <a:grpSpLocks/>
                </p:cNvGrpSpPr>
                <p:nvPr/>
              </p:nvGrpSpPr>
              <p:grpSpPr bwMode="auto">
                <a:xfrm rot="-123398">
                  <a:off x="3600" y="1872"/>
                  <a:ext cx="753" cy="540"/>
                  <a:chOff x="3312" y="2976"/>
                  <a:chExt cx="1008" cy="722"/>
                </a:xfrm>
              </p:grpSpPr>
              <p:sp>
                <p:nvSpPr>
                  <p:cNvPr id="7182" name="Freeform 308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3" name="Freeform 309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7184" name="Freeform 310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C5FFE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7181" name="Text Box 311"/>
                <p:cNvSpPr txBox="1">
                  <a:spLocks noChangeArrowheads="1"/>
                </p:cNvSpPr>
                <p:nvPr/>
              </p:nvSpPr>
              <p:spPr bwMode="auto">
                <a:xfrm rot="474767">
                  <a:off x="3645" y="1949"/>
                  <a:ext cx="625" cy="3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Advance</a:t>
                  </a:r>
                </a:p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Ship</a:t>
                  </a:r>
                </a:p>
                <a:p>
                  <a:pPr eaLnBrk="0" hangingPunct="0"/>
                  <a:r>
                    <a:rPr kumimoji="1" lang="en-US" sz="700" dirty="0">
                      <a:latin typeface="+mj-lt"/>
                    </a:rPr>
                    <a:t>Notices</a:t>
                  </a:r>
                </a:p>
              </p:txBody>
            </p:sp>
          </p:grp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Price List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SS-BU-060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05520" y="907400"/>
            <a:ext cx="7324073" cy="52530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Planning Horizons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SS-BU-070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909698" y="1374081"/>
            <a:ext cx="1316067" cy="520700"/>
            <a:chOff x="909698" y="1800225"/>
            <a:chExt cx="1316067" cy="520700"/>
          </a:xfrm>
        </p:grpSpPr>
        <p:sp>
          <p:nvSpPr>
            <p:cNvPr id="9220" name="Rectangle 5"/>
            <p:cNvSpPr>
              <a:spLocks noChangeArrowheads="1"/>
            </p:cNvSpPr>
            <p:nvPr/>
          </p:nvSpPr>
          <p:spPr bwMode="auto">
            <a:xfrm>
              <a:off x="909698" y="1800225"/>
              <a:ext cx="1316067" cy="311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9221" name="Freeform 6"/>
            <p:cNvSpPr>
              <a:spLocks/>
            </p:cNvSpPr>
            <p:nvPr/>
          </p:nvSpPr>
          <p:spPr bwMode="auto">
            <a:xfrm>
              <a:off x="936685" y="2101850"/>
              <a:ext cx="1235075" cy="219075"/>
            </a:xfrm>
            <a:custGeom>
              <a:avLst/>
              <a:gdLst>
                <a:gd name="T0" fmla="*/ 0 w 778"/>
                <a:gd name="T1" fmla="*/ 0 h 138"/>
                <a:gd name="T2" fmla="*/ 0 w 778"/>
                <a:gd name="T3" fmla="*/ 217488 h 138"/>
                <a:gd name="T4" fmla="*/ 1233488 w 778"/>
                <a:gd name="T5" fmla="*/ 217488 h 138"/>
                <a:gd name="T6" fmla="*/ 1233488 w 77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8"/>
                <a:gd name="T13" fmla="*/ 0 h 138"/>
                <a:gd name="T14" fmla="*/ 778 w 77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8" h="138">
                  <a:moveTo>
                    <a:pt x="0" y="0"/>
                  </a:moveTo>
                  <a:lnTo>
                    <a:pt x="0" y="137"/>
                  </a:lnTo>
                  <a:lnTo>
                    <a:pt x="777" y="137"/>
                  </a:lnTo>
                  <a:lnTo>
                    <a:pt x="777" y="0"/>
                  </a:lnTo>
                </a:path>
              </a:pathLst>
            </a:custGeom>
            <a:solidFill>
              <a:schemeClr val="bg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78743" y="4260156"/>
            <a:ext cx="7575550" cy="998538"/>
            <a:chOff x="421" y="3044"/>
            <a:chExt cx="4772" cy="629"/>
          </a:xfrm>
        </p:grpSpPr>
        <p:sp>
          <p:nvSpPr>
            <p:cNvPr id="9247" name="Freeform 8"/>
            <p:cNvSpPr>
              <a:spLocks/>
            </p:cNvSpPr>
            <p:nvPr/>
          </p:nvSpPr>
          <p:spPr bwMode="auto">
            <a:xfrm>
              <a:off x="632" y="3238"/>
              <a:ext cx="4561" cy="186"/>
            </a:xfrm>
            <a:custGeom>
              <a:avLst/>
              <a:gdLst>
                <a:gd name="T0" fmla="*/ 0 w 4561"/>
                <a:gd name="T1" fmla="*/ 0 h 186"/>
                <a:gd name="T2" fmla="*/ 0 w 4561"/>
                <a:gd name="T3" fmla="*/ 185 h 186"/>
                <a:gd name="T4" fmla="*/ 4560 w 4561"/>
                <a:gd name="T5" fmla="*/ 185 h 186"/>
                <a:gd name="T6" fmla="*/ 4560 w 4561"/>
                <a:gd name="T7" fmla="*/ 0 h 18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61"/>
                <a:gd name="T13" fmla="*/ 0 h 186"/>
                <a:gd name="T14" fmla="*/ 4561 w 4561"/>
                <a:gd name="T15" fmla="*/ 186 h 18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61" h="186">
                  <a:moveTo>
                    <a:pt x="0" y="0"/>
                  </a:moveTo>
                  <a:lnTo>
                    <a:pt x="0" y="185"/>
                  </a:lnTo>
                  <a:lnTo>
                    <a:pt x="4560" y="185"/>
                  </a:lnTo>
                  <a:lnTo>
                    <a:pt x="4560" y="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8" name="Rectangle 9"/>
            <p:cNvSpPr>
              <a:spLocks noChangeArrowheads="1"/>
            </p:cNvSpPr>
            <p:nvPr/>
          </p:nvSpPr>
          <p:spPr bwMode="auto">
            <a:xfrm>
              <a:off x="566" y="3044"/>
              <a:ext cx="910" cy="1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MRP Horizon</a:t>
              </a:r>
            </a:p>
          </p:txBody>
        </p:sp>
        <p:sp>
          <p:nvSpPr>
            <p:cNvPr id="9249" name="Line 10"/>
            <p:cNvSpPr>
              <a:spLocks noChangeShapeType="1"/>
            </p:cNvSpPr>
            <p:nvPr/>
          </p:nvSpPr>
          <p:spPr bwMode="auto">
            <a:xfrm>
              <a:off x="1174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0" name="Line 11"/>
            <p:cNvSpPr>
              <a:spLocks noChangeShapeType="1"/>
            </p:cNvSpPr>
            <p:nvPr/>
          </p:nvSpPr>
          <p:spPr bwMode="auto">
            <a:xfrm>
              <a:off x="1746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1" name="Line 12"/>
            <p:cNvSpPr>
              <a:spLocks noChangeShapeType="1"/>
            </p:cNvSpPr>
            <p:nvPr/>
          </p:nvSpPr>
          <p:spPr bwMode="auto">
            <a:xfrm>
              <a:off x="2318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2" name="Line 13"/>
            <p:cNvSpPr>
              <a:spLocks noChangeShapeType="1"/>
            </p:cNvSpPr>
            <p:nvPr/>
          </p:nvSpPr>
          <p:spPr bwMode="auto">
            <a:xfrm>
              <a:off x="2911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3" name="Line 14"/>
            <p:cNvSpPr>
              <a:spLocks noChangeShapeType="1"/>
            </p:cNvSpPr>
            <p:nvPr/>
          </p:nvSpPr>
          <p:spPr bwMode="auto">
            <a:xfrm>
              <a:off x="3462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4" name="Line 15"/>
            <p:cNvSpPr>
              <a:spLocks noChangeShapeType="1"/>
            </p:cNvSpPr>
            <p:nvPr/>
          </p:nvSpPr>
          <p:spPr bwMode="auto">
            <a:xfrm>
              <a:off x="4034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5" name="Line 16"/>
            <p:cNvSpPr>
              <a:spLocks noChangeShapeType="1"/>
            </p:cNvSpPr>
            <p:nvPr/>
          </p:nvSpPr>
          <p:spPr bwMode="auto">
            <a:xfrm>
              <a:off x="4606" y="3242"/>
              <a:ext cx="0" cy="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56" name="Rectangle 17"/>
            <p:cNvSpPr>
              <a:spLocks noChangeArrowheads="1"/>
            </p:cNvSpPr>
            <p:nvPr/>
          </p:nvSpPr>
          <p:spPr bwMode="auto">
            <a:xfrm>
              <a:off x="1088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1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7" name="Rectangle 18"/>
            <p:cNvSpPr>
              <a:spLocks noChangeArrowheads="1"/>
            </p:cNvSpPr>
            <p:nvPr/>
          </p:nvSpPr>
          <p:spPr bwMode="auto">
            <a:xfrm>
              <a:off x="1667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2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8" name="Rectangle 19"/>
            <p:cNvSpPr>
              <a:spLocks noChangeArrowheads="1"/>
            </p:cNvSpPr>
            <p:nvPr/>
          </p:nvSpPr>
          <p:spPr bwMode="auto">
            <a:xfrm>
              <a:off x="2246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3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59" name="Rectangle 20"/>
            <p:cNvSpPr>
              <a:spLocks noChangeArrowheads="1"/>
            </p:cNvSpPr>
            <p:nvPr/>
          </p:nvSpPr>
          <p:spPr bwMode="auto">
            <a:xfrm>
              <a:off x="2825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4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0" name="Rectangle 21"/>
            <p:cNvSpPr>
              <a:spLocks noChangeArrowheads="1"/>
            </p:cNvSpPr>
            <p:nvPr/>
          </p:nvSpPr>
          <p:spPr bwMode="auto">
            <a:xfrm>
              <a:off x="3383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5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1" name="Rectangle 22"/>
            <p:cNvSpPr>
              <a:spLocks noChangeArrowheads="1"/>
            </p:cNvSpPr>
            <p:nvPr/>
          </p:nvSpPr>
          <p:spPr bwMode="auto">
            <a:xfrm>
              <a:off x="3955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6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2" name="Rectangle 23"/>
            <p:cNvSpPr>
              <a:spLocks noChangeArrowheads="1"/>
            </p:cNvSpPr>
            <p:nvPr/>
          </p:nvSpPr>
          <p:spPr bwMode="auto">
            <a:xfrm>
              <a:off x="4527" y="3461"/>
              <a:ext cx="18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7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63" name="Rectangle 24"/>
            <p:cNvSpPr>
              <a:spLocks noChangeArrowheads="1"/>
            </p:cNvSpPr>
            <p:nvPr/>
          </p:nvSpPr>
          <p:spPr bwMode="auto">
            <a:xfrm>
              <a:off x="421" y="3461"/>
              <a:ext cx="528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Weeks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</p:grpSp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901580" y="2534545"/>
            <a:ext cx="7872413" cy="1169988"/>
            <a:chOff x="539" y="1957"/>
            <a:chExt cx="4959" cy="737"/>
          </a:xfrm>
        </p:grpSpPr>
        <p:sp>
          <p:nvSpPr>
            <p:cNvPr id="9224" name="Rectangle 26"/>
            <p:cNvSpPr>
              <a:spLocks noChangeArrowheads="1"/>
            </p:cNvSpPr>
            <p:nvPr/>
          </p:nvSpPr>
          <p:spPr bwMode="auto">
            <a:xfrm>
              <a:off x="731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5" name="Rectangle 27"/>
            <p:cNvSpPr>
              <a:spLocks noChangeArrowheads="1"/>
            </p:cNvSpPr>
            <p:nvPr/>
          </p:nvSpPr>
          <p:spPr bwMode="auto">
            <a:xfrm>
              <a:off x="844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6" name="Rectangle 28"/>
            <p:cNvSpPr>
              <a:spLocks noChangeArrowheads="1"/>
            </p:cNvSpPr>
            <p:nvPr/>
          </p:nvSpPr>
          <p:spPr bwMode="auto">
            <a:xfrm>
              <a:off x="957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7" name="Rectangle 29"/>
            <p:cNvSpPr>
              <a:spLocks noChangeArrowheads="1"/>
            </p:cNvSpPr>
            <p:nvPr/>
          </p:nvSpPr>
          <p:spPr bwMode="auto">
            <a:xfrm>
              <a:off x="1069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8" name="Rectangle 30"/>
            <p:cNvSpPr>
              <a:spLocks noChangeArrowheads="1"/>
            </p:cNvSpPr>
            <p:nvPr/>
          </p:nvSpPr>
          <p:spPr bwMode="auto">
            <a:xfrm>
              <a:off x="1182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9" name="Rectangle 31"/>
            <p:cNvSpPr>
              <a:spLocks noChangeArrowheads="1"/>
            </p:cNvSpPr>
            <p:nvPr/>
          </p:nvSpPr>
          <p:spPr bwMode="auto">
            <a:xfrm>
              <a:off x="1294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0" name="Rectangle 32"/>
            <p:cNvSpPr>
              <a:spLocks noChangeArrowheads="1"/>
            </p:cNvSpPr>
            <p:nvPr/>
          </p:nvSpPr>
          <p:spPr bwMode="auto">
            <a:xfrm>
              <a:off x="1406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1" name="Rectangle 33"/>
            <p:cNvSpPr>
              <a:spLocks noChangeArrowheads="1"/>
            </p:cNvSpPr>
            <p:nvPr/>
          </p:nvSpPr>
          <p:spPr bwMode="auto">
            <a:xfrm>
              <a:off x="1518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2" name="Rectangle 34"/>
            <p:cNvSpPr>
              <a:spLocks noChangeArrowheads="1"/>
            </p:cNvSpPr>
            <p:nvPr/>
          </p:nvSpPr>
          <p:spPr bwMode="auto">
            <a:xfrm>
              <a:off x="1631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3" name="Rectangle 35"/>
            <p:cNvSpPr>
              <a:spLocks noChangeArrowheads="1"/>
            </p:cNvSpPr>
            <p:nvPr/>
          </p:nvSpPr>
          <p:spPr bwMode="auto">
            <a:xfrm>
              <a:off x="2347" y="2112"/>
              <a:ext cx="546" cy="219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4" name="Rectangle 36"/>
            <p:cNvSpPr>
              <a:spLocks noChangeArrowheads="1"/>
            </p:cNvSpPr>
            <p:nvPr/>
          </p:nvSpPr>
          <p:spPr bwMode="auto">
            <a:xfrm>
              <a:off x="997" y="2498"/>
              <a:ext cx="423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Days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35" name="Rectangle 37"/>
            <p:cNvSpPr>
              <a:spLocks noChangeArrowheads="1"/>
            </p:cNvSpPr>
            <p:nvPr/>
          </p:nvSpPr>
          <p:spPr bwMode="auto">
            <a:xfrm>
              <a:off x="2134" y="2498"/>
              <a:ext cx="528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Weeks</a:t>
              </a:r>
              <a:endParaRPr kumimoji="1" lang="en-US" sz="1200" b="1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9236" name="Rectangle 38"/>
            <p:cNvSpPr>
              <a:spLocks noChangeArrowheads="1"/>
            </p:cNvSpPr>
            <p:nvPr/>
          </p:nvSpPr>
          <p:spPr bwMode="auto">
            <a:xfrm>
              <a:off x="3840" y="2498"/>
              <a:ext cx="593" cy="19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>
                  <a:solidFill>
                    <a:srgbClr val="5A87C6"/>
                  </a:solidFill>
                  <a:latin typeface="+mj-lt"/>
                </a:rPr>
                <a:t>Months</a:t>
              </a:r>
              <a:r>
                <a:rPr kumimoji="1" lang="en-US" sz="1200" b="1">
                  <a:solidFill>
                    <a:srgbClr val="5A87C6"/>
                  </a:solidFill>
                  <a:latin typeface="+mj-lt"/>
                </a:rPr>
                <a:t> </a:t>
              </a:r>
            </a:p>
          </p:txBody>
        </p:sp>
        <p:sp>
          <p:nvSpPr>
            <p:cNvPr id="9237" name="Rectangle 39"/>
            <p:cNvSpPr>
              <a:spLocks noChangeArrowheads="1"/>
            </p:cNvSpPr>
            <p:nvPr/>
          </p:nvSpPr>
          <p:spPr bwMode="auto">
            <a:xfrm>
              <a:off x="1779" y="2112"/>
              <a:ext cx="531" cy="220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8" name="Rectangle 40"/>
            <p:cNvSpPr>
              <a:spLocks noChangeArrowheads="1"/>
            </p:cNvSpPr>
            <p:nvPr/>
          </p:nvSpPr>
          <p:spPr bwMode="auto">
            <a:xfrm>
              <a:off x="2966" y="2112"/>
              <a:ext cx="2224" cy="218"/>
            </a:xfrm>
            <a:prstGeom prst="rect">
              <a:avLst/>
            </a:prstGeom>
            <a:solidFill>
              <a:schemeClr val="accent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39" name="Rectangle 41"/>
            <p:cNvSpPr>
              <a:spLocks noChangeArrowheads="1"/>
            </p:cNvSpPr>
            <p:nvPr/>
          </p:nvSpPr>
          <p:spPr bwMode="auto">
            <a:xfrm>
              <a:off x="618" y="2087"/>
              <a:ext cx="81" cy="244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0" name="Rectangle 42"/>
            <p:cNvSpPr>
              <a:spLocks noChangeArrowheads="1"/>
            </p:cNvSpPr>
            <p:nvPr/>
          </p:nvSpPr>
          <p:spPr bwMode="auto">
            <a:xfrm>
              <a:off x="587" y="2157"/>
              <a:ext cx="1818" cy="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300" b="1">
                  <a:solidFill>
                    <a:srgbClr val="5A87C6"/>
                  </a:solidFill>
                  <a:latin typeface="+mj-lt"/>
                </a:rPr>
                <a:t>       </a:t>
              </a:r>
            </a:p>
          </p:txBody>
        </p:sp>
        <p:sp>
          <p:nvSpPr>
            <p:cNvPr id="9241" name="Rectangle 43"/>
            <p:cNvSpPr>
              <a:spLocks noChangeArrowheads="1"/>
            </p:cNvSpPr>
            <p:nvPr/>
          </p:nvSpPr>
          <p:spPr bwMode="auto">
            <a:xfrm>
              <a:off x="608" y="2400"/>
              <a:ext cx="1119" cy="6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2" name="Rectangle 44"/>
            <p:cNvSpPr>
              <a:spLocks noChangeArrowheads="1"/>
            </p:cNvSpPr>
            <p:nvPr/>
          </p:nvSpPr>
          <p:spPr bwMode="auto">
            <a:xfrm>
              <a:off x="1785" y="2403"/>
              <a:ext cx="1114" cy="57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3" name="Rectangle 45"/>
            <p:cNvSpPr>
              <a:spLocks noChangeArrowheads="1"/>
            </p:cNvSpPr>
            <p:nvPr/>
          </p:nvSpPr>
          <p:spPr bwMode="auto">
            <a:xfrm>
              <a:off x="2973" y="2403"/>
              <a:ext cx="2217" cy="56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4" name="Rectangle 46"/>
            <p:cNvSpPr>
              <a:spLocks noChangeArrowheads="1"/>
            </p:cNvSpPr>
            <p:nvPr/>
          </p:nvSpPr>
          <p:spPr bwMode="auto">
            <a:xfrm>
              <a:off x="546" y="2361"/>
              <a:ext cx="4909" cy="4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5" name="Rectangle 47"/>
            <p:cNvSpPr>
              <a:spLocks noChangeArrowheads="1"/>
            </p:cNvSpPr>
            <p:nvPr/>
          </p:nvSpPr>
          <p:spPr bwMode="auto">
            <a:xfrm>
              <a:off x="539" y="2073"/>
              <a:ext cx="4959" cy="6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46" name="Rectangle 48"/>
            <p:cNvSpPr>
              <a:spLocks noChangeArrowheads="1"/>
            </p:cNvSpPr>
            <p:nvPr/>
          </p:nvSpPr>
          <p:spPr bwMode="auto">
            <a:xfrm>
              <a:off x="545" y="1957"/>
              <a:ext cx="1228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sz="1600" b="1" dirty="0">
                  <a:solidFill>
                    <a:srgbClr val="5A87C6"/>
                  </a:solidFill>
                  <a:latin typeface="+mj-lt"/>
                </a:rPr>
                <a:t>Schedule Buckets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Evaluated Receipts Settlement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SS-BU-080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467916" y="1317776"/>
            <a:ext cx="4202112" cy="3708400"/>
            <a:chOff x="2467916" y="1317776"/>
            <a:chExt cx="4202112" cy="3708400"/>
          </a:xfrm>
        </p:grpSpPr>
        <p:grpSp>
          <p:nvGrpSpPr>
            <p:cNvPr id="10244" name="Group 4"/>
            <p:cNvGrpSpPr>
              <a:grpSpLocks/>
            </p:cNvGrpSpPr>
            <p:nvPr/>
          </p:nvGrpSpPr>
          <p:grpSpPr bwMode="auto">
            <a:xfrm>
              <a:off x="2467916" y="1317776"/>
              <a:ext cx="4202112" cy="3708400"/>
              <a:chOff x="1873" y="702"/>
              <a:chExt cx="2647" cy="2336"/>
            </a:xfrm>
          </p:grpSpPr>
          <p:sp>
            <p:nvSpPr>
              <p:cNvPr id="10246" name="Freeform 5"/>
              <p:cNvSpPr>
                <a:spLocks/>
              </p:cNvSpPr>
              <p:nvPr/>
            </p:nvSpPr>
            <p:spPr bwMode="auto">
              <a:xfrm>
                <a:off x="1913" y="717"/>
                <a:ext cx="2586" cy="2314"/>
              </a:xfrm>
              <a:custGeom>
                <a:avLst/>
                <a:gdLst>
                  <a:gd name="T0" fmla="*/ 0 w 2586"/>
                  <a:gd name="T1" fmla="*/ 766 h 2314"/>
                  <a:gd name="T2" fmla="*/ 348 w 2586"/>
                  <a:gd name="T3" fmla="*/ 656 h 2314"/>
                  <a:gd name="T4" fmla="*/ 498 w 2586"/>
                  <a:gd name="T5" fmla="*/ 577 h 2314"/>
                  <a:gd name="T6" fmla="*/ 664 w 2586"/>
                  <a:gd name="T7" fmla="*/ 515 h 2314"/>
                  <a:gd name="T8" fmla="*/ 824 w 2586"/>
                  <a:gd name="T9" fmla="*/ 424 h 2314"/>
                  <a:gd name="T10" fmla="*/ 1001 w 2586"/>
                  <a:gd name="T11" fmla="*/ 352 h 2314"/>
                  <a:gd name="T12" fmla="*/ 1136 w 2586"/>
                  <a:gd name="T13" fmla="*/ 319 h 2314"/>
                  <a:gd name="T14" fmla="*/ 1320 w 2586"/>
                  <a:gd name="T15" fmla="*/ 178 h 2314"/>
                  <a:gd name="T16" fmla="*/ 1440 w 2586"/>
                  <a:gd name="T17" fmla="*/ 112 h 2314"/>
                  <a:gd name="T18" fmla="*/ 1563 w 2586"/>
                  <a:gd name="T19" fmla="*/ 91 h 2314"/>
                  <a:gd name="T20" fmla="*/ 1802 w 2586"/>
                  <a:gd name="T21" fmla="*/ 0 h 2314"/>
                  <a:gd name="T22" fmla="*/ 1897 w 2586"/>
                  <a:gd name="T23" fmla="*/ 66 h 2314"/>
                  <a:gd name="T24" fmla="*/ 2027 w 2586"/>
                  <a:gd name="T25" fmla="*/ 340 h 2314"/>
                  <a:gd name="T26" fmla="*/ 2096 w 2586"/>
                  <a:gd name="T27" fmla="*/ 439 h 2314"/>
                  <a:gd name="T28" fmla="*/ 2195 w 2586"/>
                  <a:gd name="T29" fmla="*/ 700 h 2314"/>
                  <a:gd name="T30" fmla="*/ 2321 w 2586"/>
                  <a:gd name="T31" fmla="*/ 957 h 2314"/>
                  <a:gd name="T32" fmla="*/ 2402 w 2586"/>
                  <a:gd name="T33" fmla="*/ 1047 h 2314"/>
                  <a:gd name="T34" fmla="*/ 2520 w 2586"/>
                  <a:gd name="T35" fmla="*/ 1134 h 2314"/>
                  <a:gd name="T36" fmla="*/ 2543 w 2586"/>
                  <a:gd name="T37" fmla="*/ 1233 h 2314"/>
                  <a:gd name="T38" fmla="*/ 2586 w 2586"/>
                  <a:gd name="T39" fmla="*/ 1328 h 2314"/>
                  <a:gd name="T40" fmla="*/ 2576 w 2586"/>
                  <a:gd name="T41" fmla="*/ 1415 h 2314"/>
                  <a:gd name="T42" fmla="*/ 2553 w 2586"/>
                  <a:gd name="T43" fmla="*/ 1468 h 2314"/>
                  <a:gd name="T44" fmla="*/ 2420 w 2586"/>
                  <a:gd name="T45" fmla="*/ 1545 h 2314"/>
                  <a:gd name="T46" fmla="*/ 2313 w 2586"/>
                  <a:gd name="T47" fmla="*/ 1642 h 2314"/>
                  <a:gd name="T48" fmla="*/ 2195 w 2586"/>
                  <a:gd name="T49" fmla="*/ 1660 h 2314"/>
                  <a:gd name="T50" fmla="*/ 1999 w 2586"/>
                  <a:gd name="T51" fmla="*/ 1759 h 2314"/>
                  <a:gd name="T52" fmla="*/ 1900 w 2586"/>
                  <a:gd name="T53" fmla="*/ 1773 h 2314"/>
                  <a:gd name="T54" fmla="*/ 1716 w 2586"/>
                  <a:gd name="T55" fmla="*/ 1882 h 2314"/>
                  <a:gd name="T56" fmla="*/ 1527 w 2586"/>
                  <a:gd name="T57" fmla="*/ 1905 h 2314"/>
                  <a:gd name="T58" fmla="*/ 1465 w 2586"/>
                  <a:gd name="T59" fmla="*/ 1948 h 2314"/>
                  <a:gd name="T60" fmla="*/ 1422 w 2586"/>
                  <a:gd name="T61" fmla="*/ 1997 h 2314"/>
                  <a:gd name="T62" fmla="*/ 1292 w 2586"/>
                  <a:gd name="T63" fmla="*/ 2020 h 2314"/>
                  <a:gd name="T64" fmla="*/ 1080 w 2586"/>
                  <a:gd name="T65" fmla="*/ 2140 h 2314"/>
                  <a:gd name="T66" fmla="*/ 922 w 2586"/>
                  <a:gd name="T67" fmla="*/ 2209 h 2314"/>
                  <a:gd name="T68" fmla="*/ 740 w 2586"/>
                  <a:gd name="T69" fmla="*/ 2291 h 2314"/>
                  <a:gd name="T70" fmla="*/ 628 w 2586"/>
                  <a:gd name="T71" fmla="*/ 2314 h 2314"/>
                  <a:gd name="T72" fmla="*/ 554 w 2586"/>
                  <a:gd name="T73" fmla="*/ 2291 h 2314"/>
                  <a:gd name="T74" fmla="*/ 511 w 2586"/>
                  <a:gd name="T75" fmla="*/ 2248 h 2314"/>
                  <a:gd name="T76" fmla="*/ 411 w 2586"/>
                  <a:gd name="T77" fmla="*/ 1991 h 2314"/>
                  <a:gd name="T78" fmla="*/ 348 w 2586"/>
                  <a:gd name="T79" fmla="*/ 1672 h 2314"/>
                  <a:gd name="T80" fmla="*/ 291 w 2586"/>
                  <a:gd name="T81" fmla="*/ 1555 h 2314"/>
                  <a:gd name="T82" fmla="*/ 196 w 2586"/>
                  <a:gd name="T83" fmla="*/ 1447 h 2314"/>
                  <a:gd name="T84" fmla="*/ 153 w 2586"/>
                  <a:gd name="T85" fmla="*/ 1379 h 2314"/>
                  <a:gd name="T86" fmla="*/ 120 w 2586"/>
                  <a:gd name="T87" fmla="*/ 1185 h 2314"/>
                  <a:gd name="T88" fmla="*/ 33 w 2586"/>
                  <a:gd name="T89" fmla="*/ 983 h 2314"/>
                  <a:gd name="T90" fmla="*/ 0 w 2586"/>
                  <a:gd name="T91" fmla="*/ 766 h 231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586"/>
                  <a:gd name="T139" fmla="*/ 0 h 2314"/>
                  <a:gd name="T140" fmla="*/ 2586 w 2586"/>
                  <a:gd name="T141" fmla="*/ 2314 h 231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586" h="2314">
                    <a:moveTo>
                      <a:pt x="0" y="766"/>
                    </a:moveTo>
                    <a:lnTo>
                      <a:pt x="348" y="656"/>
                    </a:lnTo>
                    <a:lnTo>
                      <a:pt x="498" y="577"/>
                    </a:lnTo>
                    <a:lnTo>
                      <a:pt x="664" y="515"/>
                    </a:lnTo>
                    <a:lnTo>
                      <a:pt x="824" y="424"/>
                    </a:lnTo>
                    <a:lnTo>
                      <a:pt x="1001" y="352"/>
                    </a:lnTo>
                    <a:lnTo>
                      <a:pt x="1136" y="319"/>
                    </a:lnTo>
                    <a:lnTo>
                      <a:pt x="1320" y="178"/>
                    </a:lnTo>
                    <a:lnTo>
                      <a:pt x="1440" y="112"/>
                    </a:lnTo>
                    <a:lnTo>
                      <a:pt x="1563" y="91"/>
                    </a:lnTo>
                    <a:lnTo>
                      <a:pt x="1802" y="0"/>
                    </a:lnTo>
                    <a:lnTo>
                      <a:pt x="1897" y="66"/>
                    </a:lnTo>
                    <a:lnTo>
                      <a:pt x="2027" y="340"/>
                    </a:lnTo>
                    <a:lnTo>
                      <a:pt x="2096" y="439"/>
                    </a:lnTo>
                    <a:lnTo>
                      <a:pt x="2195" y="700"/>
                    </a:lnTo>
                    <a:lnTo>
                      <a:pt x="2321" y="957"/>
                    </a:lnTo>
                    <a:lnTo>
                      <a:pt x="2402" y="1047"/>
                    </a:lnTo>
                    <a:lnTo>
                      <a:pt x="2520" y="1134"/>
                    </a:lnTo>
                    <a:lnTo>
                      <a:pt x="2543" y="1233"/>
                    </a:lnTo>
                    <a:lnTo>
                      <a:pt x="2586" y="1328"/>
                    </a:lnTo>
                    <a:lnTo>
                      <a:pt x="2576" y="1415"/>
                    </a:lnTo>
                    <a:lnTo>
                      <a:pt x="2553" y="1468"/>
                    </a:lnTo>
                    <a:lnTo>
                      <a:pt x="2420" y="1545"/>
                    </a:lnTo>
                    <a:lnTo>
                      <a:pt x="2313" y="1642"/>
                    </a:lnTo>
                    <a:lnTo>
                      <a:pt x="2195" y="1660"/>
                    </a:lnTo>
                    <a:lnTo>
                      <a:pt x="1999" y="1759"/>
                    </a:lnTo>
                    <a:lnTo>
                      <a:pt x="1900" y="1773"/>
                    </a:lnTo>
                    <a:lnTo>
                      <a:pt x="1716" y="1882"/>
                    </a:lnTo>
                    <a:lnTo>
                      <a:pt x="1527" y="1905"/>
                    </a:lnTo>
                    <a:lnTo>
                      <a:pt x="1465" y="1948"/>
                    </a:lnTo>
                    <a:lnTo>
                      <a:pt x="1422" y="1997"/>
                    </a:lnTo>
                    <a:lnTo>
                      <a:pt x="1292" y="2020"/>
                    </a:lnTo>
                    <a:lnTo>
                      <a:pt x="1080" y="2140"/>
                    </a:lnTo>
                    <a:lnTo>
                      <a:pt x="922" y="2209"/>
                    </a:lnTo>
                    <a:lnTo>
                      <a:pt x="740" y="2291"/>
                    </a:lnTo>
                    <a:lnTo>
                      <a:pt x="628" y="2314"/>
                    </a:lnTo>
                    <a:lnTo>
                      <a:pt x="554" y="2291"/>
                    </a:lnTo>
                    <a:lnTo>
                      <a:pt x="511" y="2248"/>
                    </a:lnTo>
                    <a:lnTo>
                      <a:pt x="411" y="1991"/>
                    </a:lnTo>
                    <a:lnTo>
                      <a:pt x="348" y="1672"/>
                    </a:lnTo>
                    <a:lnTo>
                      <a:pt x="291" y="1555"/>
                    </a:lnTo>
                    <a:lnTo>
                      <a:pt x="196" y="1447"/>
                    </a:lnTo>
                    <a:lnTo>
                      <a:pt x="153" y="1379"/>
                    </a:lnTo>
                    <a:lnTo>
                      <a:pt x="120" y="1185"/>
                    </a:lnTo>
                    <a:lnTo>
                      <a:pt x="33" y="983"/>
                    </a:lnTo>
                    <a:lnTo>
                      <a:pt x="0" y="76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7" name="Freeform 6"/>
              <p:cNvSpPr>
                <a:spLocks/>
              </p:cNvSpPr>
              <p:nvPr/>
            </p:nvSpPr>
            <p:spPr bwMode="auto">
              <a:xfrm>
                <a:off x="1873" y="702"/>
                <a:ext cx="2647" cy="2336"/>
              </a:xfrm>
              <a:custGeom>
                <a:avLst/>
                <a:gdLst>
                  <a:gd name="T0" fmla="*/ 523 w 2647"/>
                  <a:gd name="T1" fmla="*/ 580 h 2336"/>
                  <a:gd name="T2" fmla="*/ 855 w 2647"/>
                  <a:gd name="T3" fmla="*/ 421 h 2336"/>
                  <a:gd name="T4" fmla="*/ 1225 w 2647"/>
                  <a:gd name="T5" fmla="*/ 268 h 2336"/>
                  <a:gd name="T6" fmla="*/ 1574 w 2647"/>
                  <a:gd name="T7" fmla="*/ 94 h 2336"/>
                  <a:gd name="T8" fmla="*/ 1863 w 2647"/>
                  <a:gd name="T9" fmla="*/ 0 h 2336"/>
                  <a:gd name="T10" fmla="*/ 2067 w 2647"/>
                  <a:gd name="T11" fmla="*/ 327 h 2336"/>
                  <a:gd name="T12" fmla="*/ 2262 w 2647"/>
                  <a:gd name="T13" fmla="*/ 725 h 2336"/>
                  <a:gd name="T14" fmla="*/ 2430 w 2647"/>
                  <a:gd name="T15" fmla="*/ 1031 h 2336"/>
                  <a:gd name="T16" fmla="*/ 2604 w 2647"/>
                  <a:gd name="T17" fmla="*/ 1256 h 2336"/>
                  <a:gd name="T18" fmla="*/ 2596 w 2647"/>
                  <a:gd name="T19" fmla="*/ 1494 h 2336"/>
                  <a:gd name="T20" fmla="*/ 2248 w 2647"/>
                  <a:gd name="T21" fmla="*/ 1690 h 2336"/>
                  <a:gd name="T22" fmla="*/ 1950 w 2647"/>
                  <a:gd name="T23" fmla="*/ 1807 h 2336"/>
                  <a:gd name="T24" fmla="*/ 1624 w 2647"/>
                  <a:gd name="T25" fmla="*/ 1930 h 2336"/>
                  <a:gd name="T26" fmla="*/ 1320 w 2647"/>
                  <a:gd name="T27" fmla="*/ 2060 h 2336"/>
                  <a:gd name="T28" fmla="*/ 804 w 2647"/>
                  <a:gd name="T29" fmla="*/ 2308 h 2336"/>
                  <a:gd name="T30" fmla="*/ 566 w 2647"/>
                  <a:gd name="T31" fmla="*/ 2300 h 2336"/>
                  <a:gd name="T32" fmla="*/ 421 w 2647"/>
                  <a:gd name="T33" fmla="*/ 1973 h 2336"/>
                  <a:gd name="T34" fmla="*/ 355 w 2647"/>
                  <a:gd name="T35" fmla="*/ 1654 h 2336"/>
                  <a:gd name="T36" fmla="*/ 166 w 2647"/>
                  <a:gd name="T37" fmla="*/ 1256 h 2336"/>
                  <a:gd name="T38" fmla="*/ 22 w 2647"/>
                  <a:gd name="T39" fmla="*/ 871 h 2336"/>
                  <a:gd name="T40" fmla="*/ 79 w 2647"/>
                  <a:gd name="T41" fmla="*/ 725 h 2336"/>
                  <a:gd name="T42" fmla="*/ 79 w 2647"/>
                  <a:gd name="T43" fmla="*/ 820 h 2336"/>
                  <a:gd name="T44" fmla="*/ 138 w 2647"/>
                  <a:gd name="T45" fmla="*/ 1074 h 2336"/>
                  <a:gd name="T46" fmla="*/ 247 w 2647"/>
                  <a:gd name="T47" fmla="*/ 1407 h 2336"/>
                  <a:gd name="T48" fmla="*/ 391 w 2647"/>
                  <a:gd name="T49" fmla="*/ 1626 h 2336"/>
                  <a:gd name="T50" fmla="*/ 457 w 2647"/>
                  <a:gd name="T51" fmla="*/ 1864 h 2336"/>
                  <a:gd name="T52" fmla="*/ 602 w 2647"/>
                  <a:gd name="T53" fmla="*/ 2264 h 2336"/>
                  <a:gd name="T54" fmla="*/ 834 w 2647"/>
                  <a:gd name="T55" fmla="*/ 2249 h 2336"/>
                  <a:gd name="T56" fmla="*/ 1218 w 2647"/>
                  <a:gd name="T57" fmla="*/ 2060 h 2336"/>
                  <a:gd name="T58" fmla="*/ 1465 w 2647"/>
                  <a:gd name="T59" fmla="*/ 1973 h 2336"/>
                  <a:gd name="T60" fmla="*/ 1705 w 2647"/>
                  <a:gd name="T61" fmla="*/ 1872 h 2336"/>
                  <a:gd name="T62" fmla="*/ 2037 w 2647"/>
                  <a:gd name="T63" fmla="*/ 1741 h 2336"/>
                  <a:gd name="T64" fmla="*/ 2350 w 2647"/>
                  <a:gd name="T65" fmla="*/ 1626 h 2336"/>
                  <a:gd name="T66" fmla="*/ 2581 w 2647"/>
                  <a:gd name="T67" fmla="*/ 1443 h 2336"/>
                  <a:gd name="T68" fmla="*/ 2560 w 2647"/>
                  <a:gd name="T69" fmla="*/ 1248 h 2336"/>
                  <a:gd name="T70" fmla="*/ 2386 w 2647"/>
                  <a:gd name="T71" fmla="*/ 1044 h 2336"/>
                  <a:gd name="T72" fmla="*/ 2162 w 2647"/>
                  <a:gd name="T73" fmla="*/ 602 h 2336"/>
                  <a:gd name="T74" fmla="*/ 1980 w 2647"/>
                  <a:gd name="T75" fmla="*/ 240 h 2336"/>
                  <a:gd name="T76" fmla="*/ 1842 w 2647"/>
                  <a:gd name="T77" fmla="*/ 51 h 2336"/>
                  <a:gd name="T78" fmla="*/ 1465 w 2647"/>
                  <a:gd name="T79" fmla="*/ 160 h 2336"/>
                  <a:gd name="T80" fmla="*/ 1117 w 2647"/>
                  <a:gd name="T81" fmla="*/ 385 h 2336"/>
                  <a:gd name="T82" fmla="*/ 710 w 2647"/>
                  <a:gd name="T83" fmla="*/ 559 h 2336"/>
                  <a:gd name="T84" fmla="*/ 127 w 2647"/>
                  <a:gd name="T85" fmla="*/ 715 h 23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647"/>
                  <a:gd name="T130" fmla="*/ 0 h 2336"/>
                  <a:gd name="T131" fmla="*/ 2647 w 2647"/>
                  <a:gd name="T132" fmla="*/ 2336 h 23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647" h="2336">
                    <a:moveTo>
                      <a:pt x="127" y="715"/>
                    </a:moveTo>
                    <a:lnTo>
                      <a:pt x="398" y="638"/>
                    </a:lnTo>
                    <a:lnTo>
                      <a:pt x="523" y="580"/>
                    </a:lnTo>
                    <a:lnTo>
                      <a:pt x="638" y="529"/>
                    </a:lnTo>
                    <a:lnTo>
                      <a:pt x="740" y="486"/>
                    </a:lnTo>
                    <a:lnTo>
                      <a:pt x="855" y="421"/>
                    </a:lnTo>
                    <a:lnTo>
                      <a:pt x="993" y="370"/>
                    </a:lnTo>
                    <a:lnTo>
                      <a:pt x="1138" y="327"/>
                    </a:lnTo>
                    <a:lnTo>
                      <a:pt x="1225" y="268"/>
                    </a:lnTo>
                    <a:lnTo>
                      <a:pt x="1335" y="189"/>
                    </a:lnTo>
                    <a:lnTo>
                      <a:pt x="1457" y="123"/>
                    </a:lnTo>
                    <a:lnTo>
                      <a:pt x="1574" y="94"/>
                    </a:lnTo>
                    <a:lnTo>
                      <a:pt x="1718" y="43"/>
                    </a:lnTo>
                    <a:lnTo>
                      <a:pt x="1813" y="7"/>
                    </a:lnTo>
                    <a:lnTo>
                      <a:pt x="1863" y="0"/>
                    </a:lnTo>
                    <a:lnTo>
                      <a:pt x="1929" y="58"/>
                    </a:lnTo>
                    <a:lnTo>
                      <a:pt x="2009" y="204"/>
                    </a:lnTo>
                    <a:lnTo>
                      <a:pt x="2067" y="327"/>
                    </a:lnTo>
                    <a:lnTo>
                      <a:pt x="2147" y="442"/>
                    </a:lnTo>
                    <a:lnTo>
                      <a:pt x="2205" y="595"/>
                    </a:lnTo>
                    <a:lnTo>
                      <a:pt x="2262" y="725"/>
                    </a:lnTo>
                    <a:lnTo>
                      <a:pt x="2328" y="863"/>
                    </a:lnTo>
                    <a:lnTo>
                      <a:pt x="2371" y="943"/>
                    </a:lnTo>
                    <a:lnTo>
                      <a:pt x="2430" y="1031"/>
                    </a:lnTo>
                    <a:lnTo>
                      <a:pt x="2532" y="1110"/>
                    </a:lnTo>
                    <a:lnTo>
                      <a:pt x="2568" y="1146"/>
                    </a:lnTo>
                    <a:lnTo>
                      <a:pt x="2604" y="1256"/>
                    </a:lnTo>
                    <a:lnTo>
                      <a:pt x="2647" y="1350"/>
                    </a:lnTo>
                    <a:lnTo>
                      <a:pt x="2640" y="1422"/>
                    </a:lnTo>
                    <a:lnTo>
                      <a:pt x="2596" y="1494"/>
                    </a:lnTo>
                    <a:lnTo>
                      <a:pt x="2502" y="1552"/>
                    </a:lnTo>
                    <a:lnTo>
                      <a:pt x="2356" y="1662"/>
                    </a:lnTo>
                    <a:lnTo>
                      <a:pt x="2248" y="1690"/>
                    </a:lnTo>
                    <a:lnTo>
                      <a:pt x="2132" y="1741"/>
                    </a:lnTo>
                    <a:lnTo>
                      <a:pt x="2060" y="1777"/>
                    </a:lnTo>
                    <a:lnTo>
                      <a:pt x="1950" y="1807"/>
                    </a:lnTo>
                    <a:lnTo>
                      <a:pt x="1863" y="1851"/>
                    </a:lnTo>
                    <a:lnTo>
                      <a:pt x="1769" y="1902"/>
                    </a:lnTo>
                    <a:lnTo>
                      <a:pt x="1624" y="1930"/>
                    </a:lnTo>
                    <a:lnTo>
                      <a:pt x="1567" y="1938"/>
                    </a:lnTo>
                    <a:lnTo>
                      <a:pt x="1472" y="2024"/>
                    </a:lnTo>
                    <a:lnTo>
                      <a:pt x="1320" y="2060"/>
                    </a:lnTo>
                    <a:lnTo>
                      <a:pt x="1102" y="2183"/>
                    </a:lnTo>
                    <a:lnTo>
                      <a:pt x="942" y="2242"/>
                    </a:lnTo>
                    <a:lnTo>
                      <a:pt x="804" y="2308"/>
                    </a:lnTo>
                    <a:lnTo>
                      <a:pt x="674" y="2336"/>
                    </a:lnTo>
                    <a:lnTo>
                      <a:pt x="615" y="2329"/>
                    </a:lnTo>
                    <a:lnTo>
                      <a:pt x="566" y="2300"/>
                    </a:lnTo>
                    <a:lnTo>
                      <a:pt x="508" y="2176"/>
                    </a:lnTo>
                    <a:lnTo>
                      <a:pt x="442" y="2053"/>
                    </a:lnTo>
                    <a:lnTo>
                      <a:pt x="421" y="1973"/>
                    </a:lnTo>
                    <a:lnTo>
                      <a:pt x="406" y="1851"/>
                    </a:lnTo>
                    <a:lnTo>
                      <a:pt x="385" y="1756"/>
                    </a:lnTo>
                    <a:lnTo>
                      <a:pt x="355" y="1654"/>
                    </a:lnTo>
                    <a:lnTo>
                      <a:pt x="260" y="1524"/>
                    </a:lnTo>
                    <a:lnTo>
                      <a:pt x="203" y="1430"/>
                    </a:lnTo>
                    <a:lnTo>
                      <a:pt x="166" y="1256"/>
                    </a:lnTo>
                    <a:lnTo>
                      <a:pt x="115" y="1131"/>
                    </a:lnTo>
                    <a:lnTo>
                      <a:pt x="58" y="1001"/>
                    </a:lnTo>
                    <a:lnTo>
                      <a:pt x="22" y="871"/>
                    </a:lnTo>
                    <a:lnTo>
                      <a:pt x="0" y="805"/>
                    </a:lnTo>
                    <a:lnTo>
                      <a:pt x="22" y="755"/>
                    </a:lnTo>
                    <a:lnTo>
                      <a:pt x="79" y="725"/>
                    </a:lnTo>
                    <a:lnTo>
                      <a:pt x="130" y="740"/>
                    </a:lnTo>
                    <a:lnTo>
                      <a:pt x="145" y="784"/>
                    </a:lnTo>
                    <a:lnTo>
                      <a:pt x="79" y="820"/>
                    </a:lnTo>
                    <a:lnTo>
                      <a:pt x="79" y="886"/>
                    </a:lnTo>
                    <a:lnTo>
                      <a:pt x="102" y="972"/>
                    </a:lnTo>
                    <a:lnTo>
                      <a:pt x="138" y="1074"/>
                    </a:lnTo>
                    <a:lnTo>
                      <a:pt x="188" y="1190"/>
                    </a:lnTo>
                    <a:lnTo>
                      <a:pt x="224" y="1277"/>
                    </a:lnTo>
                    <a:lnTo>
                      <a:pt x="247" y="1407"/>
                    </a:lnTo>
                    <a:lnTo>
                      <a:pt x="283" y="1465"/>
                    </a:lnTo>
                    <a:lnTo>
                      <a:pt x="355" y="1567"/>
                    </a:lnTo>
                    <a:lnTo>
                      <a:pt x="391" y="1626"/>
                    </a:lnTo>
                    <a:lnTo>
                      <a:pt x="421" y="1705"/>
                    </a:lnTo>
                    <a:lnTo>
                      <a:pt x="434" y="1785"/>
                    </a:lnTo>
                    <a:lnTo>
                      <a:pt x="457" y="1864"/>
                    </a:lnTo>
                    <a:lnTo>
                      <a:pt x="479" y="1994"/>
                    </a:lnTo>
                    <a:lnTo>
                      <a:pt x="523" y="2104"/>
                    </a:lnTo>
                    <a:lnTo>
                      <a:pt x="602" y="2264"/>
                    </a:lnTo>
                    <a:lnTo>
                      <a:pt x="660" y="2293"/>
                    </a:lnTo>
                    <a:lnTo>
                      <a:pt x="717" y="2293"/>
                    </a:lnTo>
                    <a:lnTo>
                      <a:pt x="834" y="2249"/>
                    </a:lnTo>
                    <a:lnTo>
                      <a:pt x="980" y="2191"/>
                    </a:lnTo>
                    <a:lnTo>
                      <a:pt x="1110" y="2126"/>
                    </a:lnTo>
                    <a:lnTo>
                      <a:pt x="1218" y="2060"/>
                    </a:lnTo>
                    <a:lnTo>
                      <a:pt x="1305" y="2009"/>
                    </a:lnTo>
                    <a:lnTo>
                      <a:pt x="1392" y="1973"/>
                    </a:lnTo>
                    <a:lnTo>
                      <a:pt x="1465" y="1973"/>
                    </a:lnTo>
                    <a:lnTo>
                      <a:pt x="1508" y="1923"/>
                    </a:lnTo>
                    <a:lnTo>
                      <a:pt x="1610" y="1887"/>
                    </a:lnTo>
                    <a:lnTo>
                      <a:pt x="1705" y="1872"/>
                    </a:lnTo>
                    <a:lnTo>
                      <a:pt x="1762" y="1864"/>
                    </a:lnTo>
                    <a:lnTo>
                      <a:pt x="1937" y="1764"/>
                    </a:lnTo>
                    <a:lnTo>
                      <a:pt x="2037" y="1741"/>
                    </a:lnTo>
                    <a:lnTo>
                      <a:pt x="2124" y="1698"/>
                    </a:lnTo>
                    <a:lnTo>
                      <a:pt x="2233" y="1639"/>
                    </a:lnTo>
                    <a:lnTo>
                      <a:pt x="2350" y="1626"/>
                    </a:lnTo>
                    <a:lnTo>
                      <a:pt x="2451" y="1537"/>
                    </a:lnTo>
                    <a:lnTo>
                      <a:pt x="2532" y="1480"/>
                    </a:lnTo>
                    <a:lnTo>
                      <a:pt x="2581" y="1443"/>
                    </a:lnTo>
                    <a:lnTo>
                      <a:pt x="2596" y="1379"/>
                    </a:lnTo>
                    <a:lnTo>
                      <a:pt x="2596" y="1313"/>
                    </a:lnTo>
                    <a:lnTo>
                      <a:pt x="2560" y="1248"/>
                    </a:lnTo>
                    <a:lnTo>
                      <a:pt x="2538" y="1154"/>
                    </a:lnTo>
                    <a:lnTo>
                      <a:pt x="2458" y="1110"/>
                    </a:lnTo>
                    <a:lnTo>
                      <a:pt x="2386" y="1044"/>
                    </a:lnTo>
                    <a:lnTo>
                      <a:pt x="2328" y="965"/>
                    </a:lnTo>
                    <a:lnTo>
                      <a:pt x="2233" y="761"/>
                    </a:lnTo>
                    <a:lnTo>
                      <a:pt x="2162" y="602"/>
                    </a:lnTo>
                    <a:lnTo>
                      <a:pt x="2118" y="486"/>
                    </a:lnTo>
                    <a:lnTo>
                      <a:pt x="2037" y="370"/>
                    </a:lnTo>
                    <a:lnTo>
                      <a:pt x="1980" y="240"/>
                    </a:lnTo>
                    <a:lnTo>
                      <a:pt x="1914" y="109"/>
                    </a:lnTo>
                    <a:lnTo>
                      <a:pt x="1878" y="87"/>
                    </a:lnTo>
                    <a:lnTo>
                      <a:pt x="1842" y="51"/>
                    </a:lnTo>
                    <a:lnTo>
                      <a:pt x="1682" y="102"/>
                    </a:lnTo>
                    <a:lnTo>
                      <a:pt x="1595" y="138"/>
                    </a:lnTo>
                    <a:lnTo>
                      <a:pt x="1465" y="160"/>
                    </a:lnTo>
                    <a:lnTo>
                      <a:pt x="1356" y="217"/>
                    </a:lnTo>
                    <a:lnTo>
                      <a:pt x="1197" y="348"/>
                    </a:lnTo>
                    <a:lnTo>
                      <a:pt x="1117" y="385"/>
                    </a:lnTo>
                    <a:lnTo>
                      <a:pt x="1023" y="391"/>
                    </a:lnTo>
                    <a:lnTo>
                      <a:pt x="827" y="472"/>
                    </a:lnTo>
                    <a:lnTo>
                      <a:pt x="710" y="559"/>
                    </a:lnTo>
                    <a:lnTo>
                      <a:pt x="544" y="631"/>
                    </a:lnTo>
                    <a:lnTo>
                      <a:pt x="188" y="755"/>
                    </a:lnTo>
                    <a:lnTo>
                      <a:pt x="127" y="7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5" name="Text Box 7"/>
            <p:cNvSpPr txBox="1">
              <a:spLocks noChangeArrowheads="1"/>
            </p:cNvSpPr>
            <p:nvPr/>
          </p:nvSpPr>
          <p:spPr bwMode="auto">
            <a:xfrm rot="20123213">
              <a:off x="3399654" y="2547152"/>
              <a:ext cx="2249488" cy="1190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sz="6600" b="1" i="1" dirty="0">
                  <a:latin typeface="+mj-lt"/>
                </a:rPr>
                <a:t>ERS</a:t>
              </a:r>
            </a:p>
          </p:txBody>
        </p:sp>
      </p:grp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Processes and Procedures</a:t>
            </a:r>
          </a:p>
          <a:p>
            <a:r>
              <a:rPr lang="en-US" smtClean="0"/>
              <a:t>Reporting Requirements</a:t>
            </a:r>
          </a:p>
          <a:p>
            <a:r>
              <a:rPr lang="en-US" smtClean="0"/>
              <a:t>Customer Expectations</a:t>
            </a:r>
          </a:p>
          <a:p>
            <a:r>
              <a:rPr lang="en-US" smtClean="0"/>
              <a:t>Product Configuration</a:t>
            </a:r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  <a:endParaRPr lang="en-US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SS-BU-090</a:t>
            </a:r>
            <a:endParaRPr lang="en-US" smtClean="0"/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344</TotalTime>
  <Words>159</Words>
  <Application>Microsoft PowerPoint 7.0</Application>
  <PresentationFormat>On-screen Show (4:3)</PresentationFormat>
  <Paragraphs>80</Paragraphs>
  <Slides>10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Tahoma</vt:lpstr>
      <vt:lpstr>Arial</vt:lpstr>
      <vt:lpstr>Webdings</vt:lpstr>
      <vt:lpstr>Times New Roman</vt:lpstr>
      <vt:lpstr>Wingdings</vt:lpstr>
      <vt:lpstr>QAD 2010 Template</vt:lpstr>
      <vt:lpstr>Microsoft Clip Gallery</vt:lpstr>
      <vt:lpstr>Business Considerations</vt:lpstr>
      <vt:lpstr>Business Considerations</vt:lpstr>
      <vt:lpstr>Tracking – Cumulative</vt:lpstr>
      <vt:lpstr>Tracking Terminology</vt:lpstr>
      <vt:lpstr>EDI/EDI eCommerce</vt:lpstr>
      <vt:lpstr>Price List Maintenance</vt:lpstr>
      <vt:lpstr>Planning Horizons</vt:lpstr>
      <vt:lpstr>Evaluated Receipts Settlement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njm</cp:lastModifiedBy>
  <cp:revision>68</cp:revision>
  <dcterms:created xsi:type="dcterms:W3CDTF">2000-12-07T01:41:33Z</dcterms:created>
  <dcterms:modified xsi:type="dcterms:W3CDTF">2010-12-07T23:26:22Z</dcterms:modified>
</cp:coreProperties>
</file>