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710" r:id="rId2"/>
  </p:sldMasterIdLst>
  <p:notesMasterIdLst>
    <p:notesMasterId r:id="rId26"/>
  </p:notesMasterIdLst>
  <p:handoutMasterIdLst>
    <p:handoutMasterId r:id="rId27"/>
  </p:handout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custDataLst>
    <p:tags r:id="rId28"/>
  </p:custDataLst>
  <p:defaultTextStyle>
    <a:defPPr>
      <a:defRPr lang="en-US"/>
    </a:defPPr>
    <a:lvl1pPr algn="l" rtl="0" eaLnBrk="0" fontAlgn="base" hangingPunct="0">
      <a:spcBef>
        <a:spcPct val="0"/>
      </a:spcBef>
      <a:spcAft>
        <a:spcPct val="0"/>
      </a:spcAft>
      <a:defRPr kumimoji="1" sz="2400" kern="1200">
        <a:solidFill>
          <a:schemeClr val="tx1"/>
        </a:solidFill>
        <a:latin typeface="Arial" charset="0"/>
        <a:ea typeface="+mn-ea"/>
        <a:cs typeface="+mn-cs"/>
      </a:defRPr>
    </a:lvl1pPr>
    <a:lvl2pPr marL="457200" algn="l" rtl="0" eaLnBrk="0" fontAlgn="base" hangingPunct="0">
      <a:spcBef>
        <a:spcPct val="0"/>
      </a:spcBef>
      <a:spcAft>
        <a:spcPct val="0"/>
      </a:spcAft>
      <a:defRPr kumimoji="1" sz="2400" kern="1200">
        <a:solidFill>
          <a:schemeClr val="tx1"/>
        </a:solidFill>
        <a:latin typeface="Arial" charset="0"/>
        <a:ea typeface="+mn-ea"/>
        <a:cs typeface="+mn-cs"/>
      </a:defRPr>
    </a:lvl2pPr>
    <a:lvl3pPr marL="914400" algn="l" rtl="0" eaLnBrk="0" fontAlgn="base" hangingPunct="0">
      <a:spcBef>
        <a:spcPct val="0"/>
      </a:spcBef>
      <a:spcAft>
        <a:spcPct val="0"/>
      </a:spcAft>
      <a:defRPr kumimoji="1" sz="2400" kern="1200">
        <a:solidFill>
          <a:schemeClr val="tx1"/>
        </a:solidFill>
        <a:latin typeface="Arial" charset="0"/>
        <a:ea typeface="+mn-ea"/>
        <a:cs typeface="+mn-cs"/>
      </a:defRPr>
    </a:lvl3pPr>
    <a:lvl4pPr marL="1371600" algn="l" rtl="0" eaLnBrk="0" fontAlgn="base" hangingPunct="0">
      <a:spcBef>
        <a:spcPct val="0"/>
      </a:spcBef>
      <a:spcAft>
        <a:spcPct val="0"/>
      </a:spcAft>
      <a:defRPr kumimoji="1" sz="2400" kern="1200">
        <a:solidFill>
          <a:schemeClr val="tx1"/>
        </a:solidFill>
        <a:latin typeface="Arial" charset="0"/>
        <a:ea typeface="+mn-ea"/>
        <a:cs typeface="+mn-cs"/>
      </a:defRPr>
    </a:lvl4pPr>
    <a:lvl5pPr marL="1828800" algn="l" rtl="0" eaLnBrk="0" fontAlgn="base" hangingPunct="0">
      <a:spcBef>
        <a:spcPct val="0"/>
      </a:spcBef>
      <a:spcAft>
        <a:spcPct val="0"/>
      </a:spcAft>
      <a:defRPr kumimoji="1" sz="2400" kern="1200">
        <a:solidFill>
          <a:schemeClr val="tx1"/>
        </a:solidFill>
        <a:latin typeface="Arial" charset="0"/>
        <a:ea typeface="+mn-ea"/>
        <a:cs typeface="+mn-cs"/>
      </a:defRPr>
    </a:lvl5pPr>
    <a:lvl6pPr marL="2286000" algn="l" defTabSz="914400" rtl="0" eaLnBrk="1" latinLnBrk="0" hangingPunct="1">
      <a:defRPr kumimoji="1" sz="2400" kern="1200">
        <a:solidFill>
          <a:schemeClr val="tx1"/>
        </a:solidFill>
        <a:latin typeface="Arial" charset="0"/>
        <a:ea typeface="+mn-ea"/>
        <a:cs typeface="+mn-cs"/>
      </a:defRPr>
    </a:lvl6pPr>
    <a:lvl7pPr marL="2743200" algn="l" defTabSz="914400" rtl="0" eaLnBrk="1" latinLnBrk="0" hangingPunct="1">
      <a:defRPr kumimoji="1" sz="2400" kern="1200">
        <a:solidFill>
          <a:schemeClr val="tx1"/>
        </a:solidFill>
        <a:latin typeface="Arial" charset="0"/>
        <a:ea typeface="+mn-ea"/>
        <a:cs typeface="+mn-cs"/>
      </a:defRPr>
    </a:lvl7pPr>
    <a:lvl8pPr marL="3200400" algn="l" defTabSz="914400" rtl="0" eaLnBrk="1" latinLnBrk="0" hangingPunct="1">
      <a:defRPr kumimoji="1" sz="2400" kern="1200">
        <a:solidFill>
          <a:schemeClr val="tx1"/>
        </a:solidFill>
        <a:latin typeface="Arial" charset="0"/>
        <a:ea typeface="+mn-ea"/>
        <a:cs typeface="+mn-cs"/>
      </a:defRPr>
    </a:lvl8pPr>
    <a:lvl9pPr marL="3657600" algn="l" defTabSz="914400" rtl="0" eaLnBrk="1" latinLnBrk="0" hangingPunct="1">
      <a:defRPr kumimoji="1"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CCCCFF"/>
    <a:srgbClr val="890C4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288" y="-72"/>
      </p:cViewPr>
      <p:guideLst>
        <p:guide orient="horz" pos="2157"/>
        <p:guide pos="2888"/>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8" d="100"/>
          <a:sy n="78" d="100"/>
        </p:scale>
        <p:origin x="-2070"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a:latin typeface="Times New Roman" pitchFamily="18" charset="0"/>
              </a:defRPr>
            </a:lvl1pPr>
          </a:lstStyle>
          <a:p>
            <a:pPr>
              <a:defRPr/>
            </a:pPr>
            <a:r>
              <a:rPr lang="en-US"/>
              <a:t>Cat </a:t>
            </a:r>
            <a:r>
              <a:rPr lang="en-US" err="1"/>
              <a:t>McGlothlin</a:t>
            </a:r>
            <a:r>
              <a:rPr lang="en-US"/>
              <a:t> </a:t>
            </a:r>
            <a:r>
              <a:rPr lang="en-US" err="1"/>
              <a:t>Gurkweitz</a:t>
            </a:r>
            <a:endParaRPr lang="en-US"/>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fld id="{128CA60B-1953-4EF3-A6EB-20FE64045AFA}" type="datetime1">
              <a:rPr lang="zh-CN" altLang="en-US"/>
              <a:pPr/>
              <a:t>2011/2/25</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fld id="{F3787886-BFFA-402A-B2DA-991F6FAC9463}" type="slidenum">
              <a:rPr lang="zh-CN" altLang="en-US"/>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a:latin typeface="Times New Roman" pitchFamily="18" charset="0"/>
              </a:defRPr>
            </a:lvl1pPr>
          </a:lstStyle>
          <a:p>
            <a:endParaRPr lang="zh-CN" altLang="en-US"/>
          </a:p>
        </p:txBody>
      </p:sp>
      <p:sp>
        <p:nvSpPr>
          <p:cNvPr id="2765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a:latin typeface="Times New Roman" pitchFamily="18" charset="0"/>
              </a:defRPr>
            </a:lvl1pPr>
          </a:lstStyle>
          <a:p>
            <a:fld id="{1C1B54E2-A8CA-42DB-AE16-1C901431C649}" type="datetime1">
              <a:rPr lang="zh-CN" altLang="en-US"/>
              <a:pPr/>
              <a:t>2011/2/25</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a:latin typeface="Times New Roman" pitchFamily="18" charset="0"/>
              </a:defRPr>
            </a:lvl1pPr>
          </a:lstStyle>
          <a:p>
            <a:endParaRPr lang="zh-CN" alt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a:latin typeface="Times New Roman" pitchFamily="18" charset="0"/>
              </a:defRPr>
            </a:lvl1pPr>
          </a:lstStyle>
          <a:p>
            <a:fld id="{E8DCA565-4F50-47DF-A8DA-5BAD4C579A9B}" type="slidenum">
              <a:rPr lang="zh-CN" altLang="en-US"/>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1"/>
          <p:cNvSpPr>
            <a:spLocks noGrp="1" noChangeArrowheads="1"/>
          </p:cNvSpPr>
          <p:nvPr>
            <p:ph type="dt" sz="quarter" idx="1"/>
          </p:nvPr>
        </p:nvSpPr>
        <p:spPr>
          <a:noFill/>
        </p:spPr>
        <p:txBody>
          <a:bodyPr/>
          <a:lstStyle/>
          <a:p>
            <a:fld id="{3F369F99-125B-4201-B4ED-BC156AC80BF1}" type="datetime1">
              <a:rPr lang="en-US" smtClean="0"/>
              <a:pPr/>
              <a:t>2/25/2011</a:t>
            </a:fld>
            <a:endParaRPr lang="en-US" smtClean="0"/>
          </a:p>
        </p:txBody>
      </p:sp>
      <p:sp>
        <p:nvSpPr>
          <p:cNvPr id="28675" name="Rectangle 13"/>
          <p:cNvSpPr>
            <a:spLocks noGrp="1" noChangeArrowheads="1"/>
          </p:cNvSpPr>
          <p:nvPr>
            <p:ph type="sldNum" sz="quarter" idx="5"/>
          </p:nvPr>
        </p:nvSpPr>
        <p:spPr>
          <a:noFill/>
        </p:spPr>
        <p:txBody>
          <a:bodyPr/>
          <a:lstStyle/>
          <a:p>
            <a:fld id="{ABEB0E5C-9302-4504-9C68-202E9ED5DA0E}" type="slidenum">
              <a:rPr lang="en-US" smtClean="0"/>
              <a:pPr/>
              <a:t>2</a:t>
            </a:fld>
            <a:endParaRPr lang="en-US" smtClean="0"/>
          </a:p>
        </p:txBody>
      </p:sp>
      <p:sp>
        <p:nvSpPr>
          <p:cNvPr id="28676" name="Rectangle 2"/>
          <p:cNvSpPr>
            <a:spLocks noGrp="1" noRot="1" noChangeAspect="1" noChangeArrowheads="1" noTextEdit="1"/>
          </p:cNvSpPr>
          <p:nvPr>
            <p:ph type="sldImg"/>
          </p:nvPr>
        </p:nvSpPr>
        <p:spPr>
          <a:ln/>
        </p:spPr>
      </p:sp>
      <p:sp>
        <p:nvSpPr>
          <p:cNvPr id="28677"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BB94E9C4-F7B7-4F6B-B881-6878203BF713}" type="datetime1">
              <a:rPr lang="en-US" smtClean="0"/>
              <a:pPr>
                <a:defRPr/>
              </a:pPr>
              <a:t>2/25/2011</a:t>
            </a:fld>
            <a:endParaRPr lang="en-US" dirty="0"/>
          </a:p>
        </p:txBody>
      </p:sp>
      <p:sp>
        <p:nvSpPr>
          <p:cNvPr id="5" name="Slide Number Placeholder 4"/>
          <p:cNvSpPr>
            <a:spLocks noGrp="1"/>
          </p:cNvSpPr>
          <p:nvPr>
            <p:ph type="sldNum" sz="quarter" idx="11"/>
          </p:nvPr>
        </p:nvSpPr>
        <p:spPr/>
        <p:txBody>
          <a:bodyPr/>
          <a:lstStyle/>
          <a:p>
            <a:pPr>
              <a:defRPr/>
            </a:pPr>
            <a:fld id="{C3997A19-E4A7-4012-BE81-9C20D65177BD}" type="slidenum">
              <a:rPr lang="en-US" smtClean="0"/>
              <a:pPr>
                <a:defRPr/>
              </a:pPr>
              <a:t>19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8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48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2008-WLT-IN-010</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2008-WLT-IN-010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71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eaLnBrk="1" hangingPunct="1">
              <a:spcBef>
                <a:spcPct val="50000"/>
              </a:spcBef>
              <a:defRPr/>
            </a:pPr>
            <a:r>
              <a:rPr kumimoji="0" lang="en-US" sz="1000" dirty="0">
                <a:solidFill>
                  <a:schemeClr val="bg2"/>
                </a:solidFill>
                <a:latin typeface="Tahoma" pitchFamily="34" charset="0"/>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7110" name="Rectangle 6"/>
          <p:cNvSpPr>
            <a:spLocks noGrp="1" noChangeArrowheads="1"/>
          </p:cNvSpPr>
          <p:nvPr>
            <p:ph type="ftr" sz="quarter" idx="3"/>
          </p:nvPr>
        </p:nvSpPr>
        <p:spPr bwMode="auto">
          <a:xfrm>
            <a:off x="7772400" y="6648450"/>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800"/>
            </a:lvl1pPr>
          </a:lstStyle>
          <a:p>
            <a:pPr>
              <a:defRPr/>
            </a:pPr>
            <a:r>
              <a:rPr lang="en-US"/>
              <a:t>2008-WLT-IN-010</a:t>
            </a:r>
          </a:p>
        </p:txBody>
      </p:sp>
    </p:spTree>
  </p:cSld>
  <p:clrMap bg1="lt1" tx1="dk1" bg2="lt2" tx2="dk2" accent1="accent1" accent2="accent2" accent3="accent3" accent4="accent4" accent5="accent5" accent6="accent6" hlink="hlink" folHlink="folHlink"/>
  <p:sldLayoutIdLst>
    <p:sldLayoutId id="2147483709"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2008-WLT-IN-010</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33"/>
          <p:cNvSpPr>
            <a:spLocks noGrp="1" noChangeArrowheads="1"/>
          </p:cNvSpPr>
          <p:nvPr>
            <p:ph type="title"/>
          </p:nvPr>
        </p:nvSpPr>
        <p:spPr/>
        <p:txBody>
          <a:bodyPr>
            <a:normAutofit/>
          </a:bodyPr>
          <a:lstStyle/>
          <a:p>
            <a:pPr eaLnBrk="1" hangingPunct="1"/>
            <a:r>
              <a:rPr lang="en-US" dirty="0" smtClean="0"/>
              <a:t>WIP Lot Trace</a:t>
            </a:r>
          </a:p>
        </p:txBody>
      </p:sp>
      <p:sp>
        <p:nvSpPr>
          <p:cNvPr id="4" name="Text Placeholder 3"/>
          <p:cNvSpPr>
            <a:spLocks noGrp="1"/>
          </p:cNvSpPr>
          <p:nvPr>
            <p:ph type="body" sz="quarter" idx="10"/>
          </p:nvPr>
        </p:nvSpPr>
        <p:spPr/>
        <p:txBody>
          <a:bodyPr/>
          <a:lstStyle/>
          <a:p>
            <a:r>
              <a:rPr lang="en-US" dirty="0" smtClean="0"/>
              <a:t>QAD Enterprise Applications</a:t>
            </a:r>
            <a:endParaRPr lang="en-US" dirty="0"/>
          </a:p>
        </p:txBody>
      </p:sp>
      <p:sp>
        <p:nvSpPr>
          <p:cNvPr id="5" name="Text Placeholder 4"/>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p:txBody>
          <a:bodyPr/>
          <a:lstStyle/>
          <a:p>
            <a:pPr eaLnBrk="1" hangingPunct="1"/>
            <a:r>
              <a:rPr lang="en-US" smtClean="0"/>
              <a:t>WLT cannot be used to trace WIP material at non-milestone operations</a:t>
            </a:r>
          </a:p>
          <a:p>
            <a:pPr lvl="1" eaLnBrk="1" hangingPunct="1"/>
            <a:r>
              <a:rPr lang="en-US" smtClean="0"/>
              <a:t>WIP lot/serials are produced only by milestone operations</a:t>
            </a:r>
          </a:p>
          <a:p>
            <a:pPr eaLnBrk="1" hangingPunct="1"/>
            <a:r>
              <a:rPr lang="en-US" smtClean="0"/>
              <a:t>WLT does not capture tracing information for the following transactions:</a:t>
            </a:r>
          </a:p>
          <a:p>
            <a:pPr lvl="1" eaLnBrk="1" hangingPunct="1"/>
            <a:r>
              <a:rPr lang="en-US" smtClean="0"/>
              <a:t>Inventory backflush</a:t>
            </a:r>
          </a:p>
          <a:p>
            <a:pPr lvl="1" eaLnBrk="1" hangingPunct="1"/>
            <a:r>
              <a:rPr lang="en-US" smtClean="0"/>
              <a:t>Work order receipt backflush</a:t>
            </a:r>
          </a:p>
          <a:p>
            <a:pPr lvl="1" eaLnBrk="1" hangingPunct="1"/>
            <a:r>
              <a:rPr lang="en-US" smtClean="0"/>
              <a:t>Sales order shipments of final assembly work orders</a:t>
            </a:r>
          </a:p>
          <a:p>
            <a:pPr lvl="1" eaLnBrk="1" hangingPunct="1"/>
            <a:r>
              <a:rPr lang="en-US" smtClean="0"/>
              <a:t>Transactions created by the Service/Support Management (SSM) module</a:t>
            </a:r>
          </a:p>
          <a:p>
            <a:pPr eaLnBrk="1" hangingPunct="1"/>
            <a:endParaRPr lang="en-US" smtClean="0"/>
          </a:p>
        </p:txBody>
      </p:sp>
      <p:sp>
        <p:nvSpPr>
          <p:cNvPr id="13314" name="Title 1"/>
          <p:cNvSpPr>
            <a:spLocks noGrp="1"/>
          </p:cNvSpPr>
          <p:nvPr>
            <p:ph type="title"/>
          </p:nvPr>
        </p:nvSpPr>
        <p:spPr/>
        <p:txBody>
          <a:bodyPr/>
          <a:lstStyle/>
          <a:p>
            <a:pPr eaLnBrk="1" hangingPunct="1"/>
            <a:r>
              <a:rPr lang="en-US" smtClean="0"/>
              <a:t>WIP Lot Trace - Limitations</a:t>
            </a:r>
          </a:p>
        </p:txBody>
      </p:sp>
      <p:sp>
        <p:nvSpPr>
          <p:cNvPr id="13316" name="Footer Placeholder 3"/>
          <p:cNvSpPr>
            <a:spLocks noGrp="1"/>
          </p:cNvSpPr>
          <p:nvPr>
            <p:ph type="ftr" sz="quarter" idx="10"/>
          </p:nvPr>
        </p:nvSpPr>
        <p:spPr>
          <a:noFill/>
        </p:spPr>
        <p:txBody>
          <a:bodyPr/>
          <a:lstStyle/>
          <a:p>
            <a:r>
              <a:rPr lang="en-US" smtClean="0"/>
              <a:t>WLT-IN-110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33" name="Rectangle 9"/>
          <p:cNvSpPr>
            <a:spLocks noGrp="1" noChangeArrowheads="1"/>
          </p:cNvSpPr>
          <p:nvPr>
            <p:ph idx="1"/>
          </p:nvPr>
        </p:nvSpPr>
        <p:spPr/>
        <p:txBody>
          <a:bodyPr/>
          <a:lstStyle/>
          <a:p>
            <a:pPr lvl="1"/>
            <a:r>
              <a:rPr lang="en-US" smtClean="0"/>
              <a:t>Lot Combining</a:t>
            </a:r>
          </a:p>
          <a:p>
            <a:pPr lvl="1"/>
            <a:r>
              <a:rPr lang="en-US" smtClean="0"/>
              <a:t>Lot Number</a:t>
            </a:r>
          </a:p>
          <a:p>
            <a:pPr lvl="1"/>
            <a:r>
              <a:rPr lang="en-US" smtClean="0"/>
              <a:t>Lot/Serial Number</a:t>
            </a:r>
          </a:p>
          <a:p>
            <a:pPr lvl="1"/>
            <a:r>
              <a:rPr lang="en-US" smtClean="0"/>
              <a:t>Lot Splitting</a:t>
            </a:r>
          </a:p>
          <a:p>
            <a:pPr lvl="1"/>
            <a:r>
              <a:rPr lang="en-US" smtClean="0"/>
              <a:t>Lot Traceability</a:t>
            </a:r>
          </a:p>
          <a:p>
            <a:pPr lvl="1"/>
            <a:r>
              <a:rPr lang="en-US" smtClean="0"/>
              <a:t>Milestone Operation</a:t>
            </a:r>
          </a:p>
          <a:p>
            <a:pPr lvl="1"/>
            <a:r>
              <a:rPr lang="en-US" smtClean="0"/>
              <a:t>Queue</a:t>
            </a:r>
          </a:p>
          <a:p>
            <a:pPr lvl="1"/>
            <a:r>
              <a:rPr lang="en-US" smtClean="0"/>
              <a:t>Reference</a:t>
            </a:r>
          </a:p>
          <a:p>
            <a:pPr lvl="1"/>
            <a:r>
              <a:rPr lang="en-US" smtClean="0"/>
              <a:t>Serial Number</a:t>
            </a:r>
          </a:p>
          <a:p>
            <a:pPr lvl="1"/>
            <a:r>
              <a:rPr lang="en-US" smtClean="0"/>
              <a:t>WIP</a:t>
            </a:r>
          </a:p>
        </p:txBody>
      </p:sp>
      <p:sp>
        <p:nvSpPr>
          <p:cNvPr id="14340" name="Rectangle 8"/>
          <p:cNvSpPr>
            <a:spLocks noGrp="1" noChangeArrowheads="1"/>
          </p:cNvSpPr>
          <p:nvPr>
            <p:ph type="title"/>
          </p:nvPr>
        </p:nvSpPr>
        <p:spPr/>
        <p:txBody>
          <a:bodyPr/>
          <a:lstStyle/>
          <a:p>
            <a:r>
              <a:rPr lang="en-US" smtClean="0"/>
              <a:t>Terminology</a:t>
            </a:r>
          </a:p>
        </p:txBody>
      </p:sp>
      <p:sp>
        <p:nvSpPr>
          <p:cNvPr id="14339" name="Footer Placeholder 3"/>
          <p:cNvSpPr>
            <a:spLocks noGrp="1"/>
          </p:cNvSpPr>
          <p:nvPr>
            <p:ph type="ftr" sz="quarter" idx="10"/>
          </p:nvPr>
        </p:nvSpPr>
        <p:spPr/>
        <p:txBody>
          <a:bodyPr/>
          <a:lstStyle/>
          <a:p>
            <a:r>
              <a:rPr lang="en-US" smtClean="0"/>
              <a:t>WLT-IN-120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6633">
                                            <p:txEl>
                                              <p:pRg st="0" end="0"/>
                                            </p:txEl>
                                          </p:spTgt>
                                        </p:tgtEl>
                                        <p:attrNameLst>
                                          <p:attrName>style.visibility</p:attrName>
                                        </p:attrNameLst>
                                      </p:cBhvr>
                                      <p:to>
                                        <p:strVal val="visible"/>
                                      </p:to>
                                    </p:set>
                                    <p:animEffect transition="in" filter="wipe(up)">
                                      <p:cBhvr>
                                        <p:cTn id="7" dur="500"/>
                                        <p:tgtEl>
                                          <p:spTgt spid="26633">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6633">
                                            <p:txEl>
                                              <p:pRg st="1" end="1"/>
                                            </p:txEl>
                                          </p:spTgt>
                                        </p:tgtEl>
                                        <p:attrNameLst>
                                          <p:attrName>style.visibility</p:attrName>
                                        </p:attrNameLst>
                                      </p:cBhvr>
                                      <p:to>
                                        <p:strVal val="visible"/>
                                      </p:to>
                                    </p:set>
                                    <p:animEffect transition="in" filter="wipe(up)">
                                      <p:cBhvr>
                                        <p:cTn id="11" dur="500"/>
                                        <p:tgtEl>
                                          <p:spTgt spid="26633">
                                            <p:txEl>
                                              <p:pRg st="1" end="1"/>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6633">
                                            <p:txEl>
                                              <p:pRg st="2" end="2"/>
                                            </p:txEl>
                                          </p:spTgt>
                                        </p:tgtEl>
                                        <p:attrNameLst>
                                          <p:attrName>style.visibility</p:attrName>
                                        </p:attrNameLst>
                                      </p:cBhvr>
                                      <p:to>
                                        <p:strVal val="visible"/>
                                      </p:to>
                                    </p:set>
                                    <p:animEffect transition="in" filter="wipe(up)">
                                      <p:cBhvr>
                                        <p:cTn id="15" dur="500"/>
                                        <p:tgtEl>
                                          <p:spTgt spid="26633">
                                            <p:txEl>
                                              <p:pRg st="2" end="2"/>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6633">
                                            <p:txEl>
                                              <p:pRg st="3" end="3"/>
                                            </p:txEl>
                                          </p:spTgt>
                                        </p:tgtEl>
                                        <p:attrNameLst>
                                          <p:attrName>style.visibility</p:attrName>
                                        </p:attrNameLst>
                                      </p:cBhvr>
                                      <p:to>
                                        <p:strVal val="visible"/>
                                      </p:to>
                                    </p:set>
                                    <p:animEffect transition="in" filter="wipe(up)">
                                      <p:cBhvr>
                                        <p:cTn id="19" dur="500"/>
                                        <p:tgtEl>
                                          <p:spTgt spid="26633">
                                            <p:txEl>
                                              <p:pRg st="3" end="3"/>
                                            </p:txEl>
                                          </p:spTgt>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6633">
                                            <p:txEl>
                                              <p:pRg st="4" end="4"/>
                                            </p:txEl>
                                          </p:spTgt>
                                        </p:tgtEl>
                                        <p:attrNameLst>
                                          <p:attrName>style.visibility</p:attrName>
                                        </p:attrNameLst>
                                      </p:cBhvr>
                                      <p:to>
                                        <p:strVal val="visible"/>
                                      </p:to>
                                    </p:set>
                                    <p:animEffect transition="in" filter="wipe(up)">
                                      <p:cBhvr>
                                        <p:cTn id="23" dur="500"/>
                                        <p:tgtEl>
                                          <p:spTgt spid="26633">
                                            <p:txEl>
                                              <p:pRg st="4" end="4"/>
                                            </p:txEl>
                                          </p:spTgt>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6633">
                                            <p:txEl>
                                              <p:pRg st="5" end="5"/>
                                            </p:txEl>
                                          </p:spTgt>
                                        </p:tgtEl>
                                        <p:attrNameLst>
                                          <p:attrName>style.visibility</p:attrName>
                                        </p:attrNameLst>
                                      </p:cBhvr>
                                      <p:to>
                                        <p:strVal val="visible"/>
                                      </p:to>
                                    </p:set>
                                    <p:animEffect transition="in" filter="wipe(up)">
                                      <p:cBhvr>
                                        <p:cTn id="27" dur="500"/>
                                        <p:tgtEl>
                                          <p:spTgt spid="26633">
                                            <p:txEl>
                                              <p:pRg st="5" end="5"/>
                                            </p:txEl>
                                          </p:spTgt>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6633">
                                            <p:txEl>
                                              <p:pRg st="6" end="6"/>
                                            </p:txEl>
                                          </p:spTgt>
                                        </p:tgtEl>
                                        <p:attrNameLst>
                                          <p:attrName>style.visibility</p:attrName>
                                        </p:attrNameLst>
                                      </p:cBhvr>
                                      <p:to>
                                        <p:strVal val="visible"/>
                                      </p:to>
                                    </p:set>
                                    <p:animEffect transition="in" filter="wipe(up)">
                                      <p:cBhvr>
                                        <p:cTn id="31" dur="500"/>
                                        <p:tgtEl>
                                          <p:spTgt spid="26633">
                                            <p:txEl>
                                              <p:pRg st="6" end="6"/>
                                            </p:txEl>
                                          </p:spTgt>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6633">
                                            <p:txEl>
                                              <p:pRg st="7" end="7"/>
                                            </p:txEl>
                                          </p:spTgt>
                                        </p:tgtEl>
                                        <p:attrNameLst>
                                          <p:attrName>style.visibility</p:attrName>
                                        </p:attrNameLst>
                                      </p:cBhvr>
                                      <p:to>
                                        <p:strVal val="visible"/>
                                      </p:to>
                                    </p:set>
                                    <p:animEffect transition="in" filter="wipe(up)">
                                      <p:cBhvr>
                                        <p:cTn id="35" dur="500"/>
                                        <p:tgtEl>
                                          <p:spTgt spid="26633">
                                            <p:txEl>
                                              <p:pRg st="7" end="7"/>
                                            </p:txEl>
                                          </p:spTgt>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6633">
                                            <p:txEl>
                                              <p:pRg st="8" end="8"/>
                                            </p:txEl>
                                          </p:spTgt>
                                        </p:tgtEl>
                                        <p:attrNameLst>
                                          <p:attrName>style.visibility</p:attrName>
                                        </p:attrNameLst>
                                      </p:cBhvr>
                                      <p:to>
                                        <p:strVal val="visible"/>
                                      </p:to>
                                    </p:set>
                                    <p:animEffect transition="in" filter="wipe(up)">
                                      <p:cBhvr>
                                        <p:cTn id="39" dur="500"/>
                                        <p:tgtEl>
                                          <p:spTgt spid="26633">
                                            <p:txEl>
                                              <p:pRg st="8" end="8"/>
                                            </p:txEl>
                                          </p:spTgt>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6633">
                                            <p:txEl>
                                              <p:pRg st="9" end="9"/>
                                            </p:txEl>
                                          </p:spTgt>
                                        </p:tgtEl>
                                        <p:attrNameLst>
                                          <p:attrName>style.visibility</p:attrName>
                                        </p:attrNameLst>
                                      </p:cBhvr>
                                      <p:to>
                                        <p:strVal val="visible"/>
                                      </p:to>
                                    </p:set>
                                    <p:animEffect transition="in" filter="wipe(up)">
                                      <p:cBhvr>
                                        <p:cTn id="43" dur="500"/>
                                        <p:tgtEl>
                                          <p:spTgt spid="2663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3" grpId="0" build="p" bldLvl="2"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dirty="0" err="1" smtClean="0"/>
              <a:t>Camcar</a:t>
            </a:r>
            <a:r>
              <a:rPr lang="en-US" dirty="0" smtClean="0"/>
              <a:t>–Textron</a:t>
            </a:r>
          </a:p>
          <a:p>
            <a:r>
              <a:rPr lang="en-US" dirty="0" smtClean="0"/>
              <a:t>Masco Tech</a:t>
            </a:r>
          </a:p>
          <a:p>
            <a:r>
              <a:rPr lang="en-US" dirty="0" smtClean="0"/>
              <a:t>HE Microwave</a:t>
            </a:r>
          </a:p>
        </p:txBody>
      </p:sp>
      <p:sp>
        <p:nvSpPr>
          <p:cNvPr id="15363" name="Rectangle 2"/>
          <p:cNvSpPr>
            <a:spLocks noGrp="1" noChangeArrowheads="1"/>
          </p:cNvSpPr>
          <p:nvPr>
            <p:ph type="title"/>
          </p:nvPr>
        </p:nvSpPr>
        <p:spPr/>
        <p:txBody>
          <a:bodyPr/>
          <a:lstStyle/>
          <a:p>
            <a:r>
              <a:rPr lang="en-US" smtClean="0"/>
              <a:t>Customers Using WLT</a:t>
            </a:r>
          </a:p>
        </p:txBody>
      </p:sp>
      <p:sp>
        <p:nvSpPr>
          <p:cNvPr id="15362" name="Footer Placeholder 2"/>
          <p:cNvSpPr>
            <a:spLocks noGrp="1"/>
          </p:cNvSpPr>
          <p:nvPr>
            <p:ph type="ftr" sz="quarter" idx="10"/>
          </p:nvPr>
        </p:nvSpPr>
        <p:spPr/>
        <p:txBody>
          <a:bodyPr/>
          <a:lstStyle/>
          <a:p>
            <a:r>
              <a:rPr lang="en-US" smtClean="0"/>
              <a:t>WLT-IN-130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Advanced Repetitive</a:t>
            </a:r>
          </a:p>
          <a:p>
            <a:r>
              <a:rPr lang="en-US" dirty="0" smtClean="0"/>
              <a:t>Inventory Control</a:t>
            </a:r>
          </a:p>
          <a:p>
            <a:r>
              <a:rPr lang="en-US" dirty="0" smtClean="0"/>
              <a:t>Purchasing</a:t>
            </a:r>
          </a:p>
          <a:p>
            <a:r>
              <a:rPr lang="en-US" dirty="0" smtClean="0"/>
              <a:t>Shop Floor Control</a:t>
            </a:r>
          </a:p>
          <a:p>
            <a:r>
              <a:rPr lang="en-US" dirty="0" smtClean="0"/>
              <a:t>(Standard) Repetitive</a:t>
            </a:r>
          </a:p>
          <a:p>
            <a:r>
              <a:rPr lang="en-US" dirty="0" smtClean="0"/>
              <a:t>Work Orders</a:t>
            </a:r>
            <a:endParaRPr lang="en-US" dirty="0"/>
          </a:p>
        </p:txBody>
      </p:sp>
      <p:sp>
        <p:nvSpPr>
          <p:cNvPr id="16387" name="Rectangle 2"/>
          <p:cNvSpPr>
            <a:spLocks noGrp="1" noChangeArrowheads="1"/>
          </p:cNvSpPr>
          <p:nvPr>
            <p:ph type="title"/>
          </p:nvPr>
        </p:nvSpPr>
        <p:spPr/>
        <p:txBody>
          <a:bodyPr/>
          <a:lstStyle/>
          <a:p>
            <a:pPr eaLnBrk="1" hangingPunct="1"/>
            <a:r>
              <a:rPr lang="en-US" smtClean="0"/>
              <a:t>Supported Operations</a:t>
            </a:r>
          </a:p>
        </p:txBody>
      </p:sp>
      <p:sp>
        <p:nvSpPr>
          <p:cNvPr id="16386" name="Footer Placeholder 3"/>
          <p:cNvSpPr>
            <a:spLocks noGrp="1"/>
          </p:cNvSpPr>
          <p:nvPr>
            <p:ph type="ftr" sz="quarter" idx="10"/>
          </p:nvPr>
        </p:nvSpPr>
        <p:spPr>
          <a:noFill/>
        </p:spPr>
        <p:txBody>
          <a:bodyPr/>
          <a:lstStyle/>
          <a:p>
            <a:r>
              <a:rPr lang="en-US" smtClean="0"/>
              <a:t>WLT-IN-140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WIP Lot Trace Menu (3.22.13)</a:t>
            </a:r>
          </a:p>
        </p:txBody>
      </p:sp>
      <p:sp>
        <p:nvSpPr>
          <p:cNvPr id="17410" name="Footer Placeholder 2"/>
          <p:cNvSpPr>
            <a:spLocks noGrp="1"/>
          </p:cNvSpPr>
          <p:nvPr>
            <p:ph type="ftr" sz="quarter" idx="10"/>
          </p:nvPr>
        </p:nvSpPr>
        <p:spPr>
          <a:noFill/>
        </p:spPr>
        <p:txBody>
          <a:bodyPr/>
          <a:lstStyle/>
          <a:p>
            <a:r>
              <a:rPr lang="en-US" smtClean="0"/>
              <a:t>WLT-IN-150</a:t>
            </a:r>
          </a:p>
        </p:txBody>
      </p:sp>
      <p:pic>
        <p:nvPicPr>
          <p:cNvPr id="17412" name="Picture 17" descr="WLT menu"/>
          <p:cNvPicPr>
            <a:picLocks noChangeAspect="1" noChangeArrowheads="1"/>
          </p:cNvPicPr>
          <p:nvPr/>
        </p:nvPicPr>
        <p:blipFill>
          <a:blip r:embed="rId2" cstate="print"/>
          <a:srcRect/>
          <a:stretch>
            <a:fillRect/>
          </a:stretch>
        </p:blipFill>
        <p:spPr bwMode="auto">
          <a:xfrm>
            <a:off x="2462213" y="1595438"/>
            <a:ext cx="4211637" cy="3767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3"/>
          <p:cNvSpPr>
            <a:spLocks noGrp="1"/>
          </p:cNvSpPr>
          <p:nvPr>
            <p:ph idx="1"/>
          </p:nvPr>
        </p:nvSpPr>
        <p:spPr/>
        <p:txBody>
          <a:bodyPr>
            <a:normAutofit lnSpcReduction="10000"/>
          </a:bodyPr>
          <a:lstStyle/>
          <a:p>
            <a:pPr eaLnBrk="1" hangingPunct="1"/>
            <a:r>
              <a:rPr lang="en-US" dirty="0" smtClean="0"/>
              <a:t>Traceability</a:t>
            </a:r>
          </a:p>
          <a:p>
            <a:pPr lvl="1" eaLnBrk="1" hangingPunct="1"/>
            <a:r>
              <a:rPr lang="en-US" dirty="0" smtClean="0"/>
              <a:t>Capture and reporting of as-built data</a:t>
            </a:r>
          </a:p>
          <a:p>
            <a:pPr lvl="2" eaLnBrk="1" hangingPunct="1"/>
            <a:r>
              <a:rPr lang="en-US" dirty="0" smtClean="0"/>
              <a:t>Data Capture: By functions that record material conversion events - Data captured:</a:t>
            </a:r>
          </a:p>
          <a:p>
            <a:pPr lvl="3" eaLnBrk="1" hangingPunct="1"/>
            <a:r>
              <a:rPr lang="en-US" dirty="0" smtClean="0"/>
              <a:t>Material conversion event record</a:t>
            </a:r>
          </a:p>
          <a:p>
            <a:pPr lvl="3" eaLnBrk="1" hangingPunct="1"/>
            <a:r>
              <a:rPr lang="en-US" dirty="0" smtClean="0"/>
              <a:t>Operation History (</a:t>
            </a:r>
            <a:r>
              <a:rPr lang="en-US" dirty="0" err="1" smtClean="0"/>
              <a:t>op_hist</a:t>
            </a:r>
            <a:r>
              <a:rPr lang="en-US" dirty="0" smtClean="0"/>
              <a:t>)</a:t>
            </a:r>
          </a:p>
          <a:p>
            <a:pPr lvl="3" eaLnBrk="1" hangingPunct="1"/>
            <a:r>
              <a:rPr lang="en-US" dirty="0" smtClean="0"/>
              <a:t>Material consumption and production records</a:t>
            </a:r>
          </a:p>
          <a:p>
            <a:pPr lvl="3" eaLnBrk="1" hangingPunct="1"/>
            <a:r>
              <a:rPr lang="en-US" dirty="0" smtClean="0"/>
              <a:t>WIP Lot Trace Master (</a:t>
            </a:r>
            <a:r>
              <a:rPr lang="en-US" dirty="0" err="1" smtClean="0"/>
              <a:t>wlt_mstr</a:t>
            </a:r>
            <a:r>
              <a:rPr lang="en-US" dirty="0" smtClean="0"/>
              <a:t>) (new table)</a:t>
            </a:r>
          </a:p>
          <a:p>
            <a:pPr eaLnBrk="1" hangingPunct="1"/>
            <a:r>
              <a:rPr lang="en-US" dirty="0" smtClean="0"/>
              <a:t>WIP Lot Inventory</a:t>
            </a:r>
          </a:p>
          <a:p>
            <a:pPr lvl="1" eaLnBrk="1" hangingPunct="1"/>
            <a:r>
              <a:rPr lang="en-US" dirty="0" smtClean="0"/>
              <a:t>Maintenance and reporting of QOH balances for WIP lot/serials</a:t>
            </a:r>
          </a:p>
          <a:p>
            <a:pPr eaLnBrk="1" hangingPunct="1"/>
            <a:r>
              <a:rPr lang="en-US" dirty="0" smtClean="0"/>
              <a:t>Subcontract</a:t>
            </a:r>
          </a:p>
          <a:p>
            <a:pPr lvl="1" eaLnBrk="1" hangingPunct="1"/>
            <a:r>
              <a:rPr lang="en-US" dirty="0" smtClean="0"/>
              <a:t>Handling of WIP lot/serials for subcontract processing</a:t>
            </a:r>
          </a:p>
          <a:p>
            <a:pPr eaLnBrk="1" hangingPunct="1"/>
            <a:endParaRPr lang="en-US" dirty="0" smtClean="0"/>
          </a:p>
        </p:txBody>
      </p:sp>
      <p:sp>
        <p:nvSpPr>
          <p:cNvPr id="18434" name="Title 1"/>
          <p:cNvSpPr>
            <a:spLocks noGrp="1"/>
          </p:cNvSpPr>
          <p:nvPr>
            <p:ph type="title"/>
          </p:nvPr>
        </p:nvSpPr>
        <p:spPr/>
        <p:txBody>
          <a:bodyPr/>
          <a:lstStyle/>
          <a:p>
            <a:pPr eaLnBrk="1" hangingPunct="1"/>
            <a:r>
              <a:rPr lang="en-US" smtClean="0"/>
              <a:t>WLT Functionality</a:t>
            </a:r>
          </a:p>
        </p:txBody>
      </p:sp>
      <p:sp>
        <p:nvSpPr>
          <p:cNvPr id="18436" name="Footer Placeholder 2"/>
          <p:cNvSpPr>
            <a:spLocks noGrp="1"/>
          </p:cNvSpPr>
          <p:nvPr>
            <p:ph type="ftr" sz="quarter" idx="10"/>
          </p:nvPr>
        </p:nvSpPr>
        <p:spPr>
          <a:noFill/>
        </p:spPr>
        <p:txBody>
          <a:bodyPr/>
          <a:lstStyle/>
          <a:p>
            <a:r>
              <a:rPr lang="en-US" smtClean="0"/>
              <a:t>WLT-IN-160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Traceability</a:t>
            </a:r>
          </a:p>
        </p:txBody>
      </p:sp>
      <p:sp>
        <p:nvSpPr>
          <p:cNvPr id="19458" name="Footer Placeholder 2"/>
          <p:cNvSpPr>
            <a:spLocks noGrp="1"/>
          </p:cNvSpPr>
          <p:nvPr>
            <p:ph type="ftr" sz="quarter" idx="10"/>
          </p:nvPr>
        </p:nvSpPr>
        <p:spPr>
          <a:noFill/>
        </p:spPr>
        <p:txBody>
          <a:bodyPr/>
          <a:lstStyle/>
          <a:p>
            <a:r>
              <a:rPr lang="en-US" smtClean="0"/>
              <a:t>WLT-IN-170</a:t>
            </a:r>
          </a:p>
        </p:txBody>
      </p:sp>
      <p:cxnSp>
        <p:nvCxnSpPr>
          <p:cNvPr id="19466" name="AutoShape 7"/>
          <p:cNvCxnSpPr>
            <a:cxnSpLocks noChangeShapeType="1"/>
            <a:stCxn id="40968" idx="2"/>
            <a:endCxn id="40970" idx="0"/>
          </p:cNvCxnSpPr>
          <p:nvPr/>
        </p:nvCxnSpPr>
        <p:spPr bwMode="auto">
          <a:xfrm rot="5400000">
            <a:off x="4087655" y="3138329"/>
            <a:ext cx="835343" cy="123825"/>
          </a:xfrm>
          <a:prstGeom prst="bentConnector3">
            <a:avLst>
              <a:gd name="adj1" fmla="val 50000"/>
            </a:avLst>
          </a:prstGeom>
          <a:noFill/>
          <a:ln w="38100">
            <a:solidFill>
              <a:schemeClr val="tx1"/>
            </a:solidFill>
            <a:miter lim="800000"/>
            <a:headEnd/>
            <a:tailEnd type="triangle" w="lg" len="lg"/>
          </a:ln>
        </p:spPr>
      </p:cxnSp>
      <p:sp>
        <p:nvSpPr>
          <p:cNvPr id="40968" name="AutoShape 8"/>
          <p:cNvSpPr>
            <a:spLocks noChangeArrowheads="1"/>
          </p:cNvSpPr>
          <p:nvPr/>
        </p:nvSpPr>
        <p:spPr bwMode="auto">
          <a:xfrm>
            <a:off x="3219450" y="1593850"/>
            <a:ext cx="2695575" cy="1188720"/>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Tahoma" pitchFamily="34" charset="0"/>
              </a:rPr>
              <a:t>Material Conversion</a:t>
            </a:r>
            <a:r>
              <a:rPr lang="en-US" sz="1800" dirty="0">
                <a:latin typeface="Tahoma" pitchFamily="34" charset="0"/>
              </a:rPr>
              <a:t> </a:t>
            </a:r>
            <a:r>
              <a:rPr lang="en-US" sz="1800" dirty="0" smtClean="0">
                <a:latin typeface="Tahoma" pitchFamily="34" charset="0"/>
              </a:rPr>
              <a:t>Event (</a:t>
            </a:r>
            <a:r>
              <a:rPr lang="en-US" sz="1800" dirty="0">
                <a:latin typeface="Tahoma" pitchFamily="34" charset="0"/>
              </a:rPr>
              <a:t>op_hist record)</a:t>
            </a:r>
            <a:endParaRPr lang="en-US" dirty="0">
              <a:latin typeface="Tahoma" pitchFamily="34" charset="0"/>
            </a:endParaRPr>
          </a:p>
        </p:txBody>
      </p:sp>
      <p:sp>
        <p:nvSpPr>
          <p:cNvPr id="40970" name="AutoShape 10"/>
          <p:cNvSpPr>
            <a:spLocks noChangeArrowheads="1"/>
          </p:cNvSpPr>
          <p:nvPr/>
        </p:nvSpPr>
        <p:spPr bwMode="auto">
          <a:xfrm>
            <a:off x="2609850" y="3617913"/>
            <a:ext cx="3667125" cy="1509712"/>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none" anchor="ctr"/>
          <a:lstStyle/>
          <a:p>
            <a:pPr algn="ctr">
              <a:defRPr/>
            </a:pPr>
            <a:endParaRPr lang="en-US" dirty="0"/>
          </a:p>
        </p:txBody>
      </p:sp>
      <p:sp>
        <p:nvSpPr>
          <p:cNvPr id="40971" name="AutoShape 11"/>
          <p:cNvSpPr>
            <a:spLocks noChangeArrowheads="1"/>
          </p:cNvSpPr>
          <p:nvPr/>
        </p:nvSpPr>
        <p:spPr bwMode="auto">
          <a:xfrm>
            <a:off x="2762250" y="3770313"/>
            <a:ext cx="3667125" cy="1509712"/>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none" anchor="ctr"/>
          <a:lstStyle/>
          <a:p>
            <a:pPr algn="ctr">
              <a:defRPr/>
            </a:pPr>
            <a:endParaRPr lang="en-US" dirty="0"/>
          </a:p>
        </p:txBody>
      </p:sp>
      <p:sp>
        <p:nvSpPr>
          <p:cNvPr id="40972" name="AutoShape 12"/>
          <p:cNvSpPr>
            <a:spLocks noChangeArrowheads="1"/>
          </p:cNvSpPr>
          <p:nvPr/>
        </p:nvSpPr>
        <p:spPr bwMode="auto">
          <a:xfrm>
            <a:off x="2914650" y="3922713"/>
            <a:ext cx="3667125" cy="1509712"/>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none" anchor="ctr"/>
          <a:lstStyle/>
          <a:p>
            <a:pPr algn="ctr">
              <a:defRPr/>
            </a:pPr>
            <a:endParaRPr lang="en-US" dirty="0"/>
          </a:p>
        </p:txBody>
      </p:sp>
      <p:sp>
        <p:nvSpPr>
          <p:cNvPr id="40973" name="AutoShape 13"/>
          <p:cNvSpPr>
            <a:spLocks noChangeArrowheads="1"/>
          </p:cNvSpPr>
          <p:nvPr/>
        </p:nvSpPr>
        <p:spPr bwMode="auto">
          <a:xfrm>
            <a:off x="3048000" y="4071938"/>
            <a:ext cx="3667125" cy="1509712"/>
          </a:xfrm>
          <a:prstGeom prst="roundRect">
            <a:avLst>
              <a:gd name="adj" fmla="val 16667"/>
            </a:avLst>
          </a:prstGeom>
          <a:solidFill>
            <a:schemeClr val="bg1"/>
          </a:solidFill>
          <a:ln w="9525">
            <a:solidFill>
              <a:schemeClr val="tx1"/>
            </a:solidFill>
            <a:round/>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Tahoma" pitchFamily="34" charset="0"/>
              </a:rPr>
              <a:t>Material Consumption and Production (</a:t>
            </a:r>
            <a:r>
              <a:rPr lang="en-US" sz="1800" dirty="0" err="1" smtClean="0">
                <a:latin typeface="Tahoma" pitchFamily="34" charset="0"/>
              </a:rPr>
              <a:t>wlt_mstr</a:t>
            </a:r>
            <a:r>
              <a:rPr lang="en-US" sz="1800" dirty="0" smtClean="0">
                <a:latin typeface="Tahoma" pitchFamily="34" charset="0"/>
              </a:rPr>
              <a:t> </a:t>
            </a:r>
            <a:r>
              <a:rPr lang="en-US" sz="1800" dirty="0">
                <a:latin typeface="Tahoma" pitchFamily="34" charset="0"/>
              </a:rPr>
              <a:t>records)</a:t>
            </a:r>
            <a:endParaRPr lang="en-US" dirty="0">
              <a:latin typeface="Tahoma"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Traceability Example</a:t>
            </a:r>
          </a:p>
        </p:txBody>
      </p:sp>
      <p:sp>
        <p:nvSpPr>
          <p:cNvPr id="20482" name="Footer Placeholder 2"/>
          <p:cNvSpPr>
            <a:spLocks noGrp="1"/>
          </p:cNvSpPr>
          <p:nvPr>
            <p:ph type="ftr" sz="quarter" idx="10"/>
          </p:nvPr>
        </p:nvSpPr>
        <p:spPr>
          <a:noFill/>
        </p:spPr>
        <p:txBody>
          <a:bodyPr/>
          <a:lstStyle/>
          <a:p>
            <a:r>
              <a:rPr lang="en-US" smtClean="0"/>
              <a:t>WLT-IN-180</a:t>
            </a:r>
          </a:p>
        </p:txBody>
      </p:sp>
      <p:sp>
        <p:nvSpPr>
          <p:cNvPr id="44041" name="AutoShape 9"/>
          <p:cNvSpPr>
            <a:spLocks noChangeArrowheads="1"/>
          </p:cNvSpPr>
          <p:nvPr/>
        </p:nvSpPr>
        <p:spPr bwMode="auto">
          <a:xfrm>
            <a:off x="5994400" y="3088005"/>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mj-lt"/>
              </a:rPr>
              <a:t>Component Material Is Defective</a:t>
            </a:r>
            <a:endParaRPr lang="en-US" sz="1800" dirty="0">
              <a:latin typeface="+mj-lt"/>
            </a:endParaRPr>
          </a:p>
        </p:txBody>
      </p:sp>
      <p:cxnSp>
        <p:nvCxnSpPr>
          <p:cNvPr id="20502" name="AutoShape 10"/>
          <p:cNvCxnSpPr>
            <a:cxnSpLocks noChangeShapeType="1"/>
            <a:stCxn id="44041" idx="0"/>
            <a:endCxn id="44043" idx="3"/>
          </p:cNvCxnSpPr>
          <p:nvPr/>
        </p:nvCxnSpPr>
        <p:spPr bwMode="auto">
          <a:xfrm rot="16200000" flipV="1">
            <a:off x="5653405" y="1629410"/>
            <a:ext cx="1291590" cy="1625600"/>
          </a:xfrm>
          <a:prstGeom prst="bentConnector2">
            <a:avLst/>
          </a:prstGeom>
          <a:noFill/>
          <a:ln w="38100">
            <a:solidFill>
              <a:schemeClr val="accent1"/>
            </a:solidFill>
            <a:miter lim="800000"/>
            <a:headEnd/>
            <a:tailEnd type="triangle" w="lg" len="lg"/>
          </a:ln>
        </p:spPr>
      </p:cxnSp>
      <p:sp>
        <p:nvSpPr>
          <p:cNvPr id="44043" name="AutoShape 11"/>
          <p:cNvSpPr>
            <a:spLocks noChangeArrowheads="1"/>
          </p:cNvSpPr>
          <p:nvPr/>
        </p:nvSpPr>
        <p:spPr bwMode="auto">
          <a:xfrm>
            <a:off x="3251200" y="1259205"/>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a:latin typeface="+mj-lt"/>
              </a:rPr>
              <a:t>Determine </a:t>
            </a:r>
            <a:r>
              <a:rPr lang="en-US" sz="1800" dirty="0" smtClean="0">
                <a:latin typeface="+mj-lt"/>
              </a:rPr>
              <a:t>Cause Of </a:t>
            </a:r>
            <a:r>
              <a:rPr lang="en-US" sz="1800" dirty="0">
                <a:latin typeface="+mj-lt"/>
              </a:rPr>
              <a:t>Defect</a:t>
            </a:r>
            <a:r>
              <a:rPr lang="en-US" sz="1600" b="1" dirty="0">
                <a:latin typeface="+mj-lt"/>
              </a:rPr>
              <a:t> </a:t>
            </a:r>
          </a:p>
        </p:txBody>
      </p:sp>
      <p:cxnSp>
        <p:nvCxnSpPr>
          <p:cNvPr id="20500" name="AutoShape 12"/>
          <p:cNvCxnSpPr>
            <a:cxnSpLocks noChangeShapeType="1"/>
            <a:stCxn id="44043" idx="2"/>
            <a:endCxn id="44038" idx="0"/>
          </p:cNvCxnSpPr>
          <p:nvPr/>
        </p:nvCxnSpPr>
        <p:spPr bwMode="auto">
          <a:xfrm rot="16200000" flipH="1">
            <a:off x="4126547" y="2575877"/>
            <a:ext cx="487680" cy="3175"/>
          </a:xfrm>
          <a:prstGeom prst="straightConnector1">
            <a:avLst/>
          </a:prstGeom>
          <a:noFill/>
          <a:ln w="38100">
            <a:solidFill>
              <a:schemeClr val="accent1"/>
            </a:solidFill>
            <a:round/>
            <a:headEnd/>
            <a:tailEnd type="triangle" w="lg" len="lg"/>
          </a:ln>
        </p:spPr>
      </p:cxnSp>
      <p:sp>
        <p:nvSpPr>
          <p:cNvPr id="44045" name="AutoShape 13"/>
          <p:cNvSpPr>
            <a:spLocks noChangeArrowheads="1"/>
          </p:cNvSpPr>
          <p:nvPr/>
        </p:nvSpPr>
        <p:spPr bwMode="auto">
          <a:xfrm>
            <a:off x="508000" y="1259205"/>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a:latin typeface="+mj-lt"/>
              </a:rPr>
              <a:t>Defective </a:t>
            </a:r>
            <a:r>
              <a:rPr lang="en-US" sz="1800" dirty="0" smtClean="0">
                <a:latin typeface="+mj-lt"/>
              </a:rPr>
              <a:t>Material Discovered</a:t>
            </a:r>
            <a:endParaRPr lang="en-US" sz="1600" b="1" dirty="0">
              <a:latin typeface="+mj-lt"/>
            </a:endParaRPr>
          </a:p>
        </p:txBody>
      </p:sp>
      <p:cxnSp>
        <p:nvCxnSpPr>
          <p:cNvPr id="20498" name="AutoShape 14"/>
          <p:cNvCxnSpPr>
            <a:cxnSpLocks noChangeShapeType="1"/>
            <a:stCxn id="44045" idx="3"/>
            <a:endCxn id="44043" idx="1"/>
          </p:cNvCxnSpPr>
          <p:nvPr/>
        </p:nvCxnSpPr>
        <p:spPr bwMode="auto">
          <a:xfrm>
            <a:off x="2743200" y="1796415"/>
            <a:ext cx="508000" cy="1588"/>
          </a:xfrm>
          <a:prstGeom prst="straightConnector1">
            <a:avLst/>
          </a:prstGeom>
          <a:noFill/>
          <a:ln w="38100">
            <a:solidFill>
              <a:schemeClr val="accent1"/>
            </a:solidFill>
            <a:round/>
            <a:headEnd/>
            <a:tailEnd type="triangle" w="lg" len="lg"/>
          </a:ln>
        </p:spPr>
      </p:cxnSp>
      <p:sp>
        <p:nvSpPr>
          <p:cNvPr id="44047" name="AutoShape 15"/>
          <p:cNvSpPr>
            <a:spLocks noChangeArrowheads="1"/>
          </p:cNvSpPr>
          <p:nvPr/>
        </p:nvSpPr>
        <p:spPr bwMode="auto">
          <a:xfrm>
            <a:off x="5994400" y="4924424"/>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smtClean="0">
                <a:latin typeface="+mj-lt"/>
              </a:rPr>
              <a:t>Quarantine Materials And </a:t>
            </a:r>
            <a:r>
              <a:rPr lang="en-US" sz="1800" dirty="0">
                <a:latin typeface="+mj-lt"/>
              </a:rPr>
              <a:t>Parents</a:t>
            </a:r>
            <a:endParaRPr lang="en-US" sz="1600" dirty="0">
              <a:latin typeface="+mj-lt"/>
            </a:endParaRPr>
          </a:p>
        </p:txBody>
      </p:sp>
      <p:sp>
        <p:nvSpPr>
          <p:cNvPr id="44038" name="AutoShape 6"/>
          <p:cNvSpPr>
            <a:spLocks noChangeArrowheads="1"/>
          </p:cNvSpPr>
          <p:nvPr/>
        </p:nvSpPr>
        <p:spPr bwMode="auto">
          <a:xfrm>
            <a:off x="3114675" y="2821305"/>
            <a:ext cx="2514600" cy="1611630"/>
          </a:xfrm>
          <a:prstGeom prst="flowChartDecision">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none" lIns="0" tIns="0" rIns="0" bIns="0" anchor="ctr"/>
          <a:lstStyle/>
          <a:p>
            <a:pPr algn="ctr">
              <a:defRPr/>
            </a:pPr>
            <a:r>
              <a:rPr lang="en-US" sz="1800" dirty="0" smtClean="0">
                <a:latin typeface="+mj-lt"/>
              </a:rPr>
              <a:t>Component</a:t>
            </a:r>
          </a:p>
          <a:p>
            <a:pPr algn="ctr">
              <a:defRPr/>
            </a:pPr>
            <a:r>
              <a:rPr lang="en-US" sz="1800" dirty="0" smtClean="0">
                <a:latin typeface="+mj-lt"/>
              </a:rPr>
              <a:t>Problem</a:t>
            </a:r>
            <a:r>
              <a:rPr lang="en-US" sz="1800" dirty="0">
                <a:latin typeface="+mj-lt"/>
              </a:rPr>
              <a:t>?</a:t>
            </a:r>
            <a:endParaRPr lang="en-US" dirty="0">
              <a:latin typeface="+mj-lt"/>
            </a:endParaRPr>
          </a:p>
        </p:txBody>
      </p:sp>
      <p:cxnSp>
        <p:nvCxnSpPr>
          <p:cNvPr id="20493" name="AutoShape 7"/>
          <p:cNvCxnSpPr>
            <a:cxnSpLocks noChangeShapeType="1"/>
            <a:stCxn id="44038" idx="3"/>
            <a:endCxn id="44041" idx="1"/>
          </p:cNvCxnSpPr>
          <p:nvPr/>
        </p:nvCxnSpPr>
        <p:spPr bwMode="auto">
          <a:xfrm flipV="1">
            <a:off x="5629275" y="3625215"/>
            <a:ext cx="365125" cy="1905"/>
          </a:xfrm>
          <a:prstGeom prst="straightConnector1">
            <a:avLst/>
          </a:prstGeom>
          <a:noFill/>
          <a:ln w="38100">
            <a:solidFill>
              <a:schemeClr val="accent1"/>
            </a:solidFill>
            <a:round/>
            <a:headEnd/>
            <a:tailEnd type="triangle" w="lg" len="lg"/>
          </a:ln>
        </p:spPr>
      </p:cxnSp>
      <p:sp>
        <p:nvSpPr>
          <p:cNvPr id="20494" name="Text Box 8" descr="Wide downward diagonal"/>
          <p:cNvSpPr txBox="1">
            <a:spLocks noChangeArrowheads="1"/>
          </p:cNvSpPr>
          <p:nvPr/>
        </p:nvSpPr>
        <p:spPr bwMode="auto">
          <a:xfrm>
            <a:off x="5310011" y="3204934"/>
            <a:ext cx="778052" cy="400110"/>
          </a:xfrm>
          <a:prstGeom prst="rect">
            <a:avLst/>
          </a:prstGeom>
          <a:noFill/>
          <a:ln w="9525">
            <a:noFill/>
            <a:miter lim="800000"/>
            <a:headEnd/>
            <a:tailEnd/>
          </a:ln>
        </p:spPr>
        <p:txBody>
          <a:bodyPr wrap="square" anchor="ctr">
            <a:spAutoFit/>
          </a:bodyPr>
          <a:lstStyle/>
          <a:p>
            <a:pPr algn="ctr"/>
            <a:r>
              <a:rPr lang="en-US" sz="2000" b="1" dirty="0">
                <a:solidFill>
                  <a:schemeClr val="accent1"/>
                </a:solidFill>
                <a:latin typeface="+mj-lt"/>
              </a:rPr>
              <a:t>Yes</a:t>
            </a:r>
            <a:endParaRPr lang="en-US" dirty="0">
              <a:solidFill>
                <a:schemeClr val="accent1"/>
              </a:solidFill>
              <a:latin typeface="+mj-lt"/>
            </a:endParaRPr>
          </a:p>
        </p:txBody>
      </p:sp>
      <p:cxnSp>
        <p:nvCxnSpPr>
          <p:cNvPr id="20495" name="AutoShape 16"/>
          <p:cNvCxnSpPr>
            <a:cxnSpLocks noChangeShapeType="1"/>
            <a:stCxn id="44038" idx="2"/>
            <a:endCxn id="44050" idx="0"/>
          </p:cNvCxnSpPr>
          <p:nvPr/>
        </p:nvCxnSpPr>
        <p:spPr bwMode="auto">
          <a:xfrm rot="5400000">
            <a:off x="4124644" y="4677092"/>
            <a:ext cx="491489" cy="3175"/>
          </a:xfrm>
          <a:prstGeom prst="straightConnector1">
            <a:avLst/>
          </a:prstGeom>
          <a:noFill/>
          <a:ln w="38100">
            <a:solidFill>
              <a:schemeClr val="accent1"/>
            </a:solidFill>
            <a:round/>
            <a:headEnd/>
            <a:tailEnd type="triangle" w="lg" len="lg"/>
          </a:ln>
        </p:spPr>
      </p:cxnSp>
      <p:sp>
        <p:nvSpPr>
          <p:cNvPr id="20496" name="Text Box 17" descr="Wide downward diagonal"/>
          <p:cNvSpPr txBox="1">
            <a:spLocks noChangeArrowheads="1"/>
          </p:cNvSpPr>
          <p:nvPr/>
        </p:nvSpPr>
        <p:spPr bwMode="auto">
          <a:xfrm>
            <a:off x="4657550" y="4511447"/>
            <a:ext cx="655814" cy="400110"/>
          </a:xfrm>
          <a:prstGeom prst="rect">
            <a:avLst/>
          </a:prstGeom>
          <a:noFill/>
          <a:ln w="9525">
            <a:noFill/>
            <a:miter lim="800000"/>
            <a:headEnd/>
            <a:tailEnd/>
          </a:ln>
        </p:spPr>
        <p:txBody>
          <a:bodyPr wrap="square" anchor="ctr">
            <a:spAutoFit/>
          </a:bodyPr>
          <a:lstStyle/>
          <a:p>
            <a:pPr algn="ctr"/>
            <a:r>
              <a:rPr lang="en-US" sz="2000" b="1" dirty="0">
                <a:solidFill>
                  <a:schemeClr val="accent1"/>
                </a:solidFill>
                <a:latin typeface="+mj-lt"/>
              </a:rPr>
              <a:t>No</a:t>
            </a:r>
            <a:endParaRPr lang="en-US" dirty="0">
              <a:solidFill>
                <a:schemeClr val="accent1"/>
              </a:solidFill>
              <a:latin typeface="+mj-lt"/>
            </a:endParaRPr>
          </a:p>
        </p:txBody>
      </p:sp>
      <p:sp>
        <p:nvSpPr>
          <p:cNvPr id="44050" name="AutoShape 18"/>
          <p:cNvSpPr>
            <a:spLocks noChangeArrowheads="1"/>
          </p:cNvSpPr>
          <p:nvPr/>
        </p:nvSpPr>
        <p:spPr bwMode="auto">
          <a:xfrm>
            <a:off x="3251200" y="4924424"/>
            <a:ext cx="2235200" cy="1074420"/>
          </a:xfrm>
          <a:prstGeom prst="flowChartAlternateProcess">
            <a:avLst/>
          </a:prstGeom>
          <a:solidFill>
            <a:schemeClr val="bg1"/>
          </a:solidFill>
          <a:ln w="3175">
            <a:solidFill>
              <a:schemeClr val="tx1"/>
            </a:solidFill>
            <a:miter lim="800000"/>
            <a:headEnd/>
            <a:tailEnd/>
          </a:ln>
          <a:effectLst>
            <a:outerShdw dist="63500" dir="2700000" algn="tl" rotWithShape="0">
              <a:schemeClr val="bg1">
                <a:lumMod val="50000"/>
              </a:schemeClr>
            </a:outerShdw>
          </a:effectLst>
        </p:spPr>
        <p:txBody>
          <a:bodyPr wrap="square" lIns="0" rIns="0" anchor="ctr"/>
          <a:lstStyle/>
          <a:p>
            <a:pPr algn="ctr">
              <a:defRPr/>
            </a:pPr>
            <a:r>
              <a:rPr lang="en-US" sz="1800" dirty="0">
                <a:latin typeface="+mj-lt"/>
              </a:rPr>
              <a:t>Determine </a:t>
            </a:r>
            <a:r>
              <a:rPr lang="en-US" sz="1800" dirty="0" smtClean="0">
                <a:latin typeface="+mj-lt"/>
              </a:rPr>
              <a:t>Material Locations</a:t>
            </a:r>
            <a:endParaRPr lang="en-US" sz="1800" b="1" dirty="0">
              <a:latin typeface="+mj-lt"/>
            </a:endParaRPr>
          </a:p>
        </p:txBody>
      </p:sp>
      <p:cxnSp>
        <p:nvCxnSpPr>
          <p:cNvPr id="20491" name="AutoShape 19"/>
          <p:cNvCxnSpPr>
            <a:cxnSpLocks noChangeShapeType="1"/>
            <a:stCxn id="44050" idx="3"/>
            <a:endCxn id="44047" idx="1"/>
          </p:cNvCxnSpPr>
          <p:nvPr/>
        </p:nvCxnSpPr>
        <p:spPr bwMode="auto">
          <a:xfrm>
            <a:off x="5486400" y="5461634"/>
            <a:ext cx="508000" cy="1588"/>
          </a:xfrm>
          <a:prstGeom prst="straightConnector1">
            <a:avLst/>
          </a:prstGeom>
          <a:noFill/>
          <a:ln w="38100">
            <a:solidFill>
              <a:schemeClr val="accent1"/>
            </a:solidFill>
            <a:round/>
            <a:headEnd/>
            <a:tailEnd type="triangle" w="lg" len="lg"/>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047"/>
                                        </p:tgtEl>
                                        <p:attrNameLst>
                                          <p:attrName>style.visibility</p:attrName>
                                        </p:attrNameLst>
                                      </p:cBhvr>
                                      <p:to>
                                        <p:strVal val="visible"/>
                                      </p:to>
                                    </p:set>
                                    <p:animEffect transition="in" filter="wipe(left)">
                                      <p:cBhvr>
                                        <p:cTn id="7" dur="500"/>
                                        <p:tgtEl>
                                          <p:spTgt spid="440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7"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Data Reporting</a:t>
            </a:r>
            <a:endParaRPr lang="en-US" dirty="0"/>
          </a:p>
        </p:txBody>
      </p:sp>
      <p:sp>
        <p:nvSpPr>
          <p:cNvPr id="6" name="Title 5"/>
          <p:cNvSpPr>
            <a:spLocks noGrp="1"/>
          </p:cNvSpPr>
          <p:nvPr>
            <p:ph type="title"/>
          </p:nvPr>
        </p:nvSpPr>
        <p:spPr/>
        <p:txBody>
          <a:bodyPr/>
          <a:lstStyle/>
          <a:p>
            <a:r>
              <a:rPr lang="en-US" dirty="0" smtClean="0"/>
              <a:t>Traceability</a:t>
            </a:r>
            <a:endParaRPr lang="en-US" dirty="0"/>
          </a:p>
        </p:txBody>
      </p:sp>
      <p:sp>
        <p:nvSpPr>
          <p:cNvPr id="21506" name="Footer Placeholder 2"/>
          <p:cNvSpPr>
            <a:spLocks noGrp="1"/>
          </p:cNvSpPr>
          <p:nvPr>
            <p:ph type="ftr" sz="quarter" idx="10"/>
          </p:nvPr>
        </p:nvSpPr>
        <p:spPr>
          <a:noFill/>
        </p:spPr>
        <p:txBody>
          <a:bodyPr/>
          <a:lstStyle/>
          <a:p>
            <a:r>
              <a:rPr lang="en-US" smtClean="0"/>
              <a:t>WLT-IN-190</a:t>
            </a:r>
          </a:p>
        </p:txBody>
      </p:sp>
      <p:pic>
        <p:nvPicPr>
          <p:cNvPr id="21508" name="Picture 25" descr="MPj03879380000[1]"/>
          <p:cNvPicPr>
            <a:picLocks noChangeAspect="1" noChangeArrowheads="1"/>
          </p:cNvPicPr>
          <p:nvPr/>
        </p:nvPicPr>
        <p:blipFill>
          <a:blip r:embed="rId2" cstate="print"/>
          <a:srcRect/>
          <a:stretch>
            <a:fillRect/>
          </a:stretch>
        </p:blipFill>
        <p:spPr bwMode="auto">
          <a:xfrm>
            <a:off x="5486399" y="914400"/>
            <a:ext cx="2743200" cy="38444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pPr>
              <a:buFont typeface="Wingdings" pitchFamily="2" charset="2"/>
              <a:buChar char="ü"/>
            </a:pPr>
            <a:r>
              <a:rPr lang="en-US" dirty="0" smtClean="0"/>
              <a:t>Data Maintenance</a:t>
            </a:r>
          </a:p>
          <a:p>
            <a:pPr>
              <a:buFont typeface="Wingdings" pitchFamily="2" charset="2"/>
              <a:buChar char="ü"/>
            </a:pPr>
            <a:r>
              <a:rPr lang="en-US" dirty="0" smtClean="0"/>
              <a:t>Data Reporting</a:t>
            </a:r>
            <a:endParaRPr lang="en-US" dirty="0"/>
          </a:p>
        </p:txBody>
      </p:sp>
      <p:sp>
        <p:nvSpPr>
          <p:cNvPr id="11" name="Title 10"/>
          <p:cNvSpPr>
            <a:spLocks noGrp="1"/>
          </p:cNvSpPr>
          <p:nvPr>
            <p:ph type="title"/>
          </p:nvPr>
        </p:nvSpPr>
        <p:spPr/>
        <p:txBody>
          <a:bodyPr>
            <a:normAutofit/>
          </a:bodyPr>
          <a:lstStyle/>
          <a:p>
            <a:r>
              <a:rPr lang="en-US" dirty="0" smtClean="0"/>
              <a:t>WIP Lot Inventory</a:t>
            </a:r>
            <a:endParaRPr lang="en-US" dirty="0"/>
          </a:p>
        </p:txBody>
      </p:sp>
      <p:sp>
        <p:nvSpPr>
          <p:cNvPr id="22530" name="Footer Placeholder 2"/>
          <p:cNvSpPr>
            <a:spLocks noGrp="1"/>
          </p:cNvSpPr>
          <p:nvPr>
            <p:ph type="ftr" sz="quarter" idx="10"/>
          </p:nvPr>
        </p:nvSpPr>
        <p:spPr>
          <a:noFill/>
        </p:spPr>
        <p:txBody>
          <a:bodyPr/>
          <a:lstStyle/>
          <a:p>
            <a:r>
              <a:rPr lang="en-US" smtClean="0"/>
              <a:t>WLT-IN-200</a:t>
            </a:r>
          </a:p>
        </p:txBody>
      </p:sp>
      <p:pic>
        <p:nvPicPr>
          <p:cNvPr id="13" name="Picture 25" descr="MPj03879380000[1]"/>
          <p:cNvPicPr>
            <a:picLocks noChangeAspect="1" noChangeArrowheads="1"/>
          </p:cNvPicPr>
          <p:nvPr/>
        </p:nvPicPr>
        <p:blipFill>
          <a:blip r:embed="rId3" cstate="print"/>
          <a:srcRect/>
          <a:stretch>
            <a:fillRect/>
          </a:stretch>
        </p:blipFill>
        <p:spPr bwMode="auto">
          <a:xfrm>
            <a:off x="5486399" y="914400"/>
            <a:ext cx="2743200" cy="38444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idx="1"/>
          </p:nvPr>
        </p:nvSpPr>
        <p:spPr>
          <a:xfrm>
            <a:off x="196850" y="427038"/>
            <a:ext cx="8694738" cy="5991225"/>
          </a:xfrm>
          <a:noFill/>
        </p:spPr>
        <p:txBody>
          <a:bodyPr tIns="0" bIns="0">
            <a:normAutofit lnSpcReduction="10000"/>
          </a:bodyPr>
          <a:lstStyle/>
          <a:p>
            <a:pPr eaLnBrk="1" hangingPunct="1"/>
            <a:r>
              <a:rPr lang="en-US" sz="16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eaLnBrk="1" hangingPunct="1"/>
            <a:r>
              <a:rPr lang="en-US" sz="16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eaLnBrk="1" hangingPunct="1"/>
            <a:r>
              <a:rPr lang="en-US" sz="1600" dirty="0" smtClean="0"/>
              <a:t>QAD and MFG/PRO are registered trademarks of QAD Inc. The QAD logo is a trademark of QAD Inc.</a:t>
            </a:r>
          </a:p>
          <a:p>
            <a:pPr eaLnBrk="1" hangingPunct="1"/>
            <a:r>
              <a:rPr lang="en-US" sz="16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eaLnBrk="1" hangingPunct="1"/>
            <a:r>
              <a:rPr lang="en-US" sz="1600" dirty="0" smtClean="0"/>
              <a:t>Copyright © 2008 by QAD Inc.</a:t>
            </a:r>
          </a:p>
          <a:p>
            <a:pPr eaLnBrk="1" hangingPunct="1">
              <a:buFont typeface="Webdings" pitchFamily="18" charset="2"/>
              <a:buNone/>
            </a:pPr>
            <a:endParaRPr lang="en-US" sz="1600" b="1" dirty="0" smtClean="0"/>
          </a:p>
          <a:p>
            <a:pPr eaLnBrk="1" hangingPunct="1"/>
            <a:r>
              <a:rPr lang="en-US" sz="1600" b="1" dirty="0" smtClean="0"/>
              <a:t>QAD Inc.</a:t>
            </a:r>
            <a:br>
              <a:rPr lang="en-US" sz="1600" b="1" dirty="0" smtClean="0"/>
            </a:br>
            <a:r>
              <a:rPr lang="en-US" sz="1600" dirty="0" smtClean="0"/>
              <a:t>100 Innovation Place</a:t>
            </a:r>
            <a:br>
              <a:rPr lang="en-US" sz="1600" dirty="0" smtClean="0"/>
            </a:br>
            <a:r>
              <a:rPr lang="en-US" sz="1600" dirty="0" smtClean="0"/>
              <a:t>Santa Barbara, California 93108</a:t>
            </a:r>
            <a:br>
              <a:rPr lang="en-US" sz="1600" dirty="0" smtClean="0"/>
            </a:br>
            <a:r>
              <a:rPr lang="en-US" sz="1600" dirty="0" smtClean="0"/>
              <a:t>Phone (805) 684-6614</a:t>
            </a:r>
            <a:br>
              <a:rPr lang="en-US" sz="1600" dirty="0" smtClean="0"/>
            </a:br>
            <a:r>
              <a:rPr lang="en-US" sz="1600" dirty="0" smtClean="0"/>
              <a:t>Fax (805) 684-1890</a:t>
            </a:r>
            <a:br>
              <a:rPr lang="en-US" sz="1600" dirty="0" smtClean="0"/>
            </a:br>
            <a:r>
              <a:rPr lang="en-US" sz="1600" dirty="0" smtClean="0"/>
              <a:t>http://www.qad.com</a:t>
            </a:r>
          </a:p>
        </p:txBody>
      </p:sp>
      <p:sp>
        <p:nvSpPr>
          <p:cNvPr id="4098" name="Footer Placeholder 3"/>
          <p:cNvSpPr>
            <a:spLocks noGrp="1"/>
          </p:cNvSpPr>
          <p:nvPr>
            <p:ph type="ftr" sz="quarter" idx="10"/>
          </p:nvPr>
        </p:nvSpPr>
        <p:spPr>
          <a:noFill/>
        </p:spPr>
        <p:txBody>
          <a:bodyPr/>
          <a:lstStyle/>
          <a:p>
            <a:r>
              <a:rPr lang="en-US" smtClean="0"/>
              <a:t>WLT-IN-020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US" smtClean="0"/>
              <a:t>Subcontract</a:t>
            </a:r>
          </a:p>
        </p:txBody>
      </p:sp>
      <p:sp>
        <p:nvSpPr>
          <p:cNvPr id="23554" name="Footer Placeholder 2"/>
          <p:cNvSpPr>
            <a:spLocks noGrp="1"/>
          </p:cNvSpPr>
          <p:nvPr>
            <p:ph type="ftr" sz="quarter" idx="10"/>
          </p:nvPr>
        </p:nvSpPr>
        <p:spPr>
          <a:noFill/>
        </p:spPr>
        <p:txBody>
          <a:bodyPr/>
          <a:lstStyle/>
          <a:p>
            <a:r>
              <a:rPr lang="en-US" smtClean="0"/>
              <a:t>WLT-IN-210</a:t>
            </a:r>
          </a:p>
        </p:txBody>
      </p:sp>
      <p:grpSp>
        <p:nvGrpSpPr>
          <p:cNvPr id="2" name="Group 53"/>
          <p:cNvGrpSpPr/>
          <p:nvPr/>
        </p:nvGrpSpPr>
        <p:grpSpPr>
          <a:xfrm>
            <a:off x="4648200" y="1168400"/>
            <a:ext cx="3476626" cy="3556000"/>
            <a:chOff x="4724400" y="1168400"/>
            <a:chExt cx="3476626" cy="3556000"/>
          </a:xfrm>
        </p:grpSpPr>
        <p:sp>
          <p:nvSpPr>
            <p:cNvPr id="23561" name="Freeform 7"/>
            <p:cNvSpPr>
              <a:spLocks/>
            </p:cNvSpPr>
            <p:nvPr/>
          </p:nvSpPr>
          <p:spPr bwMode="auto">
            <a:xfrm>
              <a:off x="4724400" y="1168400"/>
              <a:ext cx="3017838" cy="3068638"/>
            </a:xfrm>
            <a:custGeom>
              <a:avLst/>
              <a:gdLst>
                <a:gd name="T0" fmla="*/ 1901 w 1901"/>
                <a:gd name="T1" fmla="*/ 1928 h 1933"/>
                <a:gd name="T2" fmla="*/ 1901 w 1901"/>
                <a:gd name="T3" fmla="*/ 0 h 1933"/>
                <a:gd name="T4" fmla="*/ 0 w 1901"/>
                <a:gd name="T5" fmla="*/ 601 h 1933"/>
                <a:gd name="T6" fmla="*/ 0 w 1901"/>
                <a:gd name="T7" fmla="*/ 1933 h 1933"/>
                <a:gd name="T8" fmla="*/ 1901 w 1901"/>
                <a:gd name="T9" fmla="*/ 1928 h 1933"/>
                <a:gd name="T10" fmla="*/ 0 60000 65536"/>
                <a:gd name="T11" fmla="*/ 0 60000 65536"/>
                <a:gd name="T12" fmla="*/ 0 60000 65536"/>
                <a:gd name="T13" fmla="*/ 0 60000 65536"/>
                <a:gd name="T14" fmla="*/ 0 60000 65536"/>
                <a:gd name="T15" fmla="*/ 0 w 1901"/>
                <a:gd name="T16" fmla="*/ 0 h 1933"/>
                <a:gd name="T17" fmla="*/ 1901 w 1901"/>
                <a:gd name="T18" fmla="*/ 1933 h 1933"/>
              </a:gdLst>
              <a:ahLst/>
              <a:cxnLst>
                <a:cxn ang="T10">
                  <a:pos x="T0" y="T1"/>
                </a:cxn>
                <a:cxn ang="T11">
                  <a:pos x="T2" y="T3"/>
                </a:cxn>
                <a:cxn ang="T12">
                  <a:pos x="T4" y="T5"/>
                </a:cxn>
                <a:cxn ang="T13">
                  <a:pos x="T6" y="T7"/>
                </a:cxn>
                <a:cxn ang="T14">
                  <a:pos x="T8" y="T9"/>
                </a:cxn>
              </a:cxnLst>
              <a:rect l="T15" t="T16" r="T17" b="T18"/>
              <a:pathLst>
                <a:path w="1901" h="1933">
                  <a:moveTo>
                    <a:pt x="1901" y="1928"/>
                  </a:moveTo>
                  <a:lnTo>
                    <a:pt x="1901" y="0"/>
                  </a:lnTo>
                  <a:lnTo>
                    <a:pt x="0" y="601"/>
                  </a:lnTo>
                  <a:lnTo>
                    <a:pt x="0" y="1933"/>
                  </a:lnTo>
                  <a:lnTo>
                    <a:pt x="1901" y="1928"/>
                  </a:lnTo>
                  <a:close/>
                </a:path>
              </a:pathLst>
            </a:custGeom>
            <a:solidFill>
              <a:srgbClr val="FF8C00"/>
            </a:solidFill>
            <a:ln w="9525">
              <a:noFill/>
              <a:round/>
              <a:headEnd/>
              <a:tailEnd/>
            </a:ln>
          </p:spPr>
          <p:txBody>
            <a:bodyPr/>
            <a:lstStyle/>
            <a:p>
              <a:endParaRPr lang="en-US">
                <a:latin typeface="+mj-lt"/>
              </a:endParaRPr>
            </a:p>
          </p:txBody>
        </p:sp>
        <p:grpSp>
          <p:nvGrpSpPr>
            <p:cNvPr id="3" name="Group 52"/>
            <p:cNvGrpSpPr/>
            <p:nvPr/>
          </p:nvGrpSpPr>
          <p:grpSpPr>
            <a:xfrm>
              <a:off x="4735513" y="1851025"/>
              <a:ext cx="3465513" cy="2873375"/>
              <a:chOff x="4735513" y="1851025"/>
              <a:chExt cx="3465513" cy="2873375"/>
            </a:xfrm>
          </p:grpSpPr>
          <p:sp>
            <p:nvSpPr>
              <p:cNvPr id="23562" name="Freeform 8"/>
              <p:cNvSpPr>
                <a:spLocks/>
              </p:cNvSpPr>
              <p:nvPr/>
            </p:nvSpPr>
            <p:spPr bwMode="auto">
              <a:xfrm>
                <a:off x="5018088" y="2166938"/>
                <a:ext cx="1792288" cy="2027238"/>
              </a:xfrm>
              <a:custGeom>
                <a:avLst/>
                <a:gdLst>
                  <a:gd name="T0" fmla="*/ 520 w 1129"/>
                  <a:gd name="T1" fmla="*/ 897 h 1277"/>
                  <a:gd name="T2" fmla="*/ 489 w 1129"/>
                  <a:gd name="T3" fmla="*/ 883 h 1277"/>
                  <a:gd name="T4" fmla="*/ 461 w 1129"/>
                  <a:gd name="T5" fmla="*/ 864 h 1277"/>
                  <a:gd name="T6" fmla="*/ 434 w 1129"/>
                  <a:gd name="T7" fmla="*/ 840 h 1277"/>
                  <a:gd name="T8" fmla="*/ 409 w 1129"/>
                  <a:gd name="T9" fmla="*/ 813 h 1277"/>
                  <a:gd name="T10" fmla="*/ 387 w 1129"/>
                  <a:gd name="T11" fmla="*/ 780 h 1277"/>
                  <a:gd name="T12" fmla="*/ 369 w 1129"/>
                  <a:gd name="T13" fmla="*/ 746 h 1277"/>
                  <a:gd name="T14" fmla="*/ 355 w 1129"/>
                  <a:gd name="T15" fmla="*/ 710 h 1277"/>
                  <a:gd name="T16" fmla="*/ 346 w 1129"/>
                  <a:gd name="T17" fmla="*/ 671 h 1277"/>
                  <a:gd name="T18" fmla="*/ 341 w 1129"/>
                  <a:gd name="T19" fmla="*/ 633 h 1277"/>
                  <a:gd name="T20" fmla="*/ 340 w 1129"/>
                  <a:gd name="T21" fmla="*/ 596 h 1277"/>
                  <a:gd name="T22" fmla="*/ 344 w 1129"/>
                  <a:gd name="T23" fmla="*/ 558 h 1277"/>
                  <a:gd name="T24" fmla="*/ 353 w 1129"/>
                  <a:gd name="T25" fmla="*/ 525 h 1277"/>
                  <a:gd name="T26" fmla="*/ 366 w 1129"/>
                  <a:gd name="T27" fmla="*/ 493 h 1277"/>
                  <a:gd name="T28" fmla="*/ 382 w 1129"/>
                  <a:gd name="T29" fmla="*/ 466 h 1277"/>
                  <a:gd name="T30" fmla="*/ 403 w 1129"/>
                  <a:gd name="T31" fmla="*/ 442 h 1277"/>
                  <a:gd name="T32" fmla="*/ 427 w 1129"/>
                  <a:gd name="T33" fmla="*/ 424 h 1277"/>
                  <a:gd name="T34" fmla="*/ 455 w 1129"/>
                  <a:gd name="T35" fmla="*/ 411 h 1277"/>
                  <a:gd name="T36" fmla="*/ 485 w 1129"/>
                  <a:gd name="T37" fmla="*/ 403 h 1277"/>
                  <a:gd name="T38" fmla="*/ 516 w 1129"/>
                  <a:gd name="T39" fmla="*/ 401 h 1277"/>
                  <a:gd name="T40" fmla="*/ 549 w 1129"/>
                  <a:gd name="T41" fmla="*/ 403 h 1277"/>
                  <a:gd name="T42" fmla="*/ 581 w 1129"/>
                  <a:gd name="T43" fmla="*/ 412 h 1277"/>
                  <a:gd name="T44" fmla="*/ 615 w 1129"/>
                  <a:gd name="T45" fmla="*/ 425 h 1277"/>
                  <a:gd name="T46" fmla="*/ 645 w 1129"/>
                  <a:gd name="T47" fmla="*/ 443 h 1277"/>
                  <a:gd name="T48" fmla="*/ 676 w 1129"/>
                  <a:gd name="T49" fmla="*/ 465 h 1277"/>
                  <a:gd name="T50" fmla="*/ 703 w 1129"/>
                  <a:gd name="T51" fmla="*/ 490 h 1277"/>
                  <a:gd name="T52" fmla="*/ 728 w 1129"/>
                  <a:gd name="T53" fmla="*/ 519 h 1277"/>
                  <a:gd name="T54" fmla="*/ 749 w 1129"/>
                  <a:gd name="T55" fmla="*/ 549 h 1277"/>
                  <a:gd name="T56" fmla="*/ 766 w 1129"/>
                  <a:gd name="T57" fmla="*/ 583 h 1277"/>
                  <a:gd name="T58" fmla="*/ 779 w 1129"/>
                  <a:gd name="T59" fmla="*/ 616 h 1277"/>
                  <a:gd name="T60" fmla="*/ 788 w 1129"/>
                  <a:gd name="T61" fmla="*/ 651 h 1277"/>
                  <a:gd name="T62" fmla="*/ 491 w 1129"/>
                  <a:gd name="T63" fmla="*/ 1277 h 127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29"/>
                  <a:gd name="T97" fmla="*/ 0 h 1277"/>
                  <a:gd name="T98" fmla="*/ 1129 w 1129"/>
                  <a:gd name="T99" fmla="*/ 1277 h 127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29" h="1277">
                    <a:moveTo>
                      <a:pt x="491" y="1277"/>
                    </a:moveTo>
                    <a:lnTo>
                      <a:pt x="520" y="897"/>
                    </a:lnTo>
                    <a:lnTo>
                      <a:pt x="416" y="1254"/>
                    </a:lnTo>
                    <a:lnTo>
                      <a:pt x="489" y="883"/>
                    </a:lnTo>
                    <a:lnTo>
                      <a:pt x="342" y="1218"/>
                    </a:lnTo>
                    <a:lnTo>
                      <a:pt x="461" y="864"/>
                    </a:lnTo>
                    <a:lnTo>
                      <a:pt x="274" y="1168"/>
                    </a:lnTo>
                    <a:lnTo>
                      <a:pt x="434" y="840"/>
                    </a:lnTo>
                    <a:lnTo>
                      <a:pt x="210" y="1105"/>
                    </a:lnTo>
                    <a:lnTo>
                      <a:pt x="409" y="813"/>
                    </a:lnTo>
                    <a:lnTo>
                      <a:pt x="153" y="1031"/>
                    </a:lnTo>
                    <a:lnTo>
                      <a:pt x="387" y="780"/>
                    </a:lnTo>
                    <a:lnTo>
                      <a:pt x="102" y="946"/>
                    </a:lnTo>
                    <a:lnTo>
                      <a:pt x="369" y="746"/>
                    </a:lnTo>
                    <a:lnTo>
                      <a:pt x="61" y="852"/>
                    </a:lnTo>
                    <a:lnTo>
                      <a:pt x="355" y="710"/>
                    </a:lnTo>
                    <a:lnTo>
                      <a:pt x="31" y="754"/>
                    </a:lnTo>
                    <a:lnTo>
                      <a:pt x="346" y="671"/>
                    </a:lnTo>
                    <a:lnTo>
                      <a:pt x="10" y="651"/>
                    </a:lnTo>
                    <a:lnTo>
                      <a:pt x="341" y="633"/>
                    </a:lnTo>
                    <a:lnTo>
                      <a:pt x="0" y="548"/>
                    </a:lnTo>
                    <a:lnTo>
                      <a:pt x="340" y="596"/>
                    </a:lnTo>
                    <a:lnTo>
                      <a:pt x="2" y="447"/>
                    </a:lnTo>
                    <a:lnTo>
                      <a:pt x="344" y="558"/>
                    </a:lnTo>
                    <a:lnTo>
                      <a:pt x="15" y="352"/>
                    </a:lnTo>
                    <a:lnTo>
                      <a:pt x="353" y="525"/>
                    </a:lnTo>
                    <a:lnTo>
                      <a:pt x="41" y="263"/>
                    </a:lnTo>
                    <a:lnTo>
                      <a:pt x="366" y="493"/>
                    </a:lnTo>
                    <a:lnTo>
                      <a:pt x="77" y="185"/>
                    </a:lnTo>
                    <a:lnTo>
                      <a:pt x="382" y="466"/>
                    </a:lnTo>
                    <a:lnTo>
                      <a:pt x="124" y="119"/>
                    </a:lnTo>
                    <a:lnTo>
                      <a:pt x="403" y="442"/>
                    </a:lnTo>
                    <a:lnTo>
                      <a:pt x="181" y="67"/>
                    </a:lnTo>
                    <a:lnTo>
                      <a:pt x="427" y="424"/>
                    </a:lnTo>
                    <a:lnTo>
                      <a:pt x="246" y="30"/>
                    </a:lnTo>
                    <a:lnTo>
                      <a:pt x="455" y="411"/>
                    </a:lnTo>
                    <a:lnTo>
                      <a:pt x="319" y="8"/>
                    </a:lnTo>
                    <a:lnTo>
                      <a:pt x="485" y="403"/>
                    </a:lnTo>
                    <a:lnTo>
                      <a:pt x="398" y="0"/>
                    </a:lnTo>
                    <a:lnTo>
                      <a:pt x="516" y="401"/>
                    </a:lnTo>
                    <a:lnTo>
                      <a:pt x="480" y="8"/>
                    </a:lnTo>
                    <a:lnTo>
                      <a:pt x="549" y="403"/>
                    </a:lnTo>
                    <a:lnTo>
                      <a:pt x="563" y="30"/>
                    </a:lnTo>
                    <a:lnTo>
                      <a:pt x="581" y="412"/>
                    </a:lnTo>
                    <a:lnTo>
                      <a:pt x="648" y="64"/>
                    </a:lnTo>
                    <a:lnTo>
                      <a:pt x="615" y="425"/>
                    </a:lnTo>
                    <a:lnTo>
                      <a:pt x="730" y="110"/>
                    </a:lnTo>
                    <a:lnTo>
                      <a:pt x="645" y="443"/>
                    </a:lnTo>
                    <a:lnTo>
                      <a:pt x="808" y="166"/>
                    </a:lnTo>
                    <a:lnTo>
                      <a:pt x="676" y="465"/>
                    </a:lnTo>
                    <a:lnTo>
                      <a:pt x="882" y="230"/>
                    </a:lnTo>
                    <a:lnTo>
                      <a:pt x="703" y="490"/>
                    </a:lnTo>
                    <a:lnTo>
                      <a:pt x="947" y="299"/>
                    </a:lnTo>
                    <a:lnTo>
                      <a:pt x="728" y="519"/>
                    </a:lnTo>
                    <a:lnTo>
                      <a:pt x="1005" y="374"/>
                    </a:lnTo>
                    <a:lnTo>
                      <a:pt x="749" y="549"/>
                    </a:lnTo>
                    <a:lnTo>
                      <a:pt x="1052" y="452"/>
                    </a:lnTo>
                    <a:lnTo>
                      <a:pt x="766" y="583"/>
                    </a:lnTo>
                    <a:lnTo>
                      <a:pt x="1089" y="531"/>
                    </a:lnTo>
                    <a:lnTo>
                      <a:pt x="779" y="616"/>
                    </a:lnTo>
                    <a:lnTo>
                      <a:pt x="1115" y="611"/>
                    </a:lnTo>
                    <a:lnTo>
                      <a:pt x="788" y="651"/>
                    </a:lnTo>
                    <a:lnTo>
                      <a:pt x="1129" y="691"/>
                    </a:lnTo>
                    <a:lnTo>
                      <a:pt x="491" y="1277"/>
                    </a:lnTo>
                    <a:close/>
                  </a:path>
                </a:pathLst>
              </a:custGeom>
              <a:solidFill>
                <a:srgbClr val="FFFFFF"/>
              </a:solidFill>
              <a:ln w="9525">
                <a:noFill/>
                <a:round/>
                <a:headEnd/>
                <a:tailEnd/>
              </a:ln>
            </p:spPr>
            <p:txBody>
              <a:bodyPr/>
              <a:lstStyle/>
              <a:p>
                <a:endParaRPr lang="en-US">
                  <a:latin typeface="+mj-lt"/>
                </a:endParaRPr>
              </a:p>
            </p:txBody>
          </p:sp>
          <p:grpSp>
            <p:nvGrpSpPr>
              <p:cNvPr id="4" name="Group 51"/>
              <p:cNvGrpSpPr/>
              <p:nvPr/>
            </p:nvGrpSpPr>
            <p:grpSpPr>
              <a:xfrm>
                <a:off x="4735513" y="1851025"/>
                <a:ext cx="3465513" cy="2873375"/>
                <a:chOff x="4964113" y="1851025"/>
                <a:chExt cx="3465513" cy="2873375"/>
              </a:xfrm>
            </p:grpSpPr>
            <p:sp>
              <p:nvSpPr>
                <p:cNvPr id="23563" name="Freeform 9"/>
                <p:cNvSpPr>
                  <a:spLocks/>
                </p:cNvSpPr>
                <p:nvPr/>
              </p:nvSpPr>
              <p:spPr bwMode="auto">
                <a:xfrm>
                  <a:off x="4964113" y="1851025"/>
                  <a:ext cx="3465513" cy="2873375"/>
                </a:xfrm>
                <a:custGeom>
                  <a:avLst/>
                  <a:gdLst>
                    <a:gd name="T0" fmla="*/ 227 w 2183"/>
                    <a:gd name="T1" fmla="*/ 1004 h 1810"/>
                    <a:gd name="T2" fmla="*/ 703 w 2183"/>
                    <a:gd name="T3" fmla="*/ 773 h 1810"/>
                    <a:gd name="T4" fmla="*/ 712 w 2183"/>
                    <a:gd name="T5" fmla="*/ 39 h 1810"/>
                    <a:gd name="T6" fmla="*/ 726 w 2183"/>
                    <a:gd name="T7" fmla="*/ 27 h 1810"/>
                    <a:gd name="T8" fmla="*/ 752 w 2183"/>
                    <a:gd name="T9" fmla="*/ 13 h 1810"/>
                    <a:gd name="T10" fmla="*/ 792 w 2183"/>
                    <a:gd name="T11" fmla="*/ 1 h 1810"/>
                    <a:gd name="T12" fmla="*/ 839 w 2183"/>
                    <a:gd name="T13" fmla="*/ 1 h 1810"/>
                    <a:gd name="T14" fmla="*/ 876 w 2183"/>
                    <a:gd name="T15" fmla="*/ 13 h 1810"/>
                    <a:gd name="T16" fmla="*/ 901 w 2183"/>
                    <a:gd name="T17" fmla="*/ 27 h 1810"/>
                    <a:gd name="T18" fmla="*/ 912 w 2183"/>
                    <a:gd name="T19" fmla="*/ 39 h 1810"/>
                    <a:gd name="T20" fmla="*/ 938 w 2183"/>
                    <a:gd name="T21" fmla="*/ 831 h 1810"/>
                    <a:gd name="T22" fmla="*/ 992 w 2183"/>
                    <a:gd name="T23" fmla="*/ 733 h 1810"/>
                    <a:gd name="T24" fmla="*/ 1043 w 2183"/>
                    <a:gd name="T25" fmla="*/ 113 h 1810"/>
                    <a:gd name="T26" fmla="*/ 1050 w 2183"/>
                    <a:gd name="T27" fmla="*/ 107 h 1810"/>
                    <a:gd name="T28" fmla="*/ 1070 w 2183"/>
                    <a:gd name="T29" fmla="*/ 92 h 1810"/>
                    <a:gd name="T30" fmla="*/ 1102 w 2183"/>
                    <a:gd name="T31" fmla="*/ 80 h 1810"/>
                    <a:gd name="T32" fmla="*/ 1147 w 2183"/>
                    <a:gd name="T33" fmla="*/ 73 h 1810"/>
                    <a:gd name="T34" fmla="*/ 1192 w 2183"/>
                    <a:gd name="T35" fmla="*/ 78 h 1810"/>
                    <a:gd name="T36" fmla="*/ 1222 w 2183"/>
                    <a:gd name="T37" fmla="*/ 91 h 1810"/>
                    <a:gd name="T38" fmla="*/ 1240 w 2183"/>
                    <a:gd name="T39" fmla="*/ 104 h 1810"/>
                    <a:gd name="T40" fmla="*/ 1245 w 2183"/>
                    <a:gd name="T41" fmla="*/ 109 h 1810"/>
                    <a:gd name="T42" fmla="*/ 1356 w 2183"/>
                    <a:gd name="T43" fmla="*/ 617 h 1810"/>
                    <a:gd name="T44" fmla="*/ 1373 w 2183"/>
                    <a:gd name="T45" fmla="*/ 194 h 1810"/>
                    <a:gd name="T46" fmla="*/ 1381 w 2183"/>
                    <a:gd name="T47" fmla="*/ 186 h 1810"/>
                    <a:gd name="T48" fmla="*/ 1400 w 2183"/>
                    <a:gd name="T49" fmla="*/ 176 h 1810"/>
                    <a:gd name="T50" fmla="*/ 1436 w 2183"/>
                    <a:gd name="T51" fmla="*/ 168 h 1810"/>
                    <a:gd name="T52" fmla="*/ 1487 w 2183"/>
                    <a:gd name="T53" fmla="*/ 168 h 1810"/>
                    <a:gd name="T54" fmla="*/ 1527 w 2183"/>
                    <a:gd name="T55" fmla="*/ 176 h 1810"/>
                    <a:gd name="T56" fmla="*/ 1552 w 2183"/>
                    <a:gd name="T57" fmla="*/ 186 h 1810"/>
                    <a:gd name="T58" fmla="*/ 1562 w 2183"/>
                    <a:gd name="T59" fmla="*/ 194 h 1810"/>
                    <a:gd name="T60" fmla="*/ 1587 w 2183"/>
                    <a:gd name="T61" fmla="*/ 657 h 1810"/>
                    <a:gd name="T62" fmla="*/ 2087 w 2183"/>
                    <a:gd name="T63" fmla="*/ 1123 h 1810"/>
                    <a:gd name="T64" fmla="*/ 2180 w 2183"/>
                    <a:gd name="T65" fmla="*/ 1727 h 1810"/>
                    <a:gd name="T66" fmla="*/ 1587 w 2183"/>
                    <a:gd name="T67" fmla="*/ 1755 h 1810"/>
                    <a:gd name="T68" fmla="*/ 1426 w 2183"/>
                    <a:gd name="T69" fmla="*/ 1621 h 1810"/>
                    <a:gd name="T70" fmla="*/ 1339 w 2183"/>
                    <a:gd name="T71" fmla="*/ 1777 h 1810"/>
                    <a:gd name="T72" fmla="*/ 0 w 2183"/>
                    <a:gd name="T73" fmla="*/ 1712 h 18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183"/>
                    <a:gd name="T112" fmla="*/ 0 h 1810"/>
                    <a:gd name="T113" fmla="*/ 2183 w 2183"/>
                    <a:gd name="T114" fmla="*/ 1810 h 181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183" h="1810">
                      <a:moveTo>
                        <a:pt x="0" y="1073"/>
                      </a:moveTo>
                      <a:lnTo>
                        <a:pt x="227" y="1004"/>
                      </a:lnTo>
                      <a:lnTo>
                        <a:pt x="432" y="705"/>
                      </a:lnTo>
                      <a:lnTo>
                        <a:pt x="703" y="773"/>
                      </a:lnTo>
                      <a:lnTo>
                        <a:pt x="711" y="40"/>
                      </a:lnTo>
                      <a:lnTo>
                        <a:pt x="712" y="39"/>
                      </a:lnTo>
                      <a:lnTo>
                        <a:pt x="717" y="33"/>
                      </a:lnTo>
                      <a:lnTo>
                        <a:pt x="726" y="27"/>
                      </a:lnTo>
                      <a:lnTo>
                        <a:pt x="738" y="19"/>
                      </a:lnTo>
                      <a:lnTo>
                        <a:pt x="752" y="13"/>
                      </a:lnTo>
                      <a:lnTo>
                        <a:pt x="770" y="6"/>
                      </a:lnTo>
                      <a:lnTo>
                        <a:pt x="792" y="1"/>
                      </a:lnTo>
                      <a:lnTo>
                        <a:pt x="816" y="0"/>
                      </a:lnTo>
                      <a:lnTo>
                        <a:pt x="839" y="1"/>
                      </a:lnTo>
                      <a:lnTo>
                        <a:pt x="860" y="6"/>
                      </a:lnTo>
                      <a:lnTo>
                        <a:pt x="876" y="13"/>
                      </a:lnTo>
                      <a:lnTo>
                        <a:pt x="891" y="19"/>
                      </a:lnTo>
                      <a:lnTo>
                        <a:pt x="901" y="27"/>
                      </a:lnTo>
                      <a:lnTo>
                        <a:pt x="909" y="33"/>
                      </a:lnTo>
                      <a:lnTo>
                        <a:pt x="912" y="39"/>
                      </a:lnTo>
                      <a:lnTo>
                        <a:pt x="914" y="40"/>
                      </a:lnTo>
                      <a:lnTo>
                        <a:pt x="938" y="831"/>
                      </a:lnTo>
                      <a:lnTo>
                        <a:pt x="992" y="842"/>
                      </a:lnTo>
                      <a:lnTo>
                        <a:pt x="992" y="733"/>
                      </a:lnTo>
                      <a:lnTo>
                        <a:pt x="1039" y="723"/>
                      </a:lnTo>
                      <a:lnTo>
                        <a:pt x="1043" y="113"/>
                      </a:lnTo>
                      <a:lnTo>
                        <a:pt x="1045" y="112"/>
                      </a:lnTo>
                      <a:lnTo>
                        <a:pt x="1050" y="107"/>
                      </a:lnTo>
                      <a:lnTo>
                        <a:pt x="1059" y="100"/>
                      </a:lnTo>
                      <a:lnTo>
                        <a:pt x="1070" y="92"/>
                      </a:lnTo>
                      <a:lnTo>
                        <a:pt x="1084" y="86"/>
                      </a:lnTo>
                      <a:lnTo>
                        <a:pt x="1102" y="80"/>
                      </a:lnTo>
                      <a:lnTo>
                        <a:pt x="1123" y="74"/>
                      </a:lnTo>
                      <a:lnTo>
                        <a:pt x="1147" y="73"/>
                      </a:lnTo>
                      <a:lnTo>
                        <a:pt x="1172" y="74"/>
                      </a:lnTo>
                      <a:lnTo>
                        <a:pt x="1192" y="78"/>
                      </a:lnTo>
                      <a:lnTo>
                        <a:pt x="1209" y="85"/>
                      </a:lnTo>
                      <a:lnTo>
                        <a:pt x="1222" y="91"/>
                      </a:lnTo>
                      <a:lnTo>
                        <a:pt x="1232" y="98"/>
                      </a:lnTo>
                      <a:lnTo>
                        <a:pt x="1240" y="104"/>
                      </a:lnTo>
                      <a:lnTo>
                        <a:pt x="1244" y="108"/>
                      </a:lnTo>
                      <a:lnTo>
                        <a:pt x="1245" y="109"/>
                      </a:lnTo>
                      <a:lnTo>
                        <a:pt x="1278" y="643"/>
                      </a:lnTo>
                      <a:lnTo>
                        <a:pt x="1356" y="617"/>
                      </a:lnTo>
                      <a:lnTo>
                        <a:pt x="1372" y="195"/>
                      </a:lnTo>
                      <a:lnTo>
                        <a:pt x="1373" y="194"/>
                      </a:lnTo>
                      <a:lnTo>
                        <a:pt x="1376" y="191"/>
                      </a:lnTo>
                      <a:lnTo>
                        <a:pt x="1381" y="186"/>
                      </a:lnTo>
                      <a:lnTo>
                        <a:pt x="1389" y="181"/>
                      </a:lnTo>
                      <a:lnTo>
                        <a:pt x="1400" y="176"/>
                      </a:lnTo>
                      <a:lnTo>
                        <a:pt x="1416" y="171"/>
                      </a:lnTo>
                      <a:lnTo>
                        <a:pt x="1436" y="168"/>
                      </a:lnTo>
                      <a:lnTo>
                        <a:pt x="1462" y="167"/>
                      </a:lnTo>
                      <a:lnTo>
                        <a:pt x="1487" y="168"/>
                      </a:lnTo>
                      <a:lnTo>
                        <a:pt x="1509" y="171"/>
                      </a:lnTo>
                      <a:lnTo>
                        <a:pt x="1527" y="176"/>
                      </a:lnTo>
                      <a:lnTo>
                        <a:pt x="1541" y="181"/>
                      </a:lnTo>
                      <a:lnTo>
                        <a:pt x="1552" y="186"/>
                      </a:lnTo>
                      <a:lnTo>
                        <a:pt x="1558" y="191"/>
                      </a:lnTo>
                      <a:lnTo>
                        <a:pt x="1562" y="194"/>
                      </a:lnTo>
                      <a:lnTo>
                        <a:pt x="1563" y="195"/>
                      </a:lnTo>
                      <a:lnTo>
                        <a:pt x="1587" y="657"/>
                      </a:lnTo>
                      <a:lnTo>
                        <a:pt x="2087" y="806"/>
                      </a:lnTo>
                      <a:lnTo>
                        <a:pt x="2087" y="1123"/>
                      </a:lnTo>
                      <a:lnTo>
                        <a:pt x="2183" y="1384"/>
                      </a:lnTo>
                      <a:lnTo>
                        <a:pt x="2180" y="1727"/>
                      </a:lnTo>
                      <a:lnTo>
                        <a:pt x="1679" y="1777"/>
                      </a:lnTo>
                      <a:lnTo>
                        <a:pt x="1587" y="1755"/>
                      </a:lnTo>
                      <a:lnTo>
                        <a:pt x="1430" y="1763"/>
                      </a:lnTo>
                      <a:lnTo>
                        <a:pt x="1426" y="1621"/>
                      </a:lnTo>
                      <a:lnTo>
                        <a:pt x="1336" y="1701"/>
                      </a:lnTo>
                      <a:lnTo>
                        <a:pt x="1339" y="1777"/>
                      </a:lnTo>
                      <a:lnTo>
                        <a:pt x="721" y="1810"/>
                      </a:lnTo>
                      <a:lnTo>
                        <a:pt x="0" y="1712"/>
                      </a:lnTo>
                      <a:lnTo>
                        <a:pt x="0" y="1073"/>
                      </a:lnTo>
                      <a:close/>
                    </a:path>
                  </a:pathLst>
                </a:custGeom>
                <a:solidFill>
                  <a:srgbClr val="000000"/>
                </a:solidFill>
                <a:ln w="9525">
                  <a:noFill/>
                  <a:round/>
                  <a:headEnd/>
                  <a:tailEnd/>
                </a:ln>
              </p:spPr>
              <p:txBody>
                <a:bodyPr/>
                <a:lstStyle/>
                <a:p>
                  <a:endParaRPr lang="en-US">
                    <a:latin typeface="+mj-lt"/>
                  </a:endParaRPr>
                </a:p>
              </p:txBody>
            </p:sp>
            <p:sp>
              <p:nvSpPr>
                <p:cNvPr id="23564" name="Freeform 10"/>
                <p:cNvSpPr>
                  <a:spLocks/>
                </p:cNvSpPr>
                <p:nvPr/>
              </p:nvSpPr>
              <p:spPr bwMode="auto">
                <a:xfrm>
                  <a:off x="7075488" y="4424363"/>
                  <a:ext cx="149225" cy="247650"/>
                </a:xfrm>
                <a:custGeom>
                  <a:avLst/>
                  <a:gdLst>
                    <a:gd name="T0" fmla="*/ 94 w 94"/>
                    <a:gd name="T1" fmla="*/ 142 h 156"/>
                    <a:gd name="T2" fmla="*/ 90 w 94"/>
                    <a:gd name="T3" fmla="*/ 0 h 156"/>
                    <a:gd name="T4" fmla="*/ 0 w 94"/>
                    <a:gd name="T5" fmla="*/ 80 h 156"/>
                    <a:gd name="T6" fmla="*/ 3 w 94"/>
                    <a:gd name="T7" fmla="*/ 156 h 156"/>
                    <a:gd name="T8" fmla="*/ 94 w 94"/>
                    <a:gd name="T9" fmla="*/ 142 h 156"/>
                    <a:gd name="T10" fmla="*/ 0 60000 65536"/>
                    <a:gd name="T11" fmla="*/ 0 60000 65536"/>
                    <a:gd name="T12" fmla="*/ 0 60000 65536"/>
                    <a:gd name="T13" fmla="*/ 0 60000 65536"/>
                    <a:gd name="T14" fmla="*/ 0 60000 65536"/>
                    <a:gd name="T15" fmla="*/ 0 w 94"/>
                    <a:gd name="T16" fmla="*/ 0 h 156"/>
                    <a:gd name="T17" fmla="*/ 94 w 94"/>
                    <a:gd name="T18" fmla="*/ 156 h 156"/>
                  </a:gdLst>
                  <a:ahLst/>
                  <a:cxnLst>
                    <a:cxn ang="T10">
                      <a:pos x="T0" y="T1"/>
                    </a:cxn>
                    <a:cxn ang="T11">
                      <a:pos x="T2" y="T3"/>
                    </a:cxn>
                    <a:cxn ang="T12">
                      <a:pos x="T4" y="T5"/>
                    </a:cxn>
                    <a:cxn ang="T13">
                      <a:pos x="T6" y="T7"/>
                    </a:cxn>
                    <a:cxn ang="T14">
                      <a:pos x="T8" y="T9"/>
                    </a:cxn>
                  </a:cxnLst>
                  <a:rect l="T15" t="T16" r="T17" b="T18"/>
                  <a:pathLst>
                    <a:path w="94" h="156">
                      <a:moveTo>
                        <a:pt x="94" y="142"/>
                      </a:moveTo>
                      <a:lnTo>
                        <a:pt x="90" y="0"/>
                      </a:lnTo>
                      <a:lnTo>
                        <a:pt x="0" y="80"/>
                      </a:lnTo>
                      <a:lnTo>
                        <a:pt x="3" y="156"/>
                      </a:lnTo>
                      <a:lnTo>
                        <a:pt x="94" y="142"/>
                      </a:lnTo>
                      <a:close/>
                    </a:path>
                  </a:pathLst>
                </a:custGeom>
                <a:solidFill>
                  <a:srgbClr val="FFFFFF"/>
                </a:solidFill>
                <a:ln w="9525">
                  <a:noFill/>
                  <a:round/>
                  <a:headEnd/>
                  <a:tailEnd/>
                </a:ln>
              </p:spPr>
              <p:txBody>
                <a:bodyPr/>
                <a:lstStyle/>
                <a:p>
                  <a:endParaRPr lang="en-US">
                    <a:latin typeface="+mj-lt"/>
                  </a:endParaRPr>
                </a:p>
              </p:txBody>
            </p:sp>
            <p:sp>
              <p:nvSpPr>
                <p:cNvPr id="23565" name="Freeform 11"/>
                <p:cNvSpPr>
                  <a:spLocks/>
                </p:cNvSpPr>
                <p:nvPr/>
              </p:nvSpPr>
              <p:spPr bwMode="auto">
                <a:xfrm>
                  <a:off x="6162675" y="1924050"/>
                  <a:ext cx="236538" cy="1296988"/>
                </a:xfrm>
                <a:custGeom>
                  <a:avLst/>
                  <a:gdLst>
                    <a:gd name="T0" fmla="*/ 113 w 149"/>
                    <a:gd name="T1" fmla="*/ 13 h 817"/>
                    <a:gd name="T2" fmla="*/ 118 w 149"/>
                    <a:gd name="T3" fmla="*/ 21 h 817"/>
                    <a:gd name="T4" fmla="*/ 119 w 149"/>
                    <a:gd name="T5" fmla="*/ 50 h 817"/>
                    <a:gd name="T6" fmla="*/ 122 w 149"/>
                    <a:gd name="T7" fmla="*/ 143 h 817"/>
                    <a:gd name="T8" fmla="*/ 124 w 149"/>
                    <a:gd name="T9" fmla="*/ 143 h 817"/>
                    <a:gd name="T10" fmla="*/ 124 w 149"/>
                    <a:gd name="T11" fmla="*/ 206 h 817"/>
                    <a:gd name="T12" fmla="*/ 131 w 149"/>
                    <a:gd name="T13" fmla="*/ 358 h 817"/>
                    <a:gd name="T14" fmla="*/ 135 w 149"/>
                    <a:gd name="T15" fmla="*/ 500 h 817"/>
                    <a:gd name="T16" fmla="*/ 137 w 149"/>
                    <a:gd name="T17" fmla="*/ 527 h 817"/>
                    <a:gd name="T18" fmla="*/ 136 w 149"/>
                    <a:gd name="T19" fmla="*/ 542 h 817"/>
                    <a:gd name="T20" fmla="*/ 148 w 149"/>
                    <a:gd name="T21" fmla="*/ 815 h 817"/>
                    <a:gd name="T22" fmla="*/ 149 w 149"/>
                    <a:gd name="T23" fmla="*/ 817 h 817"/>
                    <a:gd name="T24" fmla="*/ 135 w 149"/>
                    <a:gd name="T25" fmla="*/ 815 h 817"/>
                    <a:gd name="T26" fmla="*/ 38 w 149"/>
                    <a:gd name="T27" fmla="*/ 797 h 817"/>
                    <a:gd name="T28" fmla="*/ 38 w 149"/>
                    <a:gd name="T29" fmla="*/ 59 h 817"/>
                    <a:gd name="T30" fmla="*/ 23 w 149"/>
                    <a:gd name="T31" fmla="*/ 43 h 817"/>
                    <a:gd name="T32" fmla="*/ 0 w 149"/>
                    <a:gd name="T33" fmla="*/ 39 h 817"/>
                    <a:gd name="T34" fmla="*/ 1 w 149"/>
                    <a:gd name="T35" fmla="*/ 11 h 817"/>
                    <a:gd name="T36" fmla="*/ 49 w 149"/>
                    <a:gd name="T37" fmla="*/ 0 h 817"/>
                    <a:gd name="T38" fmla="*/ 98 w 149"/>
                    <a:gd name="T39" fmla="*/ 4 h 817"/>
                    <a:gd name="T40" fmla="*/ 113 w 149"/>
                    <a:gd name="T41" fmla="*/ 13 h 8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9"/>
                    <a:gd name="T64" fmla="*/ 0 h 817"/>
                    <a:gd name="T65" fmla="*/ 149 w 149"/>
                    <a:gd name="T66" fmla="*/ 817 h 8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9" h="817">
                      <a:moveTo>
                        <a:pt x="113" y="13"/>
                      </a:moveTo>
                      <a:lnTo>
                        <a:pt x="118" y="21"/>
                      </a:lnTo>
                      <a:lnTo>
                        <a:pt x="119" y="50"/>
                      </a:lnTo>
                      <a:lnTo>
                        <a:pt x="122" y="143"/>
                      </a:lnTo>
                      <a:lnTo>
                        <a:pt x="124" y="143"/>
                      </a:lnTo>
                      <a:lnTo>
                        <a:pt x="124" y="206"/>
                      </a:lnTo>
                      <a:lnTo>
                        <a:pt x="131" y="358"/>
                      </a:lnTo>
                      <a:lnTo>
                        <a:pt x="135" y="500"/>
                      </a:lnTo>
                      <a:lnTo>
                        <a:pt x="137" y="527"/>
                      </a:lnTo>
                      <a:lnTo>
                        <a:pt x="136" y="542"/>
                      </a:lnTo>
                      <a:lnTo>
                        <a:pt x="148" y="815"/>
                      </a:lnTo>
                      <a:lnTo>
                        <a:pt x="149" y="817"/>
                      </a:lnTo>
                      <a:lnTo>
                        <a:pt x="135" y="815"/>
                      </a:lnTo>
                      <a:lnTo>
                        <a:pt x="38" y="797"/>
                      </a:lnTo>
                      <a:lnTo>
                        <a:pt x="38" y="59"/>
                      </a:lnTo>
                      <a:lnTo>
                        <a:pt x="23" y="43"/>
                      </a:lnTo>
                      <a:lnTo>
                        <a:pt x="0" y="39"/>
                      </a:lnTo>
                      <a:lnTo>
                        <a:pt x="1" y="11"/>
                      </a:lnTo>
                      <a:lnTo>
                        <a:pt x="49" y="0"/>
                      </a:lnTo>
                      <a:lnTo>
                        <a:pt x="98" y="4"/>
                      </a:lnTo>
                      <a:lnTo>
                        <a:pt x="113" y="13"/>
                      </a:lnTo>
                      <a:close/>
                    </a:path>
                  </a:pathLst>
                </a:custGeom>
                <a:solidFill>
                  <a:srgbClr val="A5DBF2"/>
                </a:solidFill>
                <a:ln w="9525">
                  <a:noFill/>
                  <a:round/>
                  <a:headEnd/>
                  <a:tailEnd/>
                </a:ln>
              </p:spPr>
              <p:txBody>
                <a:bodyPr/>
                <a:lstStyle/>
                <a:p>
                  <a:endParaRPr lang="en-US">
                    <a:latin typeface="+mj-lt"/>
                  </a:endParaRPr>
                </a:p>
              </p:txBody>
            </p:sp>
            <p:sp>
              <p:nvSpPr>
                <p:cNvPr id="23566" name="Freeform 12"/>
                <p:cNvSpPr>
                  <a:spLocks/>
                </p:cNvSpPr>
                <p:nvPr/>
              </p:nvSpPr>
              <p:spPr bwMode="auto">
                <a:xfrm>
                  <a:off x="6688138" y="2028825"/>
                  <a:ext cx="242888" cy="896938"/>
                </a:xfrm>
                <a:custGeom>
                  <a:avLst/>
                  <a:gdLst>
                    <a:gd name="T0" fmla="*/ 127 w 153"/>
                    <a:gd name="T1" fmla="*/ 15 h 565"/>
                    <a:gd name="T2" fmla="*/ 153 w 153"/>
                    <a:gd name="T3" fmla="*/ 529 h 565"/>
                    <a:gd name="T4" fmla="*/ 153 w 153"/>
                    <a:gd name="T5" fmla="*/ 539 h 565"/>
                    <a:gd name="T6" fmla="*/ 85 w 153"/>
                    <a:gd name="T7" fmla="*/ 558 h 565"/>
                    <a:gd name="T8" fmla="*/ 59 w 153"/>
                    <a:gd name="T9" fmla="*/ 565 h 565"/>
                    <a:gd name="T10" fmla="*/ 57 w 153"/>
                    <a:gd name="T11" fmla="*/ 516 h 565"/>
                    <a:gd name="T12" fmla="*/ 58 w 153"/>
                    <a:gd name="T13" fmla="*/ 463 h 565"/>
                    <a:gd name="T14" fmla="*/ 51 w 153"/>
                    <a:gd name="T15" fmla="*/ 328 h 565"/>
                    <a:gd name="T16" fmla="*/ 50 w 153"/>
                    <a:gd name="T17" fmla="*/ 129 h 565"/>
                    <a:gd name="T18" fmla="*/ 49 w 153"/>
                    <a:gd name="T19" fmla="*/ 64 h 565"/>
                    <a:gd name="T20" fmla="*/ 44 w 153"/>
                    <a:gd name="T21" fmla="*/ 57 h 565"/>
                    <a:gd name="T22" fmla="*/ 46 w 153"/>
                    <a:gd name="T23" fmla="*/ 48 h 565"/>
                    <a:gd name="T24" fmla="*/ 37 w 153"/>
                    <a:gd name="T25" fmla="*/ 41 h 565"/>
                    <a:gd name="T26" fmla="*/ 0 w 153"/>
                    <a:gd name="T27" fmla="*/ 47 h 565"/>
                    <a:gd name="T28" fmla="*/ 1 w 153"/>
                    <a:gd name="T29" fmla="*/ 22 h 565"/>
                    <a:gd name="T30" fmla="*/ 31 w 153"/>
                    <a:gd name="T31" fmla="*/ 9 h 565"/>
                    <a:gd name="T32" fmla="*/ 72 w 153"/>
                    <a:gd name="T33" fmla="*/ 0 h 565"/>
                    <a:gd name="T34" fmla="*/ 114 w 153"/>
                    <a:gd name="T35" fmla="*/ 7 h 565"/>
                    <a:gd name="T36" fmla="*/ 127 w 153"/>
                    <a:gd name="T37" fmla="*/ 15 h 5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3"/>
                    <a:gd name="T58" fmla="*/ 0 h 565"/>
                    <a:gd name="T59" fmla="*/ 153 w 153"/>
                    <a:gd name="T60" fmla="*/ 565 h 5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3" h="565">
                      <a:moveTo>
                        <a:pt x="127" y="15"/>
                      </a:moveTo>
                      <a:lnTo>
                        <a:pt x="153" y="529"/>
                      </a:lnTo>
                      <a:lnTo>
                        <a:pt x="153" y="539"/>
                      </a:lnTo>
                      <a:lnTo>
                        <a:pt x="85" y="558"/>
                      </a:lnTo>
                      <a:lnTo>
                        <a:pt x="59" y="565"/>
                      </a:lnTo>
                      <a:lnTo>
                        <a:pt x="57" y="516"/>
                      </a:lnTo>
                      <a:lnTo>
                        <a:pt x="58" y="463"/>
                      </a:lnTo>
                      <a:lnTo>
                        <a:pt x="51" y="328"/>
                      </a:lnTo>
                      <a:lnTo>
                        <a:pt x="50" y="129"/>
                      </a:lnTo>
                      <a:lnTo>
                        <a:pt x="49" y="64"/>
                      </a:lnTo>
                      <a:lnTo>
                        <a:pt x="44" y="57"/>
                      </a:lnTo>
                      <a:lnTo>
                        <a:pt x="46" y="48"/>
                      </a:lnTo>
                      <a:lnTo>
                        <a:pt x="37" y="41"/>
                      </a:lnTo>
                      <a:lnTo>
                        <a:pt x="0" y="47"/>
                      </a:lnTo>
                      <a:lnTo>
                        <a:pt x="1" y="22"/>
                      </a:lnTo>
                      <a:lnTo>
                        <a:pt x="31" y="9"/>
                      </a:lnTo>
                      <a:lnTo>
                        <a:pt x="72" y="0"/>
                      </a:lnTo>
                      <a:lnTo>
                        <a:pt x="114" y="7"/>
                      </a:lnTo>
                      <a:lnTo>
                        <a:pt x="127" y="15"/>
                      </a:lnTo>
                      <a:close/>
                    </a:path>
                  </a:pathLst>
                </a:custGeom>
                <a:solidFill>
                  <a:srgbClr val="A5DBF2"/>
                </a:solidFill>
                <a:ln w="9525">
                  <a:noFill/>
                  <a:round/>
                  <a:headEnd/>
                  <a:tailEnd/>
                </a:ln>
              </p:spPr>
              <p:txBody>
                <a:bodyPr/>
                <a:lstStyle/>
                <a:p>
                  <a:endParaRPr lang="en-US">
                    <a:latin typeface="+mj-lt"/>
                  </a:endParaRPr>
                </a:p>
              </p:txBody>
            </p:sp>
            <p:sp>
              <p:nvSpPr>
                <p:cNvPr id="23567" name="Freeform 13"/>
                <p:cNvSpPr>
                  <a:spLocks/>
                </p:cNvSpPr>
                <p:nvPr/>
              </p:nvSpPr>
              <p:spPr bwMode="auto">
                <a:xfrm>
                  <a:off x="7212013" y="2171700"/>
                  <a:ext cx="193675" cy="712788"/>
                </a:xfrm>
                <a:custGeom>
                  <a:avLst/>
                  <a:gdLst>
                    <a:gd name="T0" fmla="*/ 109 w 122"/>
                    <a:gd name="T1" fmla="*/ 11 h 449"/>
                    <a:gd name="T2" fmla="*/ 113 w 122"/>
                    <a:gd name="T3" fmla="*/ 24 h 449"/>
                    <a:gd name="T4" fmla="*/ 112 w 122"/>
                    <a:gd name="T5" fmla="*/ 91 h 449"/>
                    <a:gd name="T6" fmla="*/ 122 w 122"/>
                    <a:gd name="T7" fmla="*/ 449 h 449"/>
                    <a:gd name="T8" fmla="*/ 41 w 122"/>
                    <a:gd name="T9" fmla="*/ 424 h 449"/>
                    <a:gd name="T10" fmla="*/ 38 w 122"/>
                    <a:gd name="T11" fmla="*/ 418 h 449"/>
                    <a:gd name="T12" fmla="*/ 32 w 122"/>
                    <a:gd name="T13" fmla="*/ 418 h 449"/>
                    <a:gd name="T14" fmla="*/ 32 w 122"/>
                    <a:gd name="T15" fmla="*/ 36 h 449"/>
                    <a:gd name="T16" fmla="*/ 27 w 122"/>
                    <a:gd name="T17" fmla="*/ 32 h 449"/>
                    <a:gd name="T18" fmla="*/ 0 w 122"/>
                    <a:gd name="T19" fmla="*/ 42 h 449"/>
                    <a:gd name="T20" fmla="*/ 0 w 122"/>
                    <a:gd name="T21" fmla="*/ 16 h 449"/>
                    <a:gd name="T22" fmla="*/ 47 w 122"/>
                    <a:gd name="T23" fmla="*/ 0 h 449"/>
                    <a:gd name="T24" fmla="*/ 81 w 122"/>
                    <a:gd name="T25" fmla="*/ 2 h 449"/>
                    <a:gd name="T26" fmla="*/ 109 w 122"/>
                    <a:gd name="T27" fmla="*/ 11 h 4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
                    <a:gd name="T43" fmla="*/ 0 h 449"/>
                    <a:gd name="T44" fmla="*/ 122 w 122"/>
                    <a:gd name="T45" fmla="*/ 449 h 4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 h="449">
                      <a:moveTo>
                        <a:pt x="109" y="11"/>
                      </a:moveTo>
                      <a:lnTo>
                        <a:pt x="113" y="24"/>
                      </a:lnTo>
                      <a:lnTo>
                        <a:pt x="112" y="91"/>
                      </a:lnTo>
                      <a:lnTo>
                        <a:pt x="122" y="449"/>
                      </a:lnTo>
                      <a:lnTo>
                        <a:pt x="41" y="424"/>
                      </a:lnTo>
                      <a:lnTo>
                        <a:pt x="38" y="418"/>
                      </a:lnTo>
                      <a:lnTo>
                        <a:pt x="32" y="418"/>
                      </a:lnTo>
                      <a:lnTo>
                        <a:pt x="32" y="36"/>
                      </a:lnTo>
                      <a:lnTo>
                        <a:pt x="27" y="32"/>
                      </a:lnTo>
                      <a:lnTo>
                        <a:pt x="0" y="42"/>
                      </a:lnTo>
                      <a:lnTo>
                        <a:pt x="0" y="16"/>
                      </a:lnTo>
                      <a:lnTo>
                        <a:pt x="47" y="0"/>
                      </a:lnTo>
                      <a:lnTo>
                        <a:pt x="81" y="2"/>
                      </a:lnTo>
                      <a:lnTo>
                        <a:pt x="109" y="11"/>
                      </a:lnTo>
                      <a:close/>
                    </a:path>
                  </a:pathLst>
                </a:custGeom>
                <a:solidFill>
                  <a:srgbClr val="A5DBF2"/>
                </a:solidFill>
                <a:ln w="9525">
                  <a:noFill/>
                  <a:round/>
                  <a:headEnd/>
                  <a:tailEnd/>
                </a:ln>
              </p:spPr>
              <p:txBody>
                <a:bodyPr/>
                <a:lstStyle/>
                <a:p>
                  <a:endParaRPr lang="en-US">
                    <a:latin typeface="+mj-lt"/>
                  </a:endParaRPr>
                </a:p>
              </p:txBody>
            </p:sp>
            <p:sp>
              <p:nvSpPr>
                <p:cNvPr id="23568" name="Freeform 14"/>
                <p:cNvSpPr>
                  <a:spLocks/>
                </p:cNvSpPr>
                <p:nvPr/>
              </p:nvSpPr>
              <p:spPr bwMode="auto">
                <a:xfrm>
                  <a:off x="6121400" y="2886075"/>
                  <a:ext cx="2092325" cy="1776413"/>
                </a:xfrm>
                <a:custGeom>
                  <a:avLst/>
                  <a:gdLst>
                    <a:gd name="T0" fmla="*/ 1318 w 1318"/>
                    <a:gd name="T1" fmla="*/ 175 h 1119"/>
                    <a:gd name="T2" fmla="*/ 1318 w 1318"/>
                    <a:gd name="T3" fmla="*/ 449 h 1119"/>
                    <a:gd name="T4" fmla="*/ 1277 w 1318"/>
                    <a:gd name="T5" fmla="*/ 444 h 1119"/>
                    <a:gd name="T6" fmla="*/ 851 w 1318"/>
                    <a:gd name="T7" fmla="*/ 360 h 1119"/>
                    <a:gd name="T8" fmla="*/ 847 w 1318"/>
                    <a:gd name="T9" fmla="*/ 1068 h 1119"/>
                    <a:gd name="T10" fmla="*/ 742 w 1318"/>
                    <a:gd name="T11" fmla="*/ 1073 h 1119"/>
                    <a:gd name="T12" fmla="*/ 716 w 1318"/>
                    <a:gd name="T13" fmla="*/ 1076 h 1119"/>
                    <a:gd name="T14" fmla="*/ 711 w 1318"/>
                    <a:gd name="T15" fmla="*/ 922 h 1119"/>
                    <a:gd name="T16" fmla="*/ 582 w 1318"/>
                    <a:gd name="T17" fmla="*/ 921 h 1119"/>
                    <a:gd name="T18" fmla="*/ 577 w 1318"/>
                    <a:gd name="T19" fmla="*/ 921 h 1119"/>
                    <a:gd name="T20" fmla="*/ 571 w 1318"/>
                    <a:gd name="T21" fmla="*/ 933 h 1119"/>
                    <a:gd name="T22" fmla="*/ 574 w 1318"/>
                    <a:gd name="T23" fmla="*/ 1086 h 1119"/>
                    <a:gd name="T24" fmla="*/ 466 w 1318"/>
                    <a:gd name="T25" fmla="*/ 1093 h 1119"/>
                    <a:gd name="T26" fmla="*/ 171 w 1318"/>
                    <a:gd name="T27" fmla="*/ 1112 h 1119"/>
                    <a:gd name="T28" fmla="*/ 168 w 1318"/>
                    <a:gd name="T29" fmla="*/ 1109 h 1119"/>
                    <a:gd name="T30" fmla="*/ 93 w 1318"/>
                    <a:gd name="T31" fmla="*/ 1117 h 1119"/>
                    <a:gd name="T32" fmla="*/ 55 w 1318"/>
                    <a:gd name="T33" fmla="*/ 1119 h 1119"/>
                    <a:gd name="T34" fmla="*/ 49 w 1318"/>
                    <a:gd name="T35" fmla="*/ 1118 h 1119"/>
                    <a:gd name="T36" fmla="*/ 17 w 1318"/>
                    <a:gd name="T37" fmla="*/ 1118 h 1119"/>
                    <a:gd name="T38" fmla="*/ 0 w 1318"/>
                    <a:gd name="T39" fmla="*/ 1114 h 1119"/>
                    <a:gd name="T40" fmla="*/ 0 w 1318"/>
                    <a:gd name="T41" fmla="*/ 230 h 1119"/>
                    <a:gd name="T42" fmla="*/ 4 w 1318"/>
                    <a:gd name="T43" fmla="*/ 230 h 1119"/>
                    <a:gd name="T44" fmla="*/ 7 w 1318"/>
                    <a:gd name="T45" fmla="*/ 217 h 1119"/>
                    <a:gd name="T46" fmla="*/ 41 w 1318"/>
                    <a:gd name="T47" fmla="*/ 223 h 1119"/>
                    <a:gd name="T48" fmla="*/ 358 w 1318"/>
                    <a:gd name="T49" fmla="*/ 286 h 1119"/>
                    <a:gd name="T50" fmla="*/ 648 w 1318"/>
                    <a:gd name="T51" fmla="*/ 345 h 1119"/>
                    <a:gd name="T52" fmla="*/ 654 w 1318"/>
                    <a:gd name="T53" fmla="*/ 4 h 1119"/>
                    <a:gd name="T54" fmla="*/ 652 w 1318"/>
                    <a:gd name="T55" fmla="*/ 0 h 1119"/>
                    <a:gd name="T56" fmla="*/ 1312 w 1318"/>
                    <a:gd name="T57" fmla="*/ 171 h 1119"/>
                    <a:gd name="T58" fmla="*/ 1318 w 1318"/>
                    <a:gd name="T59" fmla="*/ 175 h 11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18"/>
                    <a:gd name="T91" fmla="*/ 0 h 1119"/>
                    <a:gd name="T92" fmla="*/ 1318 w 1318"/>
                    <a:gd name="T93" fmla="*/ 1119 h 111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18" h="1119">
                      <a:moveTo>
                        <a:pt x="1318" y="175"/>
                      </a:moveTo>
                      <a:lnTo>
                        <a:pt x="1318" y="449"/>
                      </a:lnTo>
                      <a:lnTo>
                        <a:pt x="1277" y="444"/>
                      </a:lnTo>
                      <a:lnTo>
                        <a:pt x="851" y="360"/>
                      </a:lnTo>
                      <a:lnTo>
                        <a:pt x="847" y="1068"/>
                      </a:lnTo>
                      <a:lnTo>
                        <a:pt x="742" y="1073"/>
                      </a:lnTo>
                      <a:lnTo>
                        <a:pt x="716" y="1076"/>
                      </a:lnTo>
                      <a:lnTo>
                        <a:pt x="711" y="922"/>
                      </a:lnTo>
                      <a:lnTo>
                        <a:pt x="582" y="921"/>
                      </a:lnTo>
                      <a:lnTo>
                        <a:pt x="577" y="921"/>
                      </a:lnTo>
                      <a:lnTo>
                        <a:pt x="571" y="933"/>
                      </a:lnTo>
                      <a:lnTo>
                        <a:pt x="574" y="1086"/>
                      </a:lnTo>
                      <a:lnTo>
                        <a:pt x="466" y="1093"/>
                      </a:lnTo>
                      <a:lnTo>
                        <a:pt x="171" y="1112"/>
                      </a:lnTo>
                      <a:lnTo>
                        <a:pt x="168" y="1109"/>
                      </a:lnTo>
                      <a:lnTo>
                        <a:pt x="93" y="1117"/>
                      </a:lnTo>
                      <a:lnTo>
                        <a:pt x="55" y="1119"/>
                      </a:lnTo>
                      <a:lnTo>
                        <a:pt x="49" y="1118"/>
                      </a:lnTo>
                      <a:lnTo>
                        <a:pt x="17" y="1118"/>
                      </a:lnTo>
                      <a:lnTo>
                        <a:pt x="0" y="1114"/>
                      </a:lnTo>
                      <a:lnTo>
                        <a:pt x="0" y="230"/>
                      </a:lnTo>
                      <a:lnTo>
                        <a:pt x="4" y="230"/>
                      </a:lnTo>
                      <a:lnTo>
                        <a:pt x="7" y="217"/>
                      </a:lnTo>
                      <a:lnTo>
                        <a:pt x="41" y="223"/>
                      </a:lnTo>
                      <a:lnTo>
                        <a:pt x="358" y="286"/>
                      </a:lnTo>
                      <a:lnTo>
                        <a:pt x="648" y="345"/>
                      </a:lnTo>
                      <a:lnTo>
                        <a:pt x="654" y="4"/>
                      </a:lnTo>
                      <a:lnTo>
                        <a:pt x="652" y="0"/>
                      </a:lnTo>
                      <a:lnTo>
                        <a:pt x="1312" y="171"/>
                      </a:lnTo>
                      <a:lnTo>
                        <a:pt x="1318" y="175"/>
                      </a:lnTo>
                      <a:close/>
                    </a:path>
                  </a:pathLst>
                </a:custGeom>
                <a:solidFill>
                  <a:srgbClr val="A5DBF2"/>
                </a:solidFill>
                <a:ln w="9525">
                  <a:noFill/>
                  <a:round/>
                  <a:headEnd/>
                  <a:tailEnd/>
                </a:ln>
              </p:spPr>
              <p:txBody>
                <a:bodyPr/>
                <a:lstStyle/>
                <a:p>
                  <a:endParaRPr lang="en-US">
                    <a:latin typeface="+mj-lt"/>
                  </a:endParaRPr>
                </a:p>
              </p:txBody>
            </p:sp>
            <p:sp>
              <p:nvSpPr>
                <p:cNvPr id="23569" name="Freeform 15"/>
                <p:cNvSpPr>
                  <a:spLocks/>
                </p:cNvSpPr>
                <p:nvPr/>
              </p:nvSpPr>
              <p:spPr bwMode="auto">
                <a:xfrm>
                  <a:off x="5668963" y="3036888"/>
                  <a:ext cx="401638" cy="279400"/>
                </a:xfrm>
                <a:custGeom>
                  <a:avLst/>
                  <a:gdLst>
                    <a:gd name="T0" fmla="*/ 253 w 253"/>
                    <a:gd name="T1" fmla="*/ 90 h 176"/>
                    <a:gd name="T2" fmla="*/ 247 w 253"/>
                    <a:gd name="T3" fmla="*/ 99 h 176"/>
                    <a:gd name="T4" fmla="*/ 3 w 253"/>
                    <a:gd name="T5" fmla="*/ 176 h 176"/>
                    <a:gd name="T6" fmla="*/ 0 w 253"/>
                    <a:gd name="T7" fmla="*/ 0 h 176"/>
                    <a:gd name="T8" fmla="*/ 251 w 253"/>
                    <a:gd name="T9" fmla="*/ 63 h 176"/>
                    <a:gd name="T10" fmla="*/ 253 w 253"/>
                    <a:gd name="T11" fmla="*/ 90 h 176"/>
                    <a:gd name="T12" fmla="*/ 0 60000 65536"/>
                    <a:gd name="T13" fmla="*/ 0 60000 65536"/>
                    <a:gd name="T14" fmla="*/ 0 60000 65536"/>
                    <a:gd name="T15" fmla="*/ 0 60000 65536"/>
                    <a:gd name="T16" fmla="*/ 0 60000 65536"/>
                    <a:gd name="T17" fmla="*/ 0 60000 65536"/>
                    <a:gd name="T18" fmla="*/ 0 w 253"/>
                    <a:gd name="T19" fmla="*/ 0 h 176"/>
                    <a:gd name="T20" fmla="*/ 253 w 253"/>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253" h="176">
                      <a:moveTo>
                        <a:pt x="253" y="90"/>
                      </a:moveTo>
                      <a:lnTo>
                        <a:pt x="247" y="99"/>
                      </a:lnTo>
                      <a:lnTo>
                        <a:pt x="3" y="176"/>
                      </a:lnTo>
                      <a:lnTo>
                        <a:pt x="0" y="0"/>
                      </a:lnTo>
                      <a:lnTo>
                        <a:pt x="251" y="63"/>
                      </a:lnTo>
                      <a:lnTo>
                        <a:pt x="253" y="90"/>
                      </a:lnTo>
                      <a:close/>
                    </a:path>
                  </a:pathLst>
                </a:custGeom>
                <a:solidFill>
                  <a:srgbClr val="A5DBF2"/>
                </a:solidFill>
                <a:ln w="9525">
                  <a:noFill/>
                  <a:round/>
                  <a:headEnd/>
                  <a:tailEnd/>
                </a:ln>
              </p:spPr>
              <p:txBody>
                <a:bodyPr/>
                <a:lstStyle/>
                <a:p>
                  <a:endParaRPr lang="en-US">
                    <a:latin typeface="+mj-lt"/>
                  </a:endParaRPr>
                </a:p>
              </p:txBody>
            </p:sp>
            <p:sp>
              <p:nvSpPr>
                <p:cNvPr id="23570" name="Freeform 16"/>
                <p:cNvSpPr>
                  <a:spLocks/>
                </p:cNvSpPr>
                <p:nvPr/>
              </p:nvSpPr>
              <p:spPr bwMode="auto">
                <a:xfrm>
                  <a:off x="7650163" y="4043363"/>
                  <a:ext cx="725488" cy="552450"/>
                </a:xfrm>
                <a:custGeom>
                  <a:avLst/>
                  <a:gdLst>
                    <a:gd name="T0" fmla="*/ 453 w 457"/>
                    <a:gd name="T1" fmla="*/ 115 h 348"/>
                    <a:gd name="T2" fmla="*/ 457 w 457"/>
                    <a:gd name="T3" fmla="*/ 168 h 348"/>
                    <a:gd name="T4" fmla="*/ 455 w 457"/>
                    <a:gd name="T5" fmla="*/ 186 h 348"/>
                    <a:gd name="T6" fmla="*/ 457 w 457"/>
                    <a:gd name="T7" fmla="*/ 245 h 348"/>
                    <a:gd name="T8" fmla="*/ 457 w 457"/>
                    <a:gd name="T9" fmla="*/ 316 h 348"/>
                    <a:gd name="T10" fmla="*/ 236 w 457"/>
                    <a:gd name="T11" fmla="*/ 331 h 348"/>
                    <a:gd name="T12" fmla="*/ 160 w 457"/>
                    <a:gd name="T13" fmla="*/ 335 h 348"/>
                    <a:gd name="T14" fmla="*/ 156 w 457"/>
                    <a:gd name="T15" fmla="*/ 333 h 348"/>
                    <a:gd name="T16" fmla="*/ 141 w 457"/>
                    <a:gd name="T17" fmla="*/ 339 h 348"/>
                    <a:gd name="T18" fmla="*/ 1 w 457"/>
                    <a:gd name="T19" fmla="*/ 348 h 348"/>
                    <a:gd name="T20" fmla="*/ 0 w 457"/>
                    <a:gd name="T21" fmla="*/ 100 h 348"/>
                    <a:gd name="T22" fmla="*/ 4 w 457"/>
                    <a:gd name="T23" fmla="*/ 0 h 348"/>
                    <a:gd name="T24" fmla="*/ 450 w 457"/>
                    <a:gd name="T25" fmla="*/ 25 h 348"/>
                    <a:gd name="T26" fmla="*/ 453 w 457"/>
                    <a:gd name="T27" fmla="*/ 115 h 3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348"/>
                    <a:gd name="T44" fmla="*/ 457 w 457"/>
                    <a:gd name="T45" fmla="*/ 348 h 3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348">
                      <a:moveTo>
                        <a:pt x="453" y="115"/>
                      </a:moveTo>
                      <a:lnTo>
                        <a:pt x="457" y="168"/>
                      </a:lnTo>
                      <a:lnTo>
                        <a:pt x="455" y="186"/>
                      </a:lnTo>
                      <a:lnTo>
                        <a:pt x="457" y="245"/>
                      </a:lnTo>
                      <a:lnTo>
                        <a:pt x="457" y="316"/>
                      </a:lnTo>
                      <a:lnTo>
                        <a:pt x="236" y="331"/>
                      </a:lnTo>
                      <a:lnTo>
                        <a:pt x="160" y="335"/>
                      </a:lnTo>
                      <a:lnTo>
                        <a:pt x="156" y="333"/>
                      </a:lnTo>
                      <a:lnTo>
                        <a:pt x="141" y="339"/>
                      </a:lnTo>
                      <a:lnTo>
                        <a:pt x="1" y="348"/>
                      </a:lnTo>
                      <a:lnTo>
                        <a:pt x="0" y="100"/>
                      </a:lnTo>
                      <a:lnTo>
                        <a:pt x="4" y="0"/>
                      </a:lnTo>
                      <a:lnTo>
                        <a:pt x="450" y="25"/>
                      </a:lnTo>
                      <a:lnTo>
                        <a:pt x="453" y="115"/>
                      </a:lnTo>
                      <a:close/>
                    </a:path>
                  </a:pathLst>
                </a:custGeom>
                <a:solidFill>
                  <a:srgbClr val="A5DBF2"/>
                </a:solidFill>
                <a:ln w="9525">
                  <a:noFill/>
                  <a:round/>
                  <a:headEnd/>
                  <a:tailEnd/>
                </a:ln>
              </p:spPr>
              <p:txBody>
                <a:bodyPr/>
                <a:lstStyle/>
                <a:p>
                  <a:endParaRPr lang="en-US">
                    <a:latin typeface="+mj-lt"/>
                  </a:endParaRPr>
                </a:p>
              </p:txBody>
            </p:sp>
            <p:sp>
              <p:nvSpPr>
                <p:cNvPr id="23571" name="Freeform 17"/>
                <p:cNvSpPr>
                  <a:spLocks/>
                </p:cNvSpPr>
                <p:nvPr/>
              </p:nvSpPr>
              <p:spPr bwMode="auto">
                <a:xfrm>
                  <a:off x="6991350" y="2984500"/>
                  <a:ext cx="68263" cy="158750"/>
                </a:xfrm>
                <a:custGeom>
                  <a:avLst/>
                  <a:gdLst>
                    <a:gd name="T0" fmla="*/ 2 w 43"/>
                    <a:gd name="T1" fmla="*/ 100 h 100"/>
                    <a:gd name="T2" fmla="*/ 0 w 43"/>
                    <a:gd name="T3" fmla="*/ 97 h 100"/>
                    <a:gd name="T4" fmla="*/ 0 w 43"/>
                    <a:gd name="T5" fmla="*/ 36 h 100"/>
                    <a:gd name="T6" fmla="*/ 0 w 43"/>
                    <a:gd name="T7" fmla="*/ 10 h 100"/>
                    <a:gd name="T8" fmla="*/ 41 w 43"/>
                    <a:gd name="T9" fmla="*/ 0 h 100"/>
                    <a:gd name="T10" fmla="*/ 43 w 43"/>
                    <a:gd name="T11" fmla="*/ 92 h 100"/>
                    <a:gd name="T12" fmla="*/ 2 w 43"/>
                    <a:gd name="T13" fmla="*/ 100 h 100"/>
                    <a:gd name="T14" fmla="*/ 0 60000 65536"/>
                    <a:gd name="T15" fmla="*/ 0 60000 65536"/>
                    <a:gd name="T16" fmla="*/ 0 60000 65536"/>
                    <a:gd name="T17" fmla="*/ 0 60000 65536"/>
                    <a:gd name="T18" fmla="*/ 0 60000 65536"/>
                    <a:gd name="T19" fmla="*/ 0 60000 65536"/>
                    <a:gd name="T20" fmla="*/ 0 60000 65536"/>
                    <a:gd name="T21" fmla="*/ 0 w 43"/>
                    <a:gd name="T22" fmla="*/ 0 h 100"/>
                    <a:gd name="T23" fmla="*/ 43 w 43"/>
                    <a:gd name="T24" fmla="*/ 100 h 1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100">
                      <a:moveTo>
                        <a:pt x="2" y="100"/>
                      </a:moveTo>
                      <a:lnTo>
                        <a:pt x="0" y="97"/>
                      </a:lnTo>
                      <a:lnTo>
                        <a:pt x="0" y="36"/>
                      </a:lnTo>
                      <a:lnTo>
                        <a:pt x="0" y="10"/>
                      </a:lnTo>
                      <a:lnTo>
                        <a:pt x="41" y="0"/>
                      </a:lnTo>
                      <a:lnTo>
                        <a:pt x="43" y="92"/>
                      </a:lnTo>
                      <a:lnTo>
                        <a:pt x="2" y="100"/>
                      </a:lnTo>
                      <a:close/>
                    </a:path>
                  </a:pathLst>
                </a:custGeom>
                <a:solidFill>
                  <a:srgbClr val="FFFFFF"/>
                </a:solidFill>
                <a:ln w="9525">
                  <a:noFill/>
                  <a:round/>
                  <a:headEnd/>
                  <a:tailEnd/>
                </a:ln>
              </p:spPr>
              <p:txBody>
                <a:bodyPr/>
                <a:lstStyle/>
                <a:p>
                  <a:endParaRPr lang="en-US">
                    <a:latin typeface="+mj-lt"/>
                  </a:endParaRPr>
                </a:p>
              </p:txBody>
            </p:sp>
            <p:sp>
              <p:nvSpPr>
                <p:cNvPr id="23572" name="Freeform 18"/>
                <p:cNvSpPr>
                  <a:spLocks/>
                </p:cNvSpPr>
                <p:nvPr/>
              </p:nvSpPr>
              <p:spPr bwMode="auto">
                <a:xfrm>
                  <a:off x="6865938" y="3016250"/>
                  <a:ext cx="71438" cy="153988"/>
                </a:xfrm>
                <a:custGeom>
                  <a:avLst/>
                  <a:gdLst>
                    <a:gd name="T0" fmla="*/ 45 w 45"/>
                    <a:gd name="T1" fmla="*/ 86 h 97"/>
                    <a:gd name="T2" fmla="*/ 0 w 45"/>
                    <a:gd name="T3" fmla="*/ 97 h 97"/>
                    <a:gd name="T4" fmla="*/ 0 w 45"/>
                    <a:gd name="T5" fmla="*/ 13 h 97"/>
                    <a:gd name="T6" fmla="*/ 43 w 45"/>
                    <a:gd name="T7" fmla="*/ 0 h 97"/>
                    <a:gd name="T8" fmla="*/ 45 w 45"/>
                    <a:gd name="T9" fmla="*/ 38 h 97"/>
                    <a:gd name="T10" fmla="*/ 45 w 45"/>
                    <a:gd name="T11" fmla="*/ 86 h 97"/>
                    <a:gd name="T12" fmla="*/ 0 60000 65536"/>
                    <a:gd name="T13" fmla="*/ 0 60000 65536"/>
                    <a:gd name="T14" fmla="*/ 0 60000 65536"/>
                    <a:gd name="T15" fmla="*/ 0 60000 65536"/>
                    <a:gd name="T16" fmla="*/ 0 60000 65536"/>
                    <a:gd name="T17" fmla="*/ 0 60000 65536"/>
                    <a:gd name="T18" fmla="*/ 0 w 45"/>
                    <a:gd name="T19" fmla="*/ 0 h 97"/>
                    <a:gd name="T20" fmla="*/ 45 w 45"/>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45" h="97">
                      <a:moveTo>
                        <a:pt x="45" y="86"/>
                      </a:moveTo>
                      <a:lnTo>
                        <a:pt x="0" y="97"/>
                      </a:lnTo>
                      <a:lnTo>
                        <a:pt x="0" y="13"/>
                      </a:lnTo>
                      <a:lnTo>
                        <a:pt x="43" y="0"/>
                      </a:lnTo>
                      <a:lnTo>
                        <a:pt x="45" y="38"/>
                      </a:lnTo>
                      <a:lnTo>
                        <a:pt x="45" y="86"/>
                      </a:lnTo>
                      <a:close/>
                    </a:path>
                  </a:pathLst>
                </a:custGeom>
                <a:solidFill>
                  <a:srgbClr val="FFFFFF"/>
                </a:solidFill>
                <a:ln w="9525">
                  <a:noFill/>
                  <a:round/>
                  <a:headEnd/>
                  <a:tailEnd/>
                </a:ln>
              </p:spPr>
              <p:txBody>
                <a:bodyPr/>
                <a:lstStyle/>
                <a:p>
                  <a:endParaRPr lang="en-US">
                    <a:latin typeface="+mj-lt"/>
                  </a:endParaRPr>
                </a:p>
              </p:txBody>
            </p:sp>
            <p:sp>
              <p:nvSpPr>
                <p:cNvPr id="23573" name="Freeform 19"/>
                <p:cNvSpPr>
                  <a:spLocks/>
                </p:cNvSpPr>
                <p:nvPr/>
              </p:nvSpPr>
              <p:spPr bwMode="auto">
                <a:xfrm>
                  <a:off x="6729413" y="3052763"/>
                  <a:ext cx="79375" cy="146050"/>
                </a:xfrm>
                <a:custGeom>
                  <a:avLst/>
                  <a:gdLst>
                    <a:gd name="T0" fmla="*/ 50 w 50"/>
                    <a:gd name="T1" fmla="*/ 63 h 92"/>
                    <a:gd name="T2" fmla="*/ 47 w 50"/>
                    <a:gd name="T3" fmla="*/ 81 h 92"/>
                    <a:gd name="T4" fmla="*/ 0 w 50"/>
                    <a:gd name="T5" fmla="*/ 92 h 92"/>
                    <a:gd name="T6" fmla="*/ 0 w 50"/>
                    <a:gd name="T7" fmla="*/ 21 h 92"/>
                    <a:gd name="T8" fmla="*/ 1 w 50"/>
                    <a:gd name="T9" fmla="*/ 12 h 92"/>
                    <a:gd name="T10" fmla="*/ 42 w 50"/>
                    <a:gd name="T11" fmla="*/ 0 h 92"/>
                    <a:gd name="T12" fmla="*/ 46 w 50"/>
                    <a:gd name="T13" fmla="*/ 2 h 92"/>
                    <a:gd name="T14" fmla="*/ 50 w 50"/>
                    <a:gd name="T15" fmla="*/ 63 h 92"/>
                    <a:gd name="T16" fmla="*/ 0 60000 65536"/>
                    <a:gd name="T17" fmla="*/ 0 60000 65536"/>
                    <a:gd name="T18" fmla="*/ 0 60000 65536"/>
                    <a:gd name="T19" fmla="*/ 0 60000 65536"/>
                    <a:gd name="T20" fmla="*/ 0 60000 65536"/>
                    <a:gd name="T21" fmla="*/ 0 60000 65536"/>
                    <a:gd name="T22" fmla="*/ 0 60000 65536"/>
                    <a:gd name="T23" fmla="*/ 0 60000 65536"/>
                    <a:gd name="T24" fmla="*/ 0 w 50"/>
                    <a:gd name="T25" fmla="*/ 0 h 92"/>
                    <a:gd name="T26" fmla="*/ 50 w 50"/>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 h="92">
                      <a:moveTo>
                        <a:pt x="50" y="63"/>
                      </a:moveTo>
                      <a:lnTo>
                        <a:pt x="47" y="81"/>
                      </a:lnTo>
                      <a:lnTo>
                        <a:pt x="0" y="92"/>
                      </a:lnTo>
                      <a:lnTo>
                        <a:pt x="0" y="21"/>
                      </a:lnTo>
                      <a:lnTo>
                        <a:pt x="1" y="12"/>
                      </a:lnTo>
                      <a:lnTo>
                        <a:pt x="42" y="0"/>
                      </a:lnTo>
                      <a:lnTo>
                        <a:pt x="46" y="2"/>
                      </a:lnTo>
                      <a:lnTo>
                        <a:pt x="50" y="63"/>
                      </a:lnTo>
                      <a:close/>
                    </a:path>
                  </a:pathLst>
                </a:custGeom>
                <a:solidFill>
                  <a:srgbClr val="FFFFFF"/>
                </a:solidFill>
                <a:ln w="9525">
                  <a:noFill/>
                  <a:round/>
                  <a:headEnd/>
                  <a:tailEnd/>
                </a:ln>
              </p:spPr>
              <p:txBody>
                <a:bodyPr/>
                <a:lstStyle/>
                <a:p>
                  <a:endParaRPr lang="en-US">
                    <a:latin typeface="+mj-lt"/>
                  </a:endParaRPr>
                </a:p>
              </p:txBody>
            </p:sp>
            <p:sp>
              <p:nvSpPr>
                <p:cNvPr id="23574" name="Freeform 20"/>
                <p:cNvSpPr>
                  <a:spLocks/>
                </p:cNvSpPr>
                <p:nvPr/>
              </p:nvSpPr>
              <p:spPr bwMode="auto">
                <a:xfrm>
                  <a:off x="6594475" y="3095625"/>
                  <a:ext cx="69850" cy="128588"/>
                </a:xfrm>
                <a:custGeom>
                  <a:avLst/>
                  <a:gdLst>
                    <a:gd name="T0" fmla="*/ 44 w 44"/>
                    <a:gd name="T1" fmla="*/ 71 h 81"/>
                    <a:gd name="T2" fmla="*/ 1 w 44"/>
                    <a:gd name="T3" fmla="*/ 81 h 81"/>
                    <a:gd name="T4" fmla="*/ 0 w 44"/>
                    <a:gd name="T5" fmla="*/ 14 h 81"/>
                    <a:gd name="T6" fmla="*/ 37 w 44"/>
                    <a:gd name="T7" fmla="*/ 0 h 81"/>
                    <a:gd name="T8" fmla="*/ 41 w 44"/>
                    <a:gd name="T9" fmla="*/ 0 h 81"/>
                    <a:gd name="T10" fmla="*/ 44 w 44"/>
                    <a:gd name="T11" fmla="*/ 71 h 81"/>
                    <a:gd name="T12" fmla="*/ 0 60000 65536"/>
                    <a:gd name="T13" fmla="*/ 0 60000 65536"/>
                    <a:gd name="T14" fmla="*/ 0 60000 65536"/>
                    <a:gd name="T15" fmla="*/ 0 60000 65536"/>
                    <a:gd name="T16" fmla="*/ 0 60000 65536"/>
                    <a:gd name="T17" fmla="*/ 0 60000 65536"/>
                    <a:gd name="T18" fmla="*/ 0 w 44"/>
                    <a:gd name="T19" fmla="*/ 0 h 81"/>
                    <a:gd name="T20" fmla="*/ 44 w 44"/>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44" h="81">
                      <a:moveTo>
                        <a:pt x="44" y="71"/>
                      </a:moveTo>
                      <a:lnTo>
                        <a:pt x="1" y="81"/>
                      </a:lnTo>
                      <a:lnTo>
                        <a:pt x="0" y="14"/>
                      </a:lnTo>
                      <a:lnTo>
                        <a:pt x="37" y="0"/>
                      </a:lnTo>
                      <a:lnTo>
                        <a:pt x="41" y="0"/>
                      </a:lnTo>
                      <a:lnTo>
                        <a:pt x="44" y="71"/>
                      </a:lnTo>
                      <a:close/>
                    </a:path>
                  </a:pathLst>
                </a:custGeom>
                <a:solidFill>
                  <a:srgbClr val="FFFFFF"/>
                </a:solidFill>
                <a:ln w="9525">
                  <a:noFill/>
                  <a:round/>
                  <a:headEnd/>
                  <a:tailEnd/>
                </a:ln>
              </p:spPr>
              <p:txBody>
                <a:bodyPr/>
                <a:lstStyle/>
                <a:p>
                  <a:endParaRPr lang="en-US">
                    <a:latin typeface="+mj-lt"/>
                  </a:endParaRPr>
                </a:p>
              </p:txBody>
            </p:sp>
            <p:sp>
              <p:nvSpPr>
                <p:cNvPr id="23575" name="Freeform 21"/>
                <p:cNvSpPr>
                  <a:spLocks/>
                </p:cNvSpPr>
                <p:nvPr/>
              </p:nvSpPr>
              <p:spPr bwMode="auto">
                <a:xfrm>
                  <a:off x="5635625" y="3803650"/>
                  <a:ext cx="100013" cy="138113"/>
                </a:xfrm>
                <a:custGeom>
                  <a:avLst/>
                  <a:gdLst>
                    <a:gd name="T0" fmla="*/ 63 w 63"/>
                    <a:gd name="T1" fmla="*/ 74 h 87"/>
                    <a:gd name="T2" fmla="*/ 34 w 63"/>
                    <a:gd name="T3" fmla="*/ 82 h 87"/>
                    <a:gd name="T4" fmla="*/ 4 w 63"/>
                    <a:gd name="T5" fmla="*/ 87 h 87"/>
                    <a:gd name="T6" fmla="*/ 0 w 63"/>
                    <a:gd name="T7" fmla="*/ 15 h 87"/>
                    <a:gd name="T8" fmla="*/ 0 w 63"/>
                    <a:gd name="T9" fmla="*/ 10 h 87"/>
                    <a:gd name="T10" fmla="*/ 50 w 63"/>
                    <a:gd name="T11" fmla="*/ 0 h 87"/>
                    <a:gd name="T12" fmla="*/ 60 w 63"/>
                    <a:gd name="T13" fmla="*/ 0 h 87"/>
                    <a:gd name="T14" fmla="*/ 63 w 63"/>
                    <a:gd name="T15" fmla="*/ 74 h 87"/>
                    <a:gd name="T16" fmla="*/ 0 60000 65536"/>
                    <a:gd name="T17" fmla="*/ 0 60000 65536"/>
                    <a:gd name="T18" fmla="*/ 0 60000 65536"/>
                    <a:gd name="T19" fmla="*/ 0 60000 65536"/>
                    <a:gd name="T20" fmla="*/ 0 60000 65536"/>
                    <a:gd name="T21" fmla="*/ 0 60000 65536"/>
                    <a:gd name="T22" fmla="*/ 0 60000 65536"/>
                    <a:gd name="T23" fmla="*/ 0 60000 65536"/>
                    <a:gd name="T24" fmla="*/ 0 w 63"/>
                    <a:gd name="T25" fmla="*/ 0 h 87"/>
                    <a:gd name="T26" fmla="*/ 63 w 63"/>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 h="87">
                      <a:moveTo>
                        <a:pt x="63" y="74"/>
                      </a:moveTo>
                      <a:lnTo>
                        <a:pt x="34" y="82"/>
                      </a:lnTo>
                      <a:lnTo>
                        <a:pt x="4" y="87"/>
                      </a:lnTo>
                      <a:lnTo>
                        <a:pt x="0" y="15"/>
                      </a:lnTo>
                      <a:lnTo>
                        <a:pt x="0" y="10"/>
                      </a:lnTo>
                      <a:lnTo>
                        <a:pt x="50" y="0"/>
                      </a:lnTo>
                      <a:lnTo>
                        <a:pt x="60" y="0"/>
                      </a:lnTo>
                      <a:lnTo>
                        <a:pt x="63" y="74"/>
                      </a:lnTo>
                      <a:close/>
                    </a:path>
                  </a:pathLst>
                </a:custGeom>
                <a:solidFill>
                  <a:srgbClr val="FFFFFF"/>
                </a:solidFill>
                <a:ln w="9525">
                  <a:noFill/>
                  <a:round/>
                  <a:headEnd/>
                  <a:tailEnd/>
                </a:ln>
              </p:spPr>
              <p:txBody>
                <a:bodyPr/>
                <a:lstStyle/>
                <a:p>
                  <a:endParaRPr lang="en-US">
                    <a:latin typeface="+mj-lt"/>
                  </a:endParaRPr>
                </a:p>
              </p:txBody>
            </p:sp>
            <p:sp>
              <p:nvSpPr>
                <p:cNvPr id="23576" name="Freeform 22"/>
                <p:cNvSpPr>
                  <a:spLocks/>
                </p:cNvSpPr>
                <p:nvPr/>
              </p:nvSpPr>
              <p:spPr bwMode="auto">
                <a:xfrm>
                  <a:off x="5467350" y="3838575"/>
                  <a:ext cx="88900" cy="130175"/>
                </a:xfrm>
                <a:custGeom>
                  <a:avLst/>
                  <a:gdLst>
                    <a:gd name="T0" fmla="*/ 56 w 56"/>
                    <a:gd name="T1" fmla="*/ 74 h 82"/>
                    <a:gd name="T2" fmla="*/ 4 w 56"/>
                    <a:gd name="T3" fmla="*/ 82 h 82"/>
                    <a:gd name="T4" fmla="*/ 0 w 56"/>
                    <a:gd name="T5" fmla="*/ 61 h 82"/>
                    <a:gd name="T6" fmla="*/ 3 w 56"/>
                    <a:gd name="T7" fmla="*/ 55 h 82"/>
                    <a:gd name="T8" fmla="*/ 0 w 56"/>
                    <a:gd name="T9" fmla="*/ 48 h 82"/>
                    <a:gd name="T10" fmla="*/ 3 w 56"/>
                    <a:gd name="T11" fmla="*/ 7 h 82"/>
                    <a:gd name="T12" fmla="*/ 43 w 56"/>
                    <a:gd name="T13" fmla="*/ 0 h 82"/>
                    <a:gd name="T14" fmla="*/ 53 w 56"/>
                    <a:gd name="T15" fmla="*/ 0 h 82"/>
                    <a:gd name="T16" fmla="*/ 56 w 56"/>
                    <a:gd name="T17" fmla="*/ 74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82"/>
                    <a:gd name="T29" fmla="*/ 56 w 56"/>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82">
                      <a:moveTo>
                        <a:pt x="56" y="74"/>
                      </a:moveTo>
                      <a:lnTo>
                        <a:pt x="4" y="82"/>
                      </a:lnTo>
                      <a:lnTo>
                        <a:pt x="0" y="61"/>
                      </a:lnTo>
                      <a:lnTo>
                        <a:pt x="3" y="55"/>
                      </a:lnTo>
                      <a:lnTo>
                        <a:pt x="0" y="48"/>
                      </a:lnTo>
                      <a:lnTo>
                        <a:pt x="3" y="7"/>
                      </a:lnTo>
                      <a:lnTo>
                        <a:pt x="43" y="0"/>
                      </a:lnTo>
                      <a:lnTo>
                        <a:pt x="53" y="0"/>
                      </a:lnTo>
                      <a:lnTo>
                        <a:pt x="56" y="74"/>
                      </a:lnTo>
                      <a:close/>
                    </a:path>
                  </a:pathLst>
                </a:custGeom>
                <a:solidFill>
                  <a:srgbClr val="FFFFFF"/>
                </a:solidFill>
                <a:ln w="9525">
                  <a:noFill/>
                  <a:round/>
                  <a:headEnd/>
                  <a:tailEnd/>
                </a:ln>
              </p:spPr>
              <p:txBody>
                <a:bodyPr/>
                <a:lstStyle/>
                <a:p>
                  <a:endParaRPr lang="en-US">
                    <a:latin typeface="+mj-lt"/>
                  </a:endParaRPr>
                </a:p>
              </p:txBody>
            </p:sp>
            <p:sp>
              <p:nvSpPr>
                <p:cNvPr id="23577" name="Freeform 23"/>
                <p:cNvSpPr>
                  <a:spLocks/>
                </p:cNvSpPr>
                <p:nvPr/>
              </p:nvSpPr>
              <p:spPr bwMode="auto">
                <a:xfrm>
                  <a:off x="5294313" y="3868738"/>
                  <a:ext cx="85725" cy="130175"/>
                </a:xfrm>
                <a:custGeom>
                  <a:avLst/>
                  <a:gdLst>
                    <a:gd name="T0" fmla="*/ 54 w 54"/>
                    <a:gd name="T1" fmla="*/ 42 h 82"/>
                    <a:gd name="T2" fmla="*/ 53 w 54"/>
                    <a:gd name="T3" fmla="*/ 74 h 82"/>
                    <a:gd name="T4" fmla="*/ 7 w 54"/>
                    <a:gd name="T5" fmla="*/ 82 h 82"/>
                    <a:gd name="T6" fmla="*/ 4 w 54"/>
                    <a:gd name="T7" fmla="*/ 82 h 82"/>
                    <a:gd name="T8" fmla="*/ 0 w 54"/>
                    <a:gd name="T9" fmla="*/ 31 h 82"/>
                    <a:gd name="T10" fmla="*/ 2 w 54"/>
                    <a:gd name="T11" fmla="*/ 10 h 82"/>
                    <a:gd name="T12" fmla="*/ 45 w 54"/>
                    <a:gd name="T13" fmla="*/ 0 h 82"/>
                    <a:gd name="T14" fmla="*/ 53 w 54"/>
                    <a:gd name="T15" fmla="*/ 0 h 82"/>
                    <a:gd name="T16" fmla="*/ 54 w 54"/>
                    <a:gd name="T17" fmla="*/ 42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82"/>
                    <a:gd name="T29" fmla="*/ 54 w 5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82">
                      <a:moveTo>
                        <a:pt x="54" y="42"/>
                      </a:moveTo>
                      <a:lnTo>
                        <a:pt x="53" y="74"/>
                      </a:lnTo>
                      <a:lnTo>
                        <a:pt x="7" y="82"/>
                      </a:lnTo>
                      <a:lnTo>
                        <a:pt x="4" y="82"/>
                      </a:lnTo>
                      <a:lnTo>
                        <a:pt x="0" y="31"/>
                      </a:lnTo>
                      <a:lnTo>
                        <a:pt x="2" y="10"/>
                      </a:lnTo>
                      <a:lnTo>
                        <a:pt x="45" y="0"/>
                      </a:lnTo>
                      <a:lnTo>
                        <a:pt x="53" y="0"/>
                      </a:lnTo>
                      <a:lnTo>
                        <a:pt x="54" y="42"/>
                      </a:lnTo>
                      <a:close/>
                    </a:path>
                  </a:pathLst>
                </a:custGeom>
                <a:solidFill>
                  <a:srgbClr val="FFFFFF"/>
                </a:solidFill>
                <a:ln w="9525">
                  <a:noFill/>
                  <a:round/>
                  <a:headEnd/>
                  <a:tailEnd/>
                </a:ln>
              </p:spPr>
              <p:txBody>
                <a:bodyPr/>
                <a:lstStyle/>
                <a:p>
                  <a:endParaRPr lang="en-US">
                    <a:latin typeface="+mj-lt"/>
                  </a:endParaRPr>
                </a:p>
              </p:txBody>
            </p:sp>
            <p:sp>
              <p:nvSpPr>
                <p:cNvPr id="23578" name="Freeform 24"/>
                <p:cNvSpPr>
                  <a:spLocks/>
                </p:cNvSpPr>
                <p:nvPr/>
              </p:nvSpPr>
              <p:spPr bwMode="auto">
                <a:xfrm>
                  <a:off x="5146675" y="3898900"/>
                  <a:ext cx="82550" cy="122238"/>
                </a:xfrm>
                <a:custGeom>
                  <a:avLst/>
                  <a:gdLst>
                    <a:gd name="T0" fmla="*/ 52 w 52"/>
                    <a:gd name="T1" fmla="*/ 58 h 77"/>
                    <a:gd name="T2" fmla="*/ 50 w 52"/>
                    <a:gd name="T3" fmla="*/ 63 h 77"/>
                    <a:gd name="T4" fmla="*/ 52 w 52"/>
                    <a:gd name="T5" fmla="*/ 71 h 77"/>
                    <a:gd name="T6" fmla="*/ 5 w 52"/>
                    <a:gd name="T7" fmla="*/ 77 h 77"/>
                    <a:gd name="T8" fmla="*/ 0 w 52"/>
                    <a:gd name="T9" fmla="*/ 9 h 77"/>
                    <a:gd name="T10" fmla="*/ 38 w 52"/>
                    <a:gd name="T11" fmla="*/ 0 h 77"/>
                    <a:gd name="T12" fmla="*/ 48 w 52"/>
                    <a:gd name="T13" fmla="*/ 0 h 77"/>
                    <a:gd name="T14" fmla="*/ 52 w 52"/>
                    <a:gd name="T15" fmla="*/ 58 h 77"/>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77"/>
                    <a:gd name="T26" fmla="*/ 52 w 52"/>
                    <a:gd name="T27" fmla="*/ 77 h 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77">
                      <a:moveTo>
                        <a:pt x="52" y="58"/>
                      </a:moveTo>
                      <a:lnTo>
                        <a:pt x="50" y="63"/>
                      </a:lnTo>
                      <a:lnTo>
                        <a:pt x="52" y="71"/>
                      </a:lnTo>
                      <a:lnTo>
                        <a:pt x="5" y="77"/>
                      </a:lnTo>
                      <a:lnTo>
                        <a:pt x="0" y="9"/>
                      </a:lnTo>
                      <a:lnTo>
                        <a:pt x="38" y="0"/>
                      </a:lnTo>
                      <a:lnTo>
                        <a:pt x="48" y="0"/>
                      </a:lnTo>
                      <a:lnTo>
                        <a:pt x="52" y="58"/>
                      </a:lnTo>
                      <a:close/>
                    </a:path>
                  </a:pathLst>
                </a:custGeom>
                <a:solidFill>
                  <a:srgbClr val="FFFFFF"/>
                </a:solidFill>
                <a:ln w="9525">
                  <a:noFill/>
                  <a:round/>
                  <a:headEnd/>
                  <a:tailEnd/>
                </a:ln>
              </p:spPr>
              <p:txBody>
                <a:bodyPr/>
                <a:lstStyle/>
                <a:p>
                  <a:endParaRPr lang="en-US">
                    <a:latin typeface="+mj-lt"/>
                  </a:endParaRPr>
                </a:p>
              </p:txBody>
            </p:sp>
            <p:sp>
              <p:nvSpPr>
                <p:cNvPr id="23579" name="Freeform 25"/>
                <p:cNvSpPr>
                  <a:spLocks/>
                </p:cNvSpPr>
                <p:nvPr/>
              </p:nvSpPr>
              <p:spPr bwMode="auto">
                <a:xfrm>
                  <a:off x="7535863" y="3536950"/>
                  <a:ext cx="193675" cy="204788"/>
                </a:xfrm>
                <a:custGeom>
                  <a:avLst/>
                  <a:gdLst>
                    <a:gd name="T0" fmla="*/ 122 w 122"/>
                    <a:gd name="T1" fmla="*/ 129 h 129"/>
                    <a:gd name="T2" fmla="*/ 33 w 122"/>
                    <a:gd name="T3" fmla="*/ 118 h 129"/>
                    <a:gd name="T4" fmla="*/ 0 w 122"/>
                    <a:gd name="T5" fmla="*/ 0 h 129"/>
                    <a:gd name="T6" fmla="*/ 83 w 122"/>
                    <a:gd name="T7" fmla="*/ 14 h 129"/>
                    <a:gd name="T8" fmla="*/ 122 w 122"/>
                    <a:gd name="T9" fmla="*/ 129 h 129"/>
                    <a:gd name="T10" fmla="*/ 0 60000 65536"/>
                    <a:gd name="T11" fmla="*/ 0 60000 65536"/>
                    <a:gd name="T12" fmla="*/ 0 60000 65536"/>
                    <a:gd name="T13" fmla="*/ 0 60000 65536"/>
                    <a:gd name="T14" fmla="*/ 0 60000 65536"/>
                    <a:gd name="T15" fmla="*/ 0 w 122"/>
                    <a:gd name="T16" fmla="*/ 0 h 129"/>
                    <a:gd name="T17" fmla="*/ 122 w 122"/>
                    <a:gd name="T18" fmla="*/ 129 h 129"/>
                  </a:gdLst>
                  <a:ahLst/>
                  <a:cxnLst>
                    <a:cxn ang="T10">
                      <a:pos x="T0" y="T1"/>
                    </a:cxn>
                    <a:cxn ang="T11">
                      <a:pos x="T2" y="T3"/>
                    </a:cxn>
                    <a:cxn ang="T12">
                      <a:pos x="T4" y="T5"/>
                    </a:cxn>
                    <a:cxn ang="T13">
                      <a:pos x="T6" y="T7"/>
                    </a:cxn>
                    <a:cxn ang="T14">
                      <a:pos x="T8" y="T9"/>
                    </a:cxn>
                  </a:cxnLst>
                  <a:rect l="T15" t="T16" r="T17" b="T18"/>
                  <a:pathLst>
                    <a:path w="122" h="129">
                      <a:moveTo>
                        <a:pt x="122" y="129"/>
                      </a:moveTo>
                      <a:lnTo>
                        <a:pt x="33" y="118"/>
                      </a:lnTo>
                      <a:lnTo>
                        <a:pt x="0" y="0"/>
                      </a:lnTo>
                      <a:lnTo>
                        <a:pt x="83" y="14"/>
                      </a:lnTo>
                      <a:lnTo>
                        <a:pt x="122" y="129"/>
                      </a:lnTo>
                      <a:close/>
                    </a:path>
                  </a:pathLst>
                </a:custGeom>
                <a:solidFill>
                  <a:srgbClr val="FFFFFF"/>
                </a:solidFill>
                <a:ln w="9525">
                  <a:noFill/>
                  <a:round/>
                  <a:headEnd/>
                  <a:tailEnd/>
                </a:ln>
              </p:spPr>
              <p:txBody>
                <a:bodyPr/>
                <a:lstStyle/>
                <a:p>
                  <a:endParaRPr lang="en-US">
                    <a:latin typeface="+mj-lt"/>
                  </a:endParaRPr>
                </a:p>
              </p:txBody>
            </p:sp>
            <p:sp>
              <p:nvSpPr>
                <p:cNvPr id="23580" name="Freeform 26"/>
                <p:cNvSpPr>
                  <a:spLocks/>
                </p:cNvSpPr>
                <p:nvPr/>
              </p:nvSpPr>
              <p:spPr bwMode="auto">
                <a:xfrm>
                  <a:off x="7721600" y="3570288"/>
                  <a:ext cx="203200" cy="193675"/>
                </a:xfrm>
                <a:custGeom>
                  <a:avLst/>
                  <a:gdLst>
                    <a:gd name="T0" fmla="*/ 128 w 128"/>
                    <a:gd name="T1" fmla="*/ 122 h 122"/>
                    <a:gd name="T2" fmla="*/ 38 w 128"/>
                    <a:gd name="T3" fmla="*/ 111 h 122"/>
                    <a:gd name="T4" fmla="*/ 0 w 128"/>
                    <a:gd name="T5" fmla="*/ 0 h 122"/>
                    <a:gd name="T6" fmla="*/ 88 w 128"/>
                    <a:gd name="T7" fmla="*/ 15 h 122"/>
                    <a:gd name="T8" fmla="*/ 128 w 128"/>
                    <a:gd name="T9" fmla="*/ 122 h 122"/>
                    <a:gd name="T10" fmla="*/ 0 60000 65536"/>
                    <a:gd name="T11" fmla="*/ 0 60000 65536"/>
                    <a:gd name="T12" fmla="*/ 0 60000 65536"/>
                    <a:gd name="T13" fmla="*/ 0 60000 65536"/>
                    <a:gd name="T14" fmla="*/ 0 60000 65536"/>
                    <a:gd name="T15" fmla="*/ 0 w 128"/>
                    <a:gd name="T16" fmla="*/ 0 h 122"/>
                    <a:gd name="T17" fmla="*/ 128 w 128"/>
                    <a:gd name="T18" fmla="*/ 122 h 122"/>
                  </a:gdLst>
                  <a:ahLst/>
                  <a:cxnLst>
                    <a:cxn ang="T10">
                      <a:pos x="T0" y="T1"/>
                    </a:cxn>
                    <a:cxn ang="T11">
                      <a:pos x="T2" y="T3"/>
                    </a:cxn>
                    <a:cxn ang="T12">
                      <a:pos x="T4" y="T5"/>
                    </a:cxn>
                    <a:cxn ang="T13">
                      <a:pos x="T6" y="T7"/>
                    </a:cxn>
                    <a:cxn ang="T14">
                      <a:pos x="T8" y="T9"/>
                    </a:cxn>
                  </a:cxnLst>
                  <a:rect l="T15" t="T16" r="T17" b="T18"/>
                  <a:pathLst>
                    <a:path w="128" h="122">
                      <a:moveTo>
                        <a:pt x="128" y="122"/>
                      </a:moveTo>
                      <a:lnTo>
                        <a:pt x="38" y="111"/>
                      </a:lnTo>
                      <a:lnTo>
                        <a:pt x="0" y="0"/>
                      </a:lnTo>
                      <a:lnTo>
                        <a:pt x="88" y="15"/>
                      </a:lnTo>
                      <a:lnTo>
                        <a:pt x="128" y="122"/>
                      </a:lnTo>
                      <a:close/>
                    </a:path>
                  </a:pathLst>
                </a:custGeom>
                <a:solidFill>
                  <a:srgbClr val="FFFFFF"/>
                </a:solidFill>
                <a:ln w="9525">
                  <a:noFill/>
                  <a:round/>
                  <a:headEnd/>
                  <a:tailEnd/>
                </a:ln>
              </p:spPr>
              <p:txBody>
                <a:bodyPr/>
                <a:lstStyle/>
                <a:p>
                  <a:endParaRPr lang="en-US">
                    <a:latin typeface="+mj-lt"/>
                  </a:endParaRPr>
                </a:p>
              </p:txBody>
            </p:sp>
            <p:sp>
              <p:nvSpPr>
                <p:cNvPr id="23581" name="Freeform 27"/>
                <p:cNvSpPr>
                  <a:spLocks/>
                </p:cNvSpPr>
                <p:nvPr/>
              </p:nvSpPr>
              <p:spPr bwMode="auto">
                <a:xfrm>
                  <a:off x="7923213" y="3603625"/>
                  <a:ext cx="196850" cy="184150"/>
                </a:xfrm>
                <a:custGeom>
                  <a:avLst/>
                  <a:gdLst>
                    <a:gd name="T0" fmla="*/ 124 w 124"/>
                    <a:gd name="T1" fmla="*/ 116 h 116"/>
                    <a:gd name="T2" fmla="*/ 37 w 124"/>
                    <a:gd name="T3" fmla="*/ 105 h 116"/>
                    <a:gd name="T4" fmla="*/ 0 w 124"/>
                    <a:gd name="T5" fmla="*/ 0 h 116"/>
                    <a:gd name="T6" fmla="*/ 87 w 124"/>
                    <a:gd name="T7" fmla="*/ 18 h 116"/>
                    <a:gd name="T8" fmla="*/ 124 w 124"/>
                    <a:gd name="T9" fmla="*/ 116 h 116"/>
                    <a:gd name="T10" fmla="*/ 0 60000 65536"/>
                    <a:gd name="T11" fmla="*/ 0 60000 65536"/>
                    <a:gd name="T12" fmla="*/ 0 60000 65536"/>
                    <a:gd name="T13" fmla="*/ 0 60000 65536"/>
                    <a:gd name="T14" fmla="*/ 0 60000 65536"/>
                    <a:gd name="T15" fmla="*/ 0 w 124"/>
                    <a:gd name="T16" fmla="*/ 0 h 116"/>
                    <a:gd name="T17" fmla="*/ 124 w 124"/>
                    <a:gd name="T18" fmla="*/ 116 h 116"/>
                  </a:gdLst>
                  <a:ahLst/>
                  <a:cxnLst>
                    <a:cxn ang="T10">
                      <a:pos x="T0" y="T1"/>
                    </a:cxn>
                    <a:cxn ang="T11">
                      <a:pos x="T2" y="T3"/>
                    </a:cxn>
                    <a:cxn ang="T12">
                      <a:pos x="T4" y="T5"/>
                    </a:cxn>
                    <a:cxn ang="T13">
                      <a:pos x="T6" y="T7"/>
                    </a:cxn>
                    <a:cxn ang="T14">
                      <a:pos x="T8" y="T9"/>
                    </a:cxn>
                  </a:cxnLst>
                  <a:rect l="T15" t="T16" r="T17" b="T18"/>
                  <a:pathLst>
                    <a:path w="124" h="116">
                      <a:moveTo>
                        <a:pt x="124" y="116"/>
                      </a:moveTo>
                      <a:lnTo>
                        <a:pt x="37" y="105"/>
                      </a:lnTo>
                      <a:lnTo>
                        <a:pt x="0" y="0"/>
                      </a:lnTo>
                      <a:lnTo>
                        <a:pt x="87" y="18"/>
                      </a:lnTo>
                      <a:lnTo>
                        <a:pt x="124" y="116"/>
                      </a:lnTo>
                      <a:close/>
                    </a:path>
                  </a:pathLst>
                </a:custGeom>
                <a:solidFill>
                  <a:srgbClr val="FFFFFF"/>
                </a:solidFill>
                <a:ln w="9525">
                  <a:noFill/>
                  <a:round/>
                  <a:headEnd/>
                  <a:tailEnd/>
                </a:ln>
              </p:spPr>
              <p:txBody>
                <a:bodyPr/>
                <a:lstStyle/>
                <a:p>
                  <a:endParaRPr lang="en-US">
                    <a:latin typeface="+mj-lt"/>
                  </a:endParaRPr>
                </a:p>
              </p:txBody>
            </p:sp>
            <p:sp>
              <p:nvSpPr>
                <p:cNvPr id="23582" name="Freeform 28"/>
                <p:cNvSpPr>
                  <a:spLocks/>
                </p:cNvSpPr>
                <p:nvPr/>
              </p:nvSpPr>
              <p:spPr bwMode="auto">
                <a:xfrm>
                  <a:off x="8126413" y="3644900"/>
                  <a:ext cx="144463" cy="158750"/>
                </a:xfrm>
                <a:custGeom>
                  <a:avLst/>
                  <a:gdLst>
                    <a:gd name="T0" fmla="*/ 91 w 91"/>
                    <a:gd name="T1" fmla="*/ 100 h 100"/>
                    <a:gd name="T2" fmla="*/ 34 w 91"/>
                    <a:gd name="T3" fmla="*/ 93 h 100"/>
                    <a:gd name="T4" fmla="*/ 0 w 91"/>
                    <a:gd name="T5" fmla="*/ 0 h 100"/>
                    <a:gd name="T6" fmla="*/ 58 w 91"/>
                    <a:gd name="T7" fmla="*/ 10 h 100"/>
                    <a:gd name="T8" fmla="*/ 91 w 91"/>
                    <a:gd name="T9" fmla="*/ 100 h 100"/>
                    <a:gd name="T10" fmla="*/ 0 60000 65536"/>
                    <a:gd name="T11" fmla="*/ 0 60000 65536"/>
                    <a:gd name="T12" fmla="*/ 0 60000 65536"/>
                    <a:gd name="T13" fmla="*/ 0 60000 65536"/>
                    <a:gd name="T14" fmla="*/ 0 60000 65536"/>
                    <a:gd name="T15" fmla="*/ 0 w 91"/>
                    <a:gd name="T16" fmla="*/ 0 h 100"/>
                    <a:gd name="T17" fmla="*/ 91 w 91"/>
                    <a:gd name="T18" fmla="*/ 100 h 100"/>
                  </a:gdLst>
                  <a:ahLst/>
                  <a:cxnLst>
                    <a:cxn ang="T10">
                      <a:pos x="T0" y="T1"/>
                    </a:cxn>
                    <a:cxn ang="T11">
                      <a:pos x="T2" y="T3"/>
                    </a:cxn>
                    <a:cxn ang="T12">
                      <a:pos x="T4" y="T5"/>
                    </a:cxn>
                    <a:cxn ang="T13">
                      <a:pos x="T6" y="T7"/>
                    </a:cxn>
                    <a:cxn ang="T14">
                      <a:pos x="T8" y="T9"/>
                    </a:cxn>
                  </a:cxnLst>
                  <a:rect l="T15" t="T16" r="T17" b="T18"/>
                  <a:pathLst>
                    <a:path w="91" h="100">
                      <a:moveTo>
                        <a:pt x="91" y="100"/>
                      </a:moveTo>
                      <a:lnTo>
                        <a:pt x="34" y="93"/>
                      </a:lnTo>
                      <a:lnTo>
                        <a:pt x="0" y="0"/>
                      </a:lnTo>
                      <a:lnTo>
                        <a:pt x="58" y="10"/>
                      </a:lnTo>
                      <a:lnTo>
                        <a:pt x="91" y="100"/>
                      </a:lnTo>
                      <a:close/>
                    </a:path>
                  </a:pathLst>
                </a:custGeom>
                <a:solidFill>
                  <a:srgbClr val="FFFFFF"/>
                </a:solidFill>
                <a:ln w="9525">
                  <a:noFill/>
                  <a:round/>
                  <a:headEnd/>
                  <a:tailEnd/>
                </a:ln>
              </p:spPr>
              <p:txBody>
                <a:bodyPr/>
                <a:lstStyle/>
                <a:p>
                  <a:endParaRPr lang="en-US">
                    <a:latin typeface="+mj-lt"/>
                  </a:endParaRPr>
                </a:p>
              </p:txBody>
            </p:sp>
            <p:sp>
              <p:nvSpPr>
                <p:cNvPr id="23583" name="Freeform 29"/>
                <p:cNvSpPr>
                  <a:spLocks/>
                </p:cNvSpPr>
                <p:nvPr/>
              </p:nvSpPr>
              <p:spPr bwMode="auto">
                <a:xfrm>
                  <a:off x="7608888" y="3795713"/>
                  <a:ext cx="200025" cy="182563"/>
                </a:xfrm>
                <a:custGeom>
                  <a:avLst/>
                  <a:gdLst>
                    <a:gd name="T0" fmla="*/ 126 w 126"/>
                    <a:gd name="T1" fmla="*/ 114 h 115"/>
                    <a:gd name="T2" fmla="*/ 126 w 126"/>
                    <a:gd name="T3" fmla="*/ 115 h 115"/>
                    <a:gd name="T4" fmla="*/ 34 w 126"/>
                    <a:gd name="T5" fmla="*/ 110 h 115"/>
                    <a:gd name="T6" fmla="*/ 0 w 126"/>
                    <a:gd name="T7" fmla="*/ 0 h 115"/>
                    <a:gd name="T8" fmla="*/ 90 w 126"/>
                    <a:gd name="T9" fmla="*/ 9 h 115"/>
                    <a:gd name="T10" fmla="*/ 126 w 126"/>
                    <a:gd name="T11" fmla="*/ 114 h 115"/>
                    <a:gd name="T12" fmla="*/ 0 60000 65536"/>
                    <a:gd name="T13" fmla="*/ 0 60000 65536"/>
                    <a:gd name="T14" fmla="*/ 0 60000 65536"/>
                    <a:gd name="T15" fmla="*/ 0 60000 65536"/>
                    <a:gd name="T16" fmla="*/ 0 60000 65536"/>
                    <a:gd name="T17" fmla="*/ 0 60000 65536"/>
                    <a:gd name="T18" fmla="*/ 0 w 126"/>
                    <a:gd name="T19" fmla="*/ 0 h 115"/>
                    <a:gd name="T20" fmla="*/ 126 w 126"/>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26" h="115">
                      <a:moveTo>
                        <a:pt x="126" y="114"/>
                      </a:moveTo>
                      <a:lnTo>
                        <a:pt x="126" y="115"/>
                      </a:lnTo>
                      <a:lnTo>
                        <a:pt x="34" y="110"/>
                      </a:lnTo>
                      <a:lnTo>
                        <a:pt x="0" y="0"/>
                      </a:lnTo>
                      <a:lnTo>
                        <a:pt x="90" y="9"/>
                      </a:lnTo>
                      <a:lnTo>
                        <a:pt x="126" y="114"/>
                      </a:lnTo>
                      <a:close/>
                    </a:path>
                  </a:pathLst>
                </a:custGeom>
                <a:solidFill>
                  <a:srgbClr val="FFFFFF"/>
                </a:solidFill>
                <a:ln w="9525">
                  <a:noFill/>
                  <a:round/>
                  <a:headEnd/>
                  <a:tailEnd/>
                </a:ln>
              </p:spPr>
              <p:txBody>
                <a:bodyPr/>
                <a:lstStyle/>
                <a:p>
                  <a:endParaRPr lang="en-US">
                    <a:latin typeface="+mj-lt"/>
                  </a:endParaRPr>
                </a:p>
              </p:txBody>
            </p:sp>
            <p:sp>
              <p:nvSpPr>
                <p:cNvPr id="23584" name="Freeform 30"/>
                <p:cNvSpPr>
                  <a:spLocks/>
                </p:cNvSpPr>
                <p:nvPr/>
              </p:nvSpPr>
              <p:spPr bwMode="auto">
                <a:xfrm>
                  <a:off x="7804150" y="3814763"/>
                  <a:ext cx="200025" cy="182563"/>
                </a:xfrm>
                <a:custGeom>
                  <a:avLst/>
                  <a:gdLst>
                    <a:gd name="T0" fmla="*/ 126 w 126"/>
                    <a:gd name="T1" fmla="*/ 115 h 115"/>
                    <a:gd name="T2" fmla="*/ 41 w 126"/>
                    <a:gd name="T3" fmla="*/ 108 h 115"/>
                    <a:gd name="T4" fmla="*/ 38 w 126"/>
                    <a:gd name="T5" fmla="*/ 108 h 115"/>
                    <a:gd name="T6" fmla="*/ 0 w 126"/>
                    <a:gd name="T7" fmla="*/ 0 h 115"/>
                    <a:gd name="T8" fmla="*/ 90 w 126"/>
                    <a:gd name="T9" fmla="*/ 9 h 115"/>
                    <a:gd name="T10" fmla="*/ 126 w 126"/>
                    <a:gd name="T11" fmla="*/ 115 h 115"/>
                    <a:gd name="T12" fmla="*/ 0 60000 65536"/>
                    <a:gd name="T13" fmla="*/ 0 60000 65536"/>
                    <a:gd name="T14" fmla="*/ 0 60000 65536"/>
                    <a:gd name="T15" fmla="*/ 0 60000 65536"/>
                    <a:gd name="T16" fmla="*/ 0 60000 65536"/>
                    <a:gd name="T17" fmla="*/ 0 60000 65536"/>
                    <a:gd name="T18" fmla="*/ 0 w 126"/>
                    <a:gd name="T19" fmla="*/ 0 h 115"/>
                    <a:gd name="T20" fmla="*/ 126 w 126"/>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26" h="115">
                      <a:moveTo>
                        <a:pt x="126" y="115"/>
                      </a:moveTo>
                      <a:lnTo>
                        <a:pt x="41" y="108"/>
                      </a:lnTo>
                      <a:lnTo>
                        <a:pt x="38" y="108"/>
                      </a:lnTo>
                      <a:lnTo>
                        <a:pt x="0" y="0"/>
                      </a:lnTo>
                      <a:lnTo>
                        <a:pt x="90" y="9"/>
                      </a:lnTo>
                      <a:lnTo>
                        <a:pt x="126" y="115"/>
                      </a:lnTo>
                      <a:close/>
                    </a:path>
                  </a:pathLst>
                </a:custGeom>
                <a:solidFill>
                  <a:srgbClr val="FFFFFF"/>
                </a:solidFill>
                <a:ln w="9525">
                  <a:noFill/>
                  <a:round/>
                  <a:headEnd/>
                  <a:tailEnd/>
                </a:ln>
              </p:spPr>
              <p:txBody>
                <a:bodyPr/>
                <a:lstStyle/>
                <a:p>
                  <a:endParaRPr lang="en-US">
                    <a:latin typeface="+mj-lt"/>
                  </a:endParaRPr>
                </a:p>
              </p:txBody>
            </p:sp>
            <p:sp>
              <p:nvSpPr>
                <p:cNvPr id="23585" name="Freeform 31"/>
                <p:cNvSpPr>
                  <a:spLocks/>
                </p:cNvSpPr>
                <p:nvPr/>
              </p:nvSpPr>
              <p:spPr bwMode="auto">
                <a:xfrm>
                  <a:off x="8005763" y="3835400"/>
                  <a:ext cx="193675" cy="173038"/>
                </a:xfrm>
                <a:custGeom>
                  <a:avLst/>
                  <a:gdLst>
                    <a:gd name="T0" fmla="*/ 122 w 122"/>
                    <a:gd name="T1" fmla="*/ 109 h 109"/>
                    <a:gd name="T2" fmla="*/ 39 w 122"/>
                    <a:gd name="T3" fmla="*/ 103 h 109"/>
                    <a:gd name="T4" fmla="*/ 0 w 122"/>
                    <a:gd name="T5" fmla="*/ 0 h 109"/>
                    <a:gd name="T6" fmla="*/ 88 w 122"/>
                    <a:gd name="T7" fmla="*/ 9 h 109"/>
                    <a:gd name="T8" fmla="*/ 122 w 122"/>
                    <a:gd name="T9" fmla="*/ 109 h 109"/>
                    <a:gd name="T10" fmla="*/ 0 60000 65536"/>
                    <a:gd name="T11" fmla="*/ 0 60000 65536"/>
                    <a:gd name="T12" fmla="*/ 0 60000 65536"/>
                    <a:gd name="T13" fmla="*/ 0 60000 65536"/>
                    <a:gd name="T14" fmla="*/ 0 60000 65536"/>
                    <a:gd name="T15" fmla="*/ 0 w 122"/>
                    <a:gd name="T16" fmla="*/ 0 h 109"/>
                    <a:gd name="T17" fmla="*/ 122 w 122"/>
                    <a:gd name="T18" fmla="*/ 109 h 109"/>
                  </a:gdLst>
                  <a:ahLst/>
                  <a:cxnLst>
                    <a:cxn ang="T10">
                      <a:pos x="T0" y="T1"/>
                    </a:cxn>
                    <a:cxn ang="T11">
                      <a:pos x="T2" y="T3"/>
                    </a:cxn>
                    <a:cxn ang="T12">
                      <a:pos x="T4" y="T5"/>
                    </a:cxn>
                    <a:cxn ang="T13">
                      <a:pos x="T6" y="T7"/>
                    </a:cxn>
                    <a:cxn ang="T14">
                      <a:pos x="T8" y="T9"/>
                    </a:cxn>
                  </a:cxnLst>
                  <a:rect l="T15" t="T16" r="T17" b="T18"/>
                  <a:pathLst>
                    <a:path w="122" h="109">
                      <a:moveTo>
                        <a:pt x="122" y="109"/>
                      </a:moveTo>
                      <a:lnTo>
                        <a:pt x="39" y="103"/>
                      </a:lnTo>
                      <a:lnTo>
                        <a:pt x="0" y="0"/>
                      </a:lnTo>
                      <a:lnTo>
                        <a:pt x="88" y="9"/>
                      </a:lnTo>
                      <a:lnTo>
                        <a:pt x="122" y="109"/>
                      </a:lnTo>
                      <a:close/>
                    </a:path>
                  </a:pathLst>
                </a:custGeom>
                <a:solidFill>
                  <a:srgbClr val="FFFFFF"/>
                </a:solidFill>
                <a:ln w="9525">
                  <a:noFill/>
                  <a:round/>
                  <a:headEnd/>
                  <a:tailEnd/>
                </a:ln>
              </p:spPr>
              <p:txBody>
                <a:bodyPr/>
                <a:lstStyle/>
                <a:p>
                  <a:endParaRPr lang="en-US">
                    <a:latin typeface="+mj-lt"/>
                  </a:endParaRPr>
                </a:p>
              </p:txBody>
            </p:sp>
            <p:sp>
              <p:nvSpPr>
                <p:cNvPr id="23586" name="Freeform 32"/>
                <p:cNvSpPr>
                  <a:spLocks/>
                </p:cNvSpPr>
                <p:nvPr/>
              </p:nvSpPr>
              <p:spPr bwMode="auto">
                <a:xfrm>
                  <a:off x="8199438" y="3856038"/>
                  <a:ext cx="155575" cy="165100"/>
                </a:xfrm>
                <a:custGeom>
                  <a:avLst/>
                  <a:gdLst>
                    <a:gd name="T0" fmla="*/ 98 w 98"/>
                    <a:gd name="T1" fmla="*/ 104 h 104"/>
                    <a:gd name="T2" fmla="*/ 40 w 98"/>
                    <a:gd name="T3" fmla="*/ 99 h 104"/>
                    <a:gd name="T4" fmla="*/ 0 w 98"/>
                    <a:gd name="T5" fmla="*/ 0 h 104"/>
                    <a:gd name="T6" fmla="*/ 61 w 98"/>
                    <a:gd name="T7" fmla="*/ 7 h 104"/>
                    <a:gd name="T8" fmla="*/ 98 w 98"/>
                    <a:gd name="T9" fmla="*/ 104 h 104"/>
                    <a:gd name="T10" fmla="*/ 0 60000 65536"/>
                    <a:gd name="T11" fmla="*/ 0 60000 65536"/>
                    <a:gd name="T12" fmla="*/ 0 60000 65536"/>
                    <a:gd name="T13" fmla="*/ 0 60000 65536"/>
                    <a:gd name="T14" fmla="*/ 0 60000 65536"/>
                    <a:gd name="T15" fmla="*/ 0 w 98"/>
                    <a:gd name="T16" fmla="*/ 0 h 104"/>
                    <a:gd name="T17" fmla="*/ 98 w 98"/>
                    <a:gd name="T18" fmla="*/ 104 h 104"/>
                  </a:gdLst>
                  <a:ahLst/>
                  <a:cxnLst>
                    <a:cxn ang="T10">
                      <a:pos x="T0" y="T1"/>
                    </a:cxn>
                    <a:cxn ang="T11">
                      <a:pos x="T2" y="T3"/>
                    </a:cxn>
                    <a:cxn ang="T12">
                      <a:pos x="T4" y="T5"/>
                    </a:cxn>
                    <a:cxn ang="T13">
                      <a:pos x="T6" y="T7"/>
                    </a:cxn>
                    <a:cxn ang="T14">
                      <a:pos x="T8" y="T9"/>
                    </a:cxn>
                  </a:cxnLst>
                  <a:rect l="T15" t="T16" r="T17" b="T18"/>
                  <a:pathLst>
                    <a:path w="98" h="104">
                      <a:moveTo>
                        <a:pt x="98" y="104"/>
                      </a:moveTo>
                      <a:lnTo>
                        <a:pt x="40" y="99"/>
                      </a:lnTo>
                      <a:lnTo>
                        <a:pt x="0" y="0"/>
                      </a:lnTo>
                      <a:lnTo>
                        <a:pt x="61" y="7"/>
                      </a:lnTo>
                      <a:lnTo>
                        <a:pt x="98" y="104"/>
                      </a:lnTo>
                      <a:close/>
                    </a:path>
                  </a:pathLst>
                </a:custGeom>
                <a:solidFill>
                  <a:srgbClr val="FFFFFF"/>
                </a:solidFill>
                <a:ln w="9525">
                  <a:noFill/>
                  <a:round/>
                  <a:headEnd/>
                  <a:tailEnd/>
                </a:ln>
              </p:spPr>
              <p:txBody>
                <a:bodyPr/>
                <a:lstStyle/>
                <a:p>
                  <a:endParaRPr lang="en-US">
                    <a:latin typeface="+mj-lt"/>
                  </a:endParaRPr>
                </a:p>
              </p:txBody>
            </p:sp>
            <p:sp>
              <p:nvSpPr>
                <p:cNvPr id="23587" name="Freeform 33"/>
                <p:cNvSpPr>
                  <a:spLocks/>
                </p:cNvSpPr>
                <p:nvPr/>
              </p:nvSpPr>
              <p:spPr bwMode="auto">
                <a:xfrm>
                  <a:off x="7499350" y="3117850"/>
                  <a:ext cx="131763" cy="153988"/>
                </a:xfrm>
                <a:custGeom>
                  <a:avLst/>
                  <a:gdLst>
                    <a:gd name="T0" fmla="*/ 83 w 83"/>
                    <a:gd name="T1" fmla="*/ 72 h 97"/>
                    <a:gd name="T2" fmla="*/ 83 w 83"/>
                    <a:gd name="T3" fmla="*/ 97 h 97"/>
                    <a:gd name="T4" fmla="*/ 76 w 83"/>
                    <a:gd name="T5" fmla="*/ 97 h 97"/>
                    <a:gd name="T6" fmla="*/ 74 w 83"/>
                    <a:gd name="T7" fmla="*/ 92 h 97"/>
                    <a:gd name="T8" fmla="*/ 50 w 83"/>
                    <a:gd name="T9" fmla="*/ 90 h 97"/>
                    <a:gd name="T10" fmla="*/ 0 w 83"/>
                    <a:gd name="T11" fmla="*/ 79 h 97"/>
                    <a:gd name="T12" fmla="*/ 4 w 83"/>
                    <a:gd name="T13" fmla="*/ 3 h 97"/>
                    <a:gd name="T14" fmla="*/ 0 w 83"/>
                    <a:gd name="T15" fmla="*/ 0 h 97"/>
                    <a:gd name="T16" fmla="*/ 81 w 83"/>
                    <a:gd name="T17" fmla="*/ 20 h 97"/>
                    <a:gd name="T18" fmla="*/ 83 w 83"/>
                    <a:gd name="T19" fmla="*/ 72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3"/>
                    <a:gd name="T31" fmla="*/ 0 h 97"/>
                    <a:gd name="T32" fmla="*/ 83 w 83"/>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3" h="97">
                      <a:moveTo>
                        <a:pt x="83" y="72"/>
                      </a:moveTo>
                      <a:lnTo>
                        <a:pt x="83" y="97"/>
                      </a:lnTo>
                      <a:lnTo>
                        <a:pt x="76" y="97"/>
                      </a:lnTo>
                      <a:lnTo>
                        <a:pt x="74" y="92"/>
                      </a:lnTo>
                      <a:lnTo>
                        <a:pt x="50" y="90"/>
                      </a:lnTo>
                      <a:lnTo>
                        <a:pt x="0" y="79"/>
                      </a:lnTo>
                      <a:lnTo>
                        <a:pt x="4" y="3"/>
                      </a:lnTo>
                      <a:lnTo>
                        <a:pt x="0" y="0"/>
                      </a:lnTo>
                      <a:lnTo>
                        <a:pt x="81" y="20"/>
                      </a:lnTo>
                      <a:lnTo>
                        <a:pt x="83" y="72"/>
                      </a:lnTo>
                      <a:close/>
                    </a:path>
                  </a:pathLst>
                </a:custGeom>
                <a:solidFill>
                  <a:srgbClr val="000000"/>
                </a:solidFill>
                <a:ln w="9525">
                  <a:noFill/>
                  <a:round/>
                  <a:headEnd/>
                  <a:tailEnd/>
                </a:ln>
              </p:spPr>
              <p:txBody>
                <a:bodyPr/>
                <a:lstStyle/>
                <a:p>
                  <a:endParaRPr lang="en-US">
                    <a:latin typeface="+mj-lt"/>
                  </a:endParaRPr>
                </a:p>
              </p:txBody>
            </p:sp>
            <p:sp>
              <p:nvSpPr>
                <p:cNvPr id="23588" name="Freeform 34"/>
                <p:cNvSpPr>
                  <a:spLocks/>
                </p:cNvSpPr>
                <p:nvPr/>
              </p:nvSpPr>
              <p:spPr bwMode="auto">
                <a:xfrm>
                  <a:off x="7672388" y="3163888"/>
                  <a:ext cx="141288" cy="146050"/>
                </a:xfrm>
                <a:custGeom>
                  <a:avLst/>
                  <a:gdLst>
                    <a:gd name="T0" fmla="*/ 89 w 89"/>
                    <a:gd name="T1" fmla="*/ 83 h 92"/>
                    <a:gd name="T2" fmla="*/ 87 w 89"/>
                    <a:gd name="T3" fmla="*/ 88 h 92"/>
                    <a:gd name="T4" fmla="*/ 87 w 89"/>
                    <a:gd name="T5" fmla="*/ 92 h 92"/>
                    <a:gd name="T6" fmla="*/ 3 w 89"/>
                    <a:gd name="T7" fmla="*/ 75 h 92"/>
                    <a:gd name="T8" fmla="*/ 0 w 89"/>
                    <a:gd name="T9" fmla="*/ 18 h 92"/>
                    <a:gd name="T10" fmla="*/ 0 w 89"/>
                    <a:gd name="T11" fmla="*/ 5 h 92"/>
                    <a:gd name="T12" fmla="*/ 15 w 89"/>
                    <a:gd name="T13" fmla="*/ 0 h 92"/>
                    <a:gd name="T14" fmla="*/ 82 w 89"/>
                    <a:gd name="T15" fmla="*/ 15 h 92"/>
                    <a:gd name="T16" fmla="*/ 89 w 89"/>
                    <a:gd name="T17" fmla="*/ 83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92"/>
                    <a:gd name="T29" fmla="*/ 89 w 89"/>
                    <a:gd name="T30" fmla="*/ 92 h 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92">
                      <a:moveTo>
                        <a:pt x="89" y="83"/>
                      </a:moveTo>
                      <a:lnTo>
                        <a:pt x="87" y="88"/>
                      </a:lnTo>
                      <a:lnTo>
                        <a:pt x="87" y="92"/>
                      </a:lnTo>
                      <a:lnTo>
                        <a:pt x="3" y="75"/>
                      </a:lnTo>
                      <a:lnTo>
                        <a:pt x="0" y="18"/>
                      </a:lnTo>
                      <a:lnTo>
                        <a:pt x="0" y="5"/>
                      </a:lnTo>
                      <a:lnTo>
                        <a:pt x="15" y="0"/>
                      </a:lnTo>
                      <a:lnTo>
                        <a:pt x="82" y="15"/>
                      </a:lnTo>
                      <a:lnTo>
                        <a:pt x="89" y="83"/>
                      </a:lnTo>
                      <a:close/>
                    </a:path>
                  </a:pathLst>
                </a:custGeom>
                <a:solidFill>
                  <a:srgbClr val="000000"/>
                </a:solidFill>
                <a:ln w="9525">
                  <a:noFill/>
                  <a:round/>
                  <a:headEnd/>
                  <a:tailEnd/>
                </a:ln>
              </p:spPr>
              <p:txBody>
                <a:bodyPr/>
                <a:lstStyle/>
                <a:p>
                  <a:endParaRPr lang="en-US">
                    <a:latin typeface="+mj-lt"/>
                  </a:endParaRPr>
                </a:p>
              </p:txBody>
            </p:sp>
            <p:sp>
              <p:nvSpPr>
                <p:cNvPr id="23589" name="Freeform 35"/>
                <p:cNvSpPr>
                  <a:spLocks/>
                </p:cNvSpPr>
                <p:nvPr/>
              </p:nvSpPr>
              <p:spPr bwMode="auto">
                <a:xfrm>
                  <a:off x="7861300" y="3203575"/>
                  <a:ext cx="127000" cy="136525"/>
                </a:xfrm>
                <a:custGeom>
                  <a:avLst/>
                  <a:gdLst>
                    <a:gd name="T0" fmla="*/ 77 w 80"/>
                    <a:gd name="T1" fmla="*/ 25 h 86"/>
                    <a:gd name="T2" fmla="*/ 80 w 80"/>
                    <a:gd name="T3" fmla="*/ 86 h 86"/>
                    <a:gd name="T4" fmla="*/ 43 w 80"/>
                    <a:gd name="T5" fmla="*/ 83 h 86"/>
                    <a:gd name="T6" fmla="*/ 2 w 80"/>
                    <a:gd name="T7" fmla="*/ 74 h 86"/>
                    <a:gd name="T8" fmla="*/ 0 w 80"/>
                    <a:gd name="T9" fmla="*/ 9 h 86"/>
                    <a:gd name="T10" fmla="*/ 5 w 80"/>
                    <a:gd name="T11" fmla="*/ 0 h 86"/>
                    <a:gd name="T12" fmla="*/ 72 w 80"/>
                    <a:gd name="T13" fmla="*/ 13 h 86"/>
                    <a:gd name="T14" fmla="*/ 77 w 80"/>
                    <a:gd name="T15" fmla="*/ 25 h 86"/>
                    <a:gd name="T16" fmla="*/ 0 60000 65536"/>
                    <a:gd name="T17" fmla="*/ 0 60000 65536"/>
                    <a:gd name="T18" fmla="*/ 0 60000 65536"/>
                    <a:gd name="T19" fmla="*/ 0 60000 65536"/>
                    <a:gd name="T20" fmla="*/ 0 60000 65536"/>
                    <a:gd name="T21" fmla="*/ 0 60000 65536"/>
                    <a:gd name="T22" fmla="*/ 0 60000 65536"/>
                    <a:gd name="T23" fmla="*/ 0 60000 65536"/>
                    <a:gd name="T24" fmla="*/ 0 w 80"/>
                    <a:gd name="T25" fmla="*/ 0 h 86"/>
                    <a:gd name="T26" fmla="*/ 80 w 80"/>
                    <a:gd name="T27" fmla="*/ 86 h 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0" h="86">
                      <a:moveTo>
                        <a:pt x="77" y="25"/>
                      </a:moveTo>
                      <a:lnTo>
                        <a:pt x="80" y="86"/>
                      </a:lnTo>
                      <a:lnTo>
                        <a:pt x="43" y="83"/>
                      </a:lnTo>
                      <a:lnTo>
                        <a:pt x="2" y="74"/>
                      </a:lnTo>
                      <a:lnTo>
                        <a:pt x="0" y="9"/>
                      </a:lnTo>
                      <a:lnTo>
                        <a:pt x="5" y="0"/>
                      </a:lnTo>
                      <a:lnTo>
                        <a:pt x="72" y="13"/>
                      </a:lnTo>
                      <a:lnTo>
                        <a:pt x="77" y="25"/>
                      </a:lnTo>
                      <a:close/>
                    </a:path>
                  </a:pathLst>
                </a:custGeom>
                <a:solidFill>
                  <a:srgbClr val="000000"/>
                </a:solidFill>
                <a:ln w="9525">
                  <a:noFill/>
                  <a:round/>
                  <a:headEnd/>
                  <a:tailEnd/>
                </a:ln>
              </p:spPr>
              <p:txBody>
                <a:bodyPr/>
                <a:lstStyle/>
                <a:p>
                  <a:endParaRPr lang="en-US">
                    <a:latin typeface="+mj-lt"/>
                  </a:endParaRPr>
                </a:p>
              </p:txBody>
            </p:sp>
            <p:sp>
              <p:nvSpPr>
                <p:cNvPr id="23590" name="Freeform 36"/>
                <p:cNvSpPr>
                  <a:spLocks/>
                </p:cNvSpPr>
                <p:nvPr/>
              </p:nvSpPr>
              <p:spPr bwMode="auto">
                <a:xfrm>
                  <a:off x="8016875" y="3236913"/>
                  <a:ext cx="114300" cy="138113"/>
                </a:xfrm>
                <a:custGeom>
                  <a:avLst/>
                  <a:gdLst>
                    <a:gd name="T0" fmla="*/ 72 w 72"/>
                    <a:gd name="T1" fmla="*/ 87 h 87"/>
                    <a:gd name="T2" fmla="*/ 6 w 72"/>
                    <a:gd name="T3" fmla="*/ 74 h 87"/>
                    <a:gd name="T4" fmla="*/ 0 w 72"/>
                    <a:gd name="T5" fmla="*/ 62 h 87"/>
                    <a:gd name="T6" fmla="*/ 2 w 72"/>
                    <a:gd name="T7" fmla="*/ 15 h 87"/>
                    <a:gd name="T8" fmla="*/ 0 w 72"/>
                    <a:gd name="T9" fmla="*/ 6 h 87"/>
                    <a:gd name="T10" fmla="*/ 6 w 72"/>
                    <a:gd name="T11" fmla="*/ 0 h 87"/>
                    <a:gd name="T12" fmla="*/ 72 w 72"/>
                    <a:gd name="T13" fmla="*/ 15 h 87"/>
                    <a:gd name="T14" fmla="*/ 72 w 72"/>
                    <a:gd name="T15" fmla="*/ 87 h 87"/>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87"/>
                    <a:gd name="T26" fmla="*/ 72 w 72"/>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87">
                      <a:moveTo>
                        <a:pt x="72" y="87"/>
                      </a:moveTo>
                      <a:lnTo>
                        <a:pt x="6" y="74"/>
                      </a:lnTo>
                      <a:lnTo>
                        <a:pt x="0" y="62"/>
                      </a:lnTo>
                      <a:lnTo>
                        <a:pt x="2" y="15"/>
                      </a:lnTo>
                      <a:lnTo>
                        <a:pt x="0" y="6"/>
                      </a:lnTo>
                      <a:lnTo>
                        <a:pt x="6" y="0"/>
                      </a:lnTo>
                      <a:lnTo>
                        <a:pt x="72" y="15"/>
                      </a:lnTo>
                      <a:lnTo>
                        <a:pt x="72" y="87"/>
                      </a:lnTo>
                      <a:close/>
                    </a:path>
                  </a:pathLst>
                </a:custGeom>
                <a:solidFill>
                  <a:srgbClr val="000000"/>
                </a:solidFill>
                <a:ln w="9525">
                  <a:noFill/>
                  <a:round/>
                  <a:headEnd/>
                  <a:tailEnd/>
                </a:ln>
              </p:spPr>
              <p:txBody>
                <a:bodyPr/>
                <a:lstStyle/>
                <a:p>
                  <a:endParaRPr lang="en-US">
                    <a:latin typeface="+mj-lt"/>
                  </a:endParaRPr>
                </a:p>
              </p:txBody>
            </p:sp>
            <p:sp>
              <p:nvSpPr>
                <p:cNvPr id="23591" name="Freeform 37"/>
                <p:cNvSpPr>
                  <a:spLocks/>
                </p:cNvSpPr>
                <p:nvPr/>
              </p:nvSpPr>
              <p:spPr bwMode="auto">
                <a:xfrm>
                  <a:off x="6303963" y="3697288"/>
                  <a:ext cx="125413" cy="127000"/>
                </a:xfrm>
                <a:custGeom>
                  <a:avLst/>
                  <a:gdLst>
                    <a:gd name="T0" fmla="*/ 23 w 79"/>
                    <a:gd name="T1" fmla="*/ 3 h 80"/>
                    <a:gd name="T2" fmla="*/ 61 w 79"/>
                    <a:gd name="T3" fmla="*/ 4 h 80"/>
                    <a:gd name="T4" fmla="*/ 73 w 79"/>
                    <a:gd name="T5" fmla="*/ 9 h 80"/>
                    <a:gd name="T6" fmla="*/ 79 w 79"/>
                    <a:gd name="T7" fmla="*/ 9 h 80"/>
                    <a:gd name="T8" fmla="*/ 79 w 79"/>
                    <a:gd name="T9" fmla="*/ 46 h 80"/>
                    <a:gd name="T10" fmla="*/ 79 w 79"/>
                    <a:gd name="T11" fmla="*/ 76 h 80"/>
                    <a:gd name="T12" fmla="*/ 79 w 79"/>
                    <a:gd name="T13" fmla="*/ 80 h 80"/>
                    <a:gd name="T14" fmla="*/ 64 w 79"/>
                    <a:gd name="T15" fmla="*/ 80 h 80"/>
                    <a:gd name="T16" fmla="*/ 64 w 79"/>
                    <a:gd name="T17" fmla="*/ 77 h 80"/>
                    <a:gd name="T18" fmla="*/ 21 w 79"/>
                    <a:gd name="T19" fmla="*/ 76 h 80"/>
                    <a:gd name="T20" fmla="*/ 10 w 79"/>
                    <a:gd name="T21" fmla="*/ 72 h 80"/>
                    <a:gd name="T22" fmla="*/ 3 w 79"/>
                    <a:gd name="T23" fmla="*/ 72 h 80"/>
                    <a:gd name="T24" fmla="*/ 0 w 79"/>
                    <a:gd name="T25" fmla="*/ 0 h 80"/>
                    <a:gd name="T26" fmla="*/ 23 w 79"/>
                    <a:gd name="T27" fmla="*/ 0 h 80"/>
                    <a:gd name="T28" fmla="*/ 23 w 79"/>
                    <a:gd name="T29" fmla="*/ 3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80"/>
                    <a:gd name="T47" fmla="*/ 79 w 79"/>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80">
                      <a:moveTo>
                        <a:pt x="23" y="3"/>
                      </a:moveTo>
                      <a:lnTo>
                        <a:pt x="61" y="4"/>
                      </a:lnTo>
                      <a:lnTo>
                        <a:pt x="73" y="9"/>
                      </a:lnTo>
                      <a:lnTo>
                        <a:pt x="79" y="9"/>
                      </a:lnTo>
                      <a:lnTo>
                        <a:pt x="79" y="46"/>
                      </a:lnTo>
                      <a:lnTo>
                        <a:pt x="79" y="76"/>
                      </a:lnTo>
                      <a:lnTo>
                        <a:pt x="79" y="80"/>
                      </a:lnTo>
                      <a:lnTo>
                        <a:pt x="64" y="80"/>
                      </a:lnTo>
                      <a:lnTo>
                        <a:pt x="64" y="77"/>
                      </a:lnTo>
                      <a:lnTo>
                        <a:pt x="21" y="76"/>
                      </a:lnTo>
                      <a:lnTo>
                        <a:pt x="10" y="72"/>
                      </a:lnTo>
                      <a:lnTo>
                        <a:pt x="3" y="72"/>
                      </a:lnTo>
                      <a:lnTo>
                        <a:pt x="0" y="0"/>
                      </a:lnTo>
                      <a:lnTo>
                        <a:pt x="23" y="0"/>
                      </a:lnTo>
                      <a:lnTo>
                        <a:pt x="23" y="3"/>
                      </a:lnTo>
                      <a:close/>
                    </a:path>
                  </a:pathLst>
                </a:custGeom>
                <a:solidFill>
                  <a:srgbClr val="000000"/>
                </a:solidFill>
                <a:ln w="9525">
                  <a:noFill/>
                  <a:round/>
                  <a:headEnd/>
                  <a:tailEnd/>
                </a:ln>
              </p:spPr>
              <p:txBody>
                <a:bodyPr/>
                <a:lstStyle/>
                <a:p>
                  <a:endParaRPr lang="en-US">
                    <a:latin typeface="+mj-lt"/>
                  </a:endParaRPr>
                </a:p>
              </p:txBody>
            </p:sp>
            <p:sp>
              <p:nvSpPr>
                <p:cNvPr id="23592" name="Freeform 38"/>
                <p:cNvSpPr>
                  <a:spLocks/>
                </p:cNvSpPr>
                <p:nvPr/>
              </p:nvSpPr>
              <p:spPr bwMode="auto">
                <a:xfrm>
                  <a:off x="6473825" y="3711575"/>
                  <a:ext cx="120650" cy="123825"/>
                </a:xfrm>
                <a:custGeom>
                  <a:avLst/>
                  <a:gdLst>
                    <a:gd name="T0" fmla="*/ 5 w 76"/>
                    <a:gd name="T1" fmla="*/ 1 h 78"/>
                    <a:gd name="T2" fmla="*/ 44 w 76"/>
                    <a:gd name="T3" fmla="*/ 3 h 78"/>
                    <a:gd name="T4" fmla="*/ 56 w 76"/>
                    <a:gd name="T5" fmla="*/ 8 h 78"/>
                    <a:gd name="T6" fmla="*/ 76 w 76"/>
                    <a:gd name="T7" fmla="*/ 8 h 78"/>
                    <a:gd name="T8" fmla="*/ 75 w 76"/>
                    <a:gd name="T9" fmla="*/ 39 h 78"/>
                    <a:gd name="T10" fmla="*/ 76 w 76"/>
                    <a:gd name="T11" fmla="*/ 55 h 78"/>
                    <a:gd name="T12" fmla="*/ 76 w 76"/>
                    <a:gd name="T13" fmla="*/ 78 h 78"/>
                    <a:gd name="T14" fmla="*/ 50 w 76"/>
                    <a:gd name="T15" fmla="*/ 78 h 78"/>
                    <a:gd name="T16" fmla="*/ 50 w 76"/>
                    <a:gd name="T17" fmla="*/ 77 h 78"/>
                    <a:gd name="T18" fmla="*/ 11 w 76"/>
                    <a:gd name="T19" fmla="*/ 74 h 78"/>
                    <a:gd name="T20" fmla="*/ 7 w 76"/>
                    <a:gd name="T21" fmla="*/ 74 h 78"/>
                    <a:gd name="T22" fmla="*/ 0 w 76"/>
                    <a:gd name="T23" fmla="*/ 0 h 78"/>
                    <a:gd name="T24" fmla="*/ 5 w 76"/>
                    <a:gd name="T25" fmla="*/ 0 h 78"/>
                    <a:gd name="T26" fmla="*/ 5 w 76"/>
                    <a:gd name="T27" fmla="*/ 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
                    <a:gd name="T43" fmla="*/ 0 h 78"/>
                    <a:gd name="T44" fmla="*/ 76 w 76"/>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 h="78">
                      <a:moveTo>
                        <a:pt x="5" y="1"/>
                      </a:moveTo>
                      <a:lnTo>
                        <a:pt x="44" y="3"/>
                      </a:lnTo>
                      <a:lnTo>
                        <a:pt x="56" y="8"/>
                      </a:lnTo>
                      <a:lnTo>
                        <a:pt x="76" y="8"/>
                      </a:lnTo>
                      <a:lnTo>
                        <a:pt x="75" y="39"/>
                      </a:lnTo>
                      <a:lnTo>
                        <a:pt x="76" y="55"/>
                      </a:lnTo>
                      <a:lnTo>
                        <a:pt x="76" y="78"/>
                      </a:lnTo>
                      <a:lnTo>
                        <a:pt x="50" y="78"/>
                      </a:lnTo>
                      <a:lnTo>
                        <a:pt x="50" y="77"/>
                      </a:lnTo>
                      <a:lnTo>
                        <a:pt x="11" y="74"/>
                      </a:lnTo>
                      <a:lnTo>
                        <a:pt x="7" y="74"/>
                      </a:lnTo>
                      <a:lnTo>
                        <a:pt x="0" y="0"/>
                      </a:lnTo>
                      <a:lnTo>
                        <a:pt x="5" y="0"/>
                      </a:lnTo>
                      <a:lnTo>
                        <a:pt x="5" y="1"/>
                      </a:lnTo>
                      <a:close/>
                    </a:path>
                  </a:pathLst>
                </a:custGeom>
                <a:solidFill>
                  <a:srgbClr val="000000"/>
                </a:solidFill>
                <a:ln w="9525">
                  <a:noFill/>
                  <a:round/>
                  <a:headEnd/>
                  <a:tailEnd/>
                </a:ln>
              </p:spPr>
              <p:txBody>
                <a:bodyPr/>
                <a:lstStyle/>
                <a:p>
                  <a:endParaRPr lang="en-US">
                    <a:latin typeface="+mj-lt"/>
                  </a:endParaRPr>
                </a:p>
              </p:txBody>
            </p:sp>
            <p:sp>
              <p:nvSpPr>
                <p:cNvPr id="23593" name="Freeform 39"/>
                <p:cNvSpPr>
                  <a:spLocks/>
                </p:cNvSpPr>
                <p:nvPr/>
              </p:nvSpPr>
              <p:spPr bwMode="auto">
                <a:xfrm>
                  <a:off x="6629400" y="3730625"/>
                  <a:ext cx="122238" cy="117475"/>
                </a:xfrm>
                <a:custGeom>
                  <a:avLst/>
                  <a:gdLst>
                    <a:gd name="T0" fmla="*/ 36 w 77"/>
                    <a:gd name="T1" fmla="*/ 2 h 74"/>
                    <a:gd name="T2" fmla="*/ 76 w 77"/>
                    <a:gd name="T3" fmla="*/ 3 h 74"/>
                    <a:gd name="T4" fmla="*/ 76 w 77"/>
                    <a:gd name="T5" fmla="*/ 14 h 74"/>
                    <a:gd name="T6" fmla="*/ 76 w 77"/>
                    <a:gd name="T7" fmla="*/ 51 h 74"/>
                    <a:gd name="T8" fmla="*/ 77 w 77"/>
                    <a:gd name="T9" fmla="*/ 73 h 74"/>
                    <a:gd name="T10" fmla="*/ 46 w 77"/>
                    <a:gd name="T11" fmla="*/ 74 h 74"/>
                    <a:gd name="T12" fmla="*/ 46 w 77"/>
                    <a:gd name="T13" fmla="*/ 73 h 74"/>
                    <a:gd name="T14" fmla="*/ 6 w 77"/>
                    <a:gd name="T15" fmla="*/ 71 h 74"/>
                    <a:gd name="T16" fmla="*/ 0 w 77"/>
                    <a:gd name="T17" fmla="*/ 3 h 74"/>
                    <a:gd name="T18" fmla="*/ 6 w 77"/>
                    <a:gd name="T19" fmla="*/ 0 h 74"/>
                    <a:gd name="T20" fmla="*/ 36 w 77"/>
                    <a:gd name="T21" fmla="*/ 0 h 74"/>
                    <a:gd name="T22" fmla="*/ 36 w 77"/>
                    <a:gd name="T23" fmla="*/ 2 h 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74"/>
                    <a:gd name="T38" fmla="*/ 77 w 77"/>
                    <a:gd name="T39" fmla="*/ 74 h 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74">
                      <a:moveTo>
                        <a:pt x="36" y="2"/>
                      </a:moveTo>
                      <a:lnTo>
                        <a:pt x="76" y="3"/>
                      </a:lnTo>
                      <a:lnTo>
                        <a:pt x="76" y="14"/>
                      </a:lnTo>
                      <a:lnTo>
                        <a:pt x="76" y="51"/>
                      </a:lnTo>
                      <a:lnTo>
                        <a:pt x="77" y="73"/>
                      </a:lnTo>
                      <a:lnTo>
                        <a:pt x="46" y="74"/>
                      </a:lnTo>
                      <a:lnTo>
                        <a:pt x="46" y="73"/>
                      </a:lnTo>
                      <a:lnTo>
                        <a:pt x="6" y="71"/>
                      </a:lnTo>
                      <a:lnTo>
                        <a:pt x="0" y="3"/>
                      </a:lnTo>
                      <a:lnTo>
                        <a:pt x="6" y="0"/>
                      </a:lnTo>
                      <a:lnTo>
                        <a:pt x="36" y="0"/>
                      </a:lnTo>
                      <a:lnTo>
                        <a:pt x="36" y="2"/>
                      </a:lnTo>
                      <a:close/>
                    </a:path>
                  </a:pathLst>
                </a:custGeom>
                <a:solidFill>
                  <a:srgbClr val="000000"/>
                </a:solidFill>
                <a:ln w="9525">
                  <a:noFill/>
                  <a:round/>
                  <a:headEnd/>
                  <a:tailEnd/>
                </a:ln>
              </p:spPr>
              <p:txBody>
                <a:bodyPr/>
                <a:lstStyle/>
                <a:p>
                  <a:endParaRPr lang="en-US">
                    <a:latin typeface="+mj-lt"/>
                  </a:endParaRPr>
                </a:p>
              </p:txBody>
            </p:sp>
            <p:sp>
              <p:nvSpPr>
                <p:cNvPr id="23594" name="Freeform 40"/>
                <p:cNvSpPr>
                  <a:spLocks/>
                </p:cNvSpPr>
                <p:nvPr/>
              </p:nvSpPr>
              <p:spPr bwMode="auto">
                <a:xfrm>
                  <a:off x="6792913" y="3741738"/>
                  <a:ext cx="131763" cy="122238"/>
                </a:xfrm>
                <a:custGeom>
                  <a:avLst/>
                  <a:gdLst>
                    <a:gd name="T0" fmla="*/ 23 w 83"/>
                    <a:gd name="T1" fmla="*/ 3 h 77"/>
                    <a:gd name="T2" fmla="*/ 62 w 83"/>
                    <a:gd name="T3" fmla="*/ 3 h 77"/>
                    <a:gd name="T4" fmla="*/ 71 w 83"/>
                    <a:gd name="T5" fmla="*/ 8 h 77"/>
                    <a:gd name="T6" fmla="*/ 83 w 83"/>
                    <a:gd name="T7" fmla="*/ 8 h 77"/>
                    <a:gd name="T8" fmla="*/ 83 w 83"/>
                    <a:gd name="T9" fmla="*/ 77 h 77"/>
                    <a:gd name="T10" fmla="*/ 71 w 83"/>
                    <a:gd name="T11" fmla="*/ 75 h 77"/>
                    <a:gd name="T12" fmla="*/ 37 w 83"/>
                    <a:gd name="T13" fmla="*/ 75 h 77"/>
                    <a:gd name="T14" fmla="*/ 37 w 83"/>
                    <a:gd name="T15" fmla="*/ 72 h 77"/>
                    <a:gd name="T16" fmla="*/ 5 w 83"/>
                    <a:gd name="T17" fmla="*/ 72 h 77"/>
                    <a:gd name="T18" fmla="*/ 0 w 83"/>
                    <a:gd name="T19" fmla="*/ 17 h 77"/>
                    <a:gd name="T20" fmla="*/ 3 w 83"/>
                    <a:gd name="T21" fmla="*/ 0 h 77"/>
                    <a:gd name="T22" fmla="*/ 23 w 83"/>
                    <a:gd name="T23" fmla="*/ 0 h 77"/>
                    <a:gd name="T24" fmla="*/ 23 w 83"/>
                    <a:gd name="T25" fmla="*/ 3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77"/>
                    <a:gd name="T41" fmla="*/ 83 w 83"/>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77">
                      <a:moveTo>
                        <a:pt x="23" y="3"/>
                      </a:moveTo>
                      <a:lnTo>
                        <a:pt x="62" y="3"/>
                      </a:lnTo>
                      <a:lnTo>
                        <a:pt x="71" y="8"/>
                      </a:lnTo>
                      <a:lnTo>
                        <a:pt x="83" y="8"/>
                      </a:lnTo>
                      <a:lnTo>
                        <a:pt x="83" y="77"/>
                      </a:lnTo>
                      <a:lnTo>
                        <a:pt x="71" y="75"/>
                      </a:lnTo>
                      <a:lnTo>
                        <a:pt x="37" y="75"/>
                      </a:lnTo>
                      <a:lnTo>
                        <a:pt x="37" y="72"/>
                      </a:lnTo>
                      <a:lnTo>
                        <a:pt x="5" y="72"/>
                      </a:lnTo>
                      <a:lnTo>
                        <a:pt x="0" y="17"/>
                      </a:lnTo>
                      <a:lnTo>
                        <a:pt x="3" y="0"/>
                      </a:lnTo>
                      <a:lnTo>
                        <a:pt x="23" y="0"/>
                      </a:lnTo>
                      <a:lnTo>
                        <a:pt x="23" y="3"/>
                      </a:lnTo>
                      <a:close/>
                    </a:path>
                  </a:pathLst>
                </a:custGeom>
                <a:solidFill>
                  <a:srgbClr val="000000"/>
                </a:solidFill>
                <a:ln w="9525">
                  <a:noFill/>
                  <a:round/>
                  <a:headEnd/>
                  <a:tailEnd/>
                </a:ln>
              </p:spPr>
              <p:txBody>
                <a:bodyPr/>
                <a:lstStyle/>
                <a:p>
                  <a:endParaRPr lang="en-US">
                    <a:latin typeface="+mj-lt"/>
                  </a:endParaRPr>
                </a:p>
              </p:txBody>
            </p:sp>
            <p:sp>
              <p:nvSpPr>
                <p:cNvPr id="23595" name="Freeform 41"/>
                <p:cNvSpPr>
                  <a:spLocks/>
                </p:cNvSpPr>
                <p:nvPr/>
              </p:nvSpPr>
              <p:spPr bwMode="auto">
                <a:xfrm>
                  <a:off x="6326188" y="4191000"/>
                  <a:ext cx="133350" cy="115888"/>
                </a:xfrm>
                <a:custGeom>
                  <a:avLst/>
                  <a:gdLst>
                    <a:gd name="T0" fmla="*/ 84 w 84"/>
                    <a:gd name="T1" fmla="*/ 2 h 73"/>
                    <a:gd name="T2" fmla="*/ 79 w 84"/>
                    <a:gd name="T3" fmla="*/ 13 h 73"/>
                    <a:gd name="T4" fmla="*/ 82 w 84"/>
                    <a:gd name="T5" fmla="*/ 72 h 73"/>
                    <a:gd name="T6" fmla="*/ 0 w 84"/>
                    <a:gd name="T7" fmla="*/ 73 h 73"/>
                    <a:gd name="T8" fmla="*/ 0 w 84"/>
                    <a:gd name="T9" fmla="*/ 1 h 73"/>
                    <a:gd name="T10" fmla="*/ 3 w 84"/>
                    <a:gd name="T11" fmla="*/ 0 h 73"/>
                    <a:gd name="T12" fmla="*/ 79 w 84"/>
                    <a:gd name="T13" fmla="*/ 2 h 73"/>
                    <a:gd name="T14" fmla="*/ 84 w 84"/>
                    <a:gd name="T15" fmla="*/ 2 h 73"/>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73"/>
                    <a:gd name="T26" fmla="*/ 84 w 84"/>
                    <a:gd name="T27" fmla="*/ 73 h 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73">
                      <a:moveTo>
                        <a:pt x="84" y="2"/>
                      </a:moveTo>
                      <a:lnTo>
                        <a:pt x="79" y="13"/>
                      </a:lnTo>
                      <a:lnTo>
                        <a:pt x="82" y="72"/>
                      </a:lnTo>
                      <a:lnTo>
                        <a:pt x="0" y="73"/>
                      </a:lnTo>
                      <a:lnTo>
                        <a:pt x="0" y="1"/>
                      </a:lnTo>
                      <a:lnTo>
                        <a:pt x="3" y="0"/>
                      </a:lnTo>
                      <a:lnTo>
                        <a:pt x="79" y="2"/>
                      </a:lnTo>
                      <a:lnTo>
                        <a:pt x="84" y="2"/>
                      </a:lnTo>
                      <a:close/>
                    </a:path>
                  </a:pathLst>
                </a:custGeom>
                <a:solidFill>
                  <a:srgbClr val="000000"/>
                </a:solidFill>
                <a:ln w="9525">
                  <a:noFill/>
                  <a:round/>
                  <a:headEnd/>
                  <a:tailEnd/>
                </a:ln>
              </p:spPr>
              <p:txBody>
                <a:bodyPr/>
                <a:lstStyle/>
                <a:p>
                  <a:endParaRPr lang="en-US">
                    <a:latin typeface="+mj-lt"/>
                  </a:endParaRPr>
                </a:p>
              </p:txBody>
            </p:sp>
            <p:sp>
              <p:nvSpPr>
                <p:cNvPr id="23596" name="Freeform 42"/>
                <p:cNvSpPr>
                  <a:spLocks/>
                </p:cNvSpPr>
                <p:nvPr/>
              </p:nvSpPr>
              <p:spPr bwMode="auto">
                <a:xfrm>
                  <a:off x="6496050" y="4194175"/>
                  <a:ext cx="149225" cy="120650"/>
                </a:xfrm>
                <a:custGeom>
                  <a:avLst/>
                  <a:gdLst>
                    <a:gd name="T0" fmla="*/ 94 w 94"/>
                    <a:gd name="T1" fmla="*/ 4 h 76"/>
                    <a:gd name="T2" fmla="*/ 90 w 94"/>
                    <a:gd name="T3" fmla="*/ 76 h 76"/>
                    <a:gd name="T4" fmla="*/ 90 w 94"/>
                    <a:gd name="T5" fmla="*/ 72 h 76"/>
                    <a:gd name="T6" fmla="*/ 6 w 94"/>
                    <a:gd name="T7" fmla="*/ 71 h 76"/>
                    <a:gd name="T8" fmla="*/ 0 w 94"/>
                    <a:gd name="T9" fmla="*/ 8 h 76"/>
                    <a:gd name="T10" fmla="*/ 7 w 94"/>
                    <a:gd name="T11" fmla="*/ 0 h 76"/>
                    <a:gd name="T12" fmla="*/ 13 w 94"/>
                    <a:gd name="T13" fmla="*/ 4 h 76"/>
                    <a:gd name="T14" fmla="*/ 94 w 94"/>
                    <a:gd name="T15" fmla="*/ 4 h 76"/>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76"/>
                    <a:gd name="T26" fmla="*/ 94 w 94"/>
                    <a:gd name="T27" fmla="*/ 76 h 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76">
                      <a:moveTo>
                        <a:pt x="94" y="4"/>
                      </a:moveTo>
                      <a:lnTo>
                        <a:pt x="90" y="76"/>
                      </a:lnTo>
                      <a:lnTo>
                        <a:pt x="90" y="72"/>
                      </a:lnTo>
                      <a:lnTo>
                        <a:pt x="6" y="71"/>
                      </a:lnTo>
                      <a:lnTo>
                        <a:pt x="0" y="8"/>
                      </a:lnTo>
                      <a:lnTo>
                        <a:pt x="7" y="0"/>
                      </a:lnTo>
                      <a:lnTo>
                        <a:pt x="13" y="4"/>
                      </a:lnTo>
                      <a:lnTo>
                        <a:pt x="94" y="4"/>
                      </a:lnTo>
                      <a:close/>
                    </a:path>
                  </a:pathLst>
                </a:custGeom>
                <a:solidFill>
                  <a:srgbClr val="000000"/>
                </a:solidFill>
                <a:ln w="9525">
                  <a:noFill/>
                  <a:round/>
                  <a:headEnd/>
                  <a:tailEnd/>
                </a:ln>
              </p:spPr>
              <p:txBody>
                <a:bodyPr/>
                <a:lstStyle/>
                <a:p>
                  <a:endParaRPr lang="en-US">
                    <a:latin typeface="+mj-lt"/>
                  </a:endParaRPr>
                </a:p>
              </p:txBody>
            </p:sp>
            <p:sp>
              <p:nvSpPr>
                <p:cNvPr id="23597" name="Freeform 43"/>
                <p:cNvSpPr>
                  <a:spLocks/>
                </p:cNvSpPr>
                <p:nvPr/>
              </p:nvSpPr>
              <p:spPr bwMode="auto">
                <a:xfrm>
                  <a:off x="6680200" y="4206875"/>
                  <a:ext cx="122238" cy="107950"/>
                </a:xfrm>
                <a:custGeom>
                  <a:avLst/>
                  <a:gdLst>
                    <a:gd name="T0" fmla="*/ 77 w 77"/>
                    <a:gd name="T1" fmla="*/ 4 h 68"/>
                    <a:gd name="T2" fmla="*/ 71 w 77"/>
                    <a:gd name="T3" fmla="*/ 17 h 68"/>
                    <a:gd name="T4" fmla="*/ 71 w 77"/>
                    <a:gd name="T5" fmla="*/ 58 h 68"/>
                    <a:gd name="T6" fmla="*/ 58 w 77"/>
                    <a:gd name="T7" fmla="*/ 68 h 68"/>
                    <a:gd name="T8" fmla="*/ 1 w 77"/>
                    <a:gd name="T9" fmla="*/ 68 h 68"/>
                    <a:gd name="T10" fmla="*/ 0 w 77"/>
                    <a:gd name="T11" fmla="*/ 0 h 68"/>
                    <a:gd name="T12" fmla="*/ 74 w 77"/>
                    <a:gd name="T13" fmla="*/ 0 h 68"/>
                    <a:gd name="T14" fmla="*/ 77 w 77"/>
                    <a:gd name="T15" fmla="*/ 4 h 68"/>
                    <a:gd name="T16" fmla="*/ 0 60000 65536"/>
                    <a:gd name="T17" fmla="*/ 0 60000 65536"/>
                    <a:gd name="T18" fmla="*/ 0 60000 65536"/>
                    <a:gd name="T19" fmla="*/ 0 60000 65536"/>
                    <a:gd name="T20" fmla="*/ 0 60000 65536"/>
                    <a:gd name="T21" fmla="*/ 0 60000 65536"/>
                    <a:gd name="T22" fmla="*/ 0 60000 65536"/>
                    <a:gd name="T23" fmla="*/ 0 60000 65536"/>
                    <a:gd name="T24" fmla="*/ 0 w 77"/>
                    <a:gd name="T25" fmla="*/ 0 h 68"/>
                    <a:gd name="T26" fmla="*/ 77 w 77"/>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7" h="68">
                      <a:moveTo>
                        <a:pt x="77" y="4"/>
                      </a:moveTo>
                      <a:lnTo>
                        <a:pt x="71" y="17"/>
                      </a:lnTo>
                      <a:lnTo>
                        <a:pt x="71" y="58"/>
                      </a:lnTo>
                      <a:lnTo>
                        <a:pt x="58" y="68"/>
                      </a:lnTo>
                      <a:lnTo>
                        <a:pt x="1" y="68"/>
                      </a:lnTo>
                      <a:lnTo>
                        <a:pt x="0" y="0"/>
                      </a:lnTo>
                      <a:lnTo>
                        <a:pt x="74" y="0"/>
                      </a:lnTo>
                      <a:lnTo>
                        <a:pt x="77" y="4"/>
                      </a:lnTo>
                      <a:close/>
                    </a:path>
                  </a:pathLst>
                </a:custGeom>
                <a:solidFill>
                  <a:srgbClr val="000000"/>
                </a:solidFill>
                <a:ln w="9525">
                  <a:noFill/>
                  <a:round/>
                  <a:headEnd/>
                  <a:tailEnd/>
                </a:ln>
              </p:spPr>
              <p:txBody>
                <a:bodyPr/>
                <a:lstStyle/>
                <a:p>
                  <a:endParaRPr lang="en-US">
                    <a:latin typeface="+mj-lt"/>
                  </a:endParaRPr>
                </a:p>
              </p:txBody>
            </p:sp>
            <p:sp>
              <p:nvSpPr>
                <p:cNvPr id="23598" name="Freeform 44"/>
                <p:cNvSpPr>
                  <a:spLocks/>
                </p:cNvSpPr>
                <p:nvPr/>
              </p:nvSpPr>
              <p:spPr bwMode="auto">
                <a:xfrm>
                  <a:off x="6823075" y="4206875"/>
                  <a:ext cx="100013" cy="107950"/>
                </a:xfrm>
                <a:custGeom>
                  <a:avLst/>
                  <a:gdLst>
                    <a:gd name="T0" fmla="*/ 11 w 63"/>
                    <a:gd name="T1" fmla="*/ 3 h 68"/>
                    <a:gd name="T2" fmla="*/ 58 w 63"/>
                    <a:gd name="T3" fmla="*/ 4 h 68"/>
                    <a:gd name="T4" fmla="*/ 63 w 63"/>
                    <a:gd name="T5" fmla="*/ 4 h 68"/>
                    <a:gd name="T6" fmla="*/ 63 w 63"/>
                    <a:gd name="T7" fmla="*/ 64 h 68"/>
                    <a:gd name="T8" fmla="*/ 7 w 63"/>
                    <a:gd name="T9" fmla="*/ 68 h 68"/>
                    <a:gd name="T10" fmla="*/ 1 w 63"/>
                    <a:gd name="T11" fmla="*/ 63 h 68"/>
                    <a:gd name="T12" fmla="*/ 0 w 63"/>
                    <a:gd name="T13" fmla="*/ 14 h 68"/>
                    <a:gd name="T14" fmla="*/ 2 w 63"/>
                    <a:gd name="T15" fmla="*/ 8 h 68"/>
                    <a:gd name="T16" fmla="*/ 0 w 63"/>
                    <a:gd name="T17" fmla="*/ 0 h 68"/>
                    <a:gd name="T18" fmla="*/ 11 w 63"/>
                    <a:gd name="T19" fmla="*/ 0 h 68"/>
                    <a:gd name="T20" fmla="*/ 11 w 63"/>
                    <a:gd name="T21" fmla="*/ 3 h 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68"/>
                    <a:gd name="T35" fmla="*/ 63 w 63"/>
                    <a:gd name="T36" fmla="*/ 68 h 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68">
                      <a:moveTo>
                        <a:pt x="11" y="3"/>
                      </a:moveTo>
                      <a:lnTo>
                        <a:pt x="58" y="4"/>
                      </a:lnTo>
                      <a:lnTo>
                        <a:pt x="63" y="4"/>
                      </a:lnTo>
                      <a:lnTo>
                        <a:pt x="63" y="64"/>
                      </a:lnTo>
                      <a:lnTo>
                        <a:pt x="7" y="68"/>
                      </a:lnTo>
                      <a:lnTo>
                        <a:pt x="1" y="63"/>
                      </a:lnTo>
                      <a:lnTo>
                        <a:pt x="0" y="14"/>
                      </a:lnTo>
                      <a:lnTo>
                        <a:pt x="2" y="8"/>
                      </a:lnTo>
                      <a:lnTo>
                        <a:pt x="0" y="0"/>
                      </a:lnTo>
                      <a:lnTo>
                        <a:pt x="11" y="0"/>
                      </a:lnTo>
                      <a:lnTo>
                        <a:pt x="11" y="3"/>
                      </a:lnTo>
                      <a:close/>
                    </a:path>
                  </a:pathLst>
                </a:custGeom>
                <a:solidFill>
                  <a:srgbClr val="000000"/>
                </a:solidFill>
                <a:ln w="9525">
                  <a:noFill/>
                  <a:round/>
                  <a:headEnd/>
                  <a:tailEnd/>
                </a:ln>
              </p:spPr>
              <p:txBody>
                <a:bodyPr/>
                <a:lstStyle/>
                <a:p>
                  <a:endParaRPr lang="en-US">
                    <a:latin typeface="+mj-lt"/>
                  </a:endParaRPr>
                </a:p>
              </p:txBody>
            </p:sp>
            <p:sp>
              <p:nvSpPr>
                <p:cNvPr id="23599" name="Freeform 45"/>
                <p:cNvSpPr>
                  <a:spLocks/>
                </p:cNvSpPr>
                <p:nvPr/>
              </p:nvSpPr>
              <p:spPr bwMode="auto">
                <a:xfrm>
                  <a:off x="7785100" y="4214813"/>
                  <a:ext cx="96838" cy="112713"/>
                </a:xfrm>
                <a:custGeom>
                  <a:avLst/>
                  <a:gdLst>
                    <a:gd name="T0" fmla="*/ 61 w 61"/>
                    <a:gd name="T1" fmla="*/ 68 h 71"/>
                    <a:gd name="T2" fmla="*/ 5 w 61"/>
                    <a:gd name="T3" fmla="*/ 71 h 71"/>
                    <a:gd name="T4" fmla="*/ 0 w 61"/>
                    <a:gd name="T5" fmla="*/ 71 h 71"/>
                    <a:gd name="T6" fmla="*/ 0 w 61"/>
                    <a:gd name="T7" fmla="*/ 0 h 71"/>
                    <a:gd name="T8" fmla="*/ 61 w 61"/>
                    <a:gd name="T9" fmla="*/ 0 h 71"/>
                    <a:gd name="T10" fmla="*/ 61 w 61"/>
                    <a:gd name="T11" fmla="*/ 68 h 71"/>
                    <a:gd name="T12" fmla="*/ 0 60000 65536"/>
                    <a:gd name="T13" fmla="*/ 0 60000 65536"/>
                    <a:gd name="T14" fmla="*/ 0 60000 65536"/>
                    <a:gd name="T15" fmla="*/ 0 60000 65536"/>
                    <a:gd name="T16" fmla="*/ 0 60000 65536"/>
                    <a:gd name="T17" fmla="*/ 0 60000 65536"/>
                    <a:gd name="T18" fmla="*/ 0 w 61"/>
                    <a:gd name="T19" fmla="*/ 0 h 71"/>
                    <a:gd name="T20" fmla="*/ 61 w 61"/>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1" h="71">
                      <a:moveTo>
                        <a:pt x="61" y="68"/>
                      </a:moveTo>
                      <a:lnTo>
                        <a:pt x="5" y="71"/>
                      </a:lnTo>
                      <a:lnTo>
                        <a:pt x="0" y="71"/>
                      </a:lnTo>
                      <a:lnTo>
                        <a:pt x="0" y="0"/>
                      </a:lnTo>
                      <a:lnTo>
                        <a:pt x="61" y="0"/>
                      </a:lnTo>
                      <a:lnTo>
                        <a:pt x="61" y="68"/>
                      </a:lnTo>
                      <a:close/>
                    </a:path>
                  </a:pathLst>
                </a:custGeom>
                <a:solidFill>
                  <a:srgbClr val="000000"/>
                </a:solidFill>
                <a:ln w="9525">
                  <a:noFill/>
                  <a:round/>
                  <a:headEnd/>
                  <a:tailEnd/>
                </a:ln>
              </p:spPr>
              <p:txBody>
                <a:bodyPr/>
                <a:lstStyle/>
                <a:p>
                  <a:endParaRPr lang="en-US">
                    <a:latin typeface="+mj-lt"/>
                  </a:endParaRPr>
                </a:p>
              </p:txBody>
            </p:sp>
            <p:sp>
              <p:nvSpPr>
                <p:cNvPr id="23600" name="Freeform 46"/>
                <p:cNvSpPr>
                  <a:spLocks/>
                </p:cNvSpPr>
                <p:nvPr/>
              </p:nvSpPr>
              <p:spPr bwMode="auto">
                <a:xfrm>
                  <a:off x="7947025" y="4214813"/>
                  <a:ext cx="82550" cy="107950"/>
                </a:xfrm>
                <a:custGeom>
                  <a:avLst/>
                  <a:gdLst>
                    <a:gd name="T0" fmla="*/ 52 w 52"/>
                    <a:gd name="T1" fmla="*/ 66 h 68"/>
                    <a:gd name="T2" fmla="*/ 0 w 52"/>
                    <a:gd name="T3" fmla="*/ 68 h 68"/>
                    <a:gd name="T4" fmla="*/ 0 w 52"/>
                    <a:gd name="T5" fmla="*/ 0 h 68"/>
                    <a:gd name="T6" fmla="*/ 52 w 52"/>
                    <a:gd name="T7" fmla="*/ 0 h 68"/>
                    <a:gd name="T8" fmla="*/ 52 w 52"/>
                    <a:gd name="T9" fmla="*/ 66 h 68"/>
                    <a:gd name="T10" fmla="*/ 0 60000 65536"/>
                    <a:gd name="T11" fmla="*/ 0 60000 65536"/>
                    <a:gd name="T12" fmla="*/ 0 60000 65536"/>
                    <a:gd name="T13" fmla="*/ 0 60000 65536"/>
                    <a:gd name="T14" fmla="*/ 0 60000 65536"/>
                    <a:gd name="T15" fmla="*/ 0 w 52"/>
                    <a:gd name="T16" fmla="*/ 0 h 68"/>
                    <a:gd name="T17" fmla="*/ 52 w 52"/>
                    <a:gd name="T18" fmla="*/ 68 h 68"/>
                  </a:gdLst>
                  <a:ahLst/>
                  <a:cxnLst>
                    <a:cxn ang="T10">
                      <a:pos x="T0" y="T1"/>
                    </a:cxn>
                    <a:cxn ang="T11">
                      <a:pos x="T2" y="T3"/>
                    </a:cxn>
                    <a:cxn ang="T12">
                      <a:pos x="T4" y="T5"/>
                    </a:cxn>
                    <a:cxn ang="T13">
                      <a:pos x="T6" y="T7"/>
                    </a:cxn>
                    <a:cxn ang="T14">
                      <a:pos x="T8" y="T9"/>
                    </a:cxn>
                  </a:cxnLst>
                  <a:rect l="T15" t="T16" r="T17" b="T18"/>
                  <a:pathLst>
                    <a:path w="52" h="68">
                      <a:moveTo>
                        <a:pt x="52" y="66"/>
                      </a:moveTo>
                      <a:lnTo>
                        <a:pt x="0" y="68"/>
                      </a:lnTo>
                      <a:lnTo>
                        <a:pt x="0" y="0"/>
                      </a:lnTo>
                      <a:lnTo>
                        <a:pt x="52" y="0"/>
                      </a:lnTo>
                      <a:lnTo>
                        <a:pt x="52" y="66"/>
                      </a:lnTo>
                      <a:close/>
                    </a:path>
                  </a:pathLst>
                </a:custGeom>
                <a:solidFill>
                  <a:srgbClr val="000000"/>
                </a:solidFill>
                <a:ln w="9525">
                  <a:noFill/>
                  <a:round/>
                  <a:headEnd/>
                  <a:tailEnd/>
                </a:ln>
              </p:spPr>
              <p:txBody>
                <a:bodyPr/>
                <a:lstStyle/>
                <a:p>
                  <a:endParaRPr lang="en-US">
                    <a:latin typeface="+mj-lt"/>
                  </a:endParaRPr>
                </a:p>
              </p:txBody>
            </p:sp>
            <p:sp>
              <p:nvSpPr>
                <p:cNvPr id="23601" name="Freeform 47"/>
                <p:cNvSpPr>
                  <a:spLocks/>
                </p:cNvSpPr>
                <p:nvPr/>
              </p:nvSpPr>
              <p:spPr bwMode="auto">
                <a:xfrm>
                  <a:off x="8091488" y="4214813"/>
                  <a:ext cx="71438" cy="100013"/>
                </a:xfrm>
                <a:custGeom>
                  <a:avLst/>
                  <a:gdLst>
                    <a:gd name="T0" fmla="*/ 45 w 45"/>
                    <a:gd name="T1" fmla="*/ 59 h 63"/>
                    <a:gd name="T2" fmla="*/ 0 w 45"/>
                    <a:gd name="T3" fmla="*/ 63 h 63"/>
                    <a:gd name="T4" fmla="*/ 0 w 45"/>
                    <a:gd name="T5" fmla="*/ 0 h 63"/>
                    <a:gd name="T6" fmla="*/ 45 w 45"/>
                    <a:gd name="T7" fmla="*/ 0 h 63"/>
                    <a:gd name="T8" fmla="*/ 45 w 45"/>
                    <a:gd name="T9" fmla="*/ 59 h 63"/>
                    <a:gd name="T10" fmla="*/ 0 60000 65536"/>
                    <a:gd name="T11" fmla="*/ 0 60000 65536"/>
                    <a:gd name="T12" fmla="*/ 0 60000 65536"/>
                    <a:gd name="T13" fmla="*/ 0 60000 65536"/>
                    <a:gd name="T14" fmla="*/ 0 60000 65536"/>
                    <a:gd name="T15" fmla="*/ 0 w 45"/>
                    <a:gd name="T16" fmla="*/ 0 h 63"/>
                    <a:gd name="T17" fmla="*/ 45 w 45"/>
                    <a:gd name="T18" fmla="*/ 63 h 63"/>
                  </a:gdLst>
                  <a:ahLst/>
                  <a:cxnLst>
                    <a:cxn ang="T10">
                      <a:pos x="T0" y="T1"/>
                    </a:cxn>
                    <a:cxn ang="T11">
                      <a:pos x="T2" y="T3"/>
                    </a:cxn>
                    <a:cxn ang="T12">
                      <a:pos x="T4" y="T5"/>
                    </a:cxn>
                    <a:cxn ang="T13">
                      <a:pos x="T6" y="T7"/>
                    </a:cxn>
                    <a:cxn ang="T14">
                      <a:pos x="T8" y="T9"/>
                    </a:cxn>
                  </a:cxnLst>
                  <a:rect l="T15" t="T16" r="T17" b="T18"/>
                  <a:pathLst>
                    <a:path w="45" h="63">
                      <a:moveTo>
                        <a:pt x="45" y="59"/>
                      </a:moveTo>
                      <a:lnTo>
                        <a:pt x="0" y="63"/>
                      </a:lnTo>
                      <a:lnTo>
                        <a:pt x="0" y="0"/>
                      </a:lnTo>
                      <a:lnTo>
                        <a:pt x="45" y="0"/>
                      </a:lnTo>
                      <a:lnTo>
                        <a:pt x="45" y="59"/>
                      </a:lnTo>
                      <a:close/>
                    </a:path>
                  </a:pathLst>
                </a:custGeom>
                <a:solidFill>
                  <a:srgbClr val="000000"/>
                </a:solidFill>
                <a:ln w="9525">
                  <a:noFill/>
                  <a:round/>
                  <a:headEnd/>
                  <a:tailEnd/>
                </a:ln>
              </p:spPr>
              <p:txBody>
                <a:bodyPr/>
                <a:lstStyle/>
                <a:p>
                  <a:endParaRPr lang="en-US">
                    <a:latin typeface="+mj-lt"/>
                  </a:endParaRPr>
                </a:p>
              </p:txBody>
            </p:sp>
            <p:sp>
              <p:nvSpPr>
                <p:cNvPr id="23602" name="Freeform 48"/>
                <p:cNvSpPr>
                  <a:spLocks/>
                </p:cNvSpPr>
                <p:nvPr/>
              </p:nvSpPr>
              <p:spPr bwMode="auto">
                <a:xfrm>
                  <a:off x="8231188" y="4214813"/>
                  <a:ext cx="68263" cy="92075"/>
                </a:xfrm>
                <a:custGeom>
                  <a:avLst/>
                  <a:gdLst>
                    <a:gd name="T0" fmla="*/ 41 w 43"/>
                    <a:gd name="T1" fmla="*/ 58 h 58"/>
                    <a:gd name="T2" fmla="*/ 0 w 43"/>
                    <a:gd name="T3" fmla="*/ 58 h 58"/>
                    <a:gd name="T4" fmla="*/ 0 w 43"/>
                    <a:gd name="T5" fmla="*/ 0 h 58"/>
                    <a:gd name="T6" fmla="*/ 43 w 43"/>
                    <a:gd name="T7" fmla="*/ 0 h 58"/>
                    <a:gd name="T8" fmla="*/ 41 w 43"/>
                    <a:gd name="T9" fmla="*/ 58 h 58"/>
                    <a:gd name="T10" fmla="*/ 0 60000 65536"/>
                    <a:gd name="T11" fmla="*/ 0 60000 65536"/>
                    <a:gd name="T12" fmla="*/ 0 60000 65536"/>
                    <a:gd name="T13" fmla="*/ 0 60000 65536"/>
                    <a:gd name="T14" fmla="*/ 0 60000 65536"/>
                    <a:gd name="T15" fmla="*/ 0 w 43"/>
                    <a:gd name="T16" fmla="*/ 0 h 58"/>
                    <a:gd name="T17" fmla="*/ 43 w 43"/>
                    <a:gd name="T18" fmla="*/ 58 h 58"/>
                  </a:gdLst>
                  <a:ahLst/>
                  <a:cxnLst>
                    <a:cxn ang="T10">
                      <a:pos x="T0" y="T1"/>
                    </a:cxn>
                    <a:cxn ang="T11">
                      <a:pos x="T2" y="T3"/>
                    </a:cxn>
                    <a:cxn ang="T12">
                      <a:pos x="T4" y="T5"/>
                    </a:cxn>
                    <a:cxn ang="T13">
                      <a:pos x="T6" y="T7"/>
                    </a:cxn>
                    <a:cxn ang="T14">
                      <a:pos x="T8" y="T9"/>
                    </a:cxn>
                  </a:cxnLst>
                  <a:rect l="T15" t="T16" r="T17" b="T18"/>
                  <a:pathLst>
                    <a:path w="43" h="58">
                      <a:moveTo>
                        <a:pt x="41" y="58"/>
                      </a:moveTo>
                      <a:lnTo>
                        <a:pt x="0" y="58"/>
                      </a:lnTo>
                      <a:lnTo>
                        <a:pt x="0" y="0"/>
                      </a:lnTo>
                      <a:lnTo>
                        <a:pt x="43" y="0"/>
                      </a:lnTo>
                      <a:lnTo>
                        <a:pt x="41" y="58"/>
                      </a:lnTo>
                      <a:close/>
                    </a:path>
                  </a:pathLst>
                </a:custGeom>
                <a:solidFill>
                  <a:srgbClr val="000000"/>
                </a:solidFill>
                <a:ln w="9525">
                  <a:noFill/>
                  <a:round/>
                  <a:headEnd/>
                  <a:tailEnd/>
                </a:ln>
              </p:spPr>
              <p:txBody>
                <a:bodyPr/>
                <a:lstStyle/>
                <a:p>
                  <a:endParaRPr lang="en-US">
                    <a:latin typeface="+mj-lt"/>
                  </a:endParaRPr>
                </a:p>
              </p:txBody>
            </p:sp>
          </p:grpSp>
        </p:grpSp>
      </p:grpSp>
      <p:sp>
        <p:nvSpPr>
          <p:cNvPr id="23603" name="Text Box 49"/>
          <p:cNvSpPr txBox="1">
            <a:spLocks noChangeArrowheads="1"/>
          </p:cNvSpPr>
          <p:nvPr/>
        </p:nvSpPr>
        <p:spPr bwMode="auto">
          <a:xfrm>
            <a:off x="4679950" y="1219200"/>
            <a:ext cx="1990725" cy="396875"/>
          </a:xfrm>
          <a:prstGeom prst="rect">
            <a:avLst/>
          </a:prstGeom>
          <a:noFill/>
          <a:ln w="38100">
            <a:noFill/>
            <a:miter lim="800000"/>
            <a:headEnd/>
            <a:tailEnd/>
          </a:ln>
        </p:spPr>
        <p:txBody>
          <a:bodyPr wrap="none" anchor="ctr">
            <a:spAutoFit/>
          </a:bodyPr>
          <a:lstStyle/>
          <a:p>
            <a:pPr algn="ctr">
              <a:spcBef>
                <a:spcPct val="50000"/>
              </a:spcBef>
            </a:pPr>
            <a:r>
              <a:rPr lang="en-US" sz="2000" b="1" dirty="0">
                <a:latin typeface="+mj-lt"/>
              </a:rPr>
              <a:t>Subcontractor</a:t>
            </a:r>
          </a:p>
        </p:txBody>
      </p:sp>
      <p:sp>
        <p:nvSpPr>
          <p:cNvPr id="46130" name="AutoShape 50"/>
          <p:cNvSpPr>
            <a:spLocks noChangeArrowheads="1"/>
          </p:cNvSpPr>
          <p:nvPr/>
        </p:nvSpPr>
        <p:spPr bwMode="auto">
          <a:xfrm>
            <a:off x="2514600" y="1643063"/>
            <a:ext cx="2895600" cy="838200"/>
          </a:xfrm>
          <a:prstGeom prst="curvedDownArrow">
            <a:avLst>
              <a:gd name="adj1" fmla="val 69091"/>
              <a:gd name="adj2" fmla="val 138182"/>
              <a:gd name="adj3" fmla="val 33333"/>
            </a:avLst>
          </a:prstGeom>
          <a:solidFill>
            <a:srgbClr val="FFFFFF"/>
          </a:solidFill>
          <a:ln w="38100">
            <a:solidFill>
              <a:schemeClr val="tx1"/>
            </a:solidFill>
            <a:miter lim="800000"/>
            <a:headEnd/>
            <a:tailEnd/>
          </a:ln>
        </p:spPr>
        <p:txBody>
          <a:bodyPr wrap="none" anchor="ctr"/>
          <a:lstStyle/>
          <a:p>
            <a:endParaRPr lang="en-US">
              <a:ln w="3175">
                <a:solidFill>
                  <a:schemeClr val="tx1"/>
                </a:solidFill>
              </a:ln>
              <a:latin typeface="+mj-lt"/>
            </a:endParaRPr>
          </a:p>
        </p:txBody>
      </p:sp>
      <p:sp>
        <p:nvSpPr>
          <p:cNvPr id="23558" name="Text Box 52"/>
          <p:cNvSpPr txBox="1">
            <a:spLocks noChangeArrowheads="1"/>
          </p:cNvSpPr>
          <p:nvPr/>
        </p:nvSpPr>
        <p:spPr bwMode="auto">
          <a:xfrm>
            <a:off x="1000125" y="2206625"/>
            <a:ext cx="1285929" cy="400110"/>
          </a:xfrm>
          <a:prstGeom prst="rect">
            <a:avLst/>
          </a:prstGeom>
          <a:noFill/>
          <a:ln w="38100">
            <a:noFill/>
            <a:miter lim="800000"/>
            <a:headEnd/>
            <a:tailEnd/>
          </a:ln>
        </p:spPr>
        <p:txBody>
          <a:bodyPr wrap="none" anchor="ctr">
            <a:spAutoFit/>
          </a:bodyPr>
          <a:lstStyle/>
          <a:p>
            <a:pPr algn="ctr">
              <a:spcBef>
                <a:spcPct val="50000"/>
              </a:spcBef>
            </a:pPr>
            <a:r>
              <a:rPr lang="en-US" sz="2000" b="1" dirty="0">
                <a:latin typeface="+mj-lt"/>
              </a:rPr>
              <a:t>In-House</a:t>
            </a:r>
            <a:endParaRPr lang="en-US" sz="1800" b="1" dirty="0">
              <a:latin typeface="+mj-lt"/>
            </a:endParaRPr>
          </a:p>
        </p:txBody>
      </p:sp>
      <p:sp>
        <p:nvSpPr>
          <p:cNvPr id="46164" name="Text Box 84" descr="Wide downward diagonal"/>
          <p:cNvSpPr txBox="1">
            <a:spLocks noChangeArrowheads="1"/>
          </p:cNvSpPr>
          <p:nvPr/>
        </p:nvSpPr>
        <p:spPr bwMode="auto">
          <a:xfrm>
            <a:off x="809625" y="5248275"/>
            <a:ext cx="7521611" cy="400110"/>
          </a:xfrm>
          <a:prstGeom prst="rect">
            <a:avLst/>
          </a:prstGeom>
          <a:noFill/>
          <a:ln w="9525">
            <a:noFill/>
            <a:miter lim="800000"/>
            <a:headEnd/>
            <a:tailEnd/>
          </a:ln>
        </p:spPr>
        <p:txBody>
          <a:bodyPr wrap="none" anchor="ctr">
            <a:spAutoFit/>
          </a:bodyPr>
          <a:lstStyle/>
          <a:p>
            <a:r>
              <a:rPr lang="en-US" sz="2000" b="1">
                <a:latin typeface="+mj-lt"/>
              </a:rPr>
              <a:t>Facilities For Users Who Use External Subcontract Processors</a:t>
            </a:r>
          </a:p>
        </p:txBody>
      </p:sp>
      <p:pic>
        <p:nvPicPr>
          <p:cNvPr id="23560" name="Picture 89" descr="MCj02374860000[1]"/>
          <p:cNvPicPr>
            <a:picLocks noChangeAspect="1" noChangeArrowheads="1"/>
          </p:cNvPicPr>
          <p:nvPr/>
        </p:nvPicPr>
        <p:blipFill>
          <a:blip r:embed="rId2" cstate="print"/>
          <a:srcRect/>
          <a:stretch>
            <a:fillRect/>
          </a:stretch>
        </p:blipFill>
        <p:spPr bwMode="auto">
          <a:xfrm>
            <a:off x="984250" y="2547938"/>
            <a:ext cx="2582863" cy="19700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130"/>
                                        </p:tgtEl>
                                        <p:attrNameLst>
                                          <p:attrName>style.visibility</p:attrName>
                                        </p:attrNameLst>
                                      </p:cBhvr>
                                      <p:to>
                                        <p:strVal val="visible"/>
                                      </p:to>
                                    </p:set>
                                    <p:animEffect transition="in" filter="wipe(left)">
                                      <p:cBhvr>
                                        <p:cTn id="7" dur="500"/>
                                        <p:tgtEl>
                                          <p:spTgt spid="46130"/>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6164"/>
                                        </p:tgtEl>
                                        <p:attrNameLst>
                                          <p:attrName>style.visibility</p:attrName>
                                        </p:attrNameLst>
                                      </p:cBhvr>
                                      <p:to>
                                        <p:strVal val="visible"/>
                                      </p:to>
                                    </p:set>
                                    <p:anim calcmode="lin" valueType="num">
                                      <p:cBhvr>
                                        <p:cTn id="11" dur="500" fill="hold"/>
                                        <p:tgtEl>
                                          <p:spTgt spid="46164"/>
                                        </p:tgtEl>
                                        <p:attrNameLst>
                                          <p:attrName>ppt_w</p:attrName>
                                        </p:attrNameLst>
                                      </p:cBhvr>
                                      <p:tavLst>
                                        <p:tav tm="0">
                                          <p:val>
                                            <p:fltVal val="0"/>
                                          </p:val>
                                        </p:tav>
                                        <p:tav tm="100000">
                                          <p:val>
                                            <p:strVal val="#ppt_w"/>
                                          </p:val>
                                        </p:tav>
                                      </p:tavLst>
                                    </p:anim>
                                    <p:anim calcmode="lin" valueType="num">
                                      <p:cBhvr>
                                        <p:cTn id="12" dur="500" fill="hold"/>
                                        <p:tgtEl>
                                          <p:spTgt spid="4616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30" grpId="0" animBg="1"/>
      <p:bldP spid="4616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p:txBody>
          <a:bodyPr/>
          <a:lstStyle/>
          <a:p>
            <a:pPr eaLnBrk="1" hangingPunct="1">
              <a:lnSpc>
                <a:spcPct val="100000"/>
              </a:lnSpc>
              <a:buFont typeface="Webdings" pitchFamily="18" charset="2"/>
              <a:buNone/>
            </a:pPr>
            <a:r>
              <a:rPr lang="en-US" b="1" dirty="0" smtClean="0"/>
              <a:t>In this class you learn how to:</a:t>
            </a:r>
          </a:p>
          <a:p>
            <a:pPr eaLnBrk="1" hangingPunct="1">
              <a:lnSpc>
                <a:spcPct val="100000"/>
              </a:lnSpc>
            </a:pPr>
            <a:r>
              <a:rPr lang="en-US" dirty="0" smtClean="0"/>
              <a:t>Identify key business considerations before setting up WLT in QAD Standard Edition</a:t>
            </a:r>
          </a:p>
          <a:p>
            <a:pPr eaLnBrk="1" hangingPunct="1">
              <a:lnSpc>
                <a:spcPct val="100000"/>
              </a:lnSpc>
            </a:pPr>
            <a:r>
              <a:rPr lang="en-US" dirty="0" smtClean="0"/>
              <a:t>Set up WLT in QAD Standard Edition</a:t>
            </a:r>
          </a:p>
          <a:p>
            <a:pPr eaLnBrk="1" hangingPunct="1">
              <a:lnSpc>
                <a:spcPct val="100000"/>
              </a:lnSpc>
            </a:pPr>
            <a:r>
              <a:rPr lang="en-US" dirty="0" smtClean="0"/>
              <a:t>Process WLT in QAD Standard Edition</a:t>
            </a:r>
          </a:p>
          <a:p>
            <a:pPr eaLnBrk="1" hangingPunct="1">
              <a:lnSpc>
                <a:spcPct val="100000"/>
              </a:lnSpc>
            </a:pPr>
            <a:r>
              <a:rPr lang="en-US" dirty="0" smtClean="0"/>
              <a:t>WLT with Work Orders/SFC</a:t>
            </a:r>
          </a:p>
          <a:p>
            <a:pPr eaLnBrk="1" hangingPunct="1">
              <a:lnSpc>
                <a:spcPct val="100000"/>
              </a:lnSpc>
            </a:pPr>
            <a:r>
              <a:rPr lang="en-US" dirty="0" smtClean="0"/>
              <a:t>WLT with Advanced Repetitive</a:t>
            </a:r>
          </a:p>
          <a:p>
            <a:pPr eaLnBrk="1" hangingPunct="1">
              <a:lnSpc>
                <a:spcPct val="100000"/>
              </a:lnSpc>
            </a:pPr>
            <a:r>
              <a:rPr lang="en-US" dirty="0" smtClean="0"/>
              <a:t>WLT with Repetitive</a:t>
            </a:r>
          </a:p>
          <a:p>
            <a:pPr eaLnBrk="1" hangingPunct="1"/>
            <a:endParaRPr lang="en-US" dirty="0" smtClean="0"/>
          </a:p>
        </p:txBody>
      </p:sp>
      <p:sp>
        <p:nvSpPr>
          <p:cNvPr id="24578" name="Title 1"/>
          <p:cNvSpPr>
            <a:spLocks noGrp="1"/>
          </p:cNvSpPr>
          <p:nvPr>
            <p:ph type="title"/>
          </p:nvPr>
        </p:nvSpPr>
        <p:spPr/>
        <p:txBody>
          <a:bodyPr/>
          <a:lstStyle/>
          <a:p>
            <a:pPr eaLnBrk="1" hangingPunct="1"/>
            <a:r>
              <a:rPr lang="en-US" smtClean="0"/>
              <a:t>Course Objectives</a:t>
            </a:r>
          </a:p>
        </p:txBody>
      </p:sp>
      <p:sp>
        <p:nvSpPr>
          <p:cNvPr id="24580" name="Footer Placeholder 3"/>
          <p:cNvSpPr>
            <a:spLocks noGrp="1"/>
          </p:cNvSpPr>
          <p:nvPr>
            <p:ph type="ftr" sz="quarter" idx="10"/>
          </p:nvPr>
        </p:nvSpPr>
        <p:spPr>
          <a:noFill/>
        </p:spPr>
        <p:txBody>
          <a:bodyPr/>
          <a:lstStyle/>
          <a:p>
            <a:r>
              <a:rPr lang="en-US" smtClean="0"/>
              <a:t>WLT-IN-220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US" dirty="0" smtClean="0"/>
              <a:t>Related Courses</a:t>
            </a:r>
            <a:endParaRPr lang="en-US" dirty="0"/>
          </a:p>
        </p:txBody>
      </p:sp>
      <p:sp>
        <p:nvSpPr>
          <p:cNvPr id="25602" name="Footer Placeholder 1"/>
          <p:cNvSpPr>
            <a:spLocks noGrp="1"/>
          </p:cNvSpPr>
          <p:nvPr>
            <p:ph type="ftr" sz="quarter" idx="10"/>
          </p:nvPr>
        </p:nvSpPr>
        <p:spPr>
          <a:noFill/>
        </p:spPr>
        <p:txBody>
          <a:bodyPr/>
          <a:lstStyle/>
          <a:p>
            <a:r>
              <a:rPr lang="en-US" smtClean="0"/>
              <a:t>WLT-IN-230</a:t>
            </a:r>
          </a:p>
        </p:txBody>
      </p:sp>
      <p:sp>
        <p:nvSpPr>
          <p:cNvPr id="53250" name="Rectangle 2" descr="Small grid"/>
          <p:cNvSpPr>
            <a:spLocks noChangeArrowheads="1"/>
          </p:cNvSpPr>
          <p:nvPr/>
        </p:nvSpPr>
        <p:spPr bwMode="auto">
          <a:xfrm>
            <a:off x="400050" y="5507038"/>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lgn="ctr" defTabSz="977900">
              <a:defRPr/>
            </a:pPr>
            <a:endParaRPr kumimoji="0" lang="en-US" sz="1600" b="1" dirty="0">
              <a:latin typeface="+mj-lt"/>
            </a:endParaRPr>
          </a:p>
        </p:txBody>
      </p:sp>
      <p:sp>
        <p:nvSpPr>
          <p:cNvPr id="25604" name="Rectangle 3"/>
          <p:cNvSpPr>
            <a:spLocks noChangeArrowheads="1"/>
          </p:cNvSpPr>
          <p:nvPr/>
        </p:nvSpPr>
        <p:spPr bwMode="auto">
          <a:xfrm>
            <a:off x="922338" y="5467350"/>
            <a:ext cx="1535112" cy="581025"/>
          </a:xfrm>
          <a:prstGeom prst="rect">
            <a:avLst/>
          </a:prstGeom>
          <a:noFill/>
          <a:ln w="38100">
            <a:noFill/>
            <a:miter lim="800000"/>
            <a:headEnd/>
            <a:tailEnd/>
          </a:ln>
        </p:spPr>
        <p:txBody>
          <a:bodyPr wrap="none" anchor="ctr">
            <a:spAutoFit/>
          </a:bodyPr>
          <a:lstStyle/>
          <a:p>
            <a:r>
              <a:rPr kumimoji="0" lang="en-US" sz="1600" b="1" dirty="0">
                <a:solidFill>
                  <a:srgbClr val="5A87C6"/>
                </a:solidFill>
                <a:latin typeface="+mj-lt"/>
              </a:rPr>
              <a:t>=</a:t>
            </a:r>
            <a:r>
              <a:rPr kumimoji="0" lang="en-US" sz="1600" b="1" dirty="0">
                <a:solidFill>
                  <a:schemeClr val="hlink"/>
                </a:solidFill>
                <a:latin typeface="+mj-lt"/>
              </a:rPr>
              <a:t> </a:t>
            </a:r>
            <a:r>
              <a:rPr kumimoji="0" lang="en-US" sz="1600" b="1" dirty="0">
                <a:solidFill>
                  <a:srgbClr val="5A87C6"/>
                </a:solidFill>
                <a:latin typeface="+mj-lt"/>
              </a:rPr>
              <a:t>Prerequisite</a:t>
            </a:r>
          </a:p>
          <a:p>
            <a:r>
              <a:rPr kumimoji="0" lang="en-US" sz="1600" b="1" dirty="0">
                <a:solidFill>
                  <a:srgbClr val="5A87C6"/>
                </a:solidFill>
                <a:latin typeface="+mj-lt"/>
              </a:rPr>
              <a:t> Courses</a:t>
            </a:r>
            <a:endParaRPr kumimoji="0" lang="en-US" sz="3400" b="1" dirty="0">
              <a:solidFill>
                <a:srgbClr val="5A87C6"/>
              </a:solidFill>
              <a:latin typeface="+mj-lt"/>
            </a:endParaRPr>
          </a:p>
        </p:txBody>
      </p:sp>
      <p:sp>
        <p:nvSpPr>
          <p:cNvPr id="53252" name="Rectangle 4"/>
          <p:cNvSpPr>
            <a:spLocks noChangeArrowheads="1"/>
          </p:cNvSpPr>
          <p:nvPr/>
        </p:nvSpPr>
        <p:spPr bwMode="auto">
          <a:xfrm>
            <a:off x="2981325" y="2990850"/>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lgn="ctr" defTabSz="977900">
              <a:defRPr/>
            </a:pPr>
            <a:r>
              <a:rPr kumimoji="0" lang="en-US" sz="2000" b="1" dirty="0">
                <a:latin typeface="+mj-lt"/>
              </a:rPr>
              <a:t>WIP Lot Trace</a:t>
            </a:r>
          </a:p>
        </p:txBody>
      </p:sp>
      <p:sp>
        <p:nvSpPr>
          <p:cNvPr id="53253" name="Rectangle 5"/>
          <p:cNvSpPr>
            <a:spLocks noChangeArrowheads="1"/>
          </p:cNvSpPr>
          <p:nvPr/>
        </p:nvSpPr>
        <p:spPr bwMode="auto">
          <a:xfrm>
            <a:off x="6791325" y="30670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Inventory Control</a:t>
            </a:r>
          </a:p>
        </p:txBody>
      </p:sp>
      <p:sp>
        <p:nvSpPr>
          <p:cNvPr id="53254" name="Rectangle 6"/>
          <p:cNvSpPr>
            <a:spLocks noChangeArrowheads="1"/>
          </p:cNvSpPr>
          <p:nvPr/>
        </p:nvSpPr>
        <p:spPr bwMode="auto">
          <a:xfrm>
            <a:off x="6791325" y="21336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Advanced Repetitive</a:t>
            </a:r>
          </a:p>
        </p:txBody>
      </p:sp>
      <p:sp>
        <p:nvSpPr>
          <p:cNvPr id="53255" name="Rectangle 7"/>
          <p:cNvSpPr>
            <a:spLocks noChangeArrowheads="1"/>
          </p:cNvSpPr>
          <p:nvPr/>
        </p:nvSpPr>
        <p:spPr bwMode="auto">
          <a:xfrm>
            <a:off x="6791325" y="12001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Purchase Order Management</a:t>
            </a:r>
          </a:p>
        </p:txBody>
      </p:sp>
      <p:sp>
        <p:nvSpPr>
          <p:cNvPr id="53256" name="Rectangle 8"/>
          <p:cNvSpPr>
            <a:spLocks noChangeArrowheads="1"/>
          </p:cNvSpPr>
          <p:nvPr/>
        </p:nvSpPr>
        <p:spPr bwMode="auto">
          <a:xfrm>
            <a:off x="6791325" y="40005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defRPr/>
            </a:pPr>
            <a:r>
              <a:rPr kumimoji="0" lang="en-US" sz="1600" b="1" dirty="0">
                <a:latin typeface="+mj-lt"/>
              </a:rPr>
              <a:t>Shop Floor Control</a:t>
            </a:r>
          </a:p>
        </p:txBody>
      </p:sp>
      <p:cxnSp>
        <p:nvCxnSpPr>
          <p:cNvPr id="25610" name="AutoShape 9"/>
          <p:cNvCxnSpPr>
            <a:cxnSpLocks noChangeShapeType="1"/>
            <a:stCxn id="53252" idx="3"/>
            <a:endCxn id="53255" idx="1"/>
          </p:cNvCxnSpPr>
          <p:nvPr/>
        </p:nvCxnSpPr>
        <p:spPr bwMode="auto">
          <a:xfrm flipV="1">
            <a:off x="6154738" y="1581150"/>
            <a:ext cx="636587" cy="1866900"/>
          </a:xfrm>
          <a:prstGeom prst="bentConnector3">
            <a:avLst>
              <a:gd name="adj1" fmla="val 49875"/>
            </a:avLst>
          </a:prstGeom>
          <a:noFill/>
          <a:ln w="38100">
            <a:solidFill>
              <a:schemeClr val="tx1"/>
            </a:solidFill>
            <a:miter lim="800000"/>
            <a:headEnd/>
            <a:tailEnd type="triangle" w="med" len="med"/>
          </a:ln>
        </p:spPr>
      </p:cxnSp>
      <p:cxnSp>
        <p:nvCxnSpPr>
          <p:cNvPr id="25611" name="AutoShape 10"/>
          <p:cNvCxnSpPr>
            <a:cxnSpLocks noChangeShapeType="1"/>
            <a:stCxn id="53252" idx="3"/>
            <a:endCxn id="53254" idx="1"/>
          </p:cNvCxnSpPr>
          <p:nvPr/>
        </p:nvCxnSpPr>
        <p:spPr bwMode="auto">
          <a:xfrm flipV="1">
            <a:off x="6154738" y="2514600"/>
            <a:ext cx="636587" cy="933450"/>
          </a:xfrm>
          <a:prstGeom prst="bentConnector3">
            <a:avLst>
              <a:gd name="adj1" fmla="val 49875"/>
            </a:avLst>
          </a:prstGeom>
          <a:noFill/>
          <a:ln w="38100">
            <a:solidFill>
              <a:schemeClr val="tx1"/>
            </a:solidFill>
            <a:miter lim="800000"/>
            <a:headEnd/>
            <a:tailEnd type="triangle" w="med" len="med"/>
          </a:ln>
        </p:spPr>
      </p:cxnSp>
      <p:cxnSp>
        <p:nvCxnSpPr>
          <p:cNvPr id="25612" name="AutoShape 11"/>
          <p:cNvCxnSpPr>
            <a:cxnSpLocks noChangeShapeType="1"/>
            <a:stCxn id="53252" idx="3"/>
            <a:endCxn id="53253" idx="1"/>
          </p:cNvCxnSpPr>
          <p:nvPr/>
        </p:nvCxnSpPr>
        <p:spPr bwMode="auto">
          <a:xfrm>
            <a:off x="6154738" y="3448050"/>
            <a:ext cx="636587" cy="0"/>
          </a:xfrm>
          <a:prstGeom prst="straightConnector1">
            <a:avLst/>
          </a:prstGeom>
          <a:noFill/>
          <a:ln w="38100">
            <a:solidFill>
              <a:schemeClr val="tx1"/>
            </a:solidFill>
            <a:round/>
            <a:headEnd/>
            <a:tailEnd type="triangle" w="med" len="med"/>
          </a:ln>
        </p:spPr>
      </p:cxnSp>
      <p:cxnSp>
        <p:nvCxnSpPr>
          <p:cNvPr id="25613" name="AutoShape 12"/>
          <p:cNvCxnSpPr>
            <a:cxnSpLocks noChangeShapeType="1"/>
            <a:stCxn id="53252" idx="3"/>
            <a:endCxn id="53256" idx="1"/>
          </p:cNvCxnSpPr>
          <p:nvPr/>
        </p:nvCxnSpPr>
        <p:spPr bwMode="auto">
          <a:xfrm>
            <a:off x="6154738" y="3448050"/>
            <a:ext cx="636587" cy="933450"/>
          </a:xfrm>
          <a:prstGeom prst="bentConnector3">
            <a:avLst>
              <a:gd name="adj1" fmla="val 49875"/>
            </a:avLst>
          </a:prstGeom>
          <a:noFill/>
          <a:ln w="38100">
            <a:solidFill>
              <a:schemeClr val="tx1"/>
            </a:solidFill>
            <a:miter lim="800000"/>
            <a:headEnd/>
            <a:tailEnd type="triangle" w="med" len="med"/>
          </a:ln>
        </p:spPr>
      </p:cxnSp>
      <p:sp>
        <p:nvSpPr>
          <p:cNvPr id="53262" name="Rectangle 14" descr="Small grid"/>
          <p:cNvSpPr>
            <a:spLocks noChangeArrowheads="1"/>
          </p:cNvSpPr>
          <p:nvPr/>
        </p:nvSpPr>
        <p:spPr bwMode="auto">
          <a:xfrm>
            <a:off x="200025" y="3076575"/>
            <a:ext cx="22479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defRPr/>
            </a:pPr>
            <a:r>
              <a:rPr kumimoji="0" lang="en-US" sz="1600" b="1" dirty="0">
                <a:latin typeface="+mj-lt"/>
              </a:rPr>
              <a:t>Initial QAD Standard Edition Setup</a:t>
            </a:r>
          </a:p>
        </p:txBody>
      </p:sp>
      <p:cxnSp>
        <p:nvCxnSpPr>
          <p:cNvPr id="25615" name="AutoShape 16"/>
          <p:cNvCxnSpPr>
            <a:cxnSpLocks noChangeShapeType="1"/>
          </p:cNvCxnSpPr>
          <p:nvPr/>
        </p:nvCxnSpPr>
        <p:spPr bwMode="auto">
          <a:xfrm>
            <a:off x="2449513" y="3465513"/>
            <a:ext cx="531812" cy="1587"/>
          </a:xfrm>
          <a:prstGeom prst="bentConnector3">
            <a:avLst>
              <a:gd name="adj1" fmla="val 49852"/>
            </a:avLst>
          </a:prstGeom>
          <a:noFill/>
          <a:ln w="38100">
            <a:solidFill>
              <a:schemeClr val="tx1"/>
            </a:solidFill>
            <a:miter lim="800000"/>
            <a:headEnd/>
            <a:tailEnd type="triangle" w="med" len="med"/>
          </a:ln>
        </p:spPr>
      </p:cxnSp>
      <p:sp>
        <p:nvSpPr>
          <p:cNvPr id="53267" name="Rectangle 19"/>
          <p:cNvSpPr>
            <a:spLocks noChangeArrowheads="1"/>
          </p:cNvSpPr>
          <p:nvPr/>
        </p:nvSpPr>
        <p:spPr bwMode="auto">
          <a:xfrm>
            <a:off x="6791325" y="494347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defRPr/>
            </a:pPr>
            <a:r>
              <a:rPr kumimoji="0" lang="en-US" sz="1600" b="1" dirty="0">
                <a:latin typeface="+mj-lt"/>
              </a:rPr>
              <a:t>Work Orders</a:t>
            </a:r>
          </a:p>
        </p:txBody>
      </p:sp>
      <p:cxnSp>
        <p:nvCxnSpPr>
          <p:cNvPr id="25618" name="AutoShape 21"/>
          <p:cNvCxnSpPr>
            <a:cxnSpLocks noChangeShapeType="1"/>
          </p:cNvCxnSpPr>
          <p:nvPr/>
        </p:nvCxnSpPr>
        <p:spPr bwMode="auto">
          <a:xfrm rot="16200000" flipH="1">
            <a:off x="6168232" y="4682331"/>
            <a:ext cx="933450" cy="331787"/>
          </a:xfrm>
          <a:prstGeom prst="bentConnector3">
            <a:avLst>
              <a:gd name="adj1" fmla="val 101190"/>
            </a:avLst>
          </a:prstGeom>
          <a:noFill/>
          <a:ln w="38100">
            <a:solidFill>
              <a:schemeClr val="tx1"/>
            </a:solidFill>
            <a:miter lim="800000"/>
            <a:headEnd/>
            <a:tailEnd type="triangle" w="med" len="med"/>
          </a:ln>
        </p:spPr>
      </p:cxn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pPr>
              <a:buFont typeface="Wingdings" pitchFamily="2" charset="2"/>
              <a:buChar char="ü"/>
            </a:pPr>
            <a:r>
              <a:rPr lang="en-US" dirty="0" smtClean="0"/>
              <a:t>Introduction to WLT</a:t>
            </a:r>
          </a:p>
          <a:p>
            <a:r>
              <a:rPr lang="en-US" dirty="0" smtClean="0"/>
              <a:t>Business Considerations</a:t>
            </a:r>
          </a:p>
          <a:p>
            <a:r>
              <a:rPr lang="en-US" dirty="0" smtClean="0"/>
              <a:t>Set up WLT</a:t>
            </a:r>
          </a:p>
          <a:p>
            <a:r>
              <a:rPr lang="en-US" dirty="0" smtClean="0"/>
              <a:t>Process WLT</a:t>
            </a:r>
          </a:p>
          <a:p>
            <a:r>
              <a:rPr lang="en-US" dirty="0" smtClean="0"/>
              <a:t>WLT with Work Orders/SFC</a:t>
            </a:r>
          </a:p>
          <a:p>
            <a:r>
              <a:rPr lang="en-US" dirty="0" smtClean="0"/>
              <a:t>WLT with Advanced Repetitive</a:t>
            </a:r>
          </a:p>
          <a:p>
            <a:r>
              <a:rPr lang="en-US" dirty="0" smtClean="0"/>
              <a:t>WLT with Repetitive</a:t>
            </a:r>
          </a:p>
        </p:txBody>
      </p:sp>
      <p:sp>
        <p:nvSpPr>
          <p:cNvPr id="26626" name="Title 1"/>
          <p:cNvSpPr>
            <a:spLocks noGrp="1"/>
          </p:cNvSpPr>
          <p:nvPr>
            <p:ph type="title"/>
          </p:nvPr>
        </p:nvSpPr>
        <p:spPr/>
        <p:txBody>
          <a:bodyPr/>
          <a:lstStyle/>
          <a:p>
            <a:pPr eaLnBrk="1" hangingPunct="1"/>
            <a:r>
              <a:rPr lang="en-US" smtClean="0"/>
              <a:t>Course Overview</a:t>
            </a:r>
          </a:p>
        </p:txBody>
      </p:sp>
      <p:sp>
        <p:nvSpPr>
          <p:cNvPr id="26628" name="Footer Placeholder 3"/>
          <p:cNvSpPr>
            <a:spLocks noGrp="1"/>
          </p:cNvSpPr>
          <p:nvPr>
            <p:ph type="ftr" sz="quarter" idx="10"/>
          </p:nvPr>
        </p:nvSpPr>
        <p:spPr>
          <a:noFill/>
        </p:spPr>
        <p:txBody>
          <a:bodyPr/>
          <a:lstStyle/>
          <a:p>
            <a:r>
              <a:rPr lang="en-US" smtClean="0"/>
              <a:t>WLT-IN-240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smtClean="0">
                <a:latin typeface="+mj-lt"/>
              </a:rPr>
              <a:t>Facilities</a:t>
            </a:r>
          </a:p>
        </p:txBody>
      </p:sp>
      <p:sp>
        <p:nvSpPr>
          <p:cNvPr id="5122" name="Footer Placeholder 3"/>
          <p:cNvSpPr>
            <a:spLocks noGrp="1"/>
          </p:cNvSpPr>
          <p:nvPr>
            <p:ph type="ftr" sz="quarter" idx="10"/>
          </p:nvPr>
        </p:nvSpPr>
        <p:spPr>
          <a:noFill/>
        </p:spPr>
        <p:txBody>
          <a:bodyPr/>
          <a:lstStyle/>
          <a:p>
            <a:r>
              <a:rPr lang="en-US" smtClean="0"/>
              <a:t>WLT-IN-030</a:t>
            </a:r>
          </a:p>
        </p:txBody>
      </p:sp>
      <p:grpSp>
        <p:nvGrpSpPr>
          <p:cNvPr id="2" name="Group 3"/>
          <p:cNvGrpSpPr>
            <a:grpSpLocks/>
          </p:cNvGrpSpPr>
          <p:nvPr/>
        </p:nvGrpSpPr>
        <p:grpSpPr bwMode="auto">
          <a:xfrm>
            <a:off x="533400" y="1214438"/>
            <a:ext cx="1852613" cy="1587500"/>
            <a:chOff x="336" y="912"/>
            <a:chExt cx="1167" cy="1000"/>
          </a:xfrm>
        </p:grpSpPr>
        <p:pic>
          <p:nvPicPr>
            <p:cNvPr id="5180"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5181" name="Text Box 5"/>
            <p:cNvSpPr txBox="1">
              <a:spLocks noChangeArrowheads="1"/>
            </p:cNvSpPr>
            <p:nvPr/>
          </p:nvSpPr>
          <p:spPr bwMode="auto">
            <a:xfrm>
              <a:off x="336" y="1679"/>
              <a:ext cx="1167" cy="233"/>
            </a:xfrm>
            <a:prstGeom prst="rect">
              <a:avLst/>
            </a:prstGeom>
            <a:noFill/>
            <a:ln w="12700">
              <a:noFill/>
              <a:miter lim="800000"/>
              <a:headEnd/>
              <a:tailEnd/>
            </a:ln>
          </p:spPr>
          <p:txBody>
            <a:bodyPr wrap="none">
              <a:spAutoFit/>
            </a:bodyPr>
            <a:lstStyle/>
            <a:p>
              <a:pPr algn="ctr"/>
              <a:r>
                <a:rPr kumimoji="0" lang="en-US" sz="1800" b="1">
                  <a:latin typeface="+mj-lt"/>
                </a:rPr>
                <a:t>Telephone/Fax</a:t>
              </a:r>
            </a:p>
          </p:txBody>
        </p:sp>
      </p:grpSp>
      <p:grpSp>
        <p:nvGrpSpPr>
          <p:cNvPr id="3" name="Group 6"/>
          <p:cNvGrpSpPr>
            <a:grpSpLocks/>
          </p:cNvGrpSpPr>
          <p:nvPr/>
        </p:nvGrpSpPr>
        <p:grpSpPr bwMode="auto">
          <a:xfrm>
            <a:off x="3841751" y="1274763"/>
            <a:ext cx="1455738" cy="1527175"/>
            <a:chOff x="2420" y="950"/>
            <a:chExt cx="917" cy="962"/>
          </a:xfrm>
        </p:grpSpPr>
        <p:pic>
          <p:nvPicPr>
            <p:cNvPr id="5178"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5179" name="Text Box 8"/>
            <p:cNvSpPr txBox="1">
              <a:spLocks noChangeArrowheads="1"/>
            </p:cNvSpPr>
            <p:nvPr/>
          </p:nvSpPr>
          <p:spPr bwMode="auto">
            <a:xfrm>
              <a:off x="2420" y="1679"/>
              <a:ext cx="917" cy="233"/>
            </a:xfrm>
            <a:prstGeom prst="rect">
              <a:avLst/>
            </a:prstGeom>
            <a:noFill/>
            <a:ln w="12700">
              <a:noFill/>
              <a:miter lim="800000"/>
              <a:headEnd/>
              <a:tailEnd/>
            </a:ln>
          </p:spPr>
          <p:txBody>
            <a:bodyPr wrap="none">
              <a:spAutoFit/>
            </a:bodyPr>
            <a:lstStyle/>
            <a:p>
              <a:pPr algn="ctr"/>
              <a:r>
                <a:rPr kumimoji="0" lang="en-US" sz="1800" b="1">
                  <a:latin typeface="+mj-lt"/>
                </a:rPr>
                <a:t>Class Hours</a:t>
              </a:r>
            </a:p>
          </p:txBody>
        </p:sp>
      </p:grpSp>
      <p:sp>
        <p:nvSpPr>
          <p:cNvPr id="5126" name="Rectangle 9"/>
          <p:cNvSpPr>
            <a:spLocks noChangeArrowheads="1"/>
          </p:cNvSpPr>
          <p:nvPr/>
        </p:nvSpPr>
        <p:spPr bwMode="auto">
          <a:xfrm>
            <a:off x="6975475" y="3346450"/>
            <a:ext cx="1447800" cy="838200"/>
          </a:xfrm>
          <a:prstGeom prst="rect">
            <a:avLst/>
          </a:prstGeom>
          <a:solidFill>
            <a:schemeClr val="bg1"/>
          </a:solidFill>
          <a:ln w="38100">
            <a:solidFill>
              <a:schemeClr val="tx1"/>
            </a:solidFill>
            <a:miter lim="800000"/>
            <a:headEnd/>
            <a:tailEnd/>
          </a:ln>
        </p:spPr>
        <p:txBody>
          <a:bodyPr wrap="none" anchor="ctr"/>
          <a:lstStyle/>
          <a:p>
            <a:pPr algn="ctr"/>
            <a:r>
              <a:rPr kumimoji="0" lang="en-US" sz="4800" b="1">
                <a:solidFill>
                  <a:srgbClr val="FF3300"/>
                </a:solidFill>
                <a:latin typeface="+mj-lt"/>
              </a:rPr>
              <a:t>EXIT</a:t>
            </a:r>
          </a:p>
        </p:txBody>
      </p:sp>
      <p:grpSp>
        <p:nvGrpSpPr>
          <p:cNvPr id="4" name="Group 10"/>
          <p:cNvGrpSpPr>
            <a:grpSpLocks/>
          </p:cNvGrpSpPr>
          <p:nvPr/>
        </p:nvGrpSpPr>
        <p:grpSpPr bwMode="auto">
          <a:xfrm>
            <a:off x="787400" y="3028950"/>
            <a:ext cx="1295400" cy="1449388"/>
            <a:chOff x="496" y="1872"/>
            <a:chExt cx="816" cy="913"/>
          </a:xfrm>
        </p:grpSpPr>
        <p:sp>
          <p:nvSpPr>
            <p:cNvPr id="5171" name="Text Box 11"/>
            <p:cNvSpPr txBox="1">
              <a:spLocks noChangeArrowheads="1"/>
            </p:cNvSpPr>
            <p:nvPr/>
          </p:nvSpPr>
          <p:spPr bwMode="auto">
            <a:xfrm>
              <a:off x="496" y="2552"/>
              <a:ext cx="816" cy="233"/>
            </a:xfrm>
            <a:prstGeom prst="rect">
              <a:avLst/>
            </a:prstGeom>
            <a:noFill/>
            <a:ln w="12700">
              <a:noFill/>
              <a:miter lim="800000"/>
              <a:headEnd/>
              <a:tailEnd/>
            </a:ln>
          </p:spPr>
          <p:txBody>
            <a:bodyPr wrap="none">
              <a:spAutoFit/>
            </a:bodyPr>
            <a:lstStyle/>
            <a:p>
              <a:pPr algn="ctr"/>
              <a:r>
                <a:rPr kumimoji="0" lang="en-US" sz="1800" b="1">
                  <a:latin typeface="+mj-lt"/>
                </a:rPr>
                <a:t>Messages</a:t>
              </a:r>
            </a:p>
          </p:txBody>
        </p:sp>
        <p:grpSp>
          <p:nvGrpSpPr>
            <p:cNvPr id="5" name="Group 12"/>
            <p:cNvGrpSpPr>
              <a:grpSpLocks/>
            </p:cNvGrpSpPr>
            <p:nvPr/>
          </p:nvGrpSpPr>
          <p:grpSpPr bwMode="auto">
            <a:xfrm>
              <a:off x="567" y="1872"/>
              <a:ext cx="681" cy="679"/>
              <a:chOff x="567" y="1891"/>
              <a:chExt cx="681" cy="679"/>
            </a:xfrm>
          </p:grpSpPr>
          <p:sp>
            <p:nvSpPr>
              <p:cNvPr id="5173"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 name="Group 14"/>
              <p:cNvGrpSpPr>
                <a:grpSpLocks/>
              </p:cNvGrpSpPr>
              <p:nvPr/>
            </p:nvGrpSpPr>
            <p:grpSpPr bwMode="auto">
              <a:xfrm>
                <a:off x="658" y="2064"/>
                <a:ext cx="494" cy="366"/>
                <a:chOff x="1581" y="2706"/>
                <a:chExt cx="494" cy="366"/>
              </a:xfrm>
            </p:grpSpPr>
            <p:sp>
              <p:nvSpPr>
                <p:cNvPr id="5175"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5176"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5177" name="Freeform 17"/>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7" name="Group 18"/>
          <p:cNvGrpSpPr>
            <a:grpSpLocks/>
          </p:cNvGrpSpPr>
          <p:nvPr/>
        </p:nvGrpSpPr>
        <p:grpSpPr bwMode="auto">
          <a:xfrm>
            <a:off x="4024313" y="3028950"/>
            <a:ext cx="1081087" cy="1441450"/>
            <a:chOff x="2535" y="1872"/>
            <a:chExt cx="681" cy="908"/>
          </a:xfrm>
        </p:grpSpPr>
        <p:sp>
          <p:nvSpPr>
            <p:cNvPr id="5163" name="Text Box 19"/>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algn="ctr"/>
              <a:r>
                <a:rPr kumimoji="0" lang="en-US" sz="1800" b="1">
                  <a:latin typeface="+mj-lt"/>
                </a:rPr>
                <a:t>Breaks</a:t>
              </a:r>
            </a:p>
          </p:txBody>
        </p:sp>
        <p:grpSp>
          <p:nvGrpSpPr>
            <p:cNvPr id="8" name="Group 20"/>
            <p:cNvGrpSpPr>
              <a:grpSpLocks/>
            </p:cNvGrpSpPr>
            <p:nvPr/>
          </p:nvGrpSpPr>
          <p:grpSpPr bwMode="auto">
            <a:xfrm>
              <a:off x="2535" y="1872"/>
              <a:ext cx="681" cy="679"/>
              <a:chOff x="2535" y="1872"/>
              <a:chExt cx="681" cy="679"/>
            </a:xfrm>
          </p:grpSpPr>
          <p:sp>
            <p:nvSpPr>
              <p:cNvPr id="5165"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9" name="Group 22"/>
              <p:cNvGrpSpPr>
                <a:grpSpLocks/>
              </p:cNvGrpSpPr>
              <p:nvPr/>
            </p:nvGrpSpPr>
            <p:grpSpPr bwMode="auto">
              <a:xfrm>
                <a:off x="2615" y="2064"/>
                <a:ext cx="505" cy="295"/>
                <a:chOff x="2643" y="2080"/>
                <a:chExt cx="505" cy="295"/>
              </a:xfrm>
            </p:grpSpPr>
            <p:sp>
              <p:nvSpPr>
                <p:cNvPr id="5167" name="Freeform 23"/>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0" name="Group 24"/>
                <p:cNvGrpSpPr>
                  <a:grpSpLocks/>
                </p:cNvGrpSpPr>
                <p:nvPr/>
              </p:nvGrpSpPr>
              <p:grpSpPr bwMode="auto">
                <a:xfrm>
                  <a:off x="2754" y="2080"/>
                  <a:ext cx="373" cy="234"/>
                  <a:chOff x="2754" y="2080"/>
                  <a:chExt cx="373" cy="234"/>
                </a:xfrm>
              </p:grpSpPr>
              <p:sp>
                <p:nvSpPr>
                  <p:cNvPr id="5169" name="Freeform 25"/>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5170" name="Freeform 26"/>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 name="Group 27"/>
          <p:cNvGrpSpPr>
            <a:grpSpLocks/>
          </p:cNvGrpSpPr>
          <p:nvPr/>
        </p:nvGrpSpPr>
        <p:grpSpPr bwMode="auto">
          <a:xfrm>
            <a:off x="6991352" y="1276350"/>
            <a:ext cx="1462088" cy="1525588"/>
            <a:chOff x="4404" y="768"/>
            <a:chExt cx="921" cy="961"/>
          </a:xfrm>
        </p:grpSpPr>
        <p:sp>
          <p:nvSpPr>
            <p:cNvPr id="5159" name="Text Box 28"/>
            <p:cNvSpPr txBox="1">
              <a:spLocks noChangeArrowheads="1"/>
            </p:cNvSpPr>
            <p:nvPr/>
          </p:nvSpPr>
          <p:spPr bwMode="auto">
            <a:xfrm>
              <a:off x="4404" y="1496"/>
              <a:ext cx="921" cy="233"/>
            </a:xfrm>
            <a:prstGeom prst="rect">
              <a:avLst/>
            </a:prstGeom>
            <a:noFill/>
            <a:ln w="12700">
              <a:noFill/>
              <a:miter lim="800000"/>
              <a:headEnd/>
              <a:tailEnd/>
            </a:ln>
          </p:spPr>
          <p:txBody>
            <a:bodyPr wrap="none">
              <a:spAutoFit/>
            </a:bodyPr>
            <a:lstStyle/>
            <a:p>
              <a:pPr algn="ctr"/>
              <a:r>
                <a:rPr kumimoji="0" lang="en-US" sz="1800" b="1">
                  <a:latin typeface="+mj-lt"/>
                </a:rPr>
                <a:t>Emergency</a:t>
              </a:r>
            </a:p>
          </p:txBody>
        </p:sp>
        <p:grpSp>
          <p:nvGrpSpPr>
            <p:cNvPr id="12" name="Group 29"/>
            <p:cNvGrpSpPr>
              <a:grpSpLocks/>
            </p:cNvGrpSpPr>
            <p:nvPr/>
          </p:nvGrpSpPr>
          <p:grpSpPr bwMode="auto">
            <a:xfrm>
              <a:off x="4503" y="768"/>
              <a:ext cx="681" cy="679"/>
              <a:chOff x="3639" y="768"/>
              <a:chExt cx="681" cy="679"/>
            </a:xfrm>
          </p:grpSpPr>
          <p:sp>
            <p:nvSpPr>
              <p:cNvPr id="5161"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5162" name="Freeform 31"/>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5130" name="Text Box 32"/>
          <p:cNvSpPr txBox="1">
            <a:spLocks noChangeArrowheads="1"/>
          </p:cNvSpPr>
          <p:nvPr/>
        </p:nvSpPr>
        <p:spPr bwMode="auto">
          <a:xfrm>
            <a:off x="7124700" y="5937250"/>
            <a:ext cx="1149350" cy="366713"/>
          </a:xfrm>
          <a:prstGeom prst="rect">
            <a:avLst/>
          </a:prstGeom>
          <a:noFill/>
          <a:ln w="12700">
            <a:noFill/>
            <a:miter lim="800000"/>
            <a:headEnd/>
            <a:tailEnd/>
          </a:ln>
        </p:spPr>
        <p:txBody>
          <a:bodyPr wrap="none">
            <a:spAutoFit/>
          </a:bodyPr>
          <a:lstStyle/>
          <a:p>
            <a:pPr algn="ctr"/>
            <a:r>
              <a:rPr kumimoji="0" lang="en-US" sz="1800" b="1">
                <a:latin typeface="+mj-lt"/>
              </a:rPr>
              <a:t>Smoking</a:t>
            </a:r>
          </a:p>
        </p:txBody>
      </p:sp>
      <p:sp>
        <p:nvSpPr>
          <p:cNvPr id="5131" name="AutoShape 33"/>
          <p:cNvSpPr>
            <a:spLocks noChangeArrowheads="1"/>
          </p:cNvSpPr>
          <p:nvPr/>
        </p:nvSpPr>
        <p:spPr bwMode="auto">
          <a:xfrm>
            <a:off x="7162800" y="4819650"/>
            <a:ext cx="1081088" cy="1077913"/>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3" name="Group 34"/>
          <p:cNvGrpSpPr>
            <a:grpSpLocks/>
          </p:cNvGrpSpPr>
          <p:nvPr/>
        </p:nvGrpSpPr>
        <p:grpSpPr bwMode="auto">
          <a:xfrm>
            <a:off x="7459663" y="5148263"/>
            <a:ext cx="534987" cy="338137"/>
            <a:chOff x="4682" y="3171"/>
            <a:chExt cx="337" cy="213"/>
          </a:xfrm>
        </p:grpSpPr>
        <p:grpSp>
          <p:nvGrpSpPr>
            <p:cNvPr id="14" name="Group 35"/>
            <p:cNvGrpSpPr>
              <a:grpSpLocks/>
            </p:cNvGrpSpPr>
            <p:nvPr/>
          </p:nvGrpSpPr>
          <p:grpSpPr bwMode="auto">
            <a:xfrm>
              <a:off x="4682" y="3335"/>
              <a:ext cx="337" cy="49"/>
              <a:chOff x="4682" y="3335"/>
              <a:chExt cx="337" cy="49"/>
            </a:xfrm>
          </p:grpSpPr>
          <p:sp>
            <p:nvSpPr>
              <p:cNvPr id="5156"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5157"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5158"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5" name="Group 39"/>
            <p:cNvGrpSpPr>
              <a:grpSpLocks/>
            </p:cNvGrpSpPr>
            <p:nvPr/>
          </p:nvGrpSpPr>
          <p:grpSpPr bwMode="auto">
            <a:xfrm>
              <a:off x="4822" y="3171"/>
              <a:ext cx="197" cy="158"/>
              <a:chOff x="4822" y="3171"/>
              <a:chExt cx="197" cy="158"/>
            </a:xfrm>
          </p:grpSpPr>
          <p:sp>
            <p:nvSpPr>
              <p:cNvPr id="5154" name="Freeform 40"/>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5155" name="Freeform 41"/>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6" name="Group 42"/>
          <p:cNvGrpSpPr>
            <a:grpSpLocks/>
          </p:cNvGrpSpPr>
          <p:nvPr/>
        </p:nvGrpSpPr>
        <p:grpSpPr bwMode="auto">
          <a:xfrm>
            <a:off x="4038600" y="4846638"/>
            <a:ext cx="1081088" cy="1457325"/>
            <a:chOff x="2544" y="3017"/>
            <a:chExt cx="681" cy="918"/>
          </a:xfrm>
        </p:grpSpPr>
        <p:sp>
          <p:nvSpPr>
            <p:cNvPr id="5146" name="Text Box 43"/>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algn="ctr"/>
              <a:r>
                <a:rPr kumimoji="0" lang="en-US" sz="1800" b="1">
                  <a:latin typeface="+mj-lt"/>
                </a:rPr>
                <a:t>Parking</a:t>
              </a:r>
            </a:p>
          </p:txBody>
        </p:sp>
        <p:grpSp>
          <p:nvGrpSpPr>
            <p:cNvPr id="17" name="Group 44"/>
            <p:cNvGrpSpPr>
              <a:grpSpLocks/>
            </p:cNvGrpSpPr>
            <p:nvPr/>
          </p:nvGrpSpPr>
          <p:grpSpPr bwMode="auto">
            <a:xfrm>
              <a:off x="2544" y="3017"/>
              <a:ext cx="681" cy="679"/>
              <a:chOff x="2544" y="3017"/>
              <a:chExt cx="681" cy="679"/>
            </a:xfrm>
          </p:grpSpPr>
          <p:sp>
            <p:nvSpPr>
              <p:cNvPr id="5148"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8" name="Group 46"/>
              <p:cNvGrpSpPr>
                <a:grpSpLocks/>
              </p:cNvGrpSpPr>
              <p:nvPr/>
            </p:nvGrpSpPr>
            <p:grpSpPr bwMode="auto">
              <a:xfrm>
                <a:off x="2697" y="3120"/>
                <a:ext cx="375" cy="497"/>
                <a:chOff x="2712" y="3093"/>
                <a:chExt cx="375" cy="497"/>
              </a:xfrm>
            </p:grpSpPr>
            <p:sp>
              <p:nvSpPr>
                <p:cNvPr id="5150" name="Freeform 47"/>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5151" name="Freeform 48"/>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9" name="Group 49"/>
          <p:cNvGrpSpPr>
            <a:grpSpLocks/>
          </p:cNvGrpSpPr>
          <p:nvPr/>
        </p:nvGrpSpPr>
        <p:grpSpPr bwMode="auto">
          <a:xfrm>
            <a:off x="736600" y="4857750"/>
            <a:ext cx="1322388" cy="1449388"/>
            <a:chOff x="464" y="3024"/>
            <a:chExt cx="833" cy="913"/>
          </a:xfrm>
        </p:grpSpPr>
        <p:sp>
          <p:nvSpPr>
            <p:cNvPr id="5135" name="Text Box 50"/>
            <p:cNvSpPr txBox="1">
              <a:spLocks noChangeArrowheads="1"/>
            </p:cNvSpPr>
            <p:nvPr/>
          </p:nvSpPr>
          <p:spPr bwMode="auto">
            <a:xfrm>
              <a:off x="464" y="3704"/>
              <a:ext cx="833" cy="233"/>
            </a:xfrm>
            <a:prstGeom prst="rect">
              <a:avLst/>
            </a:prstGeom>
            <a:noFill/>
            <a:ln w="12700">
              <a:noFill/>
              <a:miter lim="800000"/>
              <a:headEnd/>
              <a:tailEnd/>
            </a:ln>
          </p:spPr>
          <p:txBody>
            <a:bodyPr wrap="none">
              <a:spAutoFit/>
            </a:bodyPr>
            <a:lstStyle/>
            <a:p>
              <a:pPr algn="ctr"/>
              <a:r>
                <a:rPr kumimoji="0" lang="en-US" sz="1800" b="1">
                  <a:latin typeface="+mj-lt"/>
                </a:rPr>
                <a:t>Restrooms</a:t>
              </a:r>
            </a:p>
          </p:txBody>
        </p:sp>
        <p:grpSp>
          <p:nvGrpSpPr>
            <p:cNvPr id="20" name="Group 51"/>
            <p:cNvGrpSpPr>
              <a:grpSpLocks/>
            </p:cNvGrpSpPr>
            <p:nvPr/>
          </p:nvGrpSpPr>
          <p:grpSpPr bwMode="auto">
            <a:xfrm>
              <a:off x="567" y="3024"/>
              <a:ext cx="681" cy="679"/>
              <a:chOff x="1440" y="3024"/>
              <a:chExt cx="681" cy="679"/>
            </a:xfrm>
          </p:grpSpPr>
          <p:sp>
            <p:nvSpPr>
              <p:cNvPr id="5137"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1" name="Group 53"/>
              <p:cNvGrpSpPr>
                <a:grpSpLocks/>
              </p:cNvGrpSpPr>
              <p:nvPr/>
            </p:nvGrpSpPr>
            <p:grpSpPr bwMode="auto">
              <a:xfrm>
                <a:off x="1505" y="3103"/>
                <a:ext cx="559" cy="545"/>
                <a:chOff x="625" y="3069"/>
                <a:chExt cx="559" cy="545"/>
              </a:xfrm>
            </p:grpSpPr>
            <p:grpSp>
              <p:nvGrpSpPr>
                <p:cNvPr id="22" name="Group 54"/>
                <p:cNvGrpSpPr>
                  <a:grpSpLocks/>
                </p:cNvGrpSpPr>
                <p:nvPr/>
              </p:nvGrpSpPr>
              <p:grpSpPr bwMode="auto">
                <a:xfrm>
                  <a:off x="625" y="3075"/>
                  <a:ext cx="209" cy="539"/>
                  <a:chOff x="625" y="3075"/>
                  <a:chExt cx="209" cy="539"/>
                </a:xfrm>
              </p:grpSpPr>
              <p:sp>
                <p:nvSpPr>
                  <p:cNvPr id="5144" name="Freeform 55"/>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5145"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3" name="Group 57"/>
                <p:cNvGrpSpPr>
                  <a:grpSpLocks/>
                </p:cNvGrpSpPr>
                <p:nvPr/>
              </p:nvGrpSpPr>
              <p:grpSpPr bwMode="auto">
                <a:xfrm>
                  <a:off x="934" y="3075"/>
                  <a:ext cx="250" cy="538"/>
                  <a:chOff x="934" y="3075"/>
                  <a:chExt cx="250" cy="538"/>
                </a:xfrm>
              </p:grpSpPr>
              <p:sp>
                <p:nvSpPr>
                  <p:cNvPr id="5142" name="Freeform 58"/>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5143"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5141"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mtClean="0"/>
              <a:t>Introduction to WLT</a:t>
            </a:r>
          </a:p>
          <a:p>
            <a:r>
              <a:rPr lang="en-US" smtClean="0"/>
              <a:t>Business Considerations</a:t>
            </a:r>
          </a:p>
          <a:p>
            <a:r>
              <a:rPr lang="en-US" smtClean="0"/>
              <a:t>Set up WLT</a:t>
            </a:r>
          </a:p>
          <a:p>
            <a:r>
              <a:rPr lang="en-US" smtClean="0"/>
              <a:t>Process WLT</a:t>
            </a:r>
          </a:p>
          <a:p>
            <a:r>
              <a:rPr lang="en-US" smtClean="0"/>
              <a:t>WLT with Work Orders/SFC</a:t>
            </a:r>
          </a:p>
          <a:p>
            <a:r>
              <a:rPr lang="en-US" smtClean="0"/>
              <a:t>WLT with Advanced Repetitive</a:t>
            </a:r>
          </a:p>
          <a:p>
            <a:r>
              <a:rPr lang="en-US" smtClean="0"/>
              <a:t>WLT with Repetitive</a:t>
            </a:r>
            <a:endParaRPr lang="en-US" dirty="0" smtClean="0"/>
          </a:p>
        </p:txBody>
      </p:sp>
      <p:sp>
        <p:nvSpPr>
          <p:cNvPr id="6147" name="Rectangle 2"/>
          <p:cNvSpPr>
            <a:spLocks noGrp="1" noChangeArrowheads="1"/>
          </p:cNvSpPr>
          <p:nvPr>
            <p:ph type="title"/>
          </p:nvPr>
        </p:nvSpPr>
        <p:spPr/>
        <p:txBody>
          <a:bodyPr/>
          <a:lstStyle/>
          <a:p>
            <a:r>
              <a:rPr lang="en-US" smtClean="0"/>
              <a:t>Course Overview</a:t>
            </a:r>
          </a:p>
        </p:txBody>
      </p:sp>
      <p:sp>
        <p:nvSpPr>
          <p:cNvPr id="6146" name="Footer Placeholder 3"/>
          <p:cNvSpPr>
            <a:spLocks noGrp="1"/>
          </p:cNvSpPr>
          <p:nvPr>
            <p:ph type="ftr" sz="quarter" idx="10"/>
          </p:nvPr>
        </p:nvSpPr>
        <p:spPr/>
        <p:txBody>
          <a:bodyPr/>
          <a:lstStyle/>
          <a:p>
            <a:r>
              <a:rPr lang="en-US" smtClean="0"/>
              <a:t>WLT-IN-040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457200" y="609600"/>
            <a:ext cx="6256338" cy="881063"/>
          </a:xfrm>
        </p:spPr>
        <p:txBody>
          <a:bodyPr/>
          <a:lstStyle/>
          <a:p>
            <a:pPr eaLnBrk="1" hangingPunct="1"/>
            <a:r>
              <a:rPr lang="en-US" smtClean="0"/>
              <a:t>What is WIP Lot Trace</a:t>
            </a:r>
          </a:p>
        </p:txBody>
      </p:sp>
      <p:sp>
        <p:nvSpPr>
          <p:cNvPr id="7170" name="Footer Placeholder 2"/>
          <p:cNvSpPr>
            <a:spLocks noGrp="1"/>
          </p:cNvSpPr>
          <p:nvPr>
            <p:ph type="ftr" sz="quarter" idx="10"/>
          </p:nvPr>
        </p:nvSpPr>
        <p:spPr>
          <a:noFill/>
        </p:spPr>
        <p:txBody>
          <a:bodyPr/>
          <a:lstStyle/>
          <a:p>
            <a:r>
              <a:rPr lang="en-US" smtClean="0"/>
              <a:t>WLT-IN-050</a:t>
            </a:r>
          </a:p>
        </p:txBody>
      </p:sp>
      <p:grpSp>
        <p:nvGrpSpPr>
          <p:cNvPr id="2" name="Group 54"/>
          <p:cNvGrpSpPr>
            <a:grpSpLocks/>
          </p:cNvGrpSpPr>
          <p:nvPr/>
        </p:nvGrpSpPr>
        <p:grpSpPr bwMode="auto">
          <a:xfrm>
            <a:off x="2702807" y="2661459"/>
            <a:ext cx="3546034" cy="2864631"/>
            <a:chOff x="2274" y="2103"/>
            <a:chExt cx="1297" cy="1210"/>
          </a:xfrm>
        </p:grpSpPr>
        <p:grpSp>
          <p:nvGrpSpPr>
            <p:cNvPr id="3" name="Group 46"/>
            <p:cNvGrpSpPr>
              <a:grpSpLocks/>
            </p:cNvGrpSpPr>
            <p:nvPr/>
          </p:nvGrpSpPr>
          <p:grpSpPr bwMode="auto">
            <a:xfrm>
              <a:off x="2274" y="2103"/>
              <a:ext cx="1297" cy="1210"/>
              <a:chOff x="5576" y="1807"/>
              <a:chExt cx="1158" cy="1042"/>
            </a:xfrm>
          </p:grpSpPr>
          <p:sp>
            <p:nvSpPr>
              <p:cNvPr id="7180" name="Rectangle 47"/>
              <p:cNvSpPr>
                <a:spLocks noChangeArrowheads="1"/>
              </p:cNvSpPr>
              <p:nvPr/>
            </p:nvSpPr>
            <p:spPr bwMode="auto">
              <a:xfrm>
                <a:off x="5576" y="1951"/>
                <a:ext cx="899" cy="898"/>
              </a:xfrm>
              <a:prstGeom prst="rect">
                <a:avLst/>
              </a:prstGeom>
              <a:solidFill>
                <a:schemeClr val="accent1"/>
              </a:solidFill>
              <a:ln w="12700">
                <a:solidFill>
                  <a:schemeClr val="accent1"/>
                </a:solidFill>
                <a:miter lim="800000"/>
                <a:headEnd/>
                <a:tailEnd/>
              </a:ln>
            </p:spPr>
            <p:txBody>
              <a:bodyPr/>
              <a:lstStyle/>
              <a:p>
                <a:endParaRPr lang="en-US">
                  <a:solidFill>
                    <a:schemeClr val="tx2"/>
                  </a:solidFill>
                  <a:latin typeface="+mj-lt"/>
                </a:endParaRPr>
              </a:p>
            </p:txBody>
          </p:sp>
          <p:sp>
            <p:nvSpPr>
              <p:cNvPr id="7181" name="Freeform 48"/>
              <p:cNvSpPr>
                <a:spLocks/>
              </p:cNvSpPr>
              <p:nvPr/>
            </p:nvSpPr>
            <p:spPr bwMode="auto">
              <a:xfrm>
                <a:off x="6477" y="1812"/>
                <a:ext cx="254" cy="1037"/>
              </a:xfrm>
              <a:custGeom>
                <a:avLst/>
                <a:gdLst>
                  <a:gd name="T0" fmla="*/ 0 w 254"/>
                  <a:gd name="T1" fmla="*/ 140 h 1037"/>
                  <a:gd name="T2" fmla="*/ 0 w 254"/>
                  <a:gd name="T3" fmla="*/ 1037 h 1037"/>
                  <a:gd name="T4" fmla="*/ 254 w 254"/>
                  <a:gd name="T5" fmla="*/ 861 h 1037"/>
                  <a:gd name="T6" fmla="*/ 254 w 254"/>
                  <a:gd name="T7" fmla="*/ 0 h 1037"/>
                  <a:gd name="T8" fmla="*/ 0 w 254"/>
                  <a:gd name="T9" fmla="*/ 140 h 1037"/>
                  <a:gd name="T10" fmla="*/ 0 60000 65536"/>
                  <a:gd name="T11" fmla="*/ 0 60000 65536"/>
                  <a:gd name="T12" fmla="*/ 0 60000 65536"/>
                  <a:gd name="T13" fmla="*/ 0 60000 65536"/>
                  <a:gd name="T14" fmla="*/ 0 60000 65536"/>
                  <a:gd name="T15" fmla="*/ 0 w 254"/>
                  <a:gd name="T16" fmla="*/ 0 h 1037"/>
                  <a:gd name="T17" fmla="*/ 254 w 254"/>
                  <a:gd name="T18" fmla="*/ 1037 h 1037"/>
                </a:gdLst>
                <a:ahLst/>
                <a:cxnLst>
                  <a:cxn ang="T10">
                    <a:pos x="T0" y="T1"/>
                  </a:cxn>
                  <a:cxn ang="T11">
                    <a:pos x="T2" y="T3"/>
                  </a:cxn>
                  <a:cxn ang="T12">
                    <a:pos x="T4" y="T5"/>
                  </a:cxn>
                  <a:cxn ang="T13">
                    <a:pos x="T6" y="T7"/>
                  </a:cxn>
                  <a:cxn ang="T14">
                    <a:pos x="T8" y="T9"/>
                  </a:cxn>
                </a:cxnLst>
                <a:rect l="T15" t="T16" r="T17" b="T18"/>
                <a:pathLst>
                  <a:path w="254" h="1037">
                    <a:moveTo>
                      <a:pt x="0" y="140"/>
                    </a:moveTo>
                    <a:lnTo>
                      <a:pt x="0" y="1037"/>
                    </a:lnTo>
                    <a:lnTo>
                      <a:pt x="254" y="861"/>
                    </a:lnTo>
                    <a:lnTo>
                      <a:pt x="254" y="0"/>
                    </a:lnTo>
                    <a:lnTo>
                      <a:pt x="0" y="140"/>
                    </a:lnTo>
                    <a:close/>
                  </a:path>
                </a:pathLst>
              </a:custGeom>
              <a:solidFill>
                <a:schemeClr val="accent1">
                  <a:lumMod val="75000"/>
                </a:schemeClr>
              </a:solidFill>
              <a:ln w="12700">
                <a:solidFill>
                  <a:srgbClr val="000000"/>
                </a:solidFill>
                <a:round/>
                <a:headEnd/>
                <a:tailEnd/>
              </a:ln>
            </p:spPr>
            <p:txBody>
              <a:bodyPr/>
              <a:lstStyle/>
              <a:p>
                <a:endParaRPr lang="en-US">
                  <a:solidFill>
                    <a:schemeClr val="tx2"/>
                  </a:solidFill>
                  <a:latin typeface="+mj-lt"/>
                </a:endParaRPr>
              </a:p>
            </p:txBody>
          </p:sp>
          <p:sp>
            <p:nvSpPr>
              <p:cNvPr id="7182" name="Freeform 49"/>
              <p:cNvSpPr>
                <a:spLocks/>
              </p:cNvSpPr>
              <p:nvPr/>
            </p:nvSpPr>
            <p:spPr bwMode="auto">
              <a:xfrm>
                <a:off x="5579" y="1807"/>
                <a:ext cx="1155" cy="144"/>
              </a:xfrm>
              <a:custGeom>
                <a:avLst/>
                <a:gdLst>
                  <a:gd name="T0" fmla="*/ 0 w 1155"/>
                  <a:gd name="T1" fmla="*/ 144 h 144"/>
                  <a:gd name="T2" fmla="*/ 897 w 1155"/>
                  <a:gd name="T3" fmla="*/ 144 h 144"/>
                  <a:gd name="T4" fmla="*/ 1155 w 1155"/>
                  <a:gd name="T5" fmla="*/ 0 h 144"/>
                  <a:gd name="T6" fmla="*/ 290 w 1155"/>
                  <a:gd name="T7" fmla="*/ 0 h 144"/>
                  <a:gd name="T8" fmla="*/ 0 w 1155"/>
                  <a:gd name="T9" fmla="*/ 144 h 144"/>
                  <a:gd name="T10" fmla="*/ 0 60000 65536"/>
                  <a:gd name="T11" fmla="*/ 0 60000 65536"/>
                  <a:gd name="T12" fmla="*/ 0 60000 65536"/>
                  <a:gd name="T13" fmla="*/ 0 60000 65536"/>
                  <a:gd name="T14" fmla="*/ 0 60000 65536"/>
                  <a:gd name="T15" fmla="*/ 0 w 1155"/>
                  <a:gd name="T16" fmla="*/ 0 h 144"/>
                  <a:gd name="T17" fmla="*/ 1155 w 1155"/>
                  <a:gd name="T18" fmla="*/ 144 h 144"/>
                </a:gdLst>
                <a:ahLst/>
                <a:cxnLst>
                  <a:cxn ang="T10">
                    <a:pos x="T0" y="T1"/>
                  </a:cxn>
                  <a:cxn ang="T11">
                    <a:pos x="T2" y="T3"/>
                  </a:cxn>
                  <a:cxn ang="T12">
                    <a:pos x="T4" y="T5"/>
                  </a:cxn>
                  <a:cxn ang="T13">
                    <a:pos x="T6" y="T7"/>
                  </a:cxn>
                  <a:cxn ang="T14">
                    <a:pos x="T8" y="T9"/>
                  </a:cxn>
                </a:cxnLst>
                <a:rect l="T15" t="T16" r="T17" b="T18"/>
                <a:pathLst>
                  <a:path w="1155" h="144">
                    <a:moveTo>
                      <a:pt x="0" y="144"/>
                    </a:moveTo>
                    <a:lnTo>
                      <a:pt x="897" y="144"/>
                    </a:lnTo>
                    <a:lnTo>
                      <a:pt x="1155" y="0"/>
                    </a:lnTo>
                    <a:lnTo>
                      <a:pt x="290" y="0"/>
                    </a:lnTo>
                    <a:lnTo>
                      <a:pt x="0" y="144"/>
                    </a:lnTo>
                    <a:close/>
                  </a:path>
                </a:pathLst>
              </a:custGeom>
              <a:solidFill>
                <a:schemeClr val="accent1">
                  <a:lumMod val="75000"/>
                </a:schemeClr>
              </a:solidFill>
              <a:ln w="12700">
                <a:solidFill>
                  <a:srgbClr val="000000"/>
                </a:solidFill>
                <a:round/>
                <a:headEnd/>
                <a:tailEnd/>
              </a:ln>
            </p:spPr>
            <p:txBody>
              <a:bodyPr/>
              <a:lstStyle/>
              <a:p>
                <a:endParaRPr lang="en-US">
                  <a:solidFill>
                    <a:schemeClr val="tx2"/>
                  </a:solidFill>
                  <a:latin typeface="+mj-lt"/>
                </a:endParaRPr>
              </a:p>
            </p:txBody>
          </p:sp>
        </p:grpSp>
        <p:sp>
          <p:nvSpPr>
            <p:cNvPr id="7179" name="Text Box 50"/>
            <p:cNvSpPr txBox="1">
              <a:spLocks noChangeArrowheads="1"/>
            </p:cNvSpPr>
            <p:nvPr/>
          </p:nvSpPr>
          <p:spPr bwMode="auto">
            <a:xfrm>
              <a:off x="2439" y="2534"/>
              <a:ext cx="661" cy="468"/>
            </a:xfrm>
            <a:prstGeom prst="rect">
              <a:avLst/>
            </a:prstGeom>
            <a:noFill/>
            <a:ln w="38100">
              <a:noFill/>
              <a:miter lim="800000"/>
              <a:headEnd/>
              <a:tailEnd/>
            </a:ln>
          </p:spPr>
          <p:txBody>
            <a:bodyPr wrap="square" tIns="0" bIns="0">
              <a:spAutoFit/>
            </a:bodyPr>
            <a:lstStyle/>
            <a:p>
              <a:pPr algn="ctr"/>
              <a:r>
                <a:rPr kumimoji="0" lang="en-US" sz="3600" b="1" dirty="0">
                  <a:solidFill>
                    <a:schemeClr val="tx2"/>
                  </a:solidFill>
                  <a:latin typeface="+mj-lt"/>
                </a:rPr>
                <a:t>WIP </a:t>
              </a:r>
              <a:r>
                <a:rPr kumimoji="0" lang="en-US" sz="3600" b="1" dirty="0" smtClean="0">
                  <a:solidFill>
                    <a:schemeClr val="tx2"/>
                  </a:solidFill>
                  <a:latin typeface="+mj-lt"/>
                </a:rPr>
                <a:t>Lot Trace </a:t>
              </a:r>
              <a:r>
                <a:rPr kumimoji="0" lang="en-US" sz="3600" b="1" dirty="0">
                  <a:solidFill>
                    <a:schemeClr val="tx2"/>
                  </a:solidFill>
                  <a:latin typeface="+mj-lt"/>
                </a:rPr>
                <a:t>?</a:t>
              </a:r>
              <a:endParaRPr kumimoji="0" lang="en-US" sz="3600" dirty="0">
                <a:solidFill>
                  <a:schemeClr val="tx2"/>
                </a:solidFill>
                <a:latin typeface="+mj-lt"/>
              </a:endParaRPr>
            </a:p>
          </p:txBody>
        </p:sp>
      </p:grpSp>
      <p:sp>
        <p:nvSpPr>
          <p:cNvPr id="7173" name="Oval 55"/>
          <p:cNvSpPr>
            <a:spLocks noChangeArrowheads="1"/>
          </p:cNvSpPr>
          <p:nvPr/>
        </p:nvSpPr>
        <p:spPr bwMode="auto">
          <a:xfrm>
            <a:off x="5905500" y="3105150"/>
            <a:ext cx="228600" cy="504825"/>
          </a:xfrm>
          <a:prstGeom prst="ellipse">
            <a:avLst/>
          </a:prstGeom>
          <a:solidFill>
            <a:schemeClr val="accent1">
              <a:lumMod val="20000"/>
              <a:lumOff val="80000"/>
            </a:schemeClr>
          </a:solidFill>
          <a:ln w="38100">
            <a:solidFill>
              <a:schemeClr val="accent1">
                <a:lumMod val="50000"/>
              </a:schemeClr>
            </a:solidFill>
            <a:round/>
            <a:headEnd/>
            <a:tailEnd/>
          </a:ln>
        </p:spPr>
        <p:txBody>
          <a:bodyPr wrap="none" anchor="ctr"/>
          <a:lstStyle/>
          <a:p>
            <a:endParaRPr lang="en-US"/>
          </a:p>
        </p:txBody>
      </p:sp>
      <p:sp>
        <p:nvSpPr>
          <p:cNvPr id="7174" name="Oval 56"/>
          <p:cNvSpPr>
            <a:spLocks noChangeArrowheads="1"/>
          </p:cNvSpPr>
          <p:nvPr/>
        </p:nvSpPr>
        <p:spPr bwMode="auto">
          <a:xfrm>
            <a:off x="5648325" y="4524375"/>
            <a:ext cx="228600" cy="504825"/>
          </a:xfrm>
          <a:prstGeom prst="ellipse">
            <a:avLst/>
          </a:prstGeom>
          <a:solidFill>
            <a:schemeClr val="accent1">
              <a:lumMod val="20000"/>
              <a:lumOff val="80000"/>
            </a:schemeClr>
          </a:solidFill>
          <a:ln w="38100">
            <a:solidFill>
              <a:schemeClr val="accent1">
                <a:lumMod val="50000"/>
              </a:schemeClr>
            </a:solidFill>
            <a:round/>
            <a:headEnd/>
            <a:tailEnd/>
          </a:ln>
        </p:spPr>
        <p:txBody>
          <a:bodyPr wrap="none" anchor="ctr"/>
          <a:lstStyle/>
          <a:p>
            <a:endParaRPr lang="en-US"/>
          </a:p>
        </p:txBody>
      </p:sp>
      <p:sp>
        <p:nvSpPr>
          <p:cNvPr id="7175" name="Oval 57"/>
          <p:cNvSpPr>
            <a:spLocks noChangeArrowheads="1"/>
          </p:cNvSpPr>
          <p:nvPr/>
        </p:nvSpPr>
        <p:spPr bwMode="auto">
          <a:xfrm>
            <a:off x="3009900" y="4791075"/>
            <a:ext cx="476250" cy="504825"/>
          </a:xfrm>
          <a:prstGeom prst="ellipse">
            <a:avLst/>
          </a:prstGeom>
          <a:solidFill>
            <a:schemeClr val="bg2"/>
          </a:solidFill>
          <a:ln w="38100">
            <a:solidFill>
              <a:schemeClr val="accent1">
                <a:lumMod val="75000"/>
              </a:schemeClr>
            </a:solidFill>
            <a:round/>
            <a:headEnd/>
            <a:tailEnd/>
          </a:ln>
        </p:spPr>
        <p:txBody>
          <a:bodyPr wrap="none" anchor="ctr"/>
          <a:lstStyle/>
          <a:p>
            <a:endParaRPr lang="en-US"/>
          </a:p>
        </p:txBody>
      </p:sp>
      <p:sp>
        <p:nvSpPr>
          <p:cNvPr id="7176" name="Oval 58"/>
          <p:cNvSpPr>
            <a:spLocks noChangeArrowheads="1"/>
          </p:cNvSpPr>
          <p:nvPr/>
        </p:nvSpPr>
        <p:spPr bwMode="auto">
          <a:xfrm>
            <a:off x="4600575" y="3190875"/>
            <a:ext cx="476250" cy="504825"/>
          </a:xfrm>
          <a:prstGeom prst="ellipse">
            <a:avLst/>
          </a:prstGeom>
          <a:solidFill>
            <a:schemeClr val="bg2"/>
          </a:solidFill>
          <a:ln w="38100">
            <a:solidFill>
              <a:schemeClr val="accent1">
                <a:lumMod val="75000"/>
              </a:schemeClr>
            </a:solidFill>
            <a:round/>
            <a:headEnd/>
            <a:tailEnd/>
          </a:ln>
        </p:spPr>
        <p:txBody>
          <a:bodyPr wrap="none" anchor="ctr"/>
          <a:lstStyle/>
          <a:p>
            <a:endParaRPr lang="en-US"/>
          </a:p>
        </p:txBody>
      </p:sp>
      <p:sp>
        <p:nvSpPr>
          <p:cNvPr id="7177" name="Oval 59"/>
          <p:cNvSpPr>
            <a:spLocks noChangeArrowheads="1"/>
          </p:cNvSpPr>
          <p:nvPr/>
        </p:nvSpPr>
        <p:spPr bwMode="auto">
          <a:xfrm>
            <a:off x="3467100" y="2743200"/>
            <a:ext cx="666750" cy="247650"/>
          </a:xfrm>
          <a:prstGeom prst="ellipse">
            <a:avLst/>
          </a:prstGeom>
          <a:solidFill>
            <a:schemeClr val="accent1">
              <a:lumMod val="20000"/>
              <a:lumOff val="80000"/>
            </a:schemeClr>
          </a:solidFill>
          <a:ln w="38100">
            <a:solidFill>
              <a:schemeClr val="accent1">
                <a:lumMod val="50000"/>
              </a:schemeClr>
            </a:solidFill>
            <a:round/>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85000" lnSpcReduction="20000"/>
          </a:bodyPr>
          <a:lstStyle/>
          <a:p>
            <a:r>
              <a:rPr lang="en-US" smtClean="0"/>
              <a:t>Assigns</a:t>
            </a:r>
          </a:p>
          <a:p>
            <a:pPr lvl="1"/>
            <a:r>
              <a:rPr lang="en-US" smtClean="0"/>
              <a:t>Assigns lot and serial tracing numbers to WIP</a:t>
            </a:r>
          </a:p>
          <a:p>
            <a:r>
              <a:rPr lang="en-US" smtClean="0"/>
              <a:t>Creates</a:t>
            </a:r>
          </a:p>
          <a:p>
            <a:pPr lvl="1"/>
            <a:r>
              <a:rPr lang="en-US" smtClean="0"/>
              <a:t>Creates flexible registration to activate or deactivate WIP lot/serial tracking for all or specific: Bill of Materials (BOMs), Routing Codes, Parent Items, Component Items, Routings, Routing Operations</a:t>
            </a:r>
          </a:p>
          <a:p>
            <a:r>
              <a:rPr lang="en-US" smtClean="0"/>
              <a:t>Renumbers</a:t>
            </a:r>
          </a:p>
          <a:p>
            <a:pPr lvl="1"/>
            <a:r>
              <a:rPr lang="en-US" smtClean="0"/>
              <a:t>Renumbers lot/serials from one operation to the next or retains the same numbers throughout all operations</a:t>
            </a:r>
          </a:p>
          <a:p>
            <a:r>
              <a:rPr lang="en-US" smtClean="0"/>
              <a:t>Traces:</a:t>
            </a:r>
          </a:p>
          <a:p>
            <a:pPr lvl="1"/>
            <a:r>
              <a:rPr lang="en-US" smtClean="0"/>
              <a:t>WIP lot/serial numbers throughout the manufacturing process and into finished material inventory (including WIP material processed by multiple subcontractors)</a:t>
            </a:r>
          </a:p>
          <a:p>
            <a:pPr lvl="1"/>
            <a:r>
              <a:rPr lang="en-US" smtClean="0"/>
              <a:t>Component material lots consumed at any operation in a routing to WIP or finished material lots</a:t>
            </a:r>
          </a:p>
          <a:p>
            <a:pPr lvl="1"/>
            <a:r>
              <a:rPr lang="en-US" smtClean="0"/>
              <a:t>WIP material lots from operation to operation</a:t>
            </a:r>
          </a:p>
          <a:p>
            <a:endParaRPr lang="en-US" dirty="0"/>
          </a:p>
        </p:txBody>
      </p:sp>
      <p:sp>
        <p:nvSpPr>
          <p:cNvPr id="9219" name="Rectangle 2"/>
          <p:cNvSpPr>
            <a:spLocks noGrp="1" noChangeArrowheads="1"/>
          </p:cNvSpPr>
          <p:nvPr>
            <p:ph type="title"/>
          </p:nvPr>
        </p:nvSpPr>
        <p:spPr/>
        <p:txBody>
          <a:bodyPr/>
          <a:lstStyle/>
          <a:p>
            <a:r>
              <a:rPr lang="en-US" smtClean="0"/>
              <a:t>WIP Lot Features</a:t>
            </a:r>
          </a:p>
        </p:txBody>
      </p:sp>
      <p:sp>
        <p:nvSpPr>
          <p:cNvPr id="9218" name="Footer Placeholder 3"/>
          <p:cNvSpPr>
            <a:spLocks noGrp="1"/>
          </p:cNvSpPr>
          <p:nvPr>
            <p:ph type="ftr" sz="quarter" idx="10"/>
          </p:nvPr>
        </p:nvSpPr>
        <p:spPr/>
        <p:txBody>
          <a:bodyPr/>
          <a:lstStyle/>
          <a:p>
            <a:r>
              <a:rPr lang="en-US" smtClean="0"/>
              <a:t>WLT-IN-070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70000" lnSpcReduction="20000"/>
          </a:bodyPr>
          <a:lstStyle/>
          <a:p>
            <a:r>
              <a:rPr lang="en-US" smtClean="0"/>
              <a:t>Determines</a:t>
            </a:r>
          </a:p>
          <a:p>
            <a:pPr lvl="1"/>
            <a:r>
              <a:rPr lang="en-US" smtClean="0"/>
              <a:t>Determines the constituent WIP or component material lots of finished or WIP material lots</a:t>
            </a:r>
          </a:p>
          <a:p>
            <a:r>
              <a:rPr lang="en-US" smtClean="0"/>
              <a:t>Maintains:</a:t>
            </a:r>
          </a:p>
          <a:p>
            <a:pPr lvl="1"/>
            <a:r>
              <a:rPr lang="en-US" smtClean="0"/>
              <a:t>Complete WIP tracing history</a:t>
            </a:r>
          </a:p>
          <a:p>
            <a:pPr lvl="1"/>
            <a:r>
              <a:rPr lang="en-US" smtClean="0"/>
              <a:t>Up-to-date cumulative scrapped, consumed, and produced quantities for traced WIP lot/ serial numbers at the operations level</a:t>
            </a:r>
          </a:p>
          <a:p>
            <a:pPr lvl="1"/>
            <a:r>
              <a:rPr lang="en-US" smtClean="0"/>
              <a:t>Quantity-on-hand (QOH) balances at the operation level for traced WIP lot serials</a:t>
            </a:r>
          </a:p>
          <a:p>
            <a:r>
              <a:rPr lang="en-US" smtClean="0"/>
              <a:t>Generates</a:t>
            </a:r>
          </a:p>
          <a:p>
            <a:pPr lvl="1"/>
            <a:r>
              <a:rPr lang="en-US" smtClean="0"/>
              <a:t>Reports providing visibility or WIP lot/serial numbers and quantities</a:t>
            </a:r>
          </a:p>
          <a:p>
            <a:pPr lvl="1"/>
            <a:r>
              <a:rPr lang="en-US" smtClean="0"/>
              <a:t>Can assign WIP lot/serial numbers automatically using Number Range</a:t>
            </a:r>
          </a:p>
          <a:p>
            <a:pPr lvl="1"/>
            <a:r>
              <a:rPr lang="en-US" smtClean="0"/>
              <a:t>Management (NRM) features</a:t>
            </a:r>
          </a:p>
          <a:p>
            <a:r>
              <a:rPr lang="en-US" smtClean="0"/>
              <a:t>Controls</a:t>
            </a:r>
          </a:p>
          <a:p>
            <a:pPr lvl="1"/>
            <a:r>
              <a:rPr lang="en-US" smtClean="0"/>
              <a:t>Lot sizes for all traced material Combining and splitting of lot and component material being traced WIP inventory QOH balances for WIP material lot/serials being traced</a:t>
            </a:r>
            <a:endParaRPr lang="en-US" dirty="0" smtClean="0"/>
          </a:p>
        </p:txBody>
      </p:sp>
      <p:sp>
        <p:nvSpPr>
          <p:cNvPr id="10243" name="Rectangle 2"/>
          <p:cNvSpPr>
            <a:spLocks noGrp="1" noChangeArrowheads="1"/>
          </p:cNvSpPr>
          <p:nvPr>
            <p:ph type="title"/>
          </p:nvPr>
        </p:nvSpPr>
        <p:spPr/>
        <p:txBody>
          <a:bodyPr/>
          <a:lstStyle/>
          <a:p>
            <a:r>
              <a:rPr lang="en-US" smtClean="0"/>
              <a:t>WIP Lot Features (continued)</a:t>
            </a:r>
          </a:p>
        </p:txBody>
      </p:sp>
      <p:sp>
        <p:nvSpPr>
          <p:cNvPr id="10242" name="Footer Placeholder 3"/>
          <p:cNvSpPr>
            <a:spLocks noGrp="1"/>
          </p:cNvSpPr>
          <p:nvPr>
            <p:ph type="ftr" sz="quarter" idx="10"/>
          </p:nvPr>
        </p:nvSpPr>
        <p:spPr/>
        <p:txBody>
          <a:bodyPr/>
          <a:lstStyle/>
          <a:p>
            <a:r>
              <a:rPr lang="en-US" smtClean="0"/>
              <a:t>WLT-IN-080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normAutofit lnSpcReduction="10000"/>
          </a:bodyPr>
          <a:lstStyle/>
          <a:p>
            <a:r>
              <a:rPr lang="en-US" smtClean="0"/>
              <a:t>Captures</a:t>
            </a:r>
          </a:p>
          <a:p>
            <a:pPr lvl="1"/>
            <a:r>
              <a:rPr lang="en-US" smtClean="0"/>
              <a:t>Captures WIP lot/serial information and maintains QOH balances for WIP material sent to multiple subcontractors</a:t>
            </a:r>
          </a:p>
          <a:p>
            <a:r>
              <a:rPr lang="en-US" smtClean="0"/>
              <a:t>Moves</a:t>
            </a:r>
          </a:p>
          <a:p>
            <a:pPr lvl="1"/>
            <a:r>
              <a:rPr lang="en-US" smtClean="0"/>
              <a:t>Moves WIP lots to subcontract operations during shipper confirm</a:t>
            </a:r>
          </a:p>
          <a:p>
            <a:r>
              <a:rPr lang="en-US" smtClean="0"/>
              <a:t>Backflushes</a:t>
            </a:r>
          </a:p>
          <a:p>
            <a:pPr lvl="1"/>
            <a:r>
              <a:rPr lang="en-US" smtClean="0"/>
              <a:t>Backflushes subcontracted WIP lots as part of the purchase order (PO) receipts process</a:t>
            </a:r>
          </a:p>
          <a:p>
            <a:r>
              <a:rPr lang="en-US" smtClean="0"/>
              <a:t>Prints:</a:t>
            </a:r>
          </a:p>
          <a:p>
            <a:pPr lvl="1"/>
            <a:r>
              <a:rPr lang="en-US" smtClean="0"/>
              <a:t>WIP lot numbers in subcontract shippers</a:t>
            </a:r>
          </a:p>
          <a:p>
            <a:pPr lvl="1"/>
            <a:r>
              <a:rPr lang="en-US" smtClean="0"/>
              <a:t>WIP lot numbers on subcontract POs</a:t>
            </a:r>
          </a:p>
          <a:p>
            <a:endParaRPr lang="en-US" dirty="0"/>
          </a:p>
        </p:txBody>
      </p:sp>
      <p:sp>
        <p:nvSpPr>
          <p:cNvPr id="11267" name="Rectangle 2"/>
          <p:cNvSpPr>
            <a:spLocks noGrp="1" noChangeArrowheads="1"/>
          </p:cNvSpPr>
          <p:nvPr>
            <p:ph type="title"/>
          </p:nvPr>
        </p:nvSpPr>
        <p:spPr/>
        <p:txBody>
          <a:bodyPr/>
          <a:lstStyle/>
          <a:p>
            <a:r>
              <a:rPr lang="en-US" smtClean="0"/>
              <a:t>WIP Lot Subcontracting</a:t>
            </a:r>
          </a:p>
        </p:txBody>
      </p:sp>
      <p:sp>
        <p:nvSpPr>
          <p:cNvPr id="11266" name="Footer Placeholder 3"/>
          <p:cNvSpPr>
            <a:spLocks noGrp="1"/>
          </p:cNvSpPr>
          <p:nvPr>
            <p:ph type="ftr" sz="quarter" idx="10"/>
          </p:nvPr>
        </p:nvSpPr>
        <p:spPr/>
        <p:txBody>
          <a:bodyPr/>
          <a:lstStyle/>
          <a:p>
            <a:r>
              <a:rPr lang="en-US" smtClean="0"/>
              <a:t>WLT-IN-090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Title 212"/>
          <p:cNvSpPr>
            <a:spLocks noGrp="1"/>
          </p:cNvSpPr>
          <p:nvPr>
            <p:ph type="title"/>
          </p:nvPr>
        </p:nvSpPr>
        <p:spPr/>
        <p:txBody>
          <a:bodyPr/>
          <a:lstStyle/>
          <a:p>
            <a:r>
              <a:rPr lang="en-US" dirty="0" smtClean="0"/>
              <a:t>Why Was WIP Developed?</a:t>
            </a:r>
            <a:endParaRPr lang="en-US" dirty="0"/>
          </a:p>
        </p:txBody>
      </p:sp>
      <p:sp>
        <p:nvSpPr>
          <p:cNvPr id="12290" name="Footer Placeholder 3"/>
          <p:cNvSpPr>
            <a:spLocks noGrp="1"/>
          </p:cNvSpPr>
          <p:nvPr>
            <p:ph type="ftr" sz="quarter" idx="10"/>
          </p:nvPr>
        </p:nvSpPr>
        <p:spPr>
          <a:noFill/>
        </p:spPr>
        <p:txBody>
          <a:bodyPr/>
          <a:lstStyle/>
          <a:p>
            <a:r>
              <a:rPr lang="en-US" smtClean="0"/>
              <a:t>WLT-IN-100</a:t>
            </a:r>
          </a:p>
        </p:txBody>
      </p:sp>
      <p:grpSp>
        <p:nvGrpSpPr>
          <p:cNvPr id="2" name="Group 4"/>
          <p:cNvGrpSpPr>
            <a:grpSpLocks/>
          </p:cNvGrpSpPr>
          <p:nvPr/>
        </p:nvGrpSpPr>
        <p:grpSpPr bwMode="auto">
          <a:xfrm>
            <a:off x="1474788" y="1587500"/>
            <a:ext cx="6184900" cy="3662363"/>
            <a:chOff x="929" y="1578"/>
            <a:chExt cx="3896" cy="2307"/>
          </a:xfrm>
        </p:grpSpPr>
        <p:grpSp>
          <p:nvGrpSpPr>
            <p:cNvPr id="3" name="Group 5"/>
            <p:cNvGrpSpPr>
              <a:grpSpLocks/>
            </p:cNvGrpSpPr>
            <p:nvPr/>
          </p:nvGrpSpPr>
          <p:grpSpPr bwMode="auto">
            <a:xfrm>
              <a:off x="929" y="1578"/>
              <a:ext cx="3896" cy="2306"/>
              <a:chOff x="575" y="1599"/>
              <a:chExt cx="2372" cy="1404"/>
            </a:xfrm>
          </p:grpSpPr>
          <p:grpSp>
            <p:nvGrpSpPr>
              <p:cNvPr id="4" name="Group 6"/>
              <p:cNvGrpSpPr>
                <a:grpSpLocks/>
              </p:cNvGrpSpPr>
              <p:nvPr/>
            </p:nvGrpSpPr>
            <p:grpSpPr bwMode="auto">
              <a:xfrm>
                <a:off x="575" y="1599"/>
                <a:ext cx="2372" cy="1404"/>
                <a:chOff x="575" y="1599"/>
                <a:chExt cx="2372" cy="1404"/>
              </a:xfrm>
            </p:grpSpPr>
            <p:sp>
              <p:nvSpPr>
                <p:cNvPr id="12301" name="Freeform 7"/>
                <p:cNvSpPr>
                  <a:spLocks/>
                </p:cNvSpPr>
                <p:nvPr/>
              </p:nvSpPr>
              <p:spPr bwMode="auto">
                <a:xfrm>
                  <a:off x="575" y="1782"/>
                  <a:ext cx="2372" cy="1221"/>
                </a:xfrm>
                <a:custGeom>
                  <a:avLst/>
                  <a:gdLst>
                    <a:gd name="T0" fmla="*/ 199 w 4744"/>
                    <a:gd name="T1" fmla="*/ 182 h 2441"/>
                    <a:gd name="T2" fmla="*/ 0 w 4744"/>
                    <a:gd name="T3" fmla="*/ 263 h 2441"/>
                    <a:gd name="T4" fmla="*/ 0 w 4744"/>
                    <a:gd name="T5" fmla="*/ 608 h 2441"/>
                    <a:gd name="T6" fmla="*/ 1185 w 4744"/>
                    <a:gd name="T7" fmla="*/ 611 h 2441"/>
                    <a:gd name="T8" fmla="*/ 1186 w 4744"/>
                    <a:gd name="T9" fmla="*/ 259 h 2441"/>
                    <a:gd name="T10" fmla="*/ 501 w 4744"/>
                    <a:gd name="T11" fmla="*/ 0 h 2441"/>
                    <a:gd name="T12" fmla="*/ 199 w 4744"/>
                    <a:gd name="T13" fmla="*/ 182 h 2441"/>
                    <a:gd name="T14" fmla="*/ 199 w 4744"/>
                    <a:gd name="T15" fmla="*/ 182 h 2441"/>
                    <a:gd name="T16" fmla="*/ 0 60000 65536"/>
                    <a:gd name="T17" fmla="*/ 0 60000 65536"/>
                    <a:gd name="T18" fmla="*/ 0 60000 65536"/>
                    <a:gd name="T19" fmla="*/ 0 60000 65536"/>
                    <a:gd name="T20" fmla="*/ 0 60000 65536"/>
                    <a:gd name="T21" fmla="*/ 0 60000 65536"/>
                    <a:gd name="T22" fmla="*/ 0 60000 65536"/>
                    <a:gd name="T23" fmla="*/ 0 60000 65536"/>
                    <a:gd name="T24" fmla="*/ 0 w 4744"/>
                    <a:gd name="T25" fmla="*/ 0 h 2441"/>
                    <a:gd name="T26" fmla="*/ 4744 w 4744"/>
                    <a:gd name="T27" fmla="*/ 2441 h 24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44" h="2441">
                      <a:moveTo>
                        <a:pt x="798" y="725"/>
                      </a:moveTo>
                      <a:lnTo>
                        <a:pt x="0" y="1050"/>
                      </a:lnTo>
                      <a:lnTo>
                        <a:pt x="0" y="2432"/>
                      </a:lnTo>
                      <a:lnTo>
                        <a:pt x="4738" y="2441"/>
                      </a:lnTo>
                      <a:lnTo>
                        <a:pt x="4744" y="1035"/>
                      </a:lnTo>
                      <a:lnTo>
                        <a:pt x="2005" y="0"/>
                      </a:lnTo>
                      <a:lnTo>
                        <a:pt x="798" y="725"/>
                      </a:lnTo>
                      <a:close/>
                    </a:path>
                  </a:pathLst>
                </a:custGeom>
                <a:solidFill>
                  <a:srgbClr val="A39494"/>
                </a:solidFill>
                <a:ln w="9525">
                  <a:noFill/>
                  <a:round/>
                  <a:headEnd/>
                  <a:tailEnd/>
                </a:ln>
              </p:spPr>
              <p:txBody>
                <a:bodyPr/>
                <a:lstStyle/>
                <a:p>
                  <a:endParaRPr lang="en-US"/>
                </a:p>
              </p:txBody>
            </p:sp>
            <p:sp>
              <p:nvSpPr>
                <p:cNvPr id="12302" name="Freeform 8"/>
                <p:cNvSpPr>
                  <a:spLocks/>
                </p:cNvSpPr>
                <p:nvPr/>
              </p:nvSpPr>
              <p:spPr bwMode="auto">
                <a:xfrm>
                  <a:off x="2109" y="2247"/>
                  <a:ext cx="307" cy="148"/>
                </a:xfrm>
                <a:custGeom>
                  <a:avLst/>
                  <a:gdLst>
                    <a:gd name="T0" fmla="*/ 65 w 613"/>
                    <a:gd name="T1" fmla="*/ 1 h 296"/>
                    <a:gd name="T2" fmla="*/ 0 w 613"/>
                    <a:gd name="T3" fmla="*/ 65 h 296"/>
                    <a:gd name="T4" fmla="*/ 154 w 613"/>
                    <a:gd name="T5" fmla="*/ 74 h 296"/>
                    <a:gd name="T6" fmla="*/ 154 w 613"/>
                    <a:gd name="T7" fmla="*/ 59 h 296"/>
                    <a:gd name="T8" fmla="*/ 33 w 613"/>
                    <a:gd name="T9" fmla="*/ 57 h 296"/>
                    <a:gd name="T10" fmla="*/ 121 w 613"/>
                    <a:gd name="T11" fmla="*/ 19 h 296"/>
                    <a:gd name="T12" fmla="*/ 120 w 613"/>
                    <a:gd name="T13" fmla="*/ 19 h 296"/>
                    <a:gd name="T14" fmla="*/ 119 w 613"/>
                    <a:gd name="T15" fmla="*/ 18 h 296"/>
                    <a:gd name="T16" fmla="*/ 116 w 613"/>
                    <a:gd name="T17" fmla="*/ 17 h 296"/>
                    <a:gd name="T18" fmla="*/ 112 w 613"/>
                    <a:gd name="T19" fmla="*/ 15 h 296"/>
                    <a:gd name="T20" fmla="*/ 110 w 613"/>
                    <a:gd name="T21" fmla="*/ 14 h 296"/>
                    <a:gd name="T22" fmla="*/ 108 w 613"/>
                    <a:gd name="T23" fmla="*/ 13 h 296"/>
                    <a:gd name="T24" fmla="*/ 106 w 613"/>
                    <a:gd name="T25" fmla="*/ 12 h 296"/>
                    <a:gd name="T26" fmla="*/ 104 w 613"/>
                    <a:gd name="T27" fmla="*/ 12 h 296"/>
                    <a:gd name="T28" fmla="*/ 101 w 613"/>
                    <a:gd name="T29" fmla="*/ 10 h 296"/>
                    <a:gd name="T30" fmla="*/ 99 w 613"/>
                    <a:gd name="T31" fmla="*/ 10 h 296"/>
                    <a:gd name="T32" fmla="*/ 96 w 613"/>
                    <a:gd name="T33" fmla="*/ 9 h 296"/>
                    <a:gd name="T34" fmla="*/ 94 w 613"/>
                    <a:gd name="T35" fmla="*/ 9 h 296"/>
                    <a:gd name="T36" fmla="*/ 91 w 613"/>
                    <a:gd name="T37" fmla="*/ 7 h 296"/>
                    <a:gd name="T38" fmla="*/ 88 w 613"/>
                    <a:gd name="T39" fmla="*/ 6 h 296"/>
                    <a:gd name="T40" fmla="*/ 86 w 613"/>
                    <a:gd name="T41" fmla="*/ 5 h 296"/>
                    <a:gd name="T42" fmla="*/ 83 w 613"/>
                    <a:gd name="T43" fmla="*/ 5 h 296"/>
                    <a:gd name="T44" fmla="*/ 81 w 613"/>
                    <a:gd name="T45" fmla="*/ 3 h 296"/>
                    <a:gd name="T46" fmla="*/ 78 w 613"/>
                    <a:gd name="T47" fmla="*/ 2 h 296"/>
                    <a:gd name="T48" fmla="*/ 76 w 613"/>
                    <a:gd name="T49" fmla="*/ 2 h 296"/>
                    <a:gd name="T50" fmla="*/ 74 w 613"/>
                    <a:gd name="T51" fmla="*/ 1 h 296"/>
                    <a:gd name="T52" fmla="*/ 70 w 613"/>
                    <a:gd name="T53" fmla="*/ 1 h 296"/>
                    <a:gd name="T54" fmla="*/ 68 w 613"/>
                    <a:gd name="T55" fmla="*/ 0 h 296"/>
                    <a:gd name="T56" fmla="*/ 66 w 613"/>
                    <a:gd name="T57" fmla="*/ 0 h 296"/>
                    <a:gd name="T58" fmla="*/ 65 w 613"/>
                    <a:gd name="T59" fmla="*/ 1 h 296"/>
                    <a:gd name="T60" fmla="*/ 65 w 613"/>
                    <a:gd name="T61" fmla="*/ 1 h 2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13"/>
                    <a:gd name="T94" fmla="*/ 0 h 296"/>
                    <a:gd name="T95" fmla="*/ 613 w 613"/>
                    <a:gd name="T96" fmla="*/ 296 h 2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13" h="296">
                      <a:moveTo>
                        <a:pt x="258" y="2"/>
                      </a:moveTo>
                      <a:lnTo>
                        <a:pt x="0" y="260"/>
                      </a:lnTo>
                      <a:lnTo>
                        <a:pt x="613" y="296"/>
                      </a:lnTo>
                      <a:lnTo>
                        <a:pt x="613" y="239"/>
                      </a:lnTo>
                      <a:lnTo>
                        <a:pt x="131" y="230"/>
                      </a:lnTo>
                      <a:lnTo>
                        <a:pt x="482" y="76"/>
                      </a:lnTo>
                      <a:lnTo>
                        <a:pt x="480" y="74"/>
                      </a:lnTo>
                      <a:lnTo>
                        <a:pt x="473" y="72"/>
                      </a:lnTo>
                      <a:lnTo>
                        <a:pt x="461" y="66"/>
                      </a:lnTo>
                      <a:lnTo>
                        <a:pt x="448" y="61"/>
                      </a:lnTo>
                      <a:lnTo>
                        <a:pt x="439" y="59"/>
                      </a:lnTo>
                      <a:lnTo>
                        <a:pt x="431" y="55"/>
                      </a:lnTo>
                      <a:lnTo>
                        <a:pt x="422" y="51"/>
                      </a:lnTo>
                      <a:lnTo>
                        <a:pt x="414" y="49"/>
                      </a:lnTo>
                      <a:lnTo>
                        <a:pt x="403" y="43"/>
                      </a:lnTo>
                      <a:lnTo>
                        <a:pt x="393" y="40"/>
                      </a:lnTo>
                      <a:lnTo>
                        <a:pt x="383" y="38"/>
                      </a:lnTo>
                      <a:lnTo>
                        <a:pt x="374" y="34"/>
                      </a:lnTo>
                      <a:lnTo>
                        <a:pt x="363" y="30"/>
                      </a:lnTo>
                      <a:lnTo>
                        <a:pt x="351" y="26"/>
                      </a:lnTo>
                      <a:lnTo>
                        <a:pt x="342" y="23"/>
                      </a:lnTo>
                      <a:lnTo>
                        <a:pt x="332" y="21"/>
                      </a:lnTo>
                      <a:lnTo>
                        <a:pt x="321" y="15"/>
                      </a:lnTo>
                      <a:lnTo>
                        <a:pt x="311" y="11"/>
                      </a:lnTo>
                      <a:lnTo>
                        <a:pt x="304" y="9"/>
                      </a:lnTo>
                      <a:lnTo>
                        <a:pt x="294" y="7"/>
                      </a:lnTo>
                      <a:lnTo>
                        <a:pt x="279" y="2"/>
                      </a:lnTo>
                      <a:lnTo>
                        <a:pt x="269" y="0"/>
                      </a:lnTo>
                      <a:lnTo>
                        <a:pt x="262" y="0"/>
                      </a:lnTo>
                      <a:lnTo>
                        <a:pt x="258" y="2"/>
                      </a:lnTo>
                      <a:close/>
                    </a:path>
                  </a:pathLst>
                </a:custGeom>
                <a:solidFill>
                  <a:srgbClr val="594C4C"/>
                </a:solidFill>
                <a:ln w="9525">
                  <a:noFill/>
                  <a:round/>
                  <a:headEnd/>
                  <a:tailEnd/>
                </a:ln>
              </p:spPr>
              <p:txBody>
                <a:bodyPr/>
                <a:lstStyle/>
                <a:p>
                  <a:endParaRPr lang="en-US"/>
                </a:p>
              </p:txBody>
            </p:sp>
            <p:sp>
              <p:nvSpPr>
                <p:cNvPr id="12303" name="Freeform 9"/>
                <p:cNvSpPr>
                  <a:spLocks/>
                </p:cNvSpPr>
                <p:nvPr/>
              </p:nvSpPr>
              <p:spPr bwMode="auto">
                <a:xfrm>
                  <a:off x="1878" y="2410"/>
                  <a:ext cx="482" cy="96"/>
                </a:xfrm>
                <a:custGeom>
                  <a:avLst/>
                  <a:gdLst>
                    <a:gd name="T0" fmla="*/ 23 w 963"/>
                    <a:gd name="T1" fmla="*/ 19 h 192"/>
                    <a:gd name="T2" fmla="*/ 31 w 963"/>
                    <a:gd name="T3" fmla="*/ 21 h 192"/>
                    <a:gd name="T4" fmla="*/ 39 w 963"/>
                    <a:gd name="T5" fmla="*/ 23 h 192"/>
                    <a:gd name="T6" fmla="*/ 46 w 963"/>
                    <a:gd name="T7" fmla="*/ 24 h 192"/>
                    <a:gd name="T8" fmla="*/ 54 w 963"/>
                    <a:gd name="T9" fmla="*/ 25 h 192"/>
                    <a:gd name="T10" fmla="*/ 62 w 963"/>
                    <a:gd name="T11" fmla="*/ 26 h 192"/>
                    <a:gd name="T12" fmla="*/ 70 w 963"/>
                    <a:gd name="T13" fmla="*/ 26 h 192"/>
                    <a:gd name="T14" fmla="*/ 79 w 963"/>
                    <a:gd name="T15" fmla="*/ 27 h 192"/>
                    <a:gd name="T16" fmla="*/ 88 w 963"/>
                    <a:gd name="T17" fmla="*/ 27 h 192"/>
                    <a:gd name="T18" fmla="*/ 96 w 963"/>
                    <a:gd name="T19" fmla="*/ 27 h 192"/>
                    <a:gd name="T20" fmla="*/ 104 w 963"/>
                    <a:gd name="T21" fmla="*/ 27 h 192"/>
                    <a:gd name="T22" fmla="*/ 112 w 963"/>
                    <a:gd name="T23" fmla="*/ 27 h 192"/>
                    <a:gd name="T24" fmla="*/ 120 w 963"/>
                    <a:gd name="T25" fmla="*/ 27 h 192"/>
                    <a:gd name="T26" fmla="*/ 131 w 963"/>
                    <a:gd name="T27" fmla="*/ 26 h 192"/>
                    <a:gd name="T28" fmla="*/ 139 w 963"/>
                    <a:gd name="T29" fmla="*/ 25 h 192"/>
                    <a:gd name="T30" fmla="*/ 55 w 963"/>
                    <a:gd name="T31" fmla="*/ 10 h 192"/>
                    <a:gd name="T32" fmla="*/ 95 w 963"/>
                    <a:gd name="T33" fmla="*/ 0 h 192"/>
                    <a:gd name="T34" fmla="*/ 236 w 963"/>
                    <a:gd name="T35" fmla="*/ 48 h 192"/>
                    <a:gd name="T36" fmla="*/ 230 w 963"/>
                    <a:gd name="T37" fmla="*/ 48 h 192"/>
                    <a:gd name="T38" fmla="*/ 223 w 963"/>
                    <a:gd name="T39" fmla="*/ 48 h 192"/>
                    <a:gd name="T40" fmla="*/ 213 w 963"/>
                    <a:gd name="T41" fmla="*/ 47 h 192"/>
                    <a:gd name="T42" fmla="*/ 201 w 963"/>
                    <a:gd name="T43" fmla="*/ 47 h 192"/>
                    <a:gd name="T44" fmla="*/ 194 w 963"/>
                    <a:gd name="T45" fmla="*/ 47 h 192"/>
                    <a:gd name="T46" fmla="*/ 187 w 963"/>
                    <a:gd name="T47" fmla="*/ 46 h 192"/>
                    <a:gd name="T48" fmla="*/ 180 w 963"/>
                    <a:gd name="T49" fmla="*/ 45 h 192"/>
                    <a:gd name="T50" fmla="*/ 173 w 963"/>
                    <a:gd name="T51" fmla="*/ 45 h 192"/>
                    <a:gd name="T52" fmla="*/ 165 w 963"/>
                    <a:gd name="T53" fmla="*/ 44 h 192"/>
                    <a:gd name="T54" fmla="*/ 157 w 963"/>
                    <a:gd name="T55" fmla="*/ 44 h 192"/>
                    <a:gd name="T56" fmla="*/ 150 w 963"/>
                    <a:gd name="T57" fmla="*/ 43 h 192"/>
                    <a:gd name="T58" fmla="*/ 141 w 963"/>
                    <a:gd name="T59" fmla="*/ 43 h 192"/>
                    <a:gd name="T60" fmla="*/ 134 w 963"/>
                    <a:gd name="T61" fmla="*/ 42 h 192"/>
                    <a:gd name="T62" fmla="*/ 126 w 963"/>
                    <a:gd name="T63" fmla="*/ 42 h 192"/>
                    <a:gd name="T64" fmla="*/ 119 w 963"/>
                    <a:gd name="T65" fmla="*/ 41 h 192"/>
                    <a:gd name="T66" fmla="*/ 112 w 963"/>
                    <a:gd name="T67" fmla="*/ 41 h 192"/>
                    <a:gd name="T68" fmla="*/ 105 w 963"/>
                    <a:gd name="T69" fmla="*/ 39 h 192"/>
                    <a:gd name="T70" fmla="*/ 98 w 963"/>
                    <a:gd name="T71" fmla="*/ 39 h 192"/>
                    <a:gd name="T72" fmla="*/ 89 w 963"/>
                    <a:gd name="T73" fmla="*/ 38 h 192"/>
                    <a:gd name="T74" fmla="*/ 78 w 963"/>
                    <a:gd name="T75" fmla="*/ 37 h 192"/>
                    <a:gd name="T76" fmla="*/ 67 w 963"/>
                    <a:gd name="T77" fmla="*/ 35 h 192"/>
                    <a:gd name="T78" fmla="*/ 58 w 963"/>
                    <a:gd name="T79" fmla="*/ 34 h 192"/>
                    <a:gd name="T80" fmla="*/ 51 w 963"/>
                    <a:gd name="T81" fmla="*/ 32 h 192"/>
                    <a:gd name="T82" fmla="*/ 44 w 963"/>
                    <a:gd name="T83" fmla="*/ 31 h 192"/>
                    <a:gd name="T84" fmla="*/ 35 w 963"/>
                    <a:gd name="T85" fmla="*/ 29 h 192"/>
                    <a:gd name="T86" fmla="*/ 23 w 963"/>
                    <a:gd name="T87" fmla="*/ 33 h 192"/>
                    <a:gd name="T88" fmla="*/ 18 w 963"/>
                    <a:gd name="T89" fmla="*/ 18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63"/>
                    <a:gd name="T136" fmla="*/ 0 h 192"/>
                    <a:gd name="T137" fmla="*/ 963 w 963"/>
                    <a:gd name="T138" fmla="*/ 192 h 1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63" h="192">
                      <a:moveTo>
                        <a:pt x="72" y="69"/>
                      </a:moveTo>
                      <a:lnTo>
                        <a:pt x="74" y="69"/>
                      </a:lnTo>
                      <a:lnTo>
                        <a:pt x="89" y="75"/>
                      </a:lnTo>
                      <a:lnTo>
                        <a:pt x="99" y="75"/>
                      </a:lnTo>
                      <a:lnTo>
                        <a:pt x="110" y="78"/>
                      </a:lnTo>
                      <a:lnTo>
                        <a:pt x="123" y="82"/>
                      </a:lnTo>
                      <a:lnTo>
                        <a:pt x="140" y="86"/>
                      </a:lnTo>
                      <a:lnTo>
                        <a:pt x="148" y="86"/>
                      </a:lnTo>
                      <a:lnTo>
                        <a:pt x="156" y="90"/>
                      </a:lnTo>
                      <a:lnTo>
                        <a:pt x="165" y="90"/>
                      </a:lnTo>
                      <a:lnTo>
                        <a:pt x="175" y="94"/>
                      </a:lnTo>
                      <a:lnTo>
                        <a:pt x="184" y="95"/>
                      </a:lnTo>
                      <a:lnTo>
                        <a:pt x="194" y="95"/>
                      </a:lnTo>
                      <a:lnTo>
                        <a:pt x="203" y="97"/>
                      </a:lnTo>
                      <a:lnTo>
                        <a:pt x="214" y="101"/>
                      </a:lnTo>
                      <a:lnTo>
                        <a:pt x="224" y="101"/>
                      </a:lnTo>
                      <a:lnTo>
                        <a:pt x="233" y="103"/>
                      </a:lnTo>
                      <a:lnTo>
                        <a:pt x="245" y="105"/>
                      </a:lnTo>
                      <a:lnTo>
                        <a:pt x="256" y="105"/>
                      </a:lnTo>
                      <a:lnTo>
                        <a:pt x="268" y="105"/>
                      </a:lnTo>
                      <a:lnTo>
                        <a:pt x="279" y="107"/>
                      </a:lnTo>
                      <a:lnTo>
                        <a:pt x="290" y="109"/>
                      </a:lnTo>
                      <a:lnTo>
                        <a:pt x="304" y="111"/>
                      </a:lnTo>
                      <a:lnTo>
                        <a:pt x="313" y="111"/>
                      </a:lnTo>
                      <a:lnTo>
                        <a:pt x="327" y="111"/>
                      </a:lnTo>
                      <a:lnTo>
                        <a:pt x="336" y="111"/>
                      </a:lnTo>
                      <a:lnTo>
                        <a:pt x="349" y="111"/>
                      </a:lnTo>
                      <a:lnTo>
                        <a:pt x="359" y="111"/>
                      </a:lnTo>
                      <a:lnTo>
                        <a:pt x="370" y="111"/>
                      </a:lnTo>
                      <a:lnTo>
                        <a:pt x="382" y="111"/>
                      </a:lnTo>
                      <a:lnTo>
                        <a:pt x="395" y="113"/>
                      </a:lnTo>
                      <a:lnTo>
                        <a:pt x="405" y="111"/>
                      </a:lnTo>
                      <a:lnTo>
                        <a:pt x="416" y="111"/>
                      </a:lnTo>
                      <a:lnTo>
                        <a:pt x="427" y="111"/>
                      </a:lnTo>
                      <a:lnTo>
                        <a:pt x="439" y="111"/>
                      </a:lnTo>
                      <a:lnTo>
                        <a:pt x="448" y="109"/>
                      </a:lnTo>
                      <a:lnTo>
                        <a:pt x="458" y="109"/>
                      </a:lnTo>
                      <a:lnTo>
                        <a:pt x="467" y="109"/>
                      </a:lnTo>
                      <a:lnTo>
                        <a:pt x="479" y="109"/>
                      </a:lnTo>
                      <a:lnTo>
                        <a:pt x="494" y="107"/>
                      </a:lnTo>
                      <a:lnTo>
                        <a:pt x="509" y="105"/>
                      </a:lnTo>
                      <a:lnTo>
                        <a:pt x="524" y="105"/>
                      </a:lnTo>
                      <a:lnTo>
                        <a:pt x="538" y="105"/>
                      </a:lnTo>
                      <a:lnTo>
                        <a:pt x="547" y="103"/>
                      </a:lnTo>
                      <a:lnTo>
                        <a:pt x="555" y="103"/>
                      </a:lnTo>
                      <a:lnTo>
                        <a:pt x="558" y="103"/>
                      </a:lnTo>
                      <a:lnTo>
                        <a:pt x="562" y="103"/>
                      </a:lnTo>
                      <a:lnTo>
                        <a:pt x="220" y="38"/>
                      </a:lnTo>
                      <a:lnTo>
                        <a:pt x="243" y="10"/>
                      </a:lnTo>
                      <a:lnTo>
                        <a:pt x="334" y="18"/>
                      </a:lnTo>
                      <a:lnTo>
                        <a:pt x="380" y="0"/>
                      </a:lnTo>
                      <a:lnTo>
                        <a:pt x="479" y="38"/>
                      </a:lnTo>
                      <a:lnTo>
                        <a:pt x="963" y="61"/>
                      </a:lnTo>
                      <a:lnTo>
                        <a:pt x="941" y="192"/>
                      </a:lnTo>
                      <a:lnTo>
                        <a:pt x="935" y="190"/>
                      </a:lnTo>
                      <a:lnTo>
                        <a:pt x="925" y="190"/>
                      </a:lnTo>
                      <a:lnTo>
                        <a:pt x="918" y="189"/>
                      </a:lnTo>
                      <a:lnTo>
                        <a:pt x="910" y="189"/>
                      </a:lnTo>
                      <a:lnTo>
                        <a:pt x="901" y="189"/>
                      </a:lnTo>
                      <a:lnTo>
                        <a:pt x="891" y="189"/>
                      </a:lnTo>
                      <a:lnTo>
                        <a:pt x="878" y="187"/>
                      </a:lnTo>
                      <a:lnTo>
                        <a:pt x="866" y="187"/>
                      </a:lnTo>
                      <a:lnTo>
                        <a:pt x="851" y="185"/>
                      </a:lnTo>
                      <a:lnTo>
                        <a:pt x="836" y="185"/>
                      </a:lnTo>
                      <a:lnTo>
                        <a:pt x="819" y="185"/>
                      </a:lnTo>
                      <a:lnTo>
                        <a:pt x="804" y="185"/>
                      </a:lnTo>
                      <a:lnTo>
                        <a:pt x="794" y="185"/>
                      </a:lnTo>
                      <a:lnTo>
                        <a:pt x="787" y="185"/>
                      </a:lnTo>
                      <a:lnTo>
                        <a:pt x="775" y="185"/>
                      </a:lnTo>
                      <a:lnTo>
                        <a:pt x="768" y="185"/>
                      </a:lnTo>
                      <a:lnTo>
                        <a:pt x="756" y="183"/>
                      </a:lnTo>
                      <a:lnTo>
                        <a:pt x="747" y="183"/>
                      </a:lnTo>
                      <a:lnTo>
                        <a:pt x="737" y="181"/>
                      </a:lnTo>
                      <a:lnTo>
                        <a:pt x="728" y="181"/>
                      </a:lnTo>
                      <a:lnTo>
                        <a:pt x="718" y="179"/>
                      </a:lnTo>
                      <a:lnTo>
                        <a:pt x="709" y="179"/>
                      </a:lnTo>
                      <a:lnTo>
                        <a:pt x="699" y="177"/>
                      </a:lnTo>
                      <a:lnTo>
                        <a:pt x="690" y="177"/>
                      </a:lnTo>
                      <a:lnTo>
                        <a:pt x="678" y="175"/>
                      </a:lnTo>
                      <a:lnTo>
                        <a:pt x="667" y="175"/>
                      </a:lnTo>
                      <a:lnTo>
                        <a:pt x="657" y="175"/>
                      </a:lnTo>
                      <a:lnTo>
                        <a:pt x="648" y="175"/>
                      </a:lnTo>
                      <a:lnTo>
                        <a:pt x="636" y="173"/>
                      </a:lnTo>
                      <a:lnTo>
                        <a:pt x="627" y="173"/>
                      </a:lnTo>
                      <a:lnTo>
                        <a:pt x="617" y="173"/>
                      </a:lnTo>
                      <a:lnTo>
                        <a:pt x="608" y="173"/>
                      </a:lnTo>
                      <a:lnTo>
                        <a:pt x="597" y="171"/>
                      </a:lnTo>
                      <a:lnTo>
                        <a:pt x="585" y="171"/>
                      </a:lnTo>
                      <a:lnTo>
                        <a:pt x="574" y="170"/>
                      </a:lnTo>
                      <a:lnTo>
                        <a:pt x="564" y="170"/>
                      </a:lnTo>
                      <a:lnTo>
                        <a:pt x="553" y="168"/>
                      </a:lnTo>
                      <a:lnTo>
                        <a:pt x="543" y="168"/>
                      </a:lnTo>
                      <a:lnTo>
                        <a:pt x="534" y="166"/>
                      </a:lnTo>
                      <a:lnTo>
                        <a:pt x="524" y="166"/>
                      </a:lnTo>
                      <a:lnTo>
                        <a:pt x="513" y="166"/>
                      </a:lnTo>
                      <a:lnTo>
                        <a:pt x="503" y="166"/>
                      </a:lnTo>
                      <a:lnTo>
                        <a:pt x="492" y="164"/>
                      </a:lnTo>
                      <a:lnTo>
                        <a:pt x="482" y="164"/>
                      </a:lnTo>
                      <a:lnTo>
                        <a:pt x="473" y="162"/>
                      </a:lnTo>
                      <a:lnTo>
                        <a:pt x="463" y="162"/>
                      </a:lnTo>
                      <a:lnTo>
                        <a:pt x="454" y="162"/>
                      </a:lnTo>
                      <a:lnTo>
                        <a:pt x="446" y="162"/>
                      </a:lnTo>
                      <a:lnTo>
                        <a:pt x="437" y="160"/>
                      </a:lnTo>
                      <a:lnTo>
                        <a:pt x="427" y="158"/>
                      </a:lnTo>
                      <a:lnTo>
                        <a:pt x="418" y="156"/>
                      </a:lnTo>
                      <a:lnTo>
                        <a:pt x="408" y="156"/>
                      </a:lnTo>
                      <a:lnTo>
                        <a:pt x="399" y="156"/>
                      </a:lnTo>
                      <a:lnTo>
                        <a:pt x="389" y="154"/>
                      </a:lnTo>
                      <a:lnTo>
                        <a:pt x="380" y="154"/>
                      </a:lnTo>
                      <a:lnTo>
                        <a:pt x="372" y="154"/>
                      </a:lnTo>
                      <a:lnTo>
                        <a:pt x="355" y="151"/>
                      </a:lnTo>
                      <a:lnTo>
                        <a:pt x="340" y="149"/>
                      </a:lnTo>
                      <a:lnTo>
                        <a:pt x="325" y="145"/>
                      </a:lnTo>
                      <a:lnTo>
                        <a:pt x="309" y="145"/>
                      </a:lnTo>
                      <a:lnTo>
                        <a:pt x="294" y="143"/>
                      </a:lnTo>
                      <a:lnTo>
                        <a:pt x="279" y="141"/>
                      </a:lnTo>
                      <a:lnTo>
                        <a:pt x="268" y="139"/>
                      </a:lnTo>
                      <a:lnTo>
                        <a:pt x="256" y="137"/>
                      </a:lnTo>
                      <a:lnTo>
                        <a:pt x="241" y="135"/>
                      </a:lnTo>
                      <a:lnTo>
                        <a:pt x="230" y="135"/>
                      </a:lnTo>
                      <a:lnTo>
                        <a:pt x="220" y="132"/>
                      </a:lnTo>
                      <a:lnTo>
                        <a:pt x="211" y="132"/>
                      </a:lnTo>
                      <a:lnTo>
                        <a:pt x="201" y="128"/>
                      </a:lnTo>
                      <a:lnTo>
                        <a:pt x="190" y="126"/>
                      </a:lnTo>
                      <a:lnTo>
                        <a:pt x="182" y="124"/>
                      </a:lnTo>
                      <a:lnTo>
                        <a:pt x="175" y="124"/>
                      </a:lnTo>
                      <a:lnTo>
                        <a:pt x="159" y="120"/>
                      </a:lnTo>
                      <a:lnTo>
                        <a:pt x="150" y="118"/>
                      </a:lnTo>
                      <a:lnTo>
                        <a:pt x="140" y="116"/>
                      </a:lnTo>
                      <a:lnTo>
                        <a:pt x="135" y="114"/>
                      </a:lnTo>
                      <a:lnTo>
                        <a:pt x="131" y="114"/>
                      </a:lnTo>
                      <a:lnTo>
                        <a:pt x="91" y="132"/>
                      </a:lnTo>
                      <a:lnTo>
                        <a:pt x="0" y="86"/>
                      </a:lnTo>
                      <a:lnTo>
                        <a:pt x="72" y="69"/>
                      </a:lnTo>
                      <a:close/>
                    </a:path>
                  </a:pathLst>
                </a:custGeom>
                <a:solidFill>
                  <a:srgbClr val="594C4C"/>
                </a:solidFill>
                <a:ln w="9525">
                  <a:noFill/>
                  <a:round/>
                  <a:headEnd/>
                  <a:tailEnd/>
                </a:ln>
              </p:spPr>
              <p:txBody>
                <a:bodyPr/>
                <a:lstStyle/>
                <a:p>
                  <a:endParaRPr lang="en-US"/>
                </a:p>
              </p:txBody>
            </p:sp>
            <p:sp>
              <p:nvSpPr>
                <p:cNvPr id="12304" name="Freeform 10"/>
                <p:cNvSpPr>
                  <a:spLocks/>
                </p:cNvSpPr>
                <p:nvPr/>
              </p:nvSpPr>
              <p:spPr bwMode="auto">
                <a:xfrm>
                  <a:off x="2278" y="1602"/>
                  <a:ext cx="397" cy="445"/>
                </a:xfrm>
                <a:custGeom>
                  <a:avLst/>
                  <a:gdLst>
                    <a:gd name="T0" fmla="*/ 15 w 794"/>
                    <a:gd name="T1" fmla="*/ 0 h 891"/>
                    <a:gd name="T2" fmla="*/ 15 w 794"/>
                    <a:gd name="T3" fmla="*/ 3 h 891"/>
                    <a:gd name="T4" fmla="*/ 14 w 794"/>
                    <a:gd name="T5" fmla="*/ 7 h 891"/>
                    <a:gd name="T6" fmla="*/ 14 w 794"/>
                    <a:gd name="T7" fmla="*/ 11 h 891"/>
                    <a:gd name="T8" fmla="*/ 13 w 794"/>
                    <a:gd name="T9" fmla="*/ 16 h 891"/>
                    <a:gd name="T10" fmla="*/ 13 w 794"/>
                    <a:gd name="T11" fmla="*/ 23 h 891"/>
                    <a:gd name="T12" fmla="*/ 12 w 794"/>
                    <a:gd name="T13" fmla="*/ 30 h 891"/>
                    <a:gd name="T14" fmla="*/ 12 w 794"/>
                    <a:gd name="T15" fmla="*/ 38 h 891"/>
                    <a:gd name="T16" fmla="*/ 12 w 794"/>
                    <a:gd name="T17" fmla="*/ 47 h 891"/>
                    <a:gd name="T18" fmla="*/ 11 w 794"/>
                    <a:gd name="T19" fmla="*/ 56 h 891"/>
                    <a:gd name="T20" fmla="*/ 10 w 794"/>
                    <a:gd name="T21" fmla="*/ 65 h 891"/>
                    <a:gd name="T22" fmla="*/ 9 w 794"/>
                    <a:gd name="T23" fmla="*/ 75 h 891"/>
                    <a:gd name="T24" fmla="*/ 9 w 794"/>
                    <a:gd name="T25" fmla="*/ 86 h 891"/>
                    <a:gd name="T26" fmla="*/ 8 w 794"/>
                    <a:gd name="T27" fmla="*/ 96 h 891"/>
                    <a:gd name="T28" fmla="*/ 7 w 794"/>
                    <a:gd name="T29" fmla="*/ 107 h 891"/>
                    <a:gd name="T30" fmla="*/ 6 w 794"/>
                    <a:gd name="T31" fmla="*/ 117 h 891"/>
                    <a:gd name="T32" fmla="*/ 6 w 794"/>
                    <a:gd name="T33" fmla="*/ 127 h 891"/>
                    <a:gd name="T34" fmla="*/ 5 w 794"/>
                    <a:gd name="T35" fmla="*/ 138 h 891"/>
                    <a:gd name="T36" fmla="*/ 3 w 794"/>
                    <a:gd name="T37" fmla="*/ 148 h 891"/>
                    <a:gd name="T38" fmla="*/ 3 w 794"/>
                    <a:gd name="T39" fmla="*/ 157 h 891"/>
                    <a:gd name="T40" fmla="*/ 3 w 794"/>
                    <a:gd name="T41" fmla="*/ 167 h 891"/>
                    <a:gd name="T42" fmla="*/ 2 w 794"/>
                    <a:gd name="T43" fmla="*/ 176 h 891"/>
                    <a:gd name="T44" fmla="*/ 2 w 794"/>
                    <a:gd name="T45" fmla="*/ 185 h 891"/>
                    <a:gd name="T46" fmla="*/ 2 w 794"/>
                    <a:gd name="T47" fmla="*/ 192 h 891"/>
                    <a:gd name="T48" fmla="*/ 1 w 794"/>
                    <a:gd name="T49" fmla="*/ 200 h 891"/>
                    <a:gd name="T50" fmla="*/ 0 w 794"/>
                    <a:gd name="T51" fmla="*/ 206 h 891"/>
                    <a:gd name="T52" fmla="*/ 0 w 794"/>
                    <a:gd name="T53" fmla="*/ 211 h 891"/>
                    <a:gd name="T54" fmla="*/ 0 w 794"/>
                    <a:gd name="T55" fmla="*/ 217 h 891"/>
                    <a:gd name="T56" fmla="*/ 0 w 794"/>
                    <a:gd name="T57" fmla="*/ 221 h 891"/>
                    <a:gd name="T58" fmla="*/ 1 w 794"/>
                    <a:gd name="T59" fmla="*/ 221 h 891"/>
                    <a:gd name="T60" fmla="*/ 6 w 794"/>
                    <a:gd name="T61" fmla="*/ 217 h 891"/>
                    <a:gd name="T62" fmla="*/ 12 w 794"/>
                    <a:gd name="T63" fmla="*/ 214 h 891"/>
                    <a:gd name="T64" fmla="*/ 17 w 794"/>
                    <a:gd name="T65" fmla="*/ 211 h 891"/>
                    <a:gd name="T66" fmla="*/ 22 w 794"/>
                    <a:gd name="T67" fmla="*/ 207 h 891"/>
                    <a:gd name="T68" fmla="*/ 29 w 794"/>
                    <a:gd name="T69" fmla="*/ 204 h 891"/>
                    <a:gd name="T70" fmla="*/ 36 w 794"/>
                    <a:gd name="T71" fmla="*/ 200 h 891"/>
                    <a:gd name="T72" fmla="*/ 44 w 794"/>
                    <a:gd name="T73" fmla="*/ 196 h 891"/>
                    <a:gd name="T74" fmla="*/ 50 w 794"/>
                    <a:gd name="T75" fmla="*/ 192 h 891"/>
                    <a:gd name="T76" fmla="*/ 59 w 794"/>
                    <a:gd name="T77" fmla="*/ 187 h 891"/>
                    <a:gd name="T78" fmla="*/ 69 w 794"/>
                    <a:gd name="T79" fmla="*/ 182 h 891"/>
                    <a:gd name="T80" fmla="*/ 77 w 794"/>
                    <a:gd name="T81" fmla="*/ 177 h 891"/>
                    <a:gd name="T82" fmla="*/ 86 w 794"/>
                    <a:gd name="T83" fmla="*/ 172 h 891"/>
                    <a:gd name="T84" fmla="*/ 96 w 794"/>
                    <a:gd name="T85" fmla="*/ 168 h 891"/>
                    <a:gd name="T86" fmla="*/ 105 w 794"/>
                    <a:gd name="T87" fmla="*/ 162 h 891"/>
                    <a:gd name="T88" fmla="*/ 113 w 794"/>
                    <a:gd name="T89" fmla="*/ 157 h 891"/>
                    <a:gd name="T90" fmla="*/ 123 w 794"/>
                    <a:gd name="T91" fmla="*/ 152 h 891"/>
                    <a:gd name="T92" fmla="*/ 132 w 794"/>
                    <a:gd name="T93" fmla="*/ 148 h 891"/>
                    <a:gd name="T94" fmla="*/ 141 w 794"/>
                    <a:gd name="T95" fmla="*/ 143 h 891"/>
                    <a:gd name="T96" fmla="*/ 149 w 794"/>
                    <a:gd name="T97" fmla="*/ 138 h 891"/>
                    <a:gd name="T98" fmla="*/ 157 w 794"/>
                    <a:gd name="T99" fmla="*/ 134 h 891"/>
                    <a:gd name="T100" fmla="*/ 164 w 794"/>
                    <a:gd name="T101" fmla="*/ 130 h 891"/>
                    <a:gd name="T102" fmla="*/ 171 w 794"/>
                    <a:gd name="T103" fmla="*/ 127 h 891"/>
                    <a:gd name="T104" fmla="*/ 178 w 794"/>
                    <a:gd name="T105" fmla="*/ 123 h 891"/>
                    <a:gd name="T106" fmla="*/ 183 w 794"/>
                    <a:gd name="T107" fmla="*/ 120 h 891"/>
                    <a:gd name="T108" fmla="*/ 188 w 794"/>
                    <a:gd name="T109" fmla="*/ 118 h 891"/>
                    <a:gd name="T110" fmla="*/ 194 w 794"/>
                    <a:gd name="T111" fmla="*/ 114 h 891"/>
                    <a:gd name="T112" fmla="*/ 198 w 794"/>
                    <a:gd name="T113" fmla="*/ 113 h 891"/>
                    <a:gd name="T114" fmla="*/ 195 w 794"/>
                    <a:gd name="T115" fmla="*/ 0 h 891"/>
                    <a:gd name="T116" fmla="*/ 17 w 794"/>
                    <a:gd name="T117" fmla="*/ 0 h 8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94"/>
                    <a:gd name="T178" fmla="*/ 0 h 891"/>
                    <a:gd name="T179" fmla="*/ 794 w 794"/>
                    <a:gd name="T180" fmla="*/ 891 h 8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94" h="891">
                      <a:moveTo>
                        <a:pt x="65" y="0"/>
                      </a:moveTo>
                      <a:lnTo>
                        <a:pt x="63" y="0"/>
                      </a:lnTo>
                      <a:lnTo>
                        <a:pt x="63" y="9"/>
                      </a:lnTo>
                      <a:lnTo>
                        <a:pt x="61" y="13"/>
                      </a:lnTo>
                      <a:lnTo>
                        <a:pt x="61" y="21"/>
                      </a:lnTo>
                      <a:lnTo>
                        <a:pt x="59" y="28"/>
                      </a:lnTo>
                      <a:lnTo>
                        <a:pt x="59" y="38"/>
                      </a:lnTo>
                      <a:lnTo>
                        <a:pt x="57" y="45"/>
                      </a:lnTo>
                      <a:lnTo>
                        <a:pt x="55" y="57"/>
                      </a:lnTo>
                      <a:lnTo>
                        <a:pt x="55" y="66"/>
                      </a:lnTo>
                      <a:lnTo>
                        <a:pt x="55" y="79"/>
                      </a:lnTo>
                      <a:lnTo>
                        <a:pt x="53" y="93"/>
                      </a:lnTo>
                      <a:lnTo>
                        <a:pt x="53" y="108"/>
                      </a:lnTo>
                      <a:lnTo>
                        <a:pt x="51" y="121"/>
                      </a:lnTo>
                      <a:lnTo>
                        <a:pt x="51" y="140"/>
                      </a:lnTo>
                      <a:lnTo>
                        <a:pt x="47" y="154"/>
                      </a:lnTo>
                      <a:lnTo>
                        <a:pt x="47" y="171"/>
                      </a:lnTo>
                      <a:lnTo>
                        <a:pt x="45" y="188"/>
                      </a:lnTo>
                      <a:lnTo>
                        <a:pt x="45" y="207"/>
                      </a:lnTo>
                      <a:lnTo>
                        <a:pt x="44" y="224"/>
                      </a:lnTo>
                      <a:lnTo>
                        <a:pt x="42" y="243"/>
                      </a:lnTo>
                      <a:lnTo>
                        <a:pt x="40" y="262"/>
                      </a:lnTo>
                      <a:lnTo>
                        <a:pt x="40" y="283"/>
                      </a:lnTo>
                      <a:lnTo>
                        <a:pt x="36" y="302"/>
                      </a:lnTo>
                      <a:lnTo>
                        <a:pt x="36" y="323"/>
                      </a:lnTo>
                      <a:lnTo>
                        <a:pt x="34" y="344"/>
                      </a:lnTo>
                      <a:lnTo>
                        <a:pt x="34" y="364"/>
                      </a:lnTo>
                      <a:lnTo>
                        <a:pt x="32" y="385"/>
                      </a:lnTo>
                      <a:lnTo>
                        <a:pt x="30" y="408"/>
                      </a:lnTo>
                      <a:lnTo>
                        <a:pt x="28" y="429"/>
                      </a:lnTo>
                      <a:lnTo>
                        <a:pt x="28" y="450"/>
                      </a:lnTo>
                      <a:lnTo>
                        <a:pt x="26" y="471"/>
                      </a:lnTo>
                      <a:lnTo>
                        <a:pt x="25" y="492"/>
                      </a:lnTo>
                      <a:lnTo>
                        <a:pt x="23" y="511"/>
                      </a:lnTo>
                      <a:lnTo>
                        <a:pt x="21" y="534"/>
                      </a:lnTo>
                      <a:lnTo>
                        <a:pt x="17" y="553"/>
                      </a:lnTo>
                      <a:lnTo>
                        <a:pt x="17" y="573"/>
                      </a:lnTo>
                      <a:lnTo>
                        <a:pt x="15" y="592"/>
                      </a:lnTo>
                      <a:lnTo>
                        <a:pt x="15" y="613"/>
                      </a:lnTo>
                      <a:lnTo>
                        <a:pt x="13" y="630"/>
                      </a:lnTo>
                      <a:lnTo>
                        <a:pt x="11" y="651"/>
                      </a:lnTo>
                      <a:lnTo>
                        <a:pt x="9" y="670"/>
                      </a:lnTo>
                      <a:lnTo>
                        <a:pt x="9" y="689"/>
                      </a:lnTo>
                      <a:lnTo>
                        <a:pt x="7" y="706"/>
                      </a:lnTo>
                      <a:lnTo>
                        <a:pt x="6" y="724"/>
                      </a:lnTo>
                      <a:lnTo>
                        <a:pt x="6" y="741"/>
                      </a:lnTo>
                      <a:lnTo>
                        <a:pt x="6" y="758"/>
                      </a:lnTo>
                      <a:lnTo>
                        <a:pt x="6" y="771"/>
                      </a:lnTo>
                      <a:lnTo>
                        <a:pt x="4" y="786"/>
                      </a:lnTo>
                      <a:lnTo>
                        <a:pt x="2" y="800"/>
                      </a:lnTo>
                      <a:lnTo>
                        <a:pt x="2" y="813"/>
                      </a:lnTo>
                      <a:lnTo>
                        <a:pt x="0" y="824"/>
                      </a:lnTo>
                      <a:lnTo>
                        <a:pt x="0" y="836"/>
                      </a:lnTo>
                      <a:lnTo>
                        <a:pt x="0" y="845"/>
                      </a:lnTo>
                      <a:lnTo>
                        <a:pt x="0" y="855"/>
                      </a:lnTo>
                      <a:lnTo>
                        <a:pt x="0" y="870"/>
                      </a:lnTo>
                      <a:lnTo>
                        <a:pt x="0" y="881"/>
                      </a:lnTo>
                      <a:lnTo>
                        <a:pt x="0" y="887"/>
                      </a:lnTo>
                      <a:lnTo>
                        <a:pt x="2" y="891"/>
                      </a:lnTo>
                      <a:lnTo>
                        <a:pt x="4" y="885"/>
                      </a:lnTo>
                      <a:lnTo>
                        <a:pt x="9" y="881"/>
                      </a:lnTo>
                      <a:lnTo>
                        <a:pt x="21" y="870"/>
                      </a:lnTo>
                      <a:lnTo>
                        <a:pt x="36" y="862"/>
                      </a:lnTo>
                      <a:lnTo>
                        <a:pt x="45" y="857"/>
                      </a:lnTo>
                      <a:lnTo>
                        <a:pt x="55" y="851"/>
                      </a:lnTo>
                      <a:lnTo>
                        <a:pt x="65" y="845"/>
                      </a:lnTo>
                      <a:lnTo>
                        <a:pt x="76" y="839"/>
                      </a:lnTo>
                      <a:lnTo>
                        <a:pt x="87" y="830"/>
                      </a:lnTo>
                      <a:lnTo>
                        <a:pt x="101" y="824"/>
                      </a:lnTo>
                      <a:lnTo>
                        <a:pt x="116" y="819"/>
                      </a:lnTo>
                      <a:lnTo>
                        <a:pt x="129" y="811"/>
                      </a:lnTo>
                      <a:lnTo>
                        <a:pt x="142" y="801"/>
                      </a:lnTo>
                      <a:lnTo>
                        <a:pt x="156" y="794"/>
                      </a:lnTo>
                      <a:lnTo>
                        <a:pt x="173" y="786"/>
                      </a:lnTo>
                      <a:lnTo>
                        <a:pt x="188" y="779"/>
                      </a:lnTo>
                      <a:lnTo>
                        <a:pt x="203" y="769"/>
                      </a:lnTo>
                      <a:lnTo>
                        <a:pt x="220" y="760"/>
                      </a:lnTo>
                      <a:lnTo>
                        <a:pt x="236" y="750"/>
                      </a:lnTo>
                      <a:lnTo>
                        <a:pt x="255" y="741"/>
                      </a:lnTo>
                      <a:lnTo>
                        <a:pt x="274" y="731"/>
                      </a:lnTo>
                      <a:lnTo>
                        <a:pt x="291" y="720"/>
                      </a:lnTo>
                      <a:lnTo>
                        <a:pt x="308" y="710"/>
                      </a:lnTo>
                      <a:lnTo>
                        <a:pt x="327" y="701"/>
                      </a:lnTo>
                      <a:lnTo>
                        <a:pt x="344" y="691"/>
                      </a:lnTo>
                      <a:lnTo>
                        <a:pt x="363" y="682"/>
                      </a:lnTo>
                      <a:lnTo>
                        <a:pt x="384" y="672"/>
                      </a:lnTo>
                      <a:lnTo>
                        <a:pt x="403" y="663"/>
                      </a:lnTo>
                      <a:lnTo>
                        <a:pt x="420" y="651"/>
                      </a:lnTo>
                      <a:lnTo>
                        <a:pt x="437" y="642"/>
                      </a:lnTo>
                      <a:lnTo>
                        <a:pt x="454" y="630"/>
                      </a:lnTo>
                      <a:lnTo>
                        <a:pt x="473" y="621"/>
                      </a:lnTo>
                      <a:lnTo>
                        <a:pt x="492" y="611"/>
                      </a:lnTo>
                      <a:lnTo>
                        <a:pt x="509" y="602"/>
                      </a:lnTo>
                      <a:lnTo>
                        <a:pt x="526" y="592"/>
                      </a:lnTo>
                      <a:lnTo>
                        <a:pt x="545" y="583"/>
                      </a:lnTo>
                      <a:lnTo>
                        <a:pt x="562" y="573"/>
                      </a:lnTo>
                      <a:lnTo>
                        <a:pt x="578" y="564"/>
                      </a:lnTo>
                      <a:lnTo>
                        <a:pt x="593" y="554"/>
                      </a:lnTo>
                      <a:lnTo>
                        <a:pt x="612" y="547"/>
                      </a:lnTo>
                      <a:lnTo>
                        <a:pt x="625" y="537"/>
                      </a:lnTo>
                      <a:lnTo>
                        <a:pt x="642" y="530"/>
                      </a:lnTo>
                      <a:lnTo>
                        <a:pt x="656" y="522"/>
                      </a:lnTo>
                      <a:lnTo>
                        <a:pt x="671" y="516"/>
                      </a:lnTo>
                      <a:lnTo>
                        <a:pt x="684" y="509"/>
                      </a:lnTo>
                      <a:lnTo>
                        <a:pt x="697" y="501"/>
                      </a:lnTo>
                      <a:lnTo>
                        <a:pt x="709" y="494"/>
                      </a:lnTo>
                      <a:lnTo>
                        <a:pt x="720" y="490"/>
                      </a:lnTo>
                      <a:lnTo>
                        <a:pt x="732" y="482"/>
                      </a:lnTo>
                      <a:lnTo>
                        <a:pt x="741" y="478"/>
                      </a:lnTo>
                      <a:lnTo>
                        <a:pt x="751" y="473"/>
                      </a:lnTo>
                      <a:lnTo>
                        <a:pt x="760" y="471"/>
                      </a:lnTo>
                      <a:lnTo>
                        <a:pt x="773" y="459"/>
                      </a:lnTo>
                      <a:lnTo>
                        <a:pt x="785" y="456"/>
                      </a:lnTo>
                      <a:lnTo>
                        <a:pt x="791" y="452"/>
                      </a:lnTo>
                      <a:lnTo>
                        <a:pt x="794" y="452"/>
                      </a:lnTo>
                      <a:lnTo>
                        <a:pt x="779" y="0"/>
                      </a:lnTo>
                      <a:lnTo>
                        <a:pt x="65" y="0"/>
                      </a:lnTo>
                      <a:close/>
                    </a:path>
                  </a:pathLst>
                </a:custGeom>
                <a:solidFill>
                  <a:srgbClr val="7A94A8"/>
                </a:solidFill>
                <a:ln w="9525">
                  <a:noFill/>
                  <a:round/>
                  <a:headEnd/>
                  <a:tailEnd/>
                </a:ln>
              </p:spPr>
              <p:txBody>
                <a:bodyPr/>
                <a:lstStyle/>
                <a:p>
                  <a:endParaRPr lang="en-US"/>
                </a:p>
              </p:txBody>
            </p:sp>
            <p:sp>
              <p:nvSpPr>
                <p:cNvPr id="12305" name="Freeform 11"/>
                <p:cNvSpPr>
                  <a:spLocks/>
                </p:cNvSpPr>
                <p:nvPr/>
              </p:nvSpPr>
              <p:spPr bwMode="auto">
                <a:xfrm>
                  <a:off x="2727" y="2766"/>
                  <a:ext cx="220" cy="232"/>
                </a:xfrm>
                <a:custGeom>
                  <a:avLst/>
                  <a:gdLst>
                    <a:gd name="T0" fmla="*/ 0 w 439"/>
                    <a:gd name="T1" fmla="*/ 98 h 466"/>
                    <a:gd name="T2" fmla="*/ 110 w 439"/>
                    <a:gd name="T3" fmla="*/ 0 h 466"/>
                    <a:gd name="T4" fmla="*/ 109 w 439"/>
                    <a:gd name="T5" fmla="*/ 86 h 466"/>
                    <a:gd name="T6" fmla="*/ 49 w 439"/>
                    <a:gd name="T7" fmla="*/ 91 h 466"/>
                    <a:gd name="T8" fmla="*/ 110 w 439"/>
                    <a:gd name="T9" fmla="*/ 116 h 466"/>
                    <a:gd name="T10" fmla="*/ 23 w 439"/>
                    <a:gd name="T11" fmla="*/ 116 h 466"/>
                    <a:gd name="T12" fmla="*/ 6 w 439"/>
                    <a:gd name="T13" fmla="*/ 111 h 466"/>
                    <a:gd name="T14" fmla="*/ 0 w 439"/>
                    <a:gd name="T15" fmla="*/ 98 h 466"/>
                    <a:gd name="T16" fmla="*/ 0 w 439"/>
                    <a:gd name="T17" fmla="*/ 98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9"/>
                    <a:gd name="T28" fmla="*/ 0 h 466"/>
                    <a:gd name="T29" fmla="*/ 439 w 439"/>
                    <a:gd name="T30" fmla="*/ 466 h 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9" h="466">
                      <a:moveTo>
                        <a:pt x="0" y="395"/>
                      </a:moveTo>
                      <a:lnTo>
                        <a:pt x="439" y="0"/>
                      </a:lnTo>
                      <a:lnTo>
                        <a:pt x="433" y="346"/>
                      </a:lnTo>
                      <a:lnTo>
                        <a:pt x="194" y="365"/>
                      </a:lnTo>
                      <a:lnTo>
                        <a:pt x="439" y="466"/>
                      </a:lnTo>
                      <a:lnTo>
                        <a:pt x="91" y="466"/>
                      </a:lnTo>
                      <a:lnTo>
                        <a:pt x="21" y="445"/>
                      </a:lnTo>
                      <a:lnTo>
                        <a:pt x="0" y="395"/>
                      </a:lnTo>
                      <a:close/>
                    </a:path>
                  </a:pathLst>
                </a:custGeom>
                <a:solidFill>
                  <a:srgbClr val="594C4C"/>
                </a:solidFill>
                <a:ln w="9525">
                  <a:noFill/>
                  <a:round/>
                  <a:headEnd/>
                  <a:tailEnd/>
                </a:ln>
              </p:spPr>
              <p:txBody>
                <a:bodyPr/>
                <a:lstStyle/>
                <a:p>
                  <a:endParaRPr lang="en-US"/>
                </a:p>
              </p:txBody>
            </p:sp>
            <p:sp>
              <p:nvSpPr>
                <p:cNvPr id="12306" name="Freeform 12"/>
                <p:cNvSpPr>
                  <a:spLocks/>
                </p:cNvSpPr>
                <p:nvPr/>
              </p:nvSpPr>
              <p:spPr bwMode="auto">
                <a:xfrm>
                  <a:off x="575" y="1716"/>
                  <a:ext cx="335" cy="590"/>
                </a:xfrm>
                <a:custGeom>
                  <a:avLst/>
                  <a:gdLst>
                    <a:gd name="T0" fmla="*/ 0 w 671"/>
                    <a:gd name="T1" fmla="*/ 12 h 1179"/>
                    <a:gd name="T2" fmla="*/ 164 w 671"/>
                    <a:gd name="T3" fmla="*/ 0 h 1179"/>
                    <a:gd name="T4" fmla="*/ 167 w 671"/>
                    <a:gd name="T5" fmla="*/ 243 h 1179"/>
                    <a:gd name="T6" fmla="*/ 0 w 671"/>
                    <a:gd name="T7" fmla="*/ 295 h 1179"/>
                    <a:gd name="T8" fmla="*/ 0 w 671"/>
                    <a:gd name="T9" fmla="*/ 12 h 1179"/>
                    <a:gd name="T10" fmla="*/ 0 w 671"/>
                    <a:gd name="T11" fmla="*/ 12 h 1179"/>
                    <a:gd name="T12" fmla="*/ 0 60000 65536"/>
                    <a:gd name="T13" fmla="*/ 0 60000 65536"/>
                    <a:gd name="T14" fmla="*/ 0 60000 65536"/>
                    <a:gd name="T15" fmla="*/ 0 60000 65536"/>
                    <a:gd name="T16" fmla="*/ 0 60000 65536"/>
                    <a:gd name="T17" fmla="*/ 0 60000 65536"/>
                    <a:gd name="T18" fmla="*/ 0 w 671"/>
                    <a:gd name="T19" fmla="*/ 0 h 1179"/>
                    <a:gd name="T20" fmla="*/ 671 w 671"/>
                    <a:gd name="T21" fmla="*/ 1179 h 1179"/>
                  </a:gdLst>
                  <a:ahLst/>
                  <a:cxnLst>
                    <a:cxn ang="T12">
                      <a:pos x="T0" y="T1"/>
                    </a:cxn>
                    <a:cxn ang="T13">
                      <a:pos x="T2" y="T3"/>
                    </a:cxn>
                    <a:cxn ang="T14">
                      <a:pos x="T4" y="T5"/>
                    </a:cxn>
                    <a:cxn ang="T15">
                      <a:pos x="T6" y="T7"/>
                    </a:cxn>
                    <a:cxn ang="T16">
                      <a:pos x="T8" y="T9"/>
                    </a:cxn>
                    <a:cxn ang="T17">
                      <a:pos x="T10" y="T11"/>
                    </a:cxn>
                  </a:cxnLst>
                  <a:rect l="T18" t="T19" r="T20" b="T21"/>
                  <a:pathLst>
                    <a:path w="671" h="1179">
                      <a:moveTo>
                        <a:pt x="0" y="45"/>
                      </a:moveTo>
                      <a:lnTo>
                        <a:pt x="656" y="0"/>
                      </a:lnTo>
                      <a:lnTo>
                        <a:pt x="671" y="972"/>
                      </a:lnTo>
                      <a:lnTo>
                        <a:pt x="0" y="1179"/>
                      </a:lnTo>
                      <a:lnTo>
                        <a:pt x="0" y="45"/>
                      </a:lnTo>
                      <a:close/>
                    </a:path>
                  </a:pathLst>
                </a:custGeom>
                <a:solidFill>
                  <a:srgbClr val="B3B3B3"/>
                </a:solidFill>
                <a:ln w="9525">
                  <a:noFill/>
                  <a:round/>
                  <a:headEnd/>
                  <a:tailEnd/>
                </a:ln>
              </p:spPr>
              <p:txBody>
                <a:bodyPr/>
                <a:lstStyle/>
                <a:p>
                  <a:endParaRPr lang="en-US"/>
                </a:p>
              </p:txBody>
            </p:sp>
            <p:sp>
              <p:nvSpPr>
                <p:cNvPr id="12307" name="Freeform 13"/>
                <p:cNvSpPr>
                  <a:spLocks/>
                </p:cNvSpPr>
                <p:nvPr/>
              </p:nvSpPr>
              <p:spPr bwMode="auto">
                <a:xfrm>
                  <a:off x="805" y="1988"/>
                  <a:ext cx="45" cy="35"/>
                </a:xfrm>
                <a:custGeom>
                  <a:avLst/>
                  <a:gdLst>
                    <a:gd name="T0" fmla="*/ 2 w 89"/>
                    <a:gd name="T1" fmla="*/ 0 h 68"/>
                    <a:gd name="T2" fmla="*/ 23 w 89"/>
                    <a:gd name="T3" fmla="*/ 14 h 68"/>
                    <a:gd name="T4" fmla="*/ 12 w 89"/>
                    <a:gd name="T5" fmla="*/ 18 h 68"/>
                    <a:gd name="T6" fmla="*/ 0 w 89"/>
                    <a:gd name="T7" fmla="*/ 11 h 68"/>
                    <a:gd name="T8" fmla="*/ 2 w 89"/>
                    <a:gd name="T9" fmla="*/ 0 h 68"/>
                    <a:gd name="T10" fmla="*/ 2 w 89"/>
                    <a:gd name="T11" fmla="*/ 0 h 68"/>
                    <a:gd name="T12" fmla="*/ 0 60000 65536"/>
                    <a:gd name="T13" fmla="*/ 0 60000 65536"/>
                    <a:gd name="T14" fmla="*/ 0 60000 65536"/>
                    <a:gd name="T15" fmla="*/ 0 60000 65536"/>
                    <a:gd name="T16" fmla="*/ 0 60000 65536"/>
                    <a:gd name="T17" fmla="*/ 0 60000 65536"/>
                    <a:gd name="T18" fmla="*/ 0 w 89"/>
                    <a:gd name="T19" fmla="*/ 0 h 68"/>
                    <a:gd name="T20" fmla="*/ 89 w 89"/>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89" h="68">
                      <a:moveTo>
                        <a:pt x="5" y="0"/>
                      </a:moveTo>
                      <a:lnTo>
                        <a:pt x="89" y="55"/>
                      </a:lnTo>
                      <a:lnTo>
                        <a:pt x="47" y="68"/>
                      </a:lnTo>
                      <a:lnTo>
                        <a:pt x="0" y="40"/>
                      </a:lnTo>
                      <a:lnTo>
                        <a:pt x="5" y="0"/>
                      </a:lnTo>
                      <a:close/>
                    </a:path>
                  </a:pathLst>
                </a:custGeom>
                <a:solidFill>
                  <a:srgbClr val="FFFF85"/>
                </a:solidFill>
                <a:ln w="9525">
                  <a:noFill/>
                  <a:round/>
                  <a:headEnd/>
                  <a:tailEnd/>
                </a:ln>
              </p:spPr>
              <p:txBody>
                <a:bodyPr/>
                <a:lstStyle/>
                <a:p>
                  <a:endParaRPr lang="en-US"/>
                </a:p>
              </p:txBody>
            </p:sp>
            <p:sp>
              <p:nvSpPr>
                <p:cNvPr id="12308" name="Freeform 14"/>
                <p:cNvSpPr>
                  <a:spLocks/>
                </p:cNvSpPr>
                <p:nvPr/>
              </p:nvSpPr>
              <p:spPr bwMode="auto">
                <a:xfrm>
                  <a:off x="849" y="2023"/>
                  <a:ext cx="48" cy="40"/>
                </a:xfrm>
                <a:custGeom>
                  <a:avLst/>
                  <a:gdLst>
                    <a:gd name="T0" fmla="*/ 21 w 97"/>
                    <a:gd name="T1" fmla="*/ 4 h 80"/>
                    <a:gd name="T2" fmla="*/ 6 w 97"/>
                    <a:gd name="T3" fmla="*/ 0 h 80"/>
                    <a:gd name="T4" fmla="*/ 0 w 97"/>
                    <a:gd name="T5" fmla="*/ 3 h 80"/>
                    <a:gd name="T6" fmla="*/ 24 w 97"/>
                    <a:gd name="T7" fmla="*/ 20 h 80"/>
                    <a:gd name="T8" fmla="*/ 21 w 97"/>
                    <a:gd name="T9" fmla="*/ 4 h 80"/>
                    <a:gd name="T10" fmla="*/ 21 w 97"/>
                    <a:gd name="T11" fmla="*/ 4 h 80"/>
                    <a:gd name="T12" fmla="*/ 0 60000 65536"/>
                    <a:gd name="T13" fmla="*/ 0 60000 65536"/>
                    <a:gd name="T14" fmla="*/ 0 60000 65536"/>
                    <a:gd name="T15" fmla="*/ 0 60000 65536"/>
                    <a:gd name="T16" fmla="*/ 0 60000 65536"/>
                    <a:gd name="T17" fmla="*/ 0 60000 65536"/>
                    <a:gd name="T18" fmla="*/ 0 w 97"/>
                    <a:gd name="T19" fmla="*/ 0 h 80"/>
                    <a:gd name="T20" fmla="*/ 97 w 97"/>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97" h="80">
                      <a:moveTo>
                        <a:pt x="86" y="16"/>
                      </a:moveTo>
                      <a:lnTo>
                        <a:pt x="27" y="0"/>
                      </a:lnTo>
                      <a:lnTo>
                        <a:pt x="0" y="12"/>
                      </a:lnTo>
                      <a:lnTo>
                        <a:pt x="97" y="80"/>
                      </a:lnTo>
                      <a:lnTo>
                        <a:pt x="86" y="16"/>
                      </a:lnTo>
                      <a:close/>
                    </a:path>
                  </a:pathLst>
                </a:custGeom>
                <a:solidFill>
                  <a:srgbClr val="FFFF85"/>
                </a:solidFill>
                <a:ln w="9525">
                  <a:noFill/>
                  <a:round/>
                  <a:headEnd/>
                  <a:tailEnd/>
                </a:ln>
              </p:spPr>
              <p:txBody>
                <a:bodyPr/>
                <a:lstStyle/>
                <a:p>
                  <a:endParaRPr lang="en-US"/>
                </a:p>
              </p:txBody>
            </p:sp>
            <p:sp>
              <p:nvSpPr>
                <p:cNvPr id="12309" name="Freeform 15"/>
                <p:cNvSpPr>
                  <a:spLocks/>
                </p:cNvSpPr>
                <p:nvPr/>
              </p:nvSpPr>
              <p:spPr bwMode="auto">
                <a:xfrm>
                  <a:off x="575" y="1787"/>
                  <a:ext cx="260" cy="519"/>
                </a:xfrm>
                <a:custGeom>
                  <a:avLst/>
                  <a:gdLst>
                    <a:gd name="T0" fmla="*/ 0 w 521"/>
                    <a:gd name="T1" fmla="*/ 36 h 1037"/>
                    <a:gd name="T2" fmla="*/ 90 w 521"/>
                    <a:gd name="T3" fmla="*/ 0 h 1037"/>
                    <a:gd name="T4" fmla="*/ 130 w 521"/>
                    <a:gd name="T5" fmla="*/ 18 h 1037"/>
                    <a:gd name="T6" fmla="*/ 127 w 521"/>
                    <a:gd name="T7" fmla="*/ 28 h 1037"/>
                    <a:gd name="T8" fmla="*/ 123 w 521"/>
                    <a:gd name="T9" fmla="*/ 31 h 1037"/>
                    <a:gd name="T10" fmla="*/ 115 w 521"/>
                    <a:gd name="T11" fmla="*/ 205 h 1037"/>
                    <a:gd name="T12" fmla="*/ 0 w 521"/>
                    <a:gd name="T13" fmla="*/ 260 h 1037"/>
                    <a:gd name="T14" fmla="*/ 0 w 521"/>
                    <a:gd name="T15" fmla="*/ 36 h 1037"/>
                    <a:gd name="T16" fmla="*/ 0 w 521"/>
                    <a:gd name="T17" fmla="*/ 36 h 10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1"/>
                    <a:gd name="T28" fmla="*/ 0 h 1037"/>
                    <a:gd name="T29" fmla="*/ 521 w 521"/>
                    <a:gd name="T30" fmla="*/ 1037 h 10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1" h="1037">
                      <a:moveTo>
                        <a:pt x="0" y="141"/>
                      </a:moveTo>
                      <a:lnTo>
                        <a:pt x="363" y="0"/>
                      </a:lnTo>
                      <a:lnTo>
                        <a:pt x="521" y="72"/>
                      </a:lnTo>
                      <a:lnTo>
                        <a:pt x="511" y="112"/>
                      </a:lnTo>
                      <a:lnTo>
                        <a:pt x="492" y="124"/>
                      </a:lnTo>
                      <a:lnTo>
                        <a:pt x="462" y="819"/>
                      </a:lnTo>
                      <a:lnTo>
                        <a:pt x="0" y="1037"/>
                      </a:lnTo>
                      <a:lnTo>
                        <a:pt x="0" y="141"/>
                      </a:lnTo>
                      <a:close/>
                    </a:path>
                  </a:pathLst>
                </a:custGeom>
                <a:solidFill>
                  <a:srgbClr val="8A8AA8"/>
                </a:solidFill>
                <a:ln w="9525">
                  <a:noFill/>
                  <a:round/>
                  <a:headEnd/>
                  <a:tailEnd/>
                </a:ln>
              </p:spPr>
              <p:txBody>
                <a:bodyPr/>
                <a:lstStyle/>
                <a:p>
                  <a:endParaRPr lang="en-US"/>
                </a:p>
              </p:txBody>
            </p:sp>
            <p:sp>
              <p:nvSpPr>
                <p:cNvPr id="12310" name="Freeform 16"/>
                <p:cNvSpPr>
                  <a:spLocks/>
                </p:cNvSpPr>
                <p:nvPr/>
              </p:nvSpPr>
              <p:spPr bwMode="auto">
                <a:xfrm>
                  <a:off x="575" y="1849"/>
                  <a:ext cx="206" cy="330"/>
                </a:xfrm>
                <a:custGeom>
                  <a:avLst/>
                  <a:gdLst>
                    <a:gd name="T0" fmla="*/ 0 w 412"/>
                    <a:gd name="T1" fmla="*/ 32 h 661"/>
                    <a:gd name="T2" fmla="*/ 103 w 412"/>
                    <a:gd name="T3" fmla="*/ 0 h 661"/>
                    <a:gd name="T4" fmla="*/ 101 w 412"/>
                    <a:gd name="T5" fmla="*/ 165 h 661"/>
                    <a:gd name="T6" fmla="*/ 52 w 412"/>
                    <a:gd name="T7" fmla="*/ 151 h 661"/>
                    <a:gd name="T8" fmla="*/ 0 w 412"/>
                    <a:gd name="T9" fmla="*/ 53 h 661"/>
                    <a:gd name="T10" fmla="*/ 0 w 412"/>
                    <a:gd name="T11" fmla="*/ 32 h 661"/>
                    <a:gd name="T12" fmla="*/ 0 w 412"/>
                    <a:gd name="T13" fmla="*/ 32 h 661"/>
                    <a:gd name="T14" fmla="*/ 0 60000 65536"/>
                    <a:gd name="T15" fmla="*/ 0 60000 65536"/>
                    <a:gd name="T16" fmla="*/ 0 60000 65536"/>
                    <a:gd name="T17" fmla="*/ 0 60000 65536"/>
                    <a:gd name="T18" fmla="*/ 0 60000 65536"/>
                    <a:gd name="T19" fmla="*/ 0 60000 65536"/>
                    <a:gd name="T20" fmla="*/ 0 60000 65536"/>
                    <a:gd name="T21" fmla="*/ 0 w 412"/>
                    <a:gd name="T22" fmla="*/ 0 h 661"/>
                    <a:gd name="T23" fmla="*/ 412 w 412"/>
                    <a:gd name="T24" fmla="*/ 661 h 6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661">
                      <a:moveTo>
                        <a:pt x="0" y="129"/>
                      </a:moveTo>
                      <a:lnTo>
                        <a:pt x="412" y="0"/>
                      </a:lnTo>
                      <a:lnTo>
                        <a:pt x="403" y="661"/>
                      </a:lnTo>
                      <a:lnTo>
                        <a:pt x="209" y="604"/>
                      </a:lnTo>
                      <a:lnTo>
                        <a:pt x="0" y="212"/>
                      </a:lnTo>
                      <a:lnTo>
                        <a:pt x="0" y="129"/>
                      </a:lnTo>
                      <a:close/>
                    </a:path>
                  </a:pathLst>
                </a:custGeom>
                <a:solidFill>
                  <a:srgbClr val="5C5C73"/>
                </a:solidFill>
                <a:ln w="9525">
                  <a:noFill/>
                  <a:round/>
                  <a:headEnd/>
                  <a:tailEnd/>
                </a:ln>
              </p:spPr>
              <p:txBody>
                <a:bodyPr/>
                <a:lstStyle/>
                <a:p>
                  <a:endParaRPr lang="en-US"/>
                </a:p>
              </p:txBody>
            </p:sp>
            <p:sp>
              <p:nvSpPr>
                <p:cNvPr id="12311" name="Freeform 17"/>
                <p:cNvSpPr>
                  <a:spLocks/>
                </p:cNvSpPr>
                <p:nvPr/>
              </p:nvSpPr>
              <p:spPr bwMode="auto">
                <a:xfrm>
                  <a:off x="575" y="2127"/>
                  <a:ext cx="141" cy="98"/>
                </a:xfrm>
                <a:custGeom>
                  <a:avLst/>
                  <a:gdLst>
                    <a:gd name="T0" fmla="*/ 61 w 281"/>
                    <a:gd name="T1" fmla="*/ 0 h 196"/>
                    <a:gd name="T2" fmla="*/ 71 w 281"/>
                    <a:gd name="T3" fmla="*/ 6 h 196"/>
                    <a:gd name="T4" fmla="*/ 70 w 281"/>
                    <a:gd name="T5" fmla="*/ 20 h 196"/>
                    <a:gd name="T6" fmla="*/ 0 w 281"/>
                    <a:gd name="T7" fmla="*/ 49 h 196"/>
                    <a:gd name="T8" fmla="*/ 0 w 281"/>
                    <a:gd name="T9" fmla="*/ 28 h 196"/>
                    <a:gd name="T10" fmla="*/ 59 w 281"/>
                    <a:gd name="T11" fmla="*/ 7 h 196"/>
                    <a:gd name="T12" fmla="*/ 61 w 281"/>
                    <a:gd name="T13" fmla="*/ 0 h 196"/>
                    <a:gd name="T14" fmla="*/ 61 w 281"/>
                    <a:gd name="T15" fmla="*/ 0 h 196"/>
                    <a:gd name="T16" fmla="*/ 0 60000 65536"/>
                    <a:gd name="T17" fmla="*/ 0 60000 65536"/>
                    <a:gd name="T18" fmla="*/ 0 60000 65536"/>
                    <a:gd name="T19" fmla="*/ 0 60000 65536"/>
                    <a:gd name="T20" fmla="*/ 0 60000 65536"/>
                    <a:gd name="T21" fmla="*/ 0 60000 65536"/>
                    <a:gd name="T22" fmla="*/ 0 60000 65536"/>
                    <a:gd name="T23" fmla="*/ 0 60000 65536"/>
                    <a:gd name="T24" fmla="*/ 0 w 281"/>
                    <a:gd name="T25" fmla="*/ 0 h 196"/>
                    <a:gd name="T26" fmla="*/ 281 w 281"/>
                    <a:gd name="T27" fmla="*/ 196 h 1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1" h="196">
                      <a:moveTo>
                        <a:pt x="243" y="0"/>
                      </a:moveTo>
                      <a:lnTo>
                        <a:pt x="281" y="21"/>
                      </a:lnTo>
                      <a:lnTo>
                        <a:pt x="279" y="78"/>
                      </a:lnTo>
                      <a:lnTo>
                        <a:pt x="0" y="196"/>
                      </a:lnTo>
                      <a:lnTo>
                        <a:pt x="0" y="112"/>
                      </a:lnTo>
                      <a:lnTo>
                        <a:pt x="234" y="31"/>
                      </a:lnTo>
                      <a:lnTo>
                        <a:pt x="243" y="0"/>
                      </a:lnTo>
                      <a:close/>
                    </a:path>
                  </a:pathLst>
                </a:custGeom>
                <a:solidFill>
                  <a:srgbClr val="DEB891"/>
                </a:solidFill>
                <a:ln w="9525">
                  <a:noFill/>
                  <a:round/>
                  <a:headEnd/>
                  <a:tailEnd/>
                </a:ln>
              </p:spPr>
              <p:txBody>
                <a:bodyPr/>
                <a:lstStyle/>
                <a:p>
                  <a:endParaRPr lang="en-US"/>
                </a:p>
              </p:txBody>
            </p:sp>
            <p:sp>
              <p:nvSpPr>
                <p:cNvPr id="12312" name="Freeform 18"/>
                <p:cNvSpPr>
                  <a:spLocks/>
                </p:cNvSpPr>
                <p:nvPr/>
              </p:nvSpPr>
              <p:spPr bwMode="auto">
                <a:xfrm>
                  <a:off x="586" y="2171"/>
                  <a:ext cx="49" cy="37"/>
                </a:xfrm>
                <a:custGeom>
                  <a:avLst/>
                  <a:gdLst>
                    <a:gd name="T0" fmla="*/ 0 w 97"/>
                    <a:gd name="T1" fmla="*/ 10 h 74"/>
                    <a:gd name="T2" fmla="*/ 25 w 97"/>
                    <a:gd name="T3" fmla="*/ 0 h 74"/>
                    <a:gd name="T4" fmla="*/ 23 w 97"/>
                    <a:gd name="T5" fmla="*/ 7 h 74"/>
                    <a:gd name="T6" fmla="*/ 0 w 97"/>
                    <a:gd name="T7" fmla="*/ 19 h 74"/>
                    <a:gd name="T8" fmla="*/ 0 w 97"/>
                    <a:gd name="T9" fmla="*/ 10 h 74"/>
                    <a:gd name="T10" fmla="*/ 0 w 97"/>
                    <a:gd name="T11" fmla="*/ 10 h 74"/>
                    <a:gd name="T12" fmla="*/ 0 60000 65536"/>
                    <a:gd name="T13" fmla="*/ 0 60000 65536"/>
                    <a:gd name="T14" fmla="*/ 0 60000 65536"/>
                    <a:gd name="T15" fmla="*/ 0 60000 65536"/>
                    <a:gd name="T16" fmla="*/ 0 60000 65536"/>
                    <a:gd name="T17" fmla="*/ 0 60000 65536"/>
                    <a:gd name="T18" fmla="*/ 0 w 97"/>
                    <a:gd name="T19" fmla="*/ 0 h 74"/>
                    <a:gd name="T20" fmla="*/ 97 w 97"/>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97" h="74">
                      <a:moveTo>
                        <a:pt x="0" y="42"/>
                      </a:moveTo>
                      <a:lnTo>
                        <a:pt x="97" y="0"/>
                      </a:lnTo>
                      <a:lnTo>
                        <a:pt x="91" y="30"/>
                      </a:lnTo>
                      <a:lnTo>
                        <a:pt x="0" y="74"/>
                      </a:lnTo>
                      <a:lnTo>
                        <a:pt x="0" y="42"/>
                      </a:lnTo>
                      <a:close/>
                    </a:path>
                  </a:pathLst>
                </a:custGeom>
                <a:solidFill>
                  <a:srgbClr val="734017"/>
                </a:solidFill>
                <a:ln w="9525">
                  <a:noFill/>
                  <a:round/>
                  <a:headEnd/>
                  <a:tailEnd/>
                </a:ln>
              </p:spPr>
              <p:txBody>
                <a:bodyPr/>
                <a:lstStyle/>
                <a:p>
                  <a:endParaRPr lang="en-US"/>
                </a:p>
              </p:txBody>
            </p:sp>
            <p:sp>
              <p:nvSpPr>
                <p:cNvPr id="12313" name="Freeform 19"/>
                <p:cNvSpPr>
                  <a:spLocks/>
                </p:cNvSpPr>
                <p:nvPr/>
              </p:nvSpPr>
              <p:spPr bwMode="auto">
                <a:xfrm>
                  <a:off x="647" y="2145"/>
                  <a:ext cx="55" cy="33"/>
                </a:xfrm>
                <a:custGeom>
                  <a:avLst/>
                  <a:gdLst>
                    <a:gd name="T0" fmla="*/ 0 w 110"/>
                    <a:gd name="T1" fmla="*/ 10 h 67"/>
                    <a:gd name="T2" fmla="*/ 0 w 110"/>
                    <a:gd name="T3" fmla="*/ 16 h 67"/>
                    <a:gd name="T4" fmla="*/ 28 w 110"/>
                    <a:gd name="T5" fmla="*/ 5 h 67"/>
                    <a:gd name="T6" fmla="*/ 28 w 110"/>
                    <a:gd name="T7" fmla="*/ 0 h 67"/>
                    <a:gd name="T8" fmla="*/ 0 w 110"/>
                    <a:gd name="T9" fmla="*/ 10 h 67"/>
                    <a:gd name="T10" fmla="*/ 0 w 110"/>
                    <a:gd name="T11" fmla="*/ 10 h 67"/>
                    <a:gd name="T12" fmla="*/ 0 60000 65536"/>
                    <a:gd name="T13" fmla="*/ 0 60000 65536"/>
                    <a:gd name="T14" fmla="*/ 0 60000 65536"/>
                    <a:gd name="T15" fmla="*/ 0 60000 65536"/>
                    <a:gd name="T16" fmla="*/ 0 60000 65536"/>
                    <a:gd name="T17" fmla="*/ 0 60000 65536"/>
                    <a:gd name="T18" fmla="*/ 0 w 110"/>
                    <a:gd name="T19" fmla="*/ 0 h 67"/>
                    <a:gd name="T20" fmla="*/ 110 w 110"/>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0" h="67">
                      <a:moveTo>
                        <a:pt x="0" y="42"/>
                      </a:moveTo>
                      <a:lnTo>
                        <a:pt x="0" y="67"/>
                      </a:lnTo>
                      <a:lnTo>
                        <a:pt x="110" y="23"/>
                      </a:lnTo>
                      <a:lnTo>
                        <a:pt x="109" y="0"/>
                      </a:lnTo>
                      <a:lnTo>
                        <a:pt x="0" y="42"/>
                      </a:lnTo>
                      <a:close/>
                    </a:path>
                  </a:pathLst>
                </a:custGeom>
                <a:solidFill>
                  <a:srgbClr val="734017"/>
                </a:solidFill>
                <a:ln w="9525">
                  <a:noFill/>
                  <a:round/>
                  <a:headEnd/>
                  <a:tailEnd/>
                </a:ln>
              </p:spPr>
              <p:txBody>
                <a:bodyPr/>
                <a:lstStyle/>
                <a:p>
                  <a:endParaRPr lang="en-US"/>
                </a:p>
              </p:txBody>
            </p:sp>
            <p:sp>
              <p:nvSpPr>
                <p:cNvPr id="12314" name="Freeform 20"/>
                <p:cNvSpPr>
                  <a:spLocks/>
                </p:cNvSpPr>
                <p:nvPr/>
              </p:nvSpPr>
              <p:spPr bwMode="auto">
                <a:xfrm>
                  <a:off x="575" y="1936"/>
                  <a:ext cx="126" cy="256"/>
                </a:xfrm>
                <a:custGeom>
                  <a:avLst/>
                  <a:gdLst>
                    <a:gd name="T0" fmla="*/ 0 w 253"/>
                    <a:gd name="T1" fmla="*/ 3 h 512"/>
                    <a:gd name="T2" fmla="*/ 8 w 253"/>
                    <a:gd name="T3" fmla="*/ 0 h 512"/>
                    <a:gd name="T4" fmla="*/ 63 w 253"/>
                    <a:gd name="T5" fmla="*/ 20 h 512"/>
                    <a:gd name="T6" fmla="*/ 60 w 253"/>
                    <a:gd name="T7" fmla="*/ 101 h 512"/>
                    <a:gd name="T8" fmla="*/ 0 w 253"/>
                    <a:gd name="T9" fmla="*/ 128 h 512"/>
                    <a:gd name="T10" fmla="*/ 0 w 253"/>
                    <a:gd name="T11" fmla="*/ 3 h 512"/>
                    <a:gd name="T12" fmla="*/ 0 w 253"/>
                    <a:gd name="T13" fmla="*/ 3 h 512"/>
                    <a:gd name="T14" fmla="*/ 0 60000 65536"/>
                    <a:gd name="T15" fmla="*/ 0 60000 65536"/>
                    <a:gd name="T16" fmla="*/ 0 60000 65536"/>
                    <a:gd name="T17" fmla="*/ 0 60000 65536"/>
                    <a:gd name="T18" fmla="*/ 0 60000 65536"/>
                    <a:gd name="T19" fmla="*/ 0 60000 65536"/>
                    <a:gd name="T20" fmla="*/ 0 60000 65536"/>
                    <a:gd name="T21" fmla="*/ 0 w 253"/>
                    <a:gd name="T22" fmla="*/ 0 h 512"/>
                    <a:gd name="T23" fmla="*/ 253 w 253"/>
                    <a:gd name="T24" fmla="*/ 512 h 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512">
                      <a:moveTo>
                        <a:pt x="0" y="12"/>
                      </a:moveTo>
                      <a:lnTo>
                        <a:pt x="34" y="0"/>
                      </a:lnTo>
                      <a:lnTo>
                        <a:pt x="253" y="82"/>
                      </a:lnTo>
                      <a:lnTo>
                        <a:pt x="243" y="407"/>
                      </a:lnTo>
                      <a:lnTo>
                        <a:pt x="0" y="512"/>
                      </a:lnTo>
                      <a:lnTo>
                        <a:pt x="0" y="12"/>
                      </a:lnTo>
                      <a:close/>
                    </a:path>
                  </a:pathLst>
                </a:custGeom>
                <a:solidFill>
                  <a:srgbClr val="914D36"/>
                </a:solidFill>
                <a:ln w="9525">
                  <a:noFill/>
                  <a:round/>
                  <a:headEnd/>
                  <a:tailEnd/>
                </a:ln>
              </p:spPr>
              <p:txBody>
                <a:bodyPr/>
                <a:lstStyle/>
                <a:p>
                  <a:endParaRPr lang="en-US"/>
                </a:p>
              </p:txBody>
            </p:sp>
            <p:sp>
              <p:nvSpPr>
                <p:cNvPr id="12315" name="Freeform 21"/>
                <p:cNvSpPr>
                  <a:spLocks/>
                </p:cNvSpPr>
                <p:nvPr/>
              </p:nvSpPr>
              <p:spPr bwMode="auto">
                <a:xfrm>
                  <a:off x="575" y="1998"/>
                  <a:ext cx="52" cy="98"/>
                </a:xfrm>
                <a:custGeom>
                  <a:avLst/>
                  <a:gdLst>
                    <a:gd name="T0" fmla="*/ 0 w 104"/>
                    <a:gd name="T1" fmla="*/ 7 h 196"/>
                    <a:gd name="T2" fmla="*/ 26 w 104"/>
                    <a:gd name="T3" fmla="*/ 0 h 196"/>
                    <a:gd name="T4" fmla="*/ 24 w 104"/>
                    <a:gd name="T5" fmla="*/ 40 h 196"/>
                    <a:gd name="T6" fmla="*/ 0 w 104"/>
                    <a:gd name="T7" fmla="*/ 49 h 196"/>
                    <a:gd name="T8" fmla="*/ 0 w 104"/>
                    <a:gd name="T9" fmla="*/ 7 h 196"/>
                    <a:gd name="T10" fmla="*/ 0 w 104"/>
                    <a:gd name="T11" fmla="*/ 7 h 196"/>
                    <a:gd name="T12" fmla="*/ 0 60000 65536"/>
                    <a:gd name="T13" fmla="*/ 0 60000 65536"/>
                    <a:gd name="T14" fmla="*/ 0 60000 65536"/>
                    <a:gd name="T15" fmla="*/ 0 60000 65536"/>
                    <a:gd name="T16" fmla="*/ 0 60000 65536"/>
                    <a:gd name="T17" fmla="*/ 0 60000 65536"/>
                    <a:gd name="T18" fmla="*/ 0 w 104"/>
                    <a:gd name="T19" fmla="*/ 0 h 196"/>
                    <a:gd name="T20" fmla="*/ 104 w 104"/>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104" h="196">
                      <a:moveTo>
                        <a:pt x="0" y="30"/>
                      </a:moveTo>
                      <a:lnTo>
                        <a:pt x="104" y="0"/>
                      </a:lnTo>
                      <a:lnTo>
                        <a:pt x="93" y="160"/>
                      </a:lnTo>
                      <a:lnTo>
                        <a:pt x="0" y="196"/>
                      </a:lnTo>
                      <a:lnTo>
                        <a:pt x="0" y="30"/>
                      </a:lnTo>
                      <a:close/>
                    </a:path>
                  </a:pathLst>
                </a:custGeom>
                <a:solidFill>
                  <a:srgbClr val="FFA64D"/>
                </a:solidFill>
                <a:ln w="9525">
                  <a:noFill/>
                  <a:round/>
                  <a:headEnd/>
                  <a:tailEnd/>
                </a:ln>
              </p:spPr>
              <p:txBody>
                <a:bodyPr/>
                <a:lstStyle/>
                <a:p>
                  <a:endParaRPr lang="en-US"/>
                </a:p>
              </p:txBody>
            </p:sp>
            <p:sp>
              <p:nvSpPr>
                <p:cNvPr id="12316" name="Freeform 22"/>
                <p:cNvSpPr>
                  <a:spLocks/>
                </p:cNvSpPr>
                <p:nvPr/>
              </p:nvSpPr>
              <p:spPr bwMode="auto">
                <a:xfrm>
                  <a:off x="632" y="1993"/>
                  <a:ext cx="49" cy="79"/>
                </a:xfrm>
                <a:custGeom>
                  <a:avLst/>
                  <a:gdLst>
                    <a:gd name="T0" fmla="*/ 1 w 99"/>
                    <a:gd name="T1" fmla="*/ 2 h 158"/>
                    <a:gd name="T2" fmla="*/ 12 w 99"/>
                    <a:gd name="T3" fmla="*/ 0 h 158"/>
                    <a:gd name="T4" fmla="*/ 24 w 99"/>
                    <a:gd name="T5" fmla="*/ 34 h 158"/>
                    <a:gd name="T6" fmla="*/ 0 w 99"/>
                    <a:gd name="T7" fmla="*/ 40 h 158"/>
                    <a:gd name="T8" fmla="*/ 1 w 99"/>
                    <a:gd name="T9" fmla="*/ 2 h 158"/>
                    <a:gd name="T10" fmla="*/ 1 w 99"/>
                    <a:gd name="T11" fmla="*/ 2 h 158"/>
                    <a:gd name="T12" fmla="*/ 0 60000 65536"/>
                    <a:gd name="T13" fmla="*/ 0 60000 65536"/>
                    <a:gd name="T14" fmla="*/ 0 60000 65536"/>
                    <a:gd name="T15" fmla="*/ 0 60000 65536"/>
                    <a:gd name="T16" fmla="*/ 0 60000 65536"/>
                    <a:gd name="T17" fmla="*/ 0 60000 65536"/>
                    <a:gd name="T18" fmla="*/ 0 w 99"/>
                    <a:gd name="T19" fmla="*/ 0 h 158"/>
                    <a:gd name="T20" fmla="*/ 99 w 99"/>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99" h="158">
                      <a:moveTo>
                        <a:pt x="6" y="10"/>
                      </a:moveTo>
                      <a:lnTo>
                        <a:pt x="51" y="0"/>
                      </a:lnTo>
                      <a:lnTo>
                        <a:pt x="99" y="133"/>
                      </a:lnTo>
                      <a:lnTo>
                        <a:pt x="0" y="158"/>
                      </a:lnTo>
                      <a:lnTo>
                        <a:pt x="6" y="10"/>
                      </a:lnTo>
                      <a:close/>
                    </a:path>
                  </a:pathLst>
                </a:custGeom>
                <a:solidFill>
                  <a:srgbClr val="FFA64D"/>
                </a:solidFill>
                <a:ln w="9525">
                  <a:noFill/>
                  <a:round/>
                  <a:headEnd/>
                  <a:tailEnd/>
                </a:ln>
              </p:spPr>
              <p:txBody>
                <a:bodyPr/>
                <a:lstStyle/>
                <a:p>
                  <a:endParaRPr lang="en-US"/>
                </a:p>
              </p:txBody>
            </p:sp>
            <p:sp>
              <p:nvSpPr>
                <p:cNvPr id="12317" name="Freeform 23"/>
                <p:cNvSpPr>
                  <a:spLocks/>
                </p:cNvSpPr>
                <p:nvPr/>
              </p:nvSpPr>
              <p:spPr bwMode="auto">
                <a:xfrm>
                  <a:off x="575" y="2091"/>
                  <a:ext cx="46" cy="87"/>
                </a:xfrm>
                <a:custGeom>
                  <a:avLst/>
                  <a:gdLst>
                    <a:gd name="T0" fmla="*/ 0 w 93"/>
                    <a:gd name="T1" fmla="*/ 7 h 173"/>
                    <a:gd name="T2" fmla="*/ 23 w 93"/>
                    <a:gd name="T3" fmla="*/ 0 h 173"/>
                    <a:gd name="T4" fmla="*/ 23 w 93"/>
                    <a:gd name="T5" fmla="*/ 33 h 173"/>
                    <a:gd name="T6" fmla="*/ 0 w 93"/>
                    <a:gd name="T7" fmla="*/ 44 h 173"/>
                    <a:gd name="T8" fmla="*/ 0 w 93"/>
                    <a:gd name="T9" fmla="*/ 7 h 173"/>
                    <a:gd name="T10" fmla="*/ 0 w 93"/>
                    <a:gd name="T11" fmla="*/ 7 h 173"/>
                    <a:gd name="T12" fmla="*/ 0 60000 65536"/>
                    <a:gd name="T13" fmla="*/ 0 60000 65536"/>
                    <a:gd name="T14" fmla="*/ 0 60000 65536"/>
                    <a:gd name="T15" fmla="*/ 0 60000 65536"/>
                    <a:gd name="T16" fmla="*/ 0 60000 65536"/>
                    <a:gd name="T17" fmla="*/ 0 60000 65536"/>
                    <a:gd name="T18" fmla="*/ 0 w 93"/>
                    <a:gd name="T19" fmla="*/ 0 h 173"/>
                    <a:gd name="T20" fmla="*/ 93 w 93"/>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93" h="173">
                      <a:moveTo>
                        <a:pt x="0" y="27"/>
                      </a:moveTo>
                      <a:lnTo>
                        <a:pt x="93" y="0"/>
                      </a:lnTo>
                      <a:lnTo>
                        <a:pt x="93" y="131"/>
                      </a:lnTo>
                      <a:lnTo>
                        <a:pt x="0" y="173"/>
                      </a:lnTo>
                      <a:lnTo>
                        <a:pt x="0" y="27"/>
                      </a:lnTo>
                      <a:close/>
                    </a:path>
                  </a:pathLst>
                </a:custGeom>
                <a:solidFill>
                  <a:srgbClr val="FFA64D"/>
                </a:solidFill>
                <a:ln w="9525">
                  <a:noFill/>
                  <a:round/>
                  <a:headEnd/>
                  <a:tailEnd/>
                </a:ln>
              </p:spPr>
              <p:txBody>
                <a:bodyPr/>
                <a:lstStyle/>
                <a:p>
                  <a:endParaRPr lang="en-US"/>
                </a:p>
              </p:txBody>
            </p:sp>
            <p:sp>
              <p:nvSpPr>
                <p:cNvPr id="12318" name="Freeform 24"/>
                <p:cNvSpPr>
                  <a:spLocks/>
                </p:cNvSpPr>
                <p:nvPr/>
              </p:nvSpPr>
              <p:spPr bwMode="auto">
                <a:xfrm>
                  <a:off x="632" y="2068"/>
                  <a:ext cx="60" cy="79"/>
                </a:xfrm>
                <a:custGeom>
                  <a:avLst/>
                  <a:gdLst>
                    <a:gd name="T0" fmla="*/ 0 w 120"/>
                    <a:gd name="T1" fmla="*/ 9 h 157"/>
                    <a:gd name="T2" fmla="*/ 0 w 120"/>
                    <a:gd name="T3" fmla="*/ 40 h 157"/>
                    <a:gd name="T4" fmla="*/ 30 w 120"/>
                    <a:gd name="T5" fmla="*/ 32 h 157"/>
                    <a:gd name="T6" fmla="*/ 29 w 120"/>
                    <a:gd name="T7" fmla="*/ 11 h 157"/>
                    <a:gd name="T8" fmla="*/ 25 w 120"/>
                    <a:gd name="T9" fmla="*/ 0 h 157"/>
                    <a:gd name="T10" fmla="*/ 0 w 120"/>
                    <a:gd name="T11" fmla="*/ 9 h 157"/>
                    <a:gd name="T12" fmla="*/ 0 w 120"/>
                    <a:gd name="T13" fmla="*/ 9 h 157"/>
                    <a:gd name="T14" fmla="*/ 0 60000 65536"/>
                    <a:gd name="T15" fmla="*/ 0 60000 65536"/>
                    <a:gd name="T16" fmla="*/ 0 60000 65536"/>
                    <a:gd name="T17" fmla="*/ 0 60000 65536"/>
                    <a:gd name="T18" fmla="*/ 0 60000 65536"/>
                    <a:gd name="T19" fmla="*/ 0 60000 65536"/>
                    <a:gd name="T20" fmla="*/ 0 60000 65536"/>
                    <a:gd name="T21" fmla="*/ 0 w 120"/>
                    <a:gd name="T22" fmla="*/ 0 h 157"/>
                    <a:gd name="T23" fmla="*/ 120 w 120"/>
                    <a:gd name="T24" fmla="*/ 157 h 1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157">
                      <a:moveTo>
                        <a:pt x="0" y="36"/>
                      </a:moveTo>
                      <a:lnTo>
                        <a:pt x="0" y="157"/>
                      </a:lnTo>
                      <a:lnTo>
                        <a:pt x="120" y="127"/>
                      </a:lnTo>
                      <a:lnTo>
                        <a:pt x="114" y="41"/>
                      </a:lnTo>
                      <a:lnTo>
                        <a:pt x="99" y="0"/>
                      </a:lnTo>
                      <a:lnTo>
                        <a:pt x="0" y="36"/>
                      </a:lnTo>
                      <a:close/>
                    </a:path>
                  </a:pathLst>
                </a:custGeom>
                <a:solidFill>
                  <a:srgbClr val="FFA64D"/>
                </a:solidFill>
                <a:ln w="9525">
                  <a:noFill/>
                  <a:round/>
                  <a:headEnd/>
                  <a:tailEnd/>
                </a:ln>
              </p:spPr>
              <p:txBody>
                <a:bodyPr/>
                <a:lstStyle/>
                <a:p>
                  <a:endParaRPr lang="en-US"/>
                </a:p>
              </p:txBody>
            </p:sp>
            <p:sp>
              <p:nvSpPr>
                <p:cNvPr id="12319" name="Freeform 25"/>
                <p:cNvSpPr>
                  <a:spLocks/>
                </p:cNvSpPr>
                <p:nvPr/>
              </p:nvSpPr>
              <p:spPr bwMode="auto">
                <a:xfrm>
                  <a:off x="792" y="1836"/>
                  <a:ext cx="49" cy="363"/>
                </a:xfrm>
                <a:custGeom>
                  <a:avLst/>
                  <a:gdLst>
                    <a:gd name="T0" fmla="*/ 3 w 99"/>
                    <a:gd name="T1" fmla="*/ 6 h 726"/>
                    <a:gd name="T2" fmla="*/ 0 w 99"/>
                    <a:gd name="T3" fmla="*/ 180 h 726"/>
                    <a:gd name="T4" fmla="*/ 17 w 99"/>
                    <a:gd name="T5" fmla="*/ 182 h 726"/>
                    <a:gd name="T6" fmla="*/ 24 w 99"/>
                    <a:gd name="T7" fmla="*/ 176 h 726"/>
                    <a:gd name="T8" fmla="*/ 12 w 99"/>
                    <a:gd name="T9" fmla="*/ 161 h 726"/>
                    <a:gd name="T10" fmla="*/ 16 w 99"/>
                    <a:gd name="T11" fmla="*/ 0 h 726"/>
                    <a:gd name="T12" fmla="*/ 3 w 99"/>
                    <a:gd name="T13" fmla="*/ 6 h 726"/>
                    <a:gd name="T14" fmla="*/ 3 w 99"/>
                    <a:gd name="T15" fmla="*/ 6 h 726"/>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726"/>
                    <a:gd name="T26" fmla="*/ 99 w 99"/>
                    <a:gd name="T27" fmla="*/ 726 h 7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726">
                      <a:moveTo>
                        <a:pt x="12" y="23"/>
                      </a:moveTo>
                      <a:lnTo>
                        <a:pt x="0" y="720"/>
                      </a:lnTo>
                      <a:lnTo>
                        <a:pt x="69" y="726"/>
                      </a:lnTo>
                      <a:lnTo>
                        <a:pt x="99" y="703"/>
                      </a:lnTo>
                      <a:lnTo>
                        <a:pt x="50" y="642"/>
                      </a:lnTo>
                      <a:lnTo>
                        <a:pt x="67" y="0"/>
                      </a:lnTo>
                      <a:lnTo>
                        <a:pt x="12" y="23"/>
                      </a:lnTo>
                      <a:close/>
                    </a:path>
                  </a:pathLst>
                </a:custGeom>
                <a:solidFill>
                  <a:srgbClr val="B8B8D9"/>
                </a:solidFill>
                <a:ln w="9525">
                  <a:noFill/>
                  <a:round/>
                  <a:headEnd/>
                  <a:tailEnd/>
                </a:ln>
              </p:spPr>
              <p:txBody>
                <a:bodyPr/>
                <a:lstStyle/>
                <a:p>
                  <a:endParaRPr lang="en-US"/>
                </a:p>
              </p:txBody>
            </p:sp>
            <p:sp>
              <p:nvSpPr>
                <p:cNvPr id="12320" name="Freeform 26"/>
                <p:cNvSpPr>
                  <a:spLocks/>
                </p:cNvSpPr>
                <p:nvPr/>
              </p:nvSpPr>
              <p:spPr bwMode="auto">
                <a:xfrm>
                  <a:off x="808" y="1869"/>
                  <a:ext cx="18" cy="32"/>
                </a:xfrm>
                <a:custGeom>
                  <a:avLst/>
                  <a:gdLst>
                    <a:gd name="T0" fmla="*/ 4 w 37"/>
                    <a:gd name="T1" fmla="*/ 0 h 64"/>
                    <a:gd name="T2" fmla="*/ 9 w 37"/>
                    <a:gd name="T3" fmla="*/ 1 h 64"/>
                    <a:gd name="T4" fmla="*/ 9 w 37"/>
                    <a:gd name="T5" fmla="*/ 13 h 64"/>
                    <a:gd name="T6" fmla="*/ 1 w 37"/>
                    <a:gd name="T7" fmla="*/ 16 h 64"/>
                    <a:gd name="T8" fmla="*/ 0 w 37"/>
                    <a:gd name="T9" fmla="*/ 5 h 64"/>
                    <a:gd name="T10" fmla="*/ 4 w 37"/>
                    <a:gd name="T11" fmla="*/ 0 h 64"/>
                    <a:gd name="T12" fmla="*/ 4 w 37"/>
                    <a:gd name="T13" fmla="*/ 0 h 64"/>
                    <a:gd name="T14" fmla="*/ 0 60000 65536"/>
                    <a:gd name="T15" fmla="*/ 0 60000 65536"/>
                    <a:gd name="T16" fmla="*/ 0 60000 65536"/>
                    <a:gd name="T17" fmla="*/ 0 60000 65536"/>
                    <a:gd name="T18" fmla="*/ 0 60000 65536"/>
                    <a:gd name="T19" fmla="*/ 0 60000 65536"/>
                    <a:gd name="T20" fmla="*/ 0 60000 65536"/>
                    <a:gd name="T21" fmla="*/ 0 w 37"/>
                    <a:gd name="T22" fmla="*/ 0 h 64"/>
                    <a:gd name="T23" fmla="*/ 37 w 37"/>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4">
                      <a:moveTo>
                        <a:pt x="18" y="0"/>
                      </a:moveTo>
                      <a:lnTo>
                        <a:pt x="37" y="5"/>
                      </a:lnTo>
                      <a:lnTo>
                        <a:pt x="37" y="55"/>
                      </a:lnTo>
                      <a:lnTo>
                        <a:pt x="4" y="64"/>
                      </a:lnTo>
                      <a:lnTo>
                        <a:pt x="0" y="22"/>
                      </a:lnTo>
                      <a:lnTo>
                        <a:pt x="18" y="0"/>
                      </a:lnTo>
                      <a:close/>
                    </a:path>
                  </a:pathLst>
                </a:custGeom>
                <a:solidFill>
                  <a:srgbClr val="FF6600"/>
                </a:solidFill>
                <a:ln w="9525">
                  <a:noFill/>
                  <a:round/>
                  <a:headEnd/>
                  <a:tailEnd/>
                </a:ln>
              </p:spPr>
              <p:txBody>
                <a:bodyPr/>
                <a:lstStyle/>
                <a:p>
                  <a:endParaRPr lang="en-US"/>
                </a:p>
              </p:txBody>
            </p:sp>
            <p:sp>
              <p:nvSpPr>
                <p:cNvPr id="12321" name="Freeform 27"/>
                <p:cNvSpPr>
                  <a:spLocks/>
                </p:cNvSpPr>
                <p:nvPr/>
              </p:nvSpPr>
              <p:spPr bwMode="auto">
                <a:xfrm>
                  <a:off x="801" y="1867"/>
                  <a:ext cx="17" cy="38"/>
                </a:xfrm>
                <a:custGeom>
                  <a:avLst/>
                  <a:gdLst>
                    <a:gd name="T0" fmla="*/ 7 w 34"/>
                    <a:gd name="T1" fmla="*/ 0 h 76"/>
                    <a:gd name="T2" fmla="*/ 1 w 34"/>
                    <a:gd name="T3" fmla="*/ 2 h 76"/>
                    <a:gd name="T4" fmla="*/ 0 w 34"/>
                    <a:gd name="T5" fmla="*/ 19 h 76"/>
                    <a:gd name="T6" fmla="*/ 7 w 34"/>
                    <a:gd name="T7" fmla="*/ 19 h 76"/>
                    <a:gd name="T8" fmla="*/ 9 w 34"/>
                    <a:gd name="T9" fmla="*/ 15 h 76"/>
                    <a:gd name="T10" fmla="*/ 4 w 34"/>
                    <a:gd name="T11" fmla="*/ 14 h 76"/>
                    <a:gd name="T12" fmla="*/ 4 w 34"/>
                    <a:gd name="T13" fmla="*/ 7 h 76"/>
                    <a:gd name="T14" fmla="*/ 7 w 34"/>
                    <a:gd name="T15" fmla="*/ 0 h 76"/>
                    <a:gd name="T16" fmla="*/ 7 w 34"/>
                    <a:gd name="T17" fmla="*/ 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76"/>
                    <a:gd name="T29" fmla="*/ 34 w 3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76">
                      <a:moveTo>
                        <a:pt x="29" y="0"/>
                      </a:moveTo>
                      <a:lnTo>
                        <a:pt x="6" y="9"/>
                      </a:lnTo>
                      <a:lnTo>
                        <a:pt x="0" y="76"/>
                      </a:lnTo>
                      <a:lnTo>
                        <a:pt x="29" y="76"/>
                      </a:lnTo>
                      <a:lnTo>
                        <a:pt x="34" y="61"/>
                      </a:lnTo>
                      <a:lnTo>
                        <a:pt x="19" y="57"/>
                      </a:lnTo>
                      <a:lnTo>
                        <a:pt x="19" y="30"/>
                      </a:lnTo>
                      <a:lnTo>
                        <a:pt x="29" y="0"/>
                      </a:lnTo>
                      <a:close/>
                    </a:path>
                  </a:pathLst>
                </a:custGeom>
                <a:solidFill>
                  <a:srgbClr val="000000"/>
                </a:solidFill>
                <a:ln w="9525">
                  <a:noFill/>
                  <a:round/>
                  <a:headEnd/>
                  <a:tailEnd/>
                </a:ln>
              </p:spPr>
              <p:txBody>
                <a:bodyPr/>
                <a:lstStyle/>
                <a:p>
                  <a:endParaRPr lang="en-US"/>
                </a:p>
              </p:txBody>
            </p:sp>
            <p:sp>
              <p:nvSpPr>
                <p:cNvPr id="12322" name="Freeform 28"/>
                <p:cNvSpPr>
                  <a:spLocks/>
                </p:cNvSpPr>
                <p:nvPr/>
              </p:nvSpPr>
              <p:spPr bwMode="auto">
                <a:xfrm>
                  <a:off x="808" y="1921"/>
                  <a:ext cx="18" cy="33"/>
                </a:xfrm>
                <a:custGeom>
                  <a:avLst/>
                  <a:gdLst>
                    <a:gd name="T0" fmla="*/ 4 w 37"/>
                    <a:gd name="T1" fmla="*/ 0 h 67"/>
                    <a:gd name="T2" fmla="*/ 9 w 37"/>
                    <a:gd name="T3" fmla="*/ 1 h 67"/>
                    <a:gd name="T4" fmla="*/ 9 w 37"/>
                    <a:gd name="T5" fmla="*/ 13 h 67"/>
                    <a:gd name="T6" fmla="*/ 1 w 37"/>
                    <a:gd name="T7" fmla="*/ 16 h 67"/>
                    <a:gd name="T8" fmla="*/ 0 w 37"/>
                    <a:gd name="T9" fmla="*/ 5 h 67"/>
                    <a:gd name="T10" fmla="*/ 4 w 37"/>
                    <a:gd name="T11" fmla="*/ 0 h 67"/>
                    <a:gd name="T12" fmla="*/ 4 w 37"/>
                    <a:gd name="T13" fmla="*/ 0 h 67"/>
                    <a:gd name="T14" fmla="*/ 0 60000 65536"/>
                    <a:gd name="T15" fmla="*/ 0 60000 65536"/>
                    <a:gd name="T16" fmla="*/ 0 60000 65536"/>
                    <a:gd name="T17" fmla="*/ 0 60000 65536"/>
                    <a:gd name="T18" fmla="*/ 0 60000 65536"/>
                    <a:gd name="T19" fmla="*/ 0 60000 65536"/>
                    <a:gd name="T20" fmla="*/ 0 60000 65536"/>
                    <a:gd name="T21" fmla="*/ 0 w 37"/>
                    <a:gd name="T22" fmla="*/ 0 h 67"/>
                    <a:gd name="T23" fmla="*/ 37 w 37"/>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7">
                      <a:moveTo>
                        <a:pt x="18" y="0"/>
                      </a:moveTo>
                      <a:lnTo>
                        <a:pt x="37" y="6"/>
                      </a:lnTo>
                      <a:lnTo>
                        <a:pt x="37" y="55"/>
                      </a:lnTo>
                      <a:lnTo>
                        <a:pt x="4" y="67"/>
                      </a:lnTo>
                      <a:lnTo>
                        <a:pt x="0" y="23"/>
                      </a:lnTo>
                      <a:lnTo>
                        <a:pt x="18" y="0"/>
                      </a:lnTo>
                      <a:close/>
                    </a:path>
                  </a:pathLst>
                </a:custGeom>
                <a:solidFill>
                  <a:srgbClr val="FF6600"/>
                </a:solidFill>
                <a:ln w="9525">
                  <a:noFill/>
                  <a:round/>
                  <a:headEnd/>
                  <a:tailEnd/>
                </a:ln>
              </p:spPr>
              <p:txBody>
                <a:bodyPr/>
                <a:lstStyle/>
                <a:p>
                  <a:endParaRPr lang="en-US"/>
                </a:p>
              </p:txBody>
            </p:sp>
            <p:sp>
              <p:nvSpPr>
                <p:cNvPr id="12323" name="Freeform 29"/>
                <p:cNvSpPr>
                  <a:spLocks/>
                </p:cNvSpPr>
                <p:nvPr/>
              </p:nvSpPr>
              <p:spPr bwMode="auto">
                <a:xfrm>
                  <a:off x="801" y="1918"/>
                  <a:ext cx="19" cy="39"/>
                </a:xfrm>
                <a:custGeom>
                  <a:avLst/>
                  <a:gdLst>
                    <a:gd name="T0" fmla="*/ 7 w 38"/>
                    <a:gd name="T1" fmla="*/ 0 h 78"/>
                    <a:gd name="T2" fmla="*/ 1 w 38"/>
                    <a:gd name="T3" fmla="*/ 2 h 78"/>
                    <a:gd name="T4" fmla="*/ 0 w 38"/>
                    <a:gd name="T5" fmla="*/ 20 h 78"/>
                    <a:gd name="T6" fmla="*/ 7 w 38"/>
                    <a:gd name="T7" fmla="*/ 20 h 78"/>
                    <a:gd name="T8" fmla="*/ 10 w 38"/>
                    <a:gd name="T9" fmla="*/ 15 h 78"/>
                    <a:gd name="T10" fmla="*/ 5 w 38"/>
                    <a:gd name="T11" fmla="*/ 14 h 78"/>
                    <a:gd name="T12" fmla="*/ 5 w 38"/>
                    <a:gd name="T13" fmla="*/ 7 h 78"/>
                    <a:gd name="T14" fmla="*/ 7 w 38"/>
                    <a:gd name="T15" fmla="*/ 0 h 78"/>
                    <a:gd name="T16" fmla="*/ 7 w 38"/>
                    <a:gd name="T17" fmla="*/ 0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78"/>
                    <a:gd name="T29" fmla="*/ 38 w 38"/>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78">
                      <a:moveTo>
                        <a:pt x="29" y="0"/>
                      </a:moveTo>
                      <a:lnTo>
                        <a:pt x="6" y="10"/>
                      </a:lnTo>
                      <a:lnTo>
                        <a:pt x="0" y="78"/>
                      </a:lnTo>
                      <a:lnTo>
                        <a:pt x="29" y="78"/>
                      </a:lnTo>
                      <a:lnTo>
                        <a:pt x="38" y="63"/>
                      </a:lnTo>
                      <a:lnTo>
                        <a:pt x="19" y="57"/>
                      </a:lnTo>
                      <a:lnTo>
                        <a:pt x="19" y="31"/>
                      </a:lnTo>
                      <a:lnTo>
                        <a:pt x="29" y="0"/>
                      </a:lnTo>
                      <a:close/>
                    </a:path>
                  </a:pathLst>
                </a:custGeom>
                <a:solidFill>
                  <a:srgbClr val="000000"/>
                </a:solidFill>
                <a:ln w="9525">
                  <a:noFill/>
                  <a:round/>
                  <a:headEnd/>
                  <a:tailEnd/>
                </a:ln>
              </p:spPr>
              <p:txBody>
                <a:bodyPr/>
                <a:lstStyle/>
                <a:p>
                  <a:endParaRPr lang="en-US"/>
                </a:p>
              </p:txBody>
            </p:sp>
            <p:sp>
              <p:nvSpPr>
                <p:cNvPr id="12324" name="Freeform 30"/>
                <p:cNvSpPr>
                  <a:spLocks/>
                </p:cNvSpPr>
                <p:nvPr/>
              </p:nvSpPr>
              <p:spPr bwMode="auto">
                <a:xfrm>
                  <a:off x="900" y="1741"/>
                  <a:ext cx="816" cy="445"/>
                </a:xfrm>
                <a:custGeom>
                  <a:avLst/>
                  <a:gdLst>
                    <a:gd name="T0" fmla="*/ 0 w 1633"/>
                    <a:gd name="T1" fmla="*/ 223 h 889"/>
                    <a:gd name="T2" fmla="*/ 408 w 1633"/>
                    <a:gd name="T3" fmla="*/ 95 h 889"/>
                    <a:gd name="T4" fmla="*/ 335 w 1633"/>
                    <a:gd name="T5" fmla="*/ 0 h 889"/>
                    <a:gd name="T6" fmla="*/ 4 w 1633"/>
                    <a:gd name="T7" fmla="*/ 210 h 889"/>
                    <a:gd name="T8" fmla="*/ 0 w 1633"/>
                    <a:gd name="T9" fmla="*/ 223 h 889"/>
                    <a:gd name="T10" fmla="*/ 0 w 1633"/>
                    <a:gd name="T11" fmla="*/ 223 h 889"/>
                    <a:gd name="T12" fmla="*/ 0 60000 65536"/>
                    <a:gd name="T13" fmla="*/ 0 60000 65536"/>
                    <a:gd name="T14" fmla="*/ 0 60000 65536"/>
                    <a:gd name="T15" fmla="*/ 0 60000 65536"/>
                    <a:gd name="T16" fmla="*/ 0 60000 65536"/>
                    <a:gd name="T17" fmla="*/ 0 60000 65536"/>
                    <a:gd name="T18" fmla="*/ 0 w 1633"/>
                    <a:gd name="T19" fmla="*/ 0 h 889"/>
                    <a:gd name="T20" fmla="*/ 1633 w 1633"/>
                    <a:gd name="T21" fmla="*/ 889 h 889"/>
                  </a:gdLst>
                  <a:ahLst/>
                  <a:cxnLst>
                    <a:cxn ang="T12">
                      <a:pos x="T0" y="T1"/>
                    </a:cxn>
                    <a:cxn ang="T13">
                      <a:pos x="T2" y="T3"/>
                    </a:cxn>
                    <a:cxn ang="T14">
                      <a:pos x="T4" y="T5"/>
                    </a:cxn>
                    <a:cxn ang="T15">
                      <a:pos x="T6" y="T7"/>
                    </a:cxn>
                    <a:cxn ang="T16">
                      <a:pos x="T8" y="T9"/>
                    </a:cxn>
                    <a:cxn ang="T17">
                      <a:pos x="T10" y="T11"/>
                    </a:cxn>
                  </a:cxnLst>
                  <a:rect l="T18" t="T19" r="T20" b="T21"/>
                  <a:pathLst>
                    <a:path w="1633" h="889">
                      <a:moveTo>
                        <a:pt x="0" y="889"/>
                      </a:moveTo>
                      <a:lnTo>
                        <a:pt x="1633" y="380"/>
                      </a:lnTo>
                      <a:lnTo>
                        <a:pt x="1342" y="0"/>
                      </a:lnTo>
                      <a:lnTo>
                        <a:pt x="17" y="840"/>
                      </a:lnTo>
                      <a:lnTo>
                        <a:pt x="0" y="889"/>
                      </a:lnTo>
                      <a:close/>
                    </a:path>
                  </a:pathLst>
                </a:custGeom>
                <a:solidFill>
                  <a:srgbClr val="594C4C"/>
                </a:solidFill>
                <a:ln w="9525">
                  <a:noFill/>
                  <a:round/>
                  <a:headEnd/>
                  <a:tailEnd/>
                </a:ln>
              </p:spPr>
              <p:txBody>
                <a:bodyPr/>
                <a:lstStyle/>
                <a:p>
                  <a:endParaRPr lang="en-US"/>
                </a:p>
              </p:txBody>
            </p:sp>
            <p:sp>
              <p:nvSpPr>
                <p:cNvPr id="12325" name="Freeform 31"/>
                <p:cNvSpPr>
                  <a:spLocks/>
                </p:cNvSpPr>
                <p:nvPr/>
              </p:nvSpPr>
              <p:spPr bwMode="auto">
                <a:xfrm>
                  <a:off x="575" y="1602"/>
                  <a:ext cx="1125" cy="566"/>
                </a:xfrm>
                <a:custGeom>
                  <a:avLst/>
                  <a:gdLst>
                    <a:gd name="T0" fmla="*/ 0 w 2250"/>
                    <a:gd name="T1" fmla="*/ 115 h 1132"/>
                    <a:gd name="T2" fmla="*/ 164 w 2250"/>
                    <a:gd name="T3" fmla="*/ 60 h 1132"/>
                    <a:gd name="T4" fmla="*/ 161 w 2250"/>
                    <a:gd name="T5" fmla="*/ 283 h 1132"/>
                    <a:gd name="T6" fmla="*/ 563 w 2250"/>
                    <a:gd name="T7" fmla="*/ 87 h 1132"/>
                    <a:gd name="T8" fmla="*/ 554 w 2250"/>
                    <a:gd name="T9" fmla="*/ 0 h 1132"/>
                    <a:gd name="T10" fmla="*/ 0 w 2250"/>
                    <a:gd name="T11" fmla="*/ 0 h 1132"/>
                    <a:gd name="T12" fmla="*/ 0 w 2250"/>
                    <a:gd name="T13" fmla="*/ 115 h 1132"/>
                    <a:gd name="T14" fmla="*/ 0 w 2250"/>
                    <a:gd name="T15" fmla="*/ 115 h 1132"/>
                    <a:gd name="T16" fmla="*/ 0 60000 65536"/>
                    <a:gd name="T17" fmla="*/ 0 60000 65536"/>
                    <a:gd name="T18" fmla="*/ 0 60000 65536"/>
                    <a:gd name="T19" fmla="*/ 0 60000 65536"/>
                    <a:gd name="T20" fmla="*/ 0 60000 65536"/>
                    <a:gd name="T21" fmla="*/ 0 60000 65536"/>
                    <a:gd name="T22" fmla="*/ 0 60000 65536"/>
                    <a:gd name="T23" fmla="*/ 0 60000 65536"/>
                    <a:gd name="T24" fmla="*/ 0 w 2250"/>
                    <a:gd name="T25" fmla="*/ 0 h 1132"/>
                    <a:gd name="T26" fmla="*/ 2250 w 2250"/>
                    <a:gd name="T27" fmla="*/ 1132 h 1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50" h="1132">
                      <a:moveTo>
                        <a:pt x="0" y="461"/>
                      </a:moveTo>
                      <a:lnTo>
                        <a:pt x="656" y="243"/>
                      </a:lnTo>
                      <a:lnTo>
                        <a:pt x="646" y="1132"/>
                      </a:lnTo>
                      <a:lnTo>
                        <a:pt x="2250" y="351"/>
                      </a:lnTo>
                      <a:lnTo>
                        <a:pt x="2216" y="0"/>
                      </a:lnTo>
                      <a:lnTo>
                        <a:pt x="0" y="0"/>
                      </a:lnTo>
                      <a:lnTo>
                        <a:pt x="0" y="461"/>
                      </a:lnTo>
                      <a:close/>
                    </a:path>
                  </a:pathLst>
                </a:custGeom>
                <a:solidFill>
                  <a:srgbClr val="756969"/>
                </a:solidFill>
                <a:ln w="9525">
                  <a:noFill/>
                  <a:round/>
                  <a:headEnd/>
                  <a:tailEnd/>
                </a:ln>
              </p:spPr>
              <p:txBody>
                <a:bodyPr/>
                <a:lstStyle/>
                <a:p>
                  <a:endParaRPr lang="en-US"/>
                </a:p>
              </p:txBody>
            </p:sp>
            <p:sp>
              <p:nvSpPr>
                <p:cNvPr id="12326" name="Freeform 32"/>
                <p:cNvSpPr>
                  <a:spLocks/>
                </p:cNvSpPr>
                <p:nvPr/>
              </p:nvSpPr>
              <p:spPr bwMode="auto">
                <a:xfrm>
                  <a:off x="1754" y="2001"/>
                  <a:ext cx="587" cy="384"/>
                </a:xfrm>
                <a:custGeom>
                  <a:avLst/>
                  <a:gdLst>
                    <a:gd name="T0" fmla="*/ 0 w 1172"/>
                    <a:gd name="T1" fmla="*/ 186 h 767"/>
                    <a:gd name="T2" fmla="*/ 188 w 1172"/>
                    <a:gd name="T3" fmla="*/ 192 h 767"/>
                    <a:gd name="T4" fmla="*/ 188 w 1172"/>
                    <a:gd name="T5" fmla="*/ 182 h 767"/>
                    <a:gd name="T6" fmla="*/ 42 w 1172"/>
                    <a:gd name="T7" fmla="*/ 176 h 767"/>
                    <a:gd name="T8" fmla="*/ 105 w 1172"/>
                    <a:gd name="T9" fmla="*/ 142 h 767"/>
                    <a:gd name="T10" fmla="*/ 160 w 1172"/>
                    <a:gd name="T11" fmla="*/ 150 h 767"/>
                    <a:gd name="T12" fmla="*/ 179 w 1172"/>
                    <a:gd name="T13" fmla="*/ 129 h 767"/>
                    <a:gd name="T14" fmla="*/ 294 w 1172"/>
                    <a:gd name="T15" fmla="*/ 140 h 767"/>
                    <a:gd name="T16" fmla="*/ 276 w 1172"/>
                    <a:gd name="T17" fmla="*/ 0 h 767"/>
                    <a:gd name="T18" fmla="*/ 0 w 1172"/>
                    <a:gd name="T19" fmla="*/ 186 h 767"/>
                    <a:gd name="T20" fmla="*/ 0 w 1172"/>
                    <a:gd name="T21" fmla="*/ 186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2"/>
                    <a:gd name="T34" fmla="*/ 0 h 767"/>
                    <a:gd name="T35" fmla="*/ 1172 w 1172"/>
                    <a:gd name="T36" fmla="*/ 767 h 7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2" h="767">
                      <a:moveTo>
                        <a:pt x="0" y="742"/>
                      </a:moveTo>
                      <a:lnTo>
                        <a:pt x="750" y="767"/>
                      </a:lnTo>
                      <a:lnTo>
                        <a:pt x="750" y="725"/>
                      </a:lnTo>
                      <a:lnTo>
                        <a:pt x="165" y="704"/>
                      </a:lnTo>
                      <a:lnTo>
                        <a:pt x="420" y="568"/>
                      </a:lnTo>
                      <a:lnTo>
                        <a:pt x="636" y="598"/>
                      </a:lnTo>
                      <a:lnTo>
                        <a:pt x="714" y="513"/>
                      </a:lnTo>
                      <a:lnTo>
                        <a:pt x="1172" y="560"/>
                      </a:lnTo>
                      <a:lnTo>
                        <a:pt x="1100" y="0"/>
                      </a:lnTo>
                      <a:lnTo>
                        <a:pt x="0" y="742"/>
                      </a:lnTo>
                      <a:close/>
                    </a:path>
                  </a:pathLst>
                </a:custGeom>
                <a:solidFill>
                  <a:srgbClr val="594C4C"/>
                </a:solidFill>
                <a:ln w="9525">
                  <a:noFill/>
                  <a:round/>
                  <a:headEnd/>
                  <a:tailEnd/>
                </a:ln>
              </p:spPr>
              <p:txBody>
                <a:bodyPr/>
                <a:lstStyle/>
                <a:p>
                  <a:endParaRPr lang="en-US"/>
                </a:p>
              </p:txBody>
            </p:sp>
            <p:sp>
              <p:nvSpPr>
                <p:cNvPr id="12327" name="Freeform 33"/>
                <p:cNvSpPr>
                  <a:spLocks/>
                </p:cNvSpPr>
                <p:nvPr/>
              </p:nvSpPr>
              <p:spPr bwMode="auto">
                <a:xfrm>
                  <a:off x="1425" y="1632"/>
                  <a:ext cx="892" cy="725"/>
                </a:xfrm>
                <a:custGeom>
                  <a:avLst/>
                  <a:gdLst>
                    <a:gd name="T0" fmla="*/ 55 w 1783"/>
                    <a:gd name="T1" fmla="*/ 62 h 1450"/>
                    <a:gd name="T2" fmla="*/ 0 w 1783"/>
                    <a:gd name="T3" fmla="*/ 94 h 1450"/>
                    <a:gd name="T4" fmla="*/ 125 w 1783"/>
                    <a:gd name="T5" fmla="*/ 175 h 1450"/>
                    <a:gd name="T6" fmla="*/ 3 w 1783"/>
                    <a:gd name="T7" fmla="*/ 257 h 1450"/>
                    <a:gd name="T8" fmla="*/ 167 w 1783"/>
                    <a:gd name="T9" fmla="*/ 363 h 1450"/>
                    <a:gd name="T10" fmla="*/ 440 w 1783"/>
                    <a:gd name="T11" fmla="*/ 185 h 1450"/>
                    <a:gd name="T12" fmla="*/ 446 w 1783"/>
                    <a:gd name="T13" fmla="*/ 0 h 1450"/>
                    <a:gd name="T14" fmla="*/ 55 w 1783"/>
                    <a:gd name="T15" fmla="*/ 62 h 1450"/>
                    <a:gd name="T16" fmla="*/ 55 w 1783"/>
                    <a:gd name="T17" fmla="*/ 62 h 1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3"/>
                    <a:gd name="T28" fmla="*/ 0 h 1450"/>
                    <a:gd name="T29" fmla="*/ 1783 w 1783"/>
                    <a:gd name="T30" fmla="*/ 1450 h 14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3" h="1450">
                      <a:moveTo>
                        <a:pt x="220" y="249"/>
                      </a:moveTo>
                      <a:lnTo>
                        <a:pt x="0" y="377"/>
                      </a:lnTo>
                      <a:lnTo>
                        <a:pt x="500" y="698"/>
                      </a:lnTo>
                      <a:lnTo>
                        <a:pt x="11" y="1026"/>
                      </a:lnTo>
                      <a:lnTo>
                        <a:pt x="667" y="1450"/>
                      </a:lnTo>
                      <a:lnTo>
                        <a:pt x="1760" y="741"/>
                      </a:lnTo>
                      <a:lnTo>
                        <a:pt x="1783" y="0"/>
                      </a:lnTo>
                      <a:lnTo>
                        <a:pt x="220" y="249"/>
                      </a:lnTo>
                      <a:close/>
                    </a:path>
                  </a:pathLst>
                </a:custGeom>
                <a:solidFill>
                  <a:srgbClr val="7A94A8"/>
                </a:solidFill>
                <a:ln w="9525">
                  <a:noFill/>
                  <a:round/>
                  <a:headEnd/>
                  <a:tailEnd/>
                </a:ln>
              </p:spPr>
              <p:txBody>
                <a:bodyPr/>
                <a:lstStyle/>
                <a:p>
                  <a:endParaRPr lang="en-US"/>
                </a:p>
              </p:txBody>
            </p:sp>
            <p:sp>
              <p:nvSpPr>
                <p:cNvPr id="12328" name="Freeform 34"/>
                <p:cNvSpPr>
                  <a:spLocks/>
                </p:cNvSpPr>
                <p:nvPr/>
              </p:nvSpPr>
              <p:spPr bwMode="auto">
                <a:xfrm>
                  <a:off x="1489" y="1602"/>
                  <a:ext cx="479" cy="310"/>
                </a:xfrm>
                <a:custGeom>
                  <a:avLst/>
                  <a:gdLst>
                    <a:gd name="T0" fmla="*/ 0 w 958"/>
                    <a:gd name="T1" fmla="*/ 36 h 619"/>
                    <a:gd name="T2" fmla="*/ 54 w 958"/>
                    <a:gd name="T3" fmla="*/ 20 h 619"/>
                    <a:gd name="T4" fmla="*/ 54 w 958"/>
                    <a:gd name="T5" fmla="*/ 0 h 619"/>
                    <a:gd name="T6" fmla="*/ 108 w 958"/>
                    <a:gd name="T7" fmla="*/ 0 h 619"/>
                    <a:gd name="T8" fmla="*/ 108 w 958"/>
                    <a:gd name="T9" fmla="*/ 57 h 619"/>
                    <a:gd name="T10" fmla="*/ 223 w 958"/>
                    <a:gd name="T11" fmla="*/ 55 h 619"/>
                    <a:gd name="T12" fmla="*/ 240 w 958"/>
                    <a:gd name="T13" fmla="*/ 78 h 619"/>
                    <a:gd name="T14" fmla="*/ 150 w 958"/>
                    <a:gd name="T15" fmla="*/ 155 h 619"/>
                    <a:gd name="T16" fmla="*/ 101 w 958"/>
                    <a:gd name="T17" fmla="*/ 134 h 619"/>
                    <a:gd name="T18" fmla="*/ 101 w 958"/>
                    <a:gd name="T19" fmla="*/ 71 h 619"/>
                    <a:gd name="T20" fmla="*/ 17 w 958"/>
                    <a:gd name="T21" fmla="*/ 74 h 619"/>
                    <a:gd name="T22" fmla="*/ 0 w 958"/>
                    <a:gd name="T23" fmla="*/ 36 h 619"/>
                    <a:gd name="T24" fmla="*/ 0 w 958"/>
                    <a:gd name="T25" fmla="*/ 36 h 6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8"/>
                    <a:gd name="T40" fmla="*/ 0 h 619"/>
                    <a:gd name="T41" fmla="*/ 958 w 958"/>
                    <a:gd name="T42" fmla="*/ 619 h 6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8" h="619">
                      <a:moveTo>
                        <a:pt x="0" y="142"/>
                      </a:moveTo>
                      <a:lnTo>
                        <a:pt x="213" y="79"/>
                      </a:lnTo>
                      <a:lnTo>
                        <a:pt x="213" y="0"/>
                      </a:lnTo>
                      <a:lnTo>
                        <a:pt x="432" y="0"/>
                      </a:lnTo>
                      <a:lnTo>
                        <a:pt x="432" y="228"/>
                      </a:lnTo>
                      <a:lnTo>
                        <a:pt x="890" y="220"/>
                      </a:lnTo>
                      <a:lnTo>
                        <a:pt x="958" y="309"/>
                      </a:lnTo>
                      <a:lnTo>
                        <a:pt x="599" y="619"/>
                      </a:lnTo>
                      <a:lnTo>
                        <a:pt x="401" y="534"/>
                      </a:lnTo>
                      <a:lnTo>
                        <a:pt x="401" y="283"/>
                      </a:lnTo>
                      <a:lnTo>
                        <a:pt x="67" y="294"/>
                      </a:lnTo>
                      <a:lnTo>
                        <a:pt x="0" y="142"/>
                      </a:lnTo>
                      <a:close/>
                    </a:path>
                  </a:pathLst>
                </a:custGeom>
                <a:solidFill>
                  <a:srgbClr val="E68033"/>
                </a:solidFill>
                <a:ln w="9525">
                  <a:noFill/>
                  <a:round/>
                  <a:headEnd/>
                  <a:tailEnd/>
                </a:ln>
              </p:spPr>
              <p:txBody>
                <a:bodyPr/>
                <a:lstStyle/>
                <a:p>
                  <a:endParaRPr lang="en-US"/>
                </a:p>
              </p:txBody>
            </p:sp>
            <p:sp>
              <p:nvSpPr>
                <p:cNvPr id="12329" name="Freeform 35"/>
                <p:cNvSpPr>
                  <a:spLocks/>
                </p:cNvSpPr>
                <p:nvPr/>
              </p:nvSpPr>
              <p:spPr bwMode="auto">
                <a:xfrm>
                  <a:off x="1507" y="1879"/>
                  <a:ext cx="506" cy="248"/>
                </a:xfrm>
                <a:custGeom>
                  <a:avLst/>
                  <a:gdLst>
                    <a:gd name="T0" fmla="*/ 0 w 1012"/>
                    <a:gd name="T1" fmla="*/ 54 h 496"/>
                    <a:gd name="T2" fmla="*/ 32 w 1012"/>
                    <a:gd name="T3" fmla="*/ 31 h 496"/>
                    <a:gd name="T4" fmla="*/ 117 w 1012"/>
                    <a:gd name="T5" fmla="*/ 62 h 496"/>
                    <a:gd name="T6" fmla="*/ 241 w 1012"/>
                    <a:gd name="T7" fmla="*/ 0 h 496"/>
                    <a:gd name="T8" fmla="*/ 253 w 1012"/>
                    <a:gd name="T9" fmla="*/ 67 h 496"/>
                    <a:gd name="T10" fmla="*/ 70 w 1012"/>
                    <a:gd name="T11" fmla="*/ 124 h 496"/>
                    <a:gd name="T12" fmla="*/ 0 w 1012"/>
                    <a:gd name="T13" fmla="*/ 54 h 496"/>
                    <a:gd name="T14" fmla="*/ 0 w 1012"/>
                    <a:gd name="T15" fmla="*/ 54 h 496"/>
                    <a:gd name="T16" fmla="*/ 0 60000 65536"/>
                    <a:gd name="T17" fmla="*/ 0 60000 65536"/>
                    <a:gd name="T18" fmla="*/ 0 60000 65536"/>
                    <a:gd name="T19" fmla="*/ 0 60000 65536"/>
                    <a:gd name="T20" fmla="*/ 0 60000 65536"/>
                    <a:gd name="T21" fmla="*/ 0 60000 65536"/>
                    <a:gd name="T22" fmla="*/ 0 60000 65536"/>
                    <a:gd name="T23" fmla="*/ 0 60000 65536"/>
                    <a:gd name="T24" fmla="*/ 0 w 1012"/>
                    <a:gd name="T25" fmla="*/ 0 h 496"/>
                    <a:gd name="T26" fmla="*/ 1012 w 1012"/>
                    <a:gd name="T27" fmla="*/ 496 h 4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2" h="496">
                      <a:moveTo>
                        <a:pt x="0" y="213"/>
                      </a:moveTo>
                      <a:lnTo>
                        <a:pt x="126" y="126"/>
                      </a:lnTo>
                      <a:lnTo>
                        <a:pt x="468" y="247"/>
                      </a:lnTo>
                      <a:lnTo>
                        <a:pt x="962" y="0"/>
                      </a:lnTo>
                      <a:lnTo>
                        <a:pt x="1012" y="268"/>
                      </a:lnTo>
                      <a:lnTo>
                        <a:pt x="278" y="496"/>
                      </a:lnTo>
                      <a:lnTo>
                        <a:pt x="0" y="213"/>
                      </a:lnTo>
                      <a:close/>
                    </a:path>
                  </a:pathLst>
                </a:custGeom>
                <a:solidFill>
                  <a:srgbClr val="E68033"/>
                </a:solidFill>
                <a:ln w="9525">
                  <a:noFill/>
                  <a:round/>
                  <a:headEnd/>
                  <a:tailEnd/>
                </a:ln>
              </p:spPr>
              <p:txBody>
                <a:bodyPr/>
                <a:lstStyle/>
                <a:p>
                  <a:endParaRPr lang="en-US"/>
                </a:p>
              </p:txBody>
            </p:sp>
            <p:sp>
              <p:nvSpPr>
                <p:cNvPr id="12330" name="Freeform 36"/>
                <p:cNvSpPr>
                  <a:spLocks/>
                </p:cNvSpPr>
                <p:nvPr/>
              </p:nvSpPr>
              <p:spPr bwMode="auto">
                <a:xfrm>
                  <a:off x="1425" y="1602"/>
                  <a:ext cx="102" cy="554"/>
                </a:xfrm>
                <a:custGeom>
                  <a:avLst/>
                  <a:gdLst>
                    <a:gd name="T0" fmla="*/ 11 w 203"/>
                    <a:gd name="T1" fmla="*/ 0 h 1107"/>
                    <a:gd name="T2" fmla="*/ 12 w 203"/>
                    <a:gd name="T3" fmla="*/ 110 h 1107"/>
                    <a:gd name="T4" fmla="*/ 37 w 203"/>
                    <a:gd name="T5" fmla="*/ 102 h 1107"/>
                    <a:gd name="T6" fmla="*/ 51 w 203"/>
                    <a:gd name="T7" fmla="*/ 108 h 1107"/>
                    <a:gd name="T8" fmla="*/ 13 w 203"/>
                    <a:gd name="T9" fmla="*/ 119 h 1107"/>
                    <a:gd name="T10" fmla="*/ 12 w 203"/>
                    <a:gd name="T11" fmla="*/ 268 h 1107"/>
                    <a:gd name="T12" fmla="*/ 43 w 203"/>
                    <a:gd name="T13" fmla="*/ 262 h 1107"/>
                    <a:gd name="T14" fmla="*/ 43 w 203"/>
                    <a:gd name="T15" fmla="*/ 272 h 1107"/>
                    <a:gd name="T16" fmla="*/ 2 w 203"/>
                    <a:gd name="T17" fmla="*/ 277 h 1107"/>
                    <a:gd name="T18" fmla="*/ 0 w 203"/>
                    <a:gd name="T19" fmla="*/ 0 h 1107"/>
                    <a:gd name="T20" fmla="*/ 11 w 203"/>
                    <a:gd name="T21" fmla="*/ 0 h 1107"/>
                    <a:gd name="T22" fmla="*/ 11 w 203"/>
                    <a:gd name="T23" fmla="*/ 0 h 1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3"/>
                    <a:gd name="T37" fmla="*/ 0 h 1107"/>
                    <a:gd name="T38" fmla="*/ 203 w 203"/>
                    <a:gd name="T39" fmla="*/ 1107 h 1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3" h="1107">
                      <a:moveTo>
                        <a:pt x="42" y="0"/>
                      </a:moveTo>
                      <a:lnTo>
                        <a:pt x="46" y="437"/>
                      </a:lnTo>
                      <a:lnTo>
                        <a:pt x="148" y="406"/>
                      </a:lnTo>
                      <a:lnTo>
                        <a:pt x="203" y="431"/>
                      </a:lnTo>
                      <a:lnTo>
                        <a:pt x="51" y="473"/>
                      </a:lnTo>
                      <a:lnTo>
                        <a:pt x="46" y="1071"/>
                      </a:lnTo>
                      <a:lnTo>
                        <a:pt x="169" y="1047"/>
                      </a:lnTo>
                      <a:lnTo>
                        <a:pt x="169" y="1086"/>
                      </a:lnTo>
                      <a:lnTo>
                        <a:pt x="8" y="1107"/>
                      </a:lnTo>
                      <a:lnTo>
                        <a:pt x="0" y="0"/>
                      </a:lnTo>
                      <a:lnTo>
                        <a:pt x="42" y="0"/>
                      </a:lnTo>
                      <a:close/>
                    </a:path>
                  </a:pathLst>
                </a:custGeom>
                <a:solidFill>
                  <a:srgbClr val="638091"/>
                </a:solidFill>
                <a:ln w="9525">
                  <a:noFill/>
                  <a:round/>
                  <a:headEnd/>
                  <a:tailEnd/>
                </a:ln>
              </p:spPr>
              <p:txBody>
                <a:bodyPr/>
                <a:lstStyle/>
                <a:p>
                  <a:endParaRPr lang="en-US"/>
                </a:p>
              </p:txBody>
            </p:sp>
            <p:sp>
              <p:nvSpPr>
                <p:cNvPr id="12331" name="Freeform 37"/>
                <p:cNvSpPr>
                  <a:spLocks/>
                </p:cNvSpPr>
                <p:nvPr/>
              </p:nvSpPr>
              <p:spPr bwMode="auto">
                <a:xfrm>
                  <a:off x="1504" y="1983"/>
                  <a:ext cx="168" cy="276"/>
                </a:xfrm>
                <a:custGeom>
                  <a:avLst/>
                  <a:gdLst>
                    <a:gd name="T0" fmla="*/ 0 w 334"/>
                    <a:gd name="T1" fmla="*/ 0 h 552"/>
                    <a:gd name="T2" fmla="*/ 85 w 334"/>
                    <a:gd name="T3" fmla="*/ 47 h 552"/>
                    <a:gd name="T4" fmla="*/ 79 w 334"/>
                    <a:gd name="T5" fmla="*/ 138 h 552"/>
                    <a:gd name="T6" fmla="*/ 3 w 334"/>
                    <a:gd name="T7" fmla="*/ 87 h 552"/>
                    <a:gd name="T8" fmla="*/ 0 w 334"/>
                    <a:gd name="T9" fmla="*/ 0 h 552"/>
                    <a:gd name="T10" fmla="*/ 0 w 334"/>
                    <a:gd name="T11" fmla="*/ 0 h 552"/>
                    <a:gd name="T12" fmla="*/ 0 60000 65536"/>
                    <a:gd name="T13" fmla="*/ 0 60000 65536"/>
                    <a:gd name="T14" fmla="*/ 0 60000 65536"/>
                    <a:gd name="T15" fmla="*/ 0 60000 65536"/>
                    <a:gd name="T16" fmla="*/ 0 60000 65536"/>
                    <a:gd name="T17" fmla="*/ 0 60000 65536"/>
                    <a:gd name="T18" fmla="*/ 0 w 334"/>
                    <a:gd name="T19" fmla="*/ 0 h 552"/>
                    <a:gd name="T20" fmla="*/ 334 w 334"/>
                    <a:gd name="T21" fmla="*/ 552 h 552"/>
                  </a:gdLst>
                  <a:ahLst/>
                  <a:cxnLst>
                    <a:cxn ang="T12">
                      <a:pos x="T0" y="T1"/>
                    </a:cxn>
                    <a:cxn ang="T13">
                      <a:pos x="T2" y="T3"/>
                    </a:cxn>
                    <a:cxn ang="T14">
                      <a:pos x="T4" y="T5"/>
                    </a:cxn>
                    <a:cxn ang="T15">
                      <a:pos x="T6" y="T7"/>
                    </a:cxn>
                    <a:cxn ang="T16">
                      <a:pos x="T8" y="T9"/>
                    </a:cxn>
                    <a:cxn ang="T17">
                      <a:pos x="T10" y="T11"/>
                    </a:cxn>
                  </a:cxnLst>
                  <a:rect l="T18" t="T19" r="T20" b="T21"/>
                  <a:pathLst>
                    <a:path w="334" h="552">
                      <a:moveTo>
                        <a:pt x="0" y="0"/>
                      </a:moveTo>
                      <a:lnTo>
                        <a:pt x="334" y="188"/>
                      </a:lnTo>
                      <a:lnTo>
                        <a:pt x="315" y="552"/>
                      </a:lnTo>
                      <a:lnTo>
                        <a:pt x="11" y="349"/>
                      </a:lnTo>
                      <a:lnTo>
                        <a:pt x="0" y="0"/>
                      </a:lnTo>
                      <a:close/>
                    </a:path>
                  </a:pathLst>
                </a:custGeom>
                <a:solidFill>
                  <a:srgbClr val="FFCC80"/>
                </a:solidFill>
                <a:ln w="9525">
                  <a:noFill/>
                  <a:round/>
                  <a:headEnd/>
                  <a:tailEnd/>
                </a:ln>
              </p:spPr>
              <p:txBody>
                <a:bodyPr/>
                <a:lstStyle/>
                <a:p>
                  <a:endParaRPr lang="en-US"/>
                </a:p>
              </p:txBody>
            </p:sp>
            <p:sp>
              <p:nvSpPr>
                <p:cNvPr id="12332" name="Freeform 38"/>
                <p:cNvSpPr>
                  <a:spLocks/>
                </p:cNvSpPr>
                <p:nvPr/>
              </p:nvSpPr>
              <p:spPr bwMode="auto">
                <a:xfrm>
                  <a:off x="1484" y="1676"/>
                  <a:ext cx="134" cy="193"/>
                </a:xfrm>
                <a:custGeom>
                  <a:avLst/>
                  <a:gdLst>
                    <a:gd name="T0" fmla="*/ 0 w 268"/>
                    <a:gd name="T1" fmla="*/ 0 h 386"/>
                    <a:gd name="T2" fmla="*/ 0 w 268"/>
                    <a:gd name="T3" fmla="*/ 66 h 386"/>
                    <a:gd name="T4" fmla="*/ 67 w 268"/>
                    <a:gd name="T5" fmla="*/ 97 h 386"/>
                    <a:gd name="T6" fmla="*/ 67 w 268"/>
                    <a:gd name="T7" fmla="*/ 25 h 386"/>
                    <a:gd name="T8" fmla="*/ 0 w 268"/>
                    <a:gd name="T9" fmla="*/ 0 h 386"/>
                    <a:gd name="T10" fmla="*/ 0 w 268"/>
                    <a:gd name="T11" fmla="*/ 0 h 386"/>
                    <a:gd name="T12" fmla="*/ 0 60000 65536"/>
                    <a:gd name="T13" fmla="*/ 0 60000 65536"/>
                    <a:gd name="T14" fmla="*/ 0 60000 65536"/>
                    <a:gd name="T15" fmla="*/ 0 60000 65536"/>
                    <a:gd name="T16" fmla="*/ 0 60000 65536"/>
                    <a:gd name="T17" fmla="*/ 0 60000 65536"/>
                    <a:gd name="T18" fmla="*/ 0 w 268"/>
                    <a:gd name="T19" fmla="*/ 0 h 386"/>
                    <a:gd name="T20" fmla="*/ 268 w 268"/>
                    <a:gd name="T21" fmla="*/ 386 h 386"/>
                  </a:gdLst>
                  <a:ahLst/>
                  <a:cxnLst>
                    <a:cxn ang="T12">
                      <a:pos x="T0" y="T1"/>
                    </a:cxn>
                    <a:cxn ang="T13">
                      <a:pos x="T2" y="T3"/>
                    </a:cxn>
                    <a:cxn ang="T14">
                      <a:pos x="T4" y="T5"/>
                    </a:cxn>
                    <a:cxn ang="T15">
                      <a:pos x="T6" y="T7"/>
                    </a:cxn>
                    <a:cxn ang="T16">
                      <a:pos x="T8" y="T9"/>
                    </a:cxn>
                    <a:cxn ang="T17">
                      <a:pos x="T10" y="T11"/>
                    </a:cxn>
                  </a:cxnLst>
                  <a:rect l="T18" t="T19" r="T20" b="T21"/>
                  <a:pathLst>
                    <a:path w="268" h="386">
                      <a:moveTo>
                        <a:pt x="0" y="0"/>
                      </a:moveTo>
                      <a:lnTo>
                        <a:pt x="0" y="262"/>
                      </a:lnTo>
                      <a:lnTo>
                        <a:pt x="268" y="386"/>
                      </a:lnTo>
                      <a:lnTo>
                        <a:pt x="268" y="101"/>
                      </a:lnTo>
                      <a:lnTo>
                        <a:pt x="0" y="0"/>
                      </a:lnTo>
                      <a:close/>
                    </a:path>
                  </a:pathLst>
                </a:custGeom>
                <a:solidFill>
                  <a:srgbClr val="FFCC80"/>
                </a:solidFill>
                <a:ln w="9525">
                  <a:noFill/>
                  <a:round/>
                  <a:headEnd/>
                  <a:tailEnd/>
                </a:ln>
              </p:spPr>
              <p:txBody>
                <a:bodyPr/>
                <a:lstStyle/>
                <a:p>
                  <a:endParaRPr lang="en-US"/>
                </a:p>
              </p:txBody>
            </p:sp>
            <p:sp>
              <p:nvSpPr>
                <p:cNvPr id="12333" name="Freeform 39"/>
                <p:cNvSpPr>
                  <a:spLocks/>
                </p:cNvSpPr>
                <p:nvPr/>
              </p:nvSpPr>
              <p:spPr bwMode="auto">
                <a:xfrm>
                  <a:off x="1744" y="1772"/>
                  <a:ext cx="75" cy="152"/>
                </a:xfrm>
                <a:custGeom>
                  <a:avLst/>
                  <a:gdLst>
                    <a:gd name="T0" fmla="*/ 0 w 150"/>
                    <a:gd name="T1" fmla="*/ 0 h 304"/>
                    <a:gd name="T2" fmla="*/ 0 w 150"/>
                    <a:gd name="T3" fmla="*/ 60 h 304"/>
                    <a:gd name="T4" fmla="*/ 38 w 150"/>
                    <a:gd name="T5" fmla="*/ 76 h 304"/>
                    <a:gd name="T6" fmla="*/ 38 w 150"/>
                    <a:gd name="T7" fmla="*/ 18 h 304"/>
                    <a:gd name="T8" fmla="*/ 0 w 150"/>
                    <a:gd name="T9" fmla="*/ 0 h 304"/>
                    <a:gd name="T10" fmla="*/ 0 w 150"/>
                    <a:gd name="T11" fmla="*/ 0 h 304"/>
                    <a:gd name="T12" fmla="*/ 0 60000 65536"/>
                    <a:gd name="T13" fmla="*/ 0 60000 65536"/>
                    <a:gd name="T14" fmla="*/ 0 60000 65536"/>
                    <a:gd name="T15" fmla="*/ 0 60000 65536"/>
                    <a:gd name="T16" fmla="*/ 0 60000 65536"/>
                    <a:gd name="T17" fmla="*/ 0 60000 65536"/>
                    <a:gd name="T18" fmla="*/ 0 w 150"/>
                    <a:gd name="T19" fmla="*/ 0 h 304"/>
                    <a:gd name="T20" fmla="*/ 150 w 150"/>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50" h="304">
                      <a:moveTo>
                        <a:pt x="0" y="0"/>
                      </a:moveTo>
                      <a:lnTo>
                        <a:pt x="0" y="241"/>
                      </a:lnTo>
                      <a:lnTo>
                        <a:pt x="150" y="304"/>
                      </a:lnTo>
                      <a:lnTo>
                        <a:pt x="150" y="70"/>
                      </a:lnTo>
                      <a:lnTo>
                        <a:pt x="0" y="0"/>
                      </a:lnTo>
                      <a:close/>
                    </a:path>
                  </a:pathLst>
                </a:custGeom>
                <a:solidFill>
                  <a:srgbClr val="FFCC80"/>
                </a:solidFill>
                <a:ln w="9525">
                  <a:noFill/>
                  <a:round/>
                  <a:headEnd/>
                  <a:tailEnd/>
                </a:ln>
              </p:spPr>
              <p:txBody>
                <a:bodyPr/>
                <a:lstStyle/>
                <a:p>
                  <a:endParaRPr lang="en-US"/>
                </a:p>
              </p:txBody>
            </p:sp>
            <p:sp>
              <p:nvSpPr>
                <p:cNvPr id="12334" name="Freeform 40"/>
                <p:cNvSpPr>
                  <a:spLocks/>
                </p:cNvSpPr>
                <p:nvPr/>
              </p:nvSpPr>
              <p:spPr bwMode="auto">
                <a:xfrm>
                  <a:off x="1614" y="1602"/>
                  <a:ext cx="709" cy="328"/>
                </a:xfrm>
                <a:custGeom>
                  <a:avLst/>
                  <a:gdLst>
                    <a:gd name="T0" fmla="*/ 29 w 1418"/>
                    <a:gd name="T1" fmla="*/ 0 h 655"/>
                    <a:gd name="T2" fmla="*/ 29 w 1418"/>
                    <a:gd name="T3" fmla="*/ 45 h 655"/>
                    <a:gd name="T4" fmla="*/ 0 w 1418"/>
                    <a:gd name="T5" fmla="*/ 61 h 655"/>
                    <a:gd name="T6" fmla="*/ 0 w 1418"/>
                    <a:gd name="T7" fmla="*/ 136 h 655"/>
                    <a:gd name="T8" fmla="*/ 38 w 1418"/>
                    <a:gd name="T9" fmla="*/ 126 h 655"/>
                    <a:gd name="T10" fmla="*/ 44 w 1418"/>
                    <a:gd name="T11" fmla="*/ 79 h 655"/>
                    <a:gd name="T12" fmla="*/ 95 w 1418"/>
                    <a:gd name="T13" fmla="*/ 61 h 655"/>
                    <a:gd name="T14" fmla="*/ 151 w 1418"/>
                    <a:gd name="T15" fmla="*/ 84 h 655"/>
                    <a:gd name="T16" fmla="*/ 100 w 1418"/>
                    <a:gd name="T17" fmla="*/ 104 h 655"/>
                    <a:gd name="T18" fmla="*/ 100 w 1418"/>
                    <a:gd name="T19" fmla="*/ 164 h 655"/>
                    <a:gd name="T20" fmla="*/ 161 w 1418"/>
                    <a:gd name="T21" fmla="*/ 134 h 655"/>
                    <a:gd name="T22" fmla="*/ 161 w 1418"/>
                    <a:gd name="T23" fmla="*/ 108 h 655"/>
                    <a:gd name="T24" fmla="*/ 184 w 1418"/>
                    <a:gd name="T25" fmla="*/ 119 h 655"/>
                    <a:gd name="T26" fmla="*/ 287 w 1418"/>
                    <a:gd name="T27" fmla="*/ 57 h 655"/>
                    <a:gd name="T28" fmla="*/ 287 w 1418"/>
                    <a:gd name="T29" fmla="*/ 41 h 655"/>
                    <a:gd name="T30" fmla="*/ 310 w 1418"/>
                    <a:gd name="T31" fmla="*/ 48 h 655"/>
                    <a:gd name="T32" fmla="*/ 355 w 1418"/>
                    <a:gd name="T33" fmla="*/ 30 h 655"/>
                    <a:gd name="T34" fmla="*/ 355 w 1418"/>
                    <a:gd name="T35" fmla="*/ 0 h 655"/>
                    <a:gd name="T36" fmla="*/ 29 w 1418"/>
                    <a:gd name="T37" fmla="*/ 0 h 655"/>
                    <a:gd name="T38" fmla="*/ 29 w 1418"/>
                    <a:gd name="T39" fmla="*/ 0 h 6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18"/>
                    <a:gd name="T61" fmla="*/ 0 h 655"/>
                    <a:gd name="T62" fmla="*/ 1418 w 1418"/>
                    <a:gd name="T63" fmla="*/ 655 h 6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18" h="655">
                      <a:moveTo>
                        <a:pt x="116" y="0"/>
                      </a:moveTo>
                      <a:lnTo>
                        <a:pt x="116" y="180"/>
                      </a:lnTo>
                      <a:lnTo>
                        <a:pt x="0" y="241"/>
                      </a:lnTo>
                      <a:lnTo>
                        <a:pt x="0" y="541"/>
                      </a:lnTo>
                      <a:lnTo>
                        <a:pt x="152" y="503"/>
                      </a:lnTo>
                      <a:lnTo>
                        <a:pt x="179" y="313"/>
                      </a:lnTo>
                      <a:lnTo>
                        <a:pt x="382" y="243"/>
                      </a:lnTo>
                      <a:lnTo>
                        <a:pt x="601" y="334"/>
                      </a:lnTo>
                      <a:lnTo>
                        <a:pt x="401" y="416"/>
                      </a:lnTo>
                      <a:lnTo>
                        <a:pt x="401" y="655"/>
                      </a:lnTo>
                      <a:lnTo>
                        <a:pt x="641" y="534"/>
                      </a:lnTo>
                      <a:lnTo>
                        <a:pt x="641" y="431"/>
                      </a:lnTo>
                      <a:lnTo>
                        <a:pt x="736" y="473"/>
                      </a:lnTo>
                      <a:lnTo>
                        <a:pt x="1146" y="228"/>
                      </a:lnTo>
                      <a:lnTo>
                        <a:pt x="1146" y="163"/>
                      </a:lnTo>
                      <a:lnTo>
                        <a:pt x="1240" y="190"/>
                      </a:lnTo>
                      <a:lnTo>
                        <a:pt x="1418" y="117"/>
                      </a:lnTo>
                      <a:lnTo>
                        <a:pt x="1418" y="0"/>
                      </a:lnTo>
                      <a:lnTo>
                        <a:pt x="116" y="0"/>
                      </a:lnTo>
                      <a:close/>
                    </a:path>
                  </a:pathLst>
                </a:custGeom>
                <a:solidFill>
                  <a:srgbClr val="914D36"/>
                </a:solidFill>
                <a:ln w="9525">
                  <a:noFill/>
                  <a:round/>
                  <a:headEnd/>
                  <a:tailEnd/>
                </a:ln>
              </p:spPr>
              <p:txBody>
                <a:bodyPr/>
                <a:lstStyle/>
                <a:p>
                  <a:endParaRPr lang="en-US"/>
                </a:p>
              </p:txBody>
            </p:sp>
            <p:sp>
              <p:nvSpPr>
                <p:cNvPr id="12335" name="Freeform 41"/>
                <p:cNvSpPr>
                  <a:spLocks/>
                </p:cNvSpPr>
                <p:nvPr/>
              </p:nvSpPr>
              <p:spPr bwMode="auto">
                <a:xfrm>
                  <a:off x="1559" y="1772"/>
                  <a:ext cx="741" cy="485"/>
                </a:xfrm>
                <a:custGeom>
                  <a:avLst/>
                  <a:gdLst>
                    <a:gd name="T0" fmla="*/ 15 w 1483"/>
                    <a:gd name="T1" fmla="*/ 80 h 971"/>
                    <a:gd name="T2" fmla="*/ 0 w 1483"/>
                    <a:gd name="T3" fmla="*/ 86 h 971"/>
                    <a:gd name="T4" fmla="*/ 70 w 1483"/>
                    <a:gd name="T5" fmla="*/ 134 h 971"/>
                    <a:gd name="T6" fmla="*/ 49 w 1483"/>
                    <a:gd name="T7" fmla="*/ 150 h 971"/>
                    <a:gd name="T8" fmla="*/ 49 w 1483"/>
                    <a:gd name="T9" fmla="*/ 242 h 971"/>
                    <a:gd name="T10" fmla="*/ 111 w 1483"/>
                    <a:gd name="T11" fmla="*/ 203 h 971"/>
                    <a:gd name="T12" fmla="*/ 162 w 1483"/>
                    <a:gd name="T13" fmla="*/ 235 h 971"/>
                    <a:gd name="T14" fmla="*/ 232 w 1483"/>
                    <a:gd name="T15" fmla="*/ 191 h 971"/>
                    <a:gd name="T16" fmla="*/ 237 w 1483"/>
                    <a:gd name="T17" fmla="*/ 169 h 971"/>
                    <a:gd name="T18" fmla="*/ 251 w 1483"/>
                    <a:gd name="T19" fmla="*/ 177 h 971"/>
                    <a:gd name="T20" fmla="*/ 315 w 1483"/>
                    <a:gd name="T21" fmla="*/ 131 h 971"/>
                    <a:gd name="T22" fmla="*/ 370 w 1483"/>
                    <a:gd name="T23" fmla="*/ 99 h 971"/>
                    <a:gd name="T24" fmla="*/ 370 w 1483"/>
                    <a:gd name="T25" fmla="*/ 51 h 971"/>
                    <a:gd name="T26" fmla="*/ 324 w 1483"/>
                    <a:gd name="T27" fmla="*/ 38 h 971"/>
                    <a:gd name="T28" fmla="*/ 324 w 1483"/>
                    <a:gd name="T29" fmla="*/ 6 h 971"/>
                    <a:gd name="T30" fmla="*/ 311 w 1483"/>
                    <a:gd name="T31" fmla="*/ 0 h 971"/>
                    <a:gd name="T32" fmla="*/ 204 w 1483"/>
                    <a:gd name="T33" fmla="*/ 58 h 971"/>
                    <a:gd name="T34" fmla="*/ 204 w 1483"/>
                    <a:gd name="T35" fmla="*/ 110 h 971"/>
                    <a:gd name="T36" fmla="*/ 180 w 1483"/>
                    <a:gd name="T37" fmla="*/ 102 h 971"/>
                    <a:gd name="T38" fmla="*/ 139 w 1483"/>
                    <a:gd name="T39" fmla="*/ 122 h 971"/>
                    <a:gd name="T40" fmla="*/ 139 w 1483"/>
                    <a:gd name="T41" fmla="*/ 96 h 971"/>
                    <a:gd name="T42" fmla="*/ 91 w 1483"/>
                    <a:gd name="T43" fmla="*/ 119 h 971"/>
                    <a:gd name="T44" fmla="*/ 15 w 1483"/>
                    <a:gd name="T45" fmla="*/ 80 h 971"/>
                    <a:gd name="T46" fmla="*/ 15 w 1483"/>
                    <a:gd name="T47" fmla="*/ 80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83"/>
                    <a:gd name="T73" fmla="*/ 0 h 971"/>
                    <a:gd name="T74" fmla="*/ 1483 w 1483"/>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83" h="971">
                      <a:moveTo>
                        <a:pt x="61" y="321"/>
                      </a:moveTo>
                      <a:lnTo>
                        <a:pt x="0" y="346"/>
                      </a:lnTo>
                      <a:lnTo>
                        <a:pt x="283" y="539"/>
                      </a:lnTo>
                      <a:lnTo>
                        <a:pt x="196" y="600"/>
                      </a:lnTo>
                      <a:lnTo>
                        <a:pt x="196" y="971"/>
                      </a:lnTo>
                      <a:lnTo>
                        <a:pt x="447" y="813"/>
                      </a:lnTo>
                      <a:lnTo>
                        <a:pt x="650" y="940"/>
                      </a:lnTo>
                      <a:lnTo>
                        <a:pt x="928" y="767"/>
                      </a:lnTo>
                      <a:lnTo>
                        <a:pt x="948" y="676"/>
                      </a:lnTo>
                      <a:lnTo>
                        <a:pt x="1004" y="710"/>
                      </a:lnTo>
                      <a:lnTo>
                        <a:pt x="1262" y="524"/>
                      </a:lnTo>
                      <a:lnTo>
                        <a:pt x="1483" y="397"/>
                      </a:lnTo>
                      <a:lnTo>
                        <a:pt x="1483" y="207"/>
                      </a:lnTo>
                      <a:lnTo>
                        <a:pt x="1298" y="152"/>
                      </a:lnTo>
                      <a:lnTo>
                        <a:pt x="1298" y="24"/>
                      </a:lnTo>
                      <a:lnTo>
                        <a:pt x="1247" y="0"/>
                      </a:lnTo>
                      <a:lnTo>
                        <a:pt x="819" y="232"/>
                      </a:lnTo>
                      <a:lnTo>
                        <a:pt x="819" y="442"/>
                      </a:lnTo>
                      <a:lnTo>
                        <a:pt x="720" y="410"/>
                      </a:lnTo>
                      <a:lnTo>
                        <a:pt x="557" y="488"/>
                      </a:lnTo>
                      <a:lnTo>
                        <a:pt x="557" y="385"/>
                      </a:lnTo>
                      <a:lnTo>
                        <a:pt x="365" y="479"/>
                      </a:lnTo>
                      <a:lnTo>
                        <a:pt x="61" y="321"/>
                      </a:lnTo>
                      <a:close/>
                    </a:path>
                  </a:pathLst>
                </a:custGeom>
                <a:solidFill>
                  <a:srgbClr val="914D36"/>
                </a:solidFill>
                <a:ln w="9525">
                  <a:noFill/>
                  <a:round/>
                  <a:headEnd/>
                  <a:tailEnd/>
                </a:ln>
              </p:spPr>
              <p:txBody>
                <a:bodyPr/>
                <a:lstStyle/>
                <a:p>
                  <a:endParaRPr lang="en-US"/>
                </a:p>
              </p:txBody>
            </p:sp>
            <p:sp>
              <p:nvSpPr>
                <p:cNvPr id="12336" name="Freeform 42"/>
                <p:cNvSpPr>
                  <a:spLocks/>
                </p:cNvSpPr>
                <p:nvPr/>
              </p:nvSpPr>
              <p:spPr bwMode="auto">
                <a:xfrm>
                  <a:off x="1735" y="1602"/>
                  <a:ext cx="647" cy="775"/>
                </a:xfrm>
                <a:custGeom>
                  <a:avLst/>
                  <a:gdLst>
                    <a:gd name="T0" fmla="*/ 0 w 1294"/>
                    <a:gd name="T1" fmla="*/ 0 h 1550"/>
                    <a:gd name="T2" fmla="*/ 15 w 1294"/>
                    <a:gd name="T3" fmla="*/ 0 h 1550"/>
                    <a:gd name="T4" fmla="*/ 17 w 1294"/>
                    <a:gd name="T5" fmla="*/ 192 h 1550"/>
                    <a:gd name="T6" fmla="*/ 314 w 1294"/>
                    <a:gd name="T7" fmla="*/ 26 h 1550"/>
                    <a:gd name="T8" fmla="*/ 324 w 1294"/>
                    <a:gd name="T9" fmla="*/ 33 h 1550"/>
                    <a:gd name="T10" fmla="*/ 17 w 1294"/>
                    <a:gd name="T11" fmla="*/ 208 h 1550"/>
                    <a:gd name="T12" fmla="*/ 18 w 1294"/>
                    <a:gd name="T13" fmla="*/ 365 h 1550"/>
                    <a:gd name="T14" fmla="*/ 288 w 1294"/>
                    <a:gd name="T15" fmla="*/ 193 h 1550"/>
                    <a:gd name="T16" fmla="*/ 285 w 1294"/>
                    <a:gd name="T17" fmla="*/ 205 h 1550"/>
                    <a:gd name="T18" fmla="*/ 11 w 1294"/>
                    <a:gd name="T19" fmla="*/ 388 h 1550"/>
                    <a:gd name="T20" fmla="*/ 1 w 1294"/>
                    <a:gd name="T21" fmla="*/ 207 h 1550"/>
                    <a:gd name="T22" fmla="*/ 0 w 1294"/>
                    <a:gd name="T23" fmla="*/ 0 h 1550"/>
                    <a:gd name="T24" fmla="*/ 0 w 1294"/>
                    <a:gd name="T25" fmla="*/ 0 h 15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94"/>
                    <a:gd name="T40" fmla="*/ 0 h 1550"/>
                    <a:gd name="T41" fmla="*/ 1294 w 1294"/>
                    <a:gd name="T42" fmla="*/ 1550 h 15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94" h="1550">
                      <a:moveTo>
                        <a:pt x="0" y="0"/>
                      </a:moveTo>
                      <a:lnTo>
                        <a:pt x="62" y="0"/>
                      </a:lnTo>
                      <a:lnTo>
                        <a:pt x="68" y="767"/>
                      </a:lnTo>
                      <a:lnTo>
                        <a:pt x="1254" y="106"/>
                      </a:lnTo>
                      <a:lnTo>
                        <a:pt x="1294" y="129"/>
                      </a:lnTo>
                      <a:lnTo>
                        <a:pt x="68" y="832"/>
                      </a:lnTo>
                      <a:lnTo>
                        <a:pt x="70" y="1459"/>
                      </a:lnTo>
                      <a:lnTo>
                        <a:pt x="1150" y="771"/>
                      </a:lnTo>
                      <a:lnTo>
                        <a:pt x="1140" y="822"/>
                      </a:lnTo>
                      <a:lnTo>
                        <a:pt x="47" y="1550"/>
                      </a:lnTo>
                      <a:lnTo>
                        <a:pt x="3" y="828"/>
                      </a:lnTo>
                      <a:lnTo>
                        <a:pt x="0" y="0"/>
                      </a:lnTo>
                      <a:close/>
                    </a:path>
                  </a:pathLst>
                </a:custGeom>
                <a:solidFill>
                  <a:srgbClr val="638091"/>
                </a:solidFill>
                <a:ln w="9525">
                  <a:noFill/>
                  <a:round/>
                  <a:headEnd/>
                  <a:tailEnd/>
                </a:ln>
              </p:spPr>
              <p:txBody>
                <a:bodyPr/>
                <a:lstStyle/>
                <a:p>
                  <a:endParaRPr lang="en-US"/>
                </a:p>
              </p:txBody>
            </p:sp>
            <p:sp>
              <p:nvSpPr>
                <p:cNvPr id="12337" name="Freeform 43"/>
                <p:cNvSpPr>
                  <a:spLocks/>
                </p:cNvSpPr>
                <p:nvPr/>
              </p:nvSpPr>
              <p:spPr bwMode="auto">
                <a:xfrm>
                  <a:off x="1417" y="1599"/>
                  <a:ext cx="339" cy="775"/>
                </a:xfrm>
                <a:custGeom>
                  <a:avLst/>
                  <a:gdLst>
                    <a:gd name="T0" fmla="*/ 0 w 678"/>
                    <a:gd name="T1" fmla="*/ 2 h 1550"/>
                    <a:gd name="T2" fmla="*/ 1 w 678"/>
                    <a:gd name="T3" fmla="*/ 284 h 1550"/>
                    <a:gd name="T4" fmla="*/ 170 w 678"/>
                    <a:gd name="T5" fmla="*/ 388 h 1550"/>
                    <a:gd name="T6" fmla="*/ 166 w 678"/>
                    <a:gd name="T7" fmla="*/ 0 h 1550"/>
                    <a:gd name="T8" fmla="*/ 156 w 678"/>
                    <a:gd name="T9" fmla="*/ 0 h 1550"/>
                    <a:gd name="T10" fmla="*/ 157 w 678"/>
                    <a:gd name="T11" fmla="*/ 367 h 1550"/>
                    <a:gd name="T12" fmla="*/ 8 w 678"/>
                    <a:gd name="T13" fmla="*/ 277 h 1550"/>
                    <a:gd name="T14" fmla="*/ 10 w 678"/>
                    <a:gd name="T15" fmla="*/ 2 h 1550"/>
                    <a:gd name="T16" fmla="*/ 0 w 678"/>
                    <a:gd name="T17" fmla="*/ 2 h 1550"/>
                    <a:gd name="T18" fmla="*/ 0 w 678"/>
                    <a:gd name="T19" fmla="*/ 2 h 15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1550"/>
                    <a:gd name="T32" fmla="*/ 678 w 678"/>
                    <a:gd name="T33" fmla="*/ 1550 h 15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1550">
                      <a:moveTo>
                        <a:pt x="0" y="6"/>
                      </a:moveTo>
                      <a:lnTo>
                        <a:pt x="7" y="1134"/>
                      </a:lnTo>
                      <a:lnTo>
                        <a:pt x="678" y="1550"/>
                      </a:lnTo>
                      <a:lnTo>
                        <a:pt x="663" y="0"/>
                      </a:lnTo>
                      <a:lnTo>
                        <a:pt x="623" y="0"/>
                      </a:lnTo>
                      <a:lnTo>
                        <a:pt x="627" y="1465"/>
                      </a:lnTo>
                      <a:lnTo>
                        <a:pt x="32" y="1108"/>
                      </a:lnTo>
                      <a:lnTo>
                        <a:pt x="38" y="6"/>
                      </a:lnTo>
                      <a:lnTo>
                        <a:pt x="0" y="6"/>
                      </a:lnTo>
                      <a:close/>
                    </a:path>
                  </a:pathLst>
                </a:custGeom>
                <a:solidFill>
                  <a:srgbClr val="BDC9D4"/>
                </a:solidFill>
                <a:ln w="9525">
                  <a:noFill/>
                  <a:round/>
                  <a:headEnd/>
                  <a:tailEnd/>
                </a:ln>
              </p:spPr>
              <p:txBody>
                <a:bodyPr/>
                <a:lstStyle/>
                <a:p>
                  <a:endParaRPr lang="en-US"/>
                </a:p>
              </p:txBody>
            </p:sp>
            <p:sp>
              <p:nvSpPr>
                <p:cNvPr id="12338" name="Freeform 44"/>
                <p:cNvSpPr>
                  <a:spLocks/>
                </p:cNvSpPr>
                <p:nvPr/>
              </p:nvSpPr>
              <p:spPr bwMode="auto">
                <a:xfrm>
                  <a:off x="1429" y="1828"/>
                  <a:ext cx="306" cy="200"/>
                </a:xfrm>
                <a:custGeom>
                  <a:avLst/>
                  <a:gdLst>
                    <a:gd name="T0" fmla="*/ 3 w 612"/>
                    <a:gd name="T1" fmla="*/ 0 h 401"/>
                    <a:gd name="T2" fmla="*/ 153 w 612"/>
                    <a:gd name="T3" fmla="*/ 86 h 401"/>
                    <a:gd name="T4" fmla="*/ 153 w 612"/>
                    <a:gd name="T5" fmla="*/ 100 h 401"/>
                    <a:gd name="T6" fmla="*/ 0 w 612"/>
                    <a:gd name="T7" fmla="*/ 6 h 401"/>
                    <a:gd name="T8" fmla="*/ 3 w 612"/>
                    <a:gd name="T9" fmla="*/ 0 h 401"/>
                    <a:gd name="T10" fmla="*/ 3 w 612"/>
                    <a:gd name="T11" fmla="*/ 0 h 401"/>
                    <a:gd name="T12" fmla="*/ 0 60000 65536"/>
                    <a:gd name="T13" fmla="*/ 0 60000 65536"/>
                    <a:gd name="T14" fmla="*/ 0 60000 65536"/>
                    <a:gd name="T15" fmla="*/ 0 60000 65536"/>
                    <a:gd name="T16" fmla="*/ 0 60000 65536"/>
                    <a:gd name="T17" fmla="*/ 0 60000 65536"/>
                    <a:gd name="T18" fmla="*/ 0 w 612"/>
                    <a:gd name="T19" fmla="*/ 0 h 401"/>
                    <a:gd name="T20" fmla="*/ 612 w 612"/>
                    <a:gd name="T21" fmla="*/ 401 h 401"/>
                  </a:gdLst>
                  <a:ahLst/>
                  <a:cxnLst>
                    <a:cxn ang="T12">
                      <a:pos x="T0" y="T1"/>
                    </a:cxn>
                    <a:cxn ang="T13">
                      <a:pos x="T2" y="T3"/>
                    </a:cxn>
                    <a:cxn ang="T14">
                      <a:pos x="T4" y="T5"/>
                    </a:cxn>
                    <a:cxn ang="T15">
                      <a:pos x="T6" y="T7"/>
                    </a:cxn>
                    <a:cxn ang="T16">
                      <a:pos x="T8" y="T9"/>
                    </a:cxn>
                    <a:cxn ang="T17">
                      <a:pos x="T10" y="T11"/>
                    </a:cxn>
                  </a:cxnLst>
                  <a:rect l="T18" t="T19" r="T20" b="T21"/>
                  <a:pathLst>
                    <a:path w="612" h="401">
                      <a:moveTo>
                        <a:pt x="13" y="0"/>
                      </a:moveTo>
                      <a:lnTo>
                        <a:pt x="612" y="346"/>
                      </a:lnTo>
                      <a:lnTo>
                        <a:pt x="612" y="401"/>
                      </a:lnTo>
                      <a:lnTo>
                        <a:pt x="0" y="26"/>
                      </a:lnTo>
                      <a:lnTo>
                        <a:pt x="13" y="0"/>
                      </a:lnTo>
                      <a:close/>
                    </a:path>
                  </a:pathLst>
                </a:custGeom>
                <a:solidFill>
                  <a:srgbClr val="BDC9D4"/>
                </a:solidFill>
                <a:ln w="9525">
                  <a:noFill/>
                  <a:round/>
                  <a:headEnd/>
                  <a:tailEnd/>
                </a:ln>
              </p:spPr>
              <p:txBody>
                <a:bodyPr/>
                <a:lstStyle/>
                <a:p>
                  <a:endParaRPr lang="en-US"/>
                </a:p>
              </p:txBody>
            </p:sp>
            <p:sp>
              <p:nvSpPr>
                <p:cNvPr id="12339" name="Freeform 45"/>
                <p:cNvSpPr>
                  <a:spLocks/>
                </p:cNvSpPr>
                <p:nvPr/>
              </p:nvSpPr>
              <p:spPr bwMode="auto">
                <a:xfrm>
                  <a:off x="1842" y="2092"/>
                  <a:ext cx="54" cy="120"/>
                </a:xfrm>
                <a:custGeom>
                  <a:avLst/>
                  <a:gdLst>
                    <a:gd name="T0" fmla="*/ 0 w 109"/>
                    <a:gd name="T1" fmla="*/ 0 h 239"/>
                    <a:gd name="T2" fmla="*/ 27 w 109"/>
                    <a:gd name="T3" fmla="*/ 10 h 239"/>
                    <a:gd name="T4" fmla="*/ 24 w 109"/>
                    <a:gd name="T5" fmla="*/ 60 h 239"/>
                    <a:gd name="T6" fmla="*/ 5 w 109"/>
                    <a:gd name="T7" fmla="*/ 46 h 239"/>
                    <a:gd name="T8" fmla="*/ 9 w 109"/>
                    <a:gd name="T9" fmla="*/ 21 h 239"/>
                    <a:gd name="T10" fmla="*/ 0 w 109"/>
                    <a:gd name="T11" fmla="*/ 16 h 239"/>
                    <a:gd name="T12" fmla="*/ 0 w 109"/>
                    <a:gd name="T13" fmla="*/ 0 h 239"/>
                    <a:gd name="T14" fmla="*/ 0 w 109"/>
                    <a:gd name="T15" fmla="*/ 0 h 239"/>
                    <a:gd name="T16" fmla="*/ 0 60000 65536"/>
                    <a:gd name="T17" fmla="*/ 0 60000 65536"/>
                    <a:gd name="T18" fmla="*/ 0 60000 65536"/>
                    <a:gd name="T19" fmla="*/ 0 60000 65536"/>
                    <a:gd name="T20" fmla="*/ 0 60000 65536"/>
                    <a:gd name="T21" fmla="*/ 0 60000 65536"/>
                    <a:gd name="T22" fmla="*/ 0 60000 65536"/>
                    <a:gd name="T23" fmla="*/ 0 60000 65536"/>
                    <a:gd name="T24" fmla="*/ 0 w 109"/>
                    <a:gd name="T25" fmla="*/ 0 h 239"/>
                    <a:gd name="T26" fmla="*/ 109 w 109"/>
                    <a:gd name="T27" fmla="*/ 239 h 2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9" h="239">
                      <a:moveTo>
                        <a:pt x="0" y="0"/>
                      </a:moveTo>
                      <a:lnTo>
                        <a:pt x="109" y="40"/>
                      </a:lnTo>
                      <a:lnTo>
                        <a:pt x="97" y="239"/>
                      </a:lnTo>
                      <a:lnTo>
                        <a:pt x="21" y="182"/>
                      </a:lnTo>
                      <a:lnTo>
                        <a:pt x="37" y="82"/>
                      </a:lnTo>
                      <a:lnTo>
                        <a:pt x="0" y="61"/>
                      </a:lnTo>
                      <a:lnTo>
                        <a:pt x="0" y="0"/>
                      </a:lnTo>
                      <a:close/>
                    </a:path>
                  </a:pathLst>
                </a:custGeom>
                <a:solidFill>
                  <a:srgbClr val="FFCC80"/>
                </a:solidFill>
                <a:ln w="9525">
                  <a:noFill/>
                  <a:round/>
                  <a:headEnd/>
                  <a:tailEnd/>
                </a:ln>
              </p:spPr>
              <p:txBody>
                <a:bodyPr/>
                <a:lstStyle/>
                <a:p>
                  <a:endParaRPr lang="en-US"/>
                </a:p>
              </p:txBody>
            </p:sp>
            <p:sp>
              <p:nvSpPr>
                <p:cNvPr id="12340" name="Freeform 46"/>
                <p:cNvSpPr>
                  <a:spLocks/>
                </p:cNvSpPr>
                <p:nvPr/>
              </p:nvSpPr>
              <p:spPr bwMode="auto">
                <a:xfrm>
                  <a:off x="1994" y="1919"/>
                  <a:ext cx="89" cy="92"/>
                </a:xfrm>
                <a:custGeom>
                  <a:avLst/>
                  <a:gdLst>
                    <a:gd name="T0" fmla="*/ 3 w 178"/>
                    <a:gd name="T1" fmla="*/ 0 h 185"/>
                    <a:gd name="T2" fmla="*/ 45 w 178"/>
                    <a:gd name="T3" fmla="*/ 19 h 185"/>
                    <a:gd name="T4" fmla="*/ 45 w 178"/>
                    <a:gd name="T5" fmla="*/ 46 h 185"/>
                    <a:gd name="T6" fmla="*/ 0 w 178"/>
                    <a:gd name="T7" fmla="*/ 26 h 185"/>
                    <a:gd name="T8" fmla="*/ 3 w 178"/>
                    <a:gd name="T9" fmla="*/ 0 h 185"/>
                    <a:gd name="T10" fmla="*/ 3 w 178"/>
                    <a:gd name="T11" fmla="*/ 0 h 185"/>
                    <a:gd name="T12" fmla="*/ 0 60000 65536"/>
                    <a:gd name="T13" fmla="*/ 0 60000 65536"/>
                    <a:gd name="T14" fmla="*/ 0 60000 65536"/>
                    <a:gd name="T15" fmla="*/ 0 60000 65536"/>
                    <a:gd name="T16" fmla="*/ 0 60000 65536"/>
                    <a:gd name="T17" fmla="*/ 0 60000 65536"/>
                    <a:gd name="T18" fmla="*/ 0 w 178"/>
                    <a:gd name="T19" fmla="*/ 0 h 185"/>
                    <a:gd name="T20" fmla="*/ 178 w 178"/>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78" h="185">
                      <a:moveTo>
                        <a:pt x="11" y="0"/>
                      </a:moveTo>
                      <a:lnTo>
                        <a:pt x="178" y="76"/>
                      </a:lnTo>
                      <a:lnTo>
                        <a:pt x="178" y="185"/>
                      </a:lnTo>
                      <a:lnTo>
                        <a:pt x="0" y="107"/>
                      </a:lnTo>
                      <a:lnTo>
                        <a:pt x="11" y="0"/>
                      </a:lnTo>
                      <a:close/>
                    </a:path>
                  </a:pathLst>
                </a:custGeom>
                <a:solidFill>
                  <a:srgbClr val="E68033"/>
                </a:solidFill>
                <a:ln w="9525">
                  <a:noFill/>
                  <a:round/>
                  <a:headEnd/>
                  <a:tailEnd/>
                </a:ln>
              </p:spPr>
              <p:txBody>
                <a:bodyPr/>
                <a:lstStyle/>
                <a:p>
                  <a:endParaRPr lang="en-US"/>
                </a:p>
              </p:txBody>
            </p:sp>
            <p:sp>
              <p:nvSpPr>
                <p:cNvPr id="12341" name="Freeform 47"/>
                <p:cNvSpPr>
                  <a:spLocks/>
                </p:cNvSpPr>
                <p:nvPr/>
              </p:nvSpPr>
              <p:spPr bwMode="auto">
                <a:xfrm>
                  <a:off x="1888" y="1627"/>
                  <a:ext cx="106" cy="72"/>
                </a:xfrm>
                <a:custGeom>
                  <a:avLst/>
                  <a:gdLst>
                    <a:gd name="T0" fmla="*/ 13 w 211"/>
                    <a:gd name="T1" fmla="*/ 5 h 144"/>
                    <a:gd name="T2" fmla="*/ 53 w 211"/>
                    <a:gd name="T3" fmla="*/ 12 h 144"/>
                    <a:gd name="T4" fmla="*/ 52 w 211"/>
                    <a:gd name="T5" fmla="*/ 36 h 144"/>
                    <a:gd name="T6" fmla="*/ 27 w 211"/>
                    <a:gd name="T7" fmla="*/ 31 h 144"/>
                    <a:gd name="T8" fmla="*/ 27 w 211"/>
                    <a:gd name="T9" fmla="*/ 17 h 144"/>
                    <a:gd name="T10" fmla="*/ 0 w 211"/>
                    <a:gd name="T11" fmla="*/ 12 h 144"/>
                    <a:gd name="T12" fmla="*/ 0 w 211"/>
                    <a:gd name="T13" fmla="*/ 0 h 144"/>
                    <a:gd name="T14" fmla="*/ 13 w 211"/>
                    <a:gd name="T15" fmla="*/ 5 h 144"/>
                    <a:gd name="T16" fmla="*/ 13 w 211"/>
                    <a:gd name="T17" fmla="*/ 5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1"/>
                    <a:gd name="T28" fmla="*/ 0 h 144"/>
                    <a:gd name="T29" fmla="*/ 211 w 211"/>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1" h="144">
                      <a:moveTo>
                        <a:pt x="51" y="17"/>
                      </a:moveTo>
                      <a:lnTo>
                        <a:pt x="211" y="51"/>
                      </a:lnTo>
                      <a:lnTo>
                        <a:pt x="207" y="144"/>
                      </a:lnTo>
                      <a:lnTo>
                        <a:pt x="106" y="127"/>
                      </a:lnTo>
                      <a:lnTo>
                        <a:pt x="106" y="68"/>
                      </a:lnTo>
                      <a:lnTo>
                        <a:pt x="0" y="48"/>
                      </a:lnTo>
                      <a:lnTo>
                        <a:pt x="0" y="0"/>
                      </a:lnTo>
                      <a:lnTo>
                        <a:pt x="51" y="17"/>
                      </a:lnTo>
                      <a:close/>
                    </a:path>
                  </a:pathLst>
                </a:custGeom>
                <a:solidFill>
                  <a:srgbClr val="E68033"/>
                </a:solidFill>
                <a:ln w="9525">
                  <a:noFill/>
                  <a:round/>
                  <a:headEnd/>
                  <a:tailEnd/>
                </a:ln>
              </p:spPr>
              <p:txBody>
                <a:bodyPr/>
                <a:lstStyle/>
                <a:p>
                  <a:endParaRPr lang="en-US"/>
                </a:p>
              </p:txBody>
            </p:sp>
            <p:sp>
              <p:nvSpPr>
                <p:cNvPr id="12342" name="Freeform 48"/>
                <p:cNvSpPr>
                  <a:spLocks/>
                </p:cNvSpPr>
                <p:nvPr/>
              </p:nvSpPr>
              <p:spPr bwMode="auto">
                <a:xfrm>
                  <a:off x="1489" y="1680"/>
                  <a:ext cx="57" cy="137"/>
                </a:xfrm>
                <a:custGeom>
                  <a:avLst/>
                  <a:gdLst>
                    <a:gd name="T0" fmla="*/ 0 w 114"/>
                    <a:gd name="T1" fmla="*/ 65 h 276"/>
                    <a:gd name="T2" fmla="*/ 13 w 114"/>
                    <a:gd name="T3" fmla="*/ 0 h 276"/>
                    <a:gd name="T4" fmla="*/ 29 w 114"/>
                    <a:gd name="T5" fmla="*/ 4 h 276"/>
                    <a:gd name="T6" fmla="*/ 12 w 114"/>
                    <a:gd name="T7" fmla="*/ 68 h 276"/>
                    <a:gd name="T8" fmla="*/ 0 w 114"/>
                    <a:gd name="T9" fmla="*/ 65 h 276"/>
                    <a:gd name="T10" fmla="*/ 0 w 114"/>
                    <a:gd name="T11" fmla="*/ 65 h 276"/>
                    <a:gd name="T12" fmla="*/ 0 60000 65536"/>
                    <a:gd name="T13" fmla="*/ 0 60000 65536"/>
                    <a:gd name="T14" fmla="*/ 0 60000 65536"/>
                    <a:gd name="T15" fmla="*/ 0 60000 65536"/>
                    <a:gd name="T16" fmla="*/ 0 60000 65536"/>
                    <a:gd name="T17" fmla="*/ 0 60000 65536"/>
                    <a:gd name="T18" fmla="*/ 0 w 114"/>
                    <a:gd name="T19" fmla="*/ 0 h 276"/>
                    <a:gd name="T20" fmla="*/ 114 w 114"/>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114" h="276">
                      <a:moveTo>
                        <a:pt x="0" y="261"/>
                      </a:moveTo>
                      <a:lnTo>
                        <a:pt x="52" y="0"/>
                      </a:lnTo>
                      <a:lnTo>
                        <a:pt x="114" y="18"/>
                      </a:lnTo>
                      <a:lnTo>
                        <a:pt x="46" y="276"/>
                      </a:lnTo>
                      <a:lnTo>
                        <a:pt x="0" y="261"/>
                      </a:lnTo>
                      <a:close/>
                    </a:path>
                  </a:pathLst>
                </a:custGeom>
                <a:solidFill>
                  <a:srgbClr val="E68033"/>
                </a:solidFill>
                <a:ln w="9525">
                  <a:noFill/>
                  <a:round/>
                  <a:headEnd/>
                  <a:tailEnd/>
                </a:ln>
              </p:spPr>
              <p:txBody>
                <a:bodyPr/>
                <a:lstStyle/>
                <a:p>
                  <a:endParaRPr lang="en-US"/>
                </a:p>
              </p:txBody>
            </p:sp>
            <p:sp>
              <p:nvSpPr>
                <p:cNvPr id="12343" name="Freeform 49"/>
                <p:cNvSpPr>
                  <a:spLocks/>
                </p:cNvSpPr>
                <p:nvPr/>
              </p:nvSpPr>
              <p:spPr bwMode="auto">
                <a:xfrm>
                  <a:off x="1504" y="1993"/>
                  <a:ext cx="47" cy="142"/>
                </a:xfrm>
                <a:custGeom>
                  <a:avLst/>
                  <a:gdLst>
                    <a:gd name="T0" fmla="*/ 2 w 93"/>
                    <a:gd name="T1" fmla="*/ 71 h 284"/>
                    <a:gd name="T2" fmla="*/ 24 w 93"/>
                    <a:gd name="T3" fmla="*/ 7 h 284"/>
                    <a:gd name="T4" fmla="*/ 13 w 93"/>
                    <a:gd name="T5" fmla="*/ 0 h 284"/>
                    <a:gd name="T6" fmla="*/ 0 w 93"/>
                    <a:gd name="T7" fmla="*/ 47 h 284"/>
                    <a:gd name="T8" fmla="*/ 2 w 93"/>
                    <a:gd name="T9" fmla="*/ 71 h 284"/>
                    <a:gd name="T10" fmla="*/ 2 w 93"/>
                    <a:gd name="T11" fmla="*/ 71 h 284"/>
                    <a:gd name="T12" fmla="*/ 0 60000 65536"/>
                    <a:gd name="T13" fmla="*/ 0 60000 65536"/>
                    <a:gd name="T14" fmla="*/ 0 60000 65536"/>
                    <a:gd name="T15" fmla="*/ 0 60000 65536"/>
                    <a:gd name="T16" fmla="*/ 0 60000 65536"/>
                    <a:gd name="T17" fmla="*/ 0 60000 65536"/>
                    <a:gd name="T18" fmla="*/ 0 w 93"/>
                    <a:gd name="T19" fmla="*/ 0 h 284"/>
                    <a:gd name="T20" fmla="*/ 93 w 93"/>
                    <a:gd name="T21" fmla="*/ 284 h 284"/>
                  </a:gdLst>
                  <a:ahLst/>
                  <a:cxnLst>
                    <a:cxn ang="T12">
                      <a:pos x="T0" y="T1"/>
                    </a:cxn>
                    <a:cxn ang="T13">
                      <a:pos x="T2" y="T3"/>
                    </a:cxn>
                    <a:cxn ang="T14">
                      <a:pos x="T4" y="T5"/>
                    </a:cxn>
                    <a:cxn ang="T15">
                      <a:pos x="T6" y="T7"/>
                    </a:cxn>
                    <a:cxn ang="T16">
                      <a:pos x="T8" y="T9"/>
                    </a:cxn>
                    <a:cxn ang="T17">
                      <a:pos x="T10" y="T11"/>
                    </a:cxn>
                  </a:cxnLst>
                  <a:rect l="T18" t="T19" r="T20" b="T21"/>
                  <a:pathLst>
                    <a:path w="93" h="284">
                      <a:moveTo>
                        <a:pt x="5" y="284"/>
                      </a:moveTo>
                      <a:lnTo>
                        <a:pt x="93" y="31"/>
                      </a:lnTo>
                      <a:lnTo>
                        <a:pt x="51" y="0"/>
                      </a:lnTo>
                      <a:lnTo>
                        <a:pt x="0" y="189"/>
                      </a:lnTo>
                      <a:lnTo>
                        <a:pt x="5" y="284"/>
                      </a:lnTo>
                      <a:close/>
                    </a:path>
                  </a:pathLst>
                </a:custGeom>
                <a:solidFill>
                  <a:srgbClr val="E68033"/>
                </a:solidFill>
                <a:ln w="9525">
                  <a:noFill/>
                  <a:round/>
                  <a:headEnd/>
                  <a:tailEnd/>
                </a:ln>
              </p:spPr>
              <p:txBody>
                <a:bodyPr/>
                <a:lstStyle/>
                <a:p>
                  <a:endParaRPr lang="en-US"/>
                </a:p>
              </p:txBody>
            </p:sp>
            <p:sp>
              <p:nvSpPr>
                <p:cNvPr id="12344" name="Freeform 50"/>
                <p:cNvSpPr>
                  <a:spLocks/>
                </p:cNvSpPr>
                <p:nvPr/>
              </p:nvSpPr>
              <p:spPr bwMode="auto">
                <a:xfrm>
                  <a:off x="1533" y="1970"/>
                  <a:ext cx="91" cy="43"/>
                </a:xfrm>
                <a:custGeom>
                  <a:avLst/>
                  <a:gdLst>
                    <a:gd name="T0" fmla="*/ 0 w 182"/>
                    <a:gd name="T1" fmla="*/ 13 h 85"/>
                    <a:gd name="T2" fmla="*/ 29 w 182"/>
                    <a:gd name="T3" fmla="*/ 0 h 85"/>
                    <a:gd name="T4" fmla="*/ 46 w 182"/>
                    <a:gd name="T5" fmla="*/ 8 h 85"/>
                    <a:gd name="T6" fmla="*/ 9 w 182"/>
                    <a:gd name="T7" fmla="*/ 22 h 85"/>
                    <a:gd name="T8" fmla="*/ 0 w 182"/>
                    <a:gd name="T9" fmla="*/ 13 h 85"/>
                    <a:gd name="T10" fmla="*/ 0 w 182"/>
                    <a:gd name="T11" fmla="*/ 13 h 85"/>
                    <a:gd name="T12" fmla="*/ 0 60000 65536"/>
                    <a:gd name="T13" fmla="*/ 0 60000 65536"/>
                    <a:gd name="T14" fmla="*/ 0 60000 65536"/>
                    <a:gd name="T15" fmla="*/ 0 60000 65536"/>
                    <a:gd name="T16" fmla="*/ 0 60000 65536"/>
                    <a:gd name="T17" fmla="*/ 0 60000 65536"/>
                    <a:gd name="T18" fmla="*/ 0 w 182"/>
                    <a:gd name="T19" fmla="*/ 0 h 85"/>
                    <a:gd name="T20" fmla="*/ 182 w 182"/>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82" h="85">
                      <a:moveTo>
                        <a:pt x="0" y="51"/>
                      </a:moveTo>
                      <a:lnTo>
                        <a:pt x="119" y="0"/>
                      </a:lnTo>
                      <a:lnTo>
                        <a:pt x="182" y="30"/>
                      </a:lnTo>
                      <a:lnTo>
                        <a:pt x="36" y="85"/>
                      </a:lnTo>
                      <a:lnTo>
                        <a:pt x="0" y="51"/>
                      </a:lnTo>
                      <a:close/>
                    </a:path>
                  </a:pathLst>
                </a:custGeom>
                <a:solidFill>
                  <a:srgbClr val="914D36"/>
                </a:solidFill>
                <a:ln w="9525">
                  <a:noFill/>
                  <a:round/>
                  <a:headEnd/>
                  <a:tailEnd/>
                </a:ln>
              </p:spPr>
              <p:txBody>
                <a:bodyPr/>
                <a:lstStyle/>
                <a:p>
                  <a:endParaRPr lang="en-US"/>
                </a:p>
              </p:txBody>
            </p:sp>
            <p:sp>
              <p:nvSpPr>
                <p:cNvPr id="12345" name="Freeform 51"/>
                <p:cNvSpPr>
                  <a:spLocks/>
                </p:cNvSpPr>
                <p:nvPr/>
              </p:nvSpPr>
              <p:spPr bwMode="auto">
                <a:xfrm>
                  <a:off x="2385" y="1699"/>
                  <a:ext cx="184" cy="187"/>
                </a:xfrm>
                <a:custGeom>
                  <a:avLst/>
                  <a:gdLst>
                    <a:gd name="T0" fmla="*/ 2 w 367"/>
                    <a:gd name="T1" fmla="*/ 21 h 375"/>
                    <a:gd name="T2" fmla="*/ 2 w 367"/>
                    <a:gd name="T3" fmla="*/ 93 h 375"/>
                    <a:gd name="T4" fmla="*/ 44 w 367"/>
                    <a:gd name="T5" fmla="*/ 70 h 375"/>
                    <a:gd name="T6" fmla="*/ 44 w 367"/>
                    <a:gd name="T7" fmla="*/ 55 h 375"/>
                    <a:gd name="T8" fmla="*/ 54 w 367"/>
                    <a:gd name="T9" fmla="*/ 61 h 375"/>
                    <a:gd name="T10" fmla="*/ 92 w 367"/>
                    <a:gd name="T11" fmla="*/ 40 h 375"/>
                    <a:gd name="T12" fmla="*/ 92 w 367"/>
                    <a:gd name="T13" fmla="*/ 20 h 375"/>
                    <a:gd name="T14" fmla="*/ 44 w 367"/>
                    <a:gd name="T15" fmla="*/ 0 h 375"/>
                    <a:gd name="T16" fmla="*/ 31 w 367"/>
                    <a:gd name="T17" fmla="*/ 7 h 375"/>
                    <a:gd name="T18" fmla="*/ 0 w 367"/>
                    <a:gd name="T19" fmla="*/ 3 h 375"/>
                    <a:gd name="T20" fmla="*/ 2 w 367"/>
                    <a:gd name="T21" fmla="*/ 21 h 375"/>
                    <a:gd name="T22" fmla="*/ 2 w 367"/>
                    <a:gd name="T23" fmla="*/ 21 h 3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7"/>
                    <a:gd name="T37" fmla="*/ 0 h 375"/>
                    <a:gd name="T38" fmla="*/ 367 w 367"/>
                    <a:gd name="T39" fmla="*/ 375 h 3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7" h="375">
                      <a:moveTo>
                        <a:pt x="5" y="86"/>
                      </a:moveTo>
                      <a:lnTo>
                        <a:pt x="5" y="375"/>
                      </a:lnTo>
                      <a:lnTo>
                        <a:pt x="173" y="280"/>
                      </a:lnTo>
                      <a:lnTo>
                        <a:pt x="173" y="223"/>
                      </a:lnTo>
                      <a:lnTo>
                        <a:pt x="214" y="244"/>
                      </a:lnTo>
                      <a:lnTo>
                        <a:pt x="367" y="162"/>
                      </a:lnTo>
                      <a:lnTo>
                        <a:pt x="367" y="80"/>
                      </a:lnTo>
                      <a:lnTo>
                        <a:pt x="173" y="0"/>
                      </a:lnTo>
                      <a:lnTo>
                        <a:pt x="121" y="29"/>
                      </a:lnTo>
                      <a:lnTo>
                        <a:pt x="0" y="14"/>
                      </a:lnTo>
                      <a:lnTo>
                        <a:pt x="5" y="86"/>
                      </a:lnTo>
                      <a:close/>
                    </a:path>
                  </a:pathLst>
                </a:custGeom>
                <a:solidFill>
                  <a:srgbClr val="914D36"/>
                </a:solidFill>
                <a:ln w="9525">
                  <a:noFill/>
                  <a:round/>
                  <a:headEnd/>
                  <a:tailEnd/>
                </a:ln>
              </p:spPr>
              <p:txBody>
                <a:bodyPr/>
                <a:lstStyle/>
                <a:p>
                  <a:endParaRPr lang="en-US"/>
                </a:p>
              </p:txBody>
            </p:sp>
            <p:sp>
              <p:nvSpPr>
                <p:cNvPr id="12346" name="Freeform 52"/>
                <p:cNvSpPr>
                  <a:spLocks/>
                </p:cNvSpPr>
                <p:nvPr/>
              </p:nvSpPr>
              <p:spPr bwMode="auto">
                <a:xfrm>
                  <a:off x="894" y="1741"/>
                  <a:ext cx="44" cy="406"/>
                </a:xfrm>
                <a:custGeom>
                  <a:avLst/>
                  <a:gdLst>
                    <a:gd name="T0" fmla="*/ 3 w 88"/>
                    <a:gd name="T1" fmla="*/ 0 h 811"/>
                    <a:gd name="T2" fmla="*/ 0 w 88"/>
                    <a:gd name="T3" fmla="*/ 196 h 811"/>
                    <a:gd name="T4" fmla="*/ 22 w 88"/>
                    <a:gd name="T5" fmla="*/ 203 h 811"/>
                    <a:gd name="T6" fmla="*/ 20 w 88"/>
                    <a:gd name="T7" fmla="*/ 41 h 811"/>
                    <a:gd name="T8" fmla="*/ 3 w 88"/>
                    <a:gd name="T9" fmla="*/ 0 h 811"/>
                    <a:gd name="T10" fmla="*/ 3 w 88"/>
                    <a:gd name="T11" fmla="*/ 0 h 811"/>
                    <a:gd name="T12" fmla="*/ 0 60000 65536"/>
                    <a:gd name="T13" fmla="*/ 0 60000 65536"/>
                    <a:gd name="T14" fmla="*/ 0 60000 65536"/>
                    <a:gd name="T15" fmla="*/ 0 60000 65536"/>
                    <a:gd name="T16" fmla="*/ 0 60000 65536"/>
                    <a:gd name="T17" fmla="*/ 0 60000 65536"/>
                    <a:gd name="T18" fmla="*/ 0 w 88"/>
                    <a:gd name="T19" fmla="*/ 0 h 811"/>
                    <a:gd name="T20" fmla="*/ 88 w 88"/>
                    <a:gd name="T21" fmla="*/ 811 h 811"/>
                  </a:gdLst>
                  <a:ahLst/>
                  <a:cxnLst>
                    <a:cxn ang="T12">
                      <a:pos x="T0" y="T1"/>
                    </a:cxn>
                    <a:cxn ang="T13">
                      <a:pos x="T2" y="T3"/>
                    </a:cxn>
                    <a:cxn ang="T14">
                      <a:pos x="T4" y="T5"/>
                    </a:cxn>
                    <a:cxn ang="T15">
                      <a:pos x="T6" y="T7"/>
                    </a:cxn>
                    <a:cxn ang="T16">
                      <a:pos x="T8" y="T9"/>
                    </a:cxn>
                    <a:cxn ang="T17">
                      <a:pos x="T10" y="T11"/>
                    </a:cxn>
                  </a:cxnLst>
                  <a:rect l="T18" t="T19" r="T20" b="T21"/>
                  <a:pathLst>
                    <a:path w="88" h="811">
                      <a:moveTo>
                        <a:pt x="12" y="0"/>
                      </a:moveTo>
                      <a:lnTo>
                        <a:pt x="0" y="781"/>
                      </a:lnTo>
                      <a:lnTo>
                        <a:pt x="88" y="811"/>
                      </a:lnTo>
                      <a:lnTo>
                        <a:pt x="78" y="161"/>
                      </a:lnTo>
                      <a:lnTo>
                        <a:pt x="12" y="0"/>
                      </a:lnTo>
                      <a:close/>
                    </a:path>
                  </a:pathLst>
                </a:custGeom>
                <a:solidFill>
                  <a:srgbClr val="D1D142"/>
                </a:solidFill>
                <a:ln w="9525">
                  <a:noFill/>
                  <a:round/>
                  <a:headEnd/>
                  <a:tailEnd/>
                </a:ln>
              </p:spPr>
              <p:txBody>
                <a:bodyPr/>
                <a:lstStyle/>
                <a:p>
                  <a:endParaRPr lang="en-US"/>
                </a:p>
              </p:txBody>
            </p:sp>
            <p:sp>
              <p:nvSpPr>
                <p:cNvPr id="12347" name="Freeform 53"/>
                <p:cNvSpPr>
                  <a:spLocks/>
                </p:cNvSpPr>
                <p:nvPr/>
              </p:nvSpPr>
              <p:spPr bwMode="auto">
                <a:xfrm>
                  <a:off x="891" y="1712"/>
                  <a:ext cx="50" cy="448"/>
                </a:xfrm>
                <a:custGeom>
                  <a:avLst/>
                  <a:gdLst>
                    <a:gd name="T0" fmla="*/ 0 w 99"/>
                    <a:gd name="T1" fmla="*/ 1 h 897"/>
                    <a:gd name="T2" fmla="*/ 3 w 99"/>
                    <a:gd name="T3" fmla="*/ 28 h 897"/>
                    <a:gd name="T4" fmla="*/ 17 w 99"/>
                    <a:gd name="T5" fmla="*/ 68 h 897"/>
                    <a:gd name="T6" fmla="*/ 17 w 99"/>
                    <a:gd name="T7" fmla="*/ 213 h 897"/>
                    <a:gd name="T8" fmla="*/ 25 w 99"/>
                    <a:gd name="T9" fmla="*/ 224 h 897"/>
                    <a:gd name="T10" fmla="*/ 24 w 99"/>
                    <a:gd name="T11" fmla="*/ 0 h 897"/>
                    <a:gd name="T12" fmla="*/ 0 w 99"/>
                    <a:gd name="T13" fmla="*/ 1 h 897"/>
                    <a:gd name="T14" fmla="*/ 0 w 99"/>
                    <a:gd name="T15" fmla="*/ 1 h 89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897"/>
                    <a:gd name="T26" fmla="*/ 99 w 99"/>
                    <a:gd name="T27" fmla="*/ 897 h 8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897">
                      <a:moveTo>
                        <a:pt x="0" y="6"/>
                      </a:moveTo>
                      <a:lnTo>
                        <a:pt x="11" y="112"/>
                      </a:lnTo>
                      <a:lnTo>
                        <a:pt x="66" y="274"/>
                      </a:lnTo>
                      <a:lnTo>
                        <a:pt x="66" y="855"/>
                      </a:lnTo>
                      <a:lnTo>
                        <a:pt x="99" y="897"/>
                      </a:lnTo>
                      <a:lnTo>
                        <a:pt x="93" y="0"/>
                      </a:lnTo>
                      <a:lnTo>
                        <a:pt x="0" y="6"/>
                      </a:lnTo>
                      <a:close/>
                    </a:path>
                  </a:pathLst>
                </a:custGeom>
                <a:solidFill>
                  <a:srgbClr val="404740"/>
                </a:solidFill>
                <a:ln w="9525">
                  <a:noFill/>
                  <a:round/>
                  <a:headEnd/>
                  <a:tailEnd/>
                </a:ln>
              </p:spPr>
              <p:txBody>
                <a:bodyPr/>
                <a:lstStyle/>
                <a:p>
                  <a:endParaRPr lang="en-US"/>
                </a:p>
              </p:txBody>
            </p:sp>
            <p:sp>
              <p:nvSpPr>
                <p:cNvPr id="12348" name="Freeform 54"/>
                <p:cNvSpPr>
                  <a:spLocks/>
                </p:cNvSpPr>
                <p:nvPr/>
              </p:nvSpPr>
              <p:spPr bwMode="auto">
                <a:xfrm>
                  <a:off x="578" y="2174"/>
                  <a:ext cx="565" cy="394"/>
                </a:xfrm>
                <a:custGeom>
                  <a:avLst/>
                  <a:gdLst>
                    <a:gd name="T0" fmla="*/ 201 w 1130"/>
                    <a:gd name="T1" fmla="*/ 0 h 789"/>
                    <a:gd name="T2" fmla="*/ 283 w 1130"/>
                    <a:gd name="T3" fmla="*/ 53 h 789"/>
                    <a:gd name="T4" fmla="*/ 0 w 1130"/>
                    <a:gd name="T5" fmla="*/ 197 h 789"/>
                    <a:gd name="T6" fmla="*/ 0 w 1130"/>
                    <a:gd name="T7" fmla="*/ 177 h 789"/>
                    <a:gd name="T8" fmla="*/ 266 w 1130"/>
                    <a:gd name="T9" fmla="*/ 54 h 789"/>
                    <a:gd name="T10" fmla="*/ 192 w 1130"/>
                    <a:gd name="T11" fmla="*/ 3 h 789"/>
                    <a:gd name="T12" fmla="*/ 201 w 1130"/>
                    <a:gd name="T13" fmla="*/ 0 h 789"/>
                    <a:gd name="T14" fmla="*/ 201 w 1130"/>
                    <a:gd name="T15" fmla="*/ 0 h 789"/>
                    <a:gd name="T16" fmla="*/ 0 60000 65536"/>
                    <a:gd name="T17" fmla="*/ 0 60000 65536"/>
                    <a:gd name="T18" fmla="*/ 0 60000 65536"/>
                    <a:gd name="T19" fmla="*/ 0 60000 65536"/>
                    <a:gd name="T20" fmla="*/ 0 60000 65536"/>
                    <a:gd name="T21" fmla="*/ 0 60000 65536"/>
                    <a:gd name="T22" fmla="*/ 0 60000 65536"/>
                    <a:gd name="T23" fmla="*/ 0 60000 65536"/>
                    <a:gd name="T24" fmla="*/ 0 w 1130"/>
                    <a:gd name="T25" fmla="*/ 0 h 789"/>
                    <a:gd name="T26" fmla="*/ 1130 w 1130"/>
                    <a:gd name="T27" fmla="*/ 789 h 7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0" h="789">
                      <a:moveTo>
                        <a:pt x="804" y="0"/>
                      </a:moveTo>
                      <a:lnTo>
                        <a:pt x="1130" y="215"/>
                      </a:lnTo>
                      <a:lnTo>
                        <a:pt x="0" y="789"/>
                      </a:lnTo>
                      <a:lnTo>
                        <a:pt x="0" y="711"/>
                      </a:lnTo>
                      <a:lnTo>
                        <a:pt x="1062" y="217"/>
                      </a:lnTo>
                      <a:lnTo>
                        <a:pt x="769" y="12"/>
                      </a:lnTo>
                      <a:lnTo>
                        <a:pt x="804" y="0"/>
                      </a:lnTo>
                      <a:close/>
                    </a:path>
                  </a:pathLst>
                </a:custGeom>
                <a:solidFill>
                  <a:srgbClr val="FFFF80"/>
                </a:solidFill>
                <a:ln w="9525">
                  <a:noFill/>
                  <a:round/>
                  <a:headEnd/>
                  <a:tailEnd/>
                </a:ln>
              </p:spPr>
              <p:txBody>
                <a:bodyPr/>
                <a:lstStyle/>
                <a:p>
                  <a:endParaRPr lang="en-US"/>
                </a:p>
              </p:txBody>
            </p:sp>
            <p:sp>
              <p:nvSpPr>
                <p:cNvPr id="12349" name="Freeform 55"/>
                <p:cNvSpPr>
                  <a:spLocks/>
                </p:cNvSpPr>
                <p:nvPr/>
              </p:nvSpPr>
              <p:spPr bwMode="auto">
                <a:xfrm>
                  <a:off x="578" y="2122"/>
                  <a:ext cx="402" cy="270"/>
                </a:xfrm>
                <a:custGeom>
                  <a:avLst/>
                  <a:gdLst>
                    <a:gd name="T0" fmla="*/ 0 w 804"/>
                    <a:gd name="T1" fmla="*/ 74 h 539"/>
                    <a:gd name="T2" fmla="*/ 167 w 804"/>
                    <a:gd name="T3" fmla="*/ 0 h 539"/>
                    <a:gd name="T4" fmla="*/ 201 w 804"/>
                    <a:gd name="T5" fmla="*/ 26 h 539"/>
                    <a:gd name="T6" fmla="*/ 0 w 804"/>
                    <a:gd name="T7" fmla="*/ 135 h 539"/>
                    <a:gd name="T8" fmla="*/ 0 w 804"/>
                    <a:gd name="T9" fmla="*/ 74 h 539"/>
                    <a:gd name="T10" fmla="*/ 0 w 804"/>
                    <a:gd name="T11" fmla="*/ 74 h 539"/>
                    <a:gd name="T12" fmla="*/ 0 60000 65536"/>
                    <a:gd name="T13" fmla="*/ 0 60000 65536"/>
                    <a:gd name="T14" fmla="*/ 0 60000 65536"/>
                    <a:gd name="T15" fmla="*/ 0 60000 65536"/>
                    <a:gd name="T16" fmla="*/ 0 60000 65536"/>
                    <a:gd name="T17" fmla="*/ 0 60000 65536"/>
                    <a:gd name="T18" fmla="*/ 0 w 804"/>
                    <a:gd name="T19" fmla="*/ 0 h 539"/>
                    <a:gd name="T20" fmla="*/ 804 w 804"/>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804" h="539">
                      <a:moveTo>
                        <a:pt x="0" y="294"/>
                      </a:moveTo>
                      <a:lnTo>
                        <a:pt x="665" y="0"/>
                      </a:lnTo>
                      <a:lnTo>
                        <a:pt x="804" y="102"/>
                      </a:lnTo>
                      <a:lnTo>
                        <a:pt x="0" y="539"/>
                      </a:lnTo>
                      <a:lnTo>
                        <a:pt x="0" y="294"/>
                      </a:lnTo>
                      <a:close/>
                    </a:path>
                  </a:pathLst>
                </a:custGeom>
                <a:solidFill>
                  <a:srgbClr val="FFFF80"/>
                </a:solidFill>
                <a:ln w="9525">
                  <a:noFill/>
                  <a:round/>
                  <a:headEnd/>
                  <a:tailEnd/>
                </a:ln>
              </p:spPr>
              <p:txBody>
                <a:bodyPr/>
                <a:lstStyle/>
                <a:p>
                  <a:endParaRPr lang="en-US"/>
                </a:p>
              </p:txBody>
            </p:sp>
            <p:sp>
              <p:nvSpPr>
                <p:cNvPr id="12350" name="Freeform 56"/>
                <p:cNvSpPr>
                  <a:spLocks/>
                </p:cNvSpPr>
                <p:nvPr/>
              </p:nvSpPr>
              <p:spPr bwMode="auto">
                <a:xfrm>
                  <a:off x="577" y="1599"/>
                  <a:ext cx="383" cy="257"/>
                </a:xfrm>
                <a:custGeom>
                  <a:avLst/>
                  <a:gdLst>
                    <a:gd name="T0" fmla="*/ 6 w 766"/>
                    <a:gd name="T1" fmla="*/ 126 h 515"/>
                    <a:gd name="T2" fmla="*/ 181 w 766"/>
                    <a:gd name="T3" fmla="*/ 61 h 515"/>
                    <a:gd name="T4" fmla="*/ 181 w 766"/>
                    <a:gd name="T5" fmla="*/ 60 h 515"/>
                    <a:gd name="T6" fmla="*/ 181 w 766"/>
                    <a:gd name="T7" fmla="*/ 59 h 515"/>
                    <a:gd name="T8" fmla="*/ 181 w 766"/>
                    <a:gd name="T9" fmla="*/ 56 h 515"/>
                    <a:gd name="T10" fmla="*/ 181 w 766"/>
                    <a:gd name="T11" fmla="*/ 52 h 515"/>
                    <a:gd name="T12" fmla="*/ 181 w 766"/>
                    <a:gd name="T13" fmla="*/ 49 h 515"/>
                    <a:gd name="T14" fmla="*/ 181 w 766"/>
                    <a:gd name="T15" fmla="*/ 45 h 515"/>
                    <a:gd name="T16" fmla="*/ 181 w 766"/>
                    <a:gd name="T17" fmla="*/ 42 h 515"/>
                    <a:gd name="T18" fmla="*/ 181 w 766"/>
                    <a:gd name="T19" fmla="*/ 40 h 515"/>
                    <a:gd name="T20" fmla="*/ 181 w 766"/>
                    <a:gd name="T21" fmla="*/ 37 h 515"/>
                    <a:gd name="T22" fmla="*/ 181 w 766"/>
                    <a:gd name="T23" fmla="*/ 34 h 515"/>
                    <a:gd name="T24" fmla="*/ 181 w 766"/>
                    <a:gd name="T25" fmla="*/ 31 h 515"/>
                    <a:gd name="T26" fmla="*/ 182 w 766"/>
                    <a:gd name="T27" fmla="*/ 28 h 515"/>
                    <a:gd name="T28" fmla="*/ 182 w 766"/>
                    <a:gd name="T29" fmla="*/ 24 h 515"/>
                    <a:gd name="T30" fmla="*/ 182 w 766"/>
                    <a:gd name="T31" fmla="*/ 21 h 515"/>
                    <a:gd name="T32" fmla="*/ 182 w 766"/>
                    <a:gd name="T33" fmla="*/ 20 h 515"/>
                    <a:gd name="T34" fmla="*/ 182 w 766"/>
                    <a:gd name="T35" fmla="*/ 19 h 515"/>
                    <a:gd name="T36" fmla="*/ 192 w 766"/>
                    <a:gd name="T37" fmla="*/ 0 h 515"/>
                    <a:gd name="T38" fmla="*/ 0 w 766"/>
                    <a:gd name="T39" fmla="*/ 6 h 515"/>
                    <a:gd name="T40" fmla="*/ 0 w 766"/>
                    <a:gd name="T41" fmla="*/ 128 h 515"/>
                    <a:gd name="T42" fmla="*/ 6 w 766"/>
                    <a:gd name="T43" fmla="*/ 126 h 515"/>
                    <a:gd name="T44" fmla="*/ 6 w 766"/>
                    <a:gd name="T45" fmla="*/ 126 h 5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66"/>
                    <a:gd name="T70" fmla="*/ 0 h 515"/>
                    <a:gd name="T71" fmla="*/ 766 w 766"/>
                    <a:gd name="T72" fmla="*/ 515 h 5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66" h="515">
                      <a:moveTo>
                        <a:pt x="24" y="505"/>
                      </a:moveTo>
                      <a:lnTo>
                        <a:pt x="724" y="247"/>
                      </a:lnTo>
                      <a:lnTo>
                        <a:pt x="724" y="243"/>
                      </a:lnTo>
                      <a:lnTo>
                        <a:pt x="724" y="236"/>
                      </a:lnTo>
                      <a:lnTo>
                        <a:pt x="724" y="224"/>
                      </a:lnTo>
                      <a:lnTo>
                        <a:pt x="724" y="211"/>
                      </a:lnTo>
                      <a:lnTo>
                        <a:pt x="724" y="196"/>
                      </a:lnTo>
                      <a:lnTo>
                        <a:pt x="724" y="182"/>
                      </a:lnTo>
                      <a:lnTo>
                        <a:pt x="724" y="169"/>
                      </a:lnTo>
                      <a:lnTo>
                        <a:pt x="724" y="161"/>
                      </a:lnTo>
                      <a:lnTo>
                        <a:pt x="724" y="150"/>
                      </a:lnTo>
                      <a:lnTo>
                        <a:pt x="724" y="139"/>
                      </a:lnTo>
                      <a:lnTo>
                        <a:pt x="724" y="125"/>
                      </a:lnTo>
                      <a:lnTo>
                        <a:pt x="726" y="112"/>
                      </a:lnTo>
                      <a:lnTo>
                        <a:pt x="726" y="97"/>
                      </a:lnTo>
                      <a:lnTo>
                        <a:pt x="726" y="87"/>
                      </a:lnTo>
                      <a:lnTo>
                        <a:pt x="726" y="80"/>
                      </a:lnTo>
                      <a:lnTo>
                        <a:pt x="728" y="78"/>
                      </a:lnTo>
                      <a:lnTo>
                        <a:pt x="766" y="0"/>
                      </a:lnTo>
                      <a:lnTo>
                        <a:pt x="0" y="27"/>
                      </a:lnTo>
                      <a:lnTo>
                        <a:pt x="0" y="515"/>
                      </a:lnTo>
                      <a:lnTo>
                        <a:pt x="24" y="505"/>
                      </a:lnTo>
                      <a:close/>
                    </a:path>
                  </a:pathLst>
                </a:custGeom>
                <a:solidFill>
                  <a:srgbClr val="5C5C73"/>
                </a:solidFill>
                <a:ln w="9525">
                  <a:noFill/>
                  <a:round/>
                  <a:headEnd/>
                  <a:tailEnd/>
                </a:ln>
              </p:spPr>
              <p:txBody>
                <a:bodyPr/>
                <a:lstStyle/>
                <a:p>
                  <a:endParaRPr lang="en-US"/>
                </a:p>
              </p:txBody>
            </p:sp>
            <p:sp>
              <p:nvSpPr>
                <p:cNvPr id="12351" name="Freeform 57"/>
                <p:cNvSpPr>
                  <a:spLocks/>
                </p:cNvSpPr>
                <p:nvPr/>
              </p:nvSpPr>
              <p:spPr bwMode="auto">
                <a:xfrm>
                  <a:off x="577" y="1599"/>
                  <a:ext cx="403" cy="179"/>
                </a:xfrm>
                <a:custGeom>
                  <a:avLst/>
                  <a:gdLst>
                    <a:gd name="T0" fmla="*/ 0 w 806"/>
                    <a:gd name="T1" fmla="*/ 6 h 357"/>
                    <a:gd name="T2" fmla="*/ 114 w 806"/>
                    <a:gd name="T3" fmla="*/ 13 h 357"/>
                    <a:gd name="T4" fmla="*/ 156 w 806"/>
                    <a:gd name="T5" fmla="*/ 24 h 357"/>
                    <a:gd name="T6" fmla="*/ 154 w 806"/>
                    <a:gd name="T7" fmla="*/ 50 h 357"/>
                    <a:gd name="T8" fmla="*/ 152 w 806"/>
                    <a:gd name="T9" fmla="*/ 50 h 357"/>
                    <a:gd name="T10" fmla="*/ 147 w 806"/>
                    <a:gd name="T11" fmla="*/ 52 h 357"/>
                    <a:gd name="T12" fmla="*/ 140 w 806"/>
                    <a:gd name="T13" fmla="*/ 54 h 357"/>
                    <a:gd name="T14" fmla="*/ 134 w 806"/>
                    <a:gd name="T15" fmla="*/ 55 h 357"/>
                    <a:gd name="T16" fmla="*/ 130 w 806"/>
                    <a:gd name="T17" fmla="*/ 56 h 357"/>
                    <a:gd name="T18" fmla="*/ 123 w 806"/>
                    <a:gd name="T19" fmla="*/ 57 h 357"/>
                    <a:gd name="T20" fmla="*/ 116 w 806"/>
                    <a:gd name="T21" fmla="*/ 59 h 357"/>
                    <a:gd name="T22" fmla="*/ 110 w 806"/>
                    <a:gd name="T23" fmla="*/ 60 h 357"/>
                    <a:gd name="T24" fmla="*/ 104 w 806"/>
                    <a:gd name="T25" fmla="*/ 62 h 357"/>
                    <a:gd name="T26" fmla="*/ 97 w 806"/>
                    <a:gd name="T27" fmla="*/ 64 h 357"/>
                    <a:gd name="T28" fmla="*/ 90 w 806"/>
                    <a:gd name="T29" fmla="*/ 66 h 357"/>
                    <a:gd name="T30" fmla="*/ 83 w 806"/>
                    <a:gd name="T31" fmla="*/ 67 h 357"/>
                    <a:gd name="T32" fmla="*/ 76 w 806"/>
                    <a:gd name="T33" fmla="*/ 70 h 357"/>
                    <a:gd name="T34" fmla="*/ 69 w 806"/>
                    <a:gd name="T35" fmla="*/ 72 h 357"/>
                    <a:gd name="T36" fmla="*/ 61 w 806"/>
                    <a:gd name="T37" fmla="*/ 73 h 357"/>
                    <a:gd name="T38" fmla="*/ 54 w 806"/>
                    <a:gd name="T39" fmla="*/ 74 h 357"/>
                    <a:gd name="T40" fmla="*/ 48 w 806"/>
                    <a:gd name="T41" fmla="*/ 77 h 357"/>
                    <a:gd name="T42" fmla="*/ 42 w 806"/>
                    <a:gd name="T43" fmla="*/ 78 h 357"/>
                    <a:gd name="T44" fmla="*/ 36 w 806"/>
                    <a:gd name="T45" fmla="*/ 80 h 357"/>
                    <a:gd name="T46" fmla="*/ 29 w 806"/>
                    <a:gd name="T47" fmla="*/ 82 h 357"/>
                    <a:gd name="T48" fmla="*/ 25 w 806"/>
                    <a:gd name="T49" fmla="*/ 83 h 357"/>
                    <a:gd name="T50" fmla="*/ 21 w 806"/>
                    <a:gd name="T51" fmla="*/ 84 h 357"/>
                    <a:gd name="T52" fmla="*/ 17 w 806"/>
                    <a:gd name="T53" fmla="*/ 85 h 357"/>
                    <a:gd name="T54" fmla="*/ 11 w 806"/>
                    <a:gd name="T55" fmla="*/ 87 h 357"/>
                    <a:gd name="T56" fmla="*/ 10 w 806"/>
                    <a:gd name="T57" fmla="*/ 90 h 357"/>
                    <a:gd name="T58" fmla="*/ 13 w 806"/>
                    <a:gd name="T59" fmla="*/ 89 h 357"/>
                    <a:gd name="T60" fmla="*/ 17 w 806"/>
                    <a:gd name="T61" fmla="*/ 88 h 357"/>
                    <a:gd name="T62" fmla="*/ 21 w 806"/>
                    <a:gd name="T63" fmla="*/ 88 h 357"/>
                    <a:gd name="T64" fmla="*/ 25 w 806"/>
                    <a:gd name="T65" fmla="*/ 87 h 357"/>
                    <a:gd name="T66" fmla="*/ 30 w 806"/>
                    <a:gd name="T67" fmla="*/ 86 h 357"/>
                    <a:gd name="T68" fmla="*/ 36 w 806"/>
                    <a:gd name="T69" fmla="*/ 85 h 357"/>
                    <a:gd name="T70" fmla="*/ 43 w 806"/>
                    <a:gd name="T71" fmla="*/ 84 h 357"/>
                    <a:gd name="T72" fmla="*/ 49 w 806"/>
                    <a:gd name="T73" fmla="*/ 83 h 357"/>
                    <a:gd name="T74" fmla="*/ 56 w 806"/>
                    <a:gd name="T75" fmla="*/ 82 h 357"/>
                    <a:gd name="T76" fmla="*/ 63 w 806"/>
                    <a:gd name="T77" fmla="*/ 81 h 357"/>
                    <a:gd name="T78" fmla="*/ 72 w 806"/>
                    <a:gd name="T79" fmla="*/ 80 h 357"/>
                    <a:gd name="T80" fmla="*/ 79 w 806"/>
                    <a:gd name="T81" fmla="*/ 79 h 357"/>
                    <a:gd name="T82" fmla="*/ 87 w 806"/>
                    <a:gd name="T83" fmla="*/ 78 h 357"/>
                    <a:gd name="T84" fmla="*/ 95 w 806"/>
                    <a:gd name="T85" fmla="*/ 77 h 357"/>
                    <a:gd name="T86" fmla="*/ 103 w 806"/>
                    <a:gd name="T87" fmla="*/ 75 h 357"/>
                    <a:gd name="T88" fmla="*/ 110 w 806"/>
                    <a:gd name="T89" fmla="*/ 74 h 357"/>
                    <a:gd name="T90" fmla="*/ 118 w 806"/>
                    <a:gd name="T91" fmla="*/ 73 h 357"/>
                    <a:gd name="T92" fmla="*/ 125 w 806"/>
                    <a:gd name="T93" fmla="*/ 72 h 357"/>
                    <a:gd name="T94" fmla="*/ 134 w 806"/>
                    <a:gd name="T95" fmla="*/ 70 h 357"/>
                    <a:gd name="T96" fmla="*/ 141 w 806"/>
                    <a:gd name="T97" fmla="*/ 69 h 357"/>
                    <a:gd name="T98" fmla="*/ 148 w 806"/>
                    <a:gd name="T99" fmla="*/ 68 h 357"/>
                    <a:gd name="T100" fmla="*/ 154 w 806"/>
                    <a:gd name="T101" fmla="*/ 67 h 357"/>
                    <a:gd name="T102" fmla="*/ 160 w 806"/>
                    <a:gd name="T103" fmla="*/ 66 h 357"/>
                    <a:gd name="T104" fmla="*/ 166 w 806"/>
                    <a:gd name="T105" fmla="*/ 64 h 357"/>
                    <a:gd name="T106" fmla="*/ 171 w 806"/>
                    <a:gd name="T107" fmla="*/ 64 h 357"/>
                    <a:gd name="T108" fmla="*/ 175 w 806"/>
                    <a:gd name="T109" fmla="*/ 63 h 357"/>
                    <a:gd name="T110" fmla="*/ 179 w 806"/>
                    <a:gd name="T111" fmla="*/ 63 h 357"/>
                    <a:gd name="T112" fmla="*/ 184 w 806"/>
                    <a:gd name="T113" fmla="*/ 62 h 357"/>
                    <a:gd name="T114" fmla="*/ 187 w 806"/>
                    <a:gd name="T115" fmla="*/ 62 h 357"/>
                    <a:gd name="T116" fmla="*/ 187 w 806"/>
                    <a:gd name="T117" fmla="*/ 18 h 357"/>
                    <a:gd name="T118" fmla="*/ 202 w 806"/>
                    <a:gd name="T119" fmla="*/ 0 h 3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6"/>
                    <a:gd name="T181" fmla="*/ 0 h 357"/>
                    <a:gd name="T182" fmla="*/ 806 w 806"/>
                    <a:gd name="T183" fmla="*/ 357 h 3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6" h="357">
                      <a:moveTo>
                        <a:pt x="806" y="0"/>
                      </a:moveTo>
                      <a:lnTo>
                        <a:pt x="0" y="21"/>
                      </a:lnTo>
                      <a:lnTo>
                        <a:pt x="0" y="66"/>
                      </a:lnTo>
                      <a:lnTo>
                        <a:pt x="458" y="51"/>
                      </a:lnTo>
                      <a:lnTo>
                        <a:pt x="79" y="129"/>
                      </a:lnTo>
                      <a:lnTo>
                        <a:pt x="621" y="93"/>
                      </a:lnTo>
                      <a:lnTo>
                        <a:pt x="136" y="226"/>
                      </a:lnTo>
                      <a:lnTo>
                        <a:pt x="615" y="199"/>
                      </a:lnTo>
                      <a:lnTo>
                        <a:pt x="614" y="199"/>
                      </a:lnTo>
                      <a:lnTo>
                        <a:pt x="608" y="199"/>
                      </a:lnTo>
                      <a:lnTo>
                        <a:pt x="598" y="201"/>
                      </a:lnTo>
                      <a:lnTo>
                        <a:pt x="587" y="205"/>
                      </a:lnTo>
                      <a:lnTo>
                        <a:pt x="572" y="207"/>
                      </a:lnTo>
                      <a:lnTo>
                        <a:pt x="557" y="213"/>
                      </a:lnTo>
                      <a:lnTo>
                        <a:pt x="545" y="215"/>
                      </a:lnTo>
                      <a:lnTo>
                        <a:pt x="536" y="217"/>
                      </a:lnTo>
                      <a:lnTo>
                        <a:pt x="526" y="218"/>
                      </a:lnTo>
                      <a:lnTo>
                        <a:pt x="517" y="224"/>
                      </a:lnTo>
                      <a:lnTo>
                        <a:pt x="503" y="226"/>
                      </a:lnTo>
                      <a:lnTo>
                        <a:pt x="492" y="228"/>
                      </a:lnTo>
                      <a:lnTo>
                        <a:pt x="479" y="230"/>
                      </a:lnTo>
                      <a:lnTo>
                        <a:pt x="467" y="234"/>
                      </a:lnTo>
                      <a:lnTo>
                        <a:pt x="454" y="236"/>
                      </a:lnTo>
                      <a:lnTo>
                        <a:pt x="441" y="239"/>
                      </a:lnTo>
                      <a:lnTo>
                        <a:pt x="427" y="243"/>
                      </a:lnTo>
                      <a:lnTo>
                        <a:pt x="416" y="247"/>
                      </a:lnTo>
                      <a:lnTo>
                        <a:pt x="401" y="251"/>
                      </a:lnTo>
                      <a:lnTo>
                        <a:pt x="387" y="255"/>
                      </a:lnTo>
                      <a:lnTo>
                        <a:pt x="372" y="256"/>
                      </a:lnTo>
                      <a:lnTo>
                        <a:pt x="359" y="262"/>
                      </a:lnTo>
                      <a:lnTo>
                        <a:pt x="346" y="266"/>
                      </a:lnTo>
                      <a:lnTo>
                        <a:pt x="330" y="268"/>
                      </a:lnTo>
                      <a:lnTo>
                        <a:pt x="317" y="274"/>
                      </a:lnTo>
                      <a:lnTo>
                        <a:pt x="304" y="277"/>
                      </a:lnTo>
                      <a:lnTo>
                        <a:pt x="289" y="281"/>
                      </a:lnTo>
                      <a:lnTo>
                        <a:pt x="275" y="285"/>
                      </a:lnTo>
                      <a:lnTo>
                        <a:pt x="260" y="287"/>
                      </a:lnTo>
                      <a:lnTo>
                        <a:pt x="247" y="291"/>
                      </a:lnTo>
                      <a:lnTo>
                        <a:pt x="231" y="294"/>
                      </a:lnTo>
                      <a:lnTo>
                        <a:pt x="218" y="296"/>
                      </a:lnTo>
                      <a:lnTo>
                        <a:pt x="205" y="300"/>
                      </a:lnTo>
                      <a:lnTo>
                        <a:pt x="192" y="306"/>
                      </a:lnTo>
                      <a:lnTo>
                        <a:pt x="178" y="306"/>
                      </a:lnTo>
                      <a:lnTo>
                        <a:pt x="165" y="312"/>
                      </a:lnTo>
                      <a:lnTo>
                        <a:pt x="152" y="313"/>
                      </a:lnTo>
                      <a:lnTo>
                        <a:pt x="142" y="317"/>
                      </a:lnTo>
                      <a:lnTo>
                        <a:pt x="129" y="319"/>
                      </a:lnTo>
                      <a:lnTo>
                        <a:pt x="119" y="325"/>
                      </a:lnTo>
                      <a:lnTo>
                        <a:pt x="110" y="327"/>
                      </a:lnTo>
                      <a:lnTo>
                        <a:pt x="100" y="331"/>
                      </a:lnTo>
                      <a:lnTo>
                        <a:pt x="91" y="332"/>
                      </a:lnTo>
                      <a:lnTo>
                        <a:pt x="81" y="334"/>
                      </a:lnTo>
                      <a:lnTo>
                        <a:pt x="72" y="336"/>
                      </a:lnTo>
                      <a:lnTo>
                        <a:pt x="66" y="338"/>
                      </a:lnTo>
                      <a:lnTo>
                        <a:pt x="51" y="344"/>
                      </a:lnTo>
                      <a:lnTo>
                        <a:pt x="43" y="348"/>
                      </a:lnTo>
                      <a:lnTo>
                        <a:pt x="32" y="353"/>
                      </a:lnTo>
                      <a:lnTo>
                        <a:pt x="38" y="357"/>
                      </a:lnTo>
                      <a:lnTo>
                        <a:pt x="41" y="355"/>
                      </a:lnTo>
                      <a:lnTo>
                        <a:pt x="53" y="353"/>
                      </a:lnTo>
                      <a:lnTo>
                        <a:pt x="59" y="351"/>
                      </a:lnTo>
                      <a:lnTo>
                        <a:pt x="66" y="351"/>
                      </a:lnTo>
                      <a:lnTo>
                        <a:pt x="74" y="350"/>
                      </a:lnTo>
                      <a:lnTo>
                        <a:pt x="83" y="350"/>
                      </a:lnTo>
                      <a:lnTo>
                        <a:pt x="91" y="348"/>
                      </a:lnTo>
                      <a:lnTo>
                        <a:pt x="100" y="348"/>
                      </a:lnTo>
                      <a:lnTo>
                        <a:pt x="110" y="344"/>
                      </a:lnTo>
                      <a:lnTo>
                        <a:pt x="121" y="344"/>
                      </a:lnTo>
                      <a:lnTo>
                        <a:pt x="131" y="340"/>
                      </a:lnTo>
                      <a:lnTo>
                        <a:pt x="144" y="340"/>
                      </a:lnTo>
                      <a:lnTo>
                        <a:pt x="157" y="336"/>
                      </a:lnTo>
                      <a:lnTo>
                        <a:pt x="171" y="336"/>
                      </a:lnTo>
                      <a:lnTo>
                        <a:pt x="182" y="334"/>
                      </a:lnTo>
                      <a:lnTo>
                        <a:pt x="195" y="332"/>
                      </a:lnTo>
                      <a:lnTo>
                        <a:pt x="209" y="329"/>
                      </a:lnTo>
                      <a:lnTo>
                        <a:pt x="224" y="327"/>
                      </a:lnTo>
                      <a:lnTo>
                        <a:pt x="239" y="325"/>
                      </a:lnTo>
                      <a:lnTo>
                        <a:pt x="252" y="323"/>
                      </a:lnTo>
                      <a:lnTo>
                        <a:pt x="268" y="321"/>
                      </a:lnTo>
                      <a:lnTo>
                        <a:pt x="285" y="319"/>
                      </a:lnTo>
                      <a:lnTo>
                        <a:pt x="298" y="315"/>
                      </a:lnTo>
                      <a:lnTo>
                        <a:pt x="315" y="315"/>
                      </a:lnTo>
                      <a:lnTo>
                        <a:pt x="330" y="312"/>
                      </a:lnTo>
                      <a:lnTo>
                        <a:pt x="347" y="310"/>
                      </a:lnTo>
                      <a:lnTo>
                        <a:pt x="363" y="306"/>
                      </a:lnTo>
                      <a:lnTo>
                        <a:pt x="378" y="306"/>
                      </a:lnTo>
                      <a:lnTo>
                        <a:pt x="395" y="302"/>
                      </a:lnTo>
                      <a:lnTo>
                        <a:pt x="412" y="300"/>
                      </a:lnTo>
                      <a:lnTo>
                        <a:pt x="427" y="296"/>
                      </a:lnTo>
                      <a:lnTo>
                        <a:pt x="442" y="294"/>
                      </a:lnTo>
                      <a:lnTo>
                        <a:pt x="458" y="291"/>
                      </a:lnTo>
                      <a:lnTo>
                        <a:pt x="473" y="289"/>
                      </a:lnTo>
                      <a:lnTo>
                        <a:pt x="488" y="287"/>
                      </a:lnTo>
                      <a:lnTo>
                        <a:pt x="503" y="285"/>
                      </a:lnTo>
                      <a:lnTo>
                        <a:pt x="518" y="281"/>
                      </a:lnTo>
                      <a:lnTo>
                        <a:pt x="536" y="279"/>
                      </a:lnTo>
                      <a:lnTo>
                        <a:pt x="547" y="277"/>
                      </a:lnTo>
                      <a:lnTo>
                        <a:pt x="562" y="275"/>
                      </a:lnTo>
                      <a:lnTo>
                        <a:pt x="576" y="272"/>
                      </a:lnTo>
                      <a:lnTo>
                        <a:pt x="589" y="270"/>
                      </a:lnTo>
                      <a:lnTo>
                        <a:pt x="602" y="266"/>
                      </a:lnTo>
                      <a:lnTo>
                        <a:pt x="615" y="266"/>
                      </a:lnTo>
                      <a:lnTo>
                        <a:pt x="627" y="262"/>
                      </a:lnTo>
                      <a:lnTo>
                        <a:pt x="640" y="262"/>
                      </a:lnTo>
                      <a:lnTo>
                        <a:pt x="650" y="258"/>
                      </a:lnTo>
                      <a:lnTo>
                        <a:pt x="661" y="256"/>
                      </a:lnTo>
                      <a:lnTo>
                        <a:pt x="671" y="256"/>
                      </a:lnTo>
                      <a:lnTo>
                        <a:pt x="682" y="255"/>
                      </a:lnTo>
                      <a:lnTo>
                        <a:pt x="690" y="253"/>
                      </a:lnTo>
                      <a:lnTo>
                        <a:pt x="699" y="251"/>
                      </a:lnTo>
                      <a:lnTo>
                        <a:pt x="707" y="249"/>
                      </a:lnTo>
                      <a:lnTo>
                        <a:pt x="716" y="249"/>
                      </a:lnTo>
                      <a:lnTo>
                        <a:pt x="726" y="247"/>
                      </a:lnTo>
                      <a:lnTo>
                        <a:pt x="735" y="247"/>
                      </a:lnTo>
                      <a:lnTo>
                        <a:pt x="741" y="247"/>
                      </a:lnTo>
                      <a:lnTo>
                        <a:pt x="745" y="247"/>
                      </a:lnTo>
                      <a:lnTo>
                        <a:pt x="739" y="175"/>
                      </a:lnTo>
                      <a:lnTo>
                        <a:pt x="748" y="72"/>
                      </a:lnTo>
                      <a:lnTo>
                        <a:pt x="806" y="0"/>
                      </a:lnTo>
                      <a:close/>
                    </a:path>
                  </a:pathLst>
                </a:custGeom>
                <a:solidFill>
                  <a:srgbClr val="2E2E3B"/>
                </a:solidFill>
                <a:ln w="9525">
                  <a:noFill/>
                  <a:round/>
                  <a:headEnd/>
                  <a:tailEnd/>
                </a:ln>
              </p:spPr>
              <p:txBody>
                <a:bodyPr/>
                <a:lstStyle/>
                <a:p>
                  <a:endParaRPr lang="en-US"/>
                </a:p>
              </p:txBody>
            </p:sp>
            <p:sp>
              <p:nvSpPr>
                <p:cNvPr id="12352" name="Freeform 58"/>
                <p:cNvSpPr>
                  <a:spLocks/>
                </p:cNvSpPr>
                <p:nvPr/>
              </p:nvSpPr>
              <p:spPr bwMode="auto">
                <a:xfrm>
                  <a:off x="919" y="2152"/>
                  <a:ext cx="46" cy="52"/>
                </a:xfrm>
                <a:custGeom>
                  <a:avLst/>
                  <a:gdLst>
                    <a:gd name="T0" fmla="*/ 16 w 91"/>
                    <a:gd name="T1" fmla="*/ 0 h 104"/>
                    <a:gd name="T2" fmla="*/ 23 w 91"/>
                    <a:gd name="T3" fmla="*/ 6 h 104"/>
                    <a:gd name="T4" fmla="*/ 15 w 91"/>
                    <a:gd name="T5" fmla="*/ 20 h 104"/>
                    <a:gd name="T6" fmla="*/ 0 w 91"/>
                    <a:gd name="T7" fmla="*/ 26 h 104"/>
                    <a:gd name="T8" fmla="*/ 16 w 91"/>
                    <a:gd name="T9" fmla="*/ 0 h 104"/>
                    <a:gd name="T10" fmla="*/ 16 w 91"/>
                    <a:gd name="T11" fmla="*/ 0 h 104"/>
                    <a:gd name="T12" fmla="*/ 0 60000 65536"/>
                    <a:gd name="T13" fmla="*/ 0 60000 65536"/>
                    <a:gd name="T14" fmla="*/ 0 60000 65536"/>
                    <a:gd name="T15" fmla="*/ 0 60000 65536"/>
                    <a:gd name="T16" fmla="*/ 0 60000 65536"/>
                    <a:gd name="T17" fmla="*/ 0 60000 65536"/>
                    <a:gd name="T18" fmla="*/ 0 w 91"/>
                    <a:gd name="T19" fmla="*/ 0 h 104"/>
                    <a:gd name="T20" fmla="*/ 91 w 91"/>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91" h="104">
                      <a:moveTo>
                        <a:pt x="61" y="0"/>
                      </a:moveTo>
                      <a:lnTo>
                        <a:pt x="91" y="23"/>
                      </a:lnTo>
                      <a:lnTo>
                        <a:pt x="59" y="80"/>
                      </a:lnTo>
                      <a:lnTo>
                        <a:pt x="0" y="104"/>
                      </a:lnTo>
                      <a:lnTo>
                        <a:pt x="61" y="0"/>
                      </a:lnTo>
                      <a:close/>
                    </a:path>
                  </a:pathLst>
                </a:custGeom>
                <a:solidFill>
                  <a:srgbClr val="1A1A1A"/>
                </a:solidFill>
                <a:ln w="9525">
                  <a:noFill/>
                  <a:round/>
                  <a:headEnd/>
                  <a:tailEnd/>
                </a:ln>
              </p:spPr>
              <p:txBody>
                <a:bodyPr/>
                <a:lstStyle/>
                <a:p>
                  <a:endParaRPr lang="en-US"/>
                </a:p>
              </p:txBody>
            </p:sp>
            <p:sp>
              <p:nvSpPr>
                <p:cNvPr id="12353" name="Freeform 59"/>
                <p:cNvSpPr>
                  <a:spLocks/>
                </p:cNvSpPr>
                <p:nvPr/>
              </p:nvSpPr>
              <p:spPr bwMode="auto">
                <a:xfrm>
                  <a:off x="2164" y="1637"/>
                  <a:ext cx="783" cy="1317"/>
                </a:xfrm>
                <a:custGeom>
                  <a:avLst/>
                  <a:gdLst>
                    <a:gd name="T0" fmla="*/ 9 w 1566"/>
                    <a:gd name="T1" fmla="*/ 257 h 2633"/>
                    <a:gd name="T2" fmla="*/ 154 w 1566"/>
                    <a:gd name="T3" fmla="*/ 160 h 2633"/>
                    <a:gd name="T4" fmla="*/ 390 w 1566"/>
                    <a:gd name="T5" fmla="*/ 0 h 2633"/>
                    <a:gd name="T6" fmla="*/ 392 w 1566"/>
                    <a:gd name="T7" fmla="*/ 562 h 2633"/>
                    <a:gd name="T8" fmla="*/ 285 w 1566"/>
                    <a:gd name="T9" fmla="*/ 659 h 2633"/>
                    <a:gd name="T10" fmla="*/ 0 w 1566"/>
                    <a:gd name="T11" fmla="*/ 483 h 2633"/>
                    <a:gd name="T12" fmla="*/ 109 w 1566"/>
                    <a:gd name="T13" fmla="*/ 407 h 2633"/>
                    <a:gd name="T14" fmla="*/ 119 w 1566"/>
                    <a:gd name="T15" fmla="*/ 343 h 2633"/>
                    <a:gd name="T16" fmla="*/ 6 w 1566"/>
                    <a:gd name="T17" fmla="*/ 269 h 2633"/>
                    <a:gd name="T18" fmla="*/ 9 w 1566"/>
                    <a:gd name="T19" fmla="*/ 257 h 2633"/>
                    <a:gd name="T20" fmla="*/ 9 w 1566"/>
                    <a:gd name="T21" fmla="*/ 257 h 26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6"/>
                    <a:gd name="T34" fmla="*/ 0 h 2633"/>
                    <a:gd name="T35" fmla="*/ 1566 w 1566"/>
                    <a:gd name="T36" fmla="*/ 2633 h 26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6" h="2633">
                      <a:moveTo>
                        <a:pt x="34" y="1026"/>
                      </a:moveTo>
                      <a:lnTo>
                        <a:pt x="616" y="640"/>
                      </a:lnTo>
                      <a:lnTo>
                        <a:pt x="1560" y="0"/>
                      </a:lnTo>
                      <a:lnTo>
                        <a:pt x="1566" y="2248"/>
                      </a:lnTo>
                      <a:lnTo>
                        <a:pt x="1138" y="2633"/>
                      </a:lnTo>
                      <a:lnTo>
                        <a:pt x="0" y="1930"/>
                      </a:lnTo>
                      <a:lnTo>
                        <a:pt x="437" y="1628"/>
                      </a:lnTo>
                      <a:lnTo>
                        <a:pt x="479" y="1372"/>
                      </a:lnTo>
                      <a:lnTo>
                        <a:pt x="21" y="1073"/>
                      </a:lnTo>
                      <a:lnTo>
                        <a:pt x="34" y="1026"/>
                      </a:lnTo>
                      <a:close/>
                    </a:path>
                  </a:pathLst>
                </a:custGeom>
                <a:solidFill>
                  <a:srgbClr val="7A94A8"/>
                </a:solidFill>
                <a:ln w="9525">
                  <a:noFill/>
                  <a:round/>
                  <a:headEnd/>
                  <a:tailEnd/>
                </a:ln>
              </p:spPr>
              <p:txBody>
                <a:bodyPr/>
                <a:lstStyle/>
                <a:p>
                  <a:endParaRPr lang="en-US"/>
                </a:p>
              </p:txBody>
            </p:sp>
            <p:sp>
              <p:nvSpPr>
                <p:cNvPr id="12354" name="Freeform 60"/>
                <p:cNvSpPr>
                  <a:spLocks/>
                </p:cNvSpPr>
                <p:nvPr/>
              </p:nvSpPr>
              <p:spPr bwMode="auto">
                <a:xfrm>
                  <a:off x="2164" y="1602"/>
                  <a:ext cx="141" cy="1015"/>
                </a:xfrm>
                <a:custGeom>
                  <a:avLst/>
                  <a:gdLst>
                    <a:gd name="T0" fmla="*/ 4 w 281"/>
                    <a:gd name="T1" fmla="*/ 276 h 2031"/>
                    <a:gd name="T2" fmla="*/ 0 w 281"/>
                    <a:gd name="T3" fmla="*/ 498 h 2031"/>
                    <a:gd name="T4" fmla="*/ 11 w 281"/>
                    <a:gd name="T5" fmla="*/ 507 h 2031"/>
                    <a:gd name="T6" fmla="*/ 71 w 281"/>
                    <a:gd name="T7" fmla="*/ 497 h 2031"/>
                    <a:gd name="T8" fmla="*/ 71 w 281"/>
                    <a:gd name="T9" fmla="*/ 479 h 2031"/>
                    <a:gd name="T10" fmla="*/ 13 w 281"/>
                    <a:gd name="T11" fmla="*/ 490 h 2031"/>
                    <a:gd name="T12" fmla="*/ 17 w 281"/>
                    <a:gd name="T13" fmla="*/ 288 h 2031"/>
                    <a:gd name="T14" fmla="*/ 18 w 281"/>
                    <a:gd name="T15" fmla="*/ 0 h 2031"/>
                    <a:gd name="T16" fmla="*/ 2 w 281"/>
                    <a:gd name="T17" fmla="*/ 0 h 2031"/>
                    <a:gd name="T18" fmla="*/ 4 w 281"/>
                    <a:gd name="T19" fmla="*/ 276 h 2031"/>
                    <a:gd name="T20" fmla="*/ 4 w 281"/>
                    <a:gd name="T21" fmla="*/ 276 h 20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1"/>
                    <a:gd name="T34" fmla="*/ 0 h 2031"/>
                    <a:gd name="T35" fmla="*/ 281 w 281"/>
                    <a:gd name="T36" fmla="*/ 2031 h 20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1" h="2031">
                      <a:moveTo>
                        <a:pt x="15" y="1107"/>
                      </a:moveTo>
                      <a:lnTo>
                        <a:pt x="0" y="1993"/>
                      </a:lnTo>
                      <a:lnTo>
                        <a:pt x="42" y="2031"/>
                      </a:lnTo>
                      <a:lnTo>
                        <a:pt x="281" y="1989"/>
                      </a:lnTo>
                      <a:lnTo>
                        <a:pt x="281" y="1917"/>
                      </a:lnTo>
                      <a:lnTo>
                        <a:pt x="51" y="1962"/>
                      </a:lnTo>
                      <a:lnTo>
                        <a:pt x="66" y="1153"/>
                      </a:lnTo>
                      <a:lnTo>
                        <a:pt x="72" y="0"/>
                      </a:lnTo>
                      <a:lnTo>
                        <a:pt x="7" y="0"/>
                      </a:lnTo>
                      <a:lnTo>
                        <a:pt x="15" y="1107"/>
                      </a:lnTo>
                      <a:close/>
                    </a:path>
                  </a:pathLst>
                </a:custGeom>
                <a:solidFill>
                  <a:srgbClr val="4A697A"/>
                </a:solidFill>
                <a:ln w="9525">
                  <a:noFill/>
                  <a:round/>
                  <a:headEnd/>
                  <a:tailEnd/>
                </a:ln>
              </p:spPr>
              <p:txBody>
                <a:bodyPr/>
                <a:lstStyle/>
                <a:p>
                  <a:endParaRPr lang="en-US"/>
                </a:p>
              </p:txBody>
            </p:sp>
            <p:sp>
              <p:nvSpPr>
                <p:cNvPr id="12355" name="Freeform 61"/>
                <p:cNvSpPr>
                  <a:spLocks/>
                </p:cNvSpPr>
                <p:nvPr/>
              </p:nvSpPr>
              <p:spPr bwMode="auto">
                <a:xfrm>
                  <a:off x="2336" y="1954"/>
                  <a:ext cx="608" cy="387"/>
                </a:xfrm>
                <a:custGeom>
                  <a:avLst/>
                  <a:gdLst>
                    <a:gd name="T0" fmla="*/ 29 w 1216"/>
                    <a:gd name="T1" fmla="*/ 129 h 773"/>
                    <a:gd name="T2" fmla="*/ 151 w 1216"/>
                    <a:gd name="T3" fmla="*/ 129 h 773"/>
                    <a:gd name="T4" fmla="*/ 133 w 1216"/>
                    <a:gd name="T5" fmla="*/ 194 h 773"/>
                    <a:gd name="T6" fmla="*/ 245 w 1216"/>
                    <a:gd name="T7" fmla="*/ 187 h 773"/>
                    <a:gd name="T8" fmla="*/ 255 w 1216"/>
                    <a:gd name="T9" fmla="*/ 169 h 773"/>
                    <a:gd name="T10" fmla="*/ 304 w 1216"/>
                    <a:gd name="T11" fmla="*/ 157 h 773"/>
                    <a:gd name="T12" fmla="*/ 303 w 1216"/>
                    <a:gd name="T13" fmla="*/ 0 h 773"/>
                    <a:gd name="T14" fmla="*/ 0 w 1216"/>
                    <a:gd name="T15" fmla="*/ 100 h 773"/>
                    <a:gd name="T16" fmla="*/ 29 w 1216"/>
                    <a:gd name="T17" fmla="*/ 129 h 773"/>
                    <a:gd name="T18" fmla="*/ 29 w 1216"/>
                    <a:gd name="T19" fmla="*/ 129 h 7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6"/>
                    <a:gd name="T31" fmla="*/ 0 h 773"/>
                    <a:gd name="T32" fmla="*/ 1216 w 1216"/>
                    <a:gd name="T33" fmla="*/ 773 h 7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6" h="773">
                      <a:moveTo>
                        <a:pt x="118" y="516"/>
                      </a:moveTo>
                      <a:lnTo>
                        <a:pt x="602" y="516"/>
                      </a:lnTo>
                      <a:lnTo>
                        <a:pt x="530" y="773"/>
                      </a:lnTo>
                      <a:lnTo>
                        <a:pt x="982" y="746"/>
                      </a:lnTo>
                      <a:lnTo>
                        <a:pt x="1022" y="676"/>
                      </a:lnTo>
                      <a:lnTo>
                        <a:pt x="1216" y="627"/>
                      </a:lnTo>
                      <a:lnTo>
                        <a:pt x="1211" y="0"/>
                      </a:lnTo>
                      <a:lnTo>
                        <a:pt x="0" y="397"/>
                      </a:lnTo>
                      <a:lnTo>
                        <a:pt x="118" y="516"/>
                      </a:lnTo>
                      <a:close/>
                    </a:path>
                  </a:pathLst>
                </a:custGeom>
                <a:solidFill>
                  <a:srgbClr val="4A697A"/>
                </a:solidFill>
                <a:ln w="9525">
                  <a:noFill/>
                  <a:round/>
                  <a:headEnd/>
                  <a:tailEnd/>
                </a:ln>
              </p:spPr>
              <p:txBody>
                <a:bodyPr/>
                <a:lstStyle/>
                <a:p>
                  <a:endParaRPr lang="en-US"/>
                </a:p>
              </p:txBody>
            </p:sp>
            <p:sp>
              <p:nvSpPr>
                <p:cNvPr id="12356" name="Freeform 62"/>
                <p:cNvSpPr>
                  <a:spLocks/>
                </p:cNvSpPr>
                <p:nvPr/>
              </p:nvSpPr>
              <p:spPr bwMode="auto">
                <a:xfrm>
                  <a:off x="2323" y="1602"/>
                  <a:ext cx="621" cy="154"/>
                </a:xfrm>
                <a:custGeom>
                  <a:avLst/>
                  <a:gdLst>
                    <a:gd name="T0" fmla="*/ 0 w 1243"/>
                    <a:gd name="T1" fmla="*/ 0 h 307"/>
                    <a:gd name="T2" fmla="*/ 202 w 1243"/>
                    <a:gd name="T3" fmla="*/ 77 h 307"/>
                    <a:gd name="T4" fmla="*/ 310 w 1243"/>
                    <a:gd name="T5" fmla="*/ 0 h 307"/>
                    <a:gd name="T6" fmla="*/ 0 w 1243"/>
                    <a:gd name="T7" fmla="*/ 0 h 307"/>
                    <a:gd name="T8" fmla="*/ 0 w 1243"/>
                    <a:gd name="T9" fmla="*/ 0 h 307"/>
                    <a:gd name="T10" fmla="*/ 0 60000 65536"/>
                    <a:gd name="T11" fmla="*/ 0 60000 65536"/>
                    <a:gd name="T12" fmla="*/ 0 60000 65536"/>
                    <a:gd name="T13" fmla="*/ 0 60000 65536"/>
                    <a:gd name="T14" fmla="*/ 0 60000 65536"/>
                    <a:gd name="T15" fmla="*/ 0 w 1243"/>
                    <a:gd name="T16" fmla="*/ 0 h 307"/>
                    <a:gd name="T17" fmla="*/ 1243 w 1243"/>
                    <a:gd name="T18" fmla="*/ 307 h 307"/>
                  </a:gdLst>
                  <a:ahLst/>
                  <a:cxnLst>
                    <a:cxn ang="T10">
                      <a:pos x="T0" y="T1"/>
                    </a:cxn>
                    <a:cxn ang="T11">
                      <a:pos x="T2" y="T3"/>
                    </a:cxn>
                    <a:cxn ang="T12">
                      <a:pos x="T4" y="T5"/>
                    </a:cxn>
                    <a:cxn ang="T13">
                      <a:pos x="T6" y="T7"/>
                    </a:cxn>
                    <a:cxn ang="T14">
                      <a:pos x="T8" y="T9"/>
                    </a:cxn>
                  </a:cxnLst>
                  <a:rect l="T15" t="T16" r="T17" b="T18"/>
                  <a:pathLst>
                    <a:path w="1243" h="307">
                      <a:moveTo>
                        <a:pt x="0" y="0"/>
                      </a:moveTo>
                      <a:lnTo>
                        <a:pt x="810" y="307"/>
                      </a:lnTo>
                      <a:lnTo>
                        <a:pt x="1243" y="0"/>
                      </a:lnTo>
                      <a:lnTo>
                        <a:pt x="0" y="0"/>
                      </a:lnTo>
                      <a:close/>
                    </a:path>
                  </a:pathLst>
                </a:custGeom>
                <a:solidFill>
                  <a:srgbClr val="7A94A8"/>
                </a:solidFill>
                <a:ln w="9525">
                  <a:noFill/>
                  <a:round/>
                  <a:headEnd/>
                  <a:tailEnd/>
                </a:ln>
              </p:spPr>
              <p:txBody>
                <a:bodyPr/>
                <a:lstStyle/>
                <a:p>
                  <a:endParaRPr lang="en-US"/>
                </a:p>
              </p:txBody>
            </p:sp>
            <p:sp>
              <p:nvSpPr>
                <p:cNvPr id="12357" name="Freeform 63"/>
                <p:cNvSpPr>
                  <a:spLocks/>
                </p:cNvSpPr>
                <p:nvPr/>
              </p:nvSpPr>
              <p:spPr bwMode="auto">
                <a:xfrm>
                  <a:off x="2297" y="2401"/>
                  <a:ext cx="152" cy="327"/>
                </a:xfrm>
                <a:custGeom>
                  <a:avLst/>
                  <a:gdLst>
                    <a:gd name="T0" fmla="*/ 0 w 304"/>
                    <a:gd name="T1" fmla="*/ 0 h 654"/>
                    <a:gd name="T2" fmla="*/ 0 w 304"/>
                    <a:gd name="T3" fmla="*/ 116 h 654"/>
                    <a:gd name="T4" fmla="*/ 74 w 304"/>
                    <a:gd name="T5" fmla="*/ 164 h 654"/>
                    <a:gd name="T6" fmla="*/ 76 w 304"/>
                    <a:gd name="T7" fmla="*/ 27 h 654"/>
                    <a:gd name="T8" fmla="*/ 0 w 304"/>
                    <a:gd name="T9" fmla="*/ 0 h 654"/>
                    <a:gd name="T10" fmla="*/ 0 w 304"/>
                    <a:gd name="T11" fmla="*/ 0 h 654"/>
                    <a:gd name="T12" fmla="*/ 0 60000 65536"/>
                    <a:gd name="T13" fmla="*/ 0 60000 65536"/>
                    <a:gd name="T14" fmla="*/ 0 60000 65536"/>
                    <a:gd name="T15" fmla="*/ 0 60000 65536"/>
                    <a:gd name="T16" fmla="*/ 0 60000 65536"/>
                    <a:gd name="T17" fmla="*/ 0 60000 65536"/>
                    <a:gd name="T18" fmla="*/ 0 w 304"/>
                    <a:gd name="T19" fmla="*/ 0 h 654"/>
                    <a:gd name="T20" fmla="*/ 304 w 304"/>
                    <a:gd name="T21" fmla="*/ 654 h 654"/>
                  </a:gdLst>
                  <a:ahLst/>
                  <a:cxnLst>
                    <a:cxn ang="T12">
                      <a:pos x="T0" y="T1"/>
                    </a:cxn>
                    <a:cxn ang="T13">
                      <a:pos x="T2" y="T3"/>
                    </a:cxn>
                    <a:cxn ang="T14">
                      <a:pos x="T4" y="T5"/>
                    </a:cxn>
                    <a:cxn ang="T15">
                      <a:pos x="T6" y="T7"/>
                    </a:cxn>
                    <a:cxn ang="T16">
                      <a:pos x="T8" y="T9"/>
                    </a:cxn>
                    <a:cxn ang="T17">
                      <a:pos x="T10" y="T11"/>
                    </a:cxn>
                  </a:cxnLst>
                  <a:rect l="T18" t="T19" r="T20" b="T21"/>
                  <a:pathLst>
                    <a:path w="304" h="654">
                      <a:moveTo>
                        <a:pt x="0" y="0"/>
                      </a:moveTo>
                      <a:lnTo>
                        <a:pt x="0" y="466"/>
                      </a:lnTo>
                      <a:lnTo>
                        <a:pt x="295" y="654"/>
                      </a:lnTo>
                      <a:lnTo>
                        <a:pt x="304" y="109"/>
                      </a:lnTo>
                      <a:lnTo>
                        <a:pt x="0" y="0"/>
                      </a:lnTo>
                      <a:close/>
                    </a:path>
                  </a:pathLst>
                </a:custGeom>
                <a:solidFill>
                  <a:srgbClr val="FFCC80"/>
                </a:solidFill>
                <a:ln w="9525">
                  <a:noFill/>
                  <a:round/>
                  <a:headEnd/>
                  <a:tailEnd/>
                </a:ln>
              </p:spPr>
              <p:txBody>
                <a:bodyPr/>
                <a:lstStyle/>
                <a:p>
                  <a:endParaRPr lang="en-US"/>
                </a:p>
              </p:txBody>
            </p:sp>
            <p:sp>
              <p:nvSpPr>
                <p:cNvPr id="12358" name="Freeform 64"/>
                <p:cNvSpPr>
                  <a:spLocks/>
                </p:cNvSpPr>
                <p:nvPr/>
              </p:nvSpPr>
              <p:spPr bwMode="auto">
                <a:xfrm>
                  <a:off x="2467" y="2596"/>
                  <a:ext cx="201" cy="272"/>
                </a:xfrm>
                <a:custGeom>
                  <a:avLst/>
                  <a:gdLst>
                    <a:gd name="T0" fmla="*/ 0 w 401"/>
                    <a:gd name="T1" fmla="*/ 0 h 543"/>
                    <a:gd name="T2" fmla="*/ 0 w 401"/>
                    <a:gd name="T3" fmla="*/ 85 h 543"/>
                    <a:gd name="T4" fmla="*/ 86 w 401"/>
                    <a:gd name="T5" fmla="*/ 136 h 543"/>
                    <a:gd name="T6" fmla="*/ 101 w 401"/>
                    <a:gd name="T7" fmla="*/ 41 h 543"/>
                    <a:gd name="T8" fmla="*/ 0 w 401"/>
                    <a:gd name="T9" fmla="*/ 0 h 543"/>
                    <a:gd name="T10" fmla="*/ 0 w 401"/>
                    <a:gd name="T11" fmla="*/ 0 h 543"/>
                    <a:gd name="T12" fmla="*/ 0 60000 65536"/>
                    <a:gd name="T13" fmla="*/ 0 60000 65536"/>
                    <a:gd name="T14" fmla="*/ 0 60000 65536"/>
                    <a:gd name="T15" fmla="*/ 0 60000 65536"/>
                    <a:gd name="T16" fmla="*/ 0 60000 65536"/>
                    <a:gd name="T17" fmla="*/ 0 60000 65536"/>
                    <a:gd name="T18" fmla="*/ 0 w 401"/>
                    <a:gd name="T19" fmla="*/ 0 h 543"/>
                    <a:gd name="T20" fmla="*/ 401 w 401"/>
                    <a:gd name="T21" fmla="*/ 543 h 543"/>
                  </a:gdLst>
                  <a:ahLst/>
                  <a:cxnLst>
                    <a:cxn ang="T12">
                      <a:pos x="T0" y="T1"/>
                    </a:cxn>
                    <a:cxn ang="T13">
                      <a:pos x="T2" y="T3"/>
                    </a:cxn>
                    <a:cxn ang="T14">
                      <a:pos x="T4" y="T5"/>
                    </a:cxn>
                    <a:cxn ang="T15">
                      <a:pos x="T6" y="T7"/>
                    </a:cxn>
                    <a:cxn ang="T16">
                      <a:pos x="T8" y="T9"/>
                    </a:cxn>
                    <a:cxn ang="T17">
                      <a:pos x="T10" y="T11"/>
                    </a:cxn>
                  </a:cxnLst>
                  <a:rect l="T18" t="T19" r="T20" b="T21"/>
                  <a:pathLst>
                    <a:path w="401" h="543">
                      <a:moveTo>
                        <a:pt x="0" y="0"/>
                      </a:moveTo>
                      <a:lnTo>
                        <a:pt x="0" y="340"/>
                      </a:lnTo>
                      <a:lnTo>
                        <a:pt x="344" y="543"/>
                      </a:lnTo>
                      <a:lnTo>
                        <a:pt x="401" y="161"/>
                      </a:lnTo>
                      <a:lnTo>
                        <a:pt x="0" y="0"/>
                      </a:lnTo>
                      <a:close/>
                    </a:path>
                  </a:pathLst>
                </a:custGeom>
                <a:solidFill>
                  <a:srgbClr val="FFCC80"/>
                </a:solidFill>
                <a:ln w="9525">
                  <a:noFill/>
                  <a:round/>
                  <a:headEnd/>
                  <a:tailEnd/>
                </a:ln>
              </p:spPr>
              <p:txBody>
                <a:bodyPr/>
                <a:lstStyle/>
                <a:p>
                  <a:endParaRPr lang="en-US"/>
                </a:p>
              </p:txBody>
            </p:sp>
            <p:sp>
              <p:nvSpPr>
                <p:cNvPr id="12359" name="Freeform 65"/>
                <p:cNvSpPr>
                  <a:spLocks/>
                </p:cNvSpPr>
                <p:nvPr/>
              </p:nvSpPr>
              <p:spPr bwMode="auto">
                <a:xfrm>
                  <a:off x="2291" y="2335"/>
                  <a:ext cx="236" cy="163"/>
                </a:xfrm>
                <a:custGeom>
                  <a:avLst/>
                  <a:gdLst>
                    <a:gd name="T0" fmla="*/ 0 w 472"/>
                    <a:gd name="T1" fmla="*/ 36 h 325"/>
                    <a:gd name="T2" fmla="*/ 46 w 472"/>
                    <a:gd name="T3" fmla="*/ 0 h 325"/>
                    <a:gd name="T4" fmla="*/ 118 w 472"/>
                    <a:gd name="T5" fmla="*/ 41 h 325"/>
                    <a:gd name="T6" fmla="*/ 76 w 472"/>
                    <a:gd name="T7" fmla="*/ 82 h 325"/>
                    <a:gd name="T8" fmla="*/ 0 w 472"/>
                    <a:gd name="T9" fmla="*/ 36 h 325"/>
                    <a:gd name="T10" fmla="*/ 0 w 472"/>
                    <a:gd name="T11" fmla="*/ 36 h 325"/>
                    <a:gd name="T12" fmla="*/ 0 60000 65536"/>
                    <a:gd name="T13" fmla="*/ 0 60000 65536"/>
                    <a:gd name="T14" fmla="*/ 0 60000 65536"/>
                    <a:gd name="T15" fmla="*/ 0 60000 65536"/>
                    <a:gd name="T16" fmla="*/ 0 60000 65536"/>
                    <a:gd name="T17" fmla="*/ 0 60000 65536"/>
                    <a:gd name="T18" fmla="*/ 0 w 472"/>
                    <a:gd name="T19" fmla="*/ 0 h 325"/>
                    <a:gd name="T20" fmla="*/ 472 w 472"/>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72" h="325">
                      <a:moveTo>
                        <a:pt x="0" y="141"/>
                      </a:moveTo>
                      <a:lnTo>
                        <a:pt x="183" y="0"/>
                      </a:lnTo>
                      <a:lnTo>
                        <a:pt x="472" y="162"/>
                      </a:lnTo>
                      <a:lnTo>
                        <a:pt x="301" y="325"/>
                      </a:lnTo>
                      <a:lnTo>
                        <a:pt x="0" y="141"/>
                      </a:lnTo>
                      <a:close/>
                    </a:path>
                  </a:pathLst>
                </a:custGeom>
                <a:solidFill>
                  <a:srgbClr val="E68033"/>
                </a:solidFill>
                <a:ln w="9525">
                  <a:noFill/>
                  <a:round/>
                  <a:headEnd/>
                  <a:tailEnd/>
                </a:ln>
              </p:spPr>
              <p:txBody>
                <a:bodyPr/>
                <a:lstStyle/>
                <a:p>
                  <a:endParaRPr lang="en-US"/>
                </a:p>
              </p:txBody>
            </p:sp>
            <p:sp>
              <p:nvSpPr>
                <p:cNvPr id="12360" name="Freeform 66"/>
                <p:cNvSpPr>
                  <a:spLocks/>
                </p:cNvSpPr>
                <p:nvPr/>
              </p:nvSpPr>
              <p:spPr bwMode="auto">
                <a:xfrm>
                  <a:off x="2446" y="2565"/>
                  <a:ext cx="351" cy="147"/>
                </a:xfrm>
                <a:custGeom>
                  <a:avLst/>
                  <a:gdLst>
                    <a:gd name="T0" fmla="*/ 0 w 702"/>
                    <a:gd name="T1" fmla="*/ 18 h 295"/>
                    <a:gd name="T2" fmla="*/ 103 w 702"/>
                    <a:gd name="T3" fmla="*/ 73 h 295"/>
                    <a:gd name="T4" fmla="*/ 176 w 702"/>
                    <a:gd name="T5" fmla="*/ 6 h 295"/>
                    <a:gd name="T6" fmla="*/ 22 w 702"/>
                    <a:gd name="T7" fmla="*/ 0 h 295"/>
                    <a:gd name="T8" fmla="*/ 0 w 702"/>
                    <a:gd name="T9" fmla="*/ 18 h 295"/>
                    <a:gd name="T10" fmla="*/ 0 w 702"/>
                    <a:gd name="T11" fmla="*/ 18 h 295"/>
                    <a:gd name="T12" fmla="*/ 0 60000 65536"/>
                    <a:gd name="T13" fmla="*/ 0 60000 65536"/>
                    <a:gd name="T14" fmla="*/ 0 60000 65536"/>
                    <a:gd name="T15" fmla="*/ 0 60000 65536"/>
                    <a:gd name="T16" fmla="*/ 0 60000 65536"/>
                    <a:gd name="T17" fmla="*/ 0 60000 65536"/>
                    <a:gd name="T18" fmla="*/ 0 w 702"/>
                    <a:gd name="T19" fmla="*/ 0 h 295"/>
                    <a:gd name="T20" fmla="*/ 702 w 702"/>
                    <a:gd name="T21" fmla="*/ 295 h 295"/>
                  </a:gdLst>
                  <a:ahLst/>
                  <a:cxnLst>
                    <a:cxn ang="T12">
                      <a:pos x="T0" y="T1"/>
                    </a:cxn>
                    <a:cxn ang="T13">
                      <a:pos x="T2" y="T3"/>
                    </a:cxn>
                    <a:cxn ang="T14">
                      <a:pos x="T4" y="T5"/>
                    </a:cxn>
                    <a:cxn ang="T15">
                      <a:pos x="T6" y="T7"/>
                    </a:cxn>
                    <a:cxn ang="T16">
                      <a:pos x="T8" y="T9"/>
                    </a:cxn>
                    <a:cxn ang="T17">
                      <a:pos x="T10" y="T11"/>
                    </a:cxn>
                  </a:cxnLst>
                  <a:rect l="T18" t="T19" r="T20" b="T21"/>
                  <a:pathLst>
                    <a:path w="702" h="295">
                      <a:moveTo>
                        <a:pt x="0" y="74"/>
                      </a:moveTo>
                      <a:lnTo>
                        <a:pt x="413" y="295"/>
                      </a:lnTo>
                      <a:lnTo>
                        <a:pt x="702" y="25"/>
                      </a:lnTo>
                      <a:lnTo>
                        <a:pt x="88" y="0"/>
                      </a:lnTo>
                      <a:lnTo>
                        <a:pt x="0" y="74"/>
                      </a:lnTo>
                      <a:close/>
                    </a:path>
                  </a:pathLst>
                </a:custGeom>
                <a:solidFill>
                  <a:srgbClr val="E68033"/>
                </a:solidFill>
                <a:ln w="9525">
                  <a:noFill/>
                  <a:round/>
                  <a:headEnd/>
                  <a:tailEnd/>
                </a:ln>
              </p:spPr>
              <p:txBody>
                <a:bodyPr/>
                <a:lstStyle/>
                <a:p>
                  <a:endParaRPr lang="en-US"/>
                </a:p>
              </p:txBody>
            </p:sp>
            <p:sp>
              <p:nvSpPr>
                <p:cNvPr id="12361" name="Freeform 67"/>
                <p:cNvSpPr>
                  <a:spLocks/>
                </p:cNvSpPr>
                <p:nvPr/>
              </p:nvSpPr>
              <p:spPr bwMode="auto">
                <a:xfrm>
                  <a:off x="2261" y="1954"/>
                  <a:ext cx="142" cy="263"/>
                </a:xfrm>
                <a:custGeom>
                  <a:avLst/>
                  <a:gdLst>
                    <a:gd name="T0" fmla="*/ 1 w 285"/>
                    <a:gd name="T1" fmla="*/ 0 h 526"/>
                    <a:gd name="T2" fmla="*/ 71 w 285"/>
                    <a:gd name="T3" fmla="*/ 23 h 526"/>
                    <a:gd name="T4" fmla="*/ 67 w 285"/>
                    <a:gd name="T5" fmla="*/ 132 h 526"/>
                    <a:gd name="T6" fmla="*/ 0 w 285"/>
                    <a:gd name="T7" fmla="*/ 92 h 526"/>
                    <a:gd name="T8" fmla="*/ 1 w 285"/>
                    <a:gd name="T9" fmla="*/ 0 h 526"/>
                    <a:gd name="T10" fmla="*/ 1 w 285"/>
                    <a:gd name="T11" fmla="*/ 0 h 526"/>
                    <a:gd name="T12" fmla="*/ 0 60000 65536"/>
                    <a:gd name="T13" fmla="*/ 0 60000 65536"/>
                    <a:gd name="T14" fmla="*/ 0 60000 65536"/>
                    <a:gd name="T15" fmla="*/ 0 60000 65536"/>
                    <a:gd name="T16" fmla="*/ 0 60000 65536"/>
                    <a:gd name="T17" fmla="*/ 0 60000 65536"/>
                    <a:gd name="T18" fmla="*/ 0 w 285"/>
                    <a:gd name="T19" fmla="*/ 0 h 526"/>
                    <a:gd name="T20" fmla="*/ 285 w 285"/>
                    <a:gd name="T21" fmla="*/ 526 h 526"/>
                  </a:gdLst>
                  <a:ahLst/>
                  <a:cxnLst>
                    <a:cxn ang="T12">
                      <a:pos x="T0" y="T1"/>
                    </a:cxn>
                    <a:cxn ang="T13">
                      <a:pos x="T2" y="T3"/>
                    </a:cxn>
                    <a:cxn ang="T14">
                      <a:pos x="T4" y="T5"/>
                    </a:cxn>
                    <a:cxn ang="T15">
                      <a:pos x="T6" y="T7"/>
                    </a:cxn>
                    <a:cxn ang="T16">
                      <a:pos x="T8" y="T9"/>
                    </a:cxn>
                    <a:cxn ang="T17">
                      <a:pos x="T10" y="T11"/>
                    </a:cxn>
                  </a:cxnLst>
                  <a:rect l="T18" t="T19" r="T20" b="T21"/>
                  <a:pathLst>
                    <a:path w="285" h="526">
                      <a:moveTo>
                        <a:pt x="5" y="0"/>
                      </a:moveTo>
                      <a:lnTo>
                        <a:pt x="285" y="95"/>
                      </a:lnTo>
                      <a:lnTo>
                        <a:pt x="268" y="526"/>
                      </a:lnTo>
                      <a:lnTo>
                        <a:pt x="0" y="370"/>
                      </a:lnTo>
                      <a:lnTo>
                        <a:pt x="5" y="0"/>
                      </a:lnTo>
                      <a:close/>
                    </a:path>
                  </a:pathLst>
                </a:custGeom>
                <a:solidFill>
                  <a:srgbClr val="FFCC80"/>
                </a:solidFill>
                <a:ln w="9525">
                  <a:noFill/>
                  <a:round/>
                  <a:headEnd/>
                  <a:tailEnd/>
                </a:ln>
              </p:spPr>
              <p:txBody>
                <a:bodyPr/>
                <a:lstStyle/>
                <a:p>
                  <a:endParaRPr lang="en-US"/>
                </a:p>
              </p:txBody>
            </p:sp>
            <p:sp>
              <p:nvSpPr>
                <p:cNvPr id="12362" name="Freeform 68"/>
                <p:cNvSpPr>
                  <a:spLocks/>
                </p:cNvSpPr>
                <p:nvPr/>
              </p:nvSpPr>
              <p:spPr bwMode="auto">
                <a:xfrm>
                  <a:off x="2484" y="2103"/>
                  <a:ext cx="153" cy="235"/>
                </a:xfrm>
                <a:custGeom>
                  <a:avLst/>
                  <a:gdLst>
                    <a:gd name="T0" fmla="*/ 0 w 306"/>
                    <a:gd name="T1" fmla="*/ 0 h 469"/>
                    <a:gd name="T2" fmla="*/ 77 w 306"/>
                    <a:gd name="T3" fmla="*/ 30 h 469"/>
                    <a:gd name="T4" fmla="*/ 57 w 306"/>
                    <a:gd name="T5" fmla="*/ 118 h 469"/>
                    <a:gd name="T6" fmla="*/ 0 w 306"/>
                    <a:gd name="T7" fmla="*/ 87 h 469"/>
                    <a:gd name="T8" fmla="*/ 0 w 306"/>
                    <a:gd name="T9" fmla="*/ 0 h 469"/>
                    <a:gd name="T10" fmla="*/ 0 w 306"/>
                    <a:gd name="T11" fmla="*/ 0 h 469"/>
                    <a:gd name="T12" fmla="*/ 0 60000 65536"/>
                    <a:gd name="T13" fmla="*/ 0 60000 65536"/>
                    <a:gd name="T14" fmla="*/ 0 60000 65536"/>
                    <a:gd name="T15" fmla="*/ 0 60000 65536"/>
                    <a:gd name="T16" fmla="*/ 0 60000 65536"/>
                    <a:gd name="T17" fmla="*/ 0 60000 65536"/>
                    <a:gd name="T18" fmla="*/ 0 w 306"/>
                    <a:gd name="T19" fmla="*/ 0 h 469"/>
                    <a:gd name="T20" fmla="*/ 306 w 306"/>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306" h="469">
                      <a:moveTo>
                        <a:pt x="0" y="0"/>
                      </a:moveTo>
                      <a:lnTo>
                        <a:pt x="306" y="120"/>
                      </a:lnTo>
                      <a:lnTo>
                        <a:pt x="230" y="469"/>
                      </a:lnTo>
                      <a:lnTo>
                        <a:pt x="0" y="346"/>
                      </a:lnTo>
                      <a:lnTo>
                        <a:pt x="0" y="0"/>
                      </a:lnTo>
                      <a:close/>
                    </a:path>
                  </a:pathLst>
                </a:custGeom>
                <a:solidFill>
                  <a:srgbClr val="FFCC80"/>
                </a:solidFill>
                <a:ln w="9525">
                  <a:noFill/>
                  <a:round/>
                  <a:headEnd/>
                  <a:tailEnd/>
                </a:ln>
              </p:spPr>
              <p:txBody>
                <a:bodyPr/>
                <a:lstStyle/>
                <a:p>
                  <a:endParaRPr lang="en-US"/>
                </a:p>
              </p:txBody>
            </p:sp>
            <p:sp>
              <p:nvSpPr>
                <p:cNvPr id="12363" name="Freeform 69"/>
                <p:cNvSpPr>
                  <a:spLocks/>
                </p:cNvSpPr>
                <p:nvPr/>
              </p:nvSpPr>
              <p:spPr bwMode="auto">
                <a:xfrm>
                  <a:off x="2261" y="1882"/>
                  <a:ext cx="278" cy="150"/>
                </a:xfrm>
                <a:custGeom>
                  <a:avLst/>
                  <a:gdLst>
                    <a:gd name="T0" fmla="*/ 0 w 557"/>
                    <a:gd name="T1" fmla="*/ 40 h 300"/>
                    <a:gd name="T2" fmla="*/ 69 w 557"/>
                    <a:gd name="T3" fmla="*/ 0 h 300"/>
                    <a:gd name="T4" fmla="*/ 139 w 557"/>
                    <a:gd name="T5" fmla="*/ 31 h 300"/>
                    <a:gd name="T6" fmla="*/ 66 w 557"/>
                    <a:gd name="T7" fmla="*/ 75 h 300"/>
                    <a:gd name="T8" fmla="*/ 0 w 557"/>
                    <a:gd name="T9" fmla="*/ 40 h 300"/>
                    <a:gd name="T10" fmla="*/ 0 w 557"/>
                    <a:gd name="T11" fmla="*/ 40 h 300"/>
                    <a:gd name="T12" fmla="*/ 0 60000 65536"/>
                    <a:gd name="T13" fmla="*/ 0 60000 65536"/>
                    <a:gd name="T14" fmla="*/ 0 60000 65536"/>
                    <a:gd name="T15" fmla="*/ 0 60000 65536"/>
                    <a:gd name="T16" fmla="*/ 0 60000 65536"/>
                    <a:gd name="T17" fmla="*/ 0 60000 65536"/>
                    <a:gd name="T18" fmla="*/ 0 w 557"/>
                    <a:gd name="T19" fmla="*/ 0 h 300"/>
                    <a:gd name="T20" fmla="*/ 557 w 557"/>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557" h="300">
                      <a:moveTo>
                        <a:pt x="0" y="160"/>
                      </a:moveTo>
                      <a:lnTo>
                        <a:pt x="279" y="0"/>
                      </a:lnTo>
                      <a:lnTo>
                        <a:pt x="557" y="124"/>
                      </a:lnTo>
                      <a:lnTo>
                        <a:pt x="264" y="300"/>
                      </a:lnTo>
                      <a:lnTo>
                        <a:pt x="0" y="160"/>
                      </a:lnTo>
                      <a:close/>
                    </a:path>
                  </a:pathLst>
                </a:custGeom>
                <a:solidFill>
                  <a:srgbClr val="E68033"/>
                </a:solidFill>
                <a:ln w="9525">
                  <a:noFill/>
                  <a:round/>
                  <a:headEnd/>
                  <a:tailEnd/>
                </a:ln>
              </p:spPr>
              <p:txBody>
                <a:bodyPr/>
                <a:lstStyle/>
                <a:p>
                  <a:endParaRPr lang="en-US"/>
                </a:p>
              </p:txBody>
            </p:sp>
            <p:sp>
              <p:nvSpPr>
                <p:cNvPr id="12364" name="Freeform 70"/>
                <p:cNvSpPr>
                  <a:spLocks/>
                </p:cNvSpPr>
                <p:nvPr/>
              </p:nvSpPr>
              <p:spPr bwMode="auto">
                <a:xfrm>
                  <a:off x="2467" y="2035"/>
                  <a:ext cx="294" cy="175"/>
                </a:xfrm>
                <a:custGeom>
                  <a:avLst/>
                  <a:gdLst>
                    <a:gd name="T0" fmla="*/ 0 w 587"/>
                    <a:gd name="T1" fmla="*/ 42 h 350"/>
                    <a:gd name="T2" fmla="*/ 67 w 587"/>
                    <a:gd name="T3" fmla="*/ 0 h 350"/>
                    <a:gd name="T4" fmla="*/ 147 w 587"/>
                    <a:gd name="T5" fmla="*/ 48 h 350"/>
                    <a:gd name="T6" fmla="*/ 75 w 587"/>
                    <a:gd name="T7" fmla="*/ 88 h 350"/>
                    <a:gd name="T8" fmla="*/ 0 w 587"/>
                    <a:gd name="T9" fmla="*/ 42 h 350"/>
                    <a:gd name="T10" fmla="*/ 0 w 587"/>
                    <a:gd name="T11" fmla="*/ 42 h 350"/>
                    <a:gd name="T12" fmla="*/ 0 60000 65536"/>
                    <a:gd name="T13" fmla="*/ 0 60000 65536"/>
                    <a:gd name="T14" fmla="*/ 0 60000 65536"/>
                    <a:gd name="T15" fmla="*/ 0 60000 65536"/>
                    <a:gd name="T16" fmla="*/ 0 60000 65536"/>
                    <a:gd name="T17" fmla="*/ 0 60000 65536"/>
                    <a:gd name="T18" fmla="*/ 0 w 587"/>
                    <a:gd name="T19" fmla="*/ 0 h 350"/>
                    <a:gd name="T20" fmla="*/ 587 w 587"/>
                    <a:gd name="T21" fmla="*/ 350 h 350"/>
                  </a:gdLst>
                  <a:ahLst/>
                  <a:cxnLst>
                    <a:cxn ang="T12">
                      <a:pos x="T0" y="T1"/>
                    </a:cxn>
                    <a:cxn ang="T13">
                      <a:pos x="T2" y="T3"/>
                    </a:cxn>
                    <a:cxn ang="T14">
                      <a:pos x="T4" y="T5"/>
                    </a:cxn>
                    <a:cxn ang="T15">
                      <a:pos x="T6" y="T7"/>
                    </a:cxn>
                    <a:cxn ang="T16">
                      <a:pos x="T8" y="T9"/>
                    </a:cxn>
                    <a:cxn ang="T17">
                      <a:pos x="T10" y="T11"/>
                    </a:cxn>
                  </a:cxnLst>
                  <a:rect l="T18" t="T19" r="T20" b="T21"/>
                  <a:pathLst>
                    <a:path w="587" h="350">
                      <a:moveTo>
                        <a:pt x="0" y="167"/>
                      </a:moveTo>
                      <a:lnTo>
                        <a:pt x="268" y="0"/>
                      </a:lnTo>
                      <a:lnTo>
                        <a:pt x="587" y="194"/>
                      </a:lnTo>
                      <a:lnTo>
                        <a:pt x="299" y="350"/>
                      </a:lnTo>
                      <a:lnTo>
                        <a:pt x="0" y="167"/>
                      </a:lnTo>
                      <a:close/>
                    </a:path>
                  </a:pathLst>
                </a:custGeom>
                <a:solidFill>
                  <a:srgbClr val="E68033"/>
                </a:solidFill>
                <a:ln w="9525">
                  <a:noFill/>
                  <a:round/>
                  <a:headEnd/>
                  <a:tailEnd/>
                </a:ln>
              </p:spPr>
              <p:txBody>
                <a:bodyPr/>
                <a:lstStyle/>
                <a:p>
                  <a:endParaRPr lang="en-US"/>
                </a:p>
              </p:txBody>
            </p:sp>
            <p:sp>
              <p:nvSpPr>
                <p:cNvPr id="12365" name="Freeform 71"/>
                <p:cNvSpPr>
                  <a:spLocks/>
                </p:cNvSpPr>
                <p:nvPr/>
              </p:nvSpPr>
              <p:spPr bwMode="auto">
                <a:xfrm>
                  <a:off x="2382" y="1680"/>
                  <a:ext cx="565" cy="661"/>
                </a:xfrm>
                <a:custGeom>
                  <a:avLst/>
                  <a:gdLst>
                    <a:gd name="T0" fmla="*/ 0 w 1129"/>
                    <a:gd name="T1" fmla="*/ 172 h 1323"/>
                    <a:gd name="T2" fmla="*/ 73 w 1129"/>
                    <a:gd name="T3" fmla="*/ 131 h 1323"/>
                    <a:gd name="T4" fmla="*/ 45 w 1129"/>
                    <a:gd name="T5" fmla="*/ 116 h 1323"/>
                    <a:gd name="T6" fmla="*/ 45 w 1129"/>
                    <a:gd name="T7" fmla="*/ 91 h 1323"/>
                    <a:gd name="T8" fmla="*/ 113 w 1129"/>
                    <a:gd name="T9" fmla="*/ 60 h 1323"/>
                    <a:gd name="T10" fmla="*/ 113 w 1129"/>
                    <a:gd name="T11" fmla="*/ 33 h 1323"/>
                    <a:gd name="T12" fmla="*/ 167 w 1129"/>
                    <a:gd name="T13" fmla="*/ 53 h 1323"/>
                    <a:gd name="T14" fmla="*/ 265 w 1129"/>
                    <a:gd name="T15" fmla="*/ 0 h 1323"/>
                    <a:gd name="T16" fmla="*/ 265 w 1129"/>
                    <a:gd name="T17" fmla="*/ 89 h 1323"/>
                    <a:gd name="T18" fmla="*/ 283 w 1129"/>
                    <a:gd name="T19" fmla="*/ 101 h 1323"/>
                    <a:gd name="T20" fmla="*/ 281 w 1129"/>
                    <a:gd name="T21" fmla="*/ 208 h 1323"/>
                    <a:gd name="T22" fmla="*/ 256 w 1129"/>
                    <a:gd name="T23" fmla="*/ 231 h 1323"/>
                    <a:gd name="T24" fmla="*/ 240 w 1129"/>
                    <a:gd name="T25" fmla="*/ 226 h 1323"/>
                    <a:gd name="T26" fmla="*/ 187 w 1129"/>
                    <a:gd name="T27" fmla="*/ 274 h 1323"/>
                    <a:gd name="T28" fmla="*/ 169 w 1129"/>
                    <a:gd name="T29" fmla="*/ 264 h 1323"/>
                    <a:gd name="T30" fmla="*/ 165 w 1129"/>
                    <a:gd name="T31" fmla="*/ 279 h 1323"/>
                    <a:gd name="T32" fmla="*/ 107 w 1129"/>
                    <a:gd name="T33" fmla="*/ 330 h 1323"/>
                    <a:gd name="T34" fmla="*/ 107 w 1129"/>
                    <a:gd name="T35" fmla="*/ 261 h 1323"/>
                    <a:gd name="T36" fmla="*/ 158 w 1129"/>
                    <a:gd name="T37" fmla="*/ 222 h 1323"/>
                    <a:gd name="T38" fmla="*/ 100 w 1129"/>
                    <a:gd name="T39" fmla="*/ 197 h 1323"/>
                    <a:gd name="T40" fmla="*/ 50 w 1129"/>
                    <a:gd name="T41" fmla="*/ 226 h 1323"/>
                    <a:gd name="T42" fmla="*/ 50 w 1129"/>
                    <a:gd name="T43" fmla="*/ 247 h 1323"/>
                    <a:gd name="T44" fmla="*/ 6 w 1129"/>
                    <a:gd name="T45" fmla="*/ 270 h 1323"/>
                    <a:gd name="T46" fmla="*/ 0 w 1129"/>
                    <a:gd name="T47" fmla="*/ 172 h 1323"/>
                    <a:gd name="T48" fmla="*/ 0 w 1129"/>
                    <a:gd name="T49" fmla="*/ 172 h 13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9"/>
                    <a:gd name="T76" fmla="*/ 0 h 1323"/>
                    <a:gd name="T77" fmla="*/ 1129 w 1129"/>
                    <a:gd name="T78" fmla="*/ 1323 h 13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9" h="1323">
                      <a:moveTo>
                        <a:pt x="0" y="690"/>
                      </a:moveTo>
                      <a:lnTo>
                        <a:pt x="289" y="525"/>
                      </a:lnTo>
                      <a:lnTo>
                        <a:pt x="179" y="466"/>
                      </a:lnTo>
                      <a:lnTo>
                        <a:pt x="179" y="365"/>
                      </a:lnTo>
                      <a:lnTo>
                        <a:pt x="449" y="242"/>
                      </a:lnTo>
                      <a:lnTo>
                        <a:pt x="449" y="132"/>
                      </a:lnTo>
                      <a:lnTo>
                        <a:pt x="667" y="215"/>
                      </a:lnTo>
                      <a:lnTo>
                        <a:pt x="1057" y="0"/>
                      </a:lnTo>
                      <a:lnTo>
                        <a:pt x="1057" y="356"/>
                      </a:lnTo>
                      <a:lnTo>
                        <a:pt x="1129" y="405"/>
                      </a:lnTo>
                      <a:lnTo>
                        <a:pt x="1123" y="833"/>
                      </a:lnTo>
                      <a:lnTo>
                        <a:pt x="1023" y="926"/>
                      </a:lnTo>
                      <a:lnTo>
                        <a:pt x="960" y="905"/>
                      </a:lnTo>
                      <a:lnTo>
                        <a:pt x="747" y="1097"/>
                      </a:lnTo>
                      <a:lnTo>
                        <a:pt x="675" y="1057"/>
                      </a:lnTo>
                      <a:lnTo>
                        <a:pt x="658" y="1118"/>
                      </a:lnTo>
                      <a:lnTo>
                        <a:pt x="428" y="1323"/>
                      </a:lnTo>
                      <a:lnTo>
                        <a:pt x="428" y="1045"/>
                      </a:lnTo>
                      <a:lnTo>
                        <a:pt x="631" y="890"/>
                      </a:lnTo>
                      <a:lnTo>
                        <a:pt x="397" y="791"/>
                      </a:lnTo>
                      <a:lnTo>
                        <a:pt x="200" y="905"/>
                      </a:lnTo>
                      <a:lnTo>
                        <a:pt x="200" y="988"/>
                      </a:lnTo>
                      <a:lnTo>
                        <a:pt x="21" y="1082"/>
                      </a:lnTo>
                      <a:lnTo>
                        <a:pt x="0" y="690"/>
                      </a:lnTo>
                      <a:close/>
                    </a:path>
                  </a:pathLst>
                </a:custGeom>
                <a:solidFill>
                  <a:srgbClr val="914D36"/>
                </a:solidFill>
                <a:ln w="9525">
                  <a:noFill/>
                  <a:round/>
                  <a:headEnd/>
                  <a:tailEnd/>
                </a:ln>
              </p:spPr>
              <p:txBody>
                <a:bodyPr/>
                <a:lstStyle/>
                <a:p>
                  <a:endParaRPr lang="en-US"/>
                </a:p>
              </p:txBody>
            </p:sp>
            <p:sp>
              <p:nvSpPr>
                <p:cNvPr id="12366" name="Freeform 72"/>
                <p:cNvSpPr>
                  <a:spLocks/>
                </p:cNvSpPr>
                <p:nvPr/>
              </p:nvSpPr>
              <p:spPr bwMode="auto">
                <a:xfrm>
                  <a:off x="2631" y="1907"/>
                  <a:ext cx="89" cy="161"/>
                </a:xfrm>
                <a:custGeom>
                  <a:avLst/>
                  <a:gdLst>
                    <a:gd name="T0" fmla="*/ 2 w 177"/>
                    <a:gd name="T1" fmla="*/ 0 h 323"/>
                    <a:gd name="T2" fmla="*/ 45 w 177"/>
                    <a:gd name="T3" fmla="*/ 15 h 323"/>
                    <a:gd name="T4" fmla="*/ 45 w 177"/>
                    <a:gd name="T5" fmla="*/ 80 h 323"/>
                    <a:gd name="T6" fmla="*/ 15 w 177"/>
                    <a:gd name="T7" fmla="*/ 64 h 323"/>
                    <a:gd name="T8" fmla="*/ 15 w 177"/>
                    <a:gd name="T9" fmla="*/ 28 h 323"/>
                    <a:gd name="T10" fmla="*/ 0 w 177"/>
                    <a:gd name="T11" fmla="*/ 22 h 323"/>
                    <a:gd name="T12" fmla="*/ 2 w 177"/>
                    <a:gd name="T13" fmla="*/ 0 h 323"/>
                    <a:gd name="T14" fmla="*/ 2 w 177"/>
                    <a:gd name="T15" fmla="*/ 0 h 323"/>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323"/>
                    <a:gd name="T26" fmla="*/ 177 w 177"/>
                    <a:gd name="T27" fmla="*/ 323 h 3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323">
                      <a:moveTo>
                        <a:pt x="6" y="0"/>
                      </a:moveTo>
                      <a:lnTo>
                        <a:pt x="177" y="62"/>
                      </a:lnTo>
                      <a:lnTo>
                        <a:pt x="177" y="323"/>
                      </a:lnTo>
                      <a:lnTo>
                        <a:pt x="57" y="256"/>
                      </a:lnTo>
                      <a:lnTo>
                        <a:pt x="57" y="115"/>
                      </a:lnTo>
                      <a:lnTo>
                        <a:pt x="0" y="91"/>
                      </a:lnTo>
                      <a:lnTo>
                        <a:pt x="6" y="0"/>
                      </a:lnTo>
                      <a:close/>
                    </a:path>
                  </a:pathLst>
                </a:custGeom>
                <a:solidFill>
                  <a:srgbClr val="E68033"/>
                </a:solidFill>
                <a:ln w="9525">
                  <a:noFill/>
                  <a:round/>
                  <a:headEnd/>
                  <a:tailEnd/>
                </a:ln>
              </p:spPr>
              <p:txBody>
                <a:bodyPr/>
                <a:lstStyle/>
                <a:p>
                  <a:endParaRPr lang="en-US"/>
                </a:p>
              </p:txBody>
            </p:sp>
            <p:sp>
              <p:nvSpPr>
                <p:cNvPr id="12367" name="Freeform 73"/>
                <p:cNvSpPr>
                  <a:spLocks/>
                </p:cNvSpPr>
                <p:nvPr/>
              </p:nvSpPr>
              <p:spPr bwMode="auto">
                <a:xfrm>
                  <a:off x="2361" y="2312"/>
                  <a:ext cx="583" cy="559"/>
                </a:xfrm>
                <a:custGeom>
                  <a:avLst/>
                  <a:gdLst>
                    <a:gd name="T0" fmla="*/ 36 w 1167"/>
                    <a:gd name="T1" fmla="*/ 208 h 1117"/>
                    <a:gd name="T2" fmla="*/ 32 w 1167"/>
                    <a:gd name="T3" fmla="*/ 82 h 1117"/>
                    <a:gd name="T4" fmla="*/ 68 w 1167"/>
                    <a:gd name="T5" fmla="*/ 57 h 1117"/>
                    <a:gd name="T6" fmla="*/ 0 w 1167"/>
                    <a:gd name="T7" fmla="*/ 17 h 1117"/>
                    <a:gd name="T8" fmla="*/ 17 w 1167"/>
                    <a:gd name="T9" fmla="*/ 4 h 1117"/>
                    <a:gd name="T10" fmla="*/ 177 w 1167"/>
                    <a:gd name="T11" fmla="*/ 93 h 1117"/>
                    <a:gd name="T12" fmla="*/ 291 w 1167"/>
                    <a:gd name="T13" fmla="*/ 0 h 1117"/>
                    <a:gd name="T14" fmla="*/ 291 w 1167"/>
                    <a:gd name="T15" fmla="*/ 153 h 1117"/>
                    <a:gd name="T16" fmla="*/ 233 w 1167"/>
                    <a:gd name="T17" fmla="*/ 206 h 1117"/>
                    <a:gd name="T18" fmla="*/ 198 w 1167"/>
                    <a:gd name="T19" fmla="*/ 196 h 1117"/>
                    <a:gd name="T20" fmla="*/ 195 w 1167"/>
                    <a:gd name="T21" fmla="*/ 233 h 1117"/>
                    <a:gd name="T22" fmla="*/ 139 w 1167"/>
                    <a:gd name="T23" fmla="*/ 280 h 1117"/>
                    <a:gd name="T24" fmla="*/ 139 w 1167"/>
                    <a:gd name="T25" fmla="*/ 195 h 1117"/>
                    <a:gd name="T26" fmla="*/ 188 w 1167"/>
                    <a:gd name="T27" fmla="*/ 149 h 1117"/>
                    <a:gd name="T28" fmla="*/ 70 w 1167"/>
                    <a:gd name="T29" fmla="*/ 140 h 1117"/>
                    <a:gd name="T30" fmla="*/ 54 w 1167"/>
                    <a:gd name="T31" fmla="*/ 149 h 1117"/>
                    <a:gd name="T32" fmla="*/ 54 w 1167"/>
                    <a:gd name="T33" fmla="*/ 201 h 1117"/>
                    <a:gd name="T34" fmla="*/ 36 w 1167"/>
                    <a:gd name="T35" fmla="*/ 208 h 1117"/>
                    <a:gd name="T36" fmla="*/ 36 w 1167"/>
                    <a:gd name="T37" fmla="*/ 208 h 1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67"/>
                    <a:gd name="T58" fmla="*/ 0 h 1117"/>
                    <a:gd name="T59" fmla="*/ 1167 w 1167"/>
                    <a:gd name="T60" fmla="*/ 1117 h 1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67" h="1117">
                      <a:moveTo>
                        <a:pt x="147" y="830"/>
                      </a:moveTo>
                      <a:lnTo>
                        <a:pt x="131" y="327"/>
                      </a:lnTo>
                      <a:lnTo>
                        <a:pt x="274" y="228"/>
                      </a:lnTo>
                      <a:lnTo>
                        <a:pt x="0" y="68"/>
                      </a:lnTo>
                      <a:lnTo>
                        <a:pt x="69" y="15"/>
                      </a:lnTo>
                      <a:lnTo>
                        <a:pt x="711" y="370"/>
                      </a:lnTo>
                      <a:lnTo>
                        <a:pt x="1167" y="0"/>
                      </a:lnTo>
                      <a:lnTo>
                        <a:pt x="1167" y="612"/>
                      </a:lnTo>
                      <a:lnTo>
                        <a:pt x="933" y="821"/>
                      </a:lnTo>
                      <a:lnTo>
                        <a:pt x="795" y="783"/>
                      </a:lnTo>
                      <a:lnTo>
                        <a:pt x="781" y="929"/>
                      </a:lnTo>
                      <a:lnTo>
                        <a:pt x="557" y="1117"/>
                      </a:lnTo>
                      <a:lnTo>
                        <a:pt x="557" y="777"/>
                      </a:lnTo>
                      <a:lnTo>
                        <a:pt x="753" y="593"/>
                      </a:lnTo>
                      <a:lnTo>
                        <a:pt x="282" y="558"/>
                      </a:lnTo>
                      <a:lnTo>
                        <a:pt x="219" y="593"/>
                      </a:lnTo>
                      <a:lnTo>
                        <a:pt x="219" y="803"/>
                      </a:lnTo>
                      <a:lnTo>
                        <a:pt x="147" y="830"/>
                      </a:lnTo>
                      <a:close/>
                    </a:path>
                  </a:pathLst>
                </a:custGeom>
                <a:solidFill>
                  <a:srgbClr val="914D36"/>
                </a:solidFill>
                <a:ln w="9525">
                  <a:noFill/>
                  <a:round/>
                  <a:headEnd/>
                  <a:tailEnd/>
                </a:ln>
              </p:spPr>
              <p:txBody>
                <a:bodyPr/>
                <a:lstStyle/>
                <a:p>
                  <a:endParaRPr lang="en-US"/>
                </a:p>
              </p:txBody>
            </p:sp>
            <p:sp>
              <p:nvSpPr>
                <p:cNvPr id="12368" name="Freeform 74"/>
                <p:cNvSpPr>
                  <a:spLocks/>
                </p:cNvSpPr>
                <p:nvPr/>
              </p:nvSpPr>
              <p:spPr bwMode="auto">
                <a:xfrm>
                  <a:off x="2291" y="2429"/>
                  <a:ext cx="74" cy="128"/>
                </a:xfrm>
                <a:custGeom>
                  <a:avLst/>
                  <a:gdLst>
                    <a:gd name="T0" fmla="*/ 18 w 149"/>
                    <a:gd name="T1" fmla="*/ 0 h 257"/>
                    <a:gd name="T2" fmla="*/ 0 w 149"/>
                    <a:gd name="T3" fmla="*/ 43 h 257"/>
                    <a:gd name="T4" fmla="*/ 0 w 149"/>
                    <a:gd name="T5" fmla="*/ 64 h 257"/>
                    <a:gd name="T6" fmla="*/ 37 w 149"/>
                    <a:gd name="T7" fmla="*/ 12 h 257"/>
                    <a:gd name="T8" fmla="*/ 18 w 149"/>
                    <a:gd name="T9" fmla="*/ 0 h 257"/>
                    <a:gd name="T10" fmla="*/ 18 w 149"/>
                    <a:gd name="T11" fmla="*/ 0 h 257"/>
                    <a:gd name="T12" fmla="*/ 0 60000 65536"/>
                    <a:gd name="T13" fmla="*/ 0 60000 65536"/>
                    <a:gd name="T14" fmla="*/ 0 60000 65536"/>
                    <a:gd name="T15" fmla="*/ 0 60000 65536"/>
                    <a:gd name="T16" fmla="*/ 0 60000 65536"/>
                    <a:gd name="T17" fmla="*/ 0 60000 65536"/>
                    <a:gd name="T18" fmla="*/ 0 w 149"/>
                    <a:gd name="T19" fmla="*/ 0 h 257"/>
                    <a:gd name="T20" fmla="*/ 149 w 149"/>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149" h="257">
                      <a:moveTo>
                        <a:pt x="73" y="0"/>
                      </a:moveTo>
                      <a:lnTo>
                        <a:pt x="0" y="173"/>
                      </a:lnTo>
                      <a:lnTo>
                        <a:pt x="0" y="257"/>
                      </a:lnTo>
                      <a:lnTo>
                        <a:pt x="149" y="48"/>
                      </a:lnTo>
                      <a:lnTo>
                        <a:pt x="73" y="0"/>
                      </a:lnTo>
                      <a:close/>
                    </a:path>
                  </a:pathLst>
                </a:custGeom>
                <a:solidFill>
                  <a:srgbClr val="E68033"/>
                </a:solidFill>
                <a:ln w="9525">
                  <a:noFill/>
                  <a:round/>
                  <a:headEnd/>
                  <a:tailEnd/>
                </a:ln>
              </p:spPr>
              <p:txBody>
                <a:bodyPr/>
                <a:lstStyle/>
                <a:p>
                  <a:endParaRPr lang="en-US"/>
                </a:p>
              </p:txBody>
            </p:sp>
            <p:sp>
              <p:nvSpPr>
                <p:cNvPr id="12369" name="Freeform 75"/>
                <p:cNvSpPr>
                  <a:spLocks/>
                </p:cNvSpPr>
                <p:nvPr/>
              </p:nvSpPr>
              <p:spPr bwMode="auto">
                <a:xfrm>
                  <a:off x="2329" y="2390"/>
                  <a:ext cx="183" cy="63"/>
                </a:xfrm>
                <a:custGeom>
                  <a:avLst/>
                  <a:gdLst>
                    <a:gd name="T0" fmla="*/ 0 w 364"/>
                    <a:gd name="T1" fmla="*/ 20 h 125"/>
                    <a:gd name="T2" fmla="*/ 64 w 364"/>
                    <a:gd name="T3" fmla="*/ 0 h 125"/>
                    <a:gd name="T4" fmla="*/ 92 w 364"/>
                    <a:gd name="T5" fmla="*/ 18 h 125"/>
                    <a:gd name="T6" fmla="*/ 16 w 364"/>
                    <a:gd name="T7" fmla="*/ 32 h 125"/>
                    <a:gd name="T8" fmla="*/ 0 w 364"/>
                    <a:gd name="T9" fmla="*/ 20 h 125"/>
                    <a:gd name="T10" fmla="*/ 0 w 364"/>
                    <a:gd name="T11" fmla="*/ 20 h 125"/>
                    <a:gd name="T12" fmla="*/ 0 60000 65536"/>
                    <a:gd name="T13" fmla="*/ 0 60000 65536"/>
                    <a:gd name="T14" fmla="*/ 0 60000 65536"/>
                    <a:gd name="T15" fmla="*/ 0 60000 65536"/>
                    <a:gd name="T16" fmla="*/ 0 60000 65536"/>
                    <a:gd name="T17" fmla="*/ 0 60000 65536"/>
                    <a:gd name="T18" fmla="*/ 0 w 364"/>
                    <a:gd name="T19" fmla="*/ 0 h 125"/>
                    <a:gd name="T20" fmla="*/ 364 w 36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64" h="125">
                      <a:moveTo>
                        <a:pt x="0" y="77"/>
                      </a:moveTo>
                      <a:lnTo>
                        <a:pt x="254" y="0"/>
                      </a:lnTo>
                      <a:lnTo>
                        <a:pt x="364" y="72"/>
                      </a:lnTo>
                      <a:lnTo>
                        <a:pt x="62" y="125"/>
                      </a:lnTo>
                      <a:lnTo>
                        <a:pt x="0" y="77"/>
                      </a:lnTo>
                      <a:close/>
                    </a:path>
                  </a:pathLst>
                </a:custGeom>
                <a:solidFill>
                  <a:srgbClr val="914D36"/>
                </a:solidFill>
                <a:ln w="9525">
                  <a:noFill/>
                  <a:round/>
                  <a:headEnd/>
                  <a:tailEnd/>
                </a:ln>
              </p:spPr>
              <p:txBody>
                <a:bodyPr/>
                <a:lstStyle/>
                <a:p>
                  <a:endParaRPr lang="en-US"/>
                </a:p>
              </p:txBody>
            </p:sp>
            <p:sp>
              <p:nvSpPr>
                <p:cNvPr id="12370" name="Freeform 76"/>
                <p:cNvSpPr>
                  <a:spLocks/>
                </p:cNvSpPr>
                <p:nvPr/>
              </p:nvSpPr>
              <p:spPr bwMode="auto">
                <a:xfrm>
                  <a:off x="2703" y="1602"/>
                  <a:ext cx="241" cy="1381"/>
                </a:xfrm>
                <a:custGeom>
                  <a:avLst/>
                  <a:gdLst>
                    <a:gd name="T0" fmla="*/ 13 w 482"/>
                    <a:gd name="T1" fmla="*/ 691 h 2762"/>
                    <a:gd name="T2" fmla="*/ 121 w 482"/>
                    <a:gd name="T3" fmla="*/ 597 h 2762"/>
                    <a:gd name="T4" fmla="*/ 121 w 482"/>
                    <a:gd name="T5" fmla="*/ 572 h 2762"/>
                    <a:gd name="T6" fmla="*/ 27 w 482"/>
                    <a:gd name="T7" fmla="*/ 651 h 2762"/>
                    <a:gd name="T8" fmla="*/ 27 w 482"/>
                    <a:gd name="T9" fmla="*/ 449 h 2762"/>
                    <a:gd name="T10" fmla="*/ 121 w 482"/>
                    <a:gd name="T11" fmla="*/ 370 h 2762"/>
                    <a:gd name="T12" fmla="*/ 121 w 482"/>
                    <a:gd name="T13" fmla="*/ 343 h 2762"/>
                    <a:gd name="T14" fmla="*/ 25 w 482"/>
                    <a:gd name="T15" fmla="*/ 420 h 2762"/>
                    <a:gd name="T16" fmla="*/ 24 w 482"/>
                    <a:gd name="T17" fmla="*/ 88 h 2762"/>
                    <a:gd name="T18" fmla="*/ 121 w 482"/>
                    <a:gd name="T19" fmla="*/ 26 h 2762"/>
                    <a:gd name="T20" fmla="*/ 121 w 482"/>
                    <a:gd name="T21" fmla="*/ 0 h 2762"/>
                    <a:gd name="T22" fmla="*/ 25 w 482"/>
                    <a:gd name="T23" fmla="*/ 58 h 2762"/>
                    <a:gd name="T24" fmla="*/ 25 w 482"/>
                    <a:gd name="T25" fmla="*/ 0 h 2762"/>
                    <a:gd name="T26" fmla="*/ 8 w 482"/>
                    <a:gd name="T27" fmla="*/ 0 h 2762"/>
                    <a:gd name="T28" fmla="*/ 0 w 482"/>
                    <a:gd name="T29" fmla="*/ 190 h 2762"/>
                    <a:gd name="T30" fmla="*/ 8 w 482"/>
                    <a:gd name="T31" fmla="*/ 673 h 2762"/>
                    <a:gd name="T32" fmla="*/ 13 w 482"/>
                    <a:gd name="T33" fmla="*/ 691 h 2762"/>
                    <a:gd name="T34" fmla="*/ 13 w 482"/>
                    <a:gd name="T35" fmla="*/ 691 h 27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2"/>
                    <a:gd name="T55" fmla="*/ 0 h 2762"/>
                    <a:gd name="T56" fmla="*/ 482 w 482"/>
                    <a:gd name="T57" fmla="*/ 2762 h 27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2" h="2762">
                      <a:moveTo>
                        <a:pt x="49" y="2762"/>
                      </a:moveTo>
                      <a:lnTo>
                        <a:pt x="482" y="2386"/>
                      </a:lnTo>
                      <a:lnTo>
                        <a:pt x="482" y="2287"/>
                      </a:lnTo>
                      <a:lnTo>
                        <a:pt x="106" y="2601"/>
                      </a:lnTo>
                      <a:lnTo>
                        <a:pt x="106" y="1797"/>
                      </a:lnTo>
                      <a:lnTo>
                        <a:pt x="482" y="1483"/>
                      </a:lnTo>
                      <a:lnTo>
                        <a:pt x="482" y="1371"/>
                      </a:lnTo>
                      <a:lnTo>
                        <a:pt x="100" y="1681"/>
                      </a:lnTo>
                      <a:lnTo>
                        <a:pt x="96" y="355"/>
                      </a:lnTo>
                      <a:lnTo>
                        <a:pt x="482" y="106"/>
                      </a:lnTo>
                      <a:lnTo>
                        <a:pt x="482" y="0"/>
                      </a:lnTo>
                      <a:lnTo>
                        <a:pt x="100" y="235"/>
                      </a:lnTo>
                      <a:lnTo>
                        <a:pt x="100" y="0"/>
                      </a:lnTo>
                      <a:lnTo>
                        <a:pt x="30" y="0"/>
                      </a:lnTo>
                      <a:lnTo>
                        <a:pt x="0" y="762"/>
                      </a:lnTo>
                      <a:lnTo>
                        <a:pt x="30" y="2690"/>
                      </a:lnTo>
                      <a:lnTo>
                        <a:pt x="49" y="2762"/>
                      </a:lnTo>
                      <a:close/>
                    </a:path>
                  </a:pathLst>
                </a:custGeom>
                <a:solidFill>
                  <a:srgbClr val="4A697A"/>
                </a:solidFill>
                <a:ln w="9525">
                  <a:noFill/>
                  <a:round/>
                  <a:headEnd/>
                  <a:tailEnd/>
                </a:ln>
              </p:spPr>
              <p:txBody>
                <a:bodyPr/>
                <a:lstStyle/>
                <a:p>
                  <a:endParaRPr lang="en-US"/>
                </a:p>
              </p:txBody>
            </p:sp>
            <p:sp>
              <p:nvSpPr>
                <p:cNvPr id="12371" name="Freeform 77"/>
                <p:cNvSpPr>
                  <a:spLocks/>
                </p:cNvSpPr>
                <p:nvPr/>
              </p:nvSpPr>
              <p:spPr bwMode="auto">
                <a:xfrm>
                  <a:off x="2170" y="2169"/>
                  <a:ext cx="528" cy="355"/>
                </a:xfrm>
                <a:custGeom>
                  <a:avLst/>
                  <a:gdLst>
                    <a:gd name="T0" fmla="*/ 6 w 1057"/>
                    <a:gd name="T1" fmla="*/ 0 h 710"/>
                    <a:gd name="T2" fmla="*/ 264 w 1057"/>
                    <a:gd name="T3" fmla="*/ 153 h 710"/>
                    <a:gd name="T4" fmla="*/ 264 w 1057"/>
                    <a:gd name="T5" fmla="*/ 178 h 710"/>
                    <a:gd name="T6" fmla="*/ 0 w 1057"/>
                    <a:gd name="T7" fmla="*/ 11 h 710"/>
                    <a:gd name="T8" fmla="*/ 6 w 1057"/>
                    <a:gd name="T9" fmla="*/ 0 h 710"/>
                    <a:gd name="T10" fmla="*/ 6 w 1057"/>
                    <a:gd name="T11" fmla="*/ 0 h 710"/>
                    <a:gd name="T12" fmla="*/ 0 60000 65536"/>
                    <a:gd name="T13" fmla="*/ 0 60000 65536"/>
                    <a:gd name="T14" fmla="*/ 0 60000 65536"/>
                    <a:gd name="T15" fmla="*/ 0 60000 65536"/>
                    <a:gd name="T16" fmla="*/ 0 60000 65536"/>
                    <a:gd name="T17" fmla="*/ 0 60000 65536"/>
                    <a:gd name="T18" fmla="*/ 0 w 1057"/>
                    <a:gd name="T19" fmla="*/ 0 h 710"/>
                    <a:gd name="T20" fmla="*/ 1057 w 1057"/>
                    <a:gd name="T21" fmla="*/ 710 h 710"/>
                  </a:gdLst>
                  <a:ahLst/>
                  <a:cxnLst>
                    <a:cxn ang="T12">
                      <a:pos x="T0" y="T1"/>
                    </a:cxn>
                    <a:cxn ang="T13">
                      <a:pos x="T2" y="T3"/>
                    </a:cxn>
                    <a:cxn ang="T14">
                      <a:pos x="T4" y="T5"/>
                    </a:cxn>
                    <a:cxn ang="T15">
                      <a:pos x="T6" y="T7"/>
                    </a:cxn>
                    <a:cxn ang="T16">
                      <a:pos x="T8" y="T9"/>
                    </a:cxn>
                    <a:cxn ang="T17">
                      <a:pos x="T10" y="T11"/>
                    </a:cxn>
                  </a:cxnLst>
                  <a:rect l="T18" t="T19" r="T20" b="T21"/>
                  <a:pathLst>
                    <a:path w="1057" h="710">
                      <a:moveTo>
                        <a:pt x="25" y="0"/>
                      </a:moveTo>
                      <a:lnTo>
                        <a:pt x="1057" y="612"/>
                      </a:lnTo>
                      <a:lnTo>
                        <a:pt x="1057" y="710"/>
                      </a:lnTo>
                      <a:lnTo>
                        <a:pt x="0" y="46"/>
                      </a:lnTo>
                      <a:lnTo>
                        <a:pt x="25" y="0"/>
                      </a:lnTo>
                      <a:close/>
                    </a:path>
                  </a:pathLst>
                </a:custGeom>
                <a:solidFill>
                  <a:srgbClr val="BDC9D4"/>
                </a:solidFill>
                <a:ln w="9525">
                  <a:noFill/>
                  <a:round/>
                  <a:headEnd/>
                  <a:tailEnd/>
                </a:ln>
              </p:spPr>
              <p:txBody>
                <a:bodyPr/>
                <a:lstStyle/>
                <a:p>
                  <a:endParaRPr lang="en-US"/>
                </a:p>
              </p:txBody>
            </p:sp>
            <p:sp>
              <p:nvSpPr>
                <p:cNvPr id="12372" name="Freeform 78"/>
                <p:cNvSpPr>
                  <a:spLocks/>
                </p:cNvSpPr>
                <p:nvPr/>
              </p:nvSpPr>
              <p:spPr bwMode="auto">
                <a:xfrm>
                  <a:off x="2152" y="1602"/>
                  <a:ext cx="581" cy="1392"/>
                </a:xfrm>
                <a:custGeom>
                  <a:avLst/>
                  <a:gdLst>
                    <a:gd name="T0" fmla="*/ 0 w 1163"/>
                    <a:gd name="T1" fmla="*/ 0 h 2785"/>
                    <a:gd name="T2" fmla="*/ 2 w 1163"/>
                    <a:gd name="T3" fmla="*/ 511 h 2785"/>
                    <a:gd name="T4" fmla="*/ 290 w 1163"/>
                    <a:gd name="T5" fmla="*/ 696 h 2785"/>
                    <a:gd name="T6" fmla="*/ 286 w 1163"/>
                    <a:gd name="T7" fmla="*/ 0 h 2785"/>
                    <a:gd name="T8" fmla="*/ 268 w 1163"/>
                    <a:gd name="T9" fmla="*/ 0 h 2785"/>
                    <a:gd name="T10" fmla="*/ 269 w 1163"/>
                    <a:gd name="T11" fmla="*/ 657 h 2785"/>
                    <a:gd name="T12" fmla="*/ 13 w 1163"/>
                    <a:gd name="T13" fmla="*/ 500 h 2785"/>
                    <a:gd name="T14" fmla="*/ 15 w 1163"/>
                    <a:gd name="T15" fmla="*/ 0 h 2785"/>
                    <a:gd name="T16" fmla="*/ 0 w 1163"/>
                    <a:gd name="T17" fmla="*/ 0 h 2785"/>
                    <a:gd name="T18" fmla="*/ 0 w 1163"/>
                    <a:gd name="T19" fmla="*/ 0 h 27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3"/>
                    <a:gd name="T31" fmla="*/ 0 h 2785"/>
                    <a:gd name="T32" fmla="*/ 1163 w 1163"/>
                    <a:gd name="T33" fmla="*/ 2785 h 27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3" h="2785">
                      <a:moveTo>
                        <a:pt x="0" y="0"/>
                      </a:moveTo>
                      <a:lnTo>
                        <a:pt x="11" y="2046"/>
                      </a:lnTo>
                      <a:lnTo>
                        <a:pt x="1163" y="2785"/>
                      </a:lnTo>
                      <a:lnTo>
                        <a:pt x="1144" y="0"/>
                      </a:lnTo>
                      <a:lnTo>
                        <a:pt x="1074" y="0"/>
                      </a:lnTo>
                      <a:lnTo>
                        <a:pt x="1078" y="2631"/>
                      </a:lnTo>
                      <a:lnTo>
                        <a:pt x="55" y="2002"/>
                      </a:lnTo>
                      <a:lnTo>
                        <a:pt x="61" y="0"/>
                      </a:lnTo>
                      <a:lnTo>
                        <a:pt x="0" y="0"/>
                      </a:lnTo>
                      <a:close/>
                    </a:path>
                  </a:pathLst>
                </a:custGeom>
                <a:solidFill>
                  <a:srgbClr val="BDC9D4"/>
                </a:solidFill>
                <a:ln w="9525">
                  <a:noFill/>
                  <a:round/>
                  <a:headEnd/>
                  <a:tailEnd/>
                </a:ln>
              </p:spPr>
              <p:txBody>
                <a:bodyPr/>
                <a:lstStyle/>
                <a:p>
                  <a:endParaRPr lang="en-US"/>
                </a:p>
              </p:txBody>
            </p:sp>
            <p:sp>
              <p:nvSpPr>
                <p:cNvPr id="12373" name="Freeform 79"/>
                <p:cNvSpPr>
                  <a:spLocks/>
                </p:cNvSpPr>
                <p:nvPr/>
              </p:nvSpPr>
              <p:spPr bwMode="auto">
                <a:xfrm>
                  <a:off x="2271" y="1602"/>
                  <a:ext cx="423" cy="190"/>
                </a:xfrm>
                <a:custGeom>
                  <a:avLst/>
                  <a:gdLst>
                    <a:gd name="T0" fmla="*/ 212 w 845"/>
                    <a:gd name="T1" fmla="*/ 95 h 380"/>
                    <a:gd name="T2" fmla="*/ 0 w 845"/>
                    <a:gd name="T3" fmla="*/ 0 h 380"/>
                    <a:gd name="T4" fmla="*/ 42 w 845"/>
                    <a:gd name="T5" fmla="*/ 0 h 380"/>
                    <a:gd name="T6" fmla="*/ 211 w 845"/>
                    <a:gd name="T7" fmla="*/ 66 h 380"/>
                    <a:gd name="T8" fmla="*/ 212 w 845"/>
                    <a:gd name="T9" fmla="*/ 95 h 380"/>
                    <a:gd name="T10" fmla="*/ 212 w 845"/>
                    <a:gd name="T11" fmla="*/ 95 h 380"/>
                    <a:gd name="T12" fmla="*/ 0 60000 65536"/>
                    <a:gd name="T13" fmla="*/ 0 60000 65536"/>
                    <a:gd name="T14" fmla="*/ 0 60000 65536"/>
                    <a:gd name="T15" fmla="*/ 0 60000 65536"/>
                    <a:gd name="T16" fmla="*/ 0 60000 65536"/>
                    <a:gd name="T17" fmla="*/ 0 60000 65536"/>
                    <a:gd name="T18" fmla="*/ 0 w 845"/>
                    <a:gd name="T19" fmla="*/ 0 h 380"/>
                    <a:gd name="T20" fmla="*/ 845 w 845"/>
                    <a:gd name="T21" fmla="*/ 380 h 380"/>
                  </a:gdLst>
                  <a:ahLst/>
                  <a:cxnLst>
                    <a:cxn ang="T12">
                      <a:pos x="T0" y="T1"/>
                    </a:cxn>
                    <a:cxn ang="T13">
                      <a:pos x="T2" y="T3"/>
                    </a:cxn>
                    <a:cxn ang="T14">
                      <a:pos x="T4" y="T5"/>
                    </a:cxn>
                    <a:cxn ang="T15">
                      <a:pos x="T6" y="T7"/>
                    </a:cxn>
                    <a:cxn ang="T16">
                      <a:pos x="T8" y="T9"/>
                    </a:cxn>
                    <a:cxn ang="T17">
                      <a:pos x="T10" y="T11"/>
                    </a:cxn>
                  </a:cxnLst>
                  <a:rect l="T18" t="T19" r="T20" b="T21"/>
                  <a:pathLst>
                    <a:path w="845" h="380">
                      <a:moveTo>
                        <a:pt x="845" y="380"/>
                      </a:moveTo>
                      <a:lnTo>
                        <a:pt x="0" y="0"/>
                      </a:lnTo>
                      <a:lnTo>
                        <a:pt x="167" y="0"/>
                      </a:lnTo>
                      <a:lnTo>
                        <a:pt x="843" y="264"/>
                      </a:lnTo>
                      <a:lnTo>
                        <a:pt x="845" y="380"/>
                      </a:lnTo>
                      <a:close/>
                    </a:path>
                  </a:pathLst>
                </a:custGeom>
                <a:solidFill>
                  <a:srgbClr val="BDC9D4"/>
                </a:solidFill>
                <a:ln w="9525">
                  <a:noFill/>
                  <a:round/>
                  <a:headEnd/>
                  <a:tailEnd/>
                </a:ln>
              </p:spPr>
              <p:txBody>
                <a:bodyPr/>
                <a:lstStyle/>
                <a:p>
                  <a:endParaRPr lang="en-US"/>
                </a:p>
              </p:txBody>
            </p:sp>
            <p:sp>
              <p:nvSpPr>
                <p:cNvPr id="12374" name="Freeform 80"/>
                <p:cNvSpPr>
                  <a:spLocks/>
                </p:cNvSpPr>
                <p:nvPr/>
              </p:nvSpPr>
              <p:spPr bwMode="auto">
                <a:xfrm>
                  <a:off x="965" y="2189"/>
                  <a:ext cx="581" cy="203"/>
                </a:xfrm>
                <a:custGeom>
                  <a:avLst/>
                  <a:gdLst>
                    <a:gd name="T0" fmla="*/ 0 w 1163"/>
                    <a:gd name="T1" fmla="*/ 64 h 406"/>
                    <a:gd name="T2" fmla="*/ 37 w 1163"/>
                    <a:gd name="T3" fmla="*/ 71 h 406"/>
                    <a:gd name="T4" fmla="*/ 31 w 1163"/>
                    <a:gd name="T5" fmla="*/ 87 h 406"/>
                    <a:gd name="T6" fmla="*/ 58 w 1163"/>
                    <a:gd name="T7" fmla="*/ 88 h 406"/>
                    <a:gd name="T8" fmla="*/ 169 w 1163"/>
                    <a:gd name="T9" fmla="*/ 102 h 406"/>
                    <a:gd name="T10" fmla="*/ 175 w 1163"/>
                    <a:gd name="T11" fmla="*/ 97 h 406"/>
                    <a:gd name="T12" fmla="*/ 246 w 1163"/>
                    <a:gd name="T13" fmla="*/ 101 h 406"/>
                    <a:gd name="T14" fmla="*/ 290 w 1163"/>
                    <a:gd name="T15" fmla="*/ 74 h 406"/>
                    <a:gd name="T16" fmla="*/ 259 w 1163"/>
                    <a:gd name="T17" fmla="*/ 62 h 406"/>
                    <a:gd name="T18" fmla="*/ 284 w 1163"/>
                    <a:gd name="T19" fmla="*/ 48 h 406"/>
                    <a:gd name="T20" fmla="*/ 232 w 1163"/>
                    <a:gd name="T21" fmla="*/ 12 h 406"/>
                    <a:gd name="T22" fmla="*/ 105 w 1163"/>
                    <a:gd name="T23" fmla="*/ 0 h 406"/>
                    <a:gd name="T24" fmla="*/ 0 w 1163"/>
                    <a:gd name="T25" fmla="*/ 64 h 406"/>
                    <a:gd name="T26" fmla="*/ 0 w 1163"/>
                    <a:gd name="T27" fmla="*/ 64 h 4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3"/>
                    <a:gd name="T43" fmla="*/ 0 h 406"/>
                    <a:gd name="T44" fmla="*/ 1163 w 1163"/>
                    <a:gd name="T45" fmla="*/ 406 h 4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3" h="406">
                      <a:moveTo>
                        <a:pt x="0" y="256"/>
                      </a:moveTo>
                      <a:lnTo>
                        <a:pt x="148" y="283"/>
                      </a:lnTo>
                      <a:lnTo>
                        <a:pt x="127" y="347"/>
                      </a:lnTo>
                      <a:lnTo>
                        <a:pt x="232" y="351"/>
                      </a:lnTo>
                      <a:lnTo>
                        <a:pt x="677" y="406"/>
                      </a:lnTo>
                      <a:lnTo>
                        <a:pt x="703" y="385"/>
                      </a:lnTo>
                      <a:lnTo>
                        <a:pt x="985" y="401"/>
                      </a:lnTo>
                      <a:lnTo>
                        <a:pt x="1163" y="294"/>
                      </a:lnTo>
                      <a:lnTo>
                        <a:pt x="1038" y="251"/>
                      </a:lnTo>
                      <a:lnTo>
                        <a:pt x="1139" y="192"/>
                      </a:lnTo>
                      <a:lnTo>
                        <a:pt x="931" y="47"/>
                      </a:lnTo>
                      <a:lnTo>
                        <a:pt x="420" y="0"/>
                      </a:lnTo>
                      <a:lnTo>
                        <a:pt x="0" y="256"/>
                      </a:lnTo>
                      <a:close/>
                    </a:path>
                  </a:pathLst>
                </a:custGeom>
                <a:solidFill>
                  <a:srgbClr val="594C4C"/>
                </a:solidFill>
                <a:ln w="9525">
                  <a:noFill/>
                  <a:round/>
                  <a:headEnd/>
                  <a:tailEnd/>
                </a:ln>
              </p:spPr>
              <p:txBody>
                <a:bodyPr/>
                <a:lstStyle/>
                <a:p>
                  <a:endParaRPr lang="en-US"/>
                </a:p>
              </p:txBody>
            </p:sp>
            <p:sp>
              <p:nvSpPr>
                <p:cNvPr id="12375" name="Freeform 81"/>
                <p:cNvSpPr>
                  <a:spLocks/>
                </p:cNvSpPr>
                <p:nvPr/>
              </p:nvSpPr>
              <p:spPr bwMode="auto">
                <a:xfrm>
                  <a:off x="1265" y="2197"/>
                  <a:ext cx="57" cy="41"/>
                </a:xfrm>
                <a:custGeom>
                  <a:avLst/>
                  <a:gdLst>
                    <a:gd name="T0" fmla="*/ 29 w 114"/>
                    <a:gd name="T1" fmla="*/ 0 h 82"/>
                    <a:gd name="T2" fmla="*/ 28 w 114"/>
                    <a:gd name="T3" fmla="*/ 1 h 82"/>
                    <a:gd name="T4" fmla="*/ 28 w 114"/>
                    <a:gd name="T5" fmla="*/ 5 h 82"/>
                    <a:gd name="T6" fmla="*/ 27 w 114"/>
                    <a:gd name="T7" fmla="*/ 6 h 82"/>
                    <a:gd name="T8" fmla="*/ 27 w 114"/>
                    <a:gd name="T9" fmla="*/ 9 h 82"/>
                    <a:gd name="T10" fmla="*/ 26 w 114"/>
                    <a:gd name="T11" fmla="*/ 11 h 82"/>
                    <a:gd name="T12" fmla="*/ 25 w 114"/>
                    <a:gd name="T13" fmla="*/ 13 h 82"/>
                    <a:gd name="T14" fmla="*/ 23 w 114"/>
                    <a:gd name="T15" fmla="*/ 15 h 82"/>
                    <a:gd name="T16" fmla="*/ 21 w 114"/>
                    <a:gd name="T17" fmla="*/ 17 h 82"/>
                    <a:gd name="T18" fmla="*/ 19 w 114"/>
                    <a:gd name="T19" fmla="*/ 18 h 82"/>
                    <a:gd name="T20" fmla="*/ 16 w 114"/>
                    <a:gd name="T21" fmla="*/ 20 h 82"/>
                    <a:gd name="T22" fmla="*/ 14 w 114"/>
                    <a:gd name="T23" fmla="*/ 20 h 82"/>
                    <a:gd name="T24" fmla="*/ 11 w 114"/>
                    <a:gd name="T25" fmla="*/ 21 h 82"/>
                    <a:gd name="T26" fmla="*/ 9 w 114"/>
                    <a:gd name="T27" fmla="*/ 21 h 82"/>
                    <a:gd name="T28" fmla="*/ 7 w 114"/>
                    <a:gd name="T29" fmla="*/ 21 h 82"/>
                    <a:gd name="T30" fmla="*/ 4 w 114"/>
                    <a:gd name="T31" fmla="*/ 20 h 82"/>
                    <a:gd name="T32" fmla="*/ 2 w 114"/>
                    <a:gd name="T33" fmla="*/ 18 h 82"/>
                    <a:gd name="T34" fmla="*/ 0 w 114"/>
                    <a:gd name="T35" fmla="*/ 17 h 82"/>
                    <a:gd name="T36" fmla="*/ 0 w 114"/>
                    <a:gd name="T37" fmla="*/ 17 h 82"/>
                    <a:gd name="T38" fmla="*/ 29 w 114"/>
                    <a:gd name="T39" fmla="*/ 0 h 82"/>
                    <a:gd name="T40" fmla="*/ 29 w 114"/>
                    <a:gd name="T41" fmla="*/ 0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2"/>
                    <a:gd name="T65" fmla="*/ 114 w 114"/>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2">
                      <a:moveTo>
                        <a:pt x="114" y="0"/>
                      </a:moveTo>
                      <a:lnTo>
                        <a:pt x="112" y="4"/>
                      </a:lnTo>
                      <a:lnTo>
                        <a:pt x="112" y="19"/>
                      </a:lnTo>
                      <a:lnTo>
                        <a:pt x="108" y="27"/>
                      </a:lnTo>
                      <a:lnTo>
                        <a:pt x="106" y="36"/>
                      </a:lnTo>
                      <a:lnTo>
                        <a:pt x="102" y="46"/>
                      </a:lnTo>
                      <a:lnTo>
                        <a:pt x="99" y="55"/>
                      </a:lnTo>
                      <a:lnTo>
                        <a:pt x="91" y="61"/>
                      </a:lnTo>
                      <a:lnTo>
                        <a:pt x="83" y="68"/>
                      </a:lnTo>
                      <a:lnTo>
                        <a:pt x="74" y="72"/>
                      </a:lnTo>
                      <a:lnTo>
                        <a:pt x="64" y="78"/>
                      </a:lnTo>
                      <a:lnTo>
                        <a:pt x="53" y="80"/>
                      </a:lnTo>
                      <a:lnTo>
                        <a:pt x="43" y="82"/>
                      </a:lnTo>
                      <a:lnTo>
                        <a:pt x="34" y="82"/>
                      </a:lnTo>
                      <a:lnTo>
                        <a:pt x="26" y="82"/>
                      </a:lnTo>
                      <a:lnTo>
                        <a:pt x="13" y="78"/>
                      </a:lnTo>
                      <a:lnTo>
                        <a:pt x="5" y="72"/>
                      </a:lnTo>
                      <a:lnTo>
                        <a:pt x="0" y="68"/>
                      </a:lnTo>
                      <a:lnTo>
                        <a:pt x="0" y="66"/>
                      </a:lnTo>
                      <a:lnTo>
                        <a:pt x="114" y="0"/>
                      </a:lnTo>
                      <a:close/>
                    </a:path>
                  </a:pathLst>
                </a:custGeom>
                <a:solidFill>
                  <a:srgbClr val="1A1A1A"/>
                </a:solidFill>
                <a:ln w="9525">
                  <a:noFill/>
                  <a:round/>
                  <a:headEnd/>
                  <a:tailEnd/>
                </a:ln>
              </p:spPr>
              <p:txBody>
                <a:bodyPr/>
                <a:lstStyle/>
                <a:p>
                  <a:endParaRPr lang="en-US"/>
                </a:p>
              </p:txBody>
            </p:sp>
            <p:sp>
              <p:nvSpPr>
                <p:cNvPr id="12376" name="Freeform 82"/>
                <p:cNvSpPr>
                  <a:spLocks/>
                </p:cNvSpPr>
                <p:nvPr/>
              </p:nvSpPr>
              <p:spPr bwMode="auto">
                <a:xfrm>
                  <a:off x="1183" y="2240"/>
                  <a:ext cx="57" cy="42"/>
                </a:xfrm>
                <a:custGeom>
                  <a:avLst/>
                  <a:gdLst>
                    <a:gd name="T0" fmla="*/ 29 w 114"/>
                    <a:gd name="T1" fmla="*/ 0 h 84"/>
                    <a:gd name="T2" fmla="*/ 28 w 114"/>
                    <a:gd name="T3" fmla="*/ 1 h 84"/>
                    <a:gd name="T4" fmla="*/ 28 w 114"/>
                    <a:gd name="T5" fmla="*/ 5 h 84"/>
                    <a:gd name="T6" fmla="*/ 28 w 114"/>
                    <a:gd name="T7" fmla="*/ 6 h 84"/>
                    <a:gd name="T8" fmla="*/ 27 w 114"/>
                    <a:gd name="T9" fmla="*/ 10 h 84"/>
                    <a:gd name="T10" fmla="*/ 26 w 114"/>
                    <a:gd name="T11" fmla="*/ 11 h 84"/>
                    <a:gd name="T12" fmla="*/ 25 w 114"/>
                    <a:gd name="T13" fmla="*/ 14 h 84"/>
                    <a:gd name="T14" fmla="*/ 23 w 114"/>
                    <a:gd name="T15" fmla="*/ 15 h 84"/>
                    <a:gd name="T16" fmla="*/ 21 w 114"/>
                    <a:gd name="T17" fmla="*/ 18 h 84"/>
                    <a:gd name="T18" fmla="*/ 18 w 114"/>
                    <a:gd name="T19" fmla="*/ 19 h 84"/>
                    <a:gd name="T20" fmla="*/ 17 w 114"/>
                    <a:gd name="T21" fmla="*/ 19 h 84"/>
                    <a:gd name="T22" fmla="*/ 14 w 114"/>
                    <a:gd name="T23" fmla="*/ 20 h 84"/>
                    <a:gd name="T24" fmla="*/ 12 w 114"/>
                    <a:gd name="T25" fmla="*/ 21 h 84"/>
                    <a:gd name="T26" fmla="*/ 9 w 114"/>
                    <a:gd name="T27" fmla="*/ 21 h 84"/>
                    <a:gd name="T28" fmla="*/ 7 w 114"/>
                    <a:gd name="T29" fmla="*/ 21 h 84"/>
                    <a:gd name="T30" fmla="*/ 4 w 114"/>
                    <a:gd name="T31" fmla="*/ 20 h 84"/>
                    <a:gd name="T32" fmla="*/ 2 w 114"/>
                    <a:gd name="T33" fmla="*/ 19 h 84"/>
                    <a:gd name="T34" fmla="*/ 0 w 114"/>
                    <a:gd name="T35" fmla="*/ 18 h 84"/>
                    <a:gd name="T36" fmla="*/ 0 w 114"/>
                    <a:gd name="T37" fmla="*/ 17 h 84"/>
                    <a:gd name="T38" fmla="*/ 29 w 114"/>
                    <a:gd name="T39" fmla="*/ 0 h 84"/>
                    <a:gd name="T40" fmla="*/ 29 w 114"/>
                    <a:gd name="T41" fmla="*/ 0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4"/>
                    <a:gd name="T65" fmla="*/ 114 w 114"/>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4">
                      <a:moveTo>
                        <a:pt x="114" y="0"/>
                      </a:moveTo>
                      <a:lnTo>
                        <a:pt x="112" y="4"/>
                      </a:lnTo>
                      <a:lnTo>
                        <a:pt x="111" y="19"/>
                      </a:lnTo>
                      <a:lnTo>
                        <a:pt x="109" y="27"/>
                      </a:lnTo>
                      <a:lnTo>
                        <a:pt x="107" y="37"/>
                      </a:lnTo>
                      <a:lnTo>
                        <a:pt x="101" y="46"/>
                      </a:lnTo>
                      <a:lnTo>
                        <a:pt x="99" y="56"/>
                      </a:lnTo>
                      <a:lnTo>
                        <a:pt x="90" y="63"/>
                      </a:lnTo>
                      <a:lnTo>
                        <a:pt x="82" y="69"/>
                      </a:lnTo>
                      <a:lnTo>
                        <a:pt x="72" y="73"/>
                      </a:lnTo>
                      <a:lnTo>
                        <a:pt x="65" y="76"/>
                      </a:lnTo>
                      <a:lnTo>
                        <a:pt x="55" y="78"/>
                      </a:lnTo>
                      <a:lnTo>
                        <a:pt x="46" y="82"/>
                      </a:lnTo>
                      <a:lnTo>
                        <a:pt x="36" y="82"/>
                      </a:lnTo>
                      <a:lnTo>
                        <a:pt x="31" y="84"/>
                      </a:lnTo>
                      <a:lnTo>
                        <a:pt x="15" y="78"/>
                      </a:lnTo>
                      <a:lnTo>
                        <a:pt x="6" y="75"/>
                      </a:lnTo>
                      <a:lnTo>
                        <a:pt x="0" y="69"/>
                      </a:lnTo>
                      <a:lnTo>
                        <a:pt x="0" y="67"/>
                      </a:lnTo>
                      <a:lnTo>
                        <a:pt x="114" y="0"/>
                      </a:lnTo>
                      <a:close/>
                    </a:path>
                  </a:pathLst>
                </a:custGeom>
                <a:solidFill>
                  <a:srgbClr val="1A1A1A"/>
                </a:solidFill>
                <a:ln w="9525">
                  <a:noFill/>
                  <a:round/>
                  <a:headEnd/>
                  <a:tailEnd/>
                </a:ln>
              </p:spPr>
              <p:txBody>
                <a:bodyPr/>
                <a:lstStyle/>
                <a:p>
                  <a:endParaRPr lang="en-US"/>
                </a:p>
              </p:txBody>
            </p:sp>
            <p:sp>
              <p:nvSpPr>
                <p:cNvPr id="12377" name="Freeform 83"/>
                <p:cNvSpPr>
                  <a:spLocks/>
                </p:cNvSpPr>
                <p:nvPr/>
              </p:nvSpPr>
              <p:spPr bwMode="auto">
                <a:xfrm>
                  <a:off x="1099" y="1897"/>
                  <a:ext cx="125" cy="109"/>
                </a:xfrm>
                <a:custGeom>
                  <a:avLst/>
                  <a:gdLst>
                    <a:gd name="T0" fmla="*/ 0 w 249"/>
                    <a:gd name="T1" fmla="*/ 50 h 216"/>
                    <a:gd name="T2" fmla="*/ 1 w 249"/>
                    <a:gd name="T3" fmla="*/ 24 h 216"/>
                    <a:gd name="T4" fmla="*/ 2 w 249"/>
                    <a:gd name="T5" fmla="*/ 23 h 216"/>
                    <a:gd name="T6" fmla="*/ 4 w 249"/>
                    <a:gd name="T7" fmla="*/ 21 h 216"/>
                    <a:gd name="T8" fmla="*/ 7 w 249"/>
                    <a:gd name="T9" fmla="*/ 18 h 216"/>
                    <a:gd name="T10" fmla="*/ 10 w 249"/>
                    <a:gd name="T11" fmla="*/ 15 h 216"/>
                    <a:gd name="T12" fmla="*/ 13 w 249"/>
                    <a:gd name="T13" fmla="*/ 14 h 216"/>
                    <a:gd name="T14" fmla="*/ 15 w 249"/>
                    <a:gd name="T15" fmla="*/ 13 h 216"/>
                    <a:gd name="T16" fmla="*/ 17 w 249"/>
                    <a:gd name="T17" fmla="*/ 10 h 216"/>
                    <a:gd name="T18" fmla="*/ 20 w 249"/>
                    <a:gd name="T19" fmla="*/ 9 h 216"/>
                    <a:gd name="T20" fmla="*/ 23 w 249"/>
                    <a:gd name="T21" fmla="*/ 7 h 216"/>
                    <a:gd name="T22" fmla="*/ 26 w 249"/>
                    <a:gd name="T23" fmla="*/ 6 h 216"/>
                    <a:gd name="T24" fmla="*/ 28 w 249"/>
                    <a:gd name="T25" fmla="*/ 5 h 216"/>
                    <a:gd name="T26" fmla="*/ 32 w 249"/>
                    <a:gd name="T27" fmla="*/ 4 h 216"/>
                    <a:gd name="T28" fmla="*/ 34 w 249"/>
                    <a:gd name="T29" fmla="*/ 3 h 216"/>
                    <a:gd name="T30" fmla="*/ 37 w 249"/>
                    <a:gd name="T31" fmla="*/ 2 h 216"/>
                    <a:gd name="T32" fmla="*/ 40 w 249"/>
                    <a:gd name="T33" fmla="*/ 1 h 216"/>
                    <a:gd name="T34" fmla="*/ 43 w 249"/>
                    <a:gd name="T35" fmla="*/ 1 h 216"/>
                    <a:gd name="T36" fmla="*/ 45 w 249"/>
                    <a:gd name="T37" fmla="*/ 0 h 216"/>
                    <a:gd name="T38" fmla="*/ 48 w 249"/>
                    <a:gd name="T39" fmla="*/ 0 h 216"/>
                    <a:gd name="T40" fmla="*/ 50 w 249"/>
                    <a:gd name="T41" fmla="*/ 0 h 216"/>
                    <a:gd name="T42" fmla="*/ 53 w 249"/>
                    <a:gd name="T43" fmla="*/ 0 h 216"/>
                    <a:gd name="T44" fmla="*/ 56 w 249"/>
                    <a:gd name="T45" fmla="*/ 0 h 216"/>
                    <a:gd name="T46" fmla="*/ 60 w 249"/>
                    <a:gd name="T47" fmla="*/ 1 h 216"/>
                    <a:gd name="T48" fmla="*/ 62 w 249"/>
                    <a:gd name="T49" fmla="*/ 1 h 216"/>
                    <a:gd name="T50" fmla="*/ 63 w 249"/>
                    <a:gd name="T51" fmla="*/ 2 h 216"/>
                    <a:gd name="T52" fmla="*/ 29 w 249"/>
                    <a:gd name="T53" fmla="*/ 14 h 216"/>
                    <a:gd name="T54" fmla="*/ 6 w 249"/>
                    <a:gd name="T55" fmla="*/ 28 h 216"/>
                    <a:gd name="T56" fmla="*/ 6 w 249"/>
                    <a:gd name="T57" fmla="*/ 55 h 216"/>
                    <a:gd name="T58" fmla="*/ 0 w 249"/>
                    <a:gd name="T59" fmla="*/ 50 h 216"/>
                    <a:gd name="T60" fmla="*/ 0 w 249"/>
                    <a:gd name="T61" fmla="*/ 5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9"/>
                    <a:gd name="T94" fmla="*/ 0 h 216"/>
                    <a:gd name="T95" fmla="*/ 249 w 249"/>
                    <a:gd name="T96" fmla="*/ 216 h 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9" h="216">
                      <a:moveTo>
                        <a:pt x="0" y="197"/>
                      </a:moveTo>
                      <a:lnTo>
                        <a:pt x="4" y="95"/>
                      </a:lnTo>
                      <a:lnTo>
                        <a:pt x="6" y="91"/>
                      </a:lnTo>
                      <a:lnTo>
                        <a:pt x="13" y="83"/>
                      </a:lnTo>
                      <a:lnTo>
                        <a:pt x="25" y="72"/>
                      </a:lnTo>
                      <a:lnTo>
                        <a:pt x="40" y="60"/>
                      </a:lnTo>
                      <a:lnTo>
                        <a:pt x="49" y="53"/>
                      </a:lnTo>
                      <a:lnTo>
                        <a:pt x="59" y="49"/>
                      </a:lnTo>
                      <a:lnTo>
                        <a:pt x="68" y="39"/>
                      </a:lnTo>
                      <a:lnTo>
                        <a:pt x="80" y="36"/>
                      </a:lnTo>
                      <a:lnTo>
                        <a:pt x="89" y="28"/>
                      </a:lnTo>
                      <a:lnTo>
                        <a:pt x="101" y="22"/>
                      </a:lnTo>
                      <a:lnTo>
                        <a:pt x="112" y="19"/>
                      </a:lnTo>
                      <a:lnTo>
                        <a:pt x="125" y="15"/>
                      </a:lnTo>
                      <a:lnTo>
                        <a:pt x="135" y="9"/>
                      </a:lnTo>
                      <a:lnTo>
                        <a:pt x="148" y="5"/>
                      </a:lnTo>
                      <a:lnTo>
                        <a:pt x="158" y="1"/>
                      </a:lnTo>
                      <a:lnTo>
                        <a:pt x="169" y="1"/>
                      </a:lnTo>
                      <a:lnTo>
                        <a:pt x="179" y="0"/>
                      </a:lnTo>
                      <a:lnTo>
                        <a:pt x="190" y="0"/>
                      </a:lnTo>
                      <a:lnTo>
                        <a:pt x="200" y="0"/>
                      </a:lnTo>
                      <a:lnTo>
                        <a:pt x="209" y="0"/>
                      </a:lnTo>
                      <a:lnTo>
                        <a:pt x="224" y="0"/>
                      </a:lnTo>
                      <a:lnTo>
                        <a:pt x="238" y="1"/>
                      </a:lnTo>
                      <a:lnTo>
                        <a:pt x="247" y="3"/>
                      </a:lnTo>
                      <a:lnTo>
                        <a:pt x="249" y="5"/>
                      </a:lnTo>
                      <a:lnTo>
                        <a:pt x="116" y="53"/>
                      </a:lnTo>
                      <a:lnTo>
                        <a:pt x="23" y="110"/>
                      </a:lnTo>
                      <a:lnTo>
                        <a:pt x="21" y="216"/>
                      </a:lnTo>
                      <a:lnTo>
                        <a:pt x="0" y="197"/>
                      </a:lnTo>
                      <a:close/>
                    </a:path>
                  </a:pathLst>
                </a:custGeom>
                <a:solidFill>
                  <a:srgbClr val="E6E6FF"/>
                </a:solidFill>
                <a:ln w="9525">
                  <a:noFill/>
                  <a:round/>
                  <a:headEnd/>
                  <a:tailEnd/>
                </a:ln>
              </p:spPr>
              <p:txBody>
                <a:bodyPr/>
                <a:lstStyle/>
                <a:p>
                  <a:endParaRPr lang="en-US"/>
                </a:p>
              </p:txBody>
            </p:sp>
            <p:sp>
              <p:nvSpPr>
                <p:cNvPr id="12378" name="Freeform 84"/>
                <p:cNvSpPr>
                  <a:spLocks/>
                </p:cNvSpPr>
                <p:nvPr/>
              </p:nvSpPr>
              <p:spPr bwMode="auto">
                <a:xfrm>
                  <a:off x="1103" y="1900"/>
                  <a:ext cx="140" cy="160"/>
                </a:xfrm>
                <a:custGeom>
                  <a:avLst/>
                  <a:gdLst>
                    <a:gd name="T0" fmla="*/ 8 w 279"/>
                    <a:gd name="T1" fmla="*/ 60 h 319"/>
                    <a:gd name="T2" fmla="*/ 8 w 279"/>
                    <a:gd name="T3" fmla="*/ 27 h 319"/>
                    <a:gd name="T4" fmla="*/ 8 w 279"/>
                    <a:gd name="T5" fmla="*/ 26 h 319"/>
                    <a:gd name="T6" fmla="*/ 11 w 279"/>
                    <a:gd name="T7" fmla="*/ 24 h 319"/>
                    <a:gd name="T8" fmla="*/ 12 w 279"/>
                    <a:gd name="T9" fmla="*/ 23 h 319"/>
                    <a:gd name="T10" fmla="*/ 14 w 279"/>
                    <a:gd name="T11" fmla="*/ 22 h 319"/>
                    <a:gd name="T12" fmla="*/ 15 w 279"/>
                    <a:gd name="T13" fmla="*/ 21 h 319"/>
                    <a:gd name="T14" fmla="*/ 18 w 279"/>
                    <a:gd name="T15" fmla="*/ 20 h 319"/>
                    <a:gd name="T16" fmla="*/ 20 w 279"/>
                    <a:gd name="T17" fmla="*/ 19 h 319"/>
                    <a:gd name="T18" fmla="*/ 23 w 279"/>
                    <a:gd name="T19" fmla="*/ 18 h 319"/>
                    <a:gd name="T20" fmla="*/ 25 w 279"/>
                    <a:gd name="T21" fmla="*/ 17 h 319"/>
                    <a:gd name="T22" fmla="*/ 28 w 279"/>
                    <a:gd name="T23" fmla="*/ 16 h 319"/>
                    <a:gd name="T24" fmla="*/ 30 w 279"/>
                    <a:gd name="T25" fmla="*/ 14 h 319"/>
                    <a:gd name="T26" fmla="*/ 34 w 279"/>
                    <a:gd name="T27" fmla="*/ 14 h 319"/>
                    <a:gd name="T28" fmla="*/ 36 w 279"/>
                    <a:gd name="T29" fmla="*/ 12 h 319"/>
                    <a:gd name="T30" fmla="*/ 39 w 279"/>
                    <a:gd name="T31" fmla="*/ 12 h 319"/>
                    <a:gd name="T32" fmla="*/ 42 w 279"/>
                    <a:gd name="T33" fmla="*/ 11 h 319"/>
                    <a:gd name="T34" fmla="*/ 44 w 279"/>
                    <a:gd name="T35" fmla="*/ 10 h 319"/>
                    <a:gd name="T36" fmla="*/ 46 w 279"/>
                    <a:gd name="T37" fmla="*/ 9 h 319"/>
                    <a:gd name="T38" fmla="*/ 49 w 279"/>
                    <a:gd name="T39" fmla="*/ 9 h 319"/>
                    <a:gd name="T40" fmla="*/ 53 w 279"/>
                    <a:gd name="T41" fmla="*/ 9 h 319"/>
                    <a:gd name="T42" fmla="*/ 57 w 279"/>
                    <a:gd name="T43" fmla="*/ 9 h 319"/>
                    <a:gd name="T44" fmla="*/ 60 w 279"/>
                    <a:gd name="T45" fmla="*/ 9 h 319"/>
                    <a:gd name="T46" fmla="*/ 63 w 279"/>
                    <a:gd name="T47" fmla="*/ 9 h 319"/>
                    <a:gd name="T48" fmla="*/ 63 w 279"/>
                    <a:gd name="T49" fmla="*/ 9 h 319"/>
                    <a:gd name="T50" fmla="*/ 64 w 279"/>
                    <a:gd name="T51" fmla="*/ 9 h 319"/>
                    <a:gd name="T52" fmla="*/ 65 w 279"/>
                    <a:gd name="T53" fmla="*/ 78 h 319"/>
                    <a:gd name="T54" fmla="*/ 68 w 279"/>
                    <a:gd name="T55" fmla="*/ 80 h 319"/>
                    <a:gd name="T56" fmla="*/ 70 w 279"/>
                    <a:gd name="T57" fmla="*/ 69 h 319"/>
                    <a:gd name="T58" fmla="*/ 70 w 279"/>
                    <a:gd name="T59" fmla="*/ 8 h 319"/>
                    <a:gd name="T60" fmla="*/ 70 w 279"/>
                    <a:gd name="T61" fmla="*/ 4 h 319"/>
                    <a:gd name="T62" fmla="*/ 60 w 279"/>
                    <a:gd name="T63" fmla="*/ 0 h 319"/>
                    <a:gd name="T64" fmla="*/ 59 w 279"/>
                    <a:gd name="T65" fmla="*/ 0 h 319"/>
                    <a:gd name="T66" fmla="*/ 57 w 279"/>
                    <a:gd name="T67" fmla="*/ 0 h 319"/>
                    <a:gd name="T68" fmla="*/ 53 w 279"/>
                    <a:gd name="T69" fmla="*/ 0 h 319"/>
                    <a:gd name="T70" fmla="*/ 50 w 279"/>
                    <a:gd name="T71" fmla="*/ 1 h 319"/>
                    <a:gd name="T72" fmla="*/ 47 w 279"/>
                    <a:gd name="T73" fmla="*/ 1 h 319"/>
                    <a:gd name="T74" fmla="*/ 44 w 279"/>
                    <a:gd name="T75" fmla="*/ 1 h 319"/>
                    <a:gd name="T76" fmla="*/ 42 w 279"/>
                    <a:gd name="T77" fmla="*/ 2 h 319"/>
                    <a:gd name="T78" fmla="*/ 39 w 279"/>
                    <a:gd name="T79" fmla="*/ 3 h 319"/>
                    <a:gd name="T80" fmla="*/ 36 w 279"/>
                    <a:gd name="T81" fmla="*/ 4 h 319"/>
                    <a:gd name="T82" fmla="*/ 33 w 279"/>
                    <a:gd name="T83" fmla="*/ 4 h 319"/>
                    <a:gd name="T84" fmla="*/ 31 w 279"/>
                    <a:gd name="T85" fmla="*/ 6 h 319"/>
                    <a:gd name="T86" fmla="*/ 28 w 279"/>
                    <a:gd name="T87" fmla="*/ 7 h 319"/>
                    <a:gd name="T88" fmla="*/ 25 w 279"/>
                    <a:gd name="T89" fmla="*/ 8 h 319"/>
                    <a:gd name="T90" fmla="*/ 23 w 279"/>
                    <a:gd name="T91" fmla="*/ 9 h 319"/>
                    <a:gd name="T92" fmla="*/ 20 w 279"/>
                    <a:gd name="T93" fmla="*/ 10 h 319"/>
                    <a:gd name="T94" fmla="*/ 18 w 279"/>
                    <a:gd name="T95" fmla="*/ 12 h 319"/>
                    <a:gd name="T96" fmla="*/ 14 w 279"/>
                    <a:gd name="T97" fmla="*/ 15 h 319"/>
                    <a:gd name="T98" fmla="*/ 11 w 279"/>
                    <a:gd name="T99" fmla="*/ 18 h 319"/>
                    <a:gd name="T100" fmla="*/ 8 w 279"/>
                    <a:gd name="T101" fmla="*/ 20 h 319"/>
                    <a:gd name="T102" fmla="*/ 6 w 279"/>
                    <a:gd name="T103" fmla="*/ 22 h 319"/>
                    <a:gd name="T104" fmla="*/ 5 w 279"/>
                    <a:gd name="T105" fmla="*/ 24 h 319"/>
                    <a:gd name="T106" fmla="*/ 5 w 279"/>
                    <a:gd name="T107" fmla="*/ 25 h 319"/>
                    <a:gd name="T108" fmla="*/ 0 w 279"/>
                    <a:gd name="T109" fmla="*/ 25 h 319"/>
                    <a:gd name="T110" fmla="*/ 0 w 279"/>
                    <a:gd name="T111" fmla="*/ 48 h 319"/>
                    <a:gd name="T112" fmla="*/ 8 w 279"/>
                    <a:gd name="T113" fmla="*/ 60 h 319"/>
                    <a:gd name="T114" fmla="*/ 8 w 279"/>
                    <a:gd name="T115" fmla="*/ 60 h 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9"/>
                    <a:gd name="T175" fmla="*/ 0 h 319"/>
                    <a:gd name="T176" fmla="*/ 279 w 279"/>
                    <a:gd name="T177" fmla="*/ 319 h 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9" h="319">
                      <a:moveTo>
                        <a:pt x="30" y="238"/>
                      </a:moveTo>
                      <a:lnTo>
                        <a:pt x="30" y="105"/>
                      </a:lnTo>
                      <a:lnTo>
                        <a:pt x="30" y="101"/>
                      </a:lnTo>
                      <a:lnTo>
                        <a:pt x="41" y="95"/>
                      </a:lnTo>
                      <a:lnTo>
                        <a:pt x="45" y="91"/>
                      </a:lnTo>
                      <a:lnTo>
                        <a:pt x="53" y="88"/>
                      </a:lnTo>
                      <a:lnTo>
                        <a:pt x="60" y="84"/>
                      </a:lnTo>
                      <a:lnTo>
                        <a:pt x="70" y="80"/>
                      </a:lnTo>
                      <a:lnTo>
                        <a:pt x="79" y="74"/>
                      </a:lnTo>
                      <a:lnTo>
                        <a:pt x="89" y="71"/>
                      </a:lnTo>
                      <a:lnTo>
                        <a:pt x="100" y="65"/>
                      </a:lnTo>
                      <a:lnTo>
                        <a:pt x="110" y="61"/>
                      </a:lnTo>
                      <a:lnTo>
                        <a:pt x="119" y="55"/>
                      </a:lnTo>
                      <a:lnTo>
                        <a:pt x="133" y="53"/>
                      </a:lnTo>
                      <a:lnTo>
                        <a:pt x="142" y="48"/>
                      </a:lnTo>
                      <a:lnTo>
                        <a:pt x="155" y="46"/>
                      </a:lnTo>
                      <a:lnTo>
                        <a:pt x="165" y="42"/>
                      </a:lnTo>
                      <a:lnTo>
                        <a:pt x="174" y="40"/>
                      </a:lnTo>
                      <a:lnTo>
                        <a:pt x="184" y="36"/>
                      </a:lnTo>
                      <a:lnTo>
                        <a:pt x="193" y="34"/>
                      </a:lnTo>
                      <a:lnTo>
                        <a:pt x="209" y="33"/>
                      </a:lnTo>
                      <a:lnTo>
                        <a:pt x="226" y="33"/>
                      </a:lnTo>
                      <a:lnTo>
                        <a:pt x="237" y="33"/>
                      </a:lnTo>
                      <a:lnTo>
                        <a:pt x="249" y="33"/>
                      </a:lnTo>
                      <a:lnTo>
                        <a:pt x="252" y="33"/>
                      </a:lnTo>
                      <a:lnTo>
                        <a:pt x="256" y="34"/>
                      </a:lnTo>
                      <a:lnTo>
                        <a:pt x="258" y="312"/>
                      </a:lnTo>
                      <a:lnTo>
                        <a:pt x="271" y="319"/>
                      </a:lnTo>
                      <a:lnTo>
                        <a:pt x="279" y="274"/>
                      </a:lnTo>
                      <a:lnTo>
                        <a:pt x="277" y="31"/>
                      </a:lnTo>
                      <a:lnTo>
                        <a:pt x="277" y="15"/>
                      </a:lnTo>
                      <a:lnTo>
                        <a:pt x="239" y="0"/>
                      </a:lnTo>
                      <a:lnTo>
                        <a:pt x="235" y="0"/>
                      </a:lnTo>
                      <a:lnTo>
                        <a:pt x="228" y="0"/>
                      </a:lnTo>
                      <a:lnTo>
                        <a:pt x="212" y="0"/>
                      </a:lnTo>
                      <a:lnTo>
                        <a:pt x="197" y="4"/>
                      </a:lnTo>
                      <a:lnTo>
                        <a:pt x="186" y="4"/>
                      </a:lnTo>
                      <a:lnTo>
                        <a:pt x="176" y="4"/>
                      </a:lnTo>
                      <a:lnTo>
                        <a:pt x="165" y="6"/>
                      </a:lnTo>
                      <a:lnTo>
                        <a:pt x="154" y="10"/>
                      </a:lnTo>
                      <a:lnTo>
                        <a:pt x="142" y="14"/>
                      </a:lnTo>
                      <a:lnTo>
                        <a:pt x="131" y="15"/>
                      </a:lnTo>
                      <a:lnTo>
                        <a:pt x="121" y="21"/>
                      </a:lnTo>
                      <a:lnTo>
                        <a:pt x="112" y="25"/>
                      </a:lnTo>
                      <a:lnTo>
                        <a:pt x="100" y="31"/>
                      </a:lnTo>
                      <a:lnTo>
                        <a:pt x="91" y="34"/>
                      </a:lnTo>
                      <a:lnTo>
                        <a:pt x="79" y="40"/>
                      </a:lnTo>
                      <a:lnTo>
                        <a:pt x="72" y="46"/>
                      </a:lnTo>
                      <a:lnTo>
                        <a:pt x="55" y="57"/>
                      </a:lnTo>
                      <a:lnTo>
                        <a:pt x="41" y="71"/>
                      </a:lnTo>
                      <a:lnTo>
                        <a:pt x="30" y="78"/>
                      </a:lnTo>
                      <a:lnTo>
                        <a:pt x="22" y="88"/>
                      </a:lnTo>
                      <a:lnTo>
                        <a:pt x="17" y="93"/>
                      </a:lnTo>
                      <a:lnTo>
                        <a:pt x="17" y="97"/>
                      </a:lnTo>
                      <a:lnTo>
                        <a:pt x="0" y="97"/>
                      </a:lnTo>
                      <a:lnTo>
                        <a:pt x="0" y="190"/>
                      </a:lnTo>
                      <a:lnTo>
                        <a:pt x="30" y="238"/>
                      </a:lnTo>
                      <a:close/>
                    </a:path>
                  </a:pathLst>
                </a:custGeom>
                <a:solidFill>
                  <a:srgbClr val="5C5C73"/>
                </a:solidFill>
                <a:ln w="9525">
                  <a:noFill/>
                  <a:round/>
                  <a:headEnd/>
                  <a:tailEnd/>
                </a:ln>
              </p:spPr>
              <p:txBody>
                <a:bodyPr/>
                <a:lstStyle/>
                <a:p>
                  <a:endParaRPr lang="en-US"/>
                </a:p>
              </p:txBody>
            </p:sp>
            <p:sp>
              <p:nvSpPr>
                <p:cNvPr id="12379" name="Freeform 85"/>
                <p:cNvSpPr>
                  <a:spLocks/>
                </p:cNvSpPr>
                <p:nvPr/>
              </p:nvSpPr>
              <p:spPr bwMode="auto">
                <a:xfrm>
                  <a:off x="1165" y="1928"/>
                  <a:ext cx="124" cy="107"/>
                </a:xfrm>
                <a:custGeom>
                  <a:avLst/>
                  <a:gdLst>
                    <a:gd name="T0" fmla="*/ 0 w 247"/>
                    <a:gd name="T1" fmla="*/ 49 h 215"/>
                    <a:gd name="T2" fmla="*/ 1 w 247"/>
                    <a:gd name="T3" fmla="*/ 23 h 215"/>
                    <a:gd name="T4" fmla="*/ 2 w 247"/>
                    <a:gd name="T5" fmla="*/ 23 h 215"/>
                    <a:gd name="T6" fmla="*/ 4 w 247"/>
                    <a:gd name="T7" fmla="*/ 21 h 215"/>
                    <a:gd name="T8" fmla="*/ 7 w 247"/>
                    <a:gd name="T9" fmla="*/ 18 h 215"/>
                    <a:gd name="T10" fmla="*/ 10 w 247"/>
                    <a:gd name="T11" fmla="*/ 15 h 215"/>
                    <a:gd name="T12" fmla="*/ 12 w 247"/>
                    <a:gd name="T13" fmla="*/ 13 h 215"/>
                    <a:gd name="T14" fmla="*/ 15 w 247"/>
                    <a:gd name="T15" fmla="*/ 12 h 215"/>
                    <a:gd name="T16" fmla="*/ 17 w 247"/>
                    <a:gd name="T17" fmla="*/ 9 h 215"/>
                    <a:gd name="T18" fmla="*/ 20 w 247"/>
                    <a:gd name="T19" fmla="*/ 8 h 215"/>
                    <a:gd name="T20" fmla="*/ 22 w 247"/>
                    <a:gd name="T21" fmla="*/ 6 h 215"/>
                    <a:gd name="T22" fmla="*/ 25 w 247"/>
                    <a:gd name="T23" fmla="*/ 4 h 215"/>
                    <a:gd name="T24" fmla="*/ 28 w 247"/>
                    <a:gd name="T25" fmla="*/ 4 h 215"/>
                    <a:gd name="T26" fmla="*/ 31 w 247"/>
                    <a:gd name="T27" fmla="*/ 3 h 215"/>
                    <a:gd name="T28" fmla="*/ 34 w 247"/>
                    <a:gd name="T29" fmla="*/ 2 h 215"/>
                    <a:gd name="T30" fmla="*/ 37 w 247"/>
                    <a:gd name="T31" fmla="*/ 1 h 215"/>
                    <a:gd name="T32" fmla="*/ 39 w 247"/>
                    <a:gd name="T33" fmla="*/ 0 h 215"/>
                    <a:gd name="T34" fmla="*/ 42 w 247"/>
                    <a:gd name="T35" fmla="*/ 0 h 215"/>
                    <a:gd name="T36" fmla="*/ 45 w 247"/>
                    <a:gd name="T37" fmla="*/ 0 h 215"/>
                    <a:gd name="T38" fmla="*/ 47 w 247"/>
                    <a:gd name="T39" fmla="*/ 0 h 215"/>
                    <a:gd name="T40" fmla="*/ 50 w 247"/>
                    <a:gd name="T41" fmla="*/ 0 h 215"/>
                    <a:gd name="T42" fmla="*/ 52 w 247"/>
                    <a:gd name="T43" fmla="*/ 0 h 215"/>
                    <a:gd name="T44" fmla="*/ 56 w 247"/>
                    <a:gd name="T45" fmla="*/ 0 h 215"/>
                    <a:gd name="T46" fmla="*/ 59 w 247"/>
                    <a:gd name="T47" fmla="*/ 0 h 215"/>
                    <a:gd name="T48" fmla="*/ 62 w 247"/>
                    <a:gd name="T49" fmla="*/ 0 h 215"/>
                    <a:gd name="T50" fmla="*/ 62 w 247"/>
                    <a:gd name="T51" fmla="*/ 1 h 215"/>
                    <a:gd name="T52" fmla="*/ 34 w 247"/>
                    <a:gd name="T53" fmla="*/ 10 h 215"/>
                    <a:gd name="T54" fmla="*/ 6 w 247"/>
                    <a:gd name="T55" fmla="*/ 27 h 215"/>
                    <a:gd name="T56" fmla="*/ 5 w 247"/>
                    <a:gd name="T57" fmla="*/ 53 h 215"/>
                    <a:gd name="T58" fmla="*/ 0 w 247"/>
                    <a:gd name="T59" fmla="*/ 49 h 215"/>
                    <a:gd name="T60" fmla="*/ 0 w 247"/>
                    <a:gd name="T61" fmla="*/ 49 h 2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7"/>
                    <a:gd name="T94" fmla="*/ 0 h 215"/>
                    <a:gd name="T95" fmla="*/ 247 w 247"/>
                    <a:gd name="T96" fmla="*/ 215 h 21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7" h="215">
                      <a:moveTo>
                        <a:pt x="0" y="198"/>
                      </a:moveTo>
                      <a:lnTo>
                        <a:pt x="4" y="95"/>
                      </a:lnTo>
                      <a:lnTo>
                        <a:pt x="6" y="92"/>
                      </a:lnTo>
                      <a:lnTo>
                        <a:pt x="13" y="84"/>
                      </a:lnTo>
                      <a:lnTo>
                        <a:pt x="25" y="73"/>
                      </a:lnTo>
                      <a:lnTo>
                        <a:pt x="40" y="61"/>
                      </a:lnTo>
                      <a:lnTo>
                        <a:pt x="48" y="54"/>
                      </a:lnTo>
                      <a:lnTo>
                        <a:pt x="57" y="48"/>
                      </a:lnTo>
                      <a:lnTo>
                        <a:pt x="67" y="38"/>
                      </a:lnTo>
                      <a:lnTo>
                        <a:pt x="78" y="35"/>
                      </a:lnTo>
                      <a:lnTo>
                        <a:pt x="88" y="27"/>
                      </a:lnTo>
                      <a:lnTo>
                        <a:pt x="99" y="19"/>
                      </a:lnTo>
                      <a:lnTo>
                        <a:pt x="110" y="16"/>
                      </a:lnTo>
                      <a:lnTo>
                        <a:pt x="124" y="12"/>
                      </a:lnTo>
                      <a:lnTo>
                        <a:pt x="133" y="8"/>
                      </a:lnTo>
                      <a:lnTo>
                        <a:pt x="147" y="4"/>
                      </a:lnTo>
                      <a:lnTo>
                        <a:pt x="156" y="0"/>
                      </a:lnTo>
                      <a:lnTo>
                        <a:pt x="167" y="0"/>
                      </a:lnTo>
                      <a:lnTo>
                        <a:pt x="177" y="0"/>
                      </a:lnTo>
                      <a:lnTo>
                        <a:pt x="188" y="0"/>
                      </a:lnTo>
                      <a:lnTo>
                        <a:pt x="198" y="0"/>
                      </a:lnTo>
                      <a:lnTo>
                        <a:pt x="207" y="0"/>
                      </a:lnTo>
                      <a:lnTo>
                        <a:pt x="223" y="0"/>
                      </a:lnTo>
                      <a:lnTo>
                        <a:pt x="236" y="0"/>
                      </a:lnTo>
                      <a:lnTo>
                        <a:pt x="245" y="2"/>
                      </a:lnTo>
                      <a:lnTo>
                        <a:pt x="247" y="4"/>
                      </a:lnTo>
                      <a:lnTo>
                        <a:pt x="133" y="42"/>
                      </a:lnTo>
                      <a:lnTo>
                        <a:pt x="21" y="109"/>
                      </a:lnTo>
                      <a:lnTo>
                        <a:pt x="19" y="215"/>
                      </a:lnTo>
                      <a:lnTo>
                        <a:pt x="0" y="198"/>
                      </a:lnTo>
                      <a:close/>
                    </a:path>
                  </a:pathLst>
                </a:custGeom>
                <a:solidFill>
                  <a:srgbClr val="E6E6FF"/>
                </a:solidFill>
                <a:ln w="9525">
                  <a:noFill/>
                  <a:round/>
                  <a:headEnd/>
                  <a:tailEnd/>
                </a:ln>
              </p:spPr>
              <p:txBody>
                <a:bodyPr/>
                <a:lstStyle/>
                <a:p>
                  <a:endParaRPr lang="en-US"/>
                </a:p>
              </p:txBody>
            </p:sp>
            <p:sp>
              <p:nvSpPr>
                <p:cNvPr id="12380" name="Freeform 86"/>
                <p:cNvSpPr>
                  <a:spLocks/>
                </p:cNvSpPr>
                <p:nvPr/>
              </p:nvSpPr>
              <p:spPr bwMode="auto">
                <a:xfrm>
                  <a:off x="1168" y="1930"/>
                  <a:ext cx="141" cy="158"/>
                </a:xfrm>
                <a:custGeom>
                  <a:avLst/>
                  <a:gdLst>
                    <a:gd name="T0" fmla="*/ 8 w 281"/>
                    <a:gd name="T1" fmla="*/ 60 h 317"/>
                    <a:gd name="T2" fmla="*/ 8 w 281"/>
                    <a:gd name="T3" fmla="*/ 26 h 317"/>
                    <a:gd name="T4" fmla="*/ 8 w 281"/>
                    <a:gd name="T5" fmla="*/ 25 h 317"/>
                    <a:gd name="T6" fmla="*/ 10 w 281"/>
                    <a:gd name="T7" fmla="*/ 24 h 317"/>
                    <a:gd name="T8" fmla="*/ 12 w 281"/>
                    <a:gd name="T9" fmla="*/ 23 h 317"/>
                    <a:gd name="T10" fmla="*/ 14 w 281"/>
                    <a:gd name="T11" fmla="*/ 22 h 317"/>
                    <a:gd name="T12" fmla="*/ 16 w 281"/>
                    <a:gd name="T13" fmla="*/ 21 h 317"/>
                    <a:gd name="T14" fmla="*/ 18 w 281"/>
                    <a:gd name="T15" fmla="*/ 20 h 317"/>
                    <a:gd name="T16" fmla="*/ 20 w 281"/>
                    <a:gd name="T17" fmla="*/ 19 h 317"/>
                    <a:gd name="T18" fmla="*/ 23 w 281"/>
                    <a:gd name="T19" fmla="*/ 17 h 317"/>
                    <a:gd name="T20" fmla="*/ 26 w 281"/>
                    <a:gd name="T21" fmla="*/ 16 h 317"/>
                    <a:gd name="T22" fmla="*/ 28 w 281"/>
                    <a:gd name="T23" fmla="*/ 15 h 317"/>
                    <a:gd name="T24" fmla="*/ 30 w 281"/>
                    <a:gd name="T25" fmla="*/ 13 h 317"/>
                    <a:gd name="T26" fmla="*/ 34 w 281"/>
                    <a:gd name="T27" fmla="*/ 12 h 317"/>
                    <a:gd name="T28" fmla="*/ 36 w 281"/>
                    <a:gd name="T29" fmla="*/ 12 h 317"/>
                    <a:gd name="T30" fmla="*/ 40 w 281"/>
                    <a:gd name="T31" fmla="*/ 11 h 317"/>
                    <a:gd name="T32" fmla="*/ 42 w 281"/>
                    <a:gd name="T33" fmla="*/ 10 h 317"/>
                    <a:gd name="T34" fmla="*/ 45 w 281"/>
                    <a:gd name="T35" fmla="*/ 9 h 317"/>
                    <a:gd name="T36" fmla="*/ 47 w 281"/>
                    <a:gd name="T37" fmla="*/ 8 h 317"/>
                    <a:gd name="T38" fmla="*/ 49 w 281"/>
                    <a:gd name="T39" fmla="*/ 8 h 317"/>
                    <a:gd name="T40" fmla="*/ 51 w 281"/>
                    <a:gd name="T41" fmla="*/ 8 h 317"/>
                    <a:gd name="T42" fmla="*/ 53 w 281"/>
                    <a:gd name="T43" fmla="*/ 8 h 317"/>
                    <a:gd name="T44" fmla="*/ 55 w 281"/>
                    <a:gd name="T45" fmla="*/ 8 h 317"/>
                    <a:gd name="T46" fmla="*/ 57 w 281"/>
                    <a:gd name="T47" fmla="*/ 8 h 317"/>
                    <a:gd name="T48" fmla="*/ 60 w 281"/>
                    <a:gd name="T49" fmla="*/ 8 h 317"/>
                    <a:gd name="T50" fmla="*/ 63 w 281"/>
                    <a:gd name="T51" fmla="*/ 8 h 317"/>
                    <a:gd name="T52" fmla="*/ 64 w 281"/>
                    <a:gd name="T53" fmla="*/ 8 h 317"/>
                    <a:gd name="T54" fmla="*/ 64 w 281"/>
                    <a:gd name="T55" fmla="*/ 8 h 317"/>
                    <a:gd name="T56" fmla="*/ 65 w 281"/>
                    <a:gd name="T57" fmla="*/ 78 h 317"/>
                    <a:gd name="T58" fmla="*/ 68 w 281"/>
                    <a:gd name="T59" fmla="*/ 79 h 317"/>
                    <a:gd name="T60" fmla="*/ 71 w 281"/>
                    <a:gd name="T61" fmla="*/ 69 h 317"/>
                    <a:gd name="T62" fmla="*/ 70 w 281"/>
                    <a:gd name="T63" fmla="*/ 7 h 317"/>
                    <a:gd name="T64" fmla="*/ 70 w 281"/>
                    <a:gd name="T65" fmla="*/ 4 h 317"/>
                    <a:gd name="T66" fmla="*/ 60 w 281"/>
                    <a:gd name="T67" fmla="*/ 0 h 317"/>
                    <a:gd name="T68" fmla="*/ 60 w 281"/>
                    <a:gd name="T69" fmla="*/ 0 h 317"/>
                    <a:gd name="T70" fmla="*/ 58 w 281"/>
                    <a:gd name="T71" fmla="*/ 0 h 317"/>
                    <a:gd name="T72" fmla="*/ 55 w 281"/>
                    <a:gd name="T73" fmla="*/ 0 h 317"/>
                    <a:gd name="T74" fmla="*/ 51 w 281"/>
                    <a:gd name="T75" fmla="*/ 1 h 317"/>
                    <a:gd name="T76" fmla="*/ 48 w 281"/>
                    <a:gd name="T77" fmla="*/ 1 h 317"/>
                    <a:gd name="T78" fmla="*/ 46 w 281"/>
                    <a:gd name="T79" fmla="*/ 1 h 317"/>
                    <a:gd name="T80" fmla="*/ 44 w 281"/>
                    <a:gd name="T81" fmla="*/ 2 h 317"/>
                    <a:gd name="T82" fmla="*/ 41 w 281"/>
                    <a:gd name="T83" fmla="*/ 3 h 317"/>
                    <a:gd name="T84" fmla="*/ 38 w 281"/>
                    <a:gd name="T85" fmla="*/ 3 h 317"/>
                    <a:gd name="T86" fmla="*/ 36 w 281"/>
                    <a:gd name="T87" fmla="*/ 3 h 317"/>
                    <a:gd name="T88" fmla="*/ 34 w 281"/>
                    <a:gd name="T89" fmla="*/ 5 h 317"/>
                    <a:gd name="T90" fmla="*/ 31 w 281"/>
                    <a:gd name="T91" fmla="*/ 6 h 317"/>
                    <a:gd name="T92" fmla="*/ 28 w 281"/>
                    <a:gd name="T93" fmla="*/ 7 h 317"/>
                    <a:gd name="T94" fmla="*/ 26 w 281"/>
                    <a:gd name="T95" fmla="*/ 8 h 317"/>
                    <a:gd name="T96" fmla="*/ 23 w 281"/>
                    <a:gd name="T97" fmla="*/ 10 h 317"/>
                    <a:gd name="T98" fmla="*/ 21 w 281"/>
                    <a:gd name="T99" fmla="*/ 11 h 317"/>
                    <a:gd name="T100" fmla="*/ 18 w 281"/>
                    <a:gd name="T101" fmla="*/ 12 h 317"/>
                    <a:gd name="T102" fmla="*/ 16 w 281"/>
                    <a:gd name="T103" fmla="*/ 14 h 317"/>
                    <a:gd name="T104" fmla="*/ 14 w 281"/>
                    <a:gd name="T105" fmla="*/ 16 h 317"/>
                    <a:gd name="T106" fmla="*/ 13 w 281"/>
                    <a:gd name="T107" fmla="*/ 17 h 317"/>
                    <a:gd name="T108" fmla="*/ 9 w 281"/>
                    <a:gd name="T109" fmla="*/ 19 h 317"/>
                    <a:gd name="T110" fmla="*/ 7 w 281"/>
                    <a:gd name="T111" fmla="*/ 22 h 317"/>
                    <a:gd name="T112" fmla="*/ 6 w 281"/>
                    <a:gd name="T113" fmla="*/ 23 h 317"/>
                    <a:gd name="T114" fmla="*/ 5 w 281"/>
                    <a:gd name="T115" fmla="*/ 24 h 317"/>
                    <a:gd name="T116" fmla="*/ 0 w 281"/>
                    <a:gd name="T117" fmla="*/ 24 h 317"/>
                    <a:gd name="T118" fmla="*/ 0 w 281"/>
                    <a:gd name="T119" fmla="*/ 47 h 317"/>
                    <a:gd name="T120" fmla="*/ 8 w 281"/>
                    <a:gd name="T121" fmla="*/ 60 h 317"/>
                    <a:gd name="T122" fmla="*/ 8 w 281"/>
                    <a:gd name="T123" fmla="*/ 60 h 31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1"/>
                    <a:gd name="T187" fmla="*/ 0 h 317"/>
                    <a:gd name="T188" fmla="*/ 281 w 281"/>
                    <a:gd name="T189" fmla="*/ 317 h 31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1" h="317">
                      <a:moveTo>
                        <a:pt x="30" y="240"/>
                      </a:moveTo>
                      <a:lnTo>
                        <a:pt x="30" y="105"/>
                      </a:lnTo>
                      <a:lnTo>
                        <a:pt x="30" y="103"/>
                      </a:lnTo>
                      <a:lnTo>
                        <a:pt x="40" y="97"/>
                      </a:lnTo>
                      <a:lnTo>
                        <a:pt x="45" y="93"/>
                      </a:lnTo>
                      <a:lnTo>
                        <a:pt x="53" y="89"/>
                      </a:lnTo>
                      <a:lnTo>
                        <a:pt x="61" y="86"/>
                      </a:lnTo>
                      <a:lnTo>
                        <a:pt x="70" y="82"/>
                      </a:lnTo>
                      <a:lnTo>
                        <a:pt x="80" y="76"/>
                      </a:lnTo>
                      <a:lnTo>
                        <a:pt x="89" y="70"/>
                      </a:lnTo>
                      <a:lnTo>
                        <a:pt x="101" y="65"/>
                      </a:lnTo>
                      <a:lnTo>
                        <a:pt x="110" y="61"/>
                      </a:lnTo>
                      <a:lnTo>
                        <a:pt x="120" y="55"/>
                      </a:lnTo>
                      <a:lnTo>
                        <a:pt x="133" y="51"/>
                      </a:lnTo>
                      <a:lnTo>
                        <a:pt x="144" y="48"/>
                      </a:lnTo>
                      <a:lnTo>
                        <a:pt x="158" y="46"/>
                      </a:lnTo>
                      <a:lnTo>
                        <a:pt x="167" y="40"/>
                      </a:lnTo>
                      <a:lnTo>
                        <a:pt x="177" y="38"/>
                      </a:lnTo>
                      <a:lnTo>
                        <a:pt x="186" y="34"/>
                      </a:lnTo>
                      <a:lnTo>
                        <a:pt x="196" y="34"/>
                      </a:lnTo>
                      <a:lnTo>
                        <a:pt x="203" y="34"/>
                      </a:lnTo>
                      <a:lnTo>
                        <a:pt x="211" y="32"/>
                      </a:lnTo>
                      <a:lnTo>
                        <a:pt x="220" y="32"/>
                      </a:lnTo>
                      <a:lnTo>
                        <a:pt x="228" y="32"/>
                      </a:lnTo>
                      <a:lnTo>
                        <a:pt x="239" y="32"/>
                      </a:lnTo>
                      <a:lnTo>
                        <a:pt x="249" y="32"/>
                      </a:lnTo>
                      <a:lnTo>
                        <a:pt x="253" y="32"/>
                      </a:lnTo>
                      <a:lnTo>
                        <a:pt x="256" y="34"/>
                      </a:lnTo>
                      <a:lnTo>
                        <a:pt x="258" y="312"/>
                      </a:lnTo>
                      <a:lnTo>
                        <a:pt x="272" y="317"/>
                      </a:lnTo>
                      <a:lnTo>
                        <a:pt x="281" y="276"/>
                      </a:lnTo>
                      <a:lnTo>
                        <a:pt x="277" y="29"/>
                      </a:lnTo>
                      <a:lnTo>
                        <a:pt x="277" y="17"/>
                      </a:lnTo>
                      <a:lnTo>
                        <a:pt x="239" y="0"/>
                      </a:lnTo>
                      <a:lnTo>
                        <a:pt x="237" y="0"/>
                      </a:lnTo>
                      <a:lnTo>
                        <a:pt x="230" y="0"/>
                      </a:lnTo>
                      <a:lnTo>
                        <a:pt x="217" y="0"/>
                      </a:lnTo>
                      <a:lnTo>
                        <a:pt x="201" y="4"/>
                      </a:lnTo>
                      <a:lnTo>
                        <a:pt x="192" y="4"/>
                      </a:lnTo>
                      <a:lnTo>
                        <a:pt x="182" y="6"/>
                      </a:lnTo>
                      <a:lnTo>
                        <a:pt x="173" y="8"/>
                      </a:lnTo>
                      <a:lnTo>
                        <a:pt x="163" y="12"/>
                      </a:lnTo>
                      <a:lnTo>
                        <a:pt x="152" y="13"/>
                      </a:lnTo>
                      <a:lnTo>
                        <a:pt x="142" y="15"/>
                      </a:lnTo>
                      <a:lnTo>
                        <a:pt x="133" y="21"/>
                      </a:lnTo>
                      <a:lnTo>
                        <a:pt x="123" y="25"/>
                      </a:lnTo>
                      <a:lnTo>
                        <a:pt x="112" y="31"/>
                      </a:lnTo>
                      <a:lnTo>
                        <a:pt x="101" y="34"/>
                      </a:lnTo>
                      <a:lnTo>
                        <a:pt x="91" y="40"/>
                      </a:lnTo>
                      <a:lnTo>
                        <a:pt x="82" y="46"/>
                      </a:lnTo>
                      <a:lnTo>
                        <a:pt x="72" y="51"/>
                      </a:lnTo>
                      <a:lnTo>
                        <a:pt x="63" y="57"/>
                      </a:lnTo>
                      <a:lnTo>
                        <a:pt x="55" y="65"/>
                      </a:lnTo>
                      <a:lnTo>
                        <a:pt x="49" y="70"/>
                      </a:lnTo>
                      <a:lnTo>
                        <a:pt x="34" y="78"/>
                      </a:lnTo>
                      <a:lnTo>
                        <a:pt x="26" y="88"/>
                      </a:lnTo>
                      <a:lnTo>
                        <a:pt x="21" y="95"/>
                      </a:lnTo>
                      <a:lnTo>
                        <a:pt x="19" y="97"/>
                      </a:lnTo>
                      <a:lnTo>
                        <a:pt x="0" y="97"/>
                      </a:lnTo>
                      <a:lnTo>
                        <a:pt x="0" y="188"/>
                      </a:lnTo>
                      <a:lnTo>
                        <a:pt x="30" y="240"/>
                      </a:lnTo>
                      <a:close/>
                    </a:path>
                  </a:pathLst>
                </a:custGeom>
                <a:solidFill>
                  <a:srgbClr val="5C5C73"/>
                </a:solidFill>
                <a:ln w="9525">
                  <a:noFill/>
                  <a:round/>
                  <a:headEnd/>
                  <a:tailEnd/>
                </a:ln>
              </p:spPr>
              <p:txBody>
                <a:bodyPr/>
                <a:lstStyle/>
                <a:p>
                  <a:endParaRPr lang="en-US"/>
                </a:p>
              </p:txBody>
            </p:sp>
            <p:sp>
              <p:nvSpPr>
                <p:cNvPr id="12381" name="Freeform 87"/>
                <p:cNvSpPr>
                  <a:spLocks/>
                </p:cNvSpPr>
                <p:nvPr/>
              </p:nvSpPr>
              <p:spPr bwMode="auto">
                <a:xfrm>
                  <a:off x="1167" y="2098"/>
                  <a:ext cx="174" cy="169"/>
                </a:xfrm>
                <a:custGeom>
                  <a:avLst/>
                  <a:gdLst>
                    <a:gd name="T0" fmla="*/ 87 w 348"/>
                    <a:gd name="T1" fmla="*/ 0 h 339"/>
                    <a:gd name="T2" fmla="*/ 82 w 348"/>
                    <a:gd name="T3" fmla="*/ 52 h 339"/>
                    <a:gd name="T4" fmla="*/ 22 w 348"/>
                    <a:gd name="T5" fmla="*/ 84 h 339"/>
                    <a:gd name="T6" fmla="*/ 14 w 348"/>
                    <a:gd name="T7" fmla="*/ 84 h 339"/>
                    <a:gd name="T8" fmla="*/ 0 w 348"/>
                    <a:gd name="T9" fmla="*/ 66 h 339"/>
                    <a:gd name="T10" fmla="*/ 1 w 348"/>
                    <a:gd name="T11" fmla="*/ 13 h 339"/>
                    <a:gd name="T12" fmla="*/ 48 w 348"/>
                    <a:gd name="T13" fmla="*/ 10 h 339"/>
                    <a:gd name="T14" fmla="*/ 87 w 348"/>
                    <a:gd name="T15" fmla="*/ 0 h 339"/>
                    <a:gd name="T16" fmla="*/ 87 w 348"/>
                    <a:gd name="T17" fmla="*/ 0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8"/>
                    <a:gd name="T28" fmla="*/ 0 h 339"/>
                    <a:gd name="T29" fmla="*/ 348 w 348"/>
                    <a:gd name="T30" fmla="*/ 339 h 3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8" h="339">
                      <a:moveTo>
                        <a:pt x="348" y="0"/>
                      </a:moveTo>
                      <a:lnTo>
                        <a:pt x="327" y="208"/>
                      </a:lnTo>
                      <a:lnTo>
                        <a:pt x="89" y="339"/>
                      </a:lnTo>
                      <a:lnTo>
                        <a:pt x="57" y="339"/>
                      </a:lnTo>
                      <a:lnTo>
                        <a:pt x="0" y="266"/>
                      </a:lnTo>
                      <a:lnTo>
                        <a:pt x="6" y="54"/>
                      </a:lnTo>
                      <a:lnTo>
                        <a:pt x="192" y="42"/>
                      </a:lnTo>
                      <a:lnTo>
                        <a:pt x="348" y="0"/>
                      </a:lnTo>
                      <a:close/>
                    </a:path>
                  </a:pathLst>
                </a:custGeom>
                <a:solidFill>
                  <a:srgbClr val="FFB300"/>
                </a:solidFill>
                <a:ln w="9525">
                  <a:noFill/>
                  <a:round/>
                  <a:headEnd/>
                  <a:tailEnd/>
                </a:ln>
              </p:spPr>
              <p:txBody>
                <a:bodyPr/>
                <a:lstStyle/>
                <a:p>
                  <a:endParaRPr lang="en-US"/>
                </a:p>
              </p:txBody>
            </p:sp>
            <p:sp>
              <p:nvSpPr>
                <p:cNvPr id="12382" name="Freeform 88"/>
                <p:cNvSpPr>
                  <a:spLocks/>
                </p:cNvSpPr>
                <p:nvPr/>
              </p:nvSpPr>
              <p:spPr bwMode="auto">
                <a:xfrm>
                  <a:off x="1242" y="2073"/>
                  <a:ext cx="99" cy="134"/>
                </a:xfrm>
                <a:custGeom>
                  <a:avLst/>
                  <a:gdLst>
                    <a:gd name="T0" fmla="*/ 29 w 198"/>
                    <a:gd name="T1" fmla="*/ 0 h 268"/>
                    <a:gd name="T2" fmla="*/ 50 w 198"/>
                    <a:gd name="T3" fmla="*/ 12 h 268"/>
                    <a:gd name="T4" fmla="*/ 40 w 198"/>
                    <a:gd name="T5" fmla="*/ 19 h 268"/>
                    <a:gd name="T6" fmla="*/ 34 w 198"/>
                    <a:gd name="T7" fmla="*/ 51 h 268"/>
                    <a:gd name="T8" fmla="*/ 0 w 198"/>
                    <a:gd name="T9" fmla="*/ 67 h 268"/>
                    <a:gd name="T10" fmla="*/ 0 w 198"/>
                    <a:gd name="T11" fmla="*/ 24 h 268"/>
                    <a:gd name="T12" fmla="*/ 29 w 198"/>
                    <a:gd name="T13" fmla="*/ 0 h 268"/>
                    <a:gd name="T14" fmla="*/ 29 w 198"/>
                    <a:gd name="T15" fmla="*/ 0 h 268"/>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268"/>
                    <a:gd name="T26" fmla="*/ 198 w 198"/>
                    <a:gd name="T27" fmla="*/ 268 h 2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268">
                      <a:moveTo>
                        <a:pt x="118" y="0"/>
                      </a:moveTo>
                      <a:lnTo>
                        <a:pt x="198" y="48"/>
                      </a:lnTo>
                      <a:lnTo>
                        <a:pt x="160" y="78"/>
                      </a:lnTo>
                      <a:lnTo>
                        <a:pt x="133" y="207"/>
                      </a:lnTo>
                      <a:lnTo>
                        <a:pt x="0" y="268"/>
                      </a:lnTo>
                      <a:lnTo>
                        <a:pt x="0" y="99"/>
                      </a:lnTo>
                      <a:lnTo>
                        <a:pt x="118" y="0"/>
                      </a:lnTo>
                      <a:close/>
                    </a:path>
                  </a:pathLst>
                </a:custGeom>
                <a:solidFill>
                  <a:srgbClr val="E68033"/>
                </a:solidFill>
                <a:ln w="9525">
                  <a:noFill/>
                  <a:round/>
                  <a:headEnd/>
                  <a:tailEnd/>
                </a:ln>
              </p:spPr>
              <p:txBody>
                <a:bodyPr/>
                <a:lstStyle/>
                <a:p>
                  <a:endParaRPr lang="en-US"/>
                </a:p>
              </p:txBody>
            </p:sp>
            <p:sp>
              <p:nvSpPr>
                <p:cNvPr id="12383" name="Freeform 89"/>
                <p:cNvSpPr>
                  <a:spLocks/>
                </p:cNvSpPr>
                <p:nvPr/>
              </p:nvSpPr>
              <p:spPr bwMode="auto">
                <a:xfrm>
                  <a:off x="1255" y="2043"/>
                  <a:ext cx="58" cy="97"/>
                </a:xfrm>
                <a:custGeom>
                  <a:avLst/>
                  <a:gdLst>
                    <a:gd name="T0" fmla="*/ 21 w 116"/>
                    <a:gd name="T1" fmla="*/ 0 h 196"/>
                    <a:gd name="T2" fmla="*/ 29 w 116"/>
                    <a:gd name="T3" fmla="*/ 6 h 196"/>
                    <a:gd name="T4" fmla="*/ 29 w 116"/>
                    <a:gd name="T5" fmla="*/ 6 h 196"/>
                    <a:gd name="T6" fmla="*/ 29 w 116"/>
                    <a:gd name="T7" fmla="*/ 7 h 196"/>
                    <a:gd name="T8" fmla="*/ 29 w 116"/>
                    <a:gd name="T9" fmla="*/ 9 h 196"/>
                    <a:gd name="T10" fmla="*/ 29 w 116"/>
                    <a:gd name="T11" fmla="*/ 12 h 196"/>
                    <a:gd name="T12" fmla="*/ 28 w 116"/>
                    <a:gd name="T13" fmla="*/ 14 h 196"/>
                    <a:gd name="T14" fmla="*/ 27 w 116"/>
                    <a:gd name="T15" fmla="*/ 17 h 196"/>
                    <a:gd name="T16" fmla="*/ 26 w 116"/>
                    <a:gd name="T17" fmla="*/ 19 h 196"/>
                    <a:gd name="T18" fmla="*/ 26 w 116"/>
                    <a:gd name="T19" fmla="*/ 22 h 196"/>
                    <a:gd name="T20" fmla="*/ 24 w 116"/>
                    <a:gd name="T21" fmla="*/ 26 h 196"/>
                    <a:gd name="T22" fmla="*/ 23 w 116"/>
                    <a:gd name="T23" fmla="*/ 29 h 196"/>
                    <a:gd name="T24" fmla="*/ 21 w 116"/>
                    <a:gd name="T25" fmla="*/ 32 h 196"/>
                    <a:gd name="T26" fmla="*/ 21 w 116"/>
                    <a:gd name="T27" fmla="*/ 33 h 196"/>
                    <a:gd name="T28" fmla="*/ 22 w 116"/>
                    <a:gd name="T29" fmla="*/ 36 h 196"/>
                    <a:gd name="T30" fmla="*/ 21 w 116"/>
                    <a:gd name="T31" fmla="*/ 42 h 196"/>
                    <a:gd name="T32" fmla="*/ 4 w 116"/>
                    <a:gd name="T33" fmla="*/ 48 h 196"/>
                    <a:gd name="T34" fmla="*/ 0 w 116"/>
                    <a:gd name="T35" fmla="*/ 45 h 196"/>
                    <a:gd name="T36" fmla="*/ 21 w 116"/>
                    <a:gd name="T37" fmla="*/ 0 h 196"/>
                    <a:gd name="T38" fmla="*/ 21 w 116"/>
                    <a:gd name="T39" fmla="*/ 0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6"/>
                    <a:gd name="T61" fmla="*/ 0 h 196"/>
                    <a:gd name="T62" fmla="*/ 116 w 116"/>
                    <a:gd name="T63" fmla="*/ 196 h 1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6" h="196">
                      <a:moveTo>
                        <a:pt x="81" y="0"/>
                      </a:moveTo>
                      <a:lnTo>
                        <a:pt x="116" y="27"/>
                      </a:lnTo>
                      <a:lnTo>
                        <a:pt x="114" y="27"/>
                      </a:lnTo>
                      <a:lnTo>
                        <a:pt x="114" y="31"/>
                      </a:lnTo>
                      <a:lnTo>
                        <a:pt x="114" y="38"/>
                      </a:lnTo>
                      <a:lnTo>
                        <a:pt x="114" y="48"/>
                      </a:lnTo>
                      <a:lnTo>
                        <a:pt x="110" y="57"/>
                      </a:lnTo>
                      <a:lnTo>
                        <a:pt x="108" y="69"/>
                      </a:lnTo>
                      <a:lnTo>
                        <a:pt x="104" y="78"/>
                      </a:lnTo>
                      <a:lnTo>
                        <a:pt x="104" y="90"/>
                      </a:lnTo>
                      <a:lnTo>
                        <a:pt x="95" y="107"/>
                      </a:lnTo>
                      <a:lnTo>
                        <a:pt x="89" y="120"/>
                      </a:lnTo>
                      <a:lnTo>
                        <a:pt x="83" y="129"/>
                      </a:lnTo>
                      <a:lnTo>
                        <a:pt x="81" y="133"/>
                      </a:lnTo>
                      <a:lnTo>
                        <a:pt x="85" y="148"/>
                      </a:lnTo>
                      <a:lnTo>
                        <a:pt x="81" y="169"/>
                      </a:lnTo>
                      <a:lnTo>
                        <a:pt x="15" y="196"/>
                      </a:lnTo>
                      <a:lnTo>
                        <a:pt x="0" y="181"/>
                      </a:lnTo>
                      <a:lnTo>
                        <a:pt x="81" y="0"/>
                      </a:lnTo>
                      <a:close/>
                    </a:path>
                  </a:pathLst>
                </a:custGeom>
                <a:solidFill>
                  <a:srgbClr val="1A1A1A"/>
                </a:solidFill>
                <a:ln w="9525">
                  <a:noFill/>
                  <a:round/>
                  <a:headEnd/>
                  <a:tailEnd/>
                </a:ln>
              </p:spPr>
              <p:txBody>
                <a:bodyPr/>
                <a:lstStyle/>
                <a:p>
                  <a:endParaRPr lang="en-US"/>
                </a:p>
              </p:txBody>
            </p:sp>
            <p:sp>
              <p:nvSpPr>
                <p:cNvPr id="12384" name="Freeform 90"/>
                <p:cNvSpPr>
                  <a:spLocks/>
                </p:cNvSpPr>
                <p:nvPr/>
              </p:nvSpPr>
              <p:spPr bwMode="auto">
                <a:xfrm>
                  <a:off x="1196" y="2018"/>
                  <a:ext cx="95" cy="106"/>
                </a:xfrm>
                <a:custGeom>
                  <a:avLst/>
                  <a:gdLst>
                    <a:gd name="T0" fmla="*/ 40 w 188"/>
                    <a:gd name="T1" fmla="*/ 0 h 213"/>
                    <a:gd name="T2" fmla="*/ 22 w 188"/>
                    <a:gd name="T3" fmla="*/ 2 h 213"/>
                    <a:gd name="T4" fmla="*/ 14 w 188"/>
                    <a:gd name="T5" fmla="*/ 8 h 213"/>
                    <a:gd name="T6" fmla="*/ 7 w 188"/>
                    <a:gd name="T7" fmla="*/ 26 h 213"/>
                    <a:gd name="T8" fmla="*/ 0 w 188"/>
                    <a:gd name="T9" fmla="*/ 42 h 213"/>
                    <a:gd name="T10" fmla="*/ 22 w 188"/>
                    <a:gd name="T11" fmla="*/ 53 h 213"/>
                    <a:gd name="T12" fmla="*/ 43 w 188"/>
                    <a:gd name="T13" fmla="*/ 47 h 213"/>
                    <a:gd name="T14" fmla="*/ 48 w 188"/>
                    <a:gd name="T15" fmla="*/ 22 h 213"/>
                    <a:gd name="T16" fmla="*/ 40 w 188"/>
                    <a:gd name="T17" fmla="*/ 0 h 213"/>
                    <a:gd name="T18" fmla="*/ 40 w 188"/>
                    <a:gd name="T19" fmla="*/ 0 h 2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
                    <a:gd name="T31" fmla="*/ 0 h 213"/>
                    <a:gd name="T32" fmla="*/ 188 w 188"/>
                    <a:gd name="T33" fmla="*/ 213 h 2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 h="213">
                      <a:moveTo>
                        <a:pt x="158" y="0"/>
                      </a:moveTo>
                      <a:lnTo>
                        <a:pt x="87" y="11"/>
                      </a:lnTo>
                      <a:lnTo>
                        <a:pt x="55" y="32"/>
                      </a:lnTo>
                      <a:lnTo>
                        <a:pt x="28" y="104"/>
                      </a:lnTo>
                      <a:lnTo>
                        <a:pt x="0" y="171"/>
                      </a:lnTo>
                      <a:lnTo>
                        <a:pt x="85" y="213"/>
                      </a:lnTo>
                      <a:lnTo>
                        <a:pt x="169" y="188"/>
                      </a:lnTo>
                      <a:lnTo>
                        <a:pt x="188" y="89"/>
                      </a:lnTo>
                      <a:lnTo>
                        <a:pt x="158" y="0"/>
                      </a:lnTo>
                      <a:close/>
                    </a:path>
                  </a:pathLst>
                </a:custGeom>
                <a:solidFill>
                  <a:srgbClr val="757833"/>
                </a:solidFill>
                <a:ln w="9525">
                  <a:noFill/>
                  <a:round/>
                  <a:headEnd/>
                  <a:tailEnd/>
                </a:ln>
              </p:spPr>
              <p:txBody>
                <a:bodyPr/>
                <a:lstStyle/>
                <a:p>
                  <a:endParaRPr lang="en-US"/>
                </a:p>
              </p:txBody>
            </p:sp>
            <p:sp>
              <p:nvSpPr>
                <p:cNvPr id="12385" name="Freeform 91"/>
                <p:cNvSpPr>
                  <a:spLocks/>
                </p:cNvSpPr>
                <p:nvPr/>
              </p:nvSpPr>
              <p:spPr bwMode="auto">
                <a:xfrm>
                  <a:off x="938" y="2285"/>
                  <a:ext cx="62" cy="43"/>
                </a:xfrm>
                <a:custGeom>
                  <a:avLst/>
                  <a:gdLst>
                    <a:gd name="T0" fmla="*/ 16 w 123"/>
                    <a:gd name="T1" fmla="*/ 0 h 85"/>
                    <a:gd name="T2" fmla="*/ 0 w 123"/>
                    <a:gd name="T3" fmla="*/ 13 h 85"/>
                    <a:gd name="T4" fmla="*/ 16 w 123"/>
                    <a:gd name="T5" fmla="*/ 22 h 85"/>
                    <a:gd name="T6" fmla="*/ 31 w 123"/>
                    <a:gd name="T7" fmla="*/ 7 h 85"/>
                    <a:gd name="T8" fmla="*/ 16 w 123"/>
                    <a:gd name="T9" fmla="*/ 0 h 85"/>
                    <a:gd name="T10" fmla="*/ 16 w 123"/>
                    <a:gd name="T11" fmla="*/ 0 h 85"/>
                    <a:gd name="T12" fmla="*/ 0 60000 65536"/>
                    <a:gd name="T13" fmla="*/ 0 60000 65536"/>
                    <a:gd name="T14" fmla="*/ 0 60000 65536"/>
                    <a:gd name="T15" fmla="*/ 0 60000 65536"/>
                    <a:gd name="T16" fmla="*/ 0 60000 65536"/>
                    <a:gd name="T17" fmla="*/ 0 60000 65536"/>
                    <a:gd name="T18" fmla="*/ 0 w 123"/>
                    <a:gd name="T19" fmla="*/ 0 h 85"/>
                    <a:gd name="T20" fmla="*/ 123 w 123"/>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23" h="85">
                      <a:moveTo>
                        <a:pt x="64" y="0"/>
                      </a:moveTo>
                      <a:lnTo>
                        <a:pt x="0" y="49"/>
                      </a:lnTo>
                      <a:lnTo>
                        <a:pt x="64" y="85"/>
                      </a:lnTo>
                      <a:lnTo>
                        <a:pt x="123" y="28"/>
                      </a:lnTo>
                      <a:lnTo>
                        <a:pt x="64" y="0"/>
                      </a:lnTo>
                      <a:close/>
                    </a:path>
                  </a:pathLst>
                </a:custGeom>
                <a:solidFill>
                  <a:srgbClr val="E6E6FF"/>
                </a:solidFill>
                <a:ln w="9525">
                  <a:noFill/>
                  <a:round/>
                  <a:headEnd/>
                  <a:tailEnd/>
                </a:ln>
              </p:spPr>
              <p:txBody>
                <a:bodyPr/>
                <a:lstStyle/>
                <a:p>
                  <a:endParaRPr lang="en-US"/>
                </a:p>
              </p:txBody>
            </p:sp>
            <p:sp>
              <p:nvSpPr>
                <p:cNvPr id="12386" name="Freeform 92"/>
                <p:cNvSpPr>
                  <a:spLocks/>
                </p:cNvSpPr>
                <p:nvPr/>
              </p:nvSpPr>
              <p:spPr bwMode="auto">
                <a:xfrm>
                  <a:off x="959" y="2284"/>
                  <a:ext cx="61" cy="45"/>
                </a:xfrm>
                <a:custGeom>
                  <a:avLst/>
                  <a:gdLst>
                    <a:gd name="T0" fmla="*/ 6 w 121"/>
                    <a:gd name="T1" fmla="*/ 0 h 89"/>
                    <a:gd name="T2" fmla="*/ 0 w 121"/>
                    <a:gd name="T3" fmla="*/ 5 h 89"/>
                    <a:gd name="T4" fmla="*/ 9 w 121"/>
                    <a:gd name="T5" fmla="*/ 12 h 89"/>
                    <a:gd name="T6" fmla="*/ 2 w 121"/>
                    <a:gd name="T7" fmla="*/ 20 h 89"/>
                    <a:gd name="T8" fmla="*/ 3 w 121"/>
                    <a:gd name="T9" fmla="*/ 23 h 89"/>
                    <a:gd name="T10" fmla="*/ 31 w 121"/>
                    <a:gd name="T11" fmla="*/ 10 h 89"/>
                    <a:gd name="T12" fmla="*/ 6 w 121"/>
                    <a:gd name="T13" fmla="*/ 0 h 89"/>
                    <a:gd name="T14" fmla="*/ 6 w 121"/>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121"/>
                    <a:gd name="T25" fmla="*/ 0 h 89"/>
                    <a:gd name="T26" fmla="*/ 121 w 121"/>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 h="89">
                      <a:moveTo>
                        <a:pt x="22" y="0"/>
                      </a:moveTo>
                      <a:lnTo>
                        <a:pt x="0" y="17"/>
                      </a:lnTo>
                      <a:lnTo>
                        <a:pt x="36" y="47"/>
                      </a:lnTo>
                      <a:lnTo>
                        <a:pt x="5" y="78"/>
                      </a:lnTo>
                      <a:lnTo>
                        <a:pt x="11" y="89"/>
                      </a:lnTo>
                      <a:lnTo>
                        <a:pt x="121" y="40"/>
                      </a:lnTo>
                      <a:lnTo>
                        <a:pt x="22" y="0"/>
                      </a:lnTo>
                      <a:close/>
                    </a:path>
                  </a:pathLst>
                </a:custGeom>
                <a:solidFill>
                  <a:srgbClr val="2E2E3B"/>
                </a:solidFill>
                <a:ln w="9525">
                  <a:noFill/>
                  <a:round/>
                  <a:headEnd/>
                  <a:tailEnd/>
                </a:ln>
              </p:spPr>
              <p:txBody>
                <a:bodyPr/>
                <a:lstStyle/>
                <a:p>
                  <a:endParaRPr lang="en-US"/>
                </a:p>
              </p:txBody>
            </p:sp>
            <p:sp>
              <p:nvSpPr>
                <p:cNvPr id="12387" name="Freeform 93"/>
                <p:cNvSpPr>
                  <a:spLocks/>
                </p:cNvSpPr>
                <p:nvPr/>
              </p:nvSpPr>
              <p:spPr bwMode="auto">
                <a:xfrm>
                  <a:off x="999" y="2326"/>
                  <a:ext cx="62" cy="43"/>
                </a:xfrm>
                <a:custGeom>
                  <a:avLst/>
                  <a:gdLst>
                    <a:gd name="T0" fmla="*/ 16 w 125"/>
                    <a:gd name="T1" fmla="*/ 0 h 88"/>
                    <a:gd name="T2" fmla="*/ 0 w 125"/>
                    <a:gd name="T3" fmla="*/ 11 h 88"/>
                    <a:gd name="T4" fmla="*/ 16 w 125"/>
                    <a:gd name="T5" fmla="*/ 21 h 88"/>
                    <a:gd name="T6" fmla="*/ 31 w 125"/>
                    <a:gd name="T7" fmla="*/ 6 h 88"/>
                    <a:gd name="T8" fmla="*/ 16 w 125"/>
                    <a:gd name="T9" fmla="*/ 0 h 88"/>
                    <a:gd name="T10" fmla="*/ 16 w 125"/>
                    <a:gd name="T11" fmla="*/ 0 h 88"/>
                    <a:gd name="T12" fmla="*/ 0 60000 65536"/>
                    <a:gd name="T13" fmla="*/ 0 60000 65536"/>
                    <a:gd name="T14" fmla="*/ 0 60000 65536"/>
                    <a:gd name="T15" fmla="*/ 0 60000 65536"/>
                    <a:gd name="T16" fmla="*/ 0 60000 65536"/>
                    <a:gd name="T17" fmla="*/ 0 60000 65536"/>
                    <a:gd name="T18" fmla="*/ 0 w 125"/>
                    <a:gd name="T19" fmla="*/ 0 h 88"/>
                    <a:gd name="T20" fmla="*/ 125 w 12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125" h="88">
                      <a:moveTo>
                        <a:pt x="64" y="0"/>
                      </a:moveTo>
                      <a:lnTo>
                        <a:pt x="0" y="48"/>
                      </a:lnTo>
                      <a:lnTo>
                        <a:pt x="64" y="88"/>
                      </a:lnTo>
                      <a:lnTo>
                        <a:pt x="125" y="27"/>
                      </a:lnTo>
                      <a:lnTo>
                        <a:pt x="64" y="0"/>
                      </a:lnTo>
                      <a:close/>
                    </a:path>
                  </a:pathLst>
                </a:custGeom>
                <a:solidFill>
                  <a:srgbClr val="E6E6FF"/>
                </a:solidFill>
                <a:ln w="9525">
                  <a:noFill/>
                  <a:round/>
                  <a:headEnd/>
                  <a:tailEnd/>
                </a:ln>
              </p:spPr>
              <p:txBody>
                <a:bodyPr/>
                <a:lstStyle/>
                <a:p>
                  <a:endParaRPr lang="en-US"/>
                </a:p>
              </p:txBody>
            </p:sp>
            <p:sp>
              <p:nvSpPr>
                <p:cNvPr id="12388" name="Freeform 94"/>
                <p:cNvSpPr>
                  <a:spLocks/>
                </p:cNvSpPr>
                <p:nvPr/>
              </p:nvSpPr>
              <p:spPr bwMode="auto">
                <a:xfrm>
                  <a:off x="1020" y="2326"/>
                  <a:ext cx="60" cy="43"/>
                </a:xfrm>
                <a:custGeom>
                  <a:avLst/>
                  <a:gdLst>
                    <a:gd name="T0" fmla="*/ 5 w 122"/>
                    <a:gd name="T1" fmla="*/ 0 h 88"/>
                    <a:gd name="T2" fmla="*/ 0 w 122"/>
                    <a:gd name="T3" fmla="*/ 4 h 88"/>
                    <a:gd name="T4" fmla="*/ 9 w 122"/>
                    <a:gd name="T5" fmla="*/ 11 h 88"/>
                    <a:gd name="T6" fmla="*/ 2 w 122"/>
                    <a:gd name="T7" fmla="*/ 18 h 88"/>
                    <a:gd name="T8" fmla="*/ 3 w 122"/>
                    <a:gd name="T9" fmla="*/ 21 h 88"/>
                    <a:gd name="T10" fmla="*/ 30 w 122"/>
                    <a:gd name="T11" fmla="*/ 9 h 88"/>
                    <a:gd name="T12" fmla="*/ 5 w 122"/>
                    <a:gd name="T13" fmla="*/ 0 h 88"/>
                    <a:gd name="T14" fmla="*/ 5 w 122"/>
                    <a:gd name="T15" fmla="*/ 0 h 88"/>
                    <a:gd name="T16" fmla="*/ 0 60000 65536"/>
                    <a:gd name="T17" fmla="*/ 0 60000 65536"/>
                    <a:gd name="T18" fmla="*/ 0 60000 65536"/>
                    <a:gd name="T19" fmla="*/ 0 60000 65536"/>
                    <a:gd name="T20" fmla="*/ 0 60000 65536"/>
                    <a:gd name="T21" fmla="*/ 0 60000 65536"/>
                    <a:gd name="T22" fmla="*/ 0 60000 65536"/>
                    <a:gd name="T23" fmla="*/ 0 60000 65536"/>
                    <a:gd name="T24" fmla="*/ 0 w 122"/>
                    <a:gd name="T25" fmla="*/ 0 h 88"/>
                    <a:gd name="T26" fmla="*/ 122 w 122"/>
                    <a:gd name="T27" fmla="*/ 88 h 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2" h="88">
                      <a:moveTo>
                        <a:pt x="23" y="0"/>
                      </a:moveTo>
                      <a:lnTo>
                        <a:pt x="0" y="16"/>
                      </a:lnTo>
                      <a:lnTo>
                        <a:pt x="38" y="46"/>
                      </a:lnTo>
                      <a:lnTo>
                        <a:pt x="8" y="76"/>
                      </a:lnTo>
                      <a:lnTo>
                        <a:pt x="14" y="88"/>
                      </a:lnTo>
                      <a:lnTo>
                        <a:pt x="122" y="36"/>
                      </a:lnTo>
                      <a:lnTo>
                        <a:pt x="23" y="0"/>
                      </a:lnTo>
                      <a:close/>
                    </a:path>
                  </a:pathLst>
                </a:custGeom>
                <a:solidFill>
                  <a:srgbClr val="2E2E3B"/>
                </a:solidFill>
                <a:ln w="9525">
                  <a:noFill/>
                  <a:round/>
                  <a:headEnd/>
                  <a:tailEnd/>
                </a:ln>
              </p:spPr>
              <p:txBody>
                <a:bodyPr/>
                <a:lstStyle/>
                <a:p>
                  <a:endParaRPr lang="en-US"/>
                </a:p>
              </p:txBody>
            </p:sp>
            <p:sp>
              <p:nvSpPr>
                <p:cNvPr id="12389" name="Freeform 95"/>
                <p:cNvSpPr>
                  <a:spLocks/>
                </p:cNvSpPr>
                <p:nvPr/>
              </p:nvSpPr>
              <p:spPr bwMode="auto">
                <a:xfrm>
                  <a:off x="942" y="2209"/>
                  <a:ext cx="264" cy="149"/>
                </a:xfrm>
                <a:custGeom>
                  <a:avLst/>
                  <a:gdLst>
                    <a:gd name="T0" fmla="*/ 20 w 529"/>
                    <a:gd name="T1" fmla="*/ 9 h 298"/>
                    <a:gd name="T2" fmla="*/ 0 w 529"/>
                    <a:gd name="T3" fmla="*/ 18 h 298"/>
                    <a:gd name="T4" fmla="*/ 2 w 529"/>
                    <a:gd name="T5" fmla="*/ 34 h 298"/>
                    <a:gd name="T6" fmla="*/ 67 w 529"/>
                    <a:gd name="T7" fmla="*/ 75 h 298"/>
                    <a:gd name="T8" fmla="*/ 131 w 529"/>
                    <a:gd name="T9" fmla="*/ 29 h 298"/>
                    <a:gd name="T10" fmla="*/ 132 w 529"/>
                    <a:gd name="T11" fmla="*/ 10 h 298"/>
                    <a:gd name="T12" fmla="*/ 101 w 529"/>
                    <a:gd name="T13" fmla="*/ 0 h 298"/>
                    <a:gd name="T14" fmla="*/ 20 w 529"/>
                    <a:gd name="T15" fmla="*/ 9 h 298"/>
                    <a:gd name="T16" fmla="*/ 20 w 529"/>
                    <a:gd name="T17" fmla="*/ 9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9"/>
                    <a:gd name="T28" fmla="*/ 0 h 298"/>
                    <a:gd name="T29" fmla="*/ 529 w 529"/>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9" h="298">
                      <a:moveTo>
                        <a:pt x="80" y="34"/>
                      </a:moveTo>
                      <a:lnTo>
                        <a:pt x="0" y="72"/>
                      </a:lnTo>
                      <a:lnTo>
                        <a:pt x="8" y="135"/>
                      </a:lnTo>
                      <a:lnTo>
                        <a:pt x="270" y="298"/>
                      </a:lnTo>
                      <a:lnTo>
                        <a:pt x="525" y="118"/>
                      </a:lnTo>
                      <a:lnTo>
                        <a:pt x="529" y="42"/>
                      </a:lnTo>
                      <a:lnTo>
                        <a:pt x="405" y="0"/>
                      </a:lnTo>
                      <a:lnTo>
                        <a:pt x="80" y="34"/>
                      </a:lnTo>
                      <a:close/>
                    </a:path>
                  </a:pathLst>
                </a:custGeom>
                <a:solidFill>
                  <a:srgbClr val="8A5E33"/>
                </a:solidFill>
                <a:ln w="9525">
                  <a:noFill/>
                  <a:round/>
                  <a:headEnd/>
                  <a:tailEnd/>
                </a:ln>
              </p:spPr>
              <p:txBody>
                <a:bodyPr/>
                <a:lstStyle/>
                <a:p>
                  <a:endParaRPr lang="en-US"/>
                </a:p>
              </p:txBody>
            </p:sp>
            <p:sp>
              <p:nvSpPr>
                <p:cNvPr id="12390" name="Freeform 96"/>
                <p:cNvSpPr>
                  <a:spLocks/>
                </p:cNvSpPr>
                <p:nvPr/>
              </p:nvSpPr>
              <p:spPr bwMode="auto">
                <a:xfrm>
                  <a:off x="954" y="1968"/>
                  <a:ext cx="234" cy="358"/>
                </a:xfrm>
                <a:custGeom>
                  <a:avLst/>
                  <a:gdLst>
                    <a:gd name="T0" fmla="*/ 58 w 468"/>
                    <a:gd name="T1" fmla="*/ 0 h 716"/>
                    <a:gd name="T2" fmla="*/ 5 w 468"/>
                    <a:gd name="T3" fmla="*/ 84 h 716"/>
                    <a:gd name="T4" fmla="*/ 2 w 468"/>
                    <a:gd name="T5" fmla="*/ 142 h 716"/>
                    <a:gd name="T6" fmla="*/ 4 w 468"/>
                    <a:gd name="T7" fmla="*/ 143 h 716"/>
                    <a:gd name="T8" fmla="*/ 11 w 468"/>
                    <a:gd name="T9" fmla="*/ 148 h 716"/>
                    <a:gd name="T10" fmla="*/ 15 w 468"/>
                    <a:gd name="T11" fmla="*/ 151 h 716"/>
                    <a:gd name="T12" fmla="*/ 21 w 468"/>
                    <a:gd name="T13" fmla="*/ 155 h 716"/>
                    <a:gd name="T14" fmla="*/ 26 w 468"/>
                    <a:gd name="T15" fmla="*/ 158 h 716"/>
                    <a:gd name="T16" fmla="*/ 31 w 468"/>
                    <a:gd name="T17" fmla="*/ 162 h 716"/>
                    <a:gd name="T18" fmla="*/ 37 w 468"/>
                    <a:gd name="T19" fmla="*/ 165 h 716"/>
                    <a:gd name="T20" fmla="*/ 43 w 468"/>
                    <a:gd name="T21" fmla="*/ 169 h 716"/>
                    <a:gd name="T22" fmla="*/ 48 w 468"/>
                    <a:gd name="T23" fmla="*/ 172 h 716"/>
                    <a:gd name="T24" fmla="*/ 53 w 468"/>
                    <a:gd name="T25" fmla="*/ 175 h 716"/>
                    <a:gd name="T26" fmla="*/ 59 w 468"/>
                    <a:gd name="T27" fmla="*/ 179 h 716"/>
                    <a:gd name="T28" fmla="*/ 62 w 468"/>
                    <a:gd name="T29" fmla="*/ 179 h 716"/>
                    <a:gd name="T30" fmla="*/ 62 w 468"/>
                    <a:gd name="T31" fmla="*/ 177 h 716"/>
                    <a:gd name="T32" fmla="*/ 65 w 468"/>
                    <a:gd name="T33" fmla="*/ 171 h 716"/>
                    <a:gd name="T34" fmla="*/ 67 w 468"/>
                    <a:gd name="T35" fmla="*/ 163 h 716"/>
                    <a:gd name="T36" fmla="*/ 69 w 468"/>
                    <a:gd name="T37" fmla="*/ 158 h 716"/>
                    <a:gd name="T38" fmla="*/ 71 w 468"/>
                    <a:gd name="T39" fmla="*/ 153 h 716"/>
                    <a:gd name="T40" fmla="*/ 73 w 468"/>
                    <a:gd name="T41" fmla="*/ 148 h 716"/>
                    <a:gd name="T42" fmla="*/ 75 w 468"/>
                    <a:gd name="T43" fmla="*/ 142 h 716"/>
                    <a:gd name="T44" fmla="*/ 78 w 468"/>
                    <a:gd name="T45" fmla="*/ 135 h 716"/>
                    <a:gd name="T46" fmla="*/ 80 w 468"/>
                    <a:gd name="T47" fmla="*/ 129 h 716"/>
                    <a:gd name="T48" fmla="*/ 83 w 468"/>
                    <a:gd name="T49" fmla="*/ 121 h 716"/>
                    <a:gd name="T50" fmla="*/ 85 w 468"/>
                    <a:gd name="T51" fmla="*/ 115 h 716"/>
                    <a:gd name="T52" fmla="*/ 87 w 468"/>
                    <a:gd name="T53" fmla="*/ 107 h 716"/>
                    <a:gd name="T54" fmla="*/ 90 w 468"/>
                    <a:gd name="T55" fmla="*/ 101 h 716"/>
                    <a:gd name="T56" fmla="*/ 93 w 468"/>
                    <a:gd name="T57" fmla="*/ 94 h 716"/>
                    <a:gd name="T58" fmla="*/ 95 w 468"/>
                    <a:gd name="T59" fmla="*/ 87 h 716"/>
                    <a:gd name="T60" fmla="*/ 97 w 468"/>
                    <a:gd name="T61" fmla="*/ 80 h 716"/>
                    <a:gd name="T62" fmla="*/ 100 w 468"/>
                    <a:gd name="T63" fmla="*/ 74 h 716"/>
                    <a:gd name="T64" fmla="*/ 102 w 468"/>
                    <a:gd name="T65" fmla="*/ 67 h 716"/>
                    <a:gd name="T66" fmla="*/ 104 w 468"/>
                    <a:gd name="T67" fmla="*/ 60 h 716"/>
                    <a:gd name="T68" fmla="*/ 106 w 468"/>
                    <a:gd name="T69" fmla="*/ 54 h 716"/>
                    <a:gd name="T70" fmla="*/ 108 w 468"/>
                    <a:gd name="T71" fmla="*/ 50 h 716"/>
                    <a:gd name="T72" fmla="*/ 110 w 468"/>
                    <a:gd name="T73" fmla="*/ 45 h 716"/>
                    <a:gd name="T74" fmla="*/ 112 w 468"/>
                    <a:gd name="T75" fmla="*/ 40 h 716"/>
                    <a:gd name="T76" fmla="*/ 114 w 468"/>
                    <a:gd name="T77" fmla="*/ 33 h 716"/>
                    <a:gd name="T78" fmla="*/ 116 w 468"/>
                    <a:gd name="T79" fmla="*/ 28 h 716"/>
                    <a:gd name="T80" fmla="*/ 117 w 468"/>
                    <a:gd name="T81" fmla="*/ 27 h 7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8"/>
                    <a:gd name="T124" fmla="*/ 0 h 716"/>
                    <a:gd name="T125" fmla="*/ 468 w 468"/>
                    <a:gd name="T126" fmla="*/ 716 h 7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8" h="716">
                      <a:moveTo>
                        <a:pt x="468" y="108"/>
                      </a:moveTo>
                      <a:lnTo>
                        <a:pt x="232" y="0"/>
                      </a:lnTo>
                      <a:lnTo>
                        <a:pt x="21" y="82"/>
                      </a:lnTo>
                      <a:lnTo>
                        <a:pt x="17" y="335"/>
                      </a:lnTo>
                      <a:lnTo>
                        <a:pt x="0" y="340"/>
                      </a:lnTo>
                      <a:lnTo>
                        <a:pt x="6" y="566"/>
                      </a:lnTo>
                      <a:lnTo>
                        <a:pt x="8" y="566"/>
                      </a:lnTo>
                      <a:lnTo>
                        <a:pt x="15" y="572"/>
                      </a:lnTo>
                      <a:lnTo>
                        <a:pt x="27" y="580"/>
                      </a:lnTo>
                      <a:lnTo>
                        <a:pt x="42" y="591"/>
                      </a:lnTo>
                      <a:lnTo>
                        <a:pt x="52" y="597"/>
                      </a:lnTo>
                      <a:lnTo>
                        <a:pt x="61" y="602"/>
                      </a:lnTo>
                      <a:lnTo>
                        <a:pt x="71" y="610"/>
                      </a:lnTo>
                      <a:lnTo>
                        <a:pt x="82" y="618"/>
                      </a:lnTo>
                      <a:lnTo>
                        <a:pt x="91" y="623"/>
                      </a:lnTo>
                      <a:lnTo>
                        <a:pt x="101" y="631"/>
                      </a:lnTo>
                      <a:lnTo>
                        <a:pt x="112" y="639"/>
                      </a:lnTo>
                      <a:lnTo>
                        <a:pt x="126" y="648"/>
                      </a:lnTo>
                      <a:lnTo>
                        <a:pt x="135" y="654"/>
                      </a:lnTo>
                      <a:lnTo>
                        <a:pt x="147" y="659"/>
                      </a:lnTo>
                      <a:lnTo>
                        <a:pt x="158" y="667"/>
                      </a:lnTo>
                      <a:lnTo>
                        <a:pt x="169" y="675"/>
                      </a:lnTo>
                      <a:lnTo>
                        <a:pt x="179" y="680"/>
                      </a:lnTo>
                      <a:lnTo>
                        <a:pt x="190" y="688"/>
                      </a:lnTo>
                      <a:lnTo>
                        <a:pt x="200" y="694"/>
                      </a:lnTo>
                      <a:lnTo>
                        <a:pt x="209" y="699"/>
                      </a:lnTo>
                      <a:lnTo>
                        <a:pt x="223" y="709"/>
                      </a:lnTo>
                      <a:lnTo>
                        <a:pt x="236" y="714"/>
                      </a:lnTo>
                      <a:lnTo>
                        <a:pt x="243" y="716"/>
                      </a:lnTo>
                      <a:lnTo>
                        <a:pt x="249" y="716"/>
                      </a:lnTo>
                      <a:lnTo>
                        <a:pt x="249" y="711"/>
                      </a:lnTo>
                      <a:lnTo>
                        <a:pt x="249" y="705"/>
                      </a:lnTo>
                      <a:lnTo>
                        <a:pt x="253" y="695"/>
                      </a:lnTo>
                      <a:lnTo>
                        <a:pt x="259" y="684"/>
                      </a:lnTo>
                      <a:lnTo>
                        <a:pt x="262" y="669"/>
                      </a:lnTo>
                      <a:lnTo>
                        <a:pt x="268" y="652"/>
                      </a:lnTo>
                      <a:lnTo>
                        <a:pt x="270" y="640"/>
                      </a:lnTo>
                      <a:lnTo>
                        <a:pt x="274" y="631"/>
                      </a:lnTo>
                      <a:lnTo>
                        <a:pt x="280" y="621"/>
                      </a:lnTo>
                      <a:lnTo>
                        <a:pt x="283" y="612"/>
                      </a:lnTo>
                      <a:lnTo>
                        <a:pt x="287" y="599"/>
                      </a:lnTo>
                      <a:lnTo>
                        <a:pt x="289" y="589"/>
                      </a:lnTo>
                      <a:lnTo>
                        <a:pt x="295" y="578"/>
                      </a:lnTo>
                      <a:lnTo>
                        <a:pt x="299" y="566"/>
                      </a:lnTo>
                      <a:lnTo>
                        <a:pt x="304" y="551"/>
                      </a:lnTo>
                      <a:lnTo>
                        <a:pt x="310" y="540"/>
                      </a:lnTo>
                      <a:lnTo>
                        <a:pt x="314" y="526"/>
                      </a:lnTo>
                      <a:lnTo>
                        <a:pt x="320" y="515"/>
                      </a:lnTo>
                      <a:lnTo>
                        <a:pt x="323" y="500"/>
                      </a:lnTo>
                      <a:lnTo>
                        <a:pt x="329" y="487"/>
                      </a:lnTo>
                      <a:lnTo>
                        <a:pt x="333" y="471"/>
                      </a:lnTo>
                      <a:lnTo>
                        <a:pt x="339" y="460"/>
                      </a:lnTo>
                      <a:lnTo>
                        <a:pt x="342" y="445"/>
                      </a:lnTo>
                      <a:lnTo>
                        <a:pt x="348" y="431"/>
                      </a:lnTo>
                      <a:lnTo>
                        <a:pt x="352" y="418"/>
                      </a:lnTo>
                      <a:lnTo>
                        <a:pt x="359" y="405"/>
                      </a:lnTo>
                      <a:lnTo>
                        <a:pt x="363" y="390"/>
                      </a:lnTo>
                      <a:lnTo>
                        <a:pt x="369" y="376"/>
                      </a:lnTo>
                      <a:lnTo>
                        <a:pt x="373" y="361"/>
                      </a:lnTo>
                      <a:lnTo>
                        <a:pt x="378" y="348"/>
                      </a:lnTo>
                      <a:lnTo>
                        <a:pt x="382" y="333"/>
                      </a:lnTo>
                      <a:lnTo>
                        <a:pt x="388" y="319"/>
                      </a:lnTo>
                      <a:lnTo>
                        <a:pt x="392" y="308"/>
                      </a:lnTo>
                      <a:lnTo>
                        <a:pt x="397" y="295"/>
                      </a:lnTo>
                      <a:lnTo>
                        <a:pt x="399" y="279"/>
                      </a:lnTo>
                      <a:lnTo>
                        <a:pt x="405" y="268"/>
                      </a:lnTo>
                      <a:lnTo>
                        <a:pt x="409" y="255"/>
                      </a:lnTo>
                      <a:lnTo>
                        <a:pt x="415" y="243"/>
                      </a:lnTo>
                      <a:lnTo>
                        <a:pt x="418" y="230"/>
                      </a:lnTo>
                      <a:lnTo>
                        <a:pt x="422" y="219"/>
                      </a:lnTo>
                      <a:lnTo>
                        <a:pt x="428" y="209"/>
                      </a:lnTo>
                      <a:lnTo>
                        <a:pt x="432" y="200"/>
                      </a:lnTo>
                      <a:lnTo>
                        <a:pt x="435" y="188"/>
                      </a:lnTo>
                      <a:lnTo>
                        <a:pt x="439" y="179"/>
                      </a:lnTo>
                      <a:lnTo>
                        <a:pt x="441" y="169"/>
                      </a:lnTo>
                      <a:lnTo>
                        <a:pt x="445" y="160"/>
                      </a:lnTo>
                      <a:lnTo>
                        <a:pt x="449" y="145"/>
                      </a:lnTo>
                      <a:lnTo>
                        <a:pt x="456" y="131"/>
                      </a:lnTo>
                      <a:lnTo>
                        <a:pt x="458" y="120"/>
                      </a:lnTo>
                      <a:lnTo>
                        <a:pt x="464" y="112"/>
                      </a:lnTo>
                      <a:lnTo>
                        <a:pt x="466" y="108"/>
                      </a:lnTo>
                      <a:lnTo>
                        <a:pt x="468" y="108"/>
                      </a:lnTo>
                      <a:close/>
                    </a:path>
                  </a:pathLst>
                </a:custGeom>
                <a:solidFill>
                  <a:srgbClr val="D99966"/>
                </a:solidFill>
                <a:ln w="9525">
                  <a:noFill/>
                  <a:round/>
                  <a:headEnd/>
                  <a:tailEnd/>
                </a:ln>
              </p:spPr>
              <p:txBody>
                <a:bodyPr/>
                <a:lstStyle/>
                <a:p>
                  <a:endParaRPr lang="en-US"/>
                </a:p>
              </p:txBody>
            </p:sp>
            <p:sp>
              <p:nvSpPr>
                <p:cNvPr id="12391" name="Freeform 97"/>
                <p:cNvSpPr>
                  <a:spLocks/>
                </p:cNvSpPr>
                <p:nvPr/>
              </p:nvSpPr>
              <p:spPr bwMode="auto">
                <a:xfrm>
                  <a:off x="945" y="2248"/>
                  <a:ext cx="165" cy="113"/>
                </a:xfrm>
                <a:custGeom>
                  <a:avLst/>
                  <a:gdLst>
                    <a:gd name="T0" fmla="*/ 0 w 331"/>
                    <a:gd name="T1" fmla="*/ 0 h 226"/>
                    <a:gd name="T2" fmla="*/ 63 w 331"/>
                    <a:gd name="T3" fmla="*/ 39 h 226"/>
                    <a:gd name="T4" fmla="*/ 82 w 331"/>
                    <a:gd name="T5" fmla="*/ 34 h 226"/>
                    <a:gd name="T6" fmla="*/ 67 w 331"/>
                    <a:gd name="T7" fmla="*/ 43 h 226"/>
                    <a:gd name="T8" fmla="*/ 66 w 331"/>
                    <a:gd name="T9" fmla="*/ 57 h 226"/>
                    <a:gd name="T10" fmla="*/ 0 w 331"/>
                    <a:gd name="T11" fmla="*/ 15 h 226"/>
                    <a:gd name="T12" fmla="*/ 0 w 331"/>
                    <a:gd name="T13" fmla="*/ 0 h 226"/>
                    <a:gd name="T14" fmla="*/ 0 w 331"/>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226"/>
                    <a:gd name="T26" fmla="*/ 331 w 331"/>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226">
                      <a:moveTo>
                        <a:pt x="0" y="0"/>
                      </a:moveTo>
                      <a:lnTo>
                        <a:pt x="255" y="155"/>
                      </a:lnTo>
                      <a:lnTo>
                        <a:pt x="331" y="134"/>
                      </a:lnTo>
                      <a:lnTo>
                        <a:pt x="268" y="171"/>
                      </a:lnTo>
                      <a:lnTo>
                        <a:pt x="264" y="226"/>
                      </a:lnTo>
                      <a:lnTo>
                        <a:pt x="2" y="62"/>
                      </a:lnTo>
                      <a:lnTo>
                        <a:pt x="0" y="0"/>
                      </a:lnTo>
                      <a:close/>
                    </a:path>
                  </a:pathLst>
                </a:custGeom>
                <a:solidFill>
                  <a:srgbClr val="DEB891"/>
                </a:solidFill>
                <a:ln w="9525">
                  <a:noFill/>
                  <a:round/>
                  <a:headEnd/>
                  <a:tailEnd/>
                </a:ln>
              </p:spPr>
              <p:txBody>
                <a:bodyPr/>
                <a:lstStyle/>
                <a:p>
                  <a:endParaRPr lang="en-US"/>
                </a:p>
              </p:txBody>
            </p:sp>
            <p:sp>
              <p:nvSpPr>
                <p:cNvPr id="12392" name="Freeform 98"/>
                <p:cNvSpPr>
                  <a:spLocks/>
                </p:cNvSpPr>
                <p:nvPr/>
              </p:nvSpPr>
              <p:spPr bwMode="auto">
                <a:xfrm>
                  <a:off x="957" y="2264"/>
                  <a:ext cx="41" cy="38"/>
                </a:xfrm>
                <a:custGeom>
                  <a:avLst/>
                  <a:gdLst>
                    <a:gd name="T0" fmla="*/ 0 w 82"/>
                    <a:gd name="T1" fmla="*/ 0 h 76"/>
                    <a:gd name="T2" fmla="*/ 21 w 82"/>
                    <a:gd name="T3" fmla="*/ 13 h 76"/>
                    <a:gd name="T4" fmla="*/ 21 w 82"/>
                    <a:gd name="T5" fmla="*/ 19 h 76"/>
                    <a:gd name="T6" fmla="*/ 0 w 82"/>
                    <a:gd name="T7" fmla="*/ 6 h 76"/>
                    <a:gd name="T8" fmla="*/ 0 w 82"/>
                    <a:gd name="T9" fmla="*/ 0 h 76"/>
                    <a:gd name="T10" fmla="*/ 0 w 82"/>
                    <a:gd name="T11" fmla="*/ 0 h 76"/>
                    <a:gd name="T12" fmla="*/ 0 60000 65536"/>
                    <a:gd name="T13" fmla="*/ 0 60000 65536"/>
                    <a:gd name="T14" fmla="*/ 0 60000 65536"/>
                    <a:gd name="T15" fmla="*/ 0 60000 65536"/>
                    <a:gd name="T16" fmla="*/ 0 60000 65536"/>
                    <a:gd name="T17" fmla="*/ 0 60000 65536"/>
                    <a:gd name="T18" fmla="*/ 0 w 82"/>
                    <a:gd name="T19" fmla="*/ 0 h 76"/>
                    <a:gd name="T20" fmla="*/ 82 w 82"/>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2" h="76">
                      <a:moveTo>
                        <a:pt x="0" y="0"/>
                      </a:moveTo>
                      <a:lnTo>
                        <a:pt x="82" y="55"/>
                      </a:lnTo>
                      <a:lnTo>
                        <a:pt x="82" y="76"/>
                      </a:lnTo>
                      <a:lnTo>
                        <a:pt x="0" y="25"/>
                      </a:lnTo>
                      <a:lnTo>
                        <a:pt x="0" y="0"/>
                      </a:lnTo>
                      <a:close/>
                    </a:path>
                  </a:pathLst>
                </a:custGeom>
                <a:solidFill>
                  <a:srgbClr val="734017"/>
                </a:solidFill>
                <a:ln w="9525">
                  <a:noFill/>
                  <a:round/>
                  <a:headEnd/>
                  <a:tailEnd/>
                </a:ln>
              </p:spPr>
              <p:txBody>
                <a:bodyPr/>
                <a:lstStyle/>
                <a:p>
                  <a:endParaRPr lang="en-US"/>
                </a:p>
              </p:txBody>
            </p:sp>
            <p:sp>
              <p:nvSpPr>
                <p:cNvPr id="12393" name="Freeform 99"/>
                <p:cNvSpPr>
                  <a:spLocks/>
                </p:cNvSpPr>
                <p:nvPr/>
              </p:nvSpPr>
              <p:spPr bwMode="auto">
                <a:xfrm>
                  <a:off x="1015" y="2302"/>
                  <a:ext cx="39" cy="36"/>
                </a:xfrm>
                <a:custGeom>
                  <a:avLst/>
                  <a:gdLst>
                    <a:gd name="T0" fmla="*/ 0 w 78"/>
                    <a:gd name="T1" fmla="*/ 0 h 72"/>
                    <a:gd name="T2" fmla="*/ 20 w 78"/>
                    <a:gd name="T3" fmla="*/ 12 h 72"/>
                    <a:gd name="T4" fmla="*/ 20 w 78"/>
                    <a:gd name="T5" fmla="*/ 18 h 72"/>
                    <a:gd name="T6" fmla="*/ 0 w 78"/>
                    <a:gd name="T7" fmla="*/ 5 h 72"/>
                    <a:gd name="T8" fmla="*/ 0 w 78"/>
                    <a:gd name="T9" fmla="*/ 0 h 72"/>
                    <a:gd name="T10" fmla="*/ 0 w 78"/>
                    <a:gd name="T11" fmla="*/ 0 h 72"/>
                    <a:gd name="T12" fmla="*/ 0 60000 65536"/>
                    <a:gd name="T13" fmla="*/ 0 60000 65536"/>
                    <a:gd name="T14" fmla="*/ 0 60000 65536"/>
                    <a:gd name="T15" fmla="*/ 0 60000 65536"/>
                    <a:gd name="T16" fmla="*/ 0 60000 65536"/>
                    <a:gd name="T17" fmla="*/ 0 60000 65536"/>
                    <a:gd name="T18" fmla="*/ 0 w 78"/>
                    <a:gd name="T19" fmla="*/ 0 h 72"/>
                    <a:gd name="T20" fmla="*/ 78 w 78"/>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78" h="72">
                      <a:moveTo>
                        <a:pt x="0" y="0"/>
                      </a:moveTo>
                      <a:lnTo>
                        <a:pt x="78" y="51"/>
                      </a:lnTo>
                      <a:lnTo>
                        <a:pt x="78" y="72"/>
                      </a:lnTo>
                      <a:lnTo>
                        <a:pt x="0" y="21"/>
                      </a:lnTo>
                      <a:lnTo>
                        <a:pt x="0" y="0"/>
                      </a:lnTo>
                      <a:close/>
                    </a:path>
                  </a:pathLst>
                </a:custGeom>
                <a:solidFill>
                  <a:srgbClr val="734017"/>
                </a:solidFill>
                <a:ln w="9525">
                  <a:noFill/>
                  <a:round/>
                  <a:headEnd/>
                  <a:tailEnd/>
                </a:ln>
              </p:spPr>
              <p:txBody>
                <a:bodyPr/>
                <a:lstStyle/>
                <a:p>
                  <a:endParaRPr lang="en-US"/>
                </a:p>
              </p:txBody>
            </p:sp>
            <p:sp>
              <p:nvSpPr>
                <p:cNvPr id="12394" name="Freeform 100"/>
                <p:cNvSpPr>
                  <a:spLocks/>
                </p:cNvSpPr>
                <p:nvPr/>
              </p:nvSpPr>
              <p:spPr bwMode="auto">
                <a:xfrm>
                  <a:off x="1206" y="2022"/>
                  <a:ext cx="41" cy="59"/>
                </a:xfrm>
                <a:custGeom>
                  <a:avLst/>
                  <a:gdLst>
                    <a:gd name="T0" fmla="*/ 17 w 82"/>
                    <a:gd name="T1" fmla="*/ 0 h 118"/>
                    <a:gd name="T2" fmla="*/ 8 w 82"/>
                    <a:gd name="T3" fmla="*/ 3 h 118"/>
                    <a:gd name="T4" fmla="*/ 0 w 82"/>
                    <a:gd name="T5" fmla="*/ 26 h 118"/>
                    <a:gd name="T6" fmla="*/ 1 w 82"/>
                    <a:gd name="T7" fmla="*/ 26 h 118"/>
                    <a:gd name="T8" fmla="*/ 5 w 82"/>
                    <a:gd name="T9" fmla="*/ 28 h 118"/>
                    <a:gd name="T10" fmla="*/ 9 w 82"/>
                    <a:gd name="T11" fmla="*/ 29 h 118"/>
                    <a:gd name="T12" fmla="*/ 10 w 82"/>
                    <a:gd name="T13" fmla="*/ 30 h 118"/>
                    <a:gd name="T14" fmla="*/ 10 w 82"/>
                    <a:gd name="T15" fmla="*/ 28 h 118"/>
                    <a:gd name="T16" fmla="*/ 10 w 82"/>
                    <a:gd name="T17" fmla="*/ 25 h 118"/>
                    <a:gd name="T18" fmla="*/ 10 w 82"/>
                    <a:gd name="T19" fmla="*/ 21 h 118"/>
                    <a:gd name="T20" fmla="*/ 10 w 82"/>
                    <a:gd name="T21" fmla="*/ 18 h 118"/>
                    <a:gd name="T22" fmla="*/ 10 w 82"/>
                    <a:gd name="T23" fmla="*/ 14 h 118"/>
                    <a:gd name="T24" fmla="*/ 10 w 82"/>
                    <a:gd name="T25" fmla="*/ 11 h 118"/>
                    <a:gd name="T26" fmla="*/ 10 w 82"/>
                    <a:gd name="T27" fmla="*/ 9 h 118"/>
                    <a:gd name="T28" fmla="*/ 10 w 82"/>
                    <a:gd name="T29" fmla="*/ 7 h 118"/>
                    <a:gd name="T30" fmla="*/ 14 w 82"/>
                    <a:gd name="T31" fmla="*/ 7 h 118"/>
                    <a:gd name="T32" fmla="*/ 11 w 82"/>
                    <a:gd name="T33" fmla="*/ 13 h 118"/>
                    <a:gd name="T34" fmla="*/ 17 w 82"/>
                    <a:gd name="T35" fmla="*/ 13 h 118"/>
                    <a:gd name="T36" fmla="*/ 14 w 82"/>
                    <a:gd name="T37" fmla="*/ 17 h 118"/>
                    <a:gd name="T38" fmla="*/ 19 w 82"/>
                    <a:gd name="T39" fmla="*/ 20 h 118"/>
                    <a:gd name="T40" fmla="*/ 21 w 82"/>
                    <a:gd name="T41" fmla="*/ 12 h 118"/>
                    <a:gd name="T42" fmla="*/ 17 w 82"/>
                    <a:gd name="T43" fmla="*/ 0 h 118"/>
                    <a:gd name="T44" fmla="*/ 17 w 82"/>
                    <a:gd name="T45" fmla="*/ 0 h 1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
                    <a:gd name="T70" fmla="*/ 0 h 118"/>
                    <a:gd name="T71" fmla="*/ 82 w 82"/>
                    <a:gd name="T72" fmla="*/ 118 h 1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 h="118">
                      <a:moveTo>
                        <a:pt x="68" y="0"/>
                      </a:moveTo>
                      <a:lnTo>
                        <a:pt x="32" y="12"/>
                      </a:lnTo>
                      <a:lnTo>
                        <a:pt x="0" y="101"/>
                      </a:lnTo>
                      <a:lnTo>
                        <a:pt x="4" y="103"/>
                      </a:lnTo>
                      <a:lnTo>
                        <a:pt x="21" y="111"/>
                      </a:lnTo>
                      <a:lnTo>
                        <a:pt x="34" y="116"/>
                      </a:lnTo>
                      <a:lnTo>
                        <a:pt x="42" y="118"/>
                      </a:lnTo>
                      <a:lnTo>
                        <a:pt x="42" y="111"/>
                      </a:lnTo>
                      <a:lnTo>
                        <a:pt x="42" y="99"/>
                      </a:lnTo>
                      <a:lnTo>
                        <a:pt x="42" y="84"/>
                      </a:lnTo>
                      <a:lnTo>
                        <a:pt x="42" y="71"/>
                      </a:lnTo>
                      <a:lnTo>
                        <a:pt x="42" y="54"/>
                      </a:lnTo>
                      <a:lnTo>
                        <a:pt x="42" y="42"/>
                      </a:lnTo>
                      <a:lnTo>
                        <a:pt x="42" y="33"/>
                      </a:lnTo>
                      <a:lnTo>
                        <a:pt x="42" y="31"/>
                      </a:lnTo>
                      <a:lnTo>
                        <a:pt x="57" y="31"/>
                      </a:lnTo>
                      <a:lnTo>
                        <a:pt x="45" y="52"/>
                      </a:lnTo>
                      <a:lnTo>
                        <a:pt x="68" y="52"/>
                      </a:lnTo>
                      <a:lnTo>
                        <a:pt x="57" y="67"/>
                      </a:lnTo>
                      <a:lnTo>
                        <a:pt x="76" y="78"/>
                      </a:lnTo>
                      <a:lnTo>
                        <a:pt x="82" y="48"/>
                      </a:lnTo>
                      <a:lnTo>
                        <a:pt x="68" y="0"/>
                      </a:lnTo>
                      <a:close/>
                    </a:path>
                  </a:pathLst>
                </a:custGeom>
                <a:solidFill>
                  <a:srgbClr val="C9D496"/>
                </a:solidFill>
                <a:ln w="9525">
                  <a:noFill/>
                  <a:round/>
                  <a:headEnd/>
                  <a:tailEnd/>
                </a:ln>
              </p:spPr>
              <p:txBody>
                <a:bodyPr/>
                <a:lstStyle/>
                <a:p>
                  <a:endParaRPr lang="en-US"/>
                </a:p>
              </p:txBody>
            </p:sp>
            <p:sp>
              <p:nvSpPr>
                <p:cNvPr id="12395" name="Freeform 101"/>
                <p:cNvSpPr>
                  <a:spLocks/>
                </p:cNvSpPr>
                <p:nvPr/>
              </p:nvSpPr>
              <p:spPr bwMode="auto">
                <a:xfrm>
                  <a:off x="1241" y="2016"/>
                  <a:ext cx="58" cy="178"/>
                </a:xfrm>
                <a:custGeom>
                  <a:avLst/>
                  <a:gdLst>
                    <a:gd name="T0" fmla="*/ 15 w 116"/>
                    <a:gd name="T1" fmla="*/ 0 h 355"/>
                    <a:gd name="T2" fmla="*/ 29 w 116"/>
                    <a:gd name="T3" fmla="*/ 7 h 355"/>
                    <a:gd name="T4" fmla="*/ 29 w 116"/>
                    <a:gd name="T5" fmla="*/ 7 h 355"/>
                    <a:gd name="T6" fmla="*/ 29 w 116"/>
                    <a:gd name="T7" fmla="*/ 8 h 355"/>
                    <a:gd name="T8" fmla="*/ 29 w 116"/>
                    <a:gd name="T9" fmla="*/ 9 h 355"/>
                    <a:gd name="T10" fmla="*/ 29 w 116"/>
                    <a:gd name="T11" fmla="*/ 12 h 355"/>
                    <a:gd name="T12" fmla="*/ 28 w 116"/>
                    <a:gd name="T13" fmla="*/ 15 h 355"/>
                    <a:gd name="T14" fmla="*/ 28 w 116"/>
                    <a:gd name="T15" fmla="*/ 18 h 355"/>
                    <a:gd name="T16" fmla="*/ 28 w 116"/>
                    <a:gd name="T17" fmla="*/ 22 h 355"/>
                    <a:gd name="T18" fmla="*/ 28 w 116"/>
                    <a:gd name="T19" fmla="*/ 27 h 355"/>
                    <a:gd name="T20" fmla="*/ 28 w 116"/>
                    <a:gd name="T21" fmla="*/ 31 h 355"/>
                    <a:gd name="T22" fmla="*/ 27 w 116"/>
                    <a:gd name="T23" fmla="*/ 35 h 355"/>
                    <a:gd name="T24" fmla="*/ 26 w 116"/>
                    <a:gd name="T25" fmla="*/ 39 h 355"/>
                    <a:gd name="T26" fmla="*/ 26 w 116"/>
                    <a:gd name="T27" fmla="*/ 43 h 355"/>
                    <a:gd name="T28" fmla="*/ 25 w 116"/>
                    <a:gd name="T29" fmla="*/ 46 h 355"/>
                    <a:gd name="T30" fmla="*/ 24 w 116"/>
                    <a:gd name="T31" fmla="*/ 48 h 355"/>
                    <a:gd name="T32" fmla="*/ 24 w 116"/>
                    <a:gd name="T33" fmla="*/ 50 h 355"/>
                    <a:gd name="T34" fmla="*/ 24 w 116"/>
                    <a:gd name="T35" fmla="*/ 51 h 355"/>
                    <a:gd name="T36" fmla="*/ 7 w 116"/>
                    <a:gd name="T37" fmla="*/ 61 h 355"/>
                    <a:gd name="T38" fmla="*/ 20 w 116"/>
                    <a:gd name="T39" fmla="*/ 76 h 355"/>
                    <a:gd name="T40" fmla="*/ 22 w 116"/>
                    <a:gd name="T41" fmla="*/ 84 h 355"/>
                    <a:gd name="T42" fmla="*/ 14 w 116"/>
                    <a:gd name="T43" fmla="*/ 88 h 355"/>
                    <a:gd name="T44" fmla="*/ 5 w 116"/>
                    <a:gd name="T45" fmla="*/ 89 h 355"/>
                    <a:gd name="T46" fmla="*/ 6 w 116"/>
                    <a:gd name="T47" fmla="*/ 85 h 355"/>
                    <a:gd name="T48" fmla="*/ 9 w 116"/>
                    <a:gd name="T49" fmla="*/ 82 h 355"/>
                    <a:gd name="T50" fmla="*/ 11 w 116"/>
                    <a:gd name="T51" fmla="*/ 79 h 355"/>
                    <a:gd name="T52" fmla="*/ 5 w 116"/>
                    <a:gd name="T53" fmla="*/ 80 h 355"/>
                    <a:gd name="T54" fmla="*/ 1 w 116"/>
                    <a:gd name="T55" fmla="*/ 73 h 355"/>
                    <a:gd name="T56" fmla="*/ 1 w 116"/>
                    <a:gd name="T57" fmla="*/ 54 h 355"/>
                    <a:gd name="T58" fmla="*/ 0 w 116"/>
                    <a:gd name="T59" fmla="*/ 53 h 355"/>
                    <a:gd name="T60" fmla="*/ 1 w 116"/>
                    <a:gd name="T61" fmla="*/ 52 h 355"/>
                    <a:gd name="T62" fmla="*/ 2 w 116"/>
                    <a:gd name="T63" fmla="*/ 49 h 355"/>
                    <a:gd name="T64" fmla="*/ 5 w 116"/>
                    <a:gd name="T65" fmla="*/ 47 h 355"/>
                    <a:gd name="T66" fmla="*/ 6 w 116"/>
                    <a:gd name="T67" fmla="*/ 46 h 355"/>
                    <a:gd name="T68" fmla="*/ 9 w 116"/>
                    <a:gd name="T69" fmla="*/ 45 h 355"/>
                    <a:gd name="T70" fmla="*/ 10 w 116"/>
                    <a:gd name="T71" fmla="*/ 44 h 355"/>
                    <a:gd name="T72" fmla="*/ 13 w 116"/>
                    <a:gd name="T73" fmla="*/ 44 h 355"/>
                    <a:gd name="T74" fmla="*/ 15 w 116"/>
                    <a:gd name="T75" fmla="*/ 43 h 355"/>
                    <a:gd name="T76" fmla="*/ 18 w 116"/>
                    <a:gd name="T77" fmla="*/ 43 h 355"/>
                    <a:gd name="T78" fmla="*/ 17 w 116"/>
                    <a:gd name="T79" fmla="*/ 34 h 355"/>
                    <a:gd name="T80" fmla="*/ 10 w 116"/>
                    <a:gd name="T81" fmla="*/ 37 h 355"/>
                    <a:gd name="T82" fmla="*/ 3 w 116"/>
                    <a:gd name="T83" fmla="*/ 31 h 355"/>
                    <a:gd name="T84" fmla="*/ 21 w 116"/>
                    <a:gd name="T85" fmla="*/ 11 h 355"/>
                    <a:gd name="T86" fmla="*/ 5 w 116"/>
                    <a:gd name="T87" fmla="*/ 15 h 355"/>
                    <a:gd name="T88" fmla="*/ 15 w 116"/>
                    <a:gd name="T89" fmla="*/ 0 h 355"/>
                    <a:gd name="T90" fmla="*/ 15 w 116"/>
                    <a:gd name="T91" fmla="*/ 0 h 3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6"/>
                    <a:gd name="T139" fmla="*/ 0 h 355"/>
                    <a:gd name="T140" fmla="*/ 116 w 116"/>
                    <a:gd name="T141" fmla="*/ 355 h 3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6" h="355">
                      <a:moveTo>
                        <a:pt x="57" y="0"/>
                      </a:moveTo>
                      <a:lnTo>
                        <a:pt x="116" y="25"/>
                      </a:lnTo>
                      <a:lnTo>
                        <a:pt x="114" y="25"/>
                      </a:lnTo>
                      <a:lnTo>
                        <a:pt x="114" y="30"/>
                      </a:lnTo>
                      <a:lnTo>
                        <a:pt x="114" y="36"/>
                      </a:lnTo>
                      <a:lnTo>
                        <a:pt x="114" y="48"/>
                      </a:lnTo>
                      <a:lnTo>
                        <a:pt x="112" y="59"/>
                      </a:lnTo>
                      <a:lnTo>
                        <a:pt x="112" y="72"/>
                      </a:lnTo>
                      <a:lnTo>
                        <a:pt x="112" y="87"/>
                      </a:lnTo>
                      <a:lnTo>
                        <a:pt x="112" y="105"/>
                      </a:lnTo>
                      <a:lnTo>
                        <a:pt x="109" y="122"/>
                      </a:lnTo>
                      <a:lnTo>
                        <a:pt x="105" y="139"/>
                      </a:lnTo>
                      <a:lnTo>
                        <a:pt x="103" y="154"/>
                      </a:lnTo>
                      <a:lnTo>
                        <a:pt x="101" y="169"/>
                      </a:lnTo>
                      <a:lnTo>
                        <a:pt x="97" y="182"/>
                      </a:lnTo>
                      <a:lnTo>
                        <a:pt x="95" y="192"/>
                      </a:lnTo>
                      <a:lnTo>
                        <a:pt x="95" y="198"/>
                      </a:lnTo>
                      <a:lnTo>
                        <a:pt x="95" y="201"/>
                      </a:lnTo>
                      <a:lnTo>
                        <a:pt x="27" y="243"/>
                      </a:lnTo>
                      <a:lnTo>
                        <a:pt x="78" y="304"/>
                      </a:lnTo>
                      <a:lnTo>
                        <a:pt x="86" y="333"/>
                      </a:lnTo>
                      <a:lnTo>
                        <a:pt x="53" y="352"/>
                      </a:lnTo>
                      <a:lnTo>
                        <a:pt x="19" y="355"/>
                      </a:lnTo>
                      <a:lnTo>
                        <a:pt x="23" y="340"/>
                      </a:lnTo>
                      <a:lnTo>
                        <a:pt x="33" y="327"/>
                      </a:lnTo>
                      <a:lnTo>
                        <a:pt x="44" y="315"/>
                      </a:lnTo>
                      <a:lnTo>
                        <a:pt x="17" y="319"/>
                      </a:lnTo>
                      <a:lnTo>
                        <a:pt x="4" y="289"/>
                      </a:lnTo>
                      <a:lnTo>
                        <a:pt x="2" y="213"/>
                      </a:lnTo>
                      <a:lnTo>
                        <a:pt x="0" y="211"/>
                      </a:lnTo>
                      <a:lnTo>
                        <a:pt x="2" y="205"/>
                      </a:lnTo>
                      <a:lnTo>
                        <a:pt x="6" y="196"/>
                      </a:lnTo>
                      <a:lnTo>
                        <a:pt x="17" y="188"/>
                      </a:lnTo>
                      <a:lnTo>
                        <a:pt x="23" y="182"/>
                      </a:lnTo>
                      <a:lnTo>
                        <a:pt x="33" y="179"/>
                      </a:lnTo>
                      <a:lnTo>
                        <a:pt x="40" y="175"/>
                      </a:lnTo>
                      <a:lnTo>
                        <a:pt x="50" y="173"/>
                      </a:lnTo>
                      <a:lnTo>
                        <a:pt x="63" y="171"/>
                      </a:lnTo>
                      <a:lnTo>
                        <a:pt x="69" y="171"/>
                      </a:lnTo>
                      <a:lnTo>
                        <a:pt x="65" y="133"/>
                      </a:lnTo>
                      <a:lnTo>
                        <a:pt x="40" y="146"/>
                      </a:lnTo>
                      <a:lnTo>
                        <a:pt x="12" y="122"/>
                      </a:lnTo>
                      <a:lnTo>
                        <a:pt x="82" y="42"/>
                      </a:lnTo>
                      <a:lnTo>
                        <a:pt x="19" y="59"/>
                      </a:lnTo>
                      <a:lnTo>
                        <a:pt x="57" y="0"/>
                      </a:lnTo>
                      <a:close/>
                    </a:path>
                  </a:pathLst>
                </a:custGeom>
                <a:solidFill>
                  <a:srgbClr val="404740"/>
                </a:solidFill>
                <a:ln w="9525">
                  <a:noFill/>
                  <a:round/>
                  <a:headEnd/>
                  <a:tailEnd/>
                </a:ln>
              </p:spPr>
              <p:txBody>
                <a:bodyPr/>
                <a:lstStyle/>
                <a:p>
                  <a:endParaRPr lang="en-US"/>
                </a:p>
              </p:txBody>
            </p:sp>
            <p:sp>
              <p:nvSpPr>
                <p:cNvPr id="12396" name="Freeform 102"/>
                <p:cNvSpPr>
                  <a:spLocks/>
                </p:cNvSpPr>
                <p:nvPr/>
              </p:nvSpPr>
              <p:spPr bwMode="auto">
                <a:xfrm>
                  <a:off x="1175" y="2070"/>
                  <a:ext cx="58" cy="45"/>
                </a:xfrm>
                <a:custGeom>
                  <a:avLst/>
                  <a:gdLst>
                    <a:gd name="T0" fmla="*/ 0 w 116"/>
                    <a:gd name="T1" fmla="*/ 1 h 90"/>
                    <a:gd name="T2" fmla="*/ 0 w 116"/>
                    <a:gd name="T3" fmla="*/ 0 h 90"/>
                    <a:gd name="T4" fmla="*/ 2 w 116"/>
                    <a:gd name="T5" fmla="*/ 0 h 90"/>
                    <a:gd name="T6" fmla="*/ 4 w 116"/>
                    <a:gd name="T7" fmla="*/ 0 h 90"/>
                    <a:gd name="T8" fmla="*/ 6 w 116"/>
                    <a:gd name="T9" fmla="*/ 0 h 90"/>
                    <a:gd name="T10" fmla="*/ 8 w 116"/>
                    <a:gd name="T11" fmla="*/ 0 h 90"/>
                    <a:gd name="T12" fmla="*/ 11 w 116"/>
                    <a:gd name="T13" fmla="*/ 1 h 90"/>
                    <a:gd name="T14" fmla="*/ 14 w 116"/>
                    <a:gd name="T15" fmla="*/ 1 h 90"/>
                    <a:gd name="T16" fmla="*/ 17 w 116"/>
                    <a:gd name="T17" fmla="*/ 3 h 90"/>
                    <a:gd name="T18" fmla="*/ 19 w 116"/>
                    <a:gd name="T19" fmla="*/ 5 h 90"/>
                    <a:gd name="T20" fmla="*/ 22 w 116"/>
                    <a:gd name="T21" fmla="*/ 6 h 90"/>
                    <a:gd name="T22" fmla="*/ 23 w 116"/>
                    <a:gd name="T23" fmla="*/ 9 h 90"/>
                    <a:gd name="T24" fmla="*/ 25 w 116"/>
                    <a:gd name="T25" fmla="*/ 11 h 90"/>
                    <a:gd name="T26" fmla="*/ 27 w 116"/>
                    <a:gd name="T27" fmla="*/ 13 h 90"/>
                    <a:gd name="T28" fmla="*/ 27 w 116"/>
                    <a:gd name="T29" fmla="*/ 15 h 90"/>
                    <a:gd name="T30" fmla="*/ 28 w 116"/>
                    <a:gd name="T31" fmla="*/ 17 h 90"/>
                    <a:gd name="T32" fmla="*/ 29 w 116"/>
                    <a:gd name="T33" fmla="*/ 18 h 90"/>
                    <a:gd name="T34" fmla="*/ 29 w 116"/>
                    <a:gd name="T35" fmla="*/ 23 h 90"/>
                    <a:gd name="T36" fmla="*/ 27 w 116"/>
                    <a:gd name="T37" fmla="*/ 23 h 90"/>
                    <a:gd name="T38" fmla="*/ 19 w 116"/>
                    <a:gd name="T39" fmla="*/ 11 h 90"/>
                    <a:gd name="T40" fmla="*/ 14 w 116"/>
                    <a:gd name="T41" fmla="*/ 18 h 90"/>
                    <a:gd name="T42" fmla="*/ 10 w 116"/>
                    <a:gd name="T43" fmla="*/ 15 h 90"/>
                    <a:gd name="T44" fmla="*/ 14 w 116"/>
                    <a:gd name="T45" fmla="*/ 9 h 90"/>
                    <a:gd name="T46" fmla="*/ 9 w 116"/>
                    <a:gd name="T47" fmla="*/ 6 h 90"/>
                    <a:gd name="T48" fmla="*/ 2 w 116"/>
                    <a:gd name="T49" fmla="*/ 4 h 90"/>
                    <a:gd name="T50" fmla="*/ 0 w 116"/>
                    <a:gd name="T51" fmla="*/ 1 h 90"/>
                    <a:gd name="T52" fmla="*/ 0 w 116"/>
                    <a:gd name="T53" fmla="*/ 1 h 9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6"/>
                    <a:gd name="T82" fmla="*/ 0 h 90"/>
                    <a:gd name="T83" fmla="*/ 116 w 116"/>
                    <a:gd name="T84" fmla="*/ 90 h 9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6" h="90">
                      <a:moveTo>
                        <a:pt x="0" y="2"/>
                      </a:moveTo>
                      <a:lnTo>
                        <a:pt x="0" y="0"/>
                      </a:lnTo>
                      <a:lnTo>
                        <a:pt x="8" y="0"/>
                      </a:lnTo>
                      <a:lnTo>
                        <a:pt x="13" y="0"/>
                      </a:lnTo>
                      <a:lnTo>
                        <a:pt x="23" y="0"/>
                      </a:lnTo>
                      <a:lnTo>
                        <a:pt x="32" y="0"/>
                      </a:lnTo>
                      <a:lnTo>
                        <a:pt x="44" y="4"/>
                      </a:lnTo>
                      <a:lnTo>
                        <a:pt x="55" y="6"/>
                      </a:lnTo>
                      <a:lnTo>
                        <a:pt x="67" y="14"/>
                      </a:lnTo>
                      <a:lnTo>
                        <a:pt x="76" y="19"/>
                      </a:lnTo>
                      <a:lnTo>
                        <a:pt x="86" y="27"/>
                      </a:lnTo>
                      <a:lnTo>
                        <a:pt x="91" y="36"/>
                      </a:lnTo>
                      <a:lnTo>
                        <a:pt x="99" y="46"/>
                      </a:lnTo>
                      <a:lnTo>
                        <a:pt x="105" y="55"/>
                      </a:lnTo>
                      <a:lnTo>
                        <a:pt x="108" y="63"/>
                      </a:lnTo>
                      <a:lnTo>
                        <a:pt x="112" y="65"/>
                      </a:lnTo>
                      <a:lnTo>
                        <a:pt x="114" y="69"/>
                      </a:lnTo>
                      <a:lnTo>
                        <a:pt x="116" y="90"/>
                      </a:lnTo>
                      <a:lnTo>
                        <a:pt x="107" y="90"/>
                      </a:lnTo>
                      <a:lnTo>
                        <a:pt x="74" y="42"/>
                      </a:lnTo>
                      <a:lnTo>
                        <a:pt x="55" y="69"/>
                      </a:lnTo>
                      <a:lnTo>
                        <a:pt x="38" y="63"/>
                      </a:lnTo>
                      <a:lnTo>
                        <a:pt x="55" y="35"/>
                      </a:lnTo>
                      <a:lnTo>
                        <a:pt x="36" y="23"/>
                      </a:lnTo>
                      <a:lnTo>
                        <a:pt x="8" y="16"/>
                      </a:lnTo>
                      <a:lnTo>
                        <a:pt x="0" y="2"/>
                      </a:lnTo>
                      <a:close/>
                    </a:path>
                  </a:pathLst>
                </a:custGeom>
                <a:solidFill>
                  <a:srgbClr val="1A1A1A"/>
                </a:solidFill>
                <a:ln w="9525">
                  <a:noFill/>
                  <a:round/>
                  <a:headEnd/>
                  <a:tailEnd/>
                </a:ln>
              </p:spPr>
              <p:txBody>
                <a:bodyPr/>
                <a:lstStyle/>
                <a:p>
                  <a:endParaRPr lang="en-US"/>
                </a:p>
              </p:txBody>
            </p:sp>
            <p:sp>
              <p:nvSpPr>
                <p:cNvPr id="12397" name="Freeform 103"/>
                <p:cNvSpPr>
                  <a:spLocks/>
                </p:cNvSpPr>
                <p:nvPr/>
              </p:nvSpPr>
              <p:spPr bwMode="auto">
                <a:xfrm>
                  <a:off x="1211" y="2065"/>
                  <a:ext cx="59" cy="44"/>
                </a:xfrm>
                <a:custGeom>
                  <a:avLst/>
                  <a:gdLst>
                    <a:gd name="T0" fmla="*/ 11 w 118"/>
                    <a:gd name="T1" fmla="*/ 11 h 87"/>
                    <a:gd name="T2" fmla="*/ 3 w 118"/>
                    <a:gd name="T3" fmla="*/ 11 h 87"/>
                    <a:gd name="T4" fmla="*/ 0 w 118"/>
                    <a:gd name="T5" fmla="*/ 12 h 87"/>
                    <a:gd name="T6" fmla="*/ 7 w 118"/>
                    <a:gd name="T7" fmla="*/ 22 h 87"/>
                    <a:gd name="T8" fmla="*/ 14 w 118"/>
                    <a:gd name="T9" fmla="*/ 16 h 87"/>
                    <a:gd name="T10" fmla="*/ 30 w 118"/>
                    <a:gd name="T11" fmla="*/ 11 h 87"/>
                    <a:gd name="T12" fmla="*/ 18 w 118"/>
                    <a:gd name="T13" fmla="*/ 0 h 87"/>
                    <a:gd name="T14" fmla="*/ 11 w 118"/>
                    <a:gd name="T15" fmla="*/ 11 h 87"/>
                    <a:gd name="T16" fmla="*/ 11 w 118"/>
                    <a:gd name="T17" fmla="*/ 11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87"/>
                    <a:gd name="T29" fmla="*/ 118 w 11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87">
                      <a:moveTo>
                        <a:pt x="44" y="44"/>
                      </a:moveTo>
                      <a:lnTo>
                        <a:pt x="12" y="42"/>
                      </a:lnTo>
                      <a:lnTo>
                        <a:pt x="0" y="47"/>
                      </a:lnTo>
                      <a:lnTo>
                        <a:pt x="27" y="87"/>
                      </a:lnTo>
                      <a:lnTo>
                        <a:pt x="54" y="63"/>
                      </a:lnTo>
                      <a:lnTo>
                        <a:pt x="118" y="42"/>
                      </a:lnTo>
                      <a:lnTo>
                        <a:pt x="69" y="0"/>
                      </a:lnTo>
                      <a:lnTo>
                        <a:pt x="44" y="44"/>
                      </a:lnTo>
                      <a:close/>
                    </a:path>
                  </a:pathLst>
                </a:custGeom>
                <a:solidFill>
                  <a:srgbClr val="D99966"/>
                </a:solidFill>
                <a:ln w="9525">
                  <a:noFill/>
                  <a:round/>
                  <a:headEnd/>
                  <a:tailEnd/>
                </a:ln>
              </p:spPr>
              <p:txBody>
                <a:bodyPr/>
                <a:lstStyle/>
                <a:p>
                  <a:endParaRPr lang="en-US"/>
                </a:p>
              </p:txBody>
            </p:sp>
            <p:sp>
              <p:nvSpPr>
                <p:cNvPr id="12398" name="Freeform 104"/>
                <p:cNvSpPr>
                  <a:spLocks/>
                </p:cNvSpPr>
                <p:nvPr/>
              </p:nvSpPr>
              <p:spPr bwMode="auto">
                <a:xfrm>
                  <a:off x="1225" y="1987"/>
                  <a:ext cx="36" cy="58"/>
                </a:xfrm>
                <a:custGeom>
                  <a:avLst/>
                  <a:gdLst>
                    <a:gd name="T0" fmla="*/ 1 w 72"/>
                    <a:gd name="T1" fmla="*/ 0 h 118"/>
                    <a:gd name="T2" fmla="*/ 0 w 72"/>
                    <a:gd name="T3" fmla="*/ 10 h 118"/>
                    <a:gd name="T4" fmla="*/ 2 w 72"/>
                    <a:gd name="T5" fmla="*/ 12 h 118"/>
                    <a:gd name="T6" fmla="*/ 3 w 72"/>
                    <a:gd name="T7" fmla="*/ 18 h 118"/>
                    <a:gd name="T8" fmla="*/ 9 w 72"/>
                    <a:gd name="T9" fmla="*/ 18 h 118"/>
                    <a:gd name="T10" fmla="*/ 10 w 72"/>
                    <a:gd name="T11" fmla="*/ 25 h 118"/>
                    <a:gd name="T12" fmla="*/ 12 w 72"/>
                    <a:gd name="T13" fmla="*/ 29 h 118"/>
                    <a:gd name="T14" fmla="*/ 18 w 72"/>
                    <a:gd name="T15" fmla="*/ 11 h 118"/>
                    <a:gd name="T16" fmla="*/ 1 w 72"/>
                    <a:gd name="T17" fmla="*/ 0 h 118"/>
                    <a:gd name="T18" fmla="*/ 1 w 72"/>
                    <a:gd name="T19" fmla="*/ 0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118"/>
                    <a:gd name="T32" fmla="*/ 72 w 72"/>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118">
                      <a:moveTo>
                        <a:pt x="7" y="0"/>
                      </a:moveTo>
                      <a:lnTo>
                        <a:pt x="0" y="42"/>
                      </a:lnTo>
                      <a:lnTo>
                        <a:pt x="9" y="50"/>
                      </a:lnTo>
                      <a:lnTo>
                        <a:pt x="13" y="76"/>
                      </a:lnTo>
                      <a:lnTo>
                        <a:pt x="36" y="76"/>
                      </a:lnTo>
                      <a:lnTo>
                        <a:pt x="40" y="101"/>
                      </a:lnTo>
                      <a:lnTo>
                        <a:pt x="51" y="118"/>
                      </a:lnTo>
                      <a:lnTo>
                        <a:pt x="72" y="46"/>
                      </a:lnTo>
                      <a:lnTo>
                        <a:pt x="7" y="0"/>
                      </a:lnTo>
                      <a:close/>
                    </a:path>
                  </a:pathLst>
                </a:custGeom>
                <a:solidFill>
                  <a:srgbClr val="FFB5A8"/>
                </a:solidFill>
                <a:ln w="9525">
                  <a:noFill/>
                  <a:round/>
                  <a:headEnd/>
                  <a:tailEnd/>
                </a:ln>
              </p:spPr>
              <p:txBody>
                <a:bodyPr/>
                <a:lstStyle/>
                <a:p>
                  <a:endParaRPr lang="en-US"/>
                </a:p>
              </p:txBody>
            </p:sp>
            <p:sp>
              <p:nvSpPr>
                <p:cNvPr id="12399" name="Freeform 105"/>
                <p:cNvSpPr>
                  <a:spLocks/>
                </p:cNvSpPr>
                <p:nvPr/>
              </p:nvSpPr>
              <p:spPr bwMode="auto">
                <a:xfrm>
                  <a:off x="1225" y="1975"/>
                  <a:ext cx="43" cy="64"/>
                </a:xfrm>
                <a:custGeom>
                  <a:avLst/>
                  <a:gdLst>
                    <a:gd name="T0" fmla="*/ 4 w 85"/>
                    <a:gd name="T1" fmla="*/ 0 h 128"/>
                    <a:gd name="T2" fmla="*/ 0 w 85"/>
                    <a:gd name="T3" fmla="*/ 8 h 128"/>
                    <a:gd name="T4" fmla="*/ 7 w 85"/>
                    <a:gd name="T5" fmla="*/ 11 h 128"/>
                    <a:gd name="T6" fmla="*/ 2 w 85"/>
                    <a:gd name="T7" fmla="*/ 17 h 128"/>
                    <a:gd name="T8" fmla="*/ 5 w 85"/>
                    <a:gd name="T9" fmla="*/ 18 h 128"/>
                    <a:gd name="T10" fmla="*/ 5 w 85"/>
                    <a:gd name="T11" fmla="*/ 23 h 128"/>
                    <a:gd name="T12" fmla="*/ 12 w 85"/>
                    <a:gd name="T13" fmla="*/ 24 h 128"/>
                    <a:gd name="T14" fmla="*/ 14 w 85"/>
                    <a:gd name="T15" fmla="*/ 32 h 128"/>
                    <a:gd name="T16" fmla="*/ 22 w 85"/>
                    <a:gd name="T17" fmla="*/ 22 h 128"/>
                    <a:gd name="T18" fmla="*/ 22 w 85"/>
                    <a:gd name="T19" fmla="*/ 9 h 128"/>
                    <a:gd name="T20" fmla="*/ 4 w 85"/>
                    <a:gd name="T21" fmla="*/ 0 h 128"/>
                    <a:gd name="T22" fmla="*/ 4 w 85"/>
                    <a:gd name="T23" fmla="*/ 0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128"/>
                    <a:gd name="T38" fmla="*/ 85 w 85"/>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128">
                      <a:moveTo>
                        <a:pt x="15" y="0"/>
                      </a:moveTo>
                      <a:lnTo>
                        <a:pt x="0" y="33"/>
                      </a:lnTo>
                      <a:lnTo>
                        <a:pt x="25" y="44"/>
                      </a:lnTo>
                      <a:lnTo>
                        <a:pt x="7" y="69"/>
                      </a:lnTo>
                      <a:lnTo>
                        <a:pt x="17" y="74"/>
                      </a:lnTo>
                      <a:lnTo>
                        <a:pt x="17" y="95"/>
                      </a:lnTo>
                      <a:lnTo>
                        <a:pt x="46" y="99"/>
                      </a:lnTo>
                      <a:lnTo>
                        <a:pt x="55" y="128"/>
                      </a:lnTo>
                      <a:lnTo>
                        <a:pt x="85" y="88"/>
                      </a:lnTo>
                      <a:lnTo>
                        <a:pt x="85" y="36"/>
                      </a:lnTo>
                      <a:lnTo>
                        <a:pt x="15" y="0"/>
                      </a:lnTo>
                      <a:close/>
                    </a:path>
                  </a:pathLst>
                </a:custGeom>
                <a:solidFill>
                  <a:srgbClr val="C7695C"/>
                </a:solidFill>
                <a:ln w="9525">
                  <a:noFill/>
                  <a:round/>
                  <a:headEnd/>
                  <a:tailEnd/>
                </a:ln>
              </p:spPr>
              <p:txBody>
                <a:bodyPr/>
                <a:lstStyle/>
                <a:p>
                  <a:endParaRPr lang="en-US"/>
                </a:p>
              </p:txBody>
            </p:sp>
            <p:sp>
              <p:nvSpPr>
                <p:cNvPr id="12400" name="Freeform 106"/>
                <p:cNvSpPr>
                  <a:spLocks/>
                </p:cNvSpPr>
                <p:nvPr/>
              </p:nvSpPr>
              <p:spPr bwMode="auto">
                <a:xfrm>
                  <a:off x="1248" y="1981"/>
                  <a:ext cx="23" cy="31"/>
                </a:xfrm>
                <a:custGeom>
                  <a:avLst/>
                  <a:gdLst>
                    <a:gd name="T0" fmla="*/ 0 w 45"/>
                    <a:gd name="T1" fmla="*/ 5 h 62"/>
                    <a:gd name="T2" fmla="*/ 0 w 45"/>
                    <a:gd name="T3" fmla="*/ 11 h 62"/>
                    <a:gd name="T4" fmla="*/ 4 w 45"/>
                    <a:gd name="T5" fmla="*/ 13 h 62"/>
                    <a:gd name="T6" fmla="*/ 5 w 45"/>
                    <a:gd name="T7" fmla="*/ 9 h 62"/>
                    <a:gd name="T8" fmla="*/ 7 w 45"/>
                    <a:gd name="T9" fmla="*/ 9 h 62"/>
                    <a:gd name="T10" fmla="*/ 7 w 45"/>
                    <a:gd name="T11" fmla="*/ 16 h 62"/>
                    <a:gd name="T12" fmla="*/ 10 w 45"/>
                    <a:gd name="T13" fmla="*/ 16 h 62"/>
                    <a:gd name="T14" fmla="*/ 12 w 45"/>
                    <a:gd name="T15" fmla="*/ 7 h 62"/>
                    <a:gd name="T16" fmla="*/ 8 w 45"/>
                    <a:gd name="T17" fmla="*/ 0 h 62"/>
                    <a:gd name="T18" fmla="*/ 0 w 45"/>
                    <a:gd name="T19" fmla="*/ 5 h 62"/>
                    <a:gd name="T20" fmla="*/ 0 w 45"/>
                    <a:gd name="T21" fmla="*/ 5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62"/>
                    <a:gd name="T35" fmla="*/ 45 w 45"/>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62">
                      <a:moveTo>
                        <a:pt x="0" y="19"/>
                      </a:moveTo>
                      <a:lnTo>
                        <a:pt x="0" y="42"/>
                      </a:lnTo>
                      <a:lnTo>
                        <a:pt x="13" y="49"/>
                      </a:lnTo>
                      <a:lnTo>
                        <a:pt x="19" y="34"/>
                      </a:lnTo>
                      <a:lnTo>
                        <a:pt x="26" y="36"/>
                      </a:lnTo>
                      <a:lnTo>
                        <a:pt x="26" y="62"/>
                      </a:lnTo>
                      <a:lnTo>
                        <a:pt x="39" y="62"/>
                      </a:lnTo>
                      <a:lnTo>
                        <a:pt x="45" y="28"/>
                      </a:lnTo>
                      <a:lnTo>
                        <a:pt x="30" y="0"/>
                      </a:lnTo>
                      <a:lnTo>
                        <a:pt x="0" y="19"/>
                      </a:lnTo>
                      <a:close/>
                    </a:path>
                  </a:pathLst>
                </a:custGeom>
                <a:solidFill>
                  <a:srgbClr val="1A1A1A"/>
                </a:solidFill>
                <a:ln w="9525">
                  <a:noFill/>
                  <a:round/>
                  <a:headEnd/>
                  <a:tailEnd/>
                </a:ln>
              </p:spPr>
              <p:txBody>
                <a:bodyPr/>
                <a:lstStyle/>
                <a:p>
                  <a:endParaRPr lang="en-US"/>
                </a:p>
              </p:txBody>
            </p:sp>
            <p:sp>
              <p:nvSpPr>
                <p:cNvPr id="12401" name="Freeform 107"/>
                <p:cNvSpPr>
                  <a:spLocks/>
                </p:cNvSpPr>
                <p:nvPr/>
              </p:nvSpPr>
              <p:spPr bwMode="auto">
                <a:xfrm>
                  <a:off x="1222" y="1963"/>
                  <a:ext cx="53" cy="38"/>
                </a:xfrm>
                <a:custGeom>
                  <a:avLst/>
                  <a:gdLst>
                    <a:gd name="T0" fmla="*/ 11 w 107"/>
                    <a:gd name="T1" fmla="*/ 0 h 76"/>
                    <a:gd name="T2" fmla="*/ 12 w 107"/>
                    <a:gd name="T3" fmla="*/ 0 h 76"/>
                    <a:gd name="T4" fmla="*/ 14 w 107"/>
                    <a:gd name="T5" fmla="*/ 1 h 76"/>
                    <a:gd name="T6" fmla="*/ 17 w 107"/>
                    <a:gd name="T7" fmla="*/ 1 h 76"/>
                    <a:gd name="T8" fmla="*/ 21 w 107"/>
                    <a:gd name="T9" fmla="*/ 3 h 76"/>
                    <a:gd name="T10" fmla="*/ 22 w 107"/>
                    <a:gd name="T11" fmla="*/ 6 h 76"/>
                    <a:gd name="T12" fmla="*/ 23 w 107"/>
                    <a:gd name="T13" fmla="*/ 10 h 76"/>
                    <a:gd name="T14" fmla="*/ 23 w 107"/>
                    <a:gd name="T15" fmla="*/ 11 h 76"/>
                    <a:gd name="T16" fmla="*/ 24 w 107"/>
                    <a:gd name="T17" fmla="*/ 12 h 76"/>
                    <a:gd name="T18" fmla="*/ 26 w 107"/>
                    <a:gd name="T19" fmla="*/ 15 h 76"/>
                    <a:gd name="T20" fmla="*/ 26 w 107"/>
                    <a:gd name="T21" fmla="*/ 15 h 76"/>
                    <a:gd name="T22" fmla="*/ 26 w 107"/>
                    <a:gd name="T23" fmla="*/ 17 h 76"/>
                    <a:gd name="T24" fmla="*/ 25 w 107"/>
                    <a:gd name="T25" fmla="*/ 18 h 76"/>
                    <a:gd name="T26" fmla="*/ 25 w 107"/>
                    <a:gd name="T27" fmla="*/ 19 h 76"/>
                    <a:gd name="T28" fmla="*/ 23 w 107"/>
                    <a:gd name="T29" fmla="*/ 18 h 76"/>
                    <a:gd name="T30" fmla="*/ 20 w 107"/>
                    <a:gd name="T31" fmla="*/ 18 h 76"/>
                    <a:gd name="T32" fmla="*/ 18 w 107"/>
                    <a:gd name="T33" fmla="*/ 17 h 76"/>
                    <a:gd name="T34" fmla="*/ 16 w 107"/>
                    <a:gd name="T35" fmla="*/ 17 h 76"/>
                    <a:gd name="T36" fmla="*/ 13 w 107"/>
                    <a:gd name="T37" fmla="*/ 15 h 76"/>
                    <a:gd name="T38" fmla="*/ 12 w 107"/>
                    <a:gd name="T39" fmla="*/ 15 h 76"/>
                    <a:gd name="T40" fmla="*/ 9 w 107"/>
                    <a:gd name="T41" fmla="*/ 14 h 76"/>
                    <a:gd name="T42" fmla="*/ 7 w 107"/>
                    <a:gd name="T43" fmla="*/ 13 h 76"/>
                    <a:gd name="T44" fmla="*/ 5 w 107"/>
                    <a:gd name="T45" fmla="*/ 12 h 76"/>
                    <a:gd name="T46" fmla="*/ 3 w 107"/>
                    <a:gd name="T47" fmla="*/ 12 h 76"/>
                    <a:gd name="T48" fmla="*/ 0 w 107"/>
                    <a:gd name="T49" fmla="*/ 11 h 76"/>
                    <a:gd name="T50" fmla="*/ 0 w 107"/>
                    <a:gd name="T51" fmla="*/ 11 h 76"/>
                    <a:gd name="T52" fmla="*/ 11 w 107"/>
                    <a:gd name="T53" fmla="*/ 0 h 76"/>
                    <a:gd name="T54" fmla="*/ 11 w 107"/>
                    <a:gd name="T55" fmla="*/ 0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76"/>
                    <a:gd name="T86" fmla="*/ 107 w 107"/>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76">
                      <a:moveTo>
                        <a:pt x="44" y="0"/>
                      </a:moveTo>
                      <a:lnTo>
                        <a:pt x="48" y="0"/>
                      </a:lnTo>
                      <a:lnTo>
                        <a:pt x="59" y="2"/>
                      </a:lnTo>
                      <a:lnTo>
                        <a:pt x="71" y="7"/>
                      </a:lnTo>
                      <a:lnTo>
                        <a:pt x="86" y="15"/>
                      </a:lnTo>
                      <a:lnTo>
                        <a:pt x="91" y="26"/>
                      </a:lnTo>
                      <a:lnTo>
                        <a:pt x="95" y="38"/>
                      </a:lnTo>
                      <a:lnTo>
                        <a:pt x="95" y="45"/>
                      </a:lnTo>
                      <a:lnTo>
                        <a:pt x="97" y="49"/>
                      </a:lnTo>
                      <a:lnTo>
                        <a:pt x="107" y="60"/>
                      </a:lnTo>
                      <a:lnTo>
                        <a:pt x="107" y="62"/>
                      </a:lnTo>
                      <a:lnTo>
                        <a:pt x="107" y="68"/>
                      </a:lnTo>
                      <a:lnTo>
                        <a:pt x="103" y="72"/>
                      </a:lnTo>
                      <a:lnTo>
                        <a:pt x="101" y="76"/>
                      </a:lnTo>
                      <a:lnTo>
                        <a:pt x="93" y="72"/>
                      </a:lnTo>
                      <a:lnTo>
                        <a:pt x="82" y="70"/>
                      </a:lnTo>
                      <a:lnTo>
                        <a:pt x="72" y="68"/>
                      </a:lnTo>
                      <a:lnTo>
                        <a:pt x="65" y="66"/>
                      </a:lnTo>
                      <a:lnTo>
                        <a:pt x="55" y="62"/>
                      </a:lnTo>
                      <a:lnTo>
                        <a:pt x="48" y="60"/>
                      </a:lnTo>
                      <a:lnTo>
                        <a:pt x="38" y="57"/>
                      </a:lnTo>
                      <a:lnTo>
                        <a:pt x="29" y="55"/>
                      </a:lnTo>
                      <a:lnTo>
                        <a:pt x="21" y="51"/>
                      </a:lnTo>
                      <a:lnTo>
                        <a:pt x="13" y="49"/>
                      </a:lnTo>
                      <a:lnTo>
                        <a:pt x="2" y="47"/>
                      </a:lnTo>
                      <a:lnTo>
                        <a:pt x="0" y="47"/>
                      </a:lnTo>
                      <a:lnTo>
                        <a:pt x="44" y="0"/>
                      </a:lnTo>
                      <a:close/>
                    </a:path>
                  </a:pathLst>
                </a:custGeom>
                <a:solidFill>
                  <a:srgbClr val="CCCCCC"/>
                </a:solidFill>
                <a:ln w="9525">
                  <a:noFill/>
                  <a:round/>
                  <a:headEnd/>
                  <a:tailEnd/>
                </a:ln>
              </p:spPr>
              <p:txBody>
                <a:bodyPr/>
                <a:lstStyle/>
                <a:p>
                  <a:endParaRPr lang="en-US"/>
                </a:p>
              </p:txBody>
            </p:sp>
            <p:sp>
              <p:nvSpPr>
                <p:cNvPr id="12402" name="Freeform 108"/>
                <p:cNvSpPr>
                  <a:spLocks/>
                </p:cNvSpPr>
                <p:nvPr/>
              </p:nvSpPr>
              <p:spPr bwMode="auto">
                <a:xfrm>
                  <a:off x="1212" y="1962"/>
                  <a:ext cx="45" cy="29"/>
                </a:xfrm>
                <a:custGeom>
                  <a:avLst/>
                  <a:gdLst>
                    <a:gd name="T0" fmla="*/ 1 w 92"/>
                    <a:gd name="T1" fmla="*/ 11 h 59"/>
                    <a:gd name="T2" fmla="*/ 14 w 92"/>
                    <a:gd name="T3" fmla="*/ 14 h 59"/>
                    <a:gd name="T4" fmla="*/ 15 w 92"/>
                    <a:gd name="T5" fmla="*/ 11 h 59"/>
                    <a:gd name="T6" fmla="*/ 13 w 92"/>
                    <a:gd name="T7" fmla="*/ 9 h 59"/>
                    <a:gd name="T8" fmla="*/ 13 w 92"/>
                    <a:gd name="T9" fmla="*/ 9 h 59"/>
                    <a:gd name="T10" fmla="*/ 13 w 92"/>
                    <a:gd name="T11" fmla="*/ 8 h 59"/>
                    <a:gd name="T12" fmla="*/ 14 w 92"/>
                    <a:gd name="T13" fmla="*/ 7 h 59"/>
                    <a:gd name="T14" fmla="*/ 16 w 92"/>
                    <a:gd name="T15" fmla="*/ 6 h 59"/>
                    <a:gd name="T16" fmla="*/ 18 w 92"/>
                    <a:gd name="T17" fmla="*/ 5 h 59"/>
                    <a:gd name="T18" fmla="*/ 20 w 92"/>
                    <a:gd name="T19" fmla="*/ 4 h 59"/>
                    <a:gd name="T20" fmla="*/ 22 w 92"/>
                    <a:gd name="T21" fmla="*/ 4 h 59"/>
                    <a:gd name="T22" fmla="*/ 22 w 92"/>
                    <a:gd name="T23" fmla="*/ 4 h 59"/>
                    <a:gd name="T24" fmla="*/ 15 w 92"/>
                    <a:gd name="T25" fmla="*/ 0 h 59"/>
                    <a:gd name="T26" fmla="*/ 13 w 92"/>
                    <a:gd name="T27" fmla="*/ 0 h 59"/>
                    <a:gd name="T28" fmla="*/ 10 w 92"/>
                    <a:gd name="T29" fmla="*/ 2 h 59"/>
                    <a:gd name="T30" fmla="*/ 8 w 92"/>
                    <a:gd name="T31" fmla="*/ 4 h 59"/>
                    <a:gd name="T32" fmla="*/ 6 w 92"/>
                    <a:gd name="T33" fmla="*/ 6 h 59"/>
                    <a:gd name="T34" fmla="*/ 5 w 92"/>
                    <a:gd name="T35" fmla="*/ 7 h 59"/>
                    <a:gd name="T36" fmla="*/ 5 w 92"/>
                    <a:gd name="T37" fmla="*/ 8 h 59"/>
                    <a:gd name="T38" fmla="*/ 0 w 92"/>
                    <a:gd name="T39" fmla="*/ 8 h 59"/>
                    <a:gd name="T40" fmla="*/ 1 w 92"/>
                    <a:gd name="T41" fmla="*/ 11 h 59"/>
                    <a:gd name="T42" fmla="*/ 1 w 92"/>
                    <a:gd name="T43" fmla="*/ 11 h 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2"/>
                    <a:gd name="T67" fmla="*/ 0 h 59"/>
                    <a:gd name="T68" fmla="*/ 92 w 92"/>
                    <a:gd name="T69" fmla="*/ 59 h 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2" h="59">
                      <a:moveTo>
                        <a:pt x="4" y="47"/>
                      </a:moveTo>
                      <a:lnTo>
                        <a:pt x="57" y="59"/>
                      </a:lnTo>
                      <a:lnTo>
                        <a:pt x="63" y="47"/>
                      </a:lnTo>
                      <a:lnTo>
                        <a:pt x="54" y="38"/>
                      </a:lnTo>
                      <a:lnTo>
                        <a:pt x="54" y="36"/>
                      </a:lnTo>
                      <a:lnTo>
                        <a:pt x="54" y="32"/>
                      </a:lnTo>
                      <a:lnTo>
                        <a:pt x="57" y="30"/>
                      </a:lnTo>
                      <a:lnTo>
                        <a:pt x="65" y="26"/>
                      </a:lnTo>
                      <a:lnTo>
                        <a:pt x="73" y="21"/>
                      </a:lnTo>
                      <a:lnTo>
                        <a:pt x="82" y="19"/>
                      </a:lnTo>
                      <a:lnTo>
                        <a:pt x="90" y="17"/>
                      </a:lnTo>
                      <a:lnTo>
                        <a:pt x="92" y="17"/>
                      </a:lnTo>
                      <a:lnTo>
                        <a:pt x="63" y="0"/>
                      </a:lnTo>
                      <a:lnTo>
                        <a:pt x="55" y="0"/>
                      </a:lnTo>
                      <a:lnTo>
                        <a:pt x="42" y="11"/>
                      </a:lnTo>
                      <a:lnTo>
                        <a:pt x="33" y="17"/>
                      </a:lnTo>
                      <a:lnTo>
                        <a:pt x="27" y="24"/>
                      </a:lnTo>
                      <a:lnTo>
                        <a:pt x="21" y="30"/>
                      </a:lnTo>
                      <a:lnTo>
                        <a:pt x="21" y="32"/>
                      </a:lnTo>
                      <a:lnTo>
                        <a:pt x="0" y="32"/>
                      </a:lnTo>
                      <a:lnTo>
                        <a:pt x="4" y="47"/>
                      </a:lnTo>
                      <a:close/>
                    </a:path>
                  </a:pathLst>
                </a:custGeom>
                <a:solidFill>
                  <a:srgbClr val="FFFFFF"/>
                </a:solidFill>
                <a:ln w="9525">
                  <a:noFill/>
                  <a:round/>
                  <a:headEnd/>
                  <a:tailEnd/>
                </a:ln>
              </p:spPr>
              <p:txBody>
                <a:bodyPr/>
                <a:lstStyle/>
                <a:p>
                  <a:endParaRPr lang="en-US"/>
                </a:p>
              </p:txBody>
            </p:sp>
            <p:sp>
              <p:nvSpPr>
                <p:cNvPr id="12403" name="Freeform 109"/>
                <p:cNvSpPr>
                  <a:spLocks/>
                </p:cNvSpPr>
                <p:nvPr/>
              </p:nvSpPr>
              <p:spPr bwMode="auto">
                <a:xfrm>
                  <a:off x="1168" y="2093"/>
                  <a:ext cx="72" cy="64"/>
                </a:xfrm>
                <a:custGeom>
                  <a:avLst/>
                  <a:gdLst>
                    <a:gd name="T0" fmla="*/ 5 w 144"/>
                    <a:gd name="T1" fmla="*/ 0 h 127"/>
                    <a:gd name="T2" fmla="*/ 36 w 144"/>
                    <a:gd name="T3" fmla="*/ 16 h 127"/>
                    <a:gd name="T4" fmla="*/ 0 w 144"/>
                    <a:gd name="T5" fmla="*/ 32 h 127"/>
                    <a:gd name="T6" fmla="*/ 5 w 144"/>
                    <a:gd name="T7" fmla="*/ 0 h 127"/>
                    <a:gd name="T8" fmla="*/ 5 w 144"/>
                    <a:gd name="T9" fmla="*/ 0 h 127"/>
                    <a:gd name="T10" fmla="*/ 0 60000 65536"/>
                    <a:gd name="T11" fmla="*/ 0 60000 65536"/>
                    <a:gd name="T12" fmla="*/ 0 60000 65536"/>
                    <a:gd name="T13" fmla="*/ 0 60000 65536"/>
                    <a:gd name="T14" fmla="*/ 0 60000 65536"/>
                    <a:gd name="T15" fmla="*/ 0 w 144"/>
                    <a:gd name="T16" fmla="*/ 0 h 127"/>
                    <a:gd name="T17" fmla="*/ 144 w 144"/>
                    <a:gd name="T18" fmla="*/ 127 h 127"/>
                  </a:gdLst>
                  <a:ahLst/>
                  <a:cxnLst>
                    <a:cxn ang="T10">
                      <a:pos x="T0" y="T1"/>
                    </a:cxn>
                    <a:cxn ang="T11">
                      <a:pos x="T2" y="T3"/>
                    </a:cxn>
                    <a:cxn ang="T12">
                      <a:pos x="T4" y="T5"/>
                    </a:cxn>
                    <a:cxn ang="T13">
                      <a:pos x="T6" y="T7"/>
                    </a:cxn>
                    <a:cxn ang="T14">
                      <a:pos x="T8" y="T9"/>
                    </a:cxn>
                  </a:cxnLst>
                  <a:rect l="T15" t="T16" r="T17" b="T18"/>
                  <a:pathLst>
                    <a:path w="144" h="127">
                      <a:moveTo>
                        <a:pt x="19" y="0"/>
                      </a:moveTo>
                      <a:lnTo>
                        <a:pt x="144" y="63"/>
                      </a:lnTo>
                      <a:lnTo>
                        <a:pt x="0" y="127"/>
                      </a:lnTo>
                      <a:lnTo>
                        <a:pt x="19" y="0"/>
                      </a:lnTo>
                      <a:close/>
                    </a:path>
                  </a:pathLst>
                </a:custGeom>
                <a:solidFill>
                  <a:srgbClr val="FFD119"/>
                </a:solidFill>
                <a:ln w="9525">
                  <a:noFill/>
                  <a:round/>
                  <a:headEnd/>
                  <a:tailEnd/>
                </a:ln>
              </p:spPr>
              <p:txBody>
                <a:bodyPr/>
                <a:lstStyle/>
                <a:p>
                  <a:endParaRPr lang="en-US"/>
                </a:p>
              </p:txBody>
            </p:sp>
            <p:sp>
              <p:nvSpPr>
                <p:cNvPr id="12404" name="Freeform 110"/>
                <p:cNvSpPr>
                  <a:spLocks/>
                </p:cNvSpPr>
                <p:nvPr/>
              </p:nvSpPr>
              <p:spPr bwMode="auto">
                <a:xfrm>
                  <a:off x="965" y="2024"/>
                  <a:ext cx="236" cy="299"/>
                </a:xfrm>
                <a:custGeom>
                  <a:avLst/>
                  <a:gdLst>
                    <a:gd name="T0" fmla="*/ 56 w 473"/>
                    <a:gd name="T1" fmla="*/ 24 h 599"/>
                    <a:gd name="T2" fmla="*/ 57 w 473"/>
                    <a:gd name="T3" fmla="*/ 79 h 599"/>
                    <a:gd name="T4" fmla="*/ 0 w 473"/>
                    <a:gd name="T5" fmla="*/ 56 h 599"/>
                    <a:gd name="T6" fmla="*/ 57 w 473"/>
                    <a:gd name="T7" fmla="*/ 87 h 599"/>
                    <a:gd name="T8" fmla="*/ 57 w 473"/>
                    <a:gd name="T9" fmla="*/ 149 h 599"/>
                    <a:gd name="T10" fmla="*/ 117 w 473"/>
                    <a:gd name="T11" fmla="*/ 111 h 599"/>
                    <a:gd name="T12" fmla="*/ 118 w 473"/>
                    <a:gd name="T13" fmla="*/ 58 h 599"/>
                    <a:gd name="T14" fmla="*/ 111 w 473"/>
                    <a:gd name="T15" fmla="*/ 60 h 599"/>
                    <a:gd name="T16" fmla="*/ 111 w 473"/>
                    <a:gd name="T17" fmla="*/ 0 h 599"/>
                    <a:gd name="T18" fmla="*/ 56 w 473"/>
                    <a:gd name="T19" fmla="*/ 24 h 599"/>
                    <a:gd name="T20" fmla="*/ 56 w 473"/>
                    <a:gd name="T21" fmla="*/ 24 h 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3"/>
                    <a:gd name="T34" fmla="*/ 0 h 599"/>
                    <a:gd name="T35" fmla="*/ 473 w 473"/>
                    <a:gd name="T36" fmla="*/ 599 h 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3" h="599">
                      <a:moveTo>
                        <a:pt x="226" y="97"/>
                      </a:moveTo>
                      <a:lnTo>
                        <a:pt x="228" y="316"/>
                      </a:lnTo>
                      <a:lnTo>
                        <a:pt x="0" y="224"/>
                      </a:lnTo>
                      <a:lnTo>
                        <a:pt x="230" y="350"/>
                      </a:lnTo>
                      <a:lnTo>
                        <a:pt x="228" y="599"/>
                      </a:lnTo>
                      <a:lnTo>
                        <a:pt x="468" y="445"/>
                      </a:lnTo>
                      <a:lnTo>
                        <a:pt x="473" y="234"/>
                      </a:lnTo>
                      <a:lnTo>
                        <a:pt x="447" y="242"/>
                      </a:lnTo>
                      <a:lnTo>
                        <a:pt x="447" y="0"/>
                      </a:lnTo>
                      <a:lnTo>
                        <a:pt x="226" y="97"/>
                      </a:lnTo>
                      <a:close/>
                    </a:path>
                  </a:pathLst>
                </a:custGeom>
                <a:solidFill>
                  <a:srgbClr val="B34D1A"/>
                </a:solidFill>
                <a:ln w="9525">
                  <a:noFill/>
                  <a:round/>
                  <a:headEnd/>
                  <a:tailEnd/>
                </a:ln>
              </p:spPr>
              <p:txBody>
                <a:bodyPr/>
                <a:lstStyle/>
                <a:p>
                  <a:endParaRPr lang="en-US"/>
                </a:p>
              </p:txBody>
            </p:sp>
            <p:sp>
              <p:nvSpPr>
                <p:cNvPr id="12405" name="Freeform 111"/>
                <p:cNvSpPr>
                  <a:spLocks/>
                </p:cNvSpPr>
                <p:nvPr/>
              </p:nvSpPr>
              <p:spPr bwMode="auto">
                <a:xfrm>
                  <a:off x="962" y="1998"/>
                  <a:ext cx="226" cy="72"/>
                </a:xfrm>
                <a:custGeom>
                  <a:avLst/>
                  <a:gdLst>
                    <a:gd name="T0" fmla="*/ 0 w 453"/>
                    <a:gd name="T1" fmla="*/ 5 h 144"/>
                    <a:gd name="T2" fmla="*/ 15 w 453"/>
                    <a:gd name="T3" fmla="*/ 0 h 144"/>
                    <a:gd name="T4" fmla="*/ 113 w 453"/>
                    <a:gd name="T5" fmla="*/ 11 h 144"/>
                    <a:gd name="T6" fmla="*/ 58 w 453"/>
                    <a:gd name="T7" fmla="*/ 36 h 144"/>
                    <a:gd name="T8" fmla="*/ 0 w 453"/>
                    <a:gd name="T9" fmla="*/ 5 h 144"/>
                    <a:gd name="T10" fmla="*/ 0 w 453"/>
                    <a:gd name="T11" fmla="*/ 5 h 144"/>
                    <a:gd name="T12" fmla="*/ 0 60000 65536"/>
                    <a:gd name="T13" fmla="*/ 0 60000 65536"/>
                    <a:gd name="T14" fmla="*/ 0 60000 65536"/>
                    <a:gd name="T15" fmla="*/ 0 60000 65536"/>
                    <a:gd name="T16" fmla="*/ 0 60000 65536"/>
                    <a:gd name="T17" fmla="*/ 0 60000 65536"/>
                    <a:gd name="T18" fmla="*/ 0 w 453"/>
                    <a:gd name="T19" fmla="*/ 0 h 144"/>
                    <a:gd name="T20" fmla="*/ 453 w 453"/>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453" h="144">
                      <a:moveTo>
                        <a:pt x="0" y="19"/>
                      </a:moveTo>
                      <a:lnTo>
                        <a:pt x="63" y="0"/>
                      </a:lnTo>
                      <a:lnTo>
                        <a:pt x="453" y="47"/>
                      </a:lnTo>
                      <a:lnTo>
                        <a:pt x="232" y="144"/>
                      </a:lnTo>
                      <a:lnTo>
                        <a:pt x="0" y="19"/>
                      </a:lnTo>
                      <a:close/>
                    </a:path>
                  </a:pathLst>
                </a:custGeom>
                <a:solidFill>
                  <a:srgbClr val="FFCC80"/>
                </a:solidFill>
                <a:ln w="9525">
                  <a:noFill/>
                  <a:round/>
                  <a:headEnd/>
                  <a:tailEnd/>
                </a:ln>
              </p:spPr>
              <p:txBody>
                <a:bodyPr/>
                <a:lstStyle/>
                <a:p>
                  <a:endParaRPr lang="en-US"/>
                </a:p>
              </p:txBody>
            </p:sp>
            <p:sp>
              <p:nvSpPr>
                <p:cNvPr id="12406" name="Freeform 112"/>
                <p:cNvSpPr>
                  <a:spLocks/>
                </p:cNvSpPr>
                <p:nvPr/>
              </p:nvSpPr>
              <p:spPr bwMode="auto">
                <a:xfrm>
                  <a:off x="954" y="2132"/>
                  <a:ext cx="155" cy="72"/>
                </a:xfrm>
                <a:custGeom>
                  <a:avLst/>
                  <a:gdLst>
                    <a:gd name="T0" fmla="*/ 5 w 310"/>
                    <a:gd name="T1" fmla="*/ 0 h 144"/>
                    <a:gd name="T2" fmla="*/ 0 w 310"/>
                    <a:gd name="T3" fmla="*/ 3 h 144"/>
                    <a:gd name="T4" fmla="*/ 61 w 310"/>
                    <a:gd name="T5" fmla="*/ 36 h 144"/>
                    <a:gd name="T6" fmla="*/ 78 w 310"/>
                    <a:gd name="T7" fmla="*/ 28 h 144"/>
                    <a:gd name="T8" fmla="*/ 61 w 310"/>
                    <a:gd name="T9" fmla="*/ 30 h 144"/>
                    <a:gd name="T10" fmla="*/ 5 w 310"/>
                    <a:gd name="T11" fmla="*/ 0 h 144"/>
                    <a:gd name="T12" fmla="*/ 5 w 310"/>
                    <a:gd name="T13" fmla="*/ 0 h 144"/>
                    <a:gd name="T14" fmla="*/ 0 60000 65536"/>
                    <a:gd name="T15" fmla="*/ 0 60000 65536"/>
                    <a:gd name="T16" fmla="*/ 0 60000 65536"/>
                    <a:gd name="T17" fmla="*/ 0 60000 65536"/>
                    <a:gd name="T18" fmla="*/ 0 60000 65536"/>
                    <a:gd name="T19" fmla="*/ 0 60000 65536"/>
                    <a:gd name="T20" fmla="*/ 0 60000 65536"/>
                    <a:gd name="T21" fmla="*/ 0 w 310"/>
                    <a:gd name="T22" fmla="*/ 0 h 144"/>
                    <a:gd name="T23" fmla="*/ 310 w 310"/>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44">
                      <a:moveTo>
                        <a:pt x="21" y="0"/>
                      </a:moveTo>
                      <a:lnTo>
                        <a:pt x="0" y="15"/>
                      </a:lnTo>
                      <a:lnTo>
                        <a:pt x="247" y="144"/>
                      </a:lnTo>
                      <a:lnTo>
                        <a:pt x="310" y="114"/>
                      </a:lnTo>
                      <a:lnTo>
                        <a:pt x="247" y="120"/>
                      </a:lnTo>
                      <a:lnTo>
                        <a:pt x="21" y="0"/>
                      </a:lnTo>
                      <a:close/>
                    </a:path>
                  </a:pathLst>
                </a:custGeom>
                <a:solidFill>
                  <a:srgbClr val="FFCC80"/>
                </a:solidFill>
                <a:ln w="9525">
                  <a:noFill/>
                  <a:round/>
                  <a:headEnd/>
                  <a:tailEnd/>
                </a:ln>
              </p:spPr>
              <p:txBody>
                <a:bodyPr/>
                <a:lstStyle/>
                <a:p>
                  <a:endParaRPr lang="en-US"/>
                </a:p>
              </p:txBody>
            </p:sp>
            <p:sp>
              <p:nvSpPr>
                <p:cNvPr id="12407" name="Freeform 113"/>
                <p:cNvSpPr>
                  <a:spLocks/>
                </p:cNvSpPr>
                <p:nvPr/>
              </p:nvSpPr>
              <p:spPr bwMode="auto">
                <a:xfrm>
                  <a:off x="1849" y="1936"/>
                  <a:ext cx="169" cy="98"/>
                </a:xfrm>
                <a:custGeom>
                  <a:avLst/>
                  <a:gdLst>
                    <a:gd name="T0" fmla="*/ 37 w 336"/>
                    <a:gd name="T1" fmla="*/ 14 h 196"/>
                    <a:gd name="T2" fmla="*/ 0 w 336"/>
                    <a:gd name="T3" fmla="*/ 49 h 196"/>
                    <a:gd name="T4" fmla="*/ 59 w 336"/>
                    <a:gd name="T5" fmla="*/ 33 h 196"/>
                    <a:gd name="T6" fmla="*/ 85 w 336"/>
                    <a:gd name="T7" fmla="*/ 0 h 196"/>
                    <a:gd name="T8" fmla="*/ 37 w 336"/>
                    <a:gd name="T9" fmla="*/ 14 h 196"/>
                    <a:gd name="T10" fmla="*/ 37 w 336"/>
                    <a:gd name="T11" fmla="*/ 14 h 196"/>
                    <a:gd name="T12" fmla="*/ 0 60000 65536"/>
                    <a:gd name="T13" fmla="*/ 0 60000 65536"/>
                    <a:gd name="T14" fmla="*/ 0 60000 65536"/>
                    <a:gd name="T15" fmla="*/ 0 60000 65536"/>
                    <a:gd name="T16" fmla="*/ 0 60000 65536"/>
                    <a:gd name="T17" fmla="*/ 0 60000 65536"/>
                    <a:gd name="T18" fmla="*/ 0 w 336"/>
                    <a:gd name="T19" fmla="*/ 0 h 196"/>
                    <a:gd name="T20" fmla="*/ 336 w 336"/>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336" h="196">
                      <a:moveTo>
                        <a:pt x="148" y="57"/>
                      </a:moveTo>
                      <a:lnTo>
                        <a:pt x="0" y="196"/>
                      </a:lnTo>
                      <a:lnTo>
                        <a:pt x="233" y="132"/>
                      </a:lnTo>
                      <a:lnTo>
                        <a:pt x="336" y="0"/>
                      </a:lnTo>
                      <a:lnTo>
                        <a:pt x="148" y="57"/>
                      </a:lnTo>
                      <a:close/>
                    </a:path>
                  </a:pathLst>
                </a:custGeom>
                <a:solidFill>
                  <a:srgbClr val="8F2900"/>
                </a:solidFill>
                <a:ln w="9525">
                  <a:noFill/>
                  <a:round/>
                  <a:headEnd/>
                  <a:tailEnd/>
                </a:ln>
              </p:spPr>
              <p:txBody>
                <a:bodyPr/>
                <a:lstStyle/>
                <a:p>
                  <a:endParaRPr lang="en-US"/>
                </a:p>
              </p:txBody>
            </p:sp>
            <p:sp>
              <p:nvSpPr>
                <p:cNvPr id="12408" name="Freeform 114"/>
                <p:cNvSpPr>
                  <a:spLocks/>
                </p:cNvSpPr>
                <p:nvPr/>
              </p:nvSpPr>
              <p:spPr bwMode="auto">
                <a:xfrm>
                  <a:off x="1786" y="1860"/>
                  <a:ext cx="167" cy="169"/>
                </a:xfrm>
                <a:custGeom>
                  <a:avLst/>
                  <a:gdLst>
                    <a:gd name="T0" fmla="*/ 38 w 335"/>
                    <a:gd name="T1" fmla="*/ 0 h 339"/>
                    <a:gd name="T2" fmla="*/ 0 w 335"/>
                    <a:gd name="T3" fmla="*/ 43 h 339"/>
                    <a:gd name="T4" fmla="*/ 31 w 335"/>
                    <a:gd name="T5" fmla="*/ 84 h 339"/>
                    <a:gd name="T6" fmla="*/ 83 w 335"/>
                    <a:gd name="T7" fmla="*/ 28 h 339"/>
                    <a:gd name="T8" fmla="*/ 38 w 335"/>
                    <a:gd name="T9" fmla="*/ 0 h 339"/>
                    <a:gd name="T10" fmla="*/ 38 w 335"/>
                    <a:gd name="T11" fmla="*/ 0 h 339"/>
                    <a:gd name="T12" fmla="*/ 0 60000 65536"/>
                    <a:gd name="T13" fmla="*/ 0 60000 65536"/>
                    <a:gd name="T14" fmla="*/ 0 60000 65536"/>
                    <a:gd name="T15" fmla="*/ 0 60000 65536"/>
                    <a:gd name="T16" fmla="*/ 0 60000 65536"/>
                    <a:gd name="T17" fmla="*/ 0 60000 65536"/>
                    <a:gd name="T18" fmla="*/ 0 w 335"/>
                    <a:gd name="T19" fmla="*/ 0 h 339"/>
                    <a:gd name="T20" fmla="*/ 335 w 335"/>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335" h="339">
                      <a:moveTo>
                        <a:pt x="154" y="0"/>
                      </a:moveTo>
                      <a:lnTo>
                        <a:pt x="0" y="173"/>
                      </a:lnTo>
                      <a:lnTo>
                        <a:pt x="124" y="339"/>
                      </a:lnTo>
                      <a:lnTo>
                        <a:pt x="335" y="113"/>
                      </a:lnTo>
                      <a:lnTo>
                        <a:pt x="154" y="0"/>
                      </a:lnTo>
                      <a:close/>
                    </a:path>
                  </a:pathLst>
                </a:custGeom>
                <a:solidFill>
                  <a:srgbClr val="FFCC80"/>
                </a:solidFill>
                <a:ln w="9525">
                  <a:noFill/>
                  <a:round/>
                  <a:headEnd/>
                  <a:tailEnd/>
                </a:ln>
              </p:spPr>
              <p:txBody>
                <a:bodyPr/>
                <a:lstStyle/>
                <a:p>
                  <a:endParaRPr lang="en-US"/>
                </a:p>
              </p:txBody>
            </p:sp>
            <p:sp>
              <p:nvSpPr>
                <p:cNvPr id="12409" name="Freeform 115"/>
                <p:cNvSpPr>
                  <a:spLocks/>
                </p:cNvSpPr>
                <p:nvPr/>
              </p:nvSpPr>
              <p:spPr bwMode="auto">
                <a:xfrm>
                  <a:off x="1808" y="1847"/>
                  <a:ext cx="210" cy="187"/>
                </a:xfrm>
                <a:custGeom>
                  <a:avLst/>
                  <a:gdLst>
                    <a:gd name="T0" fmla="*/ 50 w 418"/>
                    <a:gd name="T1" fmla="*/ 45 h 374"/>
                    <a:gd name="T2" fmla="*/ 0 w 418"/>
                    <a:gd name="T3" fmla="*/ 62 h 374"/>
                    <a:gd name="T4" fmla="*/ 4 w 418"/>
                    <a:gd name="T5" fmla="*/ 70 h 374"/>
                    <a:gd name="T6" fmla="*/ 25 w 418"/>
                    <a:gd name="T7" fmla="*/ 73 h 374"/>
                    <a:gd name="T8" fmla="*/ 14 w 418"/>
                    <a:gd name="T9" fmla="*/ 85 h 374"/>
                    <a:gd name="T10" fmla="*/ 21 w 418"/>
                    <a:gd name="T11" fmla="*/ 94 h 374"/>
                    <a:gd name="T12" fmla="*/ 59 w 418"/>
                    <a:gd name="T13" fmla="*/ 58 h 374"/>
                    <a:gd name="T14" fmla="*/ 106 w 418"/>
                    <a:gd name="T15" fmla="*/ 46 h 374"/>
                    <a:gd name="T16" fmla="*/ 79 w 418"/>
                    <a:gd name="T17" fmla="*/ 0 h 374"/>
                    <a:gd name="T18" fmla="*/ 27 w 418"/>
                    <a:gd name="T19" fmla="*/ 6 h 374"/>
                    <a:gd name="T20" fmla="*/ 50 w 418"/>
                    <a:gd name="T21" fmla="*/ 45 h 374"/>
                    <a:gd name="T22" fmla="*/ 50 w 418"/>
                    <a:gd name="T23" fmla="*/ 45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8"/>
                    <a:gd name="T37" fmla="*/ 0 h 374"/>
                    <a:gd name="T38" fmla="*/ 418 w 41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8" h="374">
                      <a:moveTo>
                        <a:pt x="200" y="178"/>
                      </a:moveTo>
                      <a:lnTo>
                        <a:pt x="0" y="251"/>
                      </a:lnTo>
                      <a:lnTo>
                        <a:pt x="15" y="279"/>
                      </a:lnTo>
                      <a:lnTo>
                        <a:pt x="99" y="289"/>
                      </a:lnTo>
                      <a:lnTo>
                        <a:pt x="55" y="340"/>
                      </a:lnTo>
                      <a:lnTo>
                        <a:pt x="82" y="374"/>
                      </a:lnTo>
                      <a:lnTo>
                        <a:pt x="232" y="232"/>
                      </a:lnTo>
                      <a:lnTo>
                        <a:pt x="418" y="182"/>
                      </a:lnTo>
                      <a:lnTo>
                        <a:pt x="315" y="0"/>
                      </a:lnTo>
                      <a:lnTo>
                        <a:pt x="106" y="23"/>
                      </a:lnTo>
                      <a:lnTo>
                        <a:pt x="200" y="178"/>
                      </a:lnTo>
                      <a:close/>
                    </a:path>
                  </a:pathLst>
                </a:custGeom>
                <a:solidFill>
                  <a:srgbClr val="E68033"/>
                </a:solidFill>
                <a:ln w="9525">
                  <a:noFill/>
                  <a:round/>
                  <a:headEnd/>
                  <a:tailEnd/>
                </a:ln>
              </p:spPr>
              <p:txBody>
                <a:bodyPr/>
                <a:lstStyle/>
                <a:p>
                  <a:endParaRPr lang="en-US"/>
                </a:p>
              </p:txBody>
            </p:sp>
            <p:sp>
              <p:nvSpPr>
                <p:cNvPr id="12410" name="Freeform 116"/>
                <p:cNvSpPr>
                  <a:spLocks/>
                </p:cNvSpPr>
                <p:nvPr/>
              </p:nvSpPr>
              <p:spPr bwMode="auto">
                <a:xfrm>
                  <a:off x="1888" y="2072"/>
                  <a:ext cx="127" cy="354"/>
                </a:xfrm>
                <a:custGeom>
                  <a:avLst/>
                  <a:gdLst>
                    <a:gd name="T0" fmla="*/ 0 w 252"/>
                    <a:gd name="T1" fmla="*/ 7 h 709"/>
                    <a:gd name="T2" fmla="*/ 24 w 252"/>
                    <a:gd name="T3" fmla="*/ 46 h 709"/>
                    <a:gd name="T4" fmla="*/ 24 w 252"/>
                    <a:gd name="T5" fmla="*/ 50 h 709"/>
                    <a:gd name="T6" fmla="*/ 25 w 252"/>
                    <a:gd name="T7" fmla="*/ 56 h 709"/>
                    <a:gd name="T8" fmla="*/ 25 w 252"/>
                    <a:gd name="T9" fmla="*/ 63 h 709"/>
                    <a:gd name="T10" fmla="*/ 27 w 252"/>
                    <a:gd name="T11" fmla="*/ 70 h 709"/>
                    <a:gd name="T12" fmla="*/ 29 w 252"/>
                    <a:gd name="T13" fmla="*/ 75 h 709"/>
                    <a:gd name="T14" fmla="*/ 32 w 252"/>
                    <a:gd name="T15" fmla="*/ 80 h 709"/>
                    <a:gd name="T16" fmla="*/ 32 w 252"/>
                    <a:gd name="T17" fmla="*/ 81 h 709"/>
                    <a:gd name="T18" fmla="*/ 31 w 252"/>
                    <a:gd name="T19" fmla="*/ 85 h 709"/>
                    <a:gd name="T20" fmla="*/ 30 w 252"/>
                    <a:gd name="T21" fmla="*/ 90 h 709"/>
                    <a:gd name="T22" fmla="*/ 28 w 252"/>
                    <a:gd name="T23" fmla="*/ 96 h 709"/>
                    <a:gd name="T24" fmla="*/ 27 w 252"/>
                    <a:gd name="T25" fmla="*/ 102 h 709"/>
                    <a:gd name="T26" fmla="*/ 25 w 252"/>
                    <a:gd name="T27" fmla="*/ 107 h 709"/>
                    <a:gd name="T28" fmla="*/ 25 w 252"/>
                    <a:gd name="T29" fmla="*/ 112 h 709"/>
                    <a:gd name="T30" fmla="*/ 24 w 252"/>
                    <a:gd name="T31" fmla="*/ 116 h 709"/>
                    <a:gd name="T32" fmla="*/ 23 w 252"/>
                    <a:gd name="T33" fmla="*/ 121 h 709"/>
                    <a:gd name="T34" fmla="*/ 21 w 252"/>
                    <a:gd name="T35" fmla="*/ 126 h 709"/>
                    <a:gd name="T36" fmla="*/ 20 w 252"/>
                    <a:gd name="T37" fmla="*/ 131 h 709"/>
                    <a:gd name="T38" fmla="*/ 19 w 252"/>
                    <a:gd name="T39" fmla="*/ 136 h 709"/>
                    <a:gd name="T40" fmla="*/ 18 w 252"/>
                    <a:gd name="T41" fmla="*/ 141 h 709"/>
                    <a:gd name="T42" fmla="*/ 16 w 252"/>
                    <a:gd name="T43" fmla="*/ 146 h 709"/>
                    <a:gd name="T44" fmla="*/ 15 w 252"/>
                    <a:gd name="T45" fmla="*/ 152 h 709"/>
                    <a:gd name="T46" fmla="*/ 14 w 252"/>
                    <a:gd name="T47" fmla="*/ 158 h 709"/>
                    <a:gd name="T48" fmla="*/ 12 w 252"/>
                    <a:gd name="T49" fmla="*/ 166 h 709"/>
                    <a:gd name="T50" fmla="*/ 11 w 252"/>
                    <a:gd name="T51" fmla="*/ 173 h 709"/>
                    <a:gd name="T52" fmla="*/ 10 w 252"/>
                    <a:gd name="T53" fmla="*/ 176 h 709"/>
                    <a:gd name="T54" fmla="*/ 24 w 252"/>
                    <a:gd name="T55" fmla="*/ 168 h 709"/>
                    <a:gd name="T56" fmla="*/ 49 w 252"/>
                    <a:gd name="T57" fmla="*/ 146 h 709"/>
                    <a:gd name="T58" fmla="*/ 64 w 252"/>
                    <a:gd name="T59" fmla="*/ 169 h 709"/>
                    <a:gd name="T60" fmla="*/ 54 w 252"/>
                    <a:gd name="T61" fmla="*/ 36 h 709"/>
                    <a:gd name="T62" fmla="*/ 28 w 252"/>
                    <a:gd name="T63" fmla="*/ 22 h 709"/>
                    <a:gd name="T64" fmla="*/ 5 w 252"/>
                    <a:gd name="T65" fmla="*/ 0 h 7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2"/>
                    <a:gd name="T100" fmla="*/ 0 h 709"/>
                    <a:gd name="T101" fmla="*/ 252 w 252"/>
                    <a:gd name="T102" fmla="*/ 709 h 7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2" h="709">
                      <a:moveTo>
                        <a:pt x="20" y="0"/>
                      </a:moveTo>
                      <a:lnTo>
                        <a:pt x="0" y="29"/>
                      </a:lnTo>
                      <a:lnTo>
                        <a:pt x="93" y="183"/>
                      </a:lnTo>
                      <a:lnTo>
                        <a:pt x="93" y="184"/>
                      </a:lnTo>
                      <a:lnTo>
                        <a:pt x="93" y="192"/>
                      </a:lnTo>
                      <a:lnTo>
                        <a:pt x="93" y="200"/>
                      </a:lnTo>
                      <a:lnTo>
                        <a:pt x="95" y="211"/>
                      </a:lnTo>
                      <a:lnTo>
                        <a:pt x="97" y="224"/>
                      </a:lnTo>
                      <a:lnTo>
                        <a:pt x="100" y="240"/>
                      </a:lnTo>
                      <a:lnTo>
                        <a:pt x="100" y="255"/>
                      </a:lnTo>
                      <a:lnTo>
                        <a:pt x="106" y="270"/>
                      </a:lnTo>
                      <a:lnTo>
                        <a:pt x="108" y="281"/>
                      </a:lnTo>
                      <a:lnTo>
                        <a:pt x="112" y="291"/>
                      </a:lnTo>
                      <a:lnTo>
                        <a:pt x="116" y="300"/>
                      </a:lnTo>
                      <a:lnTo>
                        <a:pt x="119" y="310"/>
                      </a:lnTo>
                      <a:lnTo>
                        <a:pt x="125" y="321"/>
                      </a:lnTo>
                      <a:lnTo>
                        <a:pt x="129" y="327"/>
                      </a:lnTo>
                      <a:lnTo>
                        <a:pt x="127" y="327"/>
                      </a:lnTo>
                      <a:lnTo>
                        <a:pt x="125" y="333"/>
                      </a:lnTo>
                      <a:lnTo>
                        <a:pt x="121" y="342"/>
                      </a:lnTo>
                      <a:lnTo>
                        <a:pt x="119" y="357"/>
                      </a:lnTo>
                      <a:lnTo>
                        <a:pt x="117" y="363"/>
                      </a:lnTo>
                      <a:lnTo>
                        <a:pt x="116" y="374"/>
                      </a:lnTo>
                      <a:lnTo>
                        <a:pt x="112" y="384"/>
                      </a:lnTo>
                      <a:lnTo>
                        <a:pt x="110" y="397"/>
                      </a:lnTo>
                      <a:lnTo>
                        <a:pt x="106" y="411"/>
                      </a:lnTo>
                      <a:lnTo>
                        <a:pt x="102" y="426"/>
                      </a:lnTo>
                      <a:lnTo>
                        <a:pt x="100" y="431"/>
                      </a:lnTo>
                      <a:lnTo>
                        <a:pt x="100" y="441"/>
                      </a:lnTo>
                      <a:lnTo>
                        <a:pt x="97" y="450"/>
                      </a:lnTo>
                      <a:lnTo>
                        <a:pt x="97" y="460"/>
                      </a:lnTo>
                      <a:lnTo>
                        <a:pt x="93" y="467"/>
                      </a:lnTo>
                      <a:lnTo>
                        <a:pt x="91" y="475"/>
                      </a:lnTo>
                      <a:lnTo>
                        <a:pt x="89" y="485"/>
                      </a:lnTo>
                      <a:lnTo>
                        <a:pt x="87" y="494"/>
                      </a:lnTo>
                      <a:lnTo>
                        <a:pt x="83" y="504"/>
                      </a:lnTo>
                      <a:lnTo>
                        <a:pt x="81" y="515"/>
                      </a:lnTo>
                      <a:lnTo>
                        <a:pt x="79" y="524"/>
                      </a:lnTo>
                      <a:lnTo>
                        <a:pt x="78" y="536"/>
                      </a:lnTo>
                      <a:lnTo>
                        <a:pt x="74" y="545"/>
                      </a:lnTo>
                      <a:lnTo>
                        <a:pt x="72" y="557"/>
                      </a:lnTo>
                      <a:lnTo>
                        <a:pt x="70" y="566"/>
                      </a:lnTo>
                      <a:lnTo>
                        <a:pt x="68" y="578"/>
                      </a:lnTo>
                      <a:lnTo>
                        <a:pt x="64" y="587"/>
                      </a:lnTo>
                      <a:lnTo>
                        <a:pt x="62" y="599"/>
                      </a:lnTo>
                      <a:lnTo>
                        <a:pt x="60" y="608"/>
                      </a:lnTo>
                      <a:lnTo>
                        <a:pt x="60" y="619"/>
                      </a:lnTo>
                      <a:lnTo>
                        <a:pt x="55" y="635"/>
                      </a:lnTo>
                      <a:lnTo>
                        <a:pt x="51" y="652"/>
                      </a:lnTo>
                      <a:lnTo>
                        <a:pt x="47" y="667"/>
                      </a:lnTo>
                      <a:lnTo>
                        <a:pt x="45" y="682"/>
                      </a:lnTo>
                      <a:lnTo>
                        <a:pt x="41" y="692"/>
                      </a:lnTo>
                      <a:lnTo>
                        <a:pt x="40" y="701"/>
                      </a:lnTo>
                      <a:lnTo>
                        <a:pt x="40" y="705"/>
                      </a:lnTo>
                      <a:lnTo>
                        <a:pt x="40" y="709"/>
                      </a:lnTo>
                      <a:lnTo>
                        <a:pt x="93" y="673"/>
                      </a:lnTo>
                      <a:lnTo>
                        <a:pt x="184" y="456"/>
                      </a:lnTo>
                      <a:lnTo>
                        <a:pt x="195" y="585"/>
                      </a:lnTo>
                      <a:lnTo>
                        <a:pt x="207" y="682"/>
                      </a:lnTo>
                      <a:lnTo>
                        <a:pt x="252" y="676"/>
                      </a:lnTo>
                      <a:lnTo>
                        <a:pt x="226" y="378"/>
                      </a:lnTo>
                      <a:lnTo>
                        <a:pt x="214" y="145"/>
                      </a:lnTo>
                      <a:lnTo>
                        <a:pt x="173" y="61"/>
                      </a:lnTo>
                      <a:lnTo>
                        <a:pt x="110" y="91"/>
                      </a:lnTo>
                      <a:lnTo>
                        <a:pt x="20" y="0"/>
                      </a:lnTo>
                      <a:close/>
                    </a:path>
                  </a:pathLst>
                </a:custGeom>
                <a:solidFill>
                  <a:srgbClr val="D1D142"/>
                </a:solidFill>
                <a:ln w="9525">
                  <a:noFill/>
                  <a:round/>
                  <a:headEnd/>
                  <a:tailEnd/>
                </a:ln>
              </p:spPr>
              <p:txBody>
                <a:bodyPr/>
                <a:lstStyle/>
                <a:p>
                  <a:endParaRPr lang="en-US"/>
                </a:p>
              </p:txBody>
            </p:sp>
            <p:sp>
              <p:nvSpPr>
                <p:cNvPr id="12411" name="Freeform 117"/>
                <p:cNvSpPr>
                  <a:spLocks/>
                </p:cNvSpPr>
                <p:nvPr/>
              </p:nvSpPr>
              <p:spPr bwMode="auto">
                <a:xfrm>
                  <a:off x="1896" y="2027"/>
                  <a:ext cx="125" cy="396"/>
                </a:xfrm>
                <a:custGeom>
                  <a:avLst/>
                  <a:gdLst>
                    <a:gd name="T0" fmla="*/ 0 w 251"/>
                    <a:gd name="T1" fmla="*/ 27 h 790"/>
                    <a:gd name="T2" fmla="*/ 10 w 251"/>
                    <a:gd name="T3" fmla="*/ 31 h 790"/>
                    <a:gd name="T4" fmla="*/ 12 w 251"/>
                    <a:gd name="T5" fmla="*/ 45 h 790"/>
                    <a:gd name="T6" fmla="*/ 38 w 251"/>
                    <a:gd name="T7" fmla="*/ 71 h 790"/>
                    <a:gd name="T8" fmla="*/ 33 w 251"/>
                    <a:gd name="T9" fmla="*/ 83 h 790"/>
                    <a:gd name="T10" fmla="*/ 34 w 251"/>
                    <a:gd name="T11" fmla="*/ 95 h 790"/>
                    <a:gd name="T12" fmla="*/ 40 w 251"/>
                    <a:gd name="T13" fmla="*/ 106 h 790"/>
                    <a:gd name="T14" fmla="*/ 35 w 251"/>
                    <a:gd name="T15" fmla="*/ 133 h 790"/>
                    <a:gd name="T16" fmla="*/ 10 w 251"/>
                    <a:gd name="T17" fmla="*/ 199 h 790"/>
                    <a:gd name="T18" fmla="*/ 24 w 251"/>
                    <a:gd name="T19" fmla="*/ 197 h 790"/>
                    <a:gd name="T20" fmla="*/ 25 w 251"/>
                    <a:gd name="T21" fmla="*/ 193 h 790"/>
                    <a:gd name="T22" fmla="*/ 26 w 251"/>
                    <a:gd name="T23" fmla="*/ 188 h 790"/>
                    <a:gd name="T24" fmla="*/ 27 w 251"/>
                    <a:gd name="T25" fmla="*/ 183 h 790"/>
                    <a:gd name="T26" fmla="*/ 28 w 251"/>
                    <a:gd name="T27" fmla="*/ 179 h 790"/>
                    <a:gd name="T28" fmla="*/ 30 w 251"/>
                    <a:gd name="T29" fmla="*/ 174 h 790"/>
                    <a:gd name="T30" fmla="*/ 31 w 251"/>
                    <a:gd name="T31" fmla="*/ 169 h 790"/>
                    <a:gd name="T32" fmla="*/ 33 w 251"/>
                    <a:gd name="T33" fmla="*/ 163 h 790"/>
                    <a:gd name="T34" fmla="*/ 36 w 251"/>
                    <a:gd name="T35" fmla="*/ 158 h 790"/>
                    <a:gd name="T36" fmla="*/ 38 w 251"/>
                    <a:gd name="T37" fmla="*/ 154 h 790"/>
                    <a:gd name="T38" fmla="*/ 40 w 251"/>
                    <a:gd name="T39" fmla="*/ 149 h 790"/>
                    <a:gd name="T40" fmla="*/ 42 w 251"/>
                    <a:gd name="T41" fmla="*/ 145 h 790"/>
                    <a:gd name="T42" fmla="*/ 44 w 251"/>
                    <a:gd name="T43" fmla="*/ 142 h 790"/>
                    <a:gd name="T44" fmla="*/ 54 w 251"/>
                    <a:gd name="T45" fmla="*/ 173 h 790"/>
                    <a:gd name="T46" fmla="*/ 62 w 251"/>
                    <a:gd name="T47" fmla="*/ 192 h 790"/>
                    <a:gd name="T48" fmla="*/ 62 w 251"/>
                    <a:gd name="T49" fmla="*/ 190 h 790"/>
                    <a:gd name="T50" fmla="*/ 62 w 251"/>
                    <a:gd name="T51" fmla="*/ 184 h 790"/>
                    <a:gd name="T52" fmla="*/ 62 w 251"/>
                    <a:gd name="T53" fmla="*/ 179 h 790"/>
                    <a:gd name="T54" fmla="*/ 62 w 251"/>
                    <a:gd name="T55" fmla="*/ 174 h 790"/>
                    <a:gd name="T56" fmla="*/ 62 w 251"/>
                    <a:gd name="T57" fmla="*/ 169 h 790"/>
                    <a:gd name="T58" fmla="*/ 62 w 251"/>
                    <a:gd name="T59" fmla="*/ 163 h 790"/>
                    <a:gd name="T60" fmla="*/ 61 w 251"/>
                    <a:gd name="T61" fmla="*/ 156 h 790"/>
                    <a:gd name="T62" fmla="*/ 60 w 251"/>
                    <a:gd name="T63" fmla="*/ 150 h 790"/>
                    <a:gd name="T64" fmla="*/ 59 w 251"/>
                    <a:gd name="T65" fmla="*/ 143 h 790"/>
                    <a:gd name="T66" fmla="*/ 58 w 251"/>
                    <a:gd name="T67" fmla="*/ 137 h 790"/>
                    <a:gd name="T68" fmla="*/ 58 w 251"/>
                    <a:gd name="T69" fmla="*/ 132 h 790"/>
                    <a:gd name="T70" fmla="*/ 57 w 251"/>
                    <a:gd name="T71" fmla="*/ 128 h 790"/>
                    <a:gd name="T72" fmla="*/ 57 w 251"/>
                    <a:gd name="T73" fmla="*/ 125 h 790"/>
                    <a:gd name="T74" fmla="*/ 53 w 251"/>
                    <a:gd name="T75" fmla="*/ 91 h 790"/>
                    <a:gd name="T76" fmla="*/ 53 w 251"/>
                    <a:gd name="T77" fmla="*/ 89 h 790"/>
                    <a:gd name="T78" fmla="*/ 55 w 251"/>
                    <a:gd name="T79" fmla="*/ 84 h 790"/>
                    <a:gd name="T80" fmla="*/ 55 w 251"/>
                    <a:gd name="T81" fmla="*/ 77 h 790"/>
                    <a:gd name="T82" fmla="*/ 56 w 251"/>
                    <a:gd name="T83" fmla="*/ 72 h 790"/>
                    <a:gd name="T84" fmla="*/ 56 w 251"/>
                    <a:gd name="T85" fmla="*/ 67 h 790"/>
                    <a:gd name="T86" fmla="*/ 56 w 251"/>
                    <a:gd name="T87" fmla="*/ 61 h 790"/>
                    <a:gd name="T88" fmla="*/ 55 w 251"/>
                    <a:gd name="T89" fmla="*/ 55 h 790"/>
                    <a:gd name="T90" fmla="*/ 55 w 251"/>
                    <a:gd name="T91" fmla="*/ 50 h 790"/>
                    <a:gd name="T92" fmla="*/ 55 w 251"/>
                    <a:gd name="T93" fmla="*/ 45 h 790"/>
                    <a:gd name="T94" fmla="*/ 54 w 251"/>
                    <a:gd name="T95" fmla="*/ 40 h 790"/>
                    <a:gd name="T96" fmla="*/ 54 w 251"/>
                    <a:gd name="T97" fmla="*/ 37 h 790"/>
                    <a:gd name="T98" fmla="*/ 54 w 251"/>
                    <a:gd name="T99" fmla="*/ 34 h 790"/>
                    <a:gd name="T100" fmla="*/ 43 w 251"/>
                    <a:gd name="T101" fmla="*/ 1 h 790"/>
                    <a:gd name="T102" fmla="*/ 40 w 251"/>
                    <a:gd name="T103" fmla="*/ 36 h 790"/>
                    <a:gd name="T104" fmla="*/ 40 w 251"/>
                    <a:gd name="T105" fmla="*/ 46 h 790"/>
                    <a:gd name="T106" fmla="*/ 14 w 251"/>
                    <a:gd name="T107" fmla="*/ 28 h 790"/>
                    <a:gd name="T108" fmla="*/ 3 w 251"/>
                    <a:gd name="T109" fmla="*/ 20 h 7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1"/>
                    <a:gd name="T166" fmla="*/ 0 h 790"/>
                    <a:gd name="T167" fmla="*/ 251 w 251"/>
                    <a:gd name="T168" fmla="*/ 790 h 7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1" h="790">
                      <a:moveTo>
                        <a:pt x="15" y="80"/>
                      </a:moveTo>
                      <a:lnTo>
                        <a:pt x="0" y="106"/>
                      </a:lnTo>
                      <a:lnTo>
                        <a:pt x="5" y="121"/>
                      </a:lnTo>
                      <a:lnTo>
                        <a:pt x="40" y="123"/>
                      </a:lnTo>
                      <a:lnTo>
                        <a:pt x="26" y="144"/>
                      </a:lnTo>
                      <a:lnTo>
                        <a:pt x="51" y="178"/>
                      </a:lnTo>
                      <a:lnTo>
                        <a:pt x="83" y="220"/>
                      </a:lnTo>
                      <a:lnTo>
                        <a:pt x="154" y="281"/>
                      </a:lnTo>
                      <a:lnTo>
                        <a:pt x="175" y="353"/>
                      </a:lnTo>
                      <a:lnTo>
                        <a:pt x="133" y="332"/>
                      </a:lnTo>
                      <a:lnTo>
                        <a:pt x="165" y="384"/>
                      </a:lnTo>
                      <a:lnTo>
                        <a:pt x="137" y="380"/>
                      </a:lnTo>
                      <a:lnTo>
                        <a:pt x="140" y="406"/>
                      </a:lnTo>
                      <a:lnTo>
                        <a:pt x="161" y="420"/>
                      </a:lnTo>
                      <a:lnTo>
                        <a:pt x="186" y="501"/>
                      </a:lnTo>
                      <a:lnTo>
                        <a:pt x="140" y="528"/>
                      </a:lnTo>
                      <a:lnTo>
                        <a:pt x="104" y="632"/>
                      </a:lnTo>
                      <a:lnTo>
                        <a:pt x="40" y="790"/>
                      </a:lnTo>
                      <a:lnTo>
                        <a:pt x="99" y="788"/>
                      </a:lnTo>
                      <a:lnTo>
                        <a:pt x="99" y="784"/>
                      </a:lnTo>
                      <a:lnTo>
                        <a:pt x="99" y="779"/>
                      </a:lnTo>
                      <a:lnTo>
                        <a:pt x="101" y="769"/>
                      </a:lnTo>
                      <a:lnTo>
                        <a:pt x="104" y="758"/>
                      </a:lnTo>
                      <a:lnTo>
                        <a:pt x="104" y="750"/>
                      </a:lnTo>
                      <a:lnTo>
                        <a:pt x="106" y="741"/>
                      </a:lnTo>
                      <a:lnTo>
                        <a:pt x="108" y="731"/>
                      </a:lnTo>
                      <a:lnTo>
                        <a:pt x="112" y="724"/>
                      </a:lnTo>
                      <a:lnTo>
                        <a:pt x="114" y="714"/>
                      </a:lnTo>
                      <a:lnTo>
                        <a:pt x="116" y="705"/>
                      </a:lnTo>
                      <a:lnTo>
                        <a:pt x="120" y="695"/>
                      </a:lnTo>
                      <a:lnTo>
                        <a:pt x="123" y="688"/>
                      </a:lnTo>
                      <a:lnTo>
                        <a:pt x="127" y="674"/>
                      </a:lnTo>
                      <a:lnTo>
                        <a:pt x="131" y="665"/>
                      </a:lnTo>
                      <a:lnTo>
                        <a:pt x="135" y="651"/>
                      </a:lnTo>
                      <a:lnTo>
                        <a:pt x="140" y="642"/>
                      </a:lnTo>
                      <a:lnTo>
                        <a:pt x="144" y="631"/>
                      </a:lnTo>
                      <a:lnTo>
                        <a:pt x="150" y="621"/>
                      </a:lnTo>
                      <a:lnTo>
                        <a:pt x="154" y="612"/>
                      </a:lnTo>
                      <a:lnTo>
                        <a:pt x="159" y="604"/>
                      </a:lnTo>
                      <a:lnTo>
                        <a:pt x="163" y="594"/>
                      </a:lnTo>
                      <a:lnTo>
                        <a:pt x="165" y="587"/>
                      </a:lnTo>
                      <a:lnTo>
                        <a:pt x="169" y="579"/>
                      </a:lnTo>
                      <a:lnTo>
                        <a:pt x="175" y="574"/>
                      </a:lnTo>
                      <a:lnTo>
                        <a:pt x="177" y="566"/>
                      </a:lnTo>
                      <a:lnTo>
                        <a:pt x="180" y="564"/>
                      </a:lnTo>
                      <a:lnTo>
                        <a:pt x="216" y="689"/>
                      </a:lnTo>
                      <a:lnTo>
                        <a:pt x="215" y="775"/>
                      </a:lnTo>
                      <a:lnTo>
                        <a:pt x="251" y="765"/>
                      </a:lnTo>
                      <a:lnTo>
                        <a:pt x="251" y="762"/>
                      </a:lnTo>
                      <a:lnTo>
                        <a:pt x="251" y="756"/>
                      </a:lnTo>
                      <a:lnTo>
                        <a:pt x="251" y="746"/>
                      </a:lnTo>
                      <a:lnTo>
                        <a:pt x="251" y="733"/>
                      </a:lnTo>
                      <a:lnTo>
                        <a:pt x="251" y="724"/>
                      </a:lnTo>
                      <a:lnTo>
                        <a:pt x="251" y="714"/>
                      </a:lnTo>
                      <a:lnTo>
                        <a:pt x="251" y="705"/>
                      </a:lnTo>
                      <a:lnTo>
                        <a:pt x="251" y="695"/>
                      </a:lnTo>
                      <a:lnTo>
                        <a:pt x="251" y="684"/>
                      </a:lnTo>
                      <a:lnTo>
                        <a:pt x="251" y="672"/>
                      </a:lnTo>
                      <a:lnTo>
                        <a:pt x="251" y="659"/>
                      </a:lnTo>
                      <a:lnTo>
                        <a:pt x="251" y="650"/>
                      </a:lnTo>
                      <a:lnTo>
                        <a:pt x="247" y="634"/>
                      </a:lnTo>
                      <a:lnTo>
                        <a:pt x="247" y="621"/>
                      </a:lnTo>
                      <a:lnTo>
                        <a:pt x="243" y="610"/>
                      </a:lnTo>
                      <a:lnTo>
                        <a:pt x="243" y="596"/>
                      </a:lnTo>
                      <a:lnTo>
                        <a:pt x="241" y="581"/>
                      </a:lnTo>
                      <a:lnTo>
                        <a:pt x="239" y="570"/>
                      </a:lnTo>
                      <a:lnTo>
                        <a:pt x="237" y="556"/>
                      </a:lnTo>
                      <a:lnTo>
                        <a:pt x="235" y="547"/>
                      </a:lnTo>
                      <a:lnTo>
                        <a:pt x="234" y="536"/>
                      </a:lnTo>
                      <a:lnTo>
                        <a:pt x="232" y="526"/>
                      </a:lnTo>
                      <a:lnTo>
                        <a:pt x="230" y="517"/>
                      </a:lnTo>
                      <a:lnTo>
                        <a:pt x="230" y="511"/>
                      </a:lnTo>
                      <a:lnTo>
                        <a:pt x="228" y="500"/>
                      </a:lnTo>
                      <a:lnTo>
                        <a:pt x="228" y="498"/>
                      </a:lnTo>
                      <a:lnTo>
                        <a:pt x="237" y="431"/>
                      </a:lnTo>
                      <a:lnTo>
                        <a:pt x="215" y="363"/>
                      </a:lnTo>
                      <a:lnTo>
                        <a:pt x="215" y="361"/>
                      </a:lnTo>
                      <a:lnTo>
                        <a:pt x="215" y="355"/>
                      </a:lnTo>
                      <a:lnTo>
                        <a:pt x="216" y="346"/>
                      </a:lnTo>
                      <a:lnTo>
                        <a:pt x="220" y="336"/>
                      </a:lnTo>
                      <a:lnTo>
                        <a:pt x="220" y="321"/>
                      </a:lnTo>
                      <a:lnTo>
                        <a:pt x="222" y="306"/>
                      </a:lnTo>
                      <a:lnTo>
                        <a:pt x="222" y="296"/>
                      </a:lnTo>
                      <a:lnTo>
                        <a:pt x="224" y="287"/>
                      </a:lnTo>
                      <a:lnTo>
                        <a:pt x="224" y="277"/>
                      </a:lnTo>
                      <a:lnTo>
                        <a:pt x="224" y="268"/>
                      </a:lnTo>
                      <a:lnTo>
                        <a:pt x="224" y="254"/>
                      </a:lnTo>
                      <a:lnTo>
                        <a:pt x="224" y="243"/>
                      </a:lnTo>
                      <a:lnTo>
                        <a:pt x="222" y="232"/>
                      </a:lnTo>
                      <a:lnTo>
                        <a:pt x="222" y="220"/>
                      </a:lnTo>
                      <a:lnTo>
                        <a:pt x="220" y="209"/>
                      </a:lnTo>
                      <a:lnTo>
                        <a:pt x="220" y="199"/>
                      </a:lnTo>
                      <a:lnTo>
                        <a:pt x="220" y="188"/>
                      </a:lnTo>
                      <a:lnTo>
                        <a:pt x="220" y="178"/>
                      </a:lnTo>
                      <a:lnTo>
                        <a:pt x="218" y="169"/>
                      </a:lnTo>
                      <a:lnTo>
                        <a:pt x="218" y="159"/>
                      </a:lnTo>
                      <a:lnTo>
                        <a:pt x="216" y="150"/>
                      </a:lnTo>
                      <a:lnTo>
                        <a:pt x="216" y="146"/>
                      </a:lnTo>
                      <a:lnTo>
                        <a:pt x="216" y="137"/>
                      </a:lnTo>
                      <a:lnTo>
                        <a:pt x="216" y="133"/>
                      </a:lnTo>
                      <a:lnTo>
                        <a:pt x="196" y="0"/>
                      </a:lnTo>
                      <a:lnTo>
                        <a:pt x="175" y="2"/>
                      </a:lnTo>
                      <a:lnTo>
                        <a:pt x="175" y="152"/>
                      </a:lnTo>
                      <a:lnTo>
                        <a:pt x="161" y="144"/>
                      </a:lnTo>
                      <a:lnTo>
                        <a:pt x="133" y="169"/>
                      </a:lnTo>
                      <a:lnTo>
                        <a:pt x="161" y="184"/>
                      </a:lnTo>
                      <a:lnTo>
                        <a:pt x="123" y="194"/>
                      </a:lnTo>
                      <a:lnTo>
                        <a:pt x="57" y="110"/>
                      </a:lnTo>
                      <a:lnTo>
                        <a:pt x="15" y="80"/>
                      </a:lnTo>
                      <a:close/>
                    </a:path>
                  </a:pathLst>
                </a:custGeom>
                <a:solidFill>
                  <a:srgbClr val="949114"/>
                </a:solidFill>
                <a:ln w="9525">
                  <a:noFill/>
                  <a:round/>
                  <a:headEnd/>
                  <a:tailEnd/>
                </a:ln>
              </p:spPr>
              <p:txBody>
                <a:bodyPr/>
                <a:lstStyle/>
                <a:p>
                  <a:endParaRPr lang="en-US"/>
                </a:p>
              </p:txBody>
            </p:sp>
            <p:sp>
              <p:nvSpPr>
                <p:cNvPr id="12412" name="Freeform 118"/>
                <p:cNvSpPr>
                  <a:spLocks/>
                </p:cNvSpPr>
                <p:nvPr/>
              </p:nvSpPr>
              <p:spPr bwMode="auto">
                <a:xfrm>
                  <a:off x="1932" y="2047"/>
                  <a:ext cx="41" cy="74"/>
                </a:xfrm>
                <a:custGeom>
                  <a:avLst/>
                  <a:gdLst>
                    <a:gd name="T0" fmla="*/ 10 w 82"/>
                    <a:gd name="T1" fmla="*/ 37 h 148"/>
                    <a:gd name="T2" fmla="*/ 10 w 82"/>
                    <a:gd name="T3" fmla="*/ 28 h 148"/>
                    <a:gd name="T4" fmla="*/ 3 w 82"/>
                    <a:gd name="T5" fmla="*/ 24 h 148"/>
                    <a:gd name="T6" fmla="*/ 3 w 82"/>
                    <a:gd name="T7" fmla="*/ 15 h 148"/>
                    <a:gd name="T8" fmla="*/ 0 w 82"/>
                    <a:gd name="T9" fmla="*/ 11 h 148"/>
                    <a:gd name="T10" fmla="*/ 5 w 82"/>
                    <a:gd name="T11" fmla="*/ 0 h 148"/>
                    <a:gd name="T12" fmla="*/ 18 w 82"/>
                    <a:gd name="T13" fmla="*/ 10 h 148"/>
                    <a:gd name="T14" fmla="*/ 21 w 82"/>
                    <a:gd name="T15" fmla="*/ 29 h 148"/>
                    <a:gd name="T16" fmla="*/ 10 w 82"/>
                    <a:gd name="T17" fmla="*/ 37 h 148"/>
                    <a:gd name="T18" fmla="*/ 10 w 82"/>
                    <a:gd name="T19" fmla="*/ 37 h 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2"/>
                    <a:gd name="T31" fmla="*/ 0 h 148"/>
                    <a:gd name="T32" fmla="*/ 82 w 82"/>
                    <a:gd name="T33" fmla="*/ 148 h 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2" h="148">
                      <a:moveTo>
                        <a:pt x="42" y="148"/>
                      </a:moveTo>
                      <a:lnTo>
                        <a:pt x="42" y="112"/>
                      </a:lnTo>
                      <a:lnTo>
                        <a:pt x="15" y="99"/>
                      </a:lnTo>
                      <a:lnTo>
                        <a:pt x="13" y="62"/>
                      </a:lnTo>
                      <a:lnTo>
                        <a:pt x="0" y="47"/>
                      </a:lnTo>
                      <a:lnTo>
                        <a:pt x="19" y="0"/>
                      </a:lnTo>
                      <a:lnTo>
                        <a:pt x="72" y="42"/>
                      </a:lnTo>
                      <a:lnTo>
                        <a:pt x="82" y="119"/>
                      </a:lnTo>
                      <a:lnTo>
                        <a:pt x="42" y="148"/>
                      </a:lnTo>
                      <a:close/>
                    </a:path>
                  </a:pathLst>
                </a:custGeom>
                <a:solidFill>
                  <a:srgbClr val="F59E91"/>
                </a:solidFill>
                <a:ln w="9525">
                  <a:noFill/>
                  <a:round/>
                  <a:headEnd/>
                  <a:tailEnd/>
                </a:ln>
              </p:spPr>
              <p:txBody>
                <a:bodyPr/>
                <a:lstStyle/>
                <a:p>
                  <a:endParaRPr lang="en-US"/>
                </a:p>
              </p:txBody>
            </p:sp>
            <p:sp>
              <p:nvSpPr>
                <p:cNvPr id="12413" name="Freeform 119"/>
                <p:cNvSpPr>
                  <a:spLocks/>
                </p:cNvSpPr>
                <p:nvPr/>
              </p:nvSpPr>
              <p:spPr bwMode="auto">
                <a:xfrm>
                  <a:off x="1949" y="2056"/>
                  <a:ext cx="31" cy="44"/>
                </a:xfrm>
                <a:custGeom>
                  <a:avLst/>
                  <a:gdLst>
                    <a:gd name="T0" fmla="*/ 4 w 63"/>
                    <a:gd name="T1" fmla="*/ 0 h 87"/>
                    <a:gd name="T2" fmla="*/ 0 w 63"/>
                    <a:gd name="T3" fmla="*/ 7 h 87"/>
                    <a:gd name="T4" fmla="*/ 3 w 63"/>
                    <a:gd name="T5" fmla="*/ 11 h 87"/>
                    <a:gd name="T6" fmla="*/ 5 w 63"/>
                    <a:gd name="T7" fmla="*/ 10 h 87"/>
                    <a:gd name="T8" fmla="*/ 5 w 63"/>
                    <a:gd name="T9" fmla="*/ 16 h 87"/>
                    <a:gd name="T10" fmla="*/ 9 w 63"/>
                    <a:gd name="T11" fmla="*/ 22 h 87"/>
                    <a:gd name="T12" fmla="*/ 13 w 63"/>
                    <a:gd name="T13" fmla="*/ 22 h 87"/>
                    <a:gd name="T14" fmla="*/ 15 w 63"/>
                    <a:gd name="T15" fmla="*/ 13 h 87"/>
                    <a:gd name="T16" fmla="*/ 15 w 63"/>
                    <a:gd name="T17" fmla="*/ 7 h 87"/>
                    <a:gd name="T18" fmla="*/ 4 w 63"/>
                    <a:gd name="T19" fmla="*/ 0 h 87"/>
                    <a:gd name="T20" fmla="*/ 4 w 63"/>
                    <a:gd name="T21" fmla="*/ 0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87"/>
                    <a:gd name="T35" fmla="*/ 63 w 63"/>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87">
                      <a:moveTo>
                        <a:pt x="17" y="0"/>
                      </a:moveTo>
                      <a:lnTo>
                        <a:pt x="0" y="28"/>
                      </a:lnTo>
                      <a:lnTo>
                        <a:pt x="12" y="42"/>
                      </a:lnTo>
                      <a:lnTo>
                        <a:pt x="23" y="38"/>
                      </a:lnTo>
                      <a:lnTo>
                        <a:pt x="23" y="63"/>
                      </a:lnTo>
                      <a:lnTo>
                        <a:pt x="38" y="87"/>
                      </a:lnTo>
                      <a:lnTo>
                        <a:pt x="53" y="87"/>
                      </a:lnTo>
                      <a:lnTo>
                        <a:pt x="63" y="49"/>
                      </a:lnTo>
                      <a:lnTo>
                        <a:pt x="63" y="25"/>
                      </a:lnTo>
                      <a:lnTo>
                        <a:pt x="17" y="0"/>
                      </a:lnTo>
                      <a:close/>
                    </a:path>
                  </a:pathLst>
                </a:custGeom>
                <a:solidFill>
                  <a:srgbClr val="1A1A1A"/>
                </a:solidFill>
                <a:ln w="9525">
                  <a:noFill/>
                  <a:round/>
                  <a:headEnd/>
                  <a:tailEnd/>
                </a:ln>
              </p:spPr>
              <p:txBody>
                <a:bodyPr/>
                <a:lstStyle/>
                <a:p>
                  <a:endParaRPr lang="en-US"/>
                </a:p>
              </p:txBody>
            </p:sp>
            <p:sp>
              <p:nvSpPr>
                <p:cNvPr id="12414" name="Freeform 120"/>
                <p:cNvSpPr>
                  <a:spLocks/>
                </p:cNvSpPr>
                <p:nvPr/>
              </p:nvSpPr>
              <p:spPr bwMode="auto">
                <a:xfrm>
                  <a:off x="1923" y="2029"/>
                  <a:ext cx="69" cy="52"/>
                </a:xfrm>
                <a:custGeom>
                  <a:avLst/>
                  <a:gdLst>
                    <a:gd name="T0" fmla="*/ 0 w 137"/>
                    <a:gd name="T1" fmla="*/ 8 h 102"/>
                    <a:gd name="T2" fmla="*/ 5 w 137"/>
                    <a:gd name="T3" fmla="*/ 12 h 102"/>
                    <a:gd name="T4" fmla="*/ 5 w 137"/>
                    <a:gd name="T5" fmla="*/ 14 h 102"/>
                    <a:gd name="T6" fmla="*/ 11 w 137"/>
                    <a:gd name="T7" fmla="*/ 20 h 102"/>
                    <a:gd name="T8" fmla="*/ 28 w 137"/>
                    <a:gd name="T9" fmla="*/ 27 h 102"/>
                    <a:gd name="T10" fmla="*/ 35 w 137"/>
                    <a:gd name="T11" fmla="*/ 25 h 102"/>
                    <a:gd name="T12" fmla="*/ 35 w 137"/>
                    <a:gd name="T13" fmla="*/ 22 h 102"/>
                    <a:gd name="T14" fmla="*/ 35 w 137"/>
                    <a:gd name="T15" fmla="*/ 21 h 102"/>
                    <a:gd name="T16" fmla="*/ 35 w 137"/>
                    <a:gd name="T17" fmla="*/ 19 h 102"/>
                    <a:gd name="T18" fmla="*/ 34 w 137"/>
                    <a:gd name="T19" fmla="*/ 15 h 102"/>
                    <a:gd name="T20" fmla="*/ 33 w 137"/>
                    <a:gd name="T21" fmla="*/ 12 h 102"/>
                    <a:gd name="T22" fmla="*/ 31 w 137"/>
                    <a:gd name="T23" fmla="*/ 8 h 102"/>
                    <a:gd name="T24" fmla="*/ 29 w 137"/>
                    <a:gd name="T25" fmla="*/ 5 h 102"/>
                    <a:gd name="T26" fmla="*/ 26 w 137"/>
                    <a:gd name="T27" fmla="*/ 3 h 102"/>
                    <a:gd name="T28" fmla="*/ 24 w 137"/>
                    <a:gd name="T29" fmla="*/ 2 h 102"/>
                    <a:gd name="T30" fmla="*/ 20 w 137"/>
                    <a:gd name="T31" fmla="*/ 0 h 102"/>
                    <a:gd name="T32" fmla="*/ 17 w 137"/>
                    <a:gd name="T33" fmla="*/ 1 h 102"/>
                    <a:gd name="T34" fmla="*/ 14 w 137"/>
                    <a:gd name="T35" fmla="*/ 1 h 102"/>
                    <a:gd name="T36" fmla="*/ 12 w 137"/>
                    <a:gd name="T37" fmla="*/ 3 h 102"/>
                    <a:gd name="T38" fmla="*/ 9 w 137"/>
                    <a:gd name="T39" fmla="*/ 5 h 102"/>
                    <a:gd name="T40" fmla="*/ 8 w 137"/>
                    <a:gd name="T41" fmla="*/ 6 h 102"/>
                    <a:gd name="T42" fmla="*/ 5 w 137"/>
                    <a:gd name="T43" fmla="*/ 6 h 102"/>
                    <a:gd name="T44" fmla="*/ 1 w 137"/>
                    <a:gd name="T45" fmla="*/ 7 h 102"/>
                    <a:gd name="T46" fmla="*/ 0 w 137"/>
                    <a:gd name="T47" fmla="*/ 8 h 102"/>
                    <a:gd name="T48" fmla="*/ 0 w 137"/>
                    <a:gd name="T49" fmla="*/ 8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
                    <a:gd name="T76" fmla="*/ 0 h 102"/>
                    <a:gd name="T77" fmla="*/ 137 w 137"/>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 h="102">
                      <a:moveTo>
                        <a:pt x="0" y="32"/>
                      </a:moveTo>
                      <a:lnTo>
                        <a:pt x="17" y="47"/>
                      </a:lnTo>
                      <a:lnTo>
                        <a:pt x="17" y="53"/>
                      </a:lnTo>
                      <a:lnTo>
                        <a:pt x="44" y="76"/>
                      </a:lnTo>
                      <a:lnTo>
                        <a:pt x="110" y="102"/>
                      </a:lnTo>
                      <a:lnTo>
                        <a:pt x="137" y="97"/>
                      </a:lnTo>
                      <a:lnTo>
                        <a:pt x="137" y="85"/>
                      </a:lnTo>
                      <a:lnTo>
                        <a:pt x="137" y="81"/>
                      </a:lnTo>
                      <a:lnTo>
                        <a:pt x="137" y="72"/>
                      </a:lnTo>
                      <a:lnTo>
                        <a:pt x="135" y="59"/>
                      </a:lnTo>
                      <a:lnTo>
                        <a:pt x="131" y="45"/>
                      </a:lnTo>
                      <a:lnTo>
                        <a:pt x="123" y="30"/>
                      </a:lnTo>
                      <a:lnTo>
                        <a:pt x="116" y="19"/>
                      </a:lnTo>
                      <a:lnTo>
                        <a:pt x="104" y="9"/>
                      </a:lnTo>
                      <a:lnTo>
                        <a:pt x="93" y="5"/>
                      </a:lnTo>
                      <a:lnTo>
                        <a:pt x="80" y="0"/>
                      </a:lnTo>
                      <a:lnTo>
                        <a:pt x="68" y="2"/>
                      </a:lnTo>
                      <a:lnTo>
                        <a:pt x="55" y="3"/>
                      </a:lnTo>
                      <a:lnTo>
                        <a:pt x="47" y="9"/>
                      </a:lnTo>
                      <a:lnTo>
                        <a:pt x="34" y="19"/>
                      </a:lnTo>
                      <a:lnTo>
                        <a:pt x="30" y="24"/>
                      </a:lnTo>
                      <a:lnTo>
                        <a:pt x="19" y="21"/>
                      </a:lnTo>
                      <a:lnTo>
                        <a:pt x="2" y="26"/>
                      </a:lnTo>
                      <a:lnTo>
                        <a:pt x="0" y="32"/>
                      </a:lnTo>
                      <a:close/>
                    </a:path>
                  </a:pathLst>
                </a:custGeom>
                <a:solidFill>
                  <a:srgbClr val="666666"/>
                </a:solidFill>
                <a:ln w="9525">
                  <a:noFill/>
                  <a:round/>
                  <a:headEnd/>
                  <a:tailEnd/>
                </a:ln>
              </p:spPr>
              <p:txBody>
                <a:bodyPr/>
                <a:lstStyle/>
                <a:p>
                  <a:endParaRPr lang="en-US"/>
                </a:p>
              </p:txBody>
            </p:sp>
            <p:sp>
              <p:nvSpPr>
                <p:cNvPr id="12415" name="Freeform 121"/>
                <p:cNvSpPr>
                  <a:spLocks/>
                </p:cNvSpPr>
                <p:nvPr/>
              </p:nvSpPr>
              <p:spPr bwMode="auto">
                <a:xfrm>
                  <a:off x="1923" y="2043"/>
                  <a:ext cx="33" cy="27"/>
                </a:xfrm>
                <a:custGeom>
                  <a:avLst/>
                  <a:gdLst>
                    <a:gd name="T0" fmla="*/ 0 w 65"/>
                    <a:gd name="T1" fmla="*/ 1 h 55"/>
                    <a:gd name="T2" fmla="*/ 2 w 65"/>
                    <a:gd name="T3" fmla="*/ 0 h 55"/>
                    <a:gd name="T4" fmla="*/ 6 w 65"/>
                    <a:gd name="T5" fmla="*/ 2 h 55"/>
                    <a:gd name="T6" fmla="*/ 6 w 65"/>
                    <a:gd name="T7" fmla="*/ 3 h 55"/>
                    <a:gd name="T8" fmla="*/ 9 w 65"/>
                    <a:gd name="T9" fmla="*/ 6 h 55"/>
                    <a:gd name="T10" fmla="*/ 17 w 65"/>
                    <a:gd name="T11" fmla="*/ 10 h 55"/>
                    <a:gd name="T12" fmla="*/ 15 w 65"/>
                    <a:gd name="T13" fmla="*/ 13 h 55"/>
                    <a:gd name="T14" fmla="*/ 4 w 65"/>
                    <a:gd name="T15" fmla="*/ 7 h 55"/>
                    <a:gd name="T16" fmla="*/ 4 w 65"/>
                    <a:gd name="T17" fmla="*/ 5 h 55"/>
                    <a:gd name="T18" fmla="*/ 0 w 65"/>
                    <a:gd name="T19" fmla="*/ 1 h 55"/>
                    <a:gd name="T20" fmla="*/ 0 w 65"/>
                    <a:gd name="T21" fmla="*/ 1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55"/>
                    <a:gd name="T35" fmla="*/ 65 w 65"/>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55">
                      <a:moveTo>
                        <a:pt x="0" y="6"/>
                      </a:moveTo>
                      <a:lnTo>
                        <a:pt x="8" y="0"/>
                      </a:lnTo>
                      <a:lnTo>
                        <a:pt x="23" y="10"/>
                      </a:lnTo>
                      <a:lnTo>
                        <a:pt x="23" y="15"/>
                      </a:lnTo>
                      <a:lnTo>
                        <a:pt x="36" y="25"/>
                      </a:lnTo>
                      <a:lnTo>
                        <a:pt x="65" y="40"/>
                      </a:lnTo>
                      <a:lnTo>
                        <a:pt x="59" y="55"/>
                      </a:lnTo>
                      <a:lnTo>
                        <a:pt x="13" y="31"/>
                      </a:lnTo>
                      <a:lnTo>
                        <a:pt x="13" y="21"/>
                      </a:lnTo>
                      <a:lnTo>
                        <a:pt x="0" y="6"/>
                      </a:lnTo>
                      <a:close/>
                    </a:path>
                  </a:pathLst>
                </a:custGeom>
                <a:solidFill>
                  <a:srgbClr val="FFFF85"/>
                </a:solidFill>
                <a:ln w="9525">
                  <a:noFill/>
                  <a:round/>
                  <a:headEnd/>
                  <a:tailEnd/>
                </a:ln>
              </p:spPr>
              <p:txBody>
                <a:bodyPr/>
                <a:lstStyle/>
                <a:p>
                  <a:endParaRPr lang="en-US"/>
                </a:p>
              </p:txBody>
            </p:sp>
            <p:sp>
              <p:nvSpPr>
                <p:cNvPr id="12416" name="Freeform 122"/>
                <p:cNvSpPr>
                  <a:spLocks/>
                </p:cNvSpPr>
                <p:nvPr/>
              </p:nvSpPr>
              <p:spPr bwMode="auto">
                <a:xfrm>
                  <a:off x="1942" y="2038"/>
                  <a:ext cx="34" cy="15"/>
                </a:xfrm>
                <a:custGeom>
                  <a:avLst/>
                  <a:gdLst>
                    <a:gd name="T0" fmla="*/ 0 w 68"/>
                    <a:gd name="T1" fmla="*/ 5 h 30"/>
                    <a:gd name="T2" fmla="*/ 0 w 68"/>
                    <a:gd name="T3" fmla="*/ 5 h 30"/>
                    <a:gd name="T4" fmla="*/ 1 w 68"/>
                    <a:gd name="T5" fmla="*/ 3 h 30"/>
                    <a:gd name="T6" fmla="*/ 2 w 68"/>
                    <a:gd name="T7" fmla="*/ 1 h 30"/>
                    <a:gd name="T8" fmla="*/ 5 w 68"/>
                    <a:gd name="T9" fmla="*/ 1 h 30"/>
                    <a:gd name="T10" fmla="*/ 8 w 68"/>
                    <a:gd name="T11" fmla="*/ 0 h 30"/>
                    <a:gd name="T12" fmla="*/ 11 w 68"/>
                    <a:gd name="T13" fmla="*/ 1 h 30"/>
                    <a:gd name="T14" fmla="*/ 13 w 68"/>
                    <a:gd name="T15" fmla="*/ 2 h 30"/>
                    <a:gd name="T16" fmla="*/ 14 w 68"/>
                    <a:gd name="T17" fmla="*/ 3 h 30"/>
                    <a:gd name="T18" fmla="*/ 17 w 68"/>
                    <a:gd name="T19" fmla="*/ 7 h 30"/>
                    <a:gd name="T20" fmla="*/ 10 w 68"/>
                    <a:gd name="T21" fmla="*/ 7 h 30"/>
                    <a:gd name="T22" fmla="*/ 3 w 68"/>
                    <a:gd name="T23" fmla="*/ 8 h 30"/>
                    <a:gd name="T24" fmla="*/ 0 w 68"/>
                    <a:gd name="T25" fmla="*/ 5 h 30"/>
                    <a:gd name="T26" fmla="*/ 0 w 68"/>
                    <a:gd name="T27" fmla="*/ 5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30"/>
                    <a:gd name="T44" fmla="*/ 68 w 6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30">
                      <a:moveTo>
                        <a:pt x="0" y="19"/>
                      </a:moveTo>
                      <a:lnTo>
                        <a:pt x="0" y="17"/>
                      </a:lnTo>
                      <a:lnTo>
                        <a:pt x="4" y="9"/>
                      </a:lnTo>
                      <a:lnTo>
                        <a:pt x="10" y="4"/>
                      </a:lnTo>
                      <a:lnTo>
                        <a:pt x="21" y="2"/>
                      </a:lnTo>
                      <a:lnTo>
                        <a:pt x="32" y="0"/>
                      </a:lnTo>
                      <a:lnTo>
                        <a:pt x="44" y="4"/>
                      </a:lnTo>
                      <a:lnTo>
                        <a:pt x="53" y="7"/>
                      </a:lnTo>
                      <a:lnTo>
                        <a:pt x="59" y="9"/>
                      </a:lnTo>
                      <a:lnTo>
                        <a:pt x="68" y="28"/>
                      </a:lnTo>
                      <a:lnTo>
                        <a:pt x="42" y="28"/>
                      </a:lnTo>
                      <a:lnTo>
                        <a:pt x="15" y="30"/>
                      </a:lnTo>
                      <a:lnTo>
                        <a:pt x="0" y="19"/>
                      </a:lnTo>
                      <a:close/>
                    </a:path>
                  </a:pathLst>
                </a:custGeom>
                <a:solidFill>
                  <a:srgbClr val="FFFF85"/>
                </a:solidFill>
                <a:ln w="9525">
                  <a:noFill/>
                  <a:round/>
                  <a:headEnd/>
                  <a:tailEnd/>
                </a:ln>
              </p:spPr>
              <p:txBody>
                <a:bodyPr/>
                <a:lstStyle/>
                <a:p>
                  <a:endParaRPr lang="en-US"/>
                </a:p>
              </p:txBody>
            </p:sp>
            <p:sp>
              <p:nvSpPr>
                <p:cNvPr id="12417" name="Freeform 123"/>
                <p:cNvSpPr>
                  <a:spLocks/>
                </p:cNvSpPr>
                <p:nvPr/>
              </p:nvSpPr>
              <p:spPr bwMode="auto">
                <a:xfrm>
                  <a:off x="1859" y="2009"/>
                  <a:ext cx="42" cy="76"/>
                </a:xfrm>
                <a:custGeom>
                  <a:avLst/>
                  <a:gdLst>
                    <a:gd name="T0" fmla="*/ 21 w 83"/>
                    <a:gd name="T1" fmla="*/ 31 h 152"/>
                    <a:gd name="T2" fmla="*/ 19 w 83"/>
                    <a:gd name="T3" fmla="*/ 21 h 152"/>
                    <a:gd name="T4" fmla="*/ 18 w 83"/>
                    <a:gd name="T5" fmla="*/ 9 h 152"/>
                    <a:gd name="T6" fmla="*/ 16 w 83"/>
                    <a:gd name="T7" fmla="*/ 6 h 152"/>
                    <a:gd name="T8" fmla="*/ 14 w 83"/>
                    <a:gd name="T9" fmla="*/ 12 h 152"/>
                    <a:gd name="T10" fmla="*/ 5 w 83"/>
                    <a:gd name="T11" fmla="*/ 0 h 152"/>
                    <a:gd name="T12" fmla="*/ 2 w 83"/>
                    <a:gd name="T13" fmla="*/ 3 h 152"/>
                    <a:gd name="T14" fmla="*/ 5 w 83"/>
                    <a:gd name="T15" fmla="*/ 9 h 152"/>
                    <a:gd name="T16" fmla="*/ 0 w 83"/>
                    <a:gd name="T17" fmla="*/ 20 h 152"/>
                    <a:gd name="T18" fmla="*/ 14 w 83"/>
                    <a:gd name="T19" fmla="*/ 27 h 152"/>
                    <a:gd name="T20" fmla="*/ 16 w 83"/>
                    <a:gd name="T21" fmla="*/ 38 h 152"/>
                    <a:gd name="T22" fmla="*/ 21 w 83"/>
                    <a:gd name="T23" fmla="*/ 31 h 152"/>
                    <a:gd name="T24" fmla="*/ 21 w 83"/>
                    <a:gd name="T25" fmla="*/ 3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152"/>
                    <a:gd name="T41" fmla="*/ 83 w 83"/>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152">
                      <a:moveTo>
                        <a:pt x="83" y="127"/>
                      </a:moveTo>
                      <a:lnTo>
                        <a:pt x="76" y="87"/>
                      </a:lnTo>
                      <a:lnTo>
                        <a:pt x="72" y="34"/>
                      </a:lnTo>
                      <a:lnTo>
                        <a:pt x="64" y="26"/>
                      </a:lnTo>
                      <a:lnTo>
                        <a:pt x="55" y="49"/>
                      </a:lnTo>
                      <a:lnTo>
                        <a:pt x="19" y="0"/>
                      </a:lnTo>
                      <a:lnTo>
                        <a:pt x="5" y="13"/>
                      </a:lnTo>
                      <a:lnTo>
                        <a:pt x="17" y="34"/>
                      </a:lnTo>
                      <a:lnTo>
                        <a:pt x="0" y="80"/>
                      </a:lnTo>
                      <a:lnTo>
                        <a:pt x="55" y="110"/>
                      </a:lnTo>
                      <a:lnTo>
                        <a:pt x="64" y="152"/>
                      </a:lnTo>
                      <a:lnTo>
                        <a:pt x="83" y="127"/>
                      </a:lnTo>
                      <a:close/>
                    </a:path>
                  </a:pathLst>
                </a:custGeom>
                <a:solidFill>
                  <a:srgbClr val="FFB5A8"/>
                </a:solidFill>
                <a:ln w="9525">
                  <a:noFill/>
                  <a:round/>
                  <a:headEnd/>
                  <a:tailEnd/>
                </a:ln>
              </p:spPr>
              <p:txBody>
                <a:bodyPr/>
                <a:lstStyle/>
                <a:p>
                  <a:endParaRPr lang="en-US"/>
                </a:p>
              </p:txBody>
            </p:sp>
            <p:sp>
              <p:nvSpPr>
                <p:cNvPr id="12418" name="Freeform 124"/>
                <p:cNvSpPr>
                  <a:spLocks/>
                </p:cNvSpPr>
                <p:nvPr/>
              </p:nvSpPr>
              <p:spPr bwMode="auto">
                <a:xfrm>
                  <a:off x="1968" y="1965"/>
                  <a:ext cx="30" cy="67"/>
                </a:xfrm>
                <a:custGeom>
                  <a:avLst/>
                  <a:gdLst>
                    <a:gd name="T0" fmla="*/ 8 w 59"/>
                    <a:gd name="T1" fmla="*/ 33 h 135"/>
                    <a:gd name="T2" fmla="*/ 6 w 59"/>
                    <a:gd name="T3" fmla="*/ 22 h 135"/>
                    <a:gd name="T4" fmla="*/ 0 w 59"/>
                    <a:gd name="T5" fmla="*/ 11 h 135"/>
                    <a:gd name="T6" fmla="*/ 2 w 59"/>
                    <a:gd name="T7" fmla="*/ 11 h 135"/>
                    <a:gd name="T8" fmla="*/ 7 w 59"/>
                    <a:gd name="T9" fmla="*/ 14 h 135"/>
                    <a:gd name="T10" fmla="*/ 9 w 59"/>
                    <a:gd name="T11" fmla="*/ 3 h 135"/>
                    <a:gd name="T12" fmla="*/ 13 w 59"/>
                    <a:gd name="T13" fmla="*/ 0 h 135"/>
                    <a:gd name="T14" fmla="*/ 15 w 59"/>
                    <a:gd name="T15" fmla="*/ 15 h 135"/>
                    <a:gd name="T16" fmla="*/ 12 w 59"/>
                    <a:gd name="T17" fmla="*/ 27 h 135"/>
                    <a:gd name="T18" fmla="*/ 12 w 59"/>
                    <a:gd name="T19" fmla="*/ 33 h 135"/>
                    <a:gd name="T20" fmla="*/ 8 w 59"/>
                    <a:gd name="T21" fmla="*/ 33 h 135"/>
                    <a:gd name="T22" fmla="*/ 8 w 59"/>
                    <a:gd name="T23" fmla="*/ 33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35"/>
                    <a:gd name="T38" fmla="*/ 59 w 59"/>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35">
                      <a:moveTo>
                        <a:pt x="31" y="135"/>
                      </a:moveTo>
                      <a:lnTo>
                        <a:pt x="21" y="90"/>
                      </a:lnTo>
                      <a:lnTo>
                        <a:pt x="0" y="46"/>
                      </a:lnTo>
                      <a:lnTo>
                        <a:pt x="6" y="44"/>
                      </a:lnTo>
                      <a:lnTo>
                        <a:pt x="25" y="57"/>
                      </a:lnTo>
                      <a:lnTo>
                        <a:pt x="36" y="12"/>
                      </a:lnTo>
                      <a:lnTo>
                        <a:pt x="52" y="0"/>
                      </a:lnTo>
                      <a:lnTo>
                        <a:pt x="59" y="63"/>
                      </a:lnTo>
                      <a:lnTo>
                        <a:pt x="46" y="109"/>
                      </a:lnTo>
                      <a:lnTo>
                        <a:pt x="46" y="135"/>
                      </a:lnTo>
                      <a:lnTo>
                        <a:pt x="31" y="135"/>
                      </a:lnTo>
                      <a:close/>
                    </a:path>
                  </a:pathLst>
                </a:custGeom>
                <a:solidFill>
                  <a:srgbClr val="FFB5A8"/>
                </a:solidFill>
                <a:ln w="9525">
                  <a:noFill/>
                  <a:round/>
                  <a:headEnd/>
                  <a:tailEnd/>
                </a:ln>
              </p:spPr>
              <p:txBody>
                <a:bodyPr/>
                <a:lstStyle/>
                <a:p>
                  <a:endParaRPr lang="en-US"/>
                </a:p>
              </p:txBody>
            </p:sp>
            <p:sp>
              <p:nvSpPr>
                <p:cNvPr id="12419" name="Freeform 125"/>
                <p:cNvSpPr>
                  <a:spLocks/>
                </p:cNvSpPr>
                <p:nvPr/>
              </p:nvSpPr>
              <p:spPr bwMode="auto">
                <a:xfrm>
                  <a:off x="1884" y="2401"/>
                  <a:ext cx="55" cy="52"/>
                </a:xfrm>
                <a:custGeom>
                  <a:avLst/>
                  <a:gdLst>
                    <a:gd name="T0" fmla="*/ 24 w 108"/>
                    <a:gd name="T1" fmla="*/ 0 h 105"/>
                    <a:gd name="T2" fmla="*/ 8 w 108"/>
                    <a:gd name="T3" fmla="*/ 5 h 105"/>
                    <a:gd name="T4" fmla="*/ 10 w 108"/>
                    <a:gd name="T5" fmla="*/ 15 h 105"/>
                    <a:gd name="T6" fmla="*/ 3 w 108"/>
                    <a:gd name="T7" fmla="*/ 20 h 105"/>
                    <a:gd name="T8" fmla="*/ 0 w 108"/>
                    <a:gd name="T9" fmla="*/ 23 h 105"/>
                    <a:gd name="T10" fmla="*/ 14 w 108"/>
                    <a:gd name="T11" fmla="*/ 26 h 105"/>
                    <a:gd name="T12" fmla="*/ 18 w 108"/>
                    <a:gd name="T13" fmla="*/ 21 h 105"/>
                    <a:gd name="T14" fmla="*/ 23 w 108"/>
                    <a:gd name="T15" fmla="*/ 18 h 105"/>
                    <a:gd name="T16" fmla="*/ 23 w 108"/>
                    <a:gd name="T17" fmla="*/ 12 h 105"/>
                    <a:gd name="T18" fmla="*/ 28 w 108"/>
                    <a:gd name="T19" fmla="*/ 3 h 105"/>
                    <a:gd name="T20" fmla="*/ 24 w 108"/>
                    <a:gd name="T21" fmla="*/ 0 h 105"/>
                    <a:gd name="T22" fmla="*/ 24 w 108"/>
                    <a:gd name="T23" fmla="*/ 0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8"/>
                    <a:gd name="T37" fmla="*/ 0 h 105"/>
                    <a:gd name="T38" fmla="*/ 108 w 108"/>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8" h="105">
                      <a:moveTo>
                        <a:pt x="95" y="0"/>
                      </a:moveTo>
                      <a:lnTo>
                        <a:pt x="32" y="21"/>
                      </a:lnTo>
                      <a:lnTo>
                        <a:pt x="38" y="61"/>
                      </a:lnTo>
                      <a:lnTo>
                        <a:pt x="11" y="82"/>
                      </a:lnTo>
                      <a:lnTo>
                        <a:pt x="0" y="95"/>
                      </a:lnTo>
                      <a:lnTo>
                        <a:pt x="53" y="105"/>
                      </a:lnTo>
                      <a:lnTo>
                        <a:pt x="68" y="86"/>
                      </a:lnTo>
                      <a:lnTo>
                        <a:pt x="91" y="75"/>
                      </a:lnTo>
                      <a:lnTo>
                        <a:pt x="91" y="50"/>
                      </a:lnTo>
                      <a:lnTo>
                        <a:pt x="108" y="12"/>
                      </a:lnTo>
                      <a:lnTo>
                        <a:pt x="95" y="0"/>
                      </a:lnTo>
                      <a:close/>
                    </a:path>
                  </a:pathLst>
                </a:custGeom>
                <a:solidFill>
                  <a:srgbClr val="000000"/>
                </a:solidFill>
                <a:ln w="9525">
                  <a:noFill/>
                  <a:round/>
                  <a:headEnd/>
                  <a:tailEnd/>
                </a:ln>
              </p:spPr>
              <p:txBody>
                <a:bodyPr/>
                <a:lstStyle/>
                <a:p>
                  <a:endParaRPr lang="en-US"/>
                </a:p>
              </p:txBody>
            </p:sp>
            <p:sp>
              <p:nvSpPr>
                <p:cNvPr id="12420" name="Freeform 126"/>
                <p:cNvSpPr>
                  <a:spLocks/>
                </p:cNvSpPr>
                <p:nvPr/>
              </p:nvSpPr>
              <p:spPr bwMode="auto">
                <a:xfrm>
                  <a:off x="1973" y="2398"/>
                  <a:ext cx="45" cy="43"/>
                </a:xfrm>
                <a:custGeom>
                  <a:avLst/>
                  <a:gdLst>
                    <a:gd name="T0" fmla="*/ 19 w 91"/>
                    <a:gd name="T1" fmla="*/ 0 h 85"/>
                    <a:gd name="T2" fmla="*/ 9 w 91"/>
                    <a:gd name="T3" fmla="*/ 0 h 85"/>
                    <a:gd name="T4" fmla="*/ 9 w 91"/>
                    <a:gd name="T5" fmla="*/ 10 h 85"/>
                    <a:gd name="T6" fmla="*/ 0 w 91"/>
                    <a:gd name="T7" fmla="*/ 17 h 85"/>
                    <a:gd name="T8" fmla="*/ 1 w 91"/>
                    <a:gd name="T9" fmla="*/ 22 h 85"/>
                    <a:gd name="T10" fmla="*/ 11 w 91"/>
                    <a:gd name="T11" fmla="*/ 22 h 85"/>
                    <a:gd name="T12" fmla="*/ 14 w 91"/>
                    <a:gd name="T13" fmla="*/ 16 h 85"/>
                    <a:gd name="T14" fmla="*/ 22 w 91"/>
                    <a:gd name="T15" fmla="*/ 13 h 85"/>
                    <a:gd name="T16" fmla="*/ 19 w 91"/>
                    <a:gd name="T17" fmla="*/ 0 h 85"/>
                    <a:gd name="T18" fmla="*/ 19 w 91"/>
                    <a:gd name="T19" fmla="*/ 0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85"/>
                    <a:gd name="T32" fmla="*/ 91 w 91"/>
                    <a:gd name="T33" fmla="*/ 85 h 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85">
                      <a:moveTo>
                        <a:pt x="78" y="0"/>
                      </a:moveTo>
                      <a:lnTo>
                        <a:pt x="38" y="0"/>
                      </a:lnTo>
                      <a:lnTo>
                        <a:pt x="38" y="40"/>
                      </a:lnTo>
                      <a:lnTo>
                        <a:pt x="0" y="68"/>
                      </a:lnTo>
                      <a:lnTo>
                        <a:pt x="4" y="85"/>
                      </a:lnTo>
                      <a:lnTo>
                        <a:pt x="47" y="85"/>
                      </a:lnTo>
                      <a:lnTo>
                        <a:pt x="59" y="61"/>
                      </a:lnTo>
                      <a:lnTo>
                        <a:pt x="91" y="51"/>
                      </a:lnTo>
                      <a:lnTo>
                        <a:pt x="78" y="0"/>
                      </a:lnTo>
                      <a:close/>
                    </a:path>
                  </a:pathLst>
                </a:custGeom>
                <a:solidFill>
                  <a:srgbClr val="000000"/>
                </a:solidFill>
                <a:ln w="9525">
                  <a:noFill/>
                  <a:round/>
                  <a:headEnd/>
                  <a:tailEnd/>
                </a:ln>
              </p:spPr>
              <p:txBody>
                <a:bodyPr/>
                <a:lstStyle/>
                <a:p>
                  <a:endParaRPr lang="en-US"/>
                </a:p>
              </p:txBody>
            </p:sp>
            <p:sp>
              <p:nvSpPr>
                <p:cNvPr id="12421" name="Freeform 127"/>
                <p:cNvSpPr>
                  <a:spLocks/>
                </p:cNvSpPr>
                <p:nvPr/>
              </p:nvSpPr>
              <p:spPr bwMode="auto">
                <a:xfrm>
                  <a:off x="736" y="2683"/>
                  <a:ext cx="1032" cy="320"/>
                </a:xfrm>
                <a:custGeom>
                  <a:avLst/>
                  <a:gdLst>
                    <a:gd name="T0" fmla="*/ 375 w 2064"/>
                    <a:gd name="T1" fmla="*/ 0 h 640"/>
                    <a:gd name="T2" fmla="*/ 516 w 2064"/>
                    <a:gd name="T3" fmla="*/ 79 h 640"/>
                    <a:gd name="T4" fmla="*/ 441 w 2064"/>
                    <a:gd name="T5" fmla="*/ 123 h 640"/>
                    <a:gd name="T6" fmla="*/ 369 w 2064"/>
                    <a:gd name="T7" fmla="*/ 82 h 640"/>
                    <a:gd name="T8" fmla="*/ 360 w 2064"/>
                    <a:gd name="T9" fmla="*/ 87 h 640"/>
                    <a:gd name="T10" fmla="*/ 472 w 2064"/>
                    <a:gd name="T11" fmla="*/ 160 h 640"/>
                    <a:gd name="T12" fmla="*/ 0 w 2064"/>
                    <a:gd name="T13" fmla="*/ 160 h 640"/>
                    <a:gd name="T14" fmla="*/ 375 w 2064"/>
                    <a:gd name="T15" fmla="*/ 0 h 640"/>
                    <a:gd name="T16" fmla="*/ 375 w 2064"/>
                    <a:gd name="T17" fmla="*/ 0 h 6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640"/>
                    <a:gd name="T29" fmla="*/ 2064 w 2064"/>
                    <a:gd name="T30" fmla="*/ 640 h 6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640">
                      <a:moveTo>
                        <a:pt x="1502" y="0"/>
                      </a:moveTo>
                      <a:lnTo>
                        <a:pt x="2064" y="315"/>
                      </a:lnTo>
                      <a:lnTo>
                        <a:pt x="1766" y="494"/>
                      </a:lnTo>
                      <a:lnTo>
                        <a:pt x="1477" y="330"/>
                      </a:lnTo>
                      <a:lnTo>
                        <a:pt x="1443" y="351"/>
                      </a:lnTo>
                      <a:lnTo>
                        <a:pt x="1889" y="640"/>
                      </a:lnTo>
                      <a:lnTo>
                        <a:pt x="0" y="640"/>
                      </a:lnTo>
                      <a:lnTo>
                        <a:pt x="1502" y="0"/>
                      </a:lnTo>
                      <a:close/>
                    </a:path>
                  </a:pathLst>
                </a:custGeom>
                <a:solidFill>
                  <a:srgbClr val="594C4C"/>
                </a:solidFill>
                <a:ln w="9525">
                  <a:noFill/>
                  <a:round/>
                  <a:headEnd/>
                  <a:tailEnd/>
                </a:ln>
              </p:spPr>
              <p:txBody>
                <a:bodyPr/>
                <a:lstStyle/>
                <a:p>
                  <a:endParaRPr lang="en-US"/>
                </a:p>
              </p:txBody>
            </p:sp>
            <p:sp>
              <p:nvSpPr>
                <p:cNvPr id="12422" name="Freeform 128"/>
                <p:cNvSpPr>
                  <a:spLocks/>
                </p:cNvSpPr>
                <p:nvPr/>
              </p:nvSpPr>
              <p:spPr bwMode="auto">
                <a:xfrm>
                  <a:off x="1036" y="2661"/>
                  <a:ext cx="475" cy="294"/>
                </a:xfrm>
                <a:custGeom>
                  <a:avLst/>
                  <a:gdLst>
                    <a:gd name="T0" fmla="*/ 0 w 950"/>
                    <a:gd name="T1" fmla="*/ 128 h 587"/>
                    <a:gd name="T2" fmla="*/ 134 w 950"/>
                    <a:gd name="T3" fmla="*/ 26 h 587"/>
                    <a:gd name="T4" fmla="*/ 214 w 950"/>
                    <a:gd name="T5" fmla="*/ 0 h 587"/>
                    <a:gd name="T6" fmla="*/ 238 w 950"/>
                    <a:gd name="T7" fmla="*/ 12 h 587"/>
                    <a:gd name="T8" fmla="*/ 236 w 950"/>
                    <a:gd name="T9" fmla="*/ 27 h 587"/>
                    <a:gd name="T10" fmla="*/ 154 w 950"/>
                    <a:gd name="T11" fmla="*/ 71 h 587"/>
                    <a:gd name="T12" fmla="*/ 142 w 950"/>
                    <a:gd name="T13" fmla="*/ 59 h 587"/>
                    <a:gd name="T14" fmla="*/ 81 w 950"/>
                    <a:gd name="T15" fmla="*/ 95 h 587"/>
                    <a:gd name="T16" fmla="*/ 77 w 950"/>
                    <a:gd name="T17" fmla="*/ 118 h 587"/>
                    <a:gd name="T18" fmla="*/ 22 w 950"/>
                    <a:gd name="T19" fmla="*/ 147 h 587"/>
                    <a:gd name="T20" fmla="*/ 0 w 950"/>
                    <a:gd name="T21" fmla="*/ 128 h 587"/>
                    <a:gd name="T22" fmla="*/ 0 w 950"/>
                    <a:gd name="T23" fmla="*/ 128 h 5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0"/>
                    <a:gd name="T37" fmla="*/ 0 h 587"/>
                    <a:gd name="T38" fmla="*/ 950 w 950"/>
                    <a:gd name="T39" fmla="*/ 587 h 5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0" h="587">
                      <a:moveTo>
                        <a:pt x="0" y="509"/>
                      </a:moveTo>
                      <a:lnTo>
                        <a:pt x="534" y="101"/>
                      </a:lnTo>
                      <a:lnTo>
                        <a:pt x="855" y="0"/>
                      </a:lnTo>
                      <a:lnTo>
                        <a:pt x="950" y="46"/>
                      </a:lnTo>
                      <a:lnTo>
                        <a:pt x="942" y="105"/>
                      </a:lnTo>
                      <a:lnTo>
                        <a:pt x="614" y="283"/>
                      </a:lnTo>
                      <a:lnTo>
                        <a:pt x="568" y="236"/>
                      </a:lnTo>
                      <a:lnTo>
                        <a:pt x="321" y="380"/>
                      </a:lnTo>
                      <a:lnTo>
                        <a:pt x="308" y="471"/>
                      </a:lnTo>
                      <a:lnTo>
                        <a:pt x="87" y="587"/>
                      </a:lnTo>
                      <a:lnTo>
                        <a:pt x="0" y="509"/>
                      </a:lnTo>
                      <a:close/>
                    </a:path>
                  </a:pathLst>
                </a:custGeom>
                <a:solidFill>
                  <a:srgbClr val="A67A4D"/>
                </a:solidFill>
                <a:ln w="9525">
                  <a:noFill/>
                  <a:round/>
                  <a:headEnd/>
                  <a:tailEnd/>
                </a:ln>
              </p:spPr>
              <p:txBody>
                <a:bodyPr/>
                <a:lstStyle/>
                <a:p>
                  <a:endParaRPr lang="en-US"/>
                </a:p>
              </p:txBody>
            </p:sp>
            <p:sp>
              <p:nvSpPr>
                <p:cNvPr id="12423" name="Freeform 129"/>
                <p:cNvSpPr>
                  <a:spLocks/>
                </p:cNvSpPr>
                <p:nvPr/>
              </p:nvSpPr>
              <p:spPr bwMode="auto">
                <a:xfrm>
                  <a:off x="575" y="2362"/>
                  <a:ext cx="915" cy="548"/>
                </a:xfrm>
                <a:custGeom>
                  <a:avLst/>
                  <a:gdLst>
                    <a:gd name="T0" fmla="*/ 0 w 1830"/>
                    <a:gd name="T1" fmla="*/ 120 h 1096"/>
                    <a:gd name="T2" fmla="*/ 87 w 1830"/>
                    <a:gd name="T3" fmla="*/ 84 h 1096"/>
                    <a:gd name="T4" fmla="*/ 89 w 1830"/>
                    <a:gd name="T5" fmla="*/ 50 h 1096"/>
                    <a:gd name="T6" fmla="*/ 131 w 1830"/>
                    <a:gd name="T7" fmla="*/ 40 h 1096"/>
                    <a:gd name="T8" fmla="*/ 160 w 1830"/>
                    <a:gd name="T9" fmla="*/ 63 h 1096"/>
                    <a:gd name="T10" fmla="*/ 155 w 1830"/>
                    <a:gd name="T11" fmla="*/ 109 h 1096"/>
                    <a:gd name="T12" fmla="*/ 240 w 1830"/>
                    <a:gd name="T13" fmla="*/ 73 h 1096"/>
                    <a:gd name="T14" fmla="*/ 239 w 1830"/>
                    <a:gd name="T15" fmla="*/ 28 h 1096"/>
                    <a:gd name="T16" fmla="*/ 314 w 1830"/>
                    <a:gd name="T17" fmla="*/ 0 h 1096"/>
                    <a:gd name="T18" fmla="*/ 383 w 1830"/>
                    <a:gd name="T19" fmla="*/ 43 h 1096"/>
                    <a:gd name="T20" fmla="*/ 379 w 1830"/>
                    <a:gd name="T21" fmla="*/ 73 h 1096"/>
                    <a:gd name="T22" fmla="*/ 399 w 1830"/>
                    <a:gd name="T23" fmla="*/ 67 h 1096"/>
                    <a:gd name="T24" fmla="*/ 458 w 1830"/>
                    <a:gd name="T25" fmla="*/ 101 h 1096"/>
                    <a:gd name="T26" fmla="*/ 397 w 1830"/>
                    <a:gd name="T27" fmla="*/ 177 h 1096"/>
                    <a:gd name="T28" fmla="*/ 230 w 1830"/>
                    <a:gd name="T29" fmla="*/ 200 h 1096"/>
                    <a:gd name="T30" fmla="*/ 0 w 1830"/>
                    <a:gd name="T31" fmla="*/ 274 h 1096"/>
                    <a:gd name="T32" fmla="*/ 0 w 1830"/>
                    <a:gd name="T33" fmla="*/ 120 h 1096"/>
                    <a:gd name="T34" fmla="*/ 0 w 1830"/>
                    <a:gd name="T35" fmla="*/ 120 h 10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0"/>
                    <a:gd name="T55" fmla="*/ 0 h 1096"/>
                    <a:gd name="T56" fmla="*/ 1830 w 1830"/>
                    <a:gd name="T57" fmla="*/ 1096 h 10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0" h="1096">
                      <a:moveTo>
                        <a:pt x="0" y="482"/>
                      </a:moveTo>
                      <a:lnTo>
                        <a:pt x="346" y="338"/>
                      </a:lnTo>
                      <a:lnTo>
                        <a:pt x="353" y="201"/>
                      </a:lnTo>
                      <a:lnTo>
                        <a:pt x="524" y="161"/>
                      </a:lnTo>
                      <a:lnTo>
                        <a:pt x="640" y="252"/>
                      </a:lnTo>
                      <a:lnTo>
                        <a:pt x="619" y="437"/>
                      </a:lnTo>
                      <a:lnTo>
                        <a:pt x="963" y="292"/>
                      </a:lnTo>
                      <a:lnTo>
                        <a:pt x="958" y="112"/>
                      </a:lnTo>
                      <a:lnTo>
                        <a:pt x="1256" y="0"/>
                      </a:lnTo>
                      <a:lnTo>
                        <a:pt x="1530" y="174"/>
                      </a:lnTo>
                      <a:lnTo>
                        <a:pt x="1515" y="292"/>
                      </a:lnTo>
                      <a:lnTo>
                        <a:pt x="1593" y="266"/>
                      </a:lnTo>
                      <a:lnTo>
                        <a:pt x="1830" y="404"/>
                      </a:lnTo>
                      <a:lnTo>
                        <a:pt x="1585" y="710"/>
                      </a:lnTo>
                      <a:lnTo>
                        <a:pt x="922" y="801"/>
                      </a:lnTo>
                      <a:lnTo>
                        <a:pt x="0" y="1096"/>
                      </a:lnTo>
                      <a:lnTo>
                        <a:pt x="0" y="482"/>
                      </a:lnTo>
                      <a:close/>
                    </a:path>
                  </a:pathLst>
                </a:custGeom>
                <a:solidFill>
                  <a:srgbClr val="FFCC80"/>
                </a:solidFill>
                <a:ln w="9525">
                  <a:noFill/>
                  <a:round/>
                  <a:headEnd/>
                  <a:tailEnd/>
                </a:ln>
              </p:spPr>
              <p:txBody>
                <a:bodyPr/>
                <a:lstStyle/>
                <a:p>
                  <a:endParaRPr lang="en-US"/>
                </a:p>
              </p:txBody>
            </p:sp>
            <p:sp>
              <p:nvSpPr>
                <p:cNvPr id="12424" name="Freeform 130"/>
                <p:cNvSpPr>
                  <a:spLocks/>
                </p:cNvSpPr>
                <p:nvPr/>
              </p:nvSpPr>
              <p:spPr bwMode="auto">
                <a:xfrm>
                  <a:off x="575" y="2449"/>
                  <a:ext cx="915" cy="554"/>
                </a:xfrm>
                <a:custGeom>
                  <a:avLst/>
                  <a:gdLst>
                    <a:gd name="T0" fmla="*/ 0 w 1830"/>
                    <a:gd name="T1" fmla="*/ 187 h 1108"/>
                    <a:gd name="T2" fmla="*/ 207 w 1830"/>
                    <a:gd name="T3" fmla="*/ 85 h 1108"/>
                    <a:gd name="T4" fmla="*/ 207 w 1830"/>
                    <a:gd name="T5" fmla="*/ 108 h 1108"/>
                    <a:gd name="T6" fmla="*/ 224 w 1830"/>
                    <a:gd name="T7" fmla="*/ 121 h 1108"/>
                    <a:gd name="T8" fmla="*/ 309 w 1830"/>
                    <a:gd name="T9" fmla="*/ 75 h 1108"/>
                    <a:gd name="T10" fmla="*/ 314 w 1830"/>
                    <a:gd name="T11" fmla="*/ 33 h 1108"/>
                    <a:gd name="T12" fmla="*/ 384 w 1830"/>
                    <a:gd name="T13" fmla="*/ 0 h 1108"/>
                    <a:gd name="T14" fmla="*/ 378 w 1830"/>
                    <a:gd name="T15" fmla="*/ 109 h 1108"/>
                    <a:gd name="T16" fmla="*/ 388 w 1830"/>
                    <a:gd name="T17" fmla="*/ 108 h 1108"/>
                    <a:gd name="T18" fmla="*/ 389 w 1830"/>
                    <a:gd name="T19" fmla="*/ 83 h 1108"/>
                    <a:gd name="T20" fmla="*/ 458 w 1830"/>
                    <a:gd name="T21" fmla="*/ 55 h 1108"/>
                    <a:gd name="T22" fmla="*/ 451 w 1830"/>
                    <a:gd name="T23" fmla="*/ 126 h 1108"/>
                    <a:gd name="T24" fmla="*/ 389 w 1830"/>
                    <a:gd name="T25" fmla="*/ 158 h 1108"/>
                    <a:gd name="T26" fmla="*/ 371 w 1830"/>
                    <a:gd name="T27" fmla="*/ 149 h 1108"/>
                    <a:gd name="T28" fmla="*/ 299 w 1830"/>
                    <a:gd name="T29" fmla="*/ 191 h 1108"/>
                    <a:gd name="T30" fmla="*/ 299 w 1830"/>
                    <a:gd name="T31" fmla="*/ 202 h 1108"/>
                    <a:gd name="T32" fmla="*/ 244 w 1830"/>
                    <a:gd name="T33" fmla="*/ 230 h 1108"/>
                    <a:gd name="T34" fmla="*/ 136 w 1830"/>
                    <a:gd name="T35" fmla="*/ 277 h 1108"/>
                    <a:gd name="T36" fmla="*/ 0 w 1830"/>
                    <a:gd name="T37" fmla="*/ 277 h 1108"/>
                    <a:gd name="T38" fmla="*/ 0 w 1830"/>
                    <a:gd name="T39" fmla="*/ 187 h 1108"/>
                    <a:gd name="T40" fmla="*/ 0 w 1830"/>
                    <a:gd name="T41" fmla="*/ 187 h 11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30"/>
                    <a:gd name="T64" fmla="*/ 0 h 1108"/>
                    <a:gd name="T65" fmla="*/ 1830 w 1830"/>
                    <a:gd name="T66" fmla="*/ 1108 h 110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30" h="1108">
                      <a:moveTo>
                        <a:pt x="0" y="751"/>
                      </a:moveTo>
                      <a:lnTo>
                        <a:pt x="827" y="340"/>
                      </a:lnTo>
                      <a:lnTo>
                        <a:pt x="827" y="432"/>
                      </a:lnTo>
                      <a:lnTo>
                        <a:pt x="893" y="485"/>
                      </a:lnTo>
                      <a:lnTo>
                        <a:pt x="1235" y="302"/>
                      </a:lnTo>
                      <a:lnTo>
                        <a:pt x="1256" y="130"/>
                      </a:lnTo>
                      <a:lnTo>
                        <a:pt x="1536" y="0"/>
                      </a:lnTo>
                      <a:lnTo>
                        <a:pt x="1509" y="437"/>
                      </a:lnTo>
                      <a:lnTo>
                        <a:pt x="1551" y="432"/>
                      </a:lnTo>
                      <a:lnTo>
                        <a:pt x="1556" y="335"/>
                      </a:lnTo>
                      <a:lnTo>
                        <a:pt x="1830" y="223"/>
                      </a:lnTo>
                      <a:lnTo>
                        <a:pt x="1804" y="504"/>
                      </a:lnTo>
                      <a:lnTo>
                        <a:pt x="1556" y="633"/>
                      </a:lnTo>
                      <a:lnTo>
                        <a:pt x="1484" y="599"/>
                      </a:lnTo>
                      <a:lnTo>
                        <a:pt x="1195" y="764"/>
                      </a:lnTo>
                      <a:lnTo>
                        <a:pt x="1195" y="810"/>
                      </a:lnTo>
                      <a:lnTo>
                        <a:pt x="979" y="922"/>
                      </a:lnTo>
                      <a:lnTo>
                        <a:pt x="542" y="1108"/>
                      </a:lnTo>
                      <a:lnTo>
                        <a:pt x="0" y="1108"/>
                      </a:lnTo>
                      <a:lnTo>
                        <a:pt x="0" y="751"/>
                      </a:lnTo>
                      <a:close/>
                    </a:path>
                  </a:pathLst>
                </a:custGeom>
                <a:solidFill>
                  <a:srgbClr val="B34D1A"/>
                </a:solidFill>
                <a:ln w="9525">
                  <a:noFill/>
                  <a:round/>
                  <a:headEnd/>
                  <a:tailEnd/>
                </a:ln>
              </p:spPr>
              <p:txBody>
                <a:bodyPr/>
                <a:lstStyle/>
                <a:p>
                  <a:endParaRPr lang="en-US"/>
                </a:p>
              </p:txBody>
            </p:sp>
            <p:sp>
              <p:nvSpPr>
                <p:cNvPr id="12425" name="Freeform 131"/>
                <p:cNvSpPr>
                  <a:spLocks/>
                </p:cNvSpPr>
                <p:nvPr/>
              </p:nvSpPr>
              <p:spPr bwMode="auto">
                <a:xfrm>
                  <a:off x="752" y="2566"/>
                  <a:ext cx="177" cy="171"/>
                </a:xfrm>
                <a:custGeom>
                  <a:avLst/>
                  <a:gdLst>
                    <a:gd name="T0" fmla="*/ 0 w 356"/>
                    <a:gd name="T1" fmla="*/ 0 h 342"/>
                    <a:gd name="T2" fmla="*/ 41 w 356"/>
                    <a:gd name="T3" fmla="*/ 86 h 342"/>
                    <a:gd name="T4" fmla="*/ 88 w 356"/>
                    <a:gd name="T5" fmla="*/ 50 h 342"/>
                    <a:gd name="T6" fmla="*/ 70 w 356"/>
                    <a:gd name="T7" fmla="*/ 3 h 342"/>
                    <a:gd name="T8" fmla="*/ 0 w 356"/>
                    <a:gd name="T9" fmla="*/ 0 h 342"/>
                    <a:gd name="T10" fmla="*/ 0 w 356"/>
                    <a:gd name="T11" fmla="*/ 0 h 342"/>
                    <a:gd name="T12" fmla="*/ 0 60000 65536"/>
                    <a:gd name="T13" fmla="*/ 0 60000 65536"/>
                    <a:gd name="T14" fmla="*/ 0 60000 65536"/>
                    <a:gd name="T15" fmla="*/ 0 60000 65536"/>
                    <a:gd name="T16" fmla="*/ 0 60000 65536"/>
                    <a:gd name="T17" fmla="*/ 0 60000 65536"/>
                    <a:gd name="T18" fmla="*/ 0 w 356"/>
                    <a:gd name="T19" fmla="*/ 0 h 342"/>
                    <a:gd name="T20" fmla="*/ 356 w 356"/>
                    <a:gd name="T21" fmla="*/ 342 h 342"/>
                  </a:gdLst>
                  <a:ahLst/>
                  <a:cxnLst>
                    <a:cxn ang="T12">
                      <a:pos x="T0" y="T1"/>
                    </a:cxn>
                    <a:cxn ang="T13">
                      <a:pos x="T2" y="T3"/>
                    </a:cxn>
                    <a:cxn ang="T14">
                      <a:pos x="T4" y="T5"/>
                    </a:cxn>
                    <a:cxn ang="T15">
                      <a:pos x="T6" y="T7"/>
                    </a:cxn>
                    <a:cxn ang="T16">
                      <a:pos x="T8" y="T9"/>
                    </a:cxn>
                    <a:cxn ang="T17">
                      <a:pos x="T10" y="T11"/>
                    </a:cxn>
                  </a:cxnLst>
                  <a:rect l="T18" t="T19" r="T20" b="T21"/>
                  <a:pathLst>
                    <a:path w="356" h="342">
                      <a:moveTo>
                        <a:pt x="0" y="0"/>
                      </a:moveTo>
                      <a:lnTo>
                        <a:pt x="164" y="342"/>
                      </a:lnTo>
                      <a:lnTo>
                        <a:pt x="356" y="203"/>
                      </a:lnTo>
                      <a:lnTo>
                        <a:pt x="282" y="13"/>
                      </a:lnTo>
                      <a:lnTo>
                        <a:pt x="0" y="0"/>
                      </a:lnTo>
                      <a:close/>
                    </a:path>
                  </a:pathLst>
                </a:custGeom>
                <a:solidFill>
                  <a:srgbClr val="B34D1A"/>
                </a:solidFill>
                <a:ln w="9525">
                  <a:noFill/>
                  <a:round/>
                  <a:headEnd/>
                  <a:tailEnd/>
                </a:ln>
              </p:spPr>
              <p:txBody>
                <a:bodyPr/>
                <a:lstStyle/>
                <a:p>
                  <a:endParaRPr lang="en-US"/>
                </a:p>
              </p:txBody>
            </p:sp>
            <p:sp>
              <p:nvSpPr>
                <p:cNvPr id="12426" name="Freeform 132"/>
                <p:cNvSpPr>
                  <a:spLocks/>
                </p:cNvSpPr>
                <p:nvPr/>
              </p:nvSpPr>
              <p:spPr bwMode="auto">
                <a:xfrm>
                  <a:off x="807" y="2493"/>
                  <a:ext cx="96" cy="126"/>
                </a:xfrm>
                <a:custGeom>
                  <a:avLst/>
                  <a:gdLst>
                    <a:gd name="T0" fmla="*/ 0 w 192"/>
                    <a:gd name="T1" fmla="*/ 13 h 252"/>
                    <a:gd name="T2" fmla="*/ 0 w 192"/>
                    <a:gd name="T3" fmla="*/ 63 h 252"/>
                    <a:gd name="T4" fmla="*/ 43 w 192"/>
                    <a:gd name="T5" fmla="*/ 47 h 252"/>
                    <a:gd name="T6" fmla="*/ 48 w 192"/>
                    <a:gd name="T7" fmla="*/ 0 h 252"/>
                    <a:gd name="T8" fmla="*/ 0 w 192"/>
                    <a:gd name="T9" fmla="*/ 13 h 252"/>
                    <a:gd name="T10" fmla="*/ 0 w 192"/>
                    <a:gd name="T11" fmla="*/ 13 h 252"/>
                    <a:gd name="T12" fmla="*/ 0 60000 65536"/>
                    <a:gd name="T13" fmla="*/ 0 60000 65536"/>
                    <a:gd name="T14" fmla="*/ 0 60000 65536"/>
                    <a:gd name="T15" fmla="*/ 0 60000 65536"/>
                    <a:gd name="T16" fmla="*/ 0 60000 65536"/>
                    <a:gd name="T17" fmla="*/ 0 60000 65536"/>
                    <a:gd name="T18" fmla="*/ 0 w 192"/>
                    <a:gd name="T19" fmla="*/ 0 h 252"/>
                    <a:gd name="T20" fmla="*/ 192 w 192"/>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192" h="252">
                      <a:moveTo>
                        <a:pt x="0" y="49"/>
                      </a:moveTo>
                      <a:lnTo>
                        <a:pt x="0" y="252"/>
                      </a:lnTo>
                      <a:lnTo>
                        <a:pt x="171" y="186"/>
                      </a:lnTo>
                      <a:lnTo>
                        <a:pt x="192" y="0"/>
                      </a:lnTo>
                      <a:lnTo>
                        <a:pt x="0" y="49"/>
                      </a:lnTo>
                      <a:close/>
                    </a:path>
                  </a:pathLst>
                </a:custGeom>
                <a:solidFill>
                  <a:srgbClr val="BF6633"/>
                </a:solidFill>
                <a:ln w="9525">
                  <a:noFill/>
                  <a:round/>
                  <a:headEnd/>
                  <a:tailEnd/>
                </a:ln>
              </p:spPr>
              <p:txBody>
                <a:bodyPr/>
                <a:lstStyle/>
                <a:p>
                  <a:endParaRPr lang="en-US"/>
                </a:p>
              </p:txBody>
            </p:sp>
            <p:sp>
              <p:nvSpPr>
                <p:cNvPr id="12427" name="Freeform 133"/>
                <p:cNvSpPr>
                  <a:spLocks/>
                </p:cNvSpPr>
                <p:nvPr/>
              </p:nvSpPr>
              <p:spPr bwMode="auto">
                <a:xfrm>
                  <a:off x="745" y="2462"/>
                  <a:ext cx="69" cy="160"/>
                </a:xfrm>
                <a:custGeom>
                  <a:avLst/>
                  <a:gdLst>
                    <a:gd name="T0" fmla="*/ 2 w 139"/>
                    <a:gd name="T1" fmla="*/ 0 h 321"/>
                    <a:gd name="T2" fmla="*/ 34 w 139"/>
                    <a:gd name="T3" fmla="*/ 30 h 321"/>
                    <a:gd name="T4" fmla="*/ 31 w 139"/>
                    <a:gd name="T5" fmla="*/ 80 h 321"/>
                    <a:gd name="T6" fmla="*/ 0 w 139"/>
                    <a:gd name="T7" fmla="*/ 51 h 321"/>
                    <a:gd name="T8" fmla="*/ 2 w 139"/>
                    <a:gd name="T9" fmla="*/ 0 h 321"/>
                    <a:gd name="T10" fmla="*/ 2 w 139"/>
                    <a:gd name="T11" fmla="*/ 0 h 321"/>
                    <a:gd name="T12" fmla="*/ 0 60000 65536"/>
                    <a:gd name="T13" fmla="*/ 0 60000 65536"/>
                    <a:gd name="T14" fmla="*/ 0 60000 65536"/>
                    <a:gd name="T15" fmla="*/ 0 60000 65536"/>
                    <a:gd name="T16" fmla="*/ 0 60000 65536"/>
                    <a:gd name="T17" fmla="*/ 0 60000 65536"/>
                    <a:gd name="T18" fmla="*/ 0 w 139"/>
                    <a:gd name="T19" fmla="*/ 0 h 321"/>
                    <a:gd name="T20" fmla="*/ 139 w 139"/>
                    <a:gd name="T21" fmla="*/ 321 h 321"/>
                  </a:gdLst>
                  <a:ahLst/>
                  <a:cxnLst>
                    <a:cxn ang="T12">
                      <a:pos x="T0" y="T1"/>
                    </a:cxn>
                    <a:cxn ang="T13">
                      <a:pos x="T2" y="T3"/>
                    </a:cxn>
                    <a:cxn ang="T14">
                      <a:pos x="T4" y="T5"/>
                    </a:cxn>
                    <a:cxn ang="T15">
                      <a:pos x="T6" y="T7"/>
                    </a:cxn>
                    <a:cxn ang="T16">
                      <a:pos x="T8" y="T9"/>
                    </a:cxn>
                    <a:cxn ang="T17">
                      <a:pos x="T10" y="T11"/>
                    </a:cxn>
                  </a:cxnLst>
                  <a:rect l="T18" t="T19" r="T20" b="T21"/>
                  <a:pathLst>
                    <a:path w="139" h="321">
                      <a:moveTo>
                        <a:pt x="11" y="0"/>
                      </a:moveTo>
                      <a:lnTo>
                        <a:pt x="139" y="120"/>
                      </a:lnTo>
                      <a:lnTo>
                        <a:pt x="124" y="321"/>
                      </a:lnTo>
                      <a:lnTo>
                        <a:pt x="0" y="205"/>
                      </a:lnTo>
                      <a:lnTo>
                        <a:pt x="11" y="0"/>
                      </a:lnTo>
                      <a:close/>
                    </a:path>
                  </a:pathLst>
                </a:custGeom>
                <a:solidFill>
                  <a:srgbClr val="CC804D"/>
                </a:solidFill>
                <a:ln w="9525">
                  <a:noFill/>
                  <a:round/>
                  <a:headEnd/>
                  <a:tailEnd/>
                </a:ln>
              </p:spPr>
              <p:txBody>
                <a:bodyPr/>
                <a:lstStyle/>
                <a:p>
                  <a:endParaRPr lang="en-US"/>
                </a:p>
              </p:txBody>
            </p:sp>
            <p:sp>
              <p:nvSpPr>
                <p:cNvPr id="12428" name="Freeform 134"/>
                <p:cNvSpPr>
                  <a:spLocks/>
                </p:cNvSpPr>
                <p:nvPr/>
              </p:nvSpPr>
              <p:spPr bwMode="auto">
                <a:xfrm>
                  <a:off x="1254" y="2763"/>
                  <a:ext cx="49" cy="47"/>
                </a:xfrm>
                <a:custGeom>
                  <a:avLst/>
                  <a:gdLst>
                    <a:gd name="T0" fmla="*/ 25 w 97"/>
                    <a:gd name="T1" fmla="*/ 0 h 95"/>
                    <a:gd name="T2" fmla="*/ 25 w 97"/>
                    <a:gd name="T3" fmla="*/ 9 h 95"/>
                    <a:gd name="T4" fmla="*/ 0 w 97"/>
                    <a:gd name="T5" fmla="*/ 23 h 95"/>
                    <a:gd name="T6" fmla="*/ 0 w 97"/>
                    <a:gd name="T7" fmla="*/ 16 h 95"/>
                    <a:gd name="T8" fmla="*/ 25 w 97"/>
                    <a:gd name="T9" fmla="*/ 0 h 95"/>
                    <a:gd name="T10" fmla="*/ 25 w 97"/>
                    <a:gd name="T11" fmla="*/ 0 h 95"/>
                    <a:gd name="T12" fmla="*/ 0 60000 65536"/>
                    <a:gd name="T13" fmla="*/ 0 60000 65536"/>
                    <a:gd name="T14" fmla="*/ 0 60000 65536"/>
                    <a:gd name="T15" fmla="*/ 0 60000 65536"/>
                    <a:gd name="T16" fmla="*/ 0 60000 65536"/>
                    <a:gd name="T17" fmla="*/ 0 60000 65536"/>
                    <a:gd name="T18" fmla="*/ 0 w 97"/>
                    <a:gd name="T19" fmla="*/ 0 h 95"/>
                    <a:gd name="T20" fmla="*/ 97 w 97"/>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7" h="95">
                      <a:moveTo>
                        <a:pt x="97" y="0"/>
                      </a:moveTo>
                      <a:lnTo>
                        <a:pt x="97" y="36"/>
                      </a:lnTo>
                      <a:lnTo>
                        <a:pt x="0" y="95"/>
                      </a:lnTo>
                      <a:lnTo>
                        <a:pt x="0" y="65"/>
                      </a:lnTo>
                      <a:lnTo>
                        <a:pt x="97" y="0"/>
                      </a:lnTo>
                      <a:close/>
                    </a:path>
                  </a:pathLst>
                </a:custGeom>
                <a:solidFill>
                  <a:srgbClr val="361F00"/>
                </a:solidFill>
                <a:ln w="9525">
                  <a:noFill/>
                  <a:round/>
                  <a:headEnd/>
                  <a:tailEnd/>
                </a:ln>
              </p:spPr>
              <p:txBody>
                <a:bodyPr/>
                <a:lstStyle/>
                <a:p>
                  <a:endParaRPr lang="en-US"/>
                </a:p>
              </p:txBody>
            </p:sp>
            <p:sp>
              <p:nvSpPr>
                <p:cNvPr id="12429" name="Freeform 135"/>
                <p:cNvSpPr>
                  <a:spLocks/>
                </p:cNvSpPr>
                <p:nvPr/>
              </p:nvSpPr>
              <p:spPr bwMode="auto">
                <a:xfrm>
                  <a:off x="1357" y="2740"/>
                  <a:ext cx="64" cy="51"/>
                </a:xfrm>
                <a:custGeom>
                  <a:avLst/>
                  <a:gdLst>
                    <a:gd name="T0" fmla="*/ 0 w 127"/>
                    <a:gd name="T1" fmla="*/ 16 h 102"/>
                    <a:gd name="T2" fmla="*/ 32 w 127"/>
                    <a:gd name="T3" fmla="*/ 0 h 102"/>
                    <a:gd name="T4" fmla="*/ 32 w 127"/>
                    <a:gd name="T5" fmla="*/ 8 h 102"/>
                    <a:gd name="T6" fmla="*/ 2 w 127"/>
                    <a:gd name="T7" fmla="*/ 26 h 102"/>
                    <a:gd name="T8" fmla="*/ 0 w 127"/>
                    <a:gd name="T9" fmla="*/ 16 h 102"/>
                    <a:gd name="T10" fmla="*/ 0 w 127"/>
                    <a:gd name="T11" fmla="*/ 16 h 102"/>
                    <a:gd name="T12" fmla="*/ 0 60000 65536"/>
                    <a:gd name="T13" fmla="*/ 0 60000 65536"/>
                    <a:gd name="T14" fmla="*/ 0 60000 65536"/>
                    <a:gd name="T15" fmla="*/ 0 60000 65536"/>
                    <a:gd name="T16" fmla="*/ 0 60000 65536"/>
                    <a:gd name="T17" fmla="*/ 0 60000 65536"/>
                    <a:gd name="T18" fmla="*/ 0 w 127"/>
                    <a:gd name="T19" fmla="*/ 0 h 102"/>
                    <a:gd name="T20" fmla="*/ 127 w 127"/>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127" h="102">
                      <a:moveTo>
                        <a:pt x="0" y="64"/>
                      </a:moveTo>
                      <a:lnTo>
                        <a:pt x="127" y="0"/>
                      </a:lnTo>
                      <a:lnTo>
                        <a:pt x="127" y="32"/>
                      </a:lnTo>
                      <a:lnTo>
                        <a:pt x="6" y="102"/>
                      </a:lnTo>
                      <a:lnTo>
                        <a:pt x="0" y="64"/>
                      </a:lnTo>
                      <a:close/>
                    </a:path>
                  </a:pathLst>
                </a:custGeom>
                <a:solidFill>
                  <a:srgbClr val="361F00"/>
                </a:solidFill>
                <a:ln w="9525">
                  <a:noFill/>
                  <a:round/>
                  <a:headEnd/>
                  <a:tailEnd/>
                </a:ln>
              </p:spPr>
              <p:txBody>
                <a:bodyPr/>
                <a:lstStyle/>
                <a:p>
                  <a:endParaRPr lang="en-US"/>
                </a:p>
              </p:txBody>
            </p:sp>
            <p:sp>
              <p:nvSpPr>
                <p:cNvPr id="12430" name="Freeform 136"/>
                <p:cNvSpPr>
                  <a:spLocks/>
                </p:cNvSpPr>
                <p:nvPr/>
              </p:nvSpPr>
              <p:spPr bwMode="auto">
                <a:xfrm>
                  <a:off x="1438" y="2701"/>
                  <a:ext cx="56" cy="44"/>
                </a:xfrm>
                <a:custGeom>
                  <a:avLst/>
                  <a:gdLst>
                    <a:gd name="T0" fmla="*/ 0 w 112"/>
                    <a:gd name="T1" fmla="*/ 16 h 87"/>
                    <a:gd name="T2" fmla="*/ 28 w 112"/>
                    <a:gd name="T3" fmla="*/ 0 h 87"/>
                    <a:gd name="T4" fmla="*/ 27 w 112"/>
                    <a:gd name="T5" fmla="*/ 7 h 87"/>
                    <a:gd name="T6" fmla="*/ 1 w 112"/>
                    <a:gd name="T7" fmla="*/ 22 h 87"/>
                    <a:gd name="T8" fmla="*/ 0 w 112"/>
                    <a:gd name="T9" fmla="*/ 16 h 87"/>
                    <a:gd name="T10" fmla="*/ 0 w 112"/>
                    <a:gd name="T11" fmla="*/ 16 h 87"/>
                    <a:gd name="T12" fmla="*/ 0 60000 65536"/>
                    <a:gd name="T13" fmla="*/ 0 60000 65536"/>
                    <a:gd name="T14" fmla="*/ 0 60000 65536"/>
                    <a:gd name="T15" fmla="*/ 0 60000 65536"/>
                    <a:gd name="T16" fmla="*/ 0 60000 65536"/>
                    <a:gd name="T17" fmla="*/ 0 60000 65536"/>
                    <a:gd name="T18" fmla="*/ 0 w 112"/>
                    <a:gd name="T19" fmla="*/ 0 h 87"/>
                    <a:gd name="T20" fmla="*/ 112 w 112"/>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12" h="87">
                      <a:moveTo>
                        <a:pt x="0" y="64"/>
                      </a:moveTo>
                      <a:lnTo>
                        <a:pt x="112" y="0"/>
                      </a:lnTo>
                      <a:lnTo>
                        <a:pt x="108" y="28"/>
                      </a:lnTo>
                      <a:lnTo>
                        <a:pt x="3" y="87"/>
                      </a:lnTo>
                      <a:lnTo>
                        <a:pt x="0" y="64"/>
                      </a:lnTo>
                      <a:close/>
                    </a:path>
                  </a:pathLst>
                </a:custGeom>
                <a:solidFill>
                  <a:srgbClr val="361F00"/>
                </a:solidFill>
                <a:ln w="9525">
                  <a:noFill/>
                  <a:round/>
                  <a:headEnd/>
                  <a:tailEnd/>
                </a:ln>
              </p:spPr>
              <p:txBody>
                <a:bodyPr/>
                <a:lstStyle/>
                <a:p>
                  <a:endParaRPr lang="en-US"/>
                </a:p>
              </p:txBody>
            </p:sp>
            <p:sp>
              <p:nvSpPr>
                <p:cNvPr id="12431" name="Freeform 137"/>
                <p:cNvSpPr>
                  <a:spLocks/>
                </p:cNvSpPr>
                <p:nvPr/>
              </p:nvSpPr>
              <p:spPr bwMode="auto">
                <a:xfrm>
                  <a:off x="1124" y="2877"/>
                  <a:ext cx="57" cy="46"/>
                </a:xfrm>
                <a:custGeom>
                  <a:avLst/>
                  <a:gdLst>
                    <a:gd name="T0" fmla="*/ 29 w 114"/>
                    <a:gd name="T1" fmla="*/ 0 h 93"/>
                    <a:gd name="T2" fmla="*/ 28 w 114"/>
                    <a:gd name="T3" fmla="*/ 8 h 93"/>
                    <a:gd name="T4" fmla="*/ 0 w 114"/>
                    <a:gd name="T5" fmla="*/ 23 h 93"/>
                    <a:gd name="T6" fmla="*/ 0 w 114"/>
                    <a:gd name="T7" fmla="*/ 15 h 93"/>
                    <a:gd name="T8" fmla="*/ 29 w 114"/>
                    <a:gd name="T9" fmla="*/ 0 h 93"/>
                    <a:gd name="T10" fmla="*/ 29 w 114"/>
                    <a:gd name="T11" fmla="*/ 0 h 93"/>
                    <a:gd name="T12" fmla="*/ 0 60000 65536"/>
                    <a:gd name="T13" fmla="*/ 0 60000 65536"/>
                    <a:gd name="T14" fmla="*/ 0 60000 65536"/>
                    <a:gd name="T15" fmla="*/ 0 60000 65536"/>
                    <a:gd name="T16" fmla="*/ 0 60000 65536"/>
                    <a:gd name="T17" fmla="*/ 0 60000 65536"/>
                    <a:gd name="T18" fmla="*/ 0 w 114"/>
                    <a:gd name="T19" fmla="*/ 0 h 93"/>
                    <a:gd name="T20" fmla="*/ 114 w 11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4" h="93">
                      <a:moveTo>
                        <a:pt x="114" y="0"/>
                      </a:moveTo>
                      <a:lnTo>
                        <a:pt x="109" y="33"/>
                      </a:lnTo>
                      <a:lnTo>
                        <a:pt x="0" y="93"/>
                      </a:lnTo>
                      <a:lnTo>
                        <a:pt x="0" y="63"/>
                      </a:lnTo>
                      <a:lnTo>
                        <a:pt x="114" y="0"/>
                      </a:lnTo>
                      <a:close/>
                    </a:path>
                  </a:pathLst>
                </a:custGeom>
                <a:solidFill>
                  <a:srgbClr val="361F00"/>
                </a:solidFill>
                <a:ln w="9525">
                  <a:noFill/>
                  <a:round/>
                  <a:headEnd/>
                  <a:tailEnd/>
                </a:ln>
              </p:spPr>
              <p:txBody>
                <a:bodyPr/>
                <a:lstStyle/>
                <a:p>
                  <a:endParaRPr lang="en-US"/>
                </a:p>
              </p:txBody>
            </p:sp>
            <p:sp>
              <p:nvSpPr>
                <p:cNvPr id="12432" name="Freeform 138"/>
                <p:cNvSpPr>
                  <a:spLocks/>
                </p:cNvSpPr>
                <p:nvPr/>
              </p:nvSpPr>
              <p:spPr bwMode="auto">
                <a:xfrm>
                  <a:off x="1198" y="2807"/>
                  <a:ext cx="36" cy="35"/>
                </a:xfrm>
                <a:custGeom>
                  <a:avLst/>
                  <a:gdLst>
                    <a:gd name="T0" fmla="*/ 0 w 72"/>
                    <a:gd name="T1" fmla="*/ 10 h 70"/>
                    <a:gd name="T2" fmla="*/ 0 w 72"/>
                    <a:gd name="T3" fmla="*/ 18 h 70"/>
                    <a:gd name="T4" fmla="*/ 18 w 72"/>
                    <a:gd name="T5" fmla="*/ 6 h 70"/>
                    <a:gd name="T6" fmla="*/ 18 w 72"/>
                    <a:gd name="T7" fmla="*/ 0 h 70"/>
                    <a:gd name="T8" fmla="*/ 0 w 72"/>
                    <a:gd name="T9" fmla="*/ 10 h 70"/>
                    <a:gd name="T10" fmla="*/ 0 w 72"/>
                    <a:gd name="T11" fmla="*/ 10 h 70"/>
                    <a:gd name="T12" fmla="*/ 0 60000 65536"/>
                    <a:gd name="T13" fmla="*/ 0 60000 65536"/>
                    <a:gd name="T14" fmla="*/ 0 60000 65536"/>
                    <a:gd name="T15" fmla="*/ 0 60000 65536"/>
                    <a:gd name="T16" fmla="*/ 0 60000 65536"/>
                    <a:gd name="T17" fmla="*/ 0 60000 65536"/>
                    <a:gd name="T18" fmla="*/ 0 w 72"/>
                    <a:gd name="T19" fmla="*/ 0 h 70"/>
                    <a:gd name="T20" fmla="*/ 72 w 72"/>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72" h="70">
                      <a:moveTo>
                        <a:pt x="0" y="40"/>
                      </a:moveTo>
                      <a:lnTo>
                        <a:pt x="0" y="70"/>
                      </a:lnTo>
                      <a:lnTo>
                        <a:pt x="72" y="26"/>
                      </a:lnTo>
                      <a:lnTo>
                        <a:pt x="72" y="0"/>
                      </a:lnTo>
                      <a:lnTo>
                        <a:pt x="0" y="40"/>
                      </a:lnTo>
                      <a:close/>
                    </a:path>
                  </a:pathLst>
                </a:custGeom>
                <a:solidFill>
                  <a:srgbClr val="361F00"/>
                </a:solidFill>
                <a:ln w="9525">
                  <a:noFill/>
                  <a:round/>
                  <a:headEnd/>
                  <a:tailEnd/>
                </a:ln>
              </p:spPr>
              <p:txBody>
                <a:bodyPr/>
                <a:lstStyle/>
                <a:p>
                  <a:endParaRPr lang="en-US"/>
                </a:p>
              </p:txBody>
            </p:sp>
            <p:sp>
              <p:nvSpPr>
                <p:cNvPr id="12433" name="Freeform 139"/>
                <p:cNvSpPr>
                  <a:spLocks/>
                </p:cNvSpPr>
                <p:nvPr/>
              </p:nvSpPr>
              <p:spPr bwMode="auto">
                <a:xfrm>
                  <a:off x="1064" y="2916"/>
                  <a:ext cx="44" cy="38"/>
                </a:xfrm>
                <a:custGeom>
                  <a:avLst/>
                  <a:gdLst>
                    <a:gd name="T0" fmla="*/ 22 w 87"/>
                    <a:gd name="T1" fmla="*/ 0 h 76"/>
                    <a:gd name="T2" fmla="*/ 22 w 87"/>
                    <a:gd name="T3" fmla="*/ 9 h 76"/>
                    <a:gd name="T4" fmla="*/ 6 w 87"/>
                    <a:gd name="T5" fmla="*/ 19 h 76"/>
                    <a:gd name="T6" fmla="*/ 0 w 87"/>
                    <a:gd name="T7" fmla="*/ 11 h 76"/>
                    <a:gd name="T8" fmla="*/ 22 w 87"/>
                    <a:gd name="T9" fmla="*/ 0 h 76"/>
                    <a:gd name="T10" fmla="*/ 22 w 87"/>
                    <a:gd name="T11" fmla="*/ 0 h 76"/>
                    <a:gd name="T12" fmla="*/ 0 60000 65536"/>
                    <a:gd name="T13" fmla="*/ 0 60000 65536"/>
                    <a:gd name="T14" fmla="*/ 0 60000 65536"/>
                    <a:gd name="T15" fmla="*/ 0 60000 65536"/>
                    <a:gd name="T16" fmla="*/ 0 60000 65536"/>
                    <a:gd name="T17" fmla="*/ 0 60000 65536"/>
                    <a:gd name="T18" fmla="*/ 0 w 87"/>
                    <a:gd name="T19" fmla="*/ 0 h 76"/>
                    <a:gd name="T20" fmla="*/ 87 w 8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7" h="76">
                      <a:moveTo>
                        <a:pt x="87" y="0"/>
                      </a:moveTo>
                      <a:lnTo>
                        <a:pt x="87" y="33"/>
                      </a:lnTo>
                      <a:lnTo>
                        <a:pt x="24" y="76"/>
                      </a:lnTo>
                      <a:lnTo>
                        <a:pt x="0" y="46"/>
                      </a:lnTo>
                      <a:lnTo>
                        <a:pt x="87" y="0"/>
                      </a:lnTo>
                      <a:close/>
                    </a:path>
                  </a:pathLst>
                </a:custGeom>
                <a:solidFill>
                  <a:srgbClr val="361F00"/>
                </a:solidFill>
                <a:ln w="9525">
                  <a:noFill/>
                  <a:round/>
                  <a:headEnd/>
                  <a:tailEnd/>
                </a:ln>
              </p:spPr>
              <p:txBody>
                <a:bodyPr/>
                <a:lstStyle/>
                <a:p>
                  <a:endParaRPr lang="en-US"/>
                </a:p>
              </p:txBody>
            </p:sp>
            <p:sp>
              <p:nvSpPr>
                <p:cNvPr id="12434" name="Freeform 140"/>
                <p:cNvSpPr>
                  <a:spLocks/>
                </p:cNvSpPr>
                <p:nvPr/>
              </p:nvSpPr>
              <p:spPr bwMode="auto">
                <a:xfrm>
                  <a:off x="1049" y="2413"/>
                  <a:ext cx="159" cy="371"/>
                </a:xfrm>
                <a:custGeom>
                  <a:avLst/>
                  <a:gdLst>
                    <a:gd name="T0" fmla="*/ 2 w 318"/>
                    <a:gd name="T1" fmla="*/ 0 h 741"/>
                    <a:gd name="T2" fmla="*/ 80 w 318"/>
                    <a:gd name="T3" fmla="*/ 53 h 741"/>
                    <a:gd name="T4" fmla="*/ 71 w 318"/>
                    <a:gd name="T5" fmla="*/ 186 h 741"/>
                    <a:gd name="T6" fmla="*/ 58 w 318"/>
                    <a:gd name="T7" fmla="*/ 146 h 741"/>
                    <a:gd name="T8" fmla="*/ 61 w 318"/>
                    <a:gd name="T9" fmla="*/ 98 h 741"/>
                    <a:gd name="T10" fmla="*/ 0 w 318"/>
                    <a:gd name="T11" fmla="*/ 52 h 741"/>
                    <a:gd name="T12" fmla="*/ 2 w 318"/>
                    <a:gd name="T13" fmla="*/ 0 h 741"/>
                    <a:gd name="T14" fmla="*/ 2 w 318"/>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318"/>
                    <a:gd name="T25" fmla="*/ 0 h 741"/>
                    <a:gd name="T26" fmla="*/ 318 w 318"/>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8" h="741">
                      <a:moveTo>
                        <a:pt x="10" y="0"/>
                      </a:moveTo>
                      <a:lnTo>
                        <a:pt x="318" y="209"/>
                      </a:lnTo>
                      <a:lnTo>
                        <a:pt x="282" y="741"/>
                      </a:lnTo>
                      <a:lnTo>
                        <a:pt x="232" y="582"/>
                      </a:lnTo>
                      <a:lnTo>
                        <a:pt x="244" y="390"/>
                      </a:lnTo>
                      <a:lnTo>
                        <a:pt x="0" y="205"/>
                      </a:lnTo>
                      <a:lnTo>
                        <a:pt x="10" y="0"/>
                      </a:lnTo>
                      <a:close/>
                    </a:path>
                  </a:pathLst>
                </a:custGeom>
                <a:solidFill>
                  <a:srgbClr val="CC804D"/>
                </a:solidFill>
                <a:ln w="9525">
                  <a:noFill/>
                  <a:round/>
                  <a:headEnd/>
                  <a:tailEnd/>
                </a:ln>
              </p:spPr>
              <p:txBody>
                <a:bodyPr/>
                <a:lstStyle/>
                <a:p>
                  <a:endParaRPr lang="en-US"/>
                </a:p>
              </p:txBody>
            </p:sp>
            <p:sp>
              <p:nvSpPr>
                <p:cNvPr id="12435" name="Freeform 141"/>
                <p:cNvSpPr>
                  <a:spLocks/>
                </p:cNvSpPr>
                <p:nvPr/>
              </p:nvSpPr>
              <p:spPr bwMode="auto">
                <a:xfrm>
                  <a:off x="620" y="2918"/>
                  <a:ext cx="519" cy="83"/>
                </a:xfrm>
                <a:custGeom>
                  <a:avLst/>
                  <a:gdLst>
                    <a:gd name="T0" fmla="*/ 0 w 1040"/>
                    <a:gd name="T1" fmla="*/ 0 h 167"/>
                    <a:gd name="T2" fmla="*/ 259 w 1040"/>
                    <a:gd name="T3" fmla="*/ 25 h 167"/>
                    <a:gd name="T4" fmla="*/ 259 w 1040"/>
                    <a:gd name="T5" fmla="*/ 41 h 167"/>
                    <a:gd name="T6" fmla="*/ 0 w 1040"/>
                    <a:gd name="T7" fmla="*/ 41 h 167"/>
                    <a:gd name="T8" fmla="*/ 0 w 1040"/>
                    <a:gd name="T9" fmla="*/ 0 h 167"/>
                    <a:gd name="T10" fmla="*/ 0 w 1040"/>
                    <a:gd name="T11" fmla="*/ 0 h 167"/>
                    <a:gd name="T12" fmla="*/ 0 60000 65536"/>
                    <a:gd name="T13" fmla="*/ 0 60000 65536"/>
                    <a:gd name="T14" fmla="*/ 0 60000 65536"/>
                    <a:gd name="T15" fmla="*/ 0 60000 65536"/>
                    <a:gd name="T16" fmla="*/ 0 60000 65536"/>
                    <a:gd name="T17" fmla="*/ 0 60000 65536"/>
                    <a:gd name="T18" fmla="*/ 0 w 1040"/>
                    <a:gd name="T19" fmla="*/ 0 h 167"/>
                    <a:gd name="T20" fmla="*/ 1040 w 1040"/>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040" h="167">
                      <a:moveTo>
                        <a:pt x="0" y="0"/>
                      </a:moveTo>
                      <a:lnTo>
                        <a:pt x="1040" y="103"/>
                      </a:lnTo>
                      <a:lnTo>
                        <a:pt x="1038" y="165"/>
                      </a:lnTo>
                      <a:lnTo>
                        <a:pt x="0" y="167"/>
                      </a:lnTo>
                      <a:lnTo>
                        <a:pt x="0" y="0"/>
                      </a:lnTo>
                      <a:close/>
                    </a:path>
                  </a:pathLst>
                </a:custGeom>
                <a:solidFill>
                  <a:srgbClr val="7D2B12"/>
                </a:solidFill>
                <a:ln w="9525">
                  <a:noFill/>
                  <a:round/>
                  <a:headEnd/>
                  <a:tailEnd/>
                </a:ln>
              </p:spPr>
              <p:txBody>
                <a:bodyPr/>
                <a:lstStyle/>
                <a:p>
                  <a:endParaRPr lang="en-US"/>
                </a:p>
              </p:txBody>
            </p:sp>
            <p:sp>
              <p:nvSpPr>
                <p:cNvPr id="12436" name="Freeform 142"/>
                <p:cNvSpPr>
                  <a:spLocks/>
                </p:cNvSpPr>
                <p:nvPr/>
              </p:nvSpPr>
              <p:spPr bwMode="auto">
                <a:xfrm>
                  <a:off x="622" y="2804"/>
                  <a:ext cx="521" cy="199"/>
                </a:xfrm>
                <a:custGeom>
                  <a:avLst/>
                  <a:gdLst>
                    <a:gd name="T0" fmla="*/ 0 w 1041"/>
                    <a:gd name="T1" fmla="*/ 57 h 397"/>
                    <a:gd name="T2" fmla="*/ 134 w 1041"/>
                    <a:gd name="T3" fmla="*/ 0 h 397"/>
                    <a:gd name="T4" fmla="*/ 261 w 1041"/>
                    <a:gd name="T5" fmla="*/ 83 h 397"/>
                    <a:gd name="T6" fmla="*/ 228 w 1041"/>
                    <a:gd name="T7" fmla="*/ 100 h 397"/>
                    <a:gd name="T8" fmla="*/ 55 w 1041"/>
                    <a:gd name="T9" fmla="*/ 99 h 397"/>
                    <a:gd name="T10" fmla="*/ 0 w 1041"/>
                    <a:gd name="T11" fmla="*/ 57 h 397"/>
                    <a:gd name="T12" fmla="*/ 0 w 1041"/>
                    <a:gd name="T13" fmla="*/ 57 h 397"/>
                    <a:gd name="T14" fmla="*/ 0 60000 65536"/>
                    <a:gd name="T15" fmla="*/ 0 60000 65536"/>
                    <a:gd name="T16" fmla="*/ 0 60000 65536"/>
                    <a:gd name="T17" fmla="*/ 0 60000 65536"/>
                    <a:gd name="T18" fmla="*/ 0 60000 65536"/>
                    <a:gd name="T19" fmla="*/ 0 60000 65536"/>
                    <a:gd name="T20" fmla="*/ 0 60000 65536"/>
                    <a:gd name="T21" fmla="*/ 0 w 1041"/>
                    <a:gd name="T22" fmla="*/ 0 h 397"/>
                    <a:gd name="T23" fmla="*/ 1041 w 1041"/>
                    <a:gd name="T24" fmla="*/ 397 h 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1" h="397">
                      <a:moveTo>
                        <a:pt x="0" y="226"/>
                      </a:moveTo>
                      <a:lnTo>
                        <a:pt x="536" y="0"/>
                      </a:lnTo>
                      <a:lnTo>
                        <a:pt x="1041" y="331"/>
                      </a:lnTo>
                      <a:lnTo>
                        <a:pt x="910" y="397"/>
                      </a:lnTo>
                      <a:lnTo>
                        <a:pt x="218" y="393"/>
                      </a:lnTo>
                      <a:lnTo>
                        <a:pt x="0" y="226"/>
                      </a:lnTo>
                      <a:close/>
                    </a:path>
                  </a:pathLst>
                </a:custGeom>
                <a:solidFill>
                  <a:srgbClr val="CC804D"/>
                </a:solidFill>
                <a:ln w="9525">
                  <a:noFill/>
                  <a:round/>
                  <a:headEnd/>
                  <a:tailEnd/>
                </a:ln>
              </p:spPr>
              <p:txBody>
                <a:bodyPr/>
                <a:lstStyle/>
                <a:p>
                  <a:endParaRPr lang="en-US"/>
                </a:p>
              </p:txBody>
            </p:sp>
            <p:sp>
              <p:nvSpPr>
                <p:cNvPr id="12437" name="Freeform 143"/>
                <p:cNvSpPr>
                  <a:spLocks/>
                </p:cNvSpPr>
                <p:nvPr/>
              </p:nvSpPr>
              <p:spPr bwMode="auto">
                <a:xfrm>
                  <a:off x="1301" y="2894"/>
                  <a:ext cx="44" cy="26"/>
                </a:xfrm>
                <a:custGeom>
                  <a:avLst/>
                  <a:gdLst>
                    <a:gd name="T0" fmla="*/ 1 w 87"/>
                    <a:gd name="T1" fmla="*/ 0 h 53"/>
                    <a:gd name="T2" fmla="*/ 0 w 87"/>
                    <a:gd name="T3" fmla="*/ 6 h 53"/>
                    <a:gd name="T4" fmla="*/ 1 w 87"/>
                    <a:gd name="T5" fmla="*/ 11 h 53"/>
                    <a:gd name="T6" fmla="*/ 10 w 87"/>
                    <a:gd name="T7" fmla="*/ 13 h 53"/>
                    <a:gd name="T8" fmla="*/ 22 w 87"/>
                    <a:gd name="T9" fmla="*/ 4 h 53"/>
                    <a:gd name="T10" fmla="*/ 1 w 87"/>
                    <a:gd name="T11" fmla="*/ 0 h 53"/>
                    <a:gd name="T12" fmla="*/ 1 w 87"/>
                    <a:gd name="T13" fmla="*/ 0 h 53"/>
                    <a:gd name="T14" fmla="*/ 0 60000 65536"/>
                    <a:gd name="T15" fmla="*/ 0 60000 65536"/>
                    <a:gd name="T16" fmla="*/ 0 60000 65536"/>
                    <a:gd name="T17" fmla="*/ 0 60000 65536"/>
                    <a:gd name="T18" fmla="*/ 0 60000 65536"/>
                    <a:gd name="T19" fmla="*/ 0 60000 65536"/>
                    <a:gd name="T20" fmla="*/ 0 60000 65536"/>
                    <a:gd name="T21" fmla="*/ 0 w 87"/>
                    <a:gd name="T22" fmla="*/ 0 h 53"/>
                    <a:gd name="T23" fmla="*/ 87 w 87"/>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3">
                      <a:moveTo>
                        <a:pt x="2" y="0"/>
                      </a:moveTo>
                      <a:lnTo>
                        <a:pt x="0" y="26"/>
                      </a:lnTo>
                      <a:lnTo>
                        <a:pt x="4" y="47"/>
                      </a:lnTo>
                      <a:lnTo>
                        <a:pt x="38" y="53"/>
                      </a:lnTo>
                      <a:lnTo>
                        <a:pt x="87" y="17"/>
                      </a:lnTo>
                      <a:lnTo>
                        <a:pt x="2" y="0"/>
                      </a:lnTo>
                      <a:close/>
                    </a:path>
                  </a:pathLst>
                </a:custGeom>
                <a:solidFill>
                  <a:srgbClr val="1A1A1A"/>
                </a:solidFill>
                <a:ln w="9525">
                  <a:noFill/>
                  <a:round/>
                  <a:headEnd/>
                  <a:tailEnd/>
                </a:ln>
              </p:spPr>
              <p:txBody>
                <a:bodyPr/>
                <a:lstStyle/>
                <a:p>
                  <a:endParaRPr lang="en-US"/>
                </a:p>
              </p:txBody>
            </p:sp>
            <p:sp>
              <p:nvSpPr>
                <p:cNvPr id="12438" name="Freeform 144"/>
                <p:cNvSpPr>
                  <a:spLocks/>
                </p:cNvSpPr>
                <p:nvPr/>
              </p:nvSpPr>
              <p:spPr bwMode="auto">
                <a:xfrm>
                  <a:off x="1322" y="2952"/>
                  <a:ext cx="62" cy="36"/>
                </a:xfrm>
                <a:custGeom>
                  <a:avLst/>
                  <a:gdLst>
                    <a:gd name="T0" fmla="*/ 3 w 123"/>
                    <a:gd name="T1" fmla="*/ 1 h 73"/>
                    <a:gd name="T2" fmla="*/ 0 w 123"/>
                    <a:gd name="T3" fmla="*/ 8 h 73"/>
                    <a:gd name="T4" fmla="*/ 1 w 123"/>
                    <a:gd name="T5" fmla="*/ 16 h 73"/>
                    <a:gd name="T6" fmla="*/ 8 w 123"/>
                    <a:gd name="T7" fmla="*/ 18 h 73"/>
                    <a:gd name="T8" fmla="*/ 12 w 123"/>
                    <a:gd name="T9" fmla="*/ 18 h 73"/>
                    <a:gd name="T10" fmla="*/ 14 w 123"/>
                    <a:gd name="T11" fmla="*/ 15 h 73"/>
                    <a:gd name="T12" fmla="*/ 20 w 123"/>
                    <a:gd name="T13" fmla="*/ 14 h 73"/>
                    <a:gd name="T14" fmla="*/ 31 w 123"/>
                    <a:gd name="T15" fmla="*/ 5 h 73"/>
                    <a:gd name="T16" fmla="*/ 26 w 123"/>
                    <a:gd name="T17" fmla="*/ 0 h 73"/>
                    <a:gd name="T18" fmla="*/ 15 w 123"/>
                    <a:gd name="T19" fmla="*/ 0 h 73"/>
                    <a:gd name="T20" fmla="*/ 3 w 123"/>
                    <a:gd name="T21" fmla="*/ 1 h 73"/>
                    <a:gd name="T22" fmla="*/ 3 w 123"/>
                    <a:gd name="T23" fmla="*/ 1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73"/>
                    <a:gd name="T38" fmla="*/ 123 w 123"/>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73">
                      <a:moveTo>
                        <a:pt x="9" y="6"/>
                      </a:moveTo>
                      <a:lnTo>
                        <a:pt x="0" y="35"/>
                      </a:lnTo>
                      <a:lnTo>
                        <a:pt x="4" y="67"/>
                      </a:lnTo>
                      <a:lnTo>
                        <a:pt x="32" y="73"/>
                      </a:lnTo>
                      <a:lnTo>
                        <a:pt x="47" y="73"/>
                      </a:lnTo>
                      <a:lnTo>
                        <a:pt x="55" y="61"/>
                      </a:lnTo>
                      <a:lnTo>
                        <a:pt x="78" y="57"/>
                      </a:lnTo>
                      <a:lnTo>
                        <a:pt x="123" y="21"/>
                      </a:lnTo>
                      <a:lnTo>
                        <a:pt x="102" y="0"/>
                      </a:lnTo>
                      <a:lnTo>
                        <a:pt x="59" y="2"/>
                      </a:lnTo>
                      <a:lnTo>
                        <a:pt x="9" y="6"/>
                      </a:lnTo>
                      <a:close/>
                    </a:path>
                  </a:pathLst>
                </a:custGeom>
                <a:solidFill>
                  <a:srgbClr val="1A1A1A"/>
                </a:solidFill>
                <a:ln w="9525">
                  <a:noFill/>
                  <a:round/>
                  <a:headEnd/>
                  <a:tailEnd/>
                </a:ln>
              </p:spPr>
              <p:txBody>
                <a:bodyPr/>
                <a:lstStyle/>
                <a:p>
                  <a:endParaRPr lang="en-US"/>
                </a:p>
              </p:txBody>
            </p:sp>
            <p:sp>
              <p:nvSpPr>
                <p:cNvPr id="12439" name="Freeform 145"/>
                <p:cNvSpPr>
                  <a:spLocks/>
                </p:cNvSpPr>
                <p:nvPr/>
              </p:nvSpPr>
              <p:spPr bwMode="auto">
                <a:xfrm>
                  <a:off x="1289" y="2560"/>
                  <a:ext cx="60" cy="92"/>
                </a:xfrm>
                <a:custGeom>
                  <a:avLst/>
                  <a:gdLst>
                    <a:gd name="T0" fmla="*/ 30 w 122"/>
                    <a:gd name="T1" fmla="*/ 43 h 184"/>
                    <a:gd name="T2" fmla="*/ 26 w 122"/>
                    <a:gd name="T3" fmla="*/ 26 h 184"/>
                    <a:gd name="T4" fmla="*/ 9 w 122"/>
                    <a:gd name="T5" fmla="*/ 0 h 184"/>
                    <a:gd name="T6" fmla="*/ 0 w 122"/>
                    <a:gd name="T7" fmla="*/ 14 h 184"/>
                    <a:gd name="T8" fmla="*/ 3 w 122"/>
                    <a:gd name="T9" fmla="*/ 19 h 184"/>
                    <a:gd name="T10" fmla="*/ 3 w 122"/>
                    <a:gd name="T11" fmla="*/ 29 h 184"/>
                    <a:gd name="T12" fmla="*/ 9 w 122"/>
                    <a:gd name="T13" fmla="*/ 34 h 184"/>
                    <a:gd name="T14" fmla="*/ 12 w 122"/>
                    <a:gd name="T15" fmla="*/ 46 h 184"/>
                    <a:gd name="T16" fmla="*/ 30 w 122"/>
                    <a:gd name="T17" fmla="*/ 43 h 184"/>
                    <a:gd name="T18" fmla="*/ 30 w 122"/>
                    <a:gd name="T19" fmla="*/ 43 h 1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2"/>
                    <a:gd name="T31" fmla="*/ 0 h 184"/>
                    <a:gd name="T32" fmla="*/ 122 w 122"/>
                    <a:gd name="T33" fmla="*/ 184 h 1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2" h="184">
                      <a:moveTo>
                        <a:pt x="122" y="171"/>
                      </a:moveTo>
                      <a:lnTo>
                        <a:pt x="107" y="106"/>
                      </a:lnTo>
                      <a:lnTo>
                        <a:pt x="36" y="0"/>
                      </a:lnTo>
                      <a:lnTo>
                        <a:pt x="0" y="57"/>
                      </a:lnTo>
                      <a:lnTo>
                        <a:pt x="12" y="76"/>
                      </a:lnTo>
                      <a:lnTo>
                        <a:pt x="12" y="116"/>
                      </a:lnTo>
                      <a:lnTo>
                        <a:pt x="36" y="136"/>
                      </a:lnTo>
                      <a:lnTo>
                        <a:pt x="50" y="184"/>
                      </a:lnTo>
                      <a:lnTo>
                        <a:pt x="122" y="171"/>
                      </a:lnTo>
                      <a:close/>
                    </a:path>
                  </a:pathLst>
                </a:custGeom>
                <a:solidFill>
                  <a:srgbClr val="C7695C"/>
                </a:solidFill>
                <a:ln w="9525">
                  <a:noFill/>
                  <a:round/>
                  <a:headEnd/>
                  <a:tailEnd/>
                </a:ln>
              </p:spPr>
              <p:txBody>
                <a:bodyPr/>
                <a:lstStyle/>
                <a:p>
                  <a:endParaRPr lang="en-US"/>
                </a:p>
              </p:txBody>
            </p:sp>
            <p:sp>
              <p:nvSpPr>
                <p:cNvPr id="12440" name="Freeform 146"/>
                <p:cNvSpPr>
                  <a:spLocks/>
                </p:cNvSpPr>
                <p:nvPr/>
              </p:nvSpPr>
              <p:spPr bwMode="auto">
                <a:xfrm>
                  <a:off x="1404" y="2612"/>
                  <a:ext cx="80" cy="110"/>
                </a:xfrm>
                <a:custGeom>
                  <a:avLst/>
                  <a:gdLst>
                    <a:gd name="T0" fmla="*/ 0 w 162"/>
                    <a:gd name="T1" fmla="*/ 40 h 221"/>
                    <a:gd name="T2" fmla="*/ 18 w 162"/>
                    <a:gd name="T3" fmla="*/ 22 h 221"/>
                    <a:gd name="T4" fmla="*/ 23 w 162"/>
                    <a:gd name="T5" fmla="*/ 18 h 221"/>
                    <a:gd name="T6" fmla="*/ 21 w 162"/>
                    <a:gd name="T7" fmla="*/ 8 h 221"/>
                    <a:gd name="T8" fmla="*/ 26 w 162"/>
                    <a:gd name="T9" fmla="*/ 3 h 221"/>
                    <a:gd name="T10" fmla="*/ 27 w 162"/>
                    <a:gd name="T11" fmla="*/ 10 h 221"/>
                    <a:gd name="T12" fmla="*/ 36 w 162"/>
                    <a:gd name="T13" fmla="*/ 0 h 221"/>
                    <a:gd name="T14" fmla="*/ 38 w 162"/>
                    <a:gd name="T15" fmla="*/ 3 h 221"/>
                    <a:gd name="T16" fmla="*/ 37 w 162"/>
                    <a:gd name="T17" fmla="*/ 7 h 221"/>
                    <a:gd name="T18" fmla="*/ 40 w 162"/>
                    <a:gd name="T19" fmla="*/ 19 h 221"/>
                    <a:gd name="T20" fmla="*/ 27 w 162"/>
                    <a:gd name="T21" fmla="*/ 27 h 221"/>
                    <a:gd name="T22" fmla="*/ 13 w 162"/>
                    <a:gd name="T23" fmla="*/ 55 h 221"/>
                    <a:gd name="T24" fmla="*/ 0 w 162"/>
                    <a:gd name="T25" fmla="*/ 40 h 221"/>
                    <a:gd name="T26" fmla="*/ 0 w 162"/>
                    <a:gd name="T27" fmla="*/ 40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
                    <a:gd name="T43" fmla="*/ 0 h 221"/>
                    <a:gd name="T44" fmla="*/ 162 w 162"/>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 h="221">
                      <a:moveTo>
                        <a:pt x="0" y="160"/>
                      </a:moveTo>
                      <a:lnTo>
                        <a:pt x="72" y="91"/>
                      </a:lnTo>
                      <a:lnTo>
                        <a:pt x="95" y="72"/>
                      </a:lnTo>
                      <a:lnTo>
                        <a:pt x="88" y="34"/>
                      </a:lnTo>
                      <a:lnTo>
                        <a:pt x="105" y="15"/>
                      </a:lnTo>
                      <a:lnTo>
                        <a:pt x="109" y="42"/>
                      </a:lnTo>
                      <a:lnTo>
                        <a:pt x="145" y="0"/>
                      </a:lnTo>
                      <a:lnTo>
                        <a:pt x="156" y="12"/>
                      </a:lnTo>
                      <a:lnTo>
                        <a:pt x="150" y="31"/>
                      </a:lnTo>
                      <a:lnTo>
                        <a:pt x="162" y="78"/>
                      </a:lnTo>
                      <a:lnTo>
                        <a:pt x="110" y="109"/>
                      </a:lnTo>
                      <a:lnTo>
                        <a:pt x="53" y="221"/>
                      </a:lnTo>
                      <a:lnTo>
                        <a:pt x="0" y="160"/>
                      </a:lnTo>
                      <a:close/>
                    </a:path>
                  </a:pathLst>
                </a:custGeom>
                <a:solidFill>
                  <a:srgbClr val="E08578"/>
                </a:solidFill>
                <a:ln w="9525">
                  <a:noFill/>
                  <a:round/>
                  <a:headEnd/>
                  <a:tailEnd/>
                </a:ln>
              </p:spPr>
              <p:txBody>
                <a:bodyPr/>
                <a:lstStyle/>
                <a:p>
                  <a:endParaRPr lang="en-US"/>
                </a:p>
              </p:txBody>
            </p:sp>
            <p:sp>
              <p:nvSpPr>
                <p:cNvPr id="12441" name="Freeform 147"/>
                <p:cNvSpPr>
                  <a:spLocks/>
                </p:cNvSpPr>
                <p:nvPr/>
              </p:nvSpPr>
              <p:spPr bwMode="auto">
                <a:xfrm>
                  <a:off x="1148" y="2630"/>
                  <a:ext cx="103" cy="63"/>
                </a:xfrm>
                <a:custGeom>
                  <a:avLst/>
                  <a:gdLst>
                    <a:gd name="T0" fmla="*/ 52 w 205"/>
                    <a:gd name="T1" fmla="*/ 13 h 128"/>
                    <a:gd name="T2" fmla="*/ 36 w 205"/>
                    <a:gd name="T3" fmla="*/ 7 h 128"/>
                    <a:gd name="T4" fmla="*/ 26 w 205"/>
                    <a:gd name="T5" fmla="*/ 5 h 128"/>
                    <a:gd name="T6" fmla="*/ 20 w 205"/>
                    <a:gd name="T7" fmla="*/ 0 h 128"/>
                    <a:gd name="T8" fmla="*/ 19 w 205"/>
                    <a:gd name="T9" fmla="*/ 3 h 128"/>
                    <a:gd name="T10" fmla="*/ 0 w 205"/>
                    <a:gd name="T11" fmla="*/ 4 h 128"/>
                    <a:gd name="T12" fmla="*/ 0 w 205"/>
                    <a:gd name="T13" fmla="*/ 8 h 128"/>
                    <a:gd name="T14" fmla="*/ 4 w 205"/>
                    <a:gd name="T15" fmla="*/ 9 h 128"/>
                    <a:gd name="T16" fmla="*/ 11 w 205"/>
                    <a:gd name="T17" fmla="*/ 19 h 128"/>
                    <a:gd name="T18" fmla="*/ 22 w 205"/>
                    <a:gd name="T19" fmla="*/ 15 h 128"/>
                    <a:gd name="T20" fmla="*/ 36 w 205"/>
                    <a:gd name="T21" fmla="*/ 25 h 128"/>
                    <a:gd name="T22" fmla="*/ 48 w 205"/>
                    <a:gd name="T23" fmla="*/ 31 h 128"/>
                    <a:gd name="T24" fmla="*/ 52 w 205"/>
                    <a:gd name="T25" fmla="*/ 13 h 128"/>
                    <a:gd name="T26" fmla="*/ 52 w 205"/>
                    <a:gd name="T27" fmla="*/ 13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5"/>
                    <a:gd name="T43" fmla="*/ 0 h 128"/>
                    <a:gd name="T44" fmla="*/ 205 w 205"/>
                    <a:gd name="T45" fmla="*/ 128 h 1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5" h="128">
                      <a:moveTo>
                        <a:pt x="205" y="55"/>
                      </a:moveTo>
                      <a:lnTo>
                        <a:pt x="142" y="31"/>
                      </a:lnTo>
                      <a:lnTo>
                        <a:pt x="101" y="21"/>
                      </a:lnTo>
                      <a:lnTo>
                        <a:pt x="80" y="0"/>
                      </a:lnTo>
                      <a:lnTo>
                        <a:pt x="76" y="12"/>
                      </a:lnTo>
                      <a:lnTo>
                        <a:pt x="0" y="16"/>
                      </a:lnTo>
                      <a:lnTo>
                        <a:pt x="0" y="33"/>
                      </a:lnTo>
                      <a:lnTo>
                        <a:pt x="13" y="36"/>
                      </a:lnTo>
                      <a:lnTo>
                        <a:pt x="44" y="78"/>
                      </a:lnTo>
                      <a:lnTo>
                        <a:pt x="87" y="61"/>
                      </a:lnTo>
                      <a:lnTo>
                        <a:pt x="142" y="103"/>
                      </a:lnTo>
                      <a:lnTo>
                        <a:pt x="190" y="128"/>
                      </a:lnTo>
                      <a:lnTo>
                        <a:pt x="205" y="55"/>
                      </a:lnTo>
                      <a:close/>
                    </a:path>
                  </a:pathLst>
                </a:custGeom>
                <a:solidFill>
                  <a:srgbClr val="E08578"/>
                </a:solidFill>
                <a:ln w="9525">
                  <a:noFill/>
                  <a:round/>
                  <a:headEnd/>
                  <a:tailEnd/>
                </a:ln>
              </p:spPr>
              <p:txBody>
                <a:bodyPr/>
                <a:lstStyle/>
                <a:p>
                  <a:endParaRPr lang="en-US"/>
                </a:p>
              </p:txBody>
            </p:sp>
            <p:sp>
              <p:nvSpPr>
                <p:cNvPr id="12442" name="Freeform 148"/>
                <p:cNvSpPr>
                  <a:spLocks/>
                </p:cNvSpPr>
                <p:nvPr/>
              </p:nvSpPr>
              <p:spPr bwMode="auto">
                <a:xfrm>
                  <a:off x="1227" y="2633"/>
                  <a:ext cx="215" cy="334"/>
                </a:xfrm>
                <a:custGeom>
                  <a:avLst/>
                  <a:gdLst>
                    <a:gd name="T0" fmla="*/ 38 w 429"/>
                    <a:gd name="T1" fmla="*/ 64 h 669"/>
                    <a:gd name="T2" fmla="*/ 38 w 429"/>
                    <a:gd name="T3" fmla="*/ 64 h 669"/>
                    <a:gd name="T4" fmla="*/ 37 w 429"/>
                    <a:gd name="T5" fmla="*/ 65 h 669"/>
                    <a:gd name="T6" fmla="*/ 36 w 429"/>
                    <a:gd name="T7" fmla="*/ 66 h 669"/>
                    <a:gd name="T8" fmla="*/ 35 w 429"/>
                    <a:gd name="T9" fmla="*/ 69 h 669"/>
                    <a:gd name="T10" fmla="*/ 34 w 429"/>
                    <a:gd name="T11" fmla="*/ 70 h 669"/>
                    <a:gd name="T12" fmla="*/ 34 w 429"/>
                    <a:gd name="T13" fmla="*/ 74 h 669"/>
                    <a:gd name="T14" fmla="*/ 33 w 429"/>
                    <a:gd name="T15" fmla="*/ 77 h 669"/>
                    <a:gd name="T16" fmla="*/ 33 w 429"/>
                    <a:gd name="T17" fmla="*/ 82 h 669"/>
                    <a:gd name="T18" fmla="*/ 33 w 429"/>
                    <a:gd name="T19" fmla="*/ 83 h 669"/>
                    <a:gd name="T20" fmla="*/ 33 w 429"/>
                    <a:gd name="T21" fmla="*/ 85 h 669"/>
                    <a:gd name="T22" fmla="*/ 34 w 429"/>
                    <a:gd name="T23" fmla="*/ 88 h 669"/>
                    <a:gd name="T24" fmla="*/ 35 w 429"/>
                    <a:gd name="T25" fmla="*/ 90 h 669"/>
                    <a:gd name="T26" fmla="*/ 35 w 429"/>
                    <a:gd name="T27" fmla="*/ 94 h 669"/>
                    <a:gd name="T28" fmla="*/ 37 w 429"/>
                    <a:gd name="T29" fmla="*/ 98 h 669"/>
                    <a:gd name="T30" fmla="*/ 38 w 429"/>
                    <a:gd name="T31" fmla="*/ 102 h 669"/>
                    <a:gd name="T32" fmla="*/ 39 w 429"/>
                    <a:gd name="T33" fmla="*/ 105 h 669"/>
                    <a:gd name="T34" fmla="*/ 40 w 429"/>
                    <a:gd name="T35" fmla="*/ 107 h 669"/>
                    <a:gd name="T36" fmla="*/ 41 w 429"/>
                    <a:gd name="T37" fmla="*/ 107 h 669"/>
                    <a:gd name="T38" fmla="*/ 35 w 429"/>
                    <a:gd name="T39" fmla="*/ 132 h 669"/>
                    <a:gd name="T40" fmla="*/ 52 w 429"/>
                    <a:gd name="T41" fmla="*/ 137 h 669"/>
                    <a:gd name="T42" fmla="*/ 47 w 429"/>
                    <a:gd name="T43" fmla="*/ 165 h 669"/>
                    <a:gd name="T44" fmla="*/ 62 w 429"/>
                    <a:gd name="T45" fmla="*/ 167 h 669"/>
                    <a:gd name="T46" fmla="*/ 66 w 429"/>
                    <a:gd name="T47" fmla="*/ 165 h 669"/>
                    <a:gd name="T48" fmla="*/ 78 w 429"/>
                    <a:gd name="T49" fmla="*/ 122 h 669"/>
                    <a:gd name="T50" fmla="*/ 74 w 429"/>
                    <a:gd name="T51" fmla="*/ 77 h 669"/>
                    <a:gd name="T52" fmla="*/ 80 w 429"/>
                    <a:gd name="T53" fmla="*/ 62 h 669"/>
                    <a:gd name="T54" fmla="*/ 79 w 429"/>
                    <a:gd name="T55" fmla="*/ 38 h 669"/>
                    <a:gd name="T56" fmla="*/ 94 w 429"/>
                    <a:gd name="T57" fmla="*/ 53 h 669"/>
                    <a:gd name="T58" fmla="*/ 100 w 429"/>
                    <a:gd name="T59" fmla="*/ 48 h 669"/>
                    <a:gd name="T60" fmla="*/ 108 w 429"/>
                    <a:gd name="T61" fmla="*/ 39 h 669"/>
                    <a:gd name="T62" fmla="*/ 98 w 429"/>
                    <a:gd name="T63" fmla="*/ 25 h 669"/>
                    <a:gd name="T64" fmla="*/ 92 w 429"/>
                    <a:gd name="T65" fmla="*/ 27 h 669"/>
                    <a:gd name="T66" fmla="*/ 83 w 429"/>
                    <a:gd name="T67" fmla="*/ 10 h 669"/>
                    <a:gd name="T68" fmla="*/ 73 w 429"/>
                    <a:gd name="T69" fmla="*/ 4 h 669"/>
                    <a:gd name="T70" fmla="*/ 63 w 429"/>
                    <a:gd name="T71" fmla="*/ 5 h 669"/>
                    <a:gd name="T72" fmla="*/ 61 w 429"/>
                    <a:gd name="T73" fmla="*/ 0 h 669"/>
                    <a:gd name="T74" fmla="*/ 39 w 429"/>
                    <a:gd name="T75" fmla="*/ 3 h 669"/>
                    <a:gd name="T76" fmla="*/ 35 w 429"/>
                    <a:gd name="T77" fmla="*/ 10 h 669"/>
                    <a:gd name="T78" fmla="*/ 21 w 429"/>
                    <a:gd name="T79" fmla="*/ 12 h 669"/>
                    <a:gd name="T80" fmla="*/ 6 w 429"/>
                    <a:gd name="T81" fmla="*/ 12 h 669"/>
                    <a:gd name="T82" fmla="*/ 0 w 429"/>
                    <a:gd name="T83" fmla="*/ 20 h 669"/>
                    <a:gd name="T84" fmla="*/ 6 w 429"/>
                    <a:gd name="T85" fmla="*/ 35 h 669"/>
                    <a:gd name="T86" fmla="*/ 13 w 429"/>
                    <a:gd name="T87" fmla="*/ 40 h 669"/>
                    <a:gd name="T88" fmla="*/ 18 w 429"/>
                    <a:gd name="T89" fmla="*/ 37 h 669"/>
                    <a:gd name="T90" fmla="*/ 27 w 429"/>
                    <a:gd name="T91" fmla="*/ 40 h 669"/>
                    <a:gd name="T92" fmla="*/ 35 w 429"/>
                    <a:gd name="T93" fmla="*/ 40 h 669"/>
                    <a:gd name="T94" fmla="*/ 39 w 429"/>
                    <a:gd name="T95" fmla="*/ 50 h 669"/>
                    <a:gd name="T96" fmla="*/ 41 w 429"/>
                    <a:gd name="T97" fmla="*/ 57 h 669"/>
                    <a:gd name="T98" fmla="*/ 38 w 429"/>
                    <a:gd name="T99" fmla="*/ 64 h 669"/>
                    <a:gd name="T100" fmla="*/ 38 w 429"/>
                    <a:gd name="T101" fmla="*/ 64 h 6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9"/>
                    <a:gd name="T154" fmla="*/ 0 h 669"/>
                    <a:gd name="T155" fmla="*/ 429 w 429"/>
                    <a:gd name="T156" fmla="*/ 669 h 6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9" h="669">
                      <a:moveTo>
                        <a:pt x="152" y="257"/>
                      </a:moveTo>
                      <a:lnTo>
                        <a:pt x="152" y="257"/>
                      </a:lnTo>
                      <a:lnTo>
                        <a:pt x="148" y="260"/>
                      </a:lnTo>
                      <a:lnTo>
                        <a:pt x="142" y="266"/>
                      </a:lnTo>
                      <a:lnTo>
                        <a:pt x="140" y="276"/>
                      </a:lnTo>
                      <a:lnTo>
                        <a:pt x="135" y="283"/>
                      </a:lnTo>
                      <a:lnTo>
                        <a:pt x="133" y="296"/>
                      </a:lnTo>
                      <a:lnTo>
                        <a:pt x="131" y="310"/>
                      </a:lnTo>
                      <a:lnTo>
                        <a:pt x="131" y="329"/>
                      </a:lnTo>
                      <a:lnTo>
                        <a:pt x="131" y="334"/>
                      </a:lnTo>
                      <a:lnTo>
                        <a:pt x="131" y="342"/>
                      </a:lnTo>
                      <a:lnTo>
                        <a:pt x="133" y="352"/>
                      </a:lnTo>
                      <a:lnTo>
                        <a:pt x="137" y="361"/>
                      </a:lnTo>
                      <a:lnTo>
                        <a:pt x="140" y="378"/>
                      </a:lnTo>
                      <a:lnTo>
                        <a:pt x="146" y="395"/>
                      </a:lnTo>
                      <a:lnTo>
                        <a:pt x="152" y="409"/>
                      </a:lnTo>
                      <a:lnTo>
                        <a:pt x="156" y="420"/>
                      </a:lnTo>
                      <a:lnTo>
                        <a:pt x="157" y="429"/>
                      </a:lnTo>
                      <a:lnTo>
                        <a:pt x="161" y="431"/>
                      </a:lnTo>
                      <a:lnTo>
                        <a:pt x="140" y="530"/>
                      </a:lnTo>
                      <a:lnTo>
                        <a:pt x="207" y="551"/>
                      </a:lnTo>
                      <a:lnTo>
                        <a:pt x="186" y="663"/>
                      </a:lnTo>
                      <a:lnTo>
                        <a:pt x="245" y="669"/>
                      </a:lnTo>
                      <a:lnTo>
                        <a:pt x="262" y="661"/>
                      </a:lnTo>
                      <a:lnTo>
                        <a:pt x="311" y="488"/>
                      </a:lnTo>
                      <a:lnTo>
                        <a:pt x="294" y="310"/>
                      </a:lnTo>
                      <a:lnTo>
                        <a:pt x="319" y="251"/>
                      </a:lnTo>
                      <a:lnTo>
                        <a:pt x="315" y="152"/>
                      </a:lnTo>
                      <a:lnTo>
                        <a:pt x="374" y="215"/>
                      </a:lnTo>
                      <a:lnTo>
                        <a:pt x="399" y="194"/>
                      </a:lnTo>
                      <a:lnTo>
                        <a:pt x="429" y="158"/>
                      </a:lnTo>
                      <a:lnTo>
                        <a:pt x="389" y="101"/>
                      </a:lnTo>
                      <a:lnTo>
                        <a:pt x="367" y="108"/>
                      </a:lnTo>
                      <a:lnTo>
                        <a:pt x="330" y="40"/>
                      </a:lnTo>
                      <a:lnTo>
                        <a:pt x="289" y="19"/>
                      </a:lnTo>
                      <a:lnTo>
                        <a:pt x="251" y="21"/>
                      </a:lnTo>
                      <a:lnTo>
                        <a:pt x="241" y="0"/>
                      </a:lnTo>
                      <a:lnTo>
                        <a:pt x="156" y="15"/>
                      </a:lnTo>
                      <a:lnTo>
                        <a:pt x="138" y="40"/>
                      </a:lnTo>
                      <a:lnTo>
                        <a:pt x="81" y="51"/>
                      </a:lnTo>
                      <a:lnTo>
                        <a:pt x="24" y="49"/>
                      </a:lnTo>
                      <a:lnTo>
                        <a:pt x="0" y="80"/>
                      </a:lnTo>
                      <a:lnTo>
                        <a:pt x="21" y="143"/>
                      </a:lnTo>
                      <a:lnTo>
                        <a:pt x="51" y="162"/>
                      </a:lnTo>
                      <a:lnTo>
                        <a:pt x="72" y="148"/>
                      </a:lnTo>
                      <a:lnTo>
                        <a:pt x="108" y="163"/>
                      </a:lnTo>
                      <a:lnTo>
                        <a:pt x="138" y="163"/>
                      </a:lnTo>
                      <a:lnTo>
                        <a:pt x="154" y="203"/>
                      </a:lnTo>
                      <a:lnTo>
                        <a:pt x="161" y="230"/>
                      </a:lnTo>
                      <a:lnTo>
                        <a:pt x="152" y="257"/>
                      </a:lnTo>
                      <a:close/>
                    </a:path>
                  </a:pathLst>
                </a:custGeom>
                <a:solidFill>
                  <a:srgbClr val="386B61"/>
                </a:solidFill>
                <a:ln w="9525">
                  <a:noFill/>
                  <a:round/>
                  <a:headEnd/>
                  <a:tailEnd/>
                </a:ln>
              </p:spPr>
              <p:txBody>
                <a:bodyPr/>
                <a:lstStyle/>
                <a:p>
                  <a:endParaRPr lang="en-US"/>
                </a:p>
              </p:txBody>
            </p:sp>
            <p:sp>
              <p:nvSpPr>
                <p:cNvPr id="12443" name="Freeform 149"/>
                <p:cNvSpPr>
                  <a:spLocks/>
                </p:cNvSpPr>
                <p:nvPr/>
              </p:nvSpPr>
              <p:spPr bwMode="auto">
                <a:xfrm>
                  <a:off x="1289" y="2758"/>
                  <a:ext cx="66" cy="141"/>
                </a:xfrm>
                <a:custGeom>
                  <a:avLst/>
                  <a:gdLst>
                    <a:gd name="T0" fmla="*/ 11 w 133"/>
                    <a:gd name="T1" fmla="*/ 0 h 283"/>
                    <a:gd name="T2" fmla="*/ 19 w 133"/>
                    <a:gd name="T3" fmla="*/ 15 h 283"/>
                    <a:gd name="T4" fmla="*/ 33 w 133"/>
                    <a:gd name="T5" fmla="*/ 17 h 283"/>
                    <a:gd name="T6" fmla="*/ 28 w 133"/>
                    <a:gd name="T7" fmla="*/ 30 h 283"/>
                    <a:gd name="T8" fmla="*/ 21 w 133"/>
                    <a:gd name="T9" fmla="*/ 33 h 283"/>
                    <a:gd name="T10" fmla="*/ 10 w 133"/>
                    <a:gd name="T11" fmla="*/ 25 h 283"/>
                    <a:gd name="T12" fmla="*/ 10 w 133"/>
                    <a:gd name="T13" fmla="*/ 42 h 283"/>
                    <a:gd name="T14" fmla="*/ 18 w 133"/>
                    <a:gd name="T15" fmla="*/ 58 h 283"/>
                    <a:gd name="T16" fmla="*/ 2 w 133"/>
                    <a:gd name="T17" fmla="*/ 70 h 283"/>
                    <a:gd name="T18" fmla="*/ 5 w 133"/>
                    <a:gd name="T19" fmla="*/ 42 h 283"/>
                    <a:gd name="T20" fmla="*/ 0 w 133"/>
                    <a:gd name="T21" fmla="*/ 19 h 283"/>
                    <a:gd name="T22" fmla="*/ 5 w 133"/>
                    <a:gd name="T23" fmla="*/ 2 h 283"/>
                    <a:gd name="T24" fmla="*/ 11 w 133"/>
                    <a:gd name="T25" fmla="*/ 0 h 283"/>
                    <a:gd name="T26" fmla="*/ 11 w 133"/>
                    <a:gd name="T27" fmla="*/ 0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3"/>
                    <a:gd name="T43" fmla="*/ 0 h 283"/>
                    <a:gd name="T44" fmla="*/ 133 w 133"/>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3" h="283">
                      <a:moveTo>
                        <a:pt x="46" y="0"/>
                      </a:moveTo>
                      <a:lnTo>
                        <a:pt x="78" y="63"/>
                      </a:lnTo>
                      <a:lnTo>
                        <a:pt x="133" y="70"/>
                      </a:lnTo>
                      <a:lnTo>
                        <a:pt x="114" y="120"/>
                      </a:lnTo>
                      <a:lnTo>
                        <a:pt x="84" y="135"/>
                      </a:lnTo>
                      <a:lnTo>
                        <a:pt x="40" y="102"/>
                      </a:lnTo>
                      <a:lnTo>
                        <a:pt x="42" y="171"/>
                      </a:lnTo>
                      <a:lnTo>
                        <a:pt x="72" y="232"/>
                      </a:lnTo>
                      <a:lnTo>
                        <a:pt x="10" y="283"/>
                      </a:lnTo>
                      <a:lnTo>
                        <a:pt x="21" y="171"/>
                      </a:lnTo>
                      <a:lnTo>
                        <a:pt x="0" y="78"/>
                      </a:lnTo>
                      <a:lnTo>
                        <a:pt x="21" y="11"/>
                      </a:lnTo>
                      <a:lnTo>
                        <a:pt x="46" y="0"/>
                      </a:lnTo>
                      <a:close/>
                    </a:path>
                  </a:pathLst>
                </a:custGeom>
                <a:solidFill>
                  <a:srgbClr val="7AB3A3"/>
                </a:solidFill>
                <a:ln w="9525">
                  <a:noFill/>
                  <a:round/>
                  <a:headEnd/>
                  <a:tailEnd/>
                </a:ln>
              </p:spPr>
              <p:txBody>
                <a:bodyPr/>
                <a:lstStyle/>
                <a:p>
                  <a:endParaRPr lang="en-US"/>
                </a:p>
              </p:txBody>
            </p:sp>
            <p:sp>
              <p:nvSpPr>
                <p:cNvPr id="12444" name="Freeform 150"/>
                <p:cNvSpPr>
                  <a:spLocks/>
                </p:cNvSpPr>
                <p:nvPr/>
              </p:nvSpPr>
              <p:spPr bwMode="auto">
                <a:xfrm>
                  <a:off x="1227" y="2637"/>
                  <a:ext cx="101" cy="50"/>
                </a:xfrm>
                <a:custGeom>
                  <a:avLst/>
                  <a:gdLst>
                    <a:gd name="T0" fmla="*/ 41 w 201"/>
                    <a:gd name="T1" fmla="*/ 2 h 98"/>
                    <a:gd name="T2" fmla="*/ 48 w 201"/>
                    <a:gd name="T3" fmla="*/ 0 h 98"/>
                    <a:gd name="T4" fmla="*/ 51 w 201"/>
                    <a:gd name="T5" fmla="*/ 5 h 98"/>
                    <a:gd name="T6" fmla="*/ 40 w 201"/>
                    <a:gd name="T7" fmla="*/ 8 h 98"/>
                    <a:gd name="T8" fmla="*/ 45 w 201"/>
                    <a:gd name="T9" fmla="*/ 13 h 98"/>
                    <a:gd name="T10" fmla="*/ 31 w 201"/>
                    <a:gd name="T11" fmla="*/ 22 h 98"/>
                    <a:gd name="T12" fmla="*/ 22 w 201"/>
                    <a:gd name="T13" fmla="*/ 19 h 98"/>
                    <a:gd name="T14" fmla="*/ 14 w 201"/>
                    <a:gd name="T15" fmla="*/ 24 h 98"/>
                    <a:gd name="T16" fmla="*/ 11 w 201"/>
                    <a:gd name="T17" fmla="*/ 17 h 98"/>
                    <a:gd name="T18" fmla="*/ 7 w 201"/>
                    <a:gd name="T19" fmla="*/ 26 h 98"/>
                    <a:gd name="T20" fmla="*/ 0 w 201"/>
                    <a:gd name="T21" fmla="*/ 19 h 98"/>
                    <a:gd name="T22" fmla="*/ 7 w 201"/>
                    <a:gd name="T23" fmla="*/ 11 h 98"/>
                    <a:gd name="T24" fmla="*/ 14 w 201"/>
                    <a:gd name="T25" fmla="*/ 8 h 98"/>
                    <a:gd name="T26" fmla="*/ 19 w 201"/>
                    <a:gd name="T27" fmla="*/ 10 h 98"/>
                    <a:gd name="T28" fmla="*/ 35 w 201"/>
                    <a:gd name="T29" fmla="*/ 7 h 98"/>
                    <a:gd name="T30" fmla="*/ 41 w 201"/>
                    <a:gd name="T31" fmla="*/ 2 h 98"/>
                    <a:gd name="T32" fmla="*/ 41 w 201"/>
                    <a:gd name="T33" fmla="*/ 2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1"/>
                    <a:gd name="T52" fmla="*/ 0 h 98"/>
                    <a:gd name="T53" fmla="*/ 201 w 201"/>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1" h="98">
                      <a:moveTo>
                        <a:pt x="163" y="5"/>
                      </a:moveTo>
                      <a:lnTo>
                        <a:pt x="190" y="0"/>
                      </a:lnTo>
                      <a:lnTo>
                        <a:pt x="201" y="20"/>
                      </a:lnTo>
                      <a:lnTo>
                        <a:pt x="159" y="30"/>
                      </a:lnTo>
                      <a:lnTo>
                        <a:pt x="180" y="51"/>
                      </a:lnTo>
                      <a:lnTo>
                        <a:pt x="121" y="87"/>
                      </a:lnTo>
                      <a:lnTo>
                        <a:pt x="85" y="72"/>
                      </a:lnTo>
                      <a:lnTo>
                        <a:pt x="55" y="93"/>
                      </a:lnTo>
                      <a:lnTo>
                        <a:pt x="42" y="66"/>
                      </a:lnTo>
                      <a:lnTo>
                        <a:pt x="26" y="98"/>
                      </a:lnTo>
                      <a:lnTo>
                        <a:pt x="0" y="72"/>
                      </a:lnTo>
                      <a:lnTo>
                        <a:pt x="26" y="41"/>
                      </a:lnTo>
                      <a:lnTo>
                        <a:pt x="55" y="30"/>
                      </a:lnTo>
                      <a:lnTo>
                        <a:pt x="76" y="39"/>
                      </a:lnTo>
                      <a:lnTo>
                        <a:pt x="140" y="26"/>
                      </a:lnTo>
                      <a:lnTo>
                        <a:pt x="163" y="5"/>
                      </a:lnTo>
                      <a:close/>
                    </a:path>
                  </a:pathLst>
                </a:custGeom>
                <a:solidFill>
                  <a:srgbClr val="7AB3A3"/>
                </a:solidFill>
                <a:ln w="9525">
                  <a:noFill/>
                  <a:round/>
                  <a:headEnd/>
                  <a:tailEnd/>
                </a:ln>
              </p:spPr>
              <p:txBody>
                <a:bodyPr/>
                <a:lstStyle/>
                <a:p>
                  <a:endParaRPr lang="en-US"/>
                </a:p>
              </p:txBody>
            </p:sp>
            <p:sp>
              <p:nvSpPr>
                <p:cNvPr id="12445" name="Freeform 151"/>
                <p:cNvSpPr>
                  <a:spLocks/>
                </p:cNvSpPr>
                <p:nvPr/>
              </p:nvSpPr>
              <p:spPr bwMode="auto">
                <a:xfrm>
                  <a:off x="1305" y="2578"/>
                  <a:ext cx="50" cy="52"/>
                </a:xfrm>
                <a:custGeom>
                  <a:avLst/>
                  <a:gdLst>
                    <a:gd name="T0" fmla="*/ 25 w 100"/>
                    <a:gd name="T1" fmla="*/ 17 h 102"/>
                    <a:gd name="T2" fmla="*/ 25 w 100"/>
                    <a:gd name="T3" fmla="*/ 17 h 102"/>
                    <a:gd name="T4" fmla="*/ 25 w 100"/>
                    <a:gd name="T5" fmla="*/ 18 h 102"/>
                    <a:gd name="T6" fmla="*/ 24 w 100"/>
                    <a:gd name="T7" fmla="*/ 20 h 102"/>
                    <a:gd name="T8" fmla="*/ 24 w 100"/>
                    <a:gd name="T9" fmla="*/ 23 h 102"/>
                    <a:gd name="T10" fmla="*/ 21 w 100"/>
                    <a:gd name="T11" fmla="*/ 24 h 102"/>
                    <a:gd name="T12" fmla="*/ 20 w 100"/>
                    <a:gd name="T13" fmla="*/ 25 h 102"/>
                    <a:gd name="T14" fmla="*/ 18 w 100"/>
                    <a:gd name="T15" fmla="*/ 26 h 102"/>
                    <a:gd name="T16" fmla="*/ 18 w 100"/>
                    <a:gd name="T17" fmla="*/ 27 h 102"/>
                    <a:gd name="T18" fmla="*/ 12 w 100"/>
                    <a:gd name="T19" fmla="*/ 23 h 102"/>
                    <a:gd name="T20" fmla="*/ 10 w 100"/>
                    <a:gd name="T21" fmla="*/ 19 h 102"/>
                    <a:gd name="T22" fmla="*/ 9 w 100"/>
                    <a:gd name="T23" fmla="*/ 13 h 102"/>
                    <a:gd name="T24" fmla="*/ 5 w 100"/>
                    <a:gd name="T25" fmla="*/ 12 h 102"/>
                    <a:gd name="T26" fmla="*/ 5 w 100"/>
                    <a:gd name="T27" fmla="*/ 16 h 102"/>
                    <a:gd name="T28" fmla="*/ 0 w 100"/>
                    <a:gd name="T29" fmla="*/ 13 h 102"/>
                    <a:gd name="T30" fmla="*/ 0 w 100"/>
                    <a:gd name="T31" fmla="*/ 0 h 102"/>
                    <a:gd name="T32" fmla="*/ 25 w 100"/>
                    <a:gd name="T33" fmla="*/ 17 h 102"/>
                    <a:gd name="T34" fmla="*/ 25 w 100"/>
                    <a:gd name="T35" fmla="*/ 17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2"/>
                    <a:gd name="T56" fmla="*/ 100 w 100"/>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2">
                      <a:moveTo>
                        <a:pt x="100" y="64"/>
                      </a:moveTo>
                      <a:lnTo>
                        <a:pt x="98" y="66"/>
                      </a:lnTo>
                      <a:lnTo>
                        <a:pt x="98" y="70"/>
                      </a:lnTo>
                      <a:lnTo>
                        <a:pt x="95" y="78"/>
                      </a:lnTo>
                      <a:lnTo>
                        <a:pt x="93" y="89"/>
                      </a:lnTo>
                      <a:lnTo>
                        <a:pt x="83" y="93"/>
                      </a:lnTo>
                      <a:lnTo>
                        <a:pt x="77" y="99"/>
                      </a:lnTo>
                      <a:lnTo>
                        <a:pt x="72" y="100"/>
                      </a:lnTo>
                      <a:lnTo>
                        <a:pt x="70" y="102"/>
                      </a:lnTo>
                      <a:lnTo>
                        <a:pt x="45" y="91"/>
                      </a:lnTo>
                      <a:lnTo>
                        <a:pt x="38" y="72"/>
                      </a:lnTo>
                      <a:lnTo>
                        <a:pt x="34" y="49"/>
                      </a:lnTo>
                      <a:lnTo>
                        <a:pt x="19" y="45"/>
                      </a:lnTo>
                      <a:lnTo>
                        <a:pt x="19" y="61"/>
                      </a:lnTo>
                      <a:lnTo>
                        <a:pt x="0" y="49"/>
                      </a:lnTo>
                      <a:lnTo>
                        <a:pt x="0" y="0"/>
                      </a:lnTo>
                      <a:lnTo>
                        <a:pt x="100" y="64"/>
                      </a:lnTo>
                      <a:close/>
                    </a:path>
                  </a:pathLst>
                </a:custGeom>
                <a:solidFill>
                  <a:srgbClr val="1A1A1A"/>
                </a:solidFill>
                <a:ln w="9525">
                  <a:noFill/>
                  <a:round/>
                  <a:headEnd/>
                  <a:tailEnd/>
                </a:ln>
              </p:spPr>
              <p:txBody>
                <a:bodyPr/>
                <a:lstStyle/>
                <a:p>
                  <a:endParaRPr lang="en-US"/>
                </a:p>
              </p:txBody>
            </p:sp>
            <p:sp>
              <p:nvSpPr>
                <p:cNvPr id="12446" name="Freeform 152"/>
                <p:cNvSpPr>
                  <a:spLocks/>
                </p:cNvSpPr>
                <p:nvPr/>
              </p:nvSpPr>
              <p:spPr bwMode="auto">
                <a:xfrm>
                  <a:off x="1286" y="2541"/>
                  <a:ext cx="82" cy="73"/>
                </a:xfrm>
                <a:custGeom>
                  <a:avLst/>
                  <a:gdLst>
                    <a:gd name="T0" fmla="*/ 15 w 165"/>
                    <a:gd name="T1" fmla="*/ 3 h 144"/>
                    <a:gd name="T2" fmla="*/ 11 w 165"/>
                    <a:gd name="T3" fmla="*/ 0 h 144"/>
                    <a:gd name="T4" fmla="*/ 0 w 165"/>
                    <a:gd name="T5" fmla="*/ 2 h 144"/>
                    <a:gd name="T6" fmla="*/ 2 w 165"/>
                    <a:gd name="T7" fmla="*/ 8 h 144"/>
                    <a:gd name="T8" fmla="*/ 3 w 165"/>
                    <a:gd name="T9" fmla="*/ 14 h 144"/>
                    <a:gd name="T10" fmla="*/ 3 w 165"/>
                    <a:gd name="T11" fmla="*/ 15 h 144"/>
                    <a:gd name="T12" fmla="*/ 5 w 165"/>
                    <a:gd name="T13" fmla="*/ 16 h 144"/>
                    <a:gd name="T14" fmla="*/ 5 w 165"/>
                    <a:gd name="T15" fmla="*/ 18 h 144"/>
                    <a:gd name="T16" fmla="*/ 7 w 165"/>
                    <a:gd name="T17" fmla="*/ 20 h 144"/>
                    <a:gd name="T18" fmla="*/ 9 w 165"/>
                    <a:gd name="T19" fmla="*/ 22 h 144"/>
                    <a:gd name="T20" fmla="*/ 11 w 165"/>
                    <a:gd name="T21" fmla="*/ 24 h 144"/>
                    <a:gd name="T22" fmla="*/ 14 w 165"/>
                    <a:gd name="T23" fmla="*/ 26 h 144"/>
                    <a:gd name="T24" fmla="*/ 17 w 165"/>
                    <a:gd name="T25" fmla="*/ 29 h 144"/>
                    <a:gd name="T26" fmla="*/ 19 w 165"/>
                    <a:gd name="T27" fmla="*/ 30 h 144"/>
                    <a:gd name="T28" fmla="*/ 23 w 165"/>
                    <a:gd name="T29" fmla="*/ 33 h 144"/>
                    <a:gd name="T30" fmla="*/ 25 w 165"/>
                    <a:gd name="T31" fmla="*/ 34 h 144"/>
                    <a:gd name="T32" fmla="*/ 27 w 165"/>
                    <a:gd name="T33" fmla="*/ 36 h 144"/>
                    <a:gd name="T34" fmla="*/ 28 w 165"/>
                    <a:gd name="T35" fmla="*/ 37 h 144"/>
                    <a:gd name="T36" fmla="*/ 29 w 165"/>
                    <a:gd name="T37" fmla="*/ 37 h 144"/>
                    <a:gd name="T38" fmla="*/ 41 w 165"/>
                    <a:gd name="T39" fmla="*/ 29 h 144"/>
                    <a:gd name="T40" fmla="*/ 41 w 165"/>
                    <a:gd name="T41" fmla="*/ 28 h 144"/>
                    <a:gd name="T42" fmla="*/ 41 w 165"/>
                    <a:gd name="T43" fmla="*/ 26 h 144"/>
                    <a:gd name="T44" fmla="*/ 41 w 165"/>
                    <a:gd name="T45" fmla="*/ 24 h 144"/>
                    <a:gd name="T46" fmla="*/ 41 w 165"/>
                    <a:gd name="T47" fmla="*/ 21 h 144"/>
                    <a:gd name="T48" fmla="*/ 40 w 165"/>
                    <a:gd name="T49" fmla="*/ 17 h 144"/>
                    <a:gd name="T50" fmla="*/ 40 w 165"/>
                    <a:gd name="T51" fmla="*/ 14 h 144"/>
                    <a:gd name="T52" fmla="*/ 38 w 165"/>
                    <a:gd name="T53" fmla="*/ 10 h 144"/>
                    <a:gd name="T54" fmla="*/ 38 w 165"/>
                    <a:gd name="T55" fmla="*/ 7 h 144"/>
                    <a:gd name="T56" fmla="*/ 35 w 165"/>
                    <a:gd name="T57" fmla="*/ 5 h 144"/>
                    <a:gd name="T58" fmla="*/ 33 w 165"/>
                    <a:gd name="T59" fmla="*/ 3 h 144"/>
                    <a:gd name="T60" fmla="*/ 30 w 165"/>
                    <a:gd name="T61" fmla="*/ 2 h 144"/>
                    <a:gd name="T62" fmla="*/ 28 w 165"/>
                    <a:gd name="T63" fmla="*/ 1 h 144"/>
                    <a:gd name="T64" fmla="*/ 24 w 165"/>
                    <a:gd name="T65" fmla="*/ 0 h 144"/>
                    <a:gd name="T66" fmla="*/ 23 w 165"/>
                    <a:gd name="T67" fmla="*/ 0 h 144"/>
                    <a:gd name="T68" fmla="*/ 15 w 165"/>
                    <a:gd name="T69" fmla="*/ 3 h 144"/>
                    <a:gd name="T70" fmla="*/ 15 w 165"/>
                    <a:gd name="T71" fmla="*/ 3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44"/>
                    <a:gd name="T110" fmla="*/ 165 w 165"/>
                    <a:gd name="T111" fmla="*/ 144 h 1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44">
                      <a:moveTo>
                        <a:pt x="60" y="11"/>
                      </a:moveTo>
                      <a:lnTo>
                        <a:pt x="45" y="0"/>
                      </a:lnTo>
                      <a:lnTo>
                        <a:pt x="0" y="5"/>
                      </a:lnTo>
                      <a:lnTo>
                        <a:pt x="11" y="32"/>
                      </a:lnTo>
                      <a:lnTo>
                        <a:pt x="13" y="53"/>
                      </a:lnTo>
                      <a:lnTo>
                        <a:pt x="13" y="57"/>
                      </a:lnTo>
                      <a:lnTo>
                        <a:pt x="20" y="64"/>
                      </a:lnTo>
                      <a:lnTo>
                        <a:pt x="22" y="70"/>
                      </a:lnTo>
                      <a:lnTo>
                        <a:pt x="30" y="78"/>
                      </a:lnTo>
                      <a:lnTo>
                        <a:pt x="38" y="85"/>
                      </a:lnTo>
                      <a:lnTo>
                        <a:pt x="47" y="95"/>
                      </a:lnTo>
                      <a:lnTo>
                        <a:pt x="57" y="102"/>
                      </a:lnTo>
                      <a:lnTo>
                        <a:pt x="68" y="112"/>
                      </a:lnTo>
                      <a:lnTo>
                        <a:pt x="79" y="119"/>
                      </a:lnTo>
                      <a:lnTo>
                        <a:pt x="93" y="129"/>
                      </a:lnTo>
                      <a:lnTo>
                        <a:pt x="100" y="133"/>
                      </a:lnTo>
                      <a:lnTo>
                        <a:pt x="110" y="140"/>
                      </a:lnTo>
                      <a:lnTo>
                        <a:pt x="114" y="142"/>
                      </a:lnTo>
                      <a:lnTo>
                        <a:pt x="117" y="144"/>
                      </a:lnTo>
                      <a:lnTo>
                        <a:pt x="165" y="112"/>
                      </a:lnTo>
                      <a:lnTo>
                        <a:pt x="165" y="110"/>
                      </a:lnTo>
                      <a:lnTo>
                        <a:pt x="165" y="102"/>
                      </a:lnTo>
                      <a:lnTo>
                        <a:pt x="165" y="93"/>
                      </a:lnTo>
                      <a:lnTo>
                        <a:pt x="165" y="81"/>
                      </a:lnTo>
                      <a:lnTo>
                        <a:pt x="163" y="66"/>
                      </a:lnTo>
                      <a:lnTo>
                        <a:pt x="161" y="53"/>
                      </a:lnTo>
                      <a:lnTo>
                        <a:pt x="155" y="40"/>
                      </a:lnTo>
                      <a:lnTo>
                        <a:pt x="152" y="28"/>
                      </a:lnTo>
                      <a:lnTo>
                        <a:pt x="142" y="17"/>
                      </a:lnTo>
                      <a:lnTo>
                        <a:pt x="133" y="11"/>
                      </a:lnTo>
                      <a:lnTo>
                        <a:pt x="123" y="5"/>
                      </a:lnTo>
                      <a:lnTo>
                        <a:pt x="114" y="2"/>
                      </a:lnTo>
                      <a:lnTo>
                        <a:pt x="98" y="0"/>
                      </a:lnTo>
                      <a:lnTo>
                        <a:pt x="93" y="0"/>
                      </a:lnTo>
                      <a:lnTo>
                        <a:pt x="60" y="11"/>
                      </a:lnTo>
                      <a:close/>
                    </a:path>
                  </a:pathLst>
                </a:custGeom>
                <a:solidFill>
                  <a:srgbClr val="B3B3B3"/>
                </a:solidFill>
                <a:ln w="9525">
                  <a:noFill/>
                  <a:round/>
                  <a:headEnd/>
                  <a:tailEnd/>
                </a:ln>
              </p:spPr>
              <p:txBody>
                <a:bodyPr/>
                <a:lstStyle/>
                <a:p>
                  <a:endParaRPr lang="en-US"/>
                </a:p>
              </p:txBody>
            </p:sp>
            <p:sp>
              <p:nvSpPr>
                <p:cNvPr id="12447" name="Freeform 153"/>
                <p:cNvSpPr>
                  <a:spLocks/>
                </p:cNvSpPr>
                <p:nvPr/>
              </p:nvSpPr>
              <p:spPr bwMode="auto">
                <a:xfrm>
                  <a:off x="1283" y="2544"/>
                  <a:ext cx="85" cy="72"/>
                </a:xfrm>
                <a:custGeom>
                  <a:avLst/>
                  <a:gdLst>
                    <a:gd name="T0" fmla="*/ 41 w 171"/>
                    <a:gd name="T1" fmla="*/ 23 h 145"/>
                    <a:gd name="T2" fmla="*/ 33 w 171"/>
                    <a:gd name="T3" fmla="*/ 27 h 145"/>
                    <a:gd name="T4" fmla="*/ 33 w 171"/>
                    <a:gd name="T5" fmla="*/ 25 h 145"/>
                    <a:gd name="T6" fmla="*/ 33 w 171"/>
                    <a:gd name="T7" fmla="*/ 23 h 145"/>
                    <a:gd name="T8" fmla="*/ 33 w 171"/>
                    <a:gd name="T9" fmla="*/ 21 h 145"/>
                    <a:gd name="T10" fmla="*/ 33 w 171"/>
                    <a:gd name="T11" fmla="*/ 19 h 145"/>
                    <a:gd name="T12" fmla="*/ 33 w 171"/>
                    <a:gd name="T13" fmla="*/ 16 h 145"/>
                    <a:gd name="T14" fmla="*/ 33 w 171"/>
                    <a:gd name="T15" fmla="*/ 15 h 145"/>
                    <a:gd name="T16" fmla="*/ 31 w 171"/>
                    <a:gd name="T17" fmla="*/ 12 h 145"/>
                    <a:gd name="T18" fmla="*/ 30 w 171"/>
                    <a:gd name="T19" fmla="*/ 11 h 145"/>
                    <a:gd name="T20" fmla="*/ 29 w 171"/>
                    <a:gd name="T21" fmla="*/ 10 h 145"/>
                    <a:gd name="T22" fmla="*/ 28 w 171"/>
                    <a:gd name="T23" fmla="*/ 10 h 145"/>
                    <a:gd name="T24" fmla="*/ 29 w 171"/>
                    <a:gd name="T25" fmla="*/ 11 h 145"/>
                    <a:gd name="T26" fmla="*/ 29 w 171"/>
                    <a:gd name="T27" fmla="*/ 13 h 145"/>
                    <a:gd name="T28" fmla="*/ 30 w 171"/>
                    <a:gd name="T29" fmla="*/ 15 h 145"/>
                    <a:gd name="T30" fmla="*/ 29 w 171"/>
                    <a:gd name="T31" fmla="*/ 17 h 145"/>
                    <a:gd name="T32" fmla="*/ 29 w 171"/>
                    <a:gd name="T33" fmla="*/ 20 h 145"/>
                    <a:gd name="T34" fmla="*/ 28 w 171"/>
                    <a:gd name="T35" fmla="*/ 22 h 145"/>
                    <a:gd name="T36" fmla="*/ 28 w 171"/>
                    <a:gd name="T37" fmla="*/ 23 h 145"/>
                    <a:gd name="T38" fmla="*/ 27 w 171"/>
                    <a:gd name="T39" fmla="*/ 23 h 145"/>
                    <a:gd name="T40" fmla="*/ 26 w 171"/>
                    <a:gd name="T41" fmla="*/ 22 h 145"/>
                    <a:gd name="T42" fmla="*/ 23 w 171"/>
                    <a:gd name="T43" fmla="*/ 21 h 145"/>
                    <a:gd name="T44" fmla="*/ 20 w 171"/>
                    <a:gd name="T45" fmla="*/ 19 h 145"/>
                    <a:gd name="T46" fmla="*/ 17 w 171"/>
                    <a:gd name="T47" fmla="*/ 15 h 145"/>
                    <a:gd name="T48" fmla="*/ 14 w 171"/>
                    <a:gd name="T49" fmla="*/ 12 h 145"/>
                    <a:gd name="T50" fmla="*/ 11 w 171"/>
                    <a:gd name="T51" fmla="*/ 9 h 145"/>
                    <a:gd name="T52" fmla="*/ 11 w 171"/>
                    <a:gd name="T53" fmla="*/ 9 h 145"/>
                    <a:gd name="T54" fmla="*/ 11 w 171"/>
                    <a:gd name="T55" fmla="*/ 15 h 145"/>
                    <a:gd name="T56" fmla="*/ 6 w 171"/>
                    <a:gd name="T57" fmla="*/ 12 h 145"/>
                    <a:gd name="T58" fmla="*/ 8 w 171"/>
                    <a:gd name="T59" fmla="*/ 5 h 145"/>
                    <a:gd name="T60" fmla="*/ 1 w 171"/>
                    <a:gd name="T61" fmla="*/ 0 h 145"/>
                    <a:gd name="T62" fmla="*/ 0 w 171"/>
                    <a:gd name="T63" fmla="*/ 1 h 145"/>
                    <a:gd name="T64" fmla="*/ 2 w 171"/>
                    <a:gd name="T65" fmla="*/ 5 h 145"/>
                    <a:gd name="T66" fmla="*/ 4 w 171"/>
                    <a:gd name="T67" fmla="*/ 14 h 145"/>
                    <a:gd name="T68" fmla="*/ 5 w 171"/>
                    <a:gd name="T69" fmla="*/ 14 h 145"/>
                    <a:gd name="T70" fmla="*/ 7 w 171"/>
                    <a:gd name="T71" fmla="*/ 17 h 145"/>
                    <a:gd name="T72" fmla="*/ 8 w 171"/>
                    <a:gd name="T73" fmla="*/ 19 h 145"/>
                    <a:gd name="T74" fmla="*/ 10 w 171"/>
                    <a:gd name="T75" fmla="*/ 21 h 145"/>
                    <a:gd name="T76" fmla="*/ 11 w 171"/>
                    <a:gd name="T77" fmla="*/ 23 h 145"/>
                    <a:gd name="T78" fmla="*/ 14 w 171"/>
                    <a:gd name="T79" fmla="*/ 25 h 145"/>
                    <a:gd name="T80" fmla="*/ 17 w 171"/>
                    <a:gd name="T81" fmla="*/ 27 h 145"/>
                    <a:gd name="T82" fmla="*/ 20 w 171"/>
                    <a:gd name="T83" fmla="*/ 29 h 145"/>
                    <a:gd name="T84" fmla="*/ 22 w 171"/>
                    <a:gd name="T85" fmla="*/ 31 h 145"/>
                    <a:gd name="T86" fmla="*/ 25 w 171"/>
                    <a:gd name="T87" fmla="*/ 32 h 145"/>
                    <a:gd name="T88" fmla="*/ 27 w 171"/>
                    <a:gd name="T89" fmla="*/ 33 h 145"/>
                    <a:gd name="T90" fmla="*/ 30 w 171"/>
                    <a:gd name="T91" fmla="*/ 34 h 145"/>
                    <a:gd name="T92" fmla="*/ 31 w 171"/>
                    <a:gd name="T93" fmla="*/ 35 h 145"/>
                    <a:gd name="T94" fmla="*/ 31 w 171"/>
                    <a:gd name="T95" fmla="*/ 36 h 145"/>
                    <a:gd name="T96" fmla="*/ 42 w 171"/>
                    <a:gd name="T97" fmla="*/ 27 h 145"/>
                    <a:gd name="T98" fmla="*/ 41 w 171"/>
                    <a:gd name="T99" fmla="*/ 23 h 145"/>
                    <a:gd name="T100" fmla="*/ 41 w 171"/>
                    <a:gd name="T101" fmla="*/ 23 h 14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1"/>
                    <a:gd name="T154" fmla="*/ 0 h 145"/>
                    <a:gd name="T155" fmla="*/ 171 w 171"/>
                    <a:gd name="T156" fmla="*/ 145 h 14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1" h="145">
                      <a:moveTo>
                        <a:pt x="167" y="95"/>
                      </a:moveTo>
                      <a:lnTo>
                        <a:pt x="135" y="109"/>
                      </a:lnTo>
                      <a:lnTo>
                        <a:pt x="135" y="103"/>
                      </a:lnTo>
                      <a:lnTo>
                        <a:pt x="135" y="92"/>
                      </a:lnTo>
                      <a:lnTo>
                        <a:pt x="133" y="84"/>
                      </a:lnTo>
                      <a:lnTo>
                        <a:pt x="133" y="76"/>
                      </a:lnTo>
                      <a:lnTo>
                        <a:pt x="133" y="67"/>
                      </a:lnTo>
                      <a:lnTo>
                        <a:pt x="133" y="61"/>
                      </a:lnTo>
                      <a:lnTo>
                        <a:pt x="127" y="50"/>
                      </a:lnTo>
                      <a:lnTo>
                        <a:pt x="120" y="44"/>
                      </a:lnTo>
                      <a:lnTo>
                        <a:pt x="116" y="40"/>
                      </a:lnTo>
                      <a:lnTo>
                        <a:pt x="114" y="40"/>
                      </a:lnTo>
                      <a:lnTo>
                        <a:pt x="118" y="46"/>
                      </a:lnTo>
                      <a:lnTo>
                        <a:pt x="118" y="52"/>
                      </a:lnTo>
                      <a:lnTo>
                        <a:pt x="120" y="61"/>
                      </a:lnTo>
                      <a:lnTo>
                        <a:pt x="118" y="71"/>
                      </a:lnTo>
                      <a:lnTo>
                        <a:pt x="118" y="82"/>
                      </a:lnTo>
                      <a:lnTo>
                        <a:pt x="114" y="90"/>
                      </a:lnTo>
                      <a:lnTo>
                        <a:pt x="114" y="93"/>
                      </a:lnTo>
                      <a:lnTo>
                        <a:pt x="110" y="92"/>
                      </a:lnTo>
                      <a:lnTo>
                        <a:pt x="104" y="90"/>
                      </a:lnTo>
                      <a:lnTo>
                        <a:pt x="93" y="84"/>
                      </a:lnTo>
                      <a:lnTo>
                        <a:pt x="83" y="76"/>
                      </a:lnTo>
                      <a:lnTo>
                        <a:pt x="68" y="63"/>
                      </a:lnTo>
                      <a:lnTo>
                        <a:pt x="57" y="50"/>
                      </a:lnTo>
                      <a:lnTo>
                        <a:pt x="47" y="38"/>
                      </a:lnTo>
                      <a:lnTo>
                        <a:pt x="44" y="36"/>
                      </a:lnTo>
                      <a:lnTo>
                        <a:pt x="44" y="61"/>
                      </a:lnTo>
                      <a:lnTo>
                        <a:pt x="26" y="48"/>
                      </a:lnTo>
                      <a:lnTo>
                        <a:pt x="32" y="21"/>
                      </a:lnTo>
                      <a:lnTo>
                        <a:pt x="7" y="0"/>
                      </a:lnTo>
                      <a:lnTo>
                        <a:pt x="0" y="6"/>
                      </a:lnTo>
                      <a:lnTo>
                        <a:pt x="11" y="21"/>
                      </a:lnTo>
                      <a:lnTo>
                        <a:pt x="19" y="57"/>
                      </a:lnTo>
                      <a:lnTo>
                        <a:pt x="21" y="59"/>
                      </a:lnTo>
                      <a:lnTo>
                        <a:pt x="28" y="71"/>
                      </a:lnTo>
                      <a:lnTo>
                        <a:pt x="32" y="76"/>
                      </a:lnTo>
                      <a:lnTo>
                        <a:pt x="40" y="86"/>
                      </a:lnTo>
                      <a:lnTo>
                        <a:pt x="47" y="93"/>
                      </a:lnTo>
                      <a:lnTo>
                        <a:pt x="59" y="103"/>
                      </a:lnTo>
                      <a:lnTo>
                        <a:pt x="68" y="109"/>
                      </a:lnTo>
                      <a:lnTo>
                        <a:pt x="80" y="118"/>
                      </a:lnTo>
                      <a:lnTo>
                        <a:pt x="91" y="124"/>
                      </a:lnTo>
                      <a:lnTo>
                        <a:pt x="102" y="131"/>
                      </a:lnTo>
                      <a:lnTo>
                        <a:pt x="110" y="135"/>
                      </a:lnTo>
                      <a:lnTo>
                        <a:pt x="120" y="139"/>
                      </a:lnTo>
                      <a:lnTo>
                        <a:pt x="125" y="143"/>
                      </a:lnTo>
                      <a:lnTo>
                        <a:pt x="127" y="145"/>
                      </a:lnTo>
                      <a:lnTo>
                        <a:pt x="171" y="109"/>
                      </a:lnTo>
                      <a:lnTo>
                        <a:pt x="167" y="95"/>
                      </a:lnTo>
                      <a:close/>
                    </a:path>
                  </a:pathLst>
                </a:custGeom>
                <a:solidFill>
                  <a:srgbClr val="666666"/>
                </a:solidFill>
                <a:ln w="9525">
                  <a:noFill/>
                  <a:round/>
                  <a:headEnd/>
                  <a:tailEnd/>
                </a:ln>
              </p:spPr>
              <p:txBody>
                <a:bodyPr/>
                <a:lstStyle/>
                <a:p>
                  <a:endParaRPr lang="en-US"/>
                </a:p>
              </p:txBody>
            </p:sp>
            <p:sp>
              <p:nvSpPr>
                <p:cNvPr id="12448" name="Freeform 154"/>
                <p:cNvSpPr>
                  <a:spLocks/>
                </p:cNvSpPr>
                <p:nvPr/>
              </p:nvSpPr>
              <p:spPr bwMode="auto">
                <a:xfrm>
                  <a:off x="1350" y="2779"/>
                  <a:ext cx="23" cy="7"/>
                </a:xfrm>
                <a:custGeom>
                  <a:avLst/>
                  <a:gdLst>
                    <a:gd name="T0" fmla="*/ 12 w 45"/>
                    <a:gd name="T1" fmla="*/ 0 h 15"/>
                    <a:gd name="T2" fmla="*/ 1 w 45"/>
                    <a:gd name="T3" fmla="*/ 0 h 15"/>
                    <a:gd name="T4" fmla="*/ 0 w 45"/>
                    <a:gd name="T5" fmla="*/ 3 h 15"/>
                    <a:gd name="T6" fmla="*/ 11 w 45"/>
                    <a:gd name="T7" fmla="*/ 3 h 15"/>
                    <a:gd name="T8" fmla="*/ 12 w 45"/>
                    <a:gd name="T9" fmla="*/ 0 h 15"/>
                    <a:gd name="T10" fmla="*/ 12 w 45"/>
                    <a:gd name="T11" fmla="*/ 0 h 15"/>
                    <a:gd name="T12" fmla="*/ 0 60000 65536"/>
                    <a:gd name="T13" fmla="*/ 0 60000 65536"/>
                    <a:gd name="T14" fmla="*/ 0 60000 65536"/>
                    <a:gd name="T15" fmla="*/ 0 60000 65536"/>
                    <a:gd name="T16" fmla="*/ 0 60000 65536"/>
                    <a:gd name="T17" fmla="*/ 0 60000 65536"/>
                    <a:gd name="T18" fmla="*/ 0 w 45"/>
                    <a:gd name="T19" fmla="*/ 0 h 15"/>
                    <a:gd name="T20" fmla="*/ 45 w 4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5" h="15">
                      <a:moveTo>
                        <a:pt x="45" y="0"/>
                      </a:moveTo>
                      <a:lnTo>
                        <a:pt x="4" y="0"/>
                      </a:lnTo>
                      <a:lnTo>
                        <a:pt x="0" y="15"/>
                      </a:lnTo>
                      <a:lnTo>
                        <a:pt x="44" y="15"/>
                      </a:lnTo>
                      <a:lnTo>
                        <a:pt x="45" y="0"/>
                      </a:lnTo>
                      <a:close/>
                    </a:path>
                  </a:pathLst>
                </a:custGeom>
                <a:solidFill>
                  <a:srgbClr val="1A1A1A"/>
                </a:solidFill>
                <a:ln w="9525">
                  <a:noFill/>
                  <a:round/>
                  <a:headEnd/>
                  <a:tailEnd/>
                </a:ln>
              </p:spPr>
              <p:txBody>
                <a:bodyPr/>
                <a:lstStyle/>
                <a:p>
                  <a:endParaRPr lang="en-US"/>
                </a:p>
              </p:txBody>
            </p:sp>
            <p:sp>
              <p:nvSpPr>
                <p:cNvPr id="12449" name="Freeform 155"/>
                <p:cNvSpPr>
                  <a:spLocks/>
                </p:cNvSpPr>
                <p:nvPr/>
              </p:nvSpPr>
              <p:spPr bwMode="auto">
                <a:xfrm>
                  <a:off x="1317" y="2758"/>
                  <a:ext cx="25" cy="26"/>
                </a:xfrm>
                <a:custGeom>
                  <a:avLst/>
                  <a:gdLst>
                    <a:gd name="T0" fmla="*/ 13 w 50"/>
                    <a:gd name="T1" fmla="*/ 10 h 51"/>
                    <a:gd name="T2" fmla="*/ 2 w 50"/>
                    <a:gd name="T3" fmla="*/ 0 h 51"/>
                    <a:gd name="T4" fmla="*/ 0 w 50"/>
                    <a:gd name="T5" fmla="*/ 5 h 51"/>
                    <a:gd name="T6" fmla="*/ 6 w 50"/>
                    <a:gd name="T7" fmla="*/ 10 h 51"/>
                    <a:gd name="T8" fmla="*/ 11 w 50"/>
                    <a:gd name="T9" fmla="*/ 13 h 51"/>
                    <a:gd name="T10" fmla="*/ 13 w 50"/>
                    <a:gd name="T11" fmla="*/ 10 h 51"/>
                    <a:gd name="T12" fmla="*/ 13 w 50"/>
                    <a:gd name="T13" fmla="*/ 1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50" y="38"/>
                      </a:moveTo>
                      <a:lnTo>
                        <a:pt x="6" y="0"/>
                      </a:lnTo>
                      <a:lnTo>
                        <a:pt x="0" y="17"/>
                      </a:lnTo>
                      <a:lnTo>
                        <a:pt x="21" y="38"/>
                      </a:lnTo>
                      <a:lnTo>
                        <a:pt x="42" y="51"/>
                      </a:lnTo>
                      <a:lnTo>
                        <a:pt x="50" y="38"/>
                      </a:lnTo>
                      <a:close/>
                    </a:path>
                  </a:pathLst>
                </a:custGeom>
                <a:solidFill>
                  <a:srgbClr val="1A1A1A"/>
                </a:solidFill>
                <a:ln w="9525">
                  <a:noFill/>
                  <a:round/>
                  <a:headEnd/>
                  <a:tailEnd/>
                </a:ln>
              </p:spPr>
              <p:txBody>
                <a:bodyPr/>
                <a:lstStyle/>
                <a:p>
                  <a:endParaRPr lang="en-US"/>
                </a:p>
              </p:txBody>
            </p:sp>
            <p:sp>
              <p:nvSpPr>
                <p:cNvPr id="12450" name="Freeform 156"/>
                <p:cNvSpPr>
                  <a:spLocks/>
                </p:cNvSpPr>
                <p:nvPr/>
              </p:nvSpPr>
              <p:spPr bwMode="auto">
                <a:xfrm>
                  <a:off x="1308" y="2746"/>
                  <a:ext cx="9" cy="14"/>
                </a:xfrm>
                <a:custGeom>
                  <a:avLst/>
                  <a:gdLst>
                    <a:gd name="T0" fmla="*/ 4 w 19"/>
                    <a:gd name="T1" fmla="*/ 3 h 29"/>
                    <a:gd name="T2" fmla="*/ 0 w 19"/>
                    <a:gd name="T3" fmla="*/ 0 h 29"/>
                    <a:gd name="T4" fmla="*/ 0 w 19"/>
                    <a:gd name="T5" fmla="*/ 3 h 29"/>
                    <a:gd name="T6" fmla="*/ 2 w 19"/>
                    <a:gd name="T7" fmla="*/ 7 h 29"/>
                    <a:gd name="T8" fmla="*/ 4 w 19"/>
                    <a:gd name="T9" fmla="*/ 3 h 29"/>
                    <a:gd name="T10" fmla="*/ 4 w 19"/>
                    <a:gd name="T11" fmla="*/ 3 h 29"/>
                    <a:gd name="T12" fmla="*/ 0 60000 65536"/>
                    <a:gd name="T13" fmla="*/ 0 60000 65536"/>
                    <a:gd name="T14" fmla="*/ 0 60000 65536"/>
                    <a:gd name="T15" fmla="*/ 0 60000 65536"/>
                    <a:gd name="T16" fmla="*/ 0 60000 65536"/>
                    <a:gd name="T17" fmla="*/ 0 60000 65536"/>
                    <a:gd name="T18" fmla="*/ 0 w 19"/>
                    <a:gd name="T19" fmla="*/ 0 h 29"/>
                    <a:gd name="T20" fmla="*/ 19 w 19"/>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9" h="29">
                      <a:moveTo>
                        <a:pt x="19" y="15"/>
                      </a:moveTo>
                      <a:lnTo>
                        <a:pt x="2" y="0"/>
                      </a:lnTo>
                      <a:lnTo>
                        <a:pt x="0" y="12"/>
                      </a:lnTo>
                      <a:lnTo>
                        <a:pt x="10" y="29"/>
                      </a:lnTo>
                      <a:lnTo>
                        <a:pt x="19" y="15"/>
                      </a:lnTo>
                      <a:close/>
                    </a:path>
                  </a:pathLst>
                </a:custGeom>
                <a:solidFill>
                  <a:srgbClr val="1A1A1A"/>
                </a:solidFill>
                <a:ln w="9525">
                  <a:noFill/>
                  <a:round/>
                  <a:headEnd/>
                  <a:tailEnd/>
                </a:ln>
              </p:spPr>
              <p:txBody>
                <a:bodyPr/>
                <a:lstStyle/>
                <a:p>
                  <a:endParaRPr lang="en-US"/>
                </a:p>
              </p:txBody>
            </p:sp>
            <p:sp>
              <p:nvSpPr>
                <p:cNvPr id="12451" name="Freeform 157"/>
                <p:cNvSpPr>
                  <a:spLocks/>
                </p:cNvSpPr>
                <p:nvPr/>
              </p:nvSpPr>
              <p:spPr bwMode="auto">
                <a:xfrm>
                  <a:off x="1322" y="2873"/>
                  <a:ext cx="31" cy="89"/>
                </a:xfrm>
                <a:custGeom>
                  <a:avLst/>
                  <a:gdLst>
                    <a:gd name="T0" fmla="*/ 9 w 62"/>
                    <a:gd name="T1" fmla="*/ 0 h 178"/>
                    <a:gd name="T2" fmla="*/ 15 w 62"/>
                    <a:gd name="T3" fmla="*/ 3 h 178"/>
                    <a:gd name="T4" fmla="*/ 12 w 62"/>
                    <a:gd name="T5" fmla="*/ 6 h 178"/>
                    <a:gd name="T6" fmla="*/ 16 w 62"/>
                    <a:gd name="T7" fmla="*/ 12 h 178"/>
                    <a:gd name="T8" fmla="*/ 16 w 62"/>
                    <a:gd name="T9" fmla="*/ 12 h 178"/>
                    <a:gd name="T10" fmla="*/ 16 w 62"/>
                    <a:gd name="T11" fmla="*/ 15 h 178"/>
                    <a:gd name="T12" fmla="*/ 16 w 62"/>
                    <a:gd name="T13" fmla="*/ 17 h 178"/>
                    <a:gd name="T14" fmla="*/ 16 w 62"/>
                    <a:gd name="T15" fmla="*/ 20 h 178"/>
                    <a:gd name="T16" fmla="*/ 14 w 62"/>
                    <a:gd name="T17" fmla="*/ 22 h 178"/>
                    <a:gd name="T18" fmla="*/ 13 w 62"/>
                    <a:gd name="T19" fmla="*/ 25 h 178"/>
                    <a:gd name="T20" fmla="*/ 11 w 62"/>
                    <a:gd name="T21" fmla="*/ 27 h 178"/>
                    <a:gd name="T22" fmla="*/ 9 w 62"/>
                    <a:gd name="T23" fmla="*/ 31 h 178"/>
                    <a:gd name="T24" fmla="*/ 7 w 62"/>
                    <a:gd name="T25" fmla="*/ 35 h 178"/>
                    <a:gd name="T26" fmla="*/ 5 w 62"/>
                    <a:gd name="T27" fmla="*/ 38 h 178"/>
                    <a:gd name="T28" fmla="*/ 3 w 62"/>
                    <a:gd name="T29" fmla="*/ 40 h 178"/>
                    <a:gd name="T30" fmla="*/ 1 w 62"/>
                    <a:gd name="T31" fmla="*/ 43 h 178"/>
                    <a:gd name="T32" fmla="*/ 0 w 62"/>
                    <a:gd name="T33" fmla="*/ 44 h 178"/>
                    <a:gd name="T34" fmla="*/ 0 w 62"/>
                    <a:gd name="T35" fmla="*/ 45 h 178"/>
                    <a:gd name="T36" fmla="*/ 3 w 62"/>
                    <a:gd name="T37" fmla="*/ 11 h 178"/>
                    <a:gd name="T38" fmla="*/ 9 w 62"/>
                    <a:gd name="T39" fmla="*/ 0 h 178"/>
                    <a:gd name="T40" fmla="*/ 9 w 62"/>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
                    <a:gd name="T64" fmla="*/ 0 h 178"/>
                    <a:gd name="T65" fmla="*/ 62 w 62"/>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 h="178">
                      <a:moveTo>
                        <a:pt x="36" y="0"/>
                      </a:moveTo>
                      <a:lnTo>
                        <a:pt x="59" y="11"/>
                      </a:lnTo>
                      <a:lnTo>
                        <a:pt x="47" y="23"/>
                      </a:lnTo>
                      <a:lnTo>
                        <a:pt x="62" y="49"/>
                      </a:lnTo>
                      <a:lnTo>
                        <a:pt x="62" y="51"/>
                      </a:lnTo>
                      <a:lnTo>
                        <a:pt x="62" y="61"/>
                      </a:lnTo>
                      <a:lnTo>
                        <a:pt x="61" y="68"/>
                      </a:lnTo>
                      <a:lnTo>
                        <a:pt x="61" y="78"/>
                      </a:lnTo>
                      <a:lnTo>
                        <a:pt x="55" y="87"/>
                      </a:lnTo>
                      <a:lnTo>
                        <a:pt x="51" y="100"/>
                      </a:lnTo>
                      <a:lnTo>
                        <a:pt x="43" y="110"/>
                      </a:lnTo>
                      <a:lnTo>
                        <a:pt x="36" y="125"/>
                      </a:lnTo>
                      <a:lnTo>
                        <a:pt x="26" y="138"/>
                      </a:lnTo>
                      <a:lnTo>
                        <a:pt x="19" y="150"/>
                      </a:lnTo>
                      <a:lnTo>
                        <a:pt x="9" y="159"/>
                      </a:lnTo>
                      <a:lnTo>
                        <a:pt x="4" y="169"/>
                      </a:lnTo>
                      <a:lnTo>
                        <a:pt x="0" y="175"/>
                      </a:lnTo>
                      <a:lnTo>
                        <a:pt x="0" y="178"/>
                      </a:lnTo>
                      <a:lnTo>
                        <a:pt x="11" y="43"/>
                      </a:lnTo>
                      <a:lnTo>
                        <a:pt x="36" y="0"/>
                      </a:lnTo>
                      <a:close/>
                    </a:path>
                  </a:pathLst>
                </a:custGeom>
                <a:solidFill>
                  <a:srgbClr val="7AB3A3"/>
                </a:solidFill>
                <a:ln w="9525">
                  <a:noFill/>
                  <a:round/>
                  <a:headEnd/>
                  <a:tailEnd/>
                </a:ln>
              </p:spPr>
              <p:txBody>
                <a:bodyPr/>
                <a:lstStyle/>
                <a:p>
                  <a:endParaRPr lang="en-US"/>
                </a:p>
              </p:txBody>
            </p:sp>
            <p:sp>
              <p:nvSpPr>
                <p:cNvPr id="12452" name="Freeform 158"/>
                <p:cNvSpPr>
                  <a:spLocks/>
                </p:cNvSpPr>
                <p:nvPr/>
              </p:nvSpPr>
              <p:spPr bwMode="auto">
                <a:xfrm>
                  <a:off x="1148" y="2623"/>
                  <a:ext cx="89" cy="35"/>
                </a:xfrm>
                <a:custGeom>
                  <a:avLst/>
                  <a:gdLst>
                    <a:gd name="T0" fmla="*/ 13 w 179"/>
                    <a:gd name="T1" fmla="*/ 0 h 70"/>
                    <a:gd name="T2" fmla="*/ 20 w 179"/>
                    <a:gd name="T3" fmla="*/ 2 h 70"/>
                    <a:gd name="T4" fmla="*/ 22 w 179"/>
                    <a:gd name="T5" fmla="*/ 7 h 70"/>
                    <a:gd name="T6" fmla="*/ 30 w 179"/>
                    <a:gd name="T7" fmla="*/ 8 h 70"/>
                    <a:gd name="T8" fmla="*/ 44 w 179"/>
                    <a:gd name="T9" fmla="*/ 14 h 70"/>
                    <a:gd name="T10" fmla="*/ 27 w 179"/>
                    <a:gd name="T11" fmla="*/ 18 h 70"/>
                    <a:gd name="T12" fmla="*/ 19 w 179"/>
                    <a:gd name="T13" fmla="*/ 10 h 70"/>
                    <a:gd name="T14" fmla="*/ 0 w 179"/>
                    <a:gd name="T15" fmla="*/ 10 h 70"/>
                    <a:gd name="T16" fmla="*/ 0 w 179"/>
                    <a:gd name="T17" fmla="*/ 6 h 70"/>
                    <a:gd name="T18" fmla="*/ 15 w 179"/>
                    <a:gd name="T19" fmla="*/ 5 h 70"/>
                    <a:gd name="T20" fmla="*/ 13 w 179"/>
                    <a:gd name="T21" fmla="*/ 0 h 70"/>
                    <a:gd name="T22" fmla="*/ 13 w 179"/>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9"/>
                    <a:gd name="T37" fmla="*/ 0 h 70"/>
                    <a:gd name="T38" fmla="*/ 179 w 179"/>
                    <a:gd name="T39" fmla="*/ 70 h 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9" h="70">
                      <a:moveTo>
                        <a:pt x="55" y="0"/>
                      </a:moveTo>
                      <a:lnTo>
                        <a:pt x="80" y="8"/>
                      </a:lnTo>
                      <a:lnTo>
                        <a:pt x="89" y="29"/>
                      </a:lnTo>
                      <a:lnTo>
                        <a:pt x="122" y="32"/>
                      </a:lnTo>
                      <a:lnTo>
                        <a:pt x="179" y="59"/>
                      </a:lnTo>
                      <a:lnTo>
                        <a:pt x="110" y="70"/>
                      </a:lnTo>
                      <a:lnTo>
                        <a:pt x="76" y="40"/>
                      </a:lnTo>
                      <a:lnTo>
                        <a:pt x="0" y="40"/>
                      </a:lnTo>
                      <a:lnTo>
                        <a:pt x="0" y="25"/>
                      </a:lnTo>
                      <a:lnTo>
                        <a:pt x="61" y="23"/>
                      </a:lnTo>
                      <a:lnTo>
                        <a:pt x="55" y="0"/>
                      </a:lnTo>
                      <a:close/>
                    </a:path>
                  </a:pathLst>
                </a:custGeom>
                <a:solidFill>
                  <a:srgbClr val="FFC4B8"/>
                </a:solidFill>
                <a:ln w="9525">
                  <a:noFill/>
                  <a:round/>
                  <a:headEnd/>
                  <a:tailEnd/>
                </a:ln>
              </p:spPr>
              <p:txBody>
                <a:bodyPr/>
                <a:lstStyle/>
                <a:p>
                  <a:endParaRPr lang="en-US"/>
                </a:p>
              </p:txBody>
            </p:sp>
            <p:sp>
              <p:nvSpPr>
                <p:cNvPr id="12453" name="Freeform 159"/>
                <p:cNvSpPr>
                  <a:spLocks/>
                </p:cNvSpPr>
                <p:nvPr/>
              </p:nvSpPr>
              <p:spPr bwMode="auto">
                <a:xfrm>
                  <a:off x="1409" y="2613"/>
                  <a:ext cx="66" cy="75"/>
                </a:xfrm>
                <a:custGeom>
                  <a:avLst/>
                  <a:gdLst>
                    <a:gd name="T0" fmla="*/ 10 w 131"/>
                    <a:gd name="T1" fmla="*/ 38 h 150"/>
                    <a:gd name="T2" fmla="*/ 11 w 131"/>
                    <a:gd name="T3" fmla="*/ 37 h 150"/>
                    <a:gd name="T4" fmla="*/ 14 w 131"/>
                    <a:gd name="T5" fmla="*/ 36 h 150"/>
                    <a:gd name="T6" fmla="*/ 16 w 131"/>
                    <a:gd name="T7" fmla="*/ 33 h 150"/>
                    <a:gd name="T8" fmla="*/ 19 w 131"/>
                    <a:gd name="T9" fmla="*/ 29 h 150"/>
                    <a:gd name="T10" fmla="*/ 19 w 131"/>
                    <a:gd name="T11" fmla="*/ 25 h 150"/>
                    <a:gd name="T12" fmla="*/ 19 w 131"/>
                    <a:gd name="T13" fmla="*/ 22 h 150"/>
                    <a:gd name="T14" fmla="*/ 19 w 131"/>
                    <a:gd name="T15" fmla="*/ 20 h 150"/>
                    <a:gd name="T16" fmla="*/ 19 w 131"/>
                    <a:gd name="T17" fmla="*/ 20 h 150"/>
                    <a:gd name="T18" fmla="*/ 27 w 131"/>
                    <a:gd name="T19" fmla="*/ 18 h 150"/>
                    <a:gd name="T20" fmla="*/ 33 w 131"/>
                    <a:gd name="T21" fmla="*/ 0 h 150"/>
                    <a:gd name="T22" fmla="*/ 25 w 131"/>
                    <a:gd name="T23" fmla="*/ 9 h 150"/>
                    <a:gd name="T24" fmla="*/ 22 w 131"/>
                    <a:gd name="T25" fmla="*/ 3 h 150"/>
                    <a:gd name="T26" fmla="*/ 18 w 131"/>
                    <a:gd name="T27" fmla="*/ 7 h 150"/>
                    <a:gd name="T28" fmla="*/ 18 w 131"/>
                    <a:gd name="T29" fmla="*/ 14 h 150"/>
                    <a:gd name="T30" fmla="*/ 10 w 131"/>
                    <a:gd name="T31" fmla="*/ 22 h 150"/>
                    <a:gd name="T32" fmla="*/ 0 w 131"/>
                    <a:gd name="T33" fmla="*/ 37 h 150"/>
                    <a:gd name="T34" fmla="*/ 6 w 131"/>
                    <a:gd name="T35" fmla="*/ 37 h 150"/>
                    <a:gd name="T36" fmla="*/ 10 w 131"/>
                    <a:gd name="T37" fmla="*/ 38 h 150"/>
                    <a:gd name="T38" fmla="*/ 10 w 131"/>
                    <a:gd name="T39" fmla="*/ 3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1"/>
                    <a:gd name="T61" fmla="*/ 0 h 150"/>
                    <a:gd name="T62" fmla="*/ 131 w 131"/>
                    <a:gd name="T63" fmla="*/ 150 h 1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1" h="150">
                      <a:moveTo>
                        <a:pt x="40" y="150"/>
                      </a:moveTo>
                      <a:lnTo>
                        <a:pt x="43" y="148"/>
                      </a:lnTo>
                      <a:lnTo>
                        <a:pt x="53" y="141"/>
                      </a:lnTo>
                      <a:lnTo>
                        <a:pt x="62" y="129"/>
                      </a:lnTo>
                      <a:lnTo>
                        <a:pt x="74" y="118"/>
                      </a:lnTo>
                      <a:lnTo>
                        <a:pt x="76" y="103"/>
                      </a:lnTo>
                      <a:lnTo>
                        <a:pt x="76" y="91"/>
                      </a:lnTo>
                      <a:lnTo>
                        <a:pt x="74" y="82"/>
                      </a:lnTo>
                      <a:lnTo>
                        <a:pt x="74" y="80"/>
                      </a:lnTo>
                      <a:lnTo>
                        <a:pt x="106" y="70"/>
                      </a:lnTo>
                      <a:lnTo>
                        <a:pt x="131" y="0"/>
                      </a:lnTo>
                      <a:lnTo>
                        <a:pt x="97" y="38"/>
                      </a:lnTo>
                      <a:lnTo>
                        <a:pt x="85" y="12"/>
                      </a:lnTo>
                      <a:lnTo>
                        <a:pt x="72" y="29"/>
                      </a:lnTo>
                      <a:lnTo>
                        <a:pt x="72" y="59"/>
                      </a:lnTo>
                      <a:lnTo>
                        <a:pt x="40" y="91"/>
                      </a:lnTo>
                      <a:lnTo>
                        <a:pt x="0" y="146"/>
                      </a:lnTo>
                      <a:lnTo>
                        <a:pt x="24" y="146"/>
                      </a:lnTo>
                      <a:lnTo>
                        <a:pt x="40" y="150"/>
                      </a:lnTo>
                      <a:close/>
                    </a:path>
                  </a:pathLst>
                </a:custGeom>
                <a:solidFill>
                  <a:srgbClr val="FFC4B8"/>
                </a:solidFill>
                <a:ln w="9525">
                  <a:noFill/>
                  <a:round/>
                  <a:headEnd/>
                  <a:tailEnd/>
                </a:ln>
              </p:spPr>
              <p:txBody>
                <a:bodyPr/>
                <a:lstStyle/>
                <a:p>
                  <a:endParaRPr lang="en-US"/>
                </a:p>
              </p:txBody>
            </p:sp>
            <p:sp>
              <p:nvSpPr>
                <p:cNvPr id="12454" name="Freeform 160"/>
                <p:cNvSpPr>
                  <a:spLocks/>
                </p:cNvSpPr>
                <p:nvPr/>
              </p:nvSpPr>
              <p:spPr bwMode="auto">
                <a:xfrm>
                  <a:off x="2336" y="1723"/>
                  <a:ext cx="19" cy="163"/>
                </a:xfrm>
                <a:custGeom>
                  <a:avLst/>
                  <a:gdLst>
                    <a:gd name="T0" fmla="*/ 0 w 38"/>
                    <a:gd name="T1" fmla="*/ 0 h 325"/>
                    <a:gd name="T2" fmla="*/ 8 w 38"/>
                    <a:gd name="T3" fmla="*/ 18 h 325"/>
                    <a:gd name="T4" fmla="*/ 10 w 38"/>
                    <a:gd name="T5" fmla="*/ 82 h 325"/>
                    <a:gd name="T6" fmla="*/ 1 w 38"/>
                    <a:gd name="T7" fmla="*/ 72 h 325"/>
                    <a:gd name="T8" fmla="*/ 0 w 38"/>
                    <a:gd name="T9" fmla="*/ 0 h 325"/>
                    <a:gd name="T10" fmla="*/ 0 w 38"/>
                    <a:gd name="T11" fmla="*/ 0 h 325"/>
                    <a:gd name="T12" fmla="*/ 0 60000 65536"/>
                    <a:gd name="T13" fmla="*/ 0 60000 65536"/>
                    <a:gd name="T14" fmla="*/ 0 60000 65536"/>
                    <a:gd name="T15" fmla="*/ 0 60000 65536"/>
                    <a:gd name="T16" fmla="*/ 0 60000 65536"/>
                    <a:gd name="T17" fmla="*/ 0 60000 65536"/>
                    <a:gd name="T18" fmla="*/ 0 w 38"/>
                    <a:gd name="T19" fmla="*/ 0 h 325"/>
                    <a:gd name="T20" fmla="*/ 38 w 38"/>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38" h="325">
                      <a:moveTo>
                        <a:pt x="0" y="0"/>
                      </a:moveTo>
                      <a:lnTo>
                        <a:pt x="32" y="70"/>
                      </a:lnTo>
                      <a:lnTo>
                        <a:pt x="38" y="325"/>
                      </a:lnTo>
                      <a:lnTo>
                        <a:pt x="4" y="287"/>
                      </a:lnTo>
                      <a:lnTo>
                        <a:pt x="0" y="0"/>
                      </a:lnTo>
                      <a:close/>
                    </a:path>
                  </a:pathLst>
                </a:custGeom>
                <a:solidFill>
                  <a:srgbClr val="BDC9D4"/>
                </a:solidFill>
                <a:ln w="9525">
                  <a:noFill/>
                  <a:round/>
                  <a:headEnd/>
                  <a:tailEnd/>
                </a:ln>
              </p:spPr>
              <p:txBody>
                <a:bodyPr/>
                <a:lstStyle/>
                <a:p>
                  <a:endParaRPr lang="en-US"/>
                </a:p>
              </p:txBody>
            </p:sp>
            <p:sp>
              <p:nvSpPr>
                <p:cNvPr id="12455" name="Freeform 161"/>
                <p:cNvSpPr>
                  <a:spLocks/>
                </p:cNvSpPr>
                <p:nvPr/>
              </p:nvSpPr>
              <p:spPr bwMode="auto">
                <a:xfrm>
                  <a:off x="2357" y="1650"/>
                  <a:ext cx="25" cy="255"/>
                </a:xfrm>
                <a:custGeom>
                  <a:avLst/>
                  <a:gdLst>
                    <a:gd name="T0" fmla="*/ 0 w 51"/>
                    <a:gd name="T1" fmla="*/ 0 h 509"/>
                    <a:gd name="T2" fmla="*/ 11 w 51"/>
                    <a:gd name="T3" fmla="*/ 8 h 509"/>
                    <a:gd name="T4" fmla="*/ 12 w 51"/>
                    <a:gd name="T5" fmla="*/ 118 h 509"/>
                    <a:gd name="T6" fmla="*/ 2 w 51"/>
                    <a:gd name="T7" fmla="*/ 128 h 509"/>
                    <a:gd name="T8" fmla="*/ 0 w 51"/>
                    <a:gd name="T9" fmla="*/ 0 h 509"/>
                    <a:gd name="T10" fmla="*/ 0 w 51"/>
                    <a:gd name="T11" fmla="*/ 0 h 509"/>
                    <a:gd name="T12" fmla="*/ 0 60000 65536"/>
                    <a:gd name="T13" fmla="*/ 0 60000 65536"/>
                    <a:gd name="T14" fmla="*/ 0 60000 65536"/>
                    <a:gd name="T15" fmla="*/ 0 60000 65536"/>
                    <a:gd name="T16" fmla="*/ 0 60000 65536"/>
                    <a:gd name="T17" fmla="*/ 0 60000 65536"/>
                    <a:gd name="T18" fmla="*/ 0 w 51"/>
                    <a:gd name="T19" fmla="*/ 0 h 509"/>
                    <a:gd name="T20" fmla="*/ 51 w 51"/>
                    <a:gd name="T21" fmla="*/ 509 h 509"/>
                  </a:gdLst>
                  <a:ahLst/>
                  <a:cxnLst>
                    <a:cxn ang="T12">
                      <a:pos x="T0" y="T1"/>
                    </a:cxn>
                    <a:cxn ang="T13">
                      <a:pos x="T2" y="T3"/>
                    </a:cxn>
                    <a:cxn ang="T14">
                      <a:pos x="T4" y="T5"/>
                    </a:cxn>
                    <a:cxn ang="T15">
                      <a:pos x="T6" y="T7"/>
                    </a:cxn>
                    <a:cxn ang="T16">
                      <a:pos x="T8" y="T9"/>
                    </a:cxn>
                    <a:cxn ang="T17">
                      <a:pos x="T10" y="T11"/>
                    </a:cxn>
                  </a:cxnLst>
                  <a:rect l="T18" t="T19" r="T20" b="T21"/>
                  <a:pathLst>
                    <a:path w="51" h="509">
                      <a:moveTo>
                        <a:pt x="0" y="0"/>
                      </a:moveTo>
                      <a:lnTo>
                        <a:pt x="47" y="32"/>
                      </a:lnTo>
                      <a:lnTo>
                        <a:pt x="51" y="471"/>
                      </a:lnTo>
                      <a:lnTo>
                        <a:pt x="11" y="509"/>
                      </a:lnTo>
                      <a:lnTo>
                        <a:pt x="0" y="0"/>
                      </a:lnTo>
                      <a:close/>
                    </a:path>
                  </a:pathLst>
                </a:custGeom>
                <a:solidFill>
                  <a:srgbClr val="638091"/>
                </a:solidFill>
                <a:ln w="9525">
                  <a:noFill/>
                  <a:round/>
                  <a:headEnd/>
                  <a:tailEnd/>
                </a:ln>
              </p:spPr>
              <p:txBody>
                <a:bodyPr/>
                <a:lstStyle/>
                <a:p>
                  <a:endParaRPr lang="en-US"/>
                </a:p>
              </p:txBody>
            </p:sp>
            <p:sp>
              <p:nvSpPr>
                <p:cNvPr id="12456" name="Freeform 162"/>
                <p:cNvSpPr>
                  <a:spLocks/>
                </p:cNvSpPr>
                <p:nvPr/>
              </p:nvSpPr>
              <p:spPr bwMode="auto">
                <a:xfrm>
                  <a:off x="1656" y="2608"/>
                  <a:ext cx="34" cy="32"/>
                </a:xfrm>
                <a:custGeom>
                  <a:avLst/>
                  <a:gdLst>
                    <a:gd name="T0" fmla="*/ 0 w 66"/>
                    <a:gd name="T1" fmla="*/ 7 h 64"/>
                    <a:gd name="T2" fmla="*/ 11 w 66"/>
                    <a:gd name="T3" fmla="*/ 0 h 64"/>
                    <a:gd name="T4" fmla="*/ 18 w 66"/>
                    <a:gd name="T5" fmla="*/ 0 h 64"/>
                    <a:gd name="T6" fmla="*/ 18 w 66"/>
                    <a:gd name="T7" fmla="*/ 7 h 64"/>
                    <a:gd name="T8" fmla="*/ 0 w 66"/>
                    <a:gd name="T9" fmla="*/ 16 h 64"/>
                    <a:gd name="T10" fmla="*/ 0 w 66"/>
                    <a:gd name="T11" fmla="*/ 7 h 64"/>
                    <a:gd name="T12" fmla="*/ 0 w 66"/>
                    <a:gd name="T13" fmla="*/ 7 h 64"/>
                    <a:gd name="T14" fmla="*/ 0 60000 65536"/>
                    <a:gd name="T15" fmla="*/ 0 60000 65536"/>
                    <a:gd name="T16" fmla="*/ 0 60000 65536"/>
                    <a:gd name="T17" fmla="*/ 0 60000 65536"/>
                    <a:gd name="T18" fmla="*/ 0 60000 65536"/>
                    <a:gd name="T19" fmla="*/ 0 60000 65536"/>
                    <a:gd name="T20" fmla="*/ 0 60000 65536"/>
                    <a:gd name="T21" fmla="*/ 0 w 66"/>
                    <a:gd name="T22" fmla="*/ 0 h 64"/>
                    <a:gd name="T23" fmla="*/ 66 w 6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64">
                      <a:moveTo>
                        <a:pt x="0" y="28"/>
                      </a:moveTo>
                      <a:lnTo>
                        <a:pt x="40" y="0"/>
                      </a:lnTo>
                      <a:lnTo>
                        <a:pt x="66" y="0"/>
                      </a:lnTo>
                      <a:lnTo>
                        <a:pt x="66" y="30"/>
                      </a:lnTo>
                      <a:lnTo>
                        <a:pt x="0" y="64"/>
                      </a:lnTo>
                      <a:lnTo>
                        <a:pt x="0" y="28"/>
                      </a:lnTo>
                      <a:close/>
                    </a:path>
                  </a:pathLst>
                </a:custGeom>
                <a:solidFill>
                  <a:srgbClr val="1A1A1A"/>
                </a:solidFill>
                <a:ln w="9525">
                  <a:noFill/>
                  <a:round/>
                  <a:headEnd/>
                  <a:tailEnd/>
                </a:ln>
              </p:spPr>
              <p:txBody>
                <a:bodyPr/>
                <a:lstStyle/>
                <a:p>
                  <a:endParaRPr lang="en-US"/>
                </a:p>
              </p:txBody>
            </p:sp>
            <p:sp>
              <p:nvSpPr>
                <p:cNvPr id="12457" name="Freeform 163"/>
                <p:cNvSpPr>
                  <a:spLocks/>
                </p:cNvSpPr>
                <p:nvPr/>
              </p:nvSpPr>
              <p:spPr bwMode="auto">
                <a:xfrm>
                  <a:off x="1527" y="2637"/>
                  <a:ext cx="48" cy="31"/>
                </a:xfrm>
                <a:custGeom>
                  <a:avLst/>
                  <a:gdLst>
                    <a:gd name="T0" fmla="*/ 19 w 95"/>
                    <a:gd name="T1" fmla="*/ 0 h 60"/>
                    <a:gd name="T2" fmla="*/ 5 w 95"/>
                    <a:gd name="T3" fmla="*/ 3 h 60"/>
                    <a:gd name="T4" fmla="*/ 0 w 95"/>
                    <a:gd name="T5" fmla="*/ 7 h 60"/>
                    <a:gd name="T6" fmla="*/ 20 w 95"/>
                    <a:gd name="T7" fmla="*/ 16 h 60"/>
                    <a:gd name="T8" fmla="*/ 24 w 95"/>
                    <a:gd name="T9" fmla="*/ 10 h 60"/>
                    <a:gd name="T10" fmla="*/ 19 w 95"/>
                    <a:gd name="T11" fmla="*/ 0 h 60"/>
                    <a:gd name="T12" fmla="*/ 19 w 95"/>
                    <a:gd name="T13" fmla="*/ 0 h 60"/>
                    <a:gd name="T14" fmla="*/ 0 60000 65536"/>
                    <a:gd name="T15" fmla="*/ 0 60000 65536"/>
                    <a:gd name="T16" fmla="*/ 0 60000 65536"/>
                    <a:gd name="T17" fmla="*/ 0 60000 65536"/>
                    <a:gd name="T18" fmla="*/ 0 60000 65536"/>
                    <a:gd name="T19" fmla="*/ 0 60000 65536"/>
                    <a:gd name="T20" fmla="*/ 0 60000 65536"/>
                    <a:gd name="T21" fmla="*/ 0 w 95"/>
                    <a:gd name="T22" fmla="*/ 0 h 60"/>
                    <a:gd name="T23" fmla="*/ 95 w 95"/>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60">
                      <a:moveTo>
                        <a:pt x="74" y="0"/>
                      </a:moveTo>
                      <a:lnTo>
                        <a:pt x="17" y="9"/>
                      </a:lnTo>
                      <a:lnTo>
                        <a:pt x="0" y="26"/>
                      </a:lnTo>
                      <a:lnTo>
                        <a:pt x="78" y="60"/>
                      </a:lnTo>
                      <a:lnTo>
                        <a:pt x="95" y="36"/>
                      </a:lnTo>
                      <a:lnTo>
                        <a:pt x="74" y="0"/>
                      </a:lnTo>
                      <a:close/>
                    </a:path>
                  </a:pathLst>
                </a:custGeom>
                <a:solidFill>
                  <a:srgbClr val="1A1A1A"/>
                </a:solidFill>
                <a:ln w="9525">
                  <a:noFill/>
                  <a:round/>
                  <a:headEnd/>
                  <a:tailEnd/>
                </a:ln>
              </p:spPr>
              <p:txBody>
                <a:bodyPr/>
                <a:lstStyle/>
                <a:p>
                  <a:endParaRPr lang="en-US"/>
                </a:p>
              </p:txBody>
            </p:sp>
            <p:sp>
              <p:nvSpPr>
                <p:cNvPr id="12458" name="Freeform 164"/>
                <p:cNvSpPr>
                  <a:spLocks/>
                </p:cNvSpPr>
                <p:nvPr/>
              </p:nvSpPr>
              <p:spPr bwMode="auto">
                <a:xfrm>
                  <a:off x="1546" y="2453"/>
                  <a:ext cx="129" cy="215"/>
                </a:xfrm>
                <a:custGeom>
                  <a:avLst/>
                  <a:gdLst>
                    <a:gd name="T0" fmla="*/ 32 w 259"/>
                    <a:gd name="T1" fmla="*/ 0 h 429"/>
                    <a:gd name="T2" fmla="*/ 64 w 259"/>
                    <a:gd name="T3" fmla="*/ 47 h 429"/>
                    <a:gd name="T4" fmla="*/ 60 w 259"/>
                    <a:gd name="T5" fmla="*/ 90 h 429"/>
                    <a:gd name="T6" fmla="*/ 50 w 259"/>
                    <a:gd name="T7" fmla="*/ 78 h 429"/>
                    <a:gd name="T8" fmla="*/ 49 w 259"/>
                    <a:gd name="T9" fmla="*/ 77 h 429"/>
                    <a:gd name="T10" fmla="*/ 49 w 259"/>
                    <a:gd name="T11" fmla="*/ 75 h 429"/>
                    <a:gd name="T12" fmla="*/ 49 w 259"/>
                    <a:gd name="T13" fmla="*/ 73 h 429"/>
                    <a:gd name="T14" fmla="*/ 49 w 259"/>
                    <a:gd name="T15" fmla="*/ 70 h 429"/>
                    <a:gd name="T16" fmla="*/ 48 w 259"/>
                    <a:gd name="T17" fmla="*/ 67 h 429"/>
                    <a:gd name="T18" fmla="*/ 48 w 259"/>
                    <a:gd name="T19" fmla="*/ 63 h 429"/>
                    <a:gd name="T20" fmla="*/ 47 w 259"/>
                    <a:gd name="T21" fmla="*/ 60 h 429"/>
                    <a:gd name="T22" fmla="*/ 46 w 259"/>
                    <a:gd name="T23" fmla="*/ 56 h 429"/>
                    <a:gd name="T24" fmla="*/ 44 w 259"/>
                    <a:gd name="T25" fmla="*/ 52 h 429"/>
                    <a:gd name="T26" fmla="*/ 43 w 259"/>
                    <a:gd name="T27" fmla="*/ 49 h 429"/>
                    <a:gd name="T28" fmla="*/ 42 w 259"/>
                    <a:gd name="T29" fmla="*/ 46 h 429"/>
                    <a:gd name="T30" fmla="*/ 40 w 259"/>
                    <a:gd name="T31" fmla="*/ 45 h 429"/>
                    <a:gd name="T32" fmla="*/ 37 w 259"/>
                    <a:gd name="T33" fmla="*/ 42 h 429"/>
                    <a:gd name="T34" fmla="*/ 37 w 259"/>
                    <a:gd name="T35" fmla="*/ 41 h 429"/>
                    <a:gd name="T36" fmla="*/ 36 w 259"/>
                    <a:gd name="T37" fmla="*/ 41 h 429"/>
                    <a:gd name="T38" fmla="*/ 34 w 259"/>
                    <a:gd name="T39" fmla="*/ 43 h 429"/>
                    <a:gd name="T40" fmla="*/ 31 w 259"/>
                    <a:gd name="T41" fmla="*/ 44 h 429"/>
                    <a:gd name="T42" fmla="*/ 28 w 259"/>
                    <a:gd name="T43" fmla="*/ 46 h 429"/>
                    <a:gd name="T44" fmla="*/ 24 w 259"/>
                    <a:gd name="T45" fmla="*/ 48 h 429"/>
                    <a:gd name="T46" fmla="*/ 22 w 259"/>
                    <a:gd name="T47" fmla="*/ 49 h 429"/>
                    <a:gd name="T48" fmla="*/ 20 w 259"/>
                    <a:gd name="T49" fmla="*/ 49 h 429"/>
                    <a:gd name="T50" fmla="*/ 20 w 259"/>
                    <a:gd name="T51" fmla="*/ 50 h 429"/>
                    <a:gd name="T52" fmla="*/ 20 w 259"/>
                    <a:gd name="T53" fmla="*/ 50 h 429"/>
                    <a:gd name="T54" fmla="*/ 19 w 259"/>
                    <a:gd name="T55" fmla="*/ 52 h 429"/>
                    <a:gd name="T56" fmla="*/ 19 w 259"/>
                    <a:gd name="T57" fmla="*/ 55 h 429"/>
                    <a:gd name="T58" fmla="*/ 19 w 259"/>
                    <a:gd name="T59" fmla="*/ 59 h 429"/>
                    <a:gd name="T60" fmla="*/ 18 w 259"/>
                    <a:gd name="T61" fmla="*/ 61 h 429"/>
                    <a:gd name="T62" fmla="*/ 18 w 259"/>
                    <a:gd name="T63" fmla="*/ 63 h 429"/>
                    <a:gd name="T64" fmla="*/ 18 w 259"/>
                    <a:gd name="T65" fmla="*/ 65 h 429"/>
                    <a:gd name="T66" fmla="*/ 18 w 259"/>
                    <a:gd name="T67" fmla="*/ 68 h 429"/>
                    <a:gd name="T68" fmla="*/ 18 w 259"/>
                    <a:gd name="T69" fmla="*/ 70 h 429"/>
                    <a:gd name="T70" fmla="*/ 18 w 259"/>
                    <a:gd name="T71" fmla="*/ 73 h 429"/>
                    <a:gd name="T72" fmla="*/ 18 w 259"/>
                    <a:gd name="T73" fmla="*/ 75 h 429"/>
                    <a:gd name="T74" fmla="*/ 18 w 259"/>
                    <a:gd name="T75" fmla="*/ 77 h 429"/>
                    <a:gd name="T76" fmla="*/ 18 w 259"/>
                    <a:gd name="T77" fmla="*/ 81 h 429"/>
                    <a:gd name="T78" fmla="*/ 18 w 259"/>
                    <a:gd name="T79" fmla="*/ 84 h 429"/>
                    <a:gd name="T80" fmla="*/ 18 w 259"/>
                    <a:gd name="T81" fmla="*/ 86 h 429"/>
                    <a:gd name="T82" fmla="*/ 19 w 259"/>
                    <a:gd name="T83" fmla="*/ 89 h 429"/>
                    <a:gd name="T84" fmla="*/ 19 w 259"/>
                    <a:gd name="T85" fmla="*/ 92 h 429"/>
                    <a:gd name="T86" fmla="*/ 20 w 259"/>
                    <a:gd name="T87" fmla="*/ 93 h 429"/>
                    <a:gd name="T88" fmla="*/ 15 w 259"/>
                    <a:gd name="T89" fmla="*/ 108 h 429"/>
                    <a:gd name="T90" fmla="*/ 0 w 259"/>
                    <a:gd name="T91" fmla="*/ 54 h 429"/>
                    <a:gd name="T92" fmla="*/ 0 w 259"/>
                    <a:gd name="T93" fmla="*/ 19 h 429"/>
                    <a:gd name="T94" fmla="*/ 32 w 259"/>
                    <a:gd name="T95" fmla="*/ 0 h 429"/>
                    <a:gd name="T96" fmla="*/ 32 w 259"/>
                    <a:gd name="T97" fmla="*/ 0 h 4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429"/>
                    <a:gd name="T149" fmla="*/ 259 w 259"/>
                    <a:gd name="T150" fmla="*/ 429 h 4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429">
                      <a:moveTo>
                        <a:pt x="130" y="0"/>
                      </a:moveTo>
                      <a:lnTo>
                        <a:pt x="259" y="188"/>
                      </a:lnTo>
                      <a:lnTo>
                        <a:pt x="240" y="359"/>
                      </a:lnTo>
                      <a:lnTo>
                        <a:pt x="200" y="310"/>
                      </a:lnTo>
                      <a:lnTo>
                        <a:pt x="198" y="308"/>
                      </a:lnTo>
                      <a:lnTo>
                        <a:pt x="198" y="300"/>
                      </a:lnTo>
                      <a:lnTo>
                        <a:pt x="198" y="291"/>
                      </a:lnTo>
                      <a:lnTo>
                        <a:pt x="198" y="279"/>
                      </a:lnTo>
                      <a:lnTo>
                        <a:pt x="194" y="266"/>
                      </a:lnTo>
                      <a:lnTo>
                        <a:pt x="192" y="251"/>
                      </a:lnTo>
                      <a:lnTo>
                        <a:pt x="189" y="237"/>
                      </a:lnTo>
                      <a:lnTo>
                        <a:pt x="187" y="222"/>
                      </a:lnTo>
                      <a:lnTo>
                        <a:pt x="179" y="207"/>
                      </a:lnTo>
                      <a:lnTo>
                        <a:pt x="173" y="196"/>
                      </a:lnTo>
                      <a:lnTo>
                        <a:pt x="168" y="184"/>
                      </a:lnTo>
                      <a:lnTo>
                        <a:pt x="162" y="177"/>
                      </a:lnTo>
                      <a:lnTo>
                        <a:pt x="150" y="165"/>
                      </a:lnTo>
                      <a:lnTo>
                        <a:pt x="149" y="161"/>
                      </a:lnTo>
                      <a:lnTo>
                        <a:pt x="145" y="161"/>
                      </a:lnTo>
                      <a:lnTo>
                        <a:pt x="137" y="169"/>
                      </a:lnTo>
                      <a:lnTo>
                        <a:pt x="126" y="175"/>
                      </a:lnTo>
                      <a:lnTo>
                        <a:pt x="112" y="184"/>
                      </a:lnTo>
                      <a:lnTo>
                        <a:pt x="99" y="190"/>
                      </a:lnTo>
                      <a:lnTo>
                        <a:pt x="90" y="196"/>
                      </a:lnTo>
                      <a:lnTo>
                        <a:pt x="82" y="196"/>
                      </a:lnTo>
                      <a:lnTo>
                        <a:pt x="80" y="198"/>
                      </a:lnTo>
                      <a:lnTo>
                        <a:pt x="80" y="199"/>
                      </a:lnTo>
                      <a:lnTo>
                        <a:pt x="78" y="207"/>
                      </a:lnTo>
                      <a:lnTo>
                        <a:pt x="76" y="218"/>
                      </a:lnTo>
                      <a:lnTo>
                        <a:pt x="76" y="236"/>
                      </a:lnTo>
                      <a:lnTo>
                        <a:pt x="74" y="243"/>
                      </a:lnTo>
                      <a:lnTo>
                        <a:pt x="74" y="251"/>
                      </a:lnTo>
                      <a:lnTo>
                        <a:pt x="73" y="260"/>
                      </a:lnTo>
                      <a:lnTo>
                        <a:pt x="73" y="270"/>
                      </a:lnTo>
                      <a:lnTo>
                        <a:pt x="73" y="279"/>
                      </a:lnTo>
                      <a:lnTo>
                        <a:pt x="73" y="289"/>
                      </a:lnTo>
                      <a:lnTo>
                        <a:pt x="73" y="298"/>
                      </a:lnTo>
                      <a:lnTo>
                        <a:pt x="73" y="308"/>
                      </a:lnTo>
                      <a:lnTo>
                        <a:pt x="73" y="321"/>
                      </a:lnTo>
                      <a:lnTo>
                        <a:pt x="73" y="334"/>
                      </a:lnTo>
                      <a:lnTo>
                        <a:pt x="74" y="344"/>
                      </a:lnTo>
                      <a:lnTo>
                        <a:pt x="76" y="355"/>
                      </a:lnTo>
                      <a:lnTo>
                        <a:pt x="78" y="365"/>
                      </a:lnTo>
                      <a:lnTo>
                        <a:pt x="80" y="369"/>
                      </a:lnTo>
                      <a:lnTo>
                        <a:pt x="63" y="429"/>
                      </a:lnTo>
                      <a:lnTo>
                        <a:pt x="0" y="213"/>
                      </a:lnTo>
                      <a:lnTo>
                        <a:pt x="0" y="74"/>
                      </a:lnTo>
                      <a:lnTo>
                        <a:pt x="130" y="0"/>
                      </a:lnTo>
                      <a:close/>
                    </a:path>
                  </a:pathLst>
                </a:custGeom>
                <a:solidFill>
                  <a:srgbClr val="333333"/>
                </a:solidFill>
                <a:ln w="9525">
                  <a:noFill/>
                  <a:round/>
                  <a:headEnd/>
                  <a:tailEnd/>
                </a:ln>
              </p:spPr>
              <p:txBody>
                <a:bodyPr/>
                <a:lstStyle/>
                <a:p>
                  <a:endParaRPr lang="en-US"/>
                </a:p>
              </p:txBody>
            </p:sp>
            <p:sp>
              <p:nvSpPr>
                <p:cNvPr id="12459" name="Freeform 165"/>
                <p:cNvSpPr>
                  <a:spLocks/>
                </p:cNvSpPr>
                <p:nvPr/>
              </p:nvSpPr>
              <p:spPr bwMode="auto">
                <a:xfrm>
                  <a:off x="1410" y="2352"/>
                  <a:ext cx="101" cy="126"/>
                </a:xfrm>
                <a:custGeom>
                  <a:avLst/>
                  <a:gdLst>
                    <a:gd name="T0" fmla="*/ 28 w 201"/>
                    <a:gd name="T1" fmla="*/ 5 h 250"/>
                    <a:gd name="T2" fmla="*/ 7 w 201"/>
                    <a:gd name="T3" fmla="*/ 15 h 250"/>
                    <a:gd name="T4" fmla="*/ 6 w 201"/>
                    <a:gd name="T5" fmla="*/ 16 h 250"/>
                    <a:gd name="T6" fmla="*/ 4 w 201"/>
                    <a:gd name="T7" fmla="*/ 20 h 250"/>
                    <a:gd name="T8" fmla="*/ 3 w 201"/>
                    <a:gd name="T9" fmla="*/ 21 h 250"/>
                    <a:gd name="T10" fmla="*/ 1 w 201"/>
                    <a:gd name="T11" fmla="*/ 24 h 250"/>
                    <a:gd name="T12" fmla="*/ 1 w 201"/>
                    <a:gd name="T13" fmla="*/ 26 h 250"/>
                    <a:gd name="T14" fmla="*/ 0 w 201"/>
                    <a:gd name="T15" fmla="*/ 28 h 250"/>
                    <a:gd name="T16" fmla="*/ 1 w 201"/>
                    <a:gd name="T17" fmla="*/ 32 h 250"/>
                    <a:gd name="T18" fmla="*/ 2 w 201"/>
                    <a:gd name="T19" fmla="*/ 36 h 250"/>
                    <a:gd name="T20" fmla="*/ 3 w 201"/>
                    <a:gd name="T21" fmla="*/ 38 h 250"/>
                    <a:gd name="T22" fmla="*/ 4 w 201"/>
                    <a:gd name="T23" fmla="*/ 39 h 250"/>
                    <a:gd name="T24" fmla="*/ 5 w 201"/>
                    <a:gd name="T25" fmla="*/ 42 h 250"/>
                    <a:gd name="T26" fmla="*/ 6 w 201"/>
                    <a:gd name="T27" fmla="*/ 45 h 250"/>
                    <a:gd name="T28" fmla="*/ 7 w 201"/>
                    <a:gd name="T29" fmla="*/ 47 h 250"/>
                    <a:gd name="T30" fmla="*/ 7 w 201"/>
                    <a:gd name="T31" fmla="*/ 50 h 250"/>
                    <a:gd name="T32" fmla="*/ 7 w 201"/>
                    <a:gd name="T33" fmla="*/ 53 h 250"/>
                    <a:gd name="T34" fmla="*/ 8 w 201"/>
                    <a:gd name="T35" fmla="*/ 57 h 250"/>
                    <a:gd name="T36" fmla="*/ 8 w 201"/>
                    <a:gd name="T37" fmla="*/ 58 h 250"/>
                    <a:gd name="T38" fmla="*/ 8 w 201"/>
                    <a:gd name="T39" fmla="*/ 61 h 250"/>
                    <a:gd name="T40" fmla="*/ 8 w 201"/>
                    <a:gd name="T41" fmla="*/ 63 h 250"/>
                    <a:gd name="T42" fmla="*/ 8 w 201"/>
                    <a:gd name="T43" fmla="*/ 64 h 250"/>
                    <a:gd name="T44" fmla="*/ 30 w 201"/>
                    <a:gd name="T45" fmla="*/ 51 h 250"/>
                    <a:gd name="T46" fmla="*/ 19 w 201"/>
                    <a:gd name="T47" fmla="*/ 19 h 250"/>
                    <a:gd name="T48" fmla="*/ 43 w 201"/>
                    <a:gd name="T49" fmla="*/ 5 h 250"/>
                    <a:gd name="T50" fmla="*/ 51 w 201"/>
                    <a:gd name="T51" fmla="*/ 8 h 250"/>
                    <a:gd name="T52" fmla="*/ 45 w 201"/>
                    <a:gd name="T53" fmla="*/ 0 h 250"/>
                    <a:gd name="T54" fmla="*/ 28 w 201"/>
                    <a:gd name="T55" fmla="*/ 5 h 250"/>
                    <a:gd name="T56" fmla="*/ 28 w 201"/>
                    <a:gd name="T57" fmla="*/ 5 h 2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1"/>
                    <a:gd name="T88" fmla="*/ 0 h 250"/>
                    <a:gd name="T89" fmla="*/ 201 w 201"/>
                    <a:gd name="T90" fmla="*/ 250 h 2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1" h="250">
                      <a:moveTo>
                        <a:pt x="112" y="20"/>
                      </a:moveTo>
                      <a:lnTo>
                        <a:pt x="28" y="60"/>
                      </a:lnTo>
                      <a:lnTo>
                        <a:pt x="22" y="62"/>
                      </a:lnTo>
                      <a:lnTo>
                        <a:pt x="15" y="77"/>
                      </a:lnTo>
                      <a:lnTo>
                        <a:pt x="9" y="83"/>
                      </a:lnTo>
                      <a:lnTo>
                        <a:pt x="3" y="93"/>
                      </a:lnTo>
                      <a:lnTo>
                        <a:pt x="1" y="102"/>
                      </a:lnTo>
                      <a:lnTo>
                        <a:pt x="0" y="112"/>
                      </a:lnTo>
                      <a:lnTo>
                        <a:pt x="1" y="127"/>
                      </a:lnTo>
                      <a:lnTo>
                        <a:pt x="7" y="140"/>
                      </a:lnTo>
                      <a:lnTo>
                        <a:pt x="11" y="148"/>
                      </a:lnTo>
                      <a:lnTo>
                        <a:pt x="15" y="155"/>
                      </a:lnTo>
                      <a:lnTo>
                        <a:pt x="20" y="165"/>
                      </a:lnTo>
                      <a:lnTo>
                        <a:pt x="24" y="176"/>
                      </a:lnTo>
                      <a:lnTo>
                        <a:pt x="26" y="186"/>
                      </a:lnTo>
                      <a:lnTo>
                        <a:pt x="28" y="199"/>
                      </a:lnTo>
                      <a:lnTo>
                        <a:pt x="28" y="210"/>
                      </a:lnTo>
                      <a:lnTo>
                        <a:pt x="30" y="224"/>
                      </a:lnTo>
                      <a:lnTo>
                        <a:pt x="30" y="231"/>
                      </a:lnTo>
                      <a:lnTo>
                        <a:pt x="30" y="241"/>
                      </a:lnTo>
                      <a:lnTo>
                        <a:pt x="30" y="248"/>
                      </a:lnTo>
                      <a:lnTo>
                        <a:pt x="30" y="250"/>
                      </a:lnTo>
                      <a:lnTo>
                        <a:pt x="117" y="201"/>
                      </a:lnTo>
                      <a:lnTo>
                        <a:pt x="74" y="74"/>
                      </a:lnTo>
                      <a:lnTo>
                        <a:pt x="172" y="19"/>
                      </a:lnTo>
                      <a:lnTo>
                        <a:pt x="201" y="30"/>
                      </a:lnTo>
                      <a:lnTo>
                        <a:pt x="178" y="0"/>
                      </a:lnTo>
                      <a:lnTo>
                        <a:pt x="112" y="20"/>
                      </a:lnTo>
                      <a:close/>
                    </a:path>
                  </a:pathLst>
                </a:custGeom>
                <a:solidFill>
                  <a:srgbClr val="FFFF80"/>
                </a:solidFill>
                <a:ln w="9525">
                  <a:noFill/>
                  <a:round/>
                  <a:headEnd/>
                  <a:tailEnd/>
                </a:ln>
              </p:spPr>
              <p:txBody>
                <a:bodyPr/>
                <a:lstStyle/>
                <a:p>
                  <a:endParaRPr lang="en-US"/>
                </a:p>
              </p:txBody>
            </p:sp>
            <p:sp>
              <p:nvSpPr>
                <p:cNvPr id="12460" name="Freeform 166"/>
                <p:cNvSpPr>
                  <a:spLocks/>
                </p:cNvSpPr>
                <p:nvPr/>
              </p:nvSpPr>
              <p:spPr bwMode="auto">
                <a:xfrm>
                  <a:off x="1438" y="2357"/>
                  <a:ext cx="118" cy="125"/>
                </a:xfrm>
                <a:custGeom>
                  <a:avLst/>
                  <a:gdLst>
                    <a:gd name="T0" fmla="*/ 10 w 235"/>
                    <a:gd name="T1" fmla="*/ 11 h 251"/>
                    <a:gd name="T2" fmla="*/ 0 w 235"/>
                    <a:gd name="T3" fmla="*/ 18 h 251"/>
                    <a:gd name="T4" fmla="*/ 26 w 235"/>
                    <a:gd name="T5" fmla="*/ 62 h 251"/>
                    <a:gd name="T6" fmla="*/ 59 w 235"/>
                    <a:gd name="T7" fmla="*/ 45 h 251"/>
                    <a:gd name="T8" fmla="*/ 37 w 235"/>
                    <a:gd name="T9" fmla="*/ 0 h 251"/>
                    <a:gd name="T10" fmla="*/ 10 w 235"/>
                    <a:gd name="T11" fmla="*/ 11 h 251"/>
                    <a:gd name="T12" fmla="*/ 10 w 235"/>
                    <a:gd name="T13" fmla="*/ 11 h 251"/>
                    <a:gd name="T14" fmla="*/ 0 60000 65536"/>
                    <a:gd name="T15" fmla="*/ 0 60000 65536"/>
                    <a:gd name="T16" fmla="*/ 0 60000 65536"/>
                    <a:gd name="T17" fmla="*/ 0 60000 65536"/>
                    <a:gd name="T18" fmla="*/ 0 60000 65536"/>
                    <a:gd name="T19" fmla="*/ 0 60000 65536"/>
                    <a:gd name="T20" fmla="*/ 0 60000 65536"/>
                    <a:gd name="T21" fmla="*/ 0 w 235"/>
                    <a:gd name="T22" fmla="*/ 0 h 251"/>
                    <a:gd name="T23" fmla="*/ 235 w 235"/>
                    <a:gd name="T24" fmla="*/ 251 h 2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251">
                      <a:moveTo>
                        <a:pt x="38" y="46"/>
                      </a:moveTo>
                      <a:lnTo>
                        <a:pt x="0" y="74"/>
                      </a:lnTo>
                      <a:lnTo>
                        <a:pt x="102" y="251"/>
                      </a:lnTo>
                      <a:lnTo>
                        <a:pt x="235" y="181"/>
                      </a:lnTo>
                      <a:lnTo>
                        <a:pt x="148" y="0"/>
                      </a:lnTo>
                      <a:lnTo>
                        <a:pt x="38" y="46"/>
                      </a:lnTo>
                      <a:close/>
                    </a:path>
                  </a:pathLst>
                </a:custGeom>
                <a:solidFill>
                  <a:srgbClr val="6B0F00"/>
                </a:solidFill>
                <a:ln w="9525">
                  <a:noFill/>
                  <a:round/>
                  <a:headEnd/>
                  <a:tailEnd/>
                </a:ln>
              </p:spPr>
              <p:txBody>
                <a:bodyPr/>
                <a:lstStyle/>
                <a:p>
                  <a:endParaRPr lang="en-US"/>
                </a:p>
              </p:txBody>
            </p:sp>
            <p:sp>
              <p:nvSpPr>
                <p:cNvPr id="12461" name="Freeform 167"/>
                <p:cNvSpPr>
                  <a:spLocks/>
                </p:cNvSpPr>
                <p:nvPr/>
              </p:nvSpPr>
              <p:spPr bwMode="auto">
                <a:xfrm>
                  <a:off x="1453" y="2358"/>
                  <a:ext cx="89" cy="99"/>
                </a:xfrm>
                <a:custGeom>
                  <a:avLst/>
                  <a:gdLst>
                    <a:gd name="T0" fmla="*/ 0 w 179"/>
                    <a:gd name="T1" fmla="*/ 12 h 198"/>
                    <a:gd name="T2" fmla="*/ 26 w 179"/>
                    <a:gd name="T3" fmla="*/ 0 h 198"/>
                    <a:gd name="T4" fmla="*/ 44 w 179"/>
                    <a:gd name="T5" fmla="*/ 28 h 198"/>
                    <a:gd name="T6" fmla="*/ 18 w 179"/>
                    <a:gd name="T7" fmla="*/ 50 h 198"/>
                    <a:gd name="T8" fmla="*/ 0 w 179"/>
                    <a:gd name="T9" fmla="*/ 12 h 198"/>
                    <a:gd name="T10" fmla="*/ 0 w 179"/>
                    <a:gd name="T11" fmla="*/ 12 h 198"/>
                    <a:gd name="T12" fmla="*/ 0 60000 65536"/>
                    <a:gd name="T13" fmla="*/ 0 60000 65536"/>
                    <a:gd name="T14" fmla="*/ 0 60000 65536"/>
                    <a:gd name="T15" fmla="*/ 0 60000 65536"/>
                    <a:gd name="T16" fmla="*/ 0 60000 65536"/>
                    <a:gd name="T17" fmla="*/ 0 60000 65536"/>
                    <a:gd name="T18" fmla="*/ 0 w 179"/>
                    <a:gd name="T19" fmla="*/ 0 h 198"/>
                    <a:gd name="T20" fmla="*/ 179 w 179"/>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179" h="198">
                      <a:moveTo>
                        <a:pt x="0" y="47"/>
                      </a:moveTo>
                      <a:lnTo>
                        <a:pt x="105" y="0"/>
                      </a:lnTo>
                      <a:lnTo>
                        <a:pt x="179" y="114"/>
                      </a:lnTo>
                      <a:lnTo>
                        <a:pt x="74" y="198"/>
                      </a:lnTo>
                      <a:lnTo>
                        <a:pt x="0" y="47"/>
                      </a:lnTo>
                      <a:close/>
                    </a:path>
                  </a:pathLst>
                </a:custGeom>
                <a:solidFill>
                  <a:srgbClr val="D1D142"/>
                </a:solidFill>
                <a:ln w="9525">
                  <a:noFill/>
                  <a:round/>
                  <a:headEnd/>
                  <a:tailEnd/>
                </a:ln>
              </p:spPr>
              <p:txBody>
                <a:bodyPr/>
                <a:lstStyle/>
                <a:p>
                  <a:endParaRPr lang="en-US"/>
                </a:p>
              </p:txBody>
            </p:sp>
            <p:sp>
              <p:nvSpPr>
                <p:cNvPr id="12462" name="Freeform 168"/>
                <p:cNvSpPr>
                  <a:spLocks/>
                </p:cNvSpPr>
                <p:nvPr/>
              </p:nvSpPr>
              <p:spPr bwMode="auto">
                <a:xfrm>
                  <a:off x="1462" y="2348"/>
                  <a:ext cx="69" cy="115"/>
                </a:xfrm>
                <a:custGeom>
                  <a:avLst/>
                  <a:gdLst>
                    <a:gd name="T0" fmla="*/ 34 w 139"/>
                    <a:gd name="T1" fmla="*/ 29 h 232"/>
                    <a:gd name="T2" fmla="*/ 16 w 139"/>
                    <a:gd name="T3" fmla="*/ 14 h 232"/>
                    <a:gd name="T4" fmla="*/ 16 w 139"/>
                    <a:gd name="T5" fmla="*/ 2 h 232"/>
                    <a:gd name="T6" fmla="*/ 10 w 139"/>
                    <a:gd name="T7" fmla="*/ 0 h 232"/>
                    <a:gd name="T8" fmla="*/ 0 w 139"/>
                    <a:gd name="T9" fmla="*/ 10 h 232"/>
                    <a:gd name="T10" fmla="*/ 13 w 139"/>
                    <a:gd name="T11" fmla="*/ 22 h 232"/>
                    <a:gd name="T12" fmla="*/ 17 w 139"/>
                    <a:gd name="T13" fmla="*/ 46 h 232"/>
                    <a:gd name="T14" fmla="*/ 21 w 139"/>
                    <a:gd name="T15" fmla="*/ 57 h 232"/>
                    <a:gd name="T16" fmla="*/ 32 w 139"/>
                    <a:gd name="T17" fmla="*/ 52 h 232"/>
                    <a:gd name="T18" fmla="*/ 34 w 139"/>
                    <a:gd name="T19" fmla="*/ 29 h 232"/>
                    <a:gd name="T20" fmla="*/ 34 w 139"/>
                    <a:gd name="T21" fmla="*/ 29 h 2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
                    <a:gd name="T34" fmla="*/ 0 h 232"/>
                    <a:gd name="T35" fmla="*/ 139 w 139"/>
                    <a:gd name="T36" fmla="*/ 232 h 2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 h="232">
                      <a:moveTo>
                        <a:pt x="139" y="116"/>
                      </a:moveTo>
                      <a:lnTo>
                        <a:pt x="67" y="59"/>
                      </a:lnTo>
                      <a:lnTo>
                        <a:pt x="65" y="8"/>
                      </a:lnTo>
                      <a:lnTo>
                        <a:pt x="40" y="0"/>
                      </a:lnTo>
                      <a:lnTo>
                        <a:pt x="0" y="40"/>
                      </a:lnTo>
                      <a:lnTo>
                        <a:pt x="55" y="89"/>
                      </a:lnTo>
                      <a:lnTo>
                        <a:pt x="70" y="186"/>
                      </a:lnTo>
                      <a:lnTo>
                        <a:pt x="86" y="232"/>
                      </a:lnTo>
                      <a:lnTo>
                        <a:pt x="128" y="211"/>
                      </a:lnTo>
                      <a:lnTo>
                        <a:pt x="139" y="116"/>
                      </a:lnTo>
                      <a:close/>
                    </a:path>
                  </a:pathLst>
                </a:custGeom>
                <a:solidFill>
                  <a:srgbClr val="C7695C"/>
                </a:solidFill>
                <a:ln w="9525">
                  <a:noFill/>
                  <a:round/>
                  <a:headEnd/>
                  <a:tailEnd/>
                </a:ln>
              </p:spPr>
              <p:txBody>
                <a:bodyPr/>
                <a:lstStyle/>
                <a:p>
                  <a:endParaRPr lang="en-US"/>
                </a:p>
              </p:txBody>
            </p:sp>
            <p:sp>
              <p:nvSpPr>
                <p:cNvPr id="12463" name="Freeform 169"/>
                <p:cNvSpPr>
                  <a:spLocks/>
                </p:cNvSpPr>
                <p:nvPr/>
              </p:nvSpPr>
              <p:spPr bwMode="auto">
                <a:xfrm>
                  <a:off x="1667" y="2253"/>
                  <a:ext cx="116" cy="110"/>
                </a:xfrm>
                <a:custGeom>
                  <a:avLst/>
                  <a:gdLst>
                    <a:gd name="T0" fmla="*/ 0 w 232"/>
                    <a:gd name="T1" fmla="*/ 37 h 220"/>
                    <a:gd name="T2" fmla="*/ 36 w 232"/>
                    <a:gd name="T3" fmla="*/ 21 h 220"/>
                    <a:gd name="T4" fmla="*/ 37 w 232"/>
                    <a:gd name="T5" fmla="*/ 11 h 220"/>
                    <a:gd name="T6" fmla="*/ 45 w 232"/>
                    <a:gd name="T7" fmla="*/ 6 h 220"/>
                    <a:gd name="T8" fmla="*/ 58 w 232"/>
                    <a:gd name="T9" fmla="*/ 0 h 220"/>
                    <a:gd name="T10" fmla="*/ 57 w 232"/>
                    <a:gd name="T11" fmla="*/ 5 h 220"/>
                    <a:gd name="T12" fmla="*/ 52 w 232"/>
                    <a:gd name="T13" fmla="*/ 8 h 220"/>
                    <a:gd name="T14" fmla="*/ 56 w 232"/>
                    <a:gd name="T15" fmla="*/ 15 h 220"/>
                    <a:gd name="T16" fmla="*/ 51 w 232"/>
                    <a:gd name="T17" fmla="*/ 23 h 220"/>
                    <a:gd name="T18" fmla="*/ 40 w 232"/>
                    <a:gd name="T19" fmla="*/ 24 h 220"/>
                    <a:gd name="T20" fmla="*/ 29 w 232"/>
                    <a:gd name="T21" fmla="*/ 38 h 220"/>
                    <a:gd name="T22" fmla="*/ 12 w 232"/>
                    <a:gd name="T23" fmla="*/ 55 h 220"/>
                    <a:gd name="T24" fmla="*/ 0 w 232"/>
                    <a:gd name="T25" fmla="*/ 37 h 220"/>
                    <a:gd name="T26" fmla="*/ 0 w 232"/>
                    <a:gd name="T27" fmla="*/ 37 h 2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2"/>
                    <a:gd name="T43" fmla="*/ 0 h 220"/>
                    <a:gd name="T44" fmla="*/ 232 w 232"/>
                    <a:gd name="T45" fmla="*/ 220 h 2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2" h="220">
                      <a:moveTo>
                        <a:pt x="0" y="146"/>
                      </a:moveTo>
                      <a:lnTo>
                        <a:pt x="144" y="84"/>
                      </a:lnTo>
                      <a:lnTo>
                        <a:pt x="146" y="44"/>
                      </a:lnTo>
                      <a:lnTo>
                        <a:pt x="180" y="23"/>
                      </a:lnTo>
                      <a:lnTo>
                        <a:pt x="232" y="0"/>
                      </a:lnTo>
                      <a:lnTo>
                        <a:pt x="226" y="19"/>
                      </a:lnTo>
                      <a:lnTo>
                        <a:pt x="205" y="32"/>
                      </a:lnTo>
                      <a:lnTo>
                        <a:pt x="222" y="63"/>
                      </a:lnTo>
                      <a:lnTo>
                        <a:pt x="201" y="89"/>
                      </a:lnTo>
                      <a:lnTo>
                        <a:pt x="159" y="95"/>
                      </a:lnTo>
                      <a:lnTo>
                        <a:pt x="118" y="152"/>
                      </a:lnTo>
                      <a:lnTo>
                        <a:pt x="45" y="220"/>
                      </a:lnTo>
                      <a:lnTo>
                        <a:pt x="0" y="146"/>
                      </a:lnTo>
                      <a:close/>
                    </a:path>
                  </a:pathLst>
                </a:custGeom>
                <a:solidFill>
                  <a:srgbClr val="C7695C"/>
                </a:solidFill>
                <a:ln w="9525">
                  <a:noFill/>
                  <a:round/>
                  <a:headEnd/>
                  <a:tailEnd/>
                </a:ln>
              </p:spPr>
              <p:txBody>
                <a:bodyPr/>
                <a:lstStyle/>
                <a:p>
                  <a:endParaRPr lang="en-US"/>
                </a:p>
              </p:txBody>
            </p:sp>
            <p:sp>
              <p:nvSpPr>
                <p:cNvPr id="12464" name="Freeform 170"/>
                <p:cNvSpPr>
                  <a:spLocks/>
                </p:cNvSpPr>
                <p:nvPr/>
              </p:nvSpPr>
              <p:spPr bwMode="auto">
                <a:xfrm>
                  <a:off x="1491" y="2318"/>
                  <a:ext cx="213" cy="181"/>
                </a:xfrm>
                <a:custGeom>
                  <a:avLst/>
                  <a:gdLst>
                    <a:gd name="T0" fmla="*/ 43 w 426"/>
                    <a:gd name="T1" fmla="*/ 20 h 361"/>
                    <a:gd name="T2" fmla="*/ 27 w 426"/>
                    <a:gd name="T3" fmla="*/ 20 h 361"/>
                    <a:gd name="T4" fmla="*/ 13 w 426"/>
                    <a:gd name="T5" fmla="*/ 40 h 361"/>
                    <a:gd name="T6" fmla="*/ 6 w 426"/>
                    <a:gd name="T7" fmla="*/ 46 h 361"/>
                    <a:gd name="T8" fmla="*/ 0 w 426"/>
                    <a:gd name="T9" fmla="*/ 56 h 361"/>
                    <a:gd name="T10" fmla="*/ 11 w 426"/>
                    <a:gd name="T11" fmla="*/ 71 h 361"/>
                    <a:gd name="T12" fmla="*/ 28 w 426"/>
                    <a:gd name="T13" fmla="*/ 53 h 361"/>
                    <a:gd name="T14" fmla="*/ 28 w 426"/>
                    <a:gd name="T15" fmla="*/ 53 h 361"/>
                    <a:gd name="T16" fmla="*/ 27 w 426"/>
                    <a:gd name="T17" fmla="*/ 55 h 361"/>
                    <a:gd name="T18" fmla="*/ 27 w 426"/>
                    <a:gd name="T19" fmla="*/ 57 h 361"/>
                    <a:gd name="T20" fmla="*/ 27 w 426"/>
                    <a:gd name="T21" fmla="*/ 60 h 361"/>
                    <a:gd name="T22" fmla="*/ 26 w 426"/>
                    <a:gd name="T23" fmla="*/ 63 h 361"/>
                    <a:gd name="T24" fmla="*/ 25 w 426"/>
                    <a:gd name="T25" fmla="*/ 67 h 361"/>
                    <a:gd name="T26" fmla="*/ 25 w 426"/>
                    <a:gd name="T27" fmla="*/ 71 h 361"/>
                    <a:gd name="T28" fmla="*/ 25 w 426"/>
                    <a:gd name="T29" fmla="*/ 75 h 361"/>
                    <a:gd name="T30" fmla="*/ 25 w 426"/>
                    <a:gd name="T31" fmla="*/ 77 h 361"/>
                    <a:gd name="T32" fmla="*/ 26 w 426"/>
                    <a:gd name="T33" fmla="*/ 81 h 361"/>
                    <a:gd name="T34" fmla="*/ 26 w 426"/>
                    <a:gd name="T35" fmla="*/ 83 h 361"/>
                    <a:gd name="T36" fmla="*/ 27 w 426"/>
                    <a:gd name="T37" fmla="*/ 86 h 361"/>
                    <a:gd name="T38" fmla="*/ 28 w 426"/>
                    <a:gd name="T39" fmla="*/ 89 h 361"/>
                    <a:gd name="T40" fmla="*/ 29 w 426"/>
                    <a:gd name="T41" fmla="*/ 91 h 361"/>
                    <a:gd name="T42" fmla="*/ 44 w 426"/>
                    <a:gd name="T43" fmla="*/ 91 h 361"/>
                    <a:gd name="T44" fmla="*/ 65 w 426"/>
                    <a:gd name="T45" fmla="*/ 75 h 361"/>
                    <a:gd name="T46" fmla="*/ 77 w 426"/>
                    <a:gd name="T47" fmla="*/ 25 h 361"/>
                    <a:gd name="T48" fmla="*/ 107 w 426"/>
                    <a:gd name="T49" fmla="*/ 10 h 361"/>
                    <a:gd name="T50" fmla="*/ 90 w 426"/>
                    <a:gd name="T51" fmla="*/ 0 h 361"/>
                    <a:gd name="T52" fmla="*/ 78 w 426"/>
                    <a:gd name="T53" fmla="*/ 3 h 361"/>
                    <a:gd name="T54" fmla="*/ 79 w 426"/>
                    <a:gd name="T55" fmla="*/ 9 h 361"/>
                    <a:gd name="T56" fmla="*/ 63 w 426"/>
                    <a:gd name="T57" fmla="*/ 15 h 361"/>
                    <a:gd name="T58" fmla="*/ 58 w 426"/>
                    <a:gd name="T59" fmla="*/ 20 h 361"/>
                    <a:gd name="T60" fmla="*/ 43 w 426"/>
                    <a:gd name="T61" fmla="*/ 20 h 361"/>
                    <a:gd name="T62" fmla="*/ 43 w 426"/>
                    <a:gd name="T63" fmla="*/ 20 h 3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6"/>
                    <a:gd name="T97" fmla="*/ 0 h 361"/>
                    <a:gd name="T98" fmla="*/ 426 w 426"/>
                    <a:gd name="T99" fmla="*/ 361 h 36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6" h="361">
                      <a:moveTo>
                        <a:pt x="171" y="78"/>
                      </a:moveTo>
                      <a:lnTo>
                        <a:pt x="105" y="78"/>
                      </a:lnTo>
                      <a:lnTo>
                        <a:pt x="51" y="160"/>
                      </a:lnTo>
                      <a:lnTo>
                        <a:pt x="23" y="184"/>
                      </a:lnTo>
                      <a:lnTo>
                        <a:pt x="0" y="221"/>
                      </a:lnTo>
                      <a:lnTo>
                        <a:pt x="42" y="283"/>
                      </a:lnTo>
                      <a:lnTo>
                        <a:pt x="114" y="211"/>
                      </a:lnTo>
                      <a:lnTo>
                        <a:pt x="112" y="211"/>
                      </a:lnTo>
                      <a:lnTo>
                        <a:pt x="110" y="219"/>
                      </a:lnTo>
                      <a:lnTo>
                        <a:pt x="108" y="226"/>
                      </a:lnTo>
                      <a:lnTo>
                        <a:pt x="107" y="240"/>
                      </a:lnTo>
                      <a:lnTo>
                        <a:pt x="101" y="251"/>
                      </a:lnTo>
                      <a:lnTo>
                        <a:pt x="99" y="266"/>
                      </a:lnTo>
                      <a:lnTo>
                        <a:pt x="99" y="281"/>
                      </a:lnTo>
                      <a:lnTo>
                        <a:pt x="99" y="298"/>
                      </a:lnTo>
                      <a:lnTo>
                        <a:pt x="99" y="308"/>
                      </a:lnTo>
                      <a:lnTo>
                        <a:pt x="101" y="321"/>
                      </a:lnTo>
                      <a:lnTo>
                        <a:pt x="103" y="331"/>
                      </a:lnTo>
                      <a:lnTo>
                        <a:pt x="108" y="342"/>
                      </a:lnTo>
                      <a:lnTo>
                        <a:pt x="112" y="355"/>
                      </a:lnTo>
                      <a:lnTo>
                        <a:pt x="116" y="361"/>
                      </a:lnTo>
                      <a:lnTo>
                        <a:pt x="173" y="361"/>
                      </a:lnTo>
                      <a:lnTo>
                        <a:pt x="259" y="298"/>
                      </a:lnTo>
                      <a:lnTo>
                        <a:pt x="308" y="99"/>
                      </a:lnTo>
                      <a:lnTo>
                        <a:pt x="426" y="40"/>
                      </a:lnTo>
                      <a:lnTo>
                        <a:pt x="359" y="0"/>
                      </a:lnTo>
                      <a:lnTo>
                        <a:pt x="310" y="10"/>
                      </a:lnTo>
                      <a:lnTo>
                        <a:pt x="316" y="34"/>
                      </a:lnTo>
                      <a:lnTo>
                        <a:pt x="253" y="59"/>
                      </a:lnTo>
                      <a:lnTo>
                        <a:pt x="232" y="80"/>
                      </a:lnTo>
                      <a:lnTo>
                        <a:pt x="171" y="78"/>
                      </a:lnTo>
                      <a:close/>
                    </a:path>
                  </a:pathLst>
                </a:custGeom>
                <a:solidFill>
                  <a:srgbClr val="96ABBA"/>
                </a:solidFill>
                <a:ln w="9525">
                  <a:noFill/>
                  <a:round/>
                  <a:headEnd/>
                  <a:tailEnd/>
                </a:ln>
              </p:spPr>
              <p:txBody>
                <a:bodyPr/>
                <a:lstStyle/>
                <a:p>
                  <a:endParaRPr lang="en-US"/>
                </a:p>
              </p:txBody>
            </p:sp>
            <p:sp>
              <p:nvSpPr>
                <p:cNvPr id="12465" name="Freeform 171"/>
                <p:cNvSpPr>
                  <a:spLocks/>
                </p:cNvSpPr>
                <p:nvPr/>
              </p:nvSpPr>
              <p:spPr bwMode="auto">
                <a:xfrm>
                  <a:off x="1563" y="2294"/>
                  <a:ext cx="57" cy="62"/>
                </a:xfrm>
                <a:custGeom>
                  <a:avLst/>
                  <a:gdLst>
                    <a:gd name="T0" fmla="*/ 0 w 114"/>
                    <a:gd name="T1" fmla="*/ 19 h 123"/>
                    <a:gd name="T2" fmla="*/ 29 w 114"/>
                    <a:gd name="T3" fmla="*/ 0 h 123"/>
                    <a:gd name="T4" fmla="*/ 26 w 114"/>
                    <a:gd name="T5" fmla="*/ 19 h 123"/>
                    <a:gd name="T6" fmla="*/ 20 w 114"/>
                    <a:gd name="T7" fmla="*/ 24 h 123"/>
                    <a:gd name="T8" fmla="*/ 19 w 114"/>
                    <a:gd name="T9" fmla="*/ 31 h 123"/>
                    <a:gd name="T10" fmla="*/ 2 w 114"/>
                    <a:gd name="T11" fmla="*/ 28 h 123"/>
                    <a:gd name="T12" fmla="*/ 0 w 114"/>
                    <a:gd name="T13" fmla="*/ 19 h 123"/>
                    <a:gd name="T14" fmla="*/ 0 w 114"/>
                    <a:gd name="T15" fmla="*/ 19 h 123"/>
                    <a:gd name="T16" fmla="*/ 0 60000 65536"/>
                    <a:gd name="T17" fmla="*/ 0 60000 65536"/>
                    <a:gd name="T18" fmla="*/ 0 60000 65536"/>
                    <a:gd name="T19" fmla="*/ 0 60000 65536"/>
                    <a:gd name="T20" fmla="*/ 0 60000 65536"/>
                    <a:gd name="T21" fmla="*/ 0 60000 65536"/>
                    <a:gd name="T22" fmla="*/ 0 60000 65536"/>
                    <a:gd name="T23" fmla="*/ 0 60000 65536"/>
                    <a:gd name="T24" fmla="*/ 0 w 114"/>
                    <a:gd name="T25" fmla="*/ 0 h 123"/>
                    <a:gd name="T26" fmla="*/ 114 w 114"/>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 h="123">
                      <a:moveTo>
                        <a:pt x="0" y="74"/>
                      </a:moveTo>
                      <a:lnTo>
                        <a:pt x="114" y="0"/>
                      </a:lnTo>
                      <a:lnTo>
                        <a:pt x="104" y="74"/>
                      </a:lnTo>
                      <a:lnTo>
                        <a:pt x="77" y="93"/>
                      </a:lnTo>
                      <a:lnTo>
                        <a:pt x="74" y="123"/>
                      </a:lnTo>
                      <a:lnTo>
                        <a:pt x="5" y="110"/>
                      </a:lnTo>
                      <a:lnTo>
                        <a:pt x="0" y="74"/>
                      </a:lnTo>
                      <a:close/>
                    </a:path>
                  </a:pathLst>
                </a:custGeom>
                <a:solidFill>
                  <a:srgbClr val="C7695C"/>
                </a:solidFill>
                <a:ln w="9525">
                  <a:noFill/>
                  <a:round/>
                  <a:headEnd/>
                  <a:tailEnd/>
                </a:ln>
              </p:spPr>
              <p:txBody>
                <a:bodyPr/>
                <a:lstStyle/>
                <a:p>
                  <a:endParaRPr lang="en-US"/>
                </a:p>
              </p:txBody>
            </p:sp>
            <p:sp>
              <p:nvSpPr>
                <p:cNvPr id="12466" name="Freeform 172"/>
                <p:cNvSpPr>
                  <a:spLocks/>
                </p:cNvSpPr>
                <p:nvPr/>
              </p:nvSpPr>
              <p:spPr bwMode="auto">
                <a:xfrm>
                  <a:off x="1561" y="2331"/>
                  <a:ext cx="23" cy="23"/>
                </a:xfrm>
                <a:custGeom>
                  <a:avLst/>
                  <a:gdLst>
                    <a:gd name="T0" fmla="*/ 0 w 45"/>
                    <a:gd name="T1" fmla="*/ 0 h 45"/>
                    <a:gd name="T2" fmla="*/ 3 w 45"/>
                    <a:gd name="T3" fmla="*/ 9 h 45"/>
                    <a:gd name="T4" fmla="*/ 11 w 45"/>
                    <a:gd name="T5" fmla="*/ 12 h 45"/>
                    <a:gd name="T6" fmla="*/ 12 w 45"/>
                    <a:gd name="T7" fmla="*/ 8 h 45"/>
                    <a:gd name="T8" fmla="*/ 0 w 45"/>
                    <a:gd name="T9" fmla="*/ 0 h 45"/>
                    <a:gd name="T10" fmla="*/ 0 w 45"/>
                    <a:gd name="T11" fmla="*/ 0 h 45"/>
                    <a:gd name="T12" fmla="*/ 0 60000 65536"/>
                    <a:gd name="T13" fmla="*/ 0 60000 65536"/>
                    <a:gd name="T14" fmla="*/ 0 60000 65536"/>
                    <a:gd name="T15" fmla="*/ 0 60000 65536"/>
                    <a:gd name="T16" fmla="*/ 0 60000 65536"/>
                    <a:gd name="T17" fmla="*/ 0 60000 65536"/>
                    <a:gd name="T18" fmla="*/ 0 w 45"/>
                    <a:gd name="T19" fmla="*/ 0 h 45"/>
                    <a:gd name="T20" fmla="*/ 45 w 4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5" h="45">
                      <a:moveTo>
                        <a:pt x="0" y="0"/>
                      </a:moveTo>
                      <a:lnTo>
                        <a:pt x="9" y="34"/>
                      </a:lnTo>
                      <a:lnTo>
                        <a:pt x="42" y="45"/>
                      </a:lnTo>
                      <a:lnTo>
                        <a:pt x="45" y="30"/>
                      </a:lnTo>
                      <a:lnTo>
                        <a:pt x="0" y="0"/>
                      </a:lnTo>
                      <a:close/>
                    </a:path>
                  </a:pathLst>
                </a:custGeom>
                <a:solidFill>
                  <a:srgbClr val="FFC4B8"/>
                </a:solidFill>
                <a:ln w="9525">
                  <a:noFill/>
                  <a:round/>
                  <a:headEnd/>
                  <a:tailEnd/>
                </a:ln>
              </p:spPr>
              <p:txBody>
                <a:bodyPr/>
                <a:lstStyle/>
                <a:p>
                  <a:endParaRPr lang="en-US"/>
                </a:p>
              </p:txBody>
            </p:sp>
            <p:sp>
              <p:nvSpPr>
                <p:cNvPr id="12467" name="Freeform 173"/>
                <p:cNvSpPr>
                  <a:spLocks/>
                </p:cNvSpPr>
                <p:nvPr/>
              </p:nvSpPr>
              <p:spPr bwMode="auto">
                <a:xfrm>
                  <a:off x="1546" y="2262"/>
                  <a:ext cx="84" cy="76"/>
                </a:xfrm>
                <a:custGeom>
                  <a:avLst/>
                  <a:gdLst>
                    <a:gd name="T0" fmla="*/ 42 w 168"/>
                    <a:gd name="T1" fmla="*/ 9 h 152"/>
                    <a:gd name="T2" fmla="*/ 36 w 168"/>
                    <a:gd name="T3" fmla="*/ 3 h 152"/>
                    <a:gd name="T4" fmla="*/ 32 w 168"/>
                    <a:gd name="T5" fmla="*/ 5 h 152"/>
                    <a:gd name="T6" fmla="*/ 31 w 168"/>
                    <a:gd name="T7" fmla="*/ 5 h 152"/>
                    <a:gd name="T8" fmla="*/ 29 w 168"/>
                    <a:gd name="T9" fmla="*/ 3 h 152"/>
                    <a:gd name="T10" fmla="*/ 27 w 168"/>
                    <a:gd name="T11" fmla="*/ 2 h 152"/>
                    <a:gd name="T12" fmla="*/ 25 w 168"/>
                    <a:gd name="T13" fmla="*/ 1 h 152"/>
                    <a:gd name="T14" fmla="*/ 22 w 168"/>
                    <a:gd name="T15" fmla="*/ 0 h 152"/>
                    <a:gd name="T16" fmla="*/ 20 w 168"/>
                    <a:gd name="T17" fmla="*/ 0 h 152"/>
                    <a:gd name="T18" fmla="*/ 17 w 168"/>
                    <a:gd name="T19" fmla="*/ 0 h 152"/>
                    <a:gd name="T20" fmla="*/ 14 w 168"/>
                    <a:gd name="T21" fmla="*/ 1 h 152"/>
                    <a:gd name="T22" fmla="*/ 11 w 168"/>
                    <a:gd name="T23" fmla="*/ 1 h 152"/>
                    <a:gd name="T24" fmla="*/ 10 w 168"/>
                    <a:gd name="T25" fmla="*/ 2 h 152"/>
                    <a:gd name="T26" fmla="*/ 7 w 168"/>
                    <a:gd name="T27" fmla="*/ 5 h 152"/>
                    <a:gd name="T28" fmla="*/ 6 w 168"/>
                    <a:gd name="T29" fmla="*/ 5 h 152"/>
                    <a:gd name="T30" fmla="*/ 4 w 168"/>
                    <a:gd name="T31" fmla="*/ 8 h 152"/>
                    <a:gd name="T32" fmla="*/ 3 w 168"/>
                    <a:gd name="T33" fmla="*/ 10 h 152"/>
                    <a:gd name="T34" fmla="*/ 3 w 168"/>
                    <a:gd name="T35" fmla="*/ 10 h 152"/>
                    <a:gd name="T36" fmla="*/ 2 w 168"/>
                    <a:gd name="T37" fmla="*/ 14 h 152"/>
                    <a:gd name="T38" fmla="*/ 1 w 168"/>
                    <a:gd name="T39" fmla="*/ 18 h 152"/>
                    <a:gd name="T40" fmla="*/ 1 w 168"/>
                    <a:gd name="T41" fmla="*/ 19 h 152"/>
                    <a:gd name="T42" fmla="*/ 0 w 168"/>
                    <a:gd name="T43" fmla="*/ 21 h 152"/>
                    <a:gd name="T44" fmla="*/ 0 w 168"/>
                    <a:gd name="T45" fmla="*/ 23 h 152"/>
                    <a:gd name="T46" fmla="*/ 0 w 168"/>
                    <a:gd name="T47" fmla="*/ 26 h 152"/>
                    <a:gd name="T48" fmla="*/ 1 w 168"/>
                    <a:gd name="T49" fmla="*/ 29 h 152"/>
                    <a:gd name="T50" fmla="*/ 1 w 168"/>
                    <a:gd name="T51" fmla="*/ 31 h 152"/>
                    <a:gd name="T52" fmla="*/ 3 w 168"/>
                    <a:gd name="T53" fmla="*/ 31 h 152"/>
                    <a:gd name="T54" fmla="*/ 1 w 168"/>
                    <a:gd name="T55" fmla="*/ 36 h 152"/>
                    <a:gd name="T56" fmla="*/ 11 w 168"/>
                    <a:gd name="T57" fmla="*/ 38 h 152"/>
                    <a:gd name="T58" fmla="*/ 23 w 168"/>
                    <a:gd name="T59" fmla="*/ 35 h 152"/>
                    <a:gd name="T60" fmla="*/ 37 w 168"/>
                    <a:gd name="T61" fmla="*/ 17 h 152"/>
                    <a:gd name="T62" fmla="*/ 42 w 168"/>
                    <a:gd name="T63" fmla="*/ 9 h 152"/>
                    <a:gd name="T64" fmla="*/ 42 w 168"/>
                    <a:gd name="T65" fmla="*/ 9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8"/>
                    <a:gd name="T100" fmla="*/ 0 h 152"/>
                    <a:gd name="T101" fmla="*/ 168 w 168"/>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8" h="152">
                      <a:moveTo>
                        <a:pt x="168" y="34"/>
                      </a:moveTo>
                      <a:lnTo>
                        <a:pt x="143" y="12"/>
                      </a:lnTo>
                      <a:lnTo>
                        <a:pt x="128" y="19"/>
                      </a:lnTo>
                      <a:lnTo>
                        <a:pt x="124" y="17"/>
                      </a:lnTo>
                      <a:lnTo>
                        <a:pt x="118" y="13"/>
                      </a:lnTo>
                      <a:lnTo>
                        <a:pt x="109" y="10"/>
                      </a:lnTo>
                      <a:lnTo>
                        <a:pt x="101" y="6"/>
                      </a:lnTo>
                      <a:lnTo>
                        <a:pt x="90" y="0"/>
                      </a:lnTo>
                      <a:lnTo>
                        <a:pt x="80" y="0"/>
                      </a:lnTo>
                      <a:lnTo>
                        <a:pt x="67" y="0"/>
                      </a:lnTo>
                      <a:lnTo>
                        <a:pt x="57" y="2"/>
                      </a:lnTo>
                      <a:lnTo>
                        <a:pt x="46" y="6"/>
                      </a:lnTo>
                      <a:lnTo>
                        <a:pt x="38" y="10"/>
                      </a:lnTo>
                      <a:lnTo>
                        <a:pt x="29" y="17"/>
                      </a:lnTo>
                      <a:lnTo>
                        <a:pt x="25" y="23"/>
                      </a:lnTo>
                      <a:lnTo>
                        <a:pt x="16" y="32"/>
                      </a:lnTo>
                      <a:lnTo>
                        <a:pt x="14" y="38"/>
                      </a:lnTo>
                      <a:lnTo>
                        <a:pt x="10" y="42"/>
                      </a:lnTo>
                      <a:lnTo>
                        <a:pt x="8" y="59"/>
                      </a:lnTo>
                      <a:lnTo>
                        <a:pt x="4" y="69"/>
                      </a:lnTo>
                      <a:lnTo>
                        <a:pt x="4" y="78"/>
                      </a:lnTo>
                      <a:lnTo>
                        <a:pt x="0" y="86"/>
                      </a:lnTo>
                      <a:lnTo>
                        <a:pt x="0" y="95"/>
                      </a:lnTo>
                      <a:lnTo>
                        <a:pt x="0" y="106"/>
                      </a:lnTo>
                      <a:lnTo>
                        <a:pt x="4" y="116"/>
                      </a:lnTo>
                      <a:lnTo>
                        <a:pt x="6" y="124"/>
                      </a:lnTo>
                      <a:lnTo>
                        <a:pt x="10" y="127"/>
                      </a:lnTo>
                      <a:lnTo>
                        <a:pt x="6" y="143"/>
                      </a:lnTo>
                      <a:lnTo>
                        <a:pt x="42" y="152"/>
                      </a:lnTo>
                      <a:lnTo>
                        <a:pt x="92" y="139"/>
                      </a:lnTo>
                      <a:lnTo>
                        <a:pt x="145" y="65"/>
                      </a:lnTo>
                      <a:lnTo>
                        <a:pt x="168" y="34"/>
                      </a:lnTo>
                      <a:close/>
                    </a:path>
                  </a:pathLst>
                </a:custGeom>
                <a:solidFill>
                  <a:srgbClr val="FFFFFF"/>
                </a:solidFill>
                <a:ln w="9525">
                  <a:noFill/>
                  <a:round/>
                  <a:headEnd/>
                  <a:tailEnd/>
                </a:ln>
              </p:spPr>
              <p:txBody>
                <a:bodyPr/>
                <a:lstStyle/>
                <a:p>
                  <a:endParaRPr lang="en-US"/>
                </a:p>
              </p:txBody>
            </p:sp>
            <p:sp>
              <p:nvSpPr>
                <p:cNvPr id="12468" name="Freeform 174"/>
                <p:cNvSpPr>
                  <a:spLocks/>
                </p:cNvSpPr>
                <p:nvPr/>
              </p:nvSpPr>
              <p:spPr bwMode="auto">
                <a:xfrm>
                  <a:off x="1564" y="2270"/>
                  <a:ext cx="71" cy="68"/>
                </a:xfrm>
                <a:custGeom>
                  <a:avLst/>
                  <a:gdLst>
                    <a:gd name="T0" fmla="*/ 0 w 141"/>
                    <a:gd name="T1" fmla="*/ 26 h 137"/>
                    <a:gd name="T2" fmla="*/ 0 w 141"/>
                    <a:gd name="T3" fmla="*/ 26 h 137"/>
                    <a:gd name="T4" fmla="*/ 0 w 141"/>
                    <a:gd name="T5" fmla="*/ 24 h 137"/>
                    <a:gd name="T6" fmla="*/ 0 w 141"/>
                    <a:gd name="T7" fmla="*/ 22 h 137"/>
                    <a:gd name="T8" fmla="*/ 1 w 141"/>
                    <a:gd name="T9" fmla="*/ 19 h 137"/>
                    <a:gd name="T10" fmla="*/ 1 w 141"/>
                    <a:gd name="T11" fmla="*/ 16 h 137"/>
                    <a:gd name="T12" fmla="*/ 2 w 141"/>
                    <a:gd name="T13" fmla="*/ 13 h 137"/>
                    <a:gd name="T14" fmla="*/ 4 w 141"/>
                    <a:gd name="T15" fmla="*/ 9 h 137"/>
                    <a:gd name="T16" fmla="*/ 5 w 141"/>
                    <a:gd name="T17" fmla="*/ 7 h 137"/>
                    <a:gd name="T18" fmla="*/ 6 w 141"/>
                    <a:gd name="T19" fmla="*/ 4 h 137"/>
                    <a:gd name="T20" fmla="*/ 8 w 141"/>
                    <a:gd name="T21" fmla="*/ 3 h 137"/>
                    <a:gd name="T22" fmla="*/ 10 w 141"/>
                    <a:gd name="T23" fmla="*/ 1 h 137"/>
                    <a:gd name="T24" fmla="*/ 11 w 141"/>
                    <a:gd name="T25" fmla="*/ 1 h 137"/>
                    <a:gd name="T26" fmla="*/ 15 w 141"/>
                    <a:gd name="T27" fmla="*/ 0 h 137"/>
                    <a:gd name="T28" fmla="*/ 19 w 141"/>
                    <a:gd name="T29" fmla="*/ 1 h 137"/>
                    <a:gd name="T30" fmla="*/ 21 w 141"/>
                    <a:gd name="T31" fmla="*/ 2 h 137"/>
                    <a:gd name="T32" fmla="*/ 23 w 141"/>
                    <a:gd name="T33" fmla="*/ 5 h 137"/>
                    <a:gd name="T34" fmla="*/ 24 w 141"/>
                    <a:gd name="T35" fmla="*/ 7 h 137"/>
                    <a:gd name="T36" fmla="*/ 25 w 141"/>
                    <a:gd name="T37" fmla="*/ 8 h 137"/>
                    <a:gd name="T38" fmla="*/ 32 w 141"/>
                    <a:gd name="T39" fmla="*/ 3 h 137"/>
                    <a:gd name="T40" fmla="*/ 36 w 141"/>
                    <a:gd name="T41" fmla="*/ 6 h 137"/>
                    <a:gd name="T42" fmla="*/ 31 w 141"/>
                    <a:gd name="T43" fmla="*/ 11 h 137"/>
                    <a:gd name="T44" fmla="*/ 31 w 141"/>
                    <a:gd name="T45" fmla="*/ 11 h 137"/>
                    <a:gd name="T46" fmla="*/ 30 w 141"/>
                    <a:gd name="T47" fmla="*/ 13 h 137"/>
                    <a:gd name="T48" fmla="*/ 29 w 141"/>
                    <a:gd name="T49" fmla="*/ 17 h 137"/>
                    <a:gd name="T50" fmla="*/ 28 w 141"/>
                    <a:gd name="T51" fmla="*/ 21 h 137"/>
                    <a:gd name="T52" fmla="*/ 24 w 141"/>
                    <a:gd name="T53" fmla="*/ 24 h 137"/>
                    <a:gd name="T54" fmla="*/ 21 w 141"/>
                    <a:gd name="T55" fmla="*/ 28 h 137"/>
                    <a:gd name="T56" fmla="*/ 17 w 141"/>
                    <a:gd name="T57" fmla="*/ 30 h 137"/>
                    <a:gd name="T58" fmla="*/ 13 w 141"/>
                    <a:gd name="T59" fmla="*/ 32 h 137"/>
                    <a:gd name="T60" fmla="*/ 10 w 141"/>
                    <a:gd name="T61" fmla="*/ 33 h 137"/>
                    <a:gd name="T62" fmla="*/ 8 w 141"/>
                    <a:gd name="T63" fmla="*/ 33 h 137"/>
                    <a:gd name="T64" fmla="*/ 6 w 141"/>
                    <a:gd name="T65" fmla="*/ 33 h 137"/>
                    <a:gd name="T66" fmla="*/ 4 w 141"/>
                    <a:gd name="T67" fmla="*/ 34 h 137"/>
                    <a:gd name="T68" fmla="*/ 2 w 141"/>
                    <a:gd name="T69" fmla="*/ 34 h 137"/>
                    <a:gd name="T70" fmla="*/ 1 w 141"/>
                    <a:gd name="T71" fmla="*/ 34 h 137"/>
                    <a:gd name="T72" fmla="*/ 10 w 141"/>
                    <a:gd name="T73" fmla="*/ 29 h 137"/>
                    <a:gd name="T74" fmla="*/ 0 w 141"/>
                    <a:gd name="T75" fmla="*/ 26 h 137"/>
                    <a:gd name="T76" fmla="*/ 0 w 141"/>
                    <a:gd name="T77" fmla="*/ 26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1"/>
                    <a:gd name="T118" fmla="*/ 0 h 137"/>
                    <a:gd name="T119" fmla="*/ 141 w 141"/>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1" h="137">
                      <a:moveTo>
                        <a:pt x="0" y="107"/>
                      </a:moveTo>
                      <a:lnTo>
                        <a:pt x="0" y="105"/>
                      </a:lnTo>
                      <a:lnTo>
                        <a:pt x="0" y="97"/>
                      </a:lnTo>
                      <a:lnTo>
                        <a:pt x="0" y="88"/>
                      </a:lnTo>
                      <a:lnTo>
                        <a:pt x="2" y="76"/>
                      </a:lnTo>
                      <a:lnTo>
                        <a:pt x="4" y="65"/>
                      </a:lnTo>
                      <a:lnTo>
                        <a:pt x="8" y="52"/>
                      </a:lnTo>
                      <a:lnTo>
                        <a:pt x="14" y="38"/>
                      </a:lnTo>
                      <a:lnTo>
                        <a:pt x="19" y="29"/>
                      </a:lnTo>
                      <a:lnTo>
                        <a:pt x="23" y="19"/>
                      </a:lnTo>
                      <a:lnTo>
                        <a:pt x="31" y="14"/>
                      </a:lnTo>
                      <a:lnTo>
                        <a:pt x="37" y="6"/>
                      </a:lnTo>
                      <a:lnTo>
                        <a:pt x="44" y="4"/>
                      </a:lnTo>
                      <a:lnTo>
                        <a:pt x="59" y="0"/>
                      </a:lnTo>
                      <a:lnTo>
                        <a:pt x="73" y="4"/>
                      </a:lnTo>
                      <a:lnTo>
                        <a:pt x="82" y="10"/>
                      </a:lnTo>
                      <a:lnTo>
                        <a:pt x="92" y="21"/>
                      </a:lnTo>
                      <a:lnTo>
                        <a:pt x="95" y="29"/>
                      </a:lnTo>
                      <a:lnTo>
                        <a:pt x="97" y="35"/>
                      </a:lnTo>
                      <a:lnTo>
                        <a:pt x="128" y="14"/>
                      </a:lnTo>
                      <a:lnTo>
                        <a:pt x="141" y="25"/>
                      </a:lnTo>
                      <a:lnTo>
                        <a:pt x="122" y="44"/>
                      </a:lnTo>
                      <a:lnTo>
                        <a:pt x="122" y="46"/>
                      </a:lnTo>
                      <a:lnTo>
                        <a:pt x="120" y="55"/>
                      </a:lnTo>
                      <a:lnTo>
                        <a:pt x="113" y="69"/>
                      </a:lnTo>
                      <a:lnTo>
                        <a:pt x="109" y="86"/>
                      </a:lnTo>
                      <a:lnTo>
                        <a:pt x="95" y="97"/>
                      </a:lnTo>
                      <a:lnTo>
                        <a:pt x="82" y="112"/>
                      </a:lnTo>
                      <a:lnTo>
                        <a:pt x="65" y="122"/>
                      </a:lnTo>
                      <a:lnTo>
                        <a:pt x="50" y="131"/>
                      </a:lnTo>
                      <a:lnTo>
                        <a:pt x="40" y="133"/>
                      </a:lnTo>
                      <a:lnTo>
                        <a:pt x="31" y="135"/>
                      </a:lnTo>
                      <a:lnTo>
                        <a:pt x="23" y="135"/>
                      </a:lnTo>
                      <a:lnTo>
                        <a:pt x="16" y="137"/>
                      </a:lnTo>
                      <a:lnTo>
                        <a:pt x="6" y="137"/>
                      </a:lnTo>
                      <a:lnTo>
                        <a:pt x="2" y="137"/>
                      </a:lnTo>
                      <a:lnTo>
                        <a:pt x="40" y="116"/>
                      </a:lnTo>
                      <a:lnTo>
                        <a:pt x="0" y="107"/>
                      </a:lnTo>
                      <a:close/>
                    </a:path>
                  </a:pathLst>
                </a:custGeom>
                <a:solidFill>
                  <a:srgbClr val="B3B3B3"/>
                </a:solidFill>
                <a:ln w="9525">
                  <a:noFill/>
                  <a:round/>
                  <a:headEnd/>
                  <a:tailEnd/>
                </a:ln>
              </p:spPr>
              <p:txBody>
                <a:bodyPr/>
                <a:lstStyle/>
                <a:p>
                  <a:endParaRPr lang="en-US"/>
                </a:p>
              </p:txBody>
            </p:sp>
            <p:sp>
              <p:nvSpPr>
                <p:cNvPr id="12469" name="Freeform 175"/>
                <p:cNvSpPr>
                  <a:spLocks/>
                </p:cNvSpPr>
                <p:nvPr/>
              </p:nvSpPr>
              <p:spPr bwMode="auto">
                <a:xfrm>
                  <a:off x="1504" y="2331"/>
                  <a:ext cx="200" cy="171"/>
                </a:xfrm>
                <a:custGeom>
                  <a:avLst/>
                  <a:gdLst>
                    <a:gd name="T0" fmla="*/ 33 w 399"/>
                    <a:gd name="T1" fmla="*/ 8 h 342"/>
                    <a:gd name="T2" fmla="*/ 50 w 399"/>
                    <a:gd name="T3" fmla="*/ 16 h 342"/>
                    <a:gd name="T4" fmla="*/ 45 w 399"/>
                    <a:gd name="T5" fmla="*/ 19 h 342"/>
                    <a:gd name="T6" fmla="*/ 41 w 399"/>
                    <a:gd name="T7" fmla="*/ 21 h 342"/>
                    <a:gd name="T8" fmla="*/ 36 w 399"/>
                    <a:gd name="T9" fmla="*/ 25 h 342"/>
                    <a:gd name="T10" fmla="*/ 32 w 399"/>
                    <a:gd name="T11" fmla="*/ 28 h 342"/>
                    <a:gd name="T12" fmla="*/ 28 w 399"/>
                    <a:gd name="T13" fmla="*/ 33 h 342"/>
                    <a:gd name="T14" fmla="*/ 25 w 399"/>
                    <a:gd name="T15" fmla="*/ 37 h 342"/>
                    <a:gd name="T16" fmla="*/ 22 w 399"/>
                    <a:gd name="T17" fmla="*/ 22 h 342"/>
                    <a:gd name="T18" fmla="*/ 21 w 399"/>
                    <a:gd name="T19" fmla="*/ 26 h 342"/>
                    <a:gd name="T20" fmla="*/ 19 w 399"/>
                    <a:gd name="T21" fmla="*/ 33 h 342"/>
                    <a:gd name="T22" fmla="*/ 16 w 399"/>
                    <a:gd name="T23" fmla="*/ 39 h 342"/>
                    <a:gd name="T24" fmla="*/ 12 w 399"/>
                    <a:gd name="T25" fmla="*/ 44 h 342"/>
                    <a:gd name="T26" fmla="*/ 7 w 399"/>
                    <a:gd name="T27" fmla="*/ 49 h 342"/>
                    <a:gd name="T28" fmla="*/ 1 w 399"/>
                    <a:gd name="T29" fmla="*/ 53 h 342"/>
                    <a:gd name="T30" fmla="*/ 5 w 399"/>
                    <a:gd name="T31" fmla="*/ 65 h 342"/>
                    <a:gd name="T32" fmla="*/ 20 w 399"/>
                    <a:gd name="T33" fmla="*/ 55 h 342"/>
                    <a:gd name="T34" fmla="*/ 26 w 399"/>
                    <a:gd name="T35" fmla="*/ 66 h 342"/>
                    <a:gd name="T36" fmla="*/ 27 w 399"/>
                    <a:gd name="T37" fmla="*/ 61 h 342"/>
                    <a:gd name="T38" fmla="*/ 30 w 399"/>
                    <a:gd name="T39" fmla="*/ 56 h 342"/>
                    <a:gd name="T40" fmla="*/ 34 w 399"/>
                    <a:gd name="T41" fmla="*/ 49 h 342"/>
                    <a:gd name="T42" fmla="*/ 39 w 399"/>
                    <a:gd name="T43" fmla="*/ 43 h 342"/>
                    <a:gd name="T44" fmla="*/ 44 w 399"/>
                    <a:gd name="T45" fmla="*/ 38 h 342"/>
                    <a:gd name="T46" fmla="*/ 48 w 399"/>
                    <a:gd name="T47" fmla="*/ 35 h 342"/>
                    <a:gd name="T48" fmla="*/ 51 w 399"/>
                    <a:gd name="T49" fmla="*/ 33 h 342"/>
                    <a:gd name="T50" fmla="*/ 51 w 399"/>
                    <a:gd name="T51" fmla="*/ 34 h 342"/>
                    <a:gd name="T52" fmla="*/ 49 w 399"/>
                    <a:gd name="T53" fmla="*/ 36 h 342"/>
                    <a:gd name="T54" fmla="*/ 47 w 399"/>
                    <a:gd name="T55" fmla="*/ 41 h 342"/>
                    <a:gd name="T56" fmla="*/ 44 w 399"/>
                    <a:gd name="T57" fmla="*/ 45 h 342"/>
                    <a:gd name="T58" fmla="*/ 42 w 399"/>
                    <a:gd name="T59" fmla="*/ 50 h 342"/>
                    <a:gd name="T60" fmla="*/ 40 w 399"/>
                    <a:gd name="T61" fmla="*/ 55 h 342"/>
                    <a:gd name="T62" fmla="*/ 37 w 399"/>
                    <a:gd name="T63" fmla="*/ 60 h 342"/>
                    <a:gd name="T64" fmla="*/ 35 w 399"/>
                    <a:gd name="T65" fmla="*/ 66 h 342"/>
                    <a:gd name="T66" fmla="*/ 32 w 399"/>
                    <a:gd name="T67" fmla="*/ 73 h 342"/>
                    <a:gd name="T68" fmla="*/ 31 w 399"/>
                    <a:gd name="T69" fmla="*/ 77 h 342"/>
                    <a:gd name="T70" fmla="*/ 47 w 399"/>
                    <a:gd name="T71" fmla="*/ 71 h 342"/>
                    <a:gd name="T72" fmla="*/ 34 w 399"/>
                    <a:gd name="T73" fmla="*/ 86 h 342"/>
                    <a:gd name="T74" fmla="*/ 38 w 399"/>
                    <a:gd name="T75" fmla="*/ 84 h 342"/>
                    <a:gd name="T76" fmla="*/ 44 w 399"/>
                    <a:gd name="T77" fmla="*/ 82 h 342"/>
                    <a:gd name="T78" fmla="*/ 50 w 399"/>
                    <a:gd name="T79" fmla="*/ 80 h 342"/>
                    <a:gd name="T80" fmla="*/ 55 w 399"/>
                    <a:gd name="T81" fmla="*/ 77 h 342"/>
                    <a:gd name="T82" fmla="*/ 60 w 399"/>
                    <a:gd name="T83" fmla="*/ 74 h 342"/>
                    <a:gd name="T84" fmla="*/ 63 w 399"/>
                    <a:gd name="T85" fmla="*/ 73 h 342"/>
                    <a:gd name="T86" fmla="*/ 63 w 399"/>
                    <a:gd name="T87" fmla="*/ 72 h 342"/>
                    <a:gd name="T88" fmla="*/ 63 w 399"/>
                    <a:gd name="T89" fmla="*/ 68 h 342"/>
                    <a:gd name="T90" fmla="*/ 64 w 399"/>
                    <a:gd name="T91" fmla="*/ 62 h 342"/>
                    <a:gd name="T92" fmla="*/ 66 w 399"/>
                    <a:gd name="T93" fmla="*/ 56 h 342"/>
                    <a:gd name="T94" fmla="*/ 66 w 399"/>
                    <a:gd name="T95" fmla="*/ 49 h 342"/>
                    <a:gd name="T96" fmla="*/ 68 w 399"/>
                    <a:gd name="T97" fmla="*/ 43 h 342"/>
                    <a:gd name="T98" fmla="*/ 69 w 399"/>
                    <a:gd name="T99" fmla="*/ 38 h 342"/>
                    <a:gd name="T100" fmla="*/ 88 w 399"/>
                    <a:gd name="T101" fmla="*/ 16 h 342"/>
                    <a:gd name="T102" fmla="*/ 100 w 399"/>
                    <a:gd name="T103" fmla="*/ 3 h 342"/>
                    <a:gd name="T104" fmla="*/ 78 w 399"/>
                    <a:gd name="T105" fmla="*/ 3 h 342"/>
                    <a:gd name="T106" fmla="*/ 81 w 399"/>
                    <a:gd name="T107" fmla="*/ 7 h 342"/>
                    <a:gd name="T108" fmla="*/ 75 w 399"/>
                    <a:gd name="T109" fmla="*/ 9 h 342"/>
                    <a:gd name="T110" fmla="*/ 68 w 399"/>
                    <a:gd name="T111" fmla="*/ 11 h 342"/>
                    <a:gd name="T112" fmla="*/ 63 w 399"/>
                    <a:gd name="T113" fmla="*/ 14 h 342"/>
                    <a:gd name="T114" fmla="*/ 58 w 399"/>
                    <a:gd name="T115" fmla="*/ 11 h 342"/>
                    <a:gd name="T116" fmla="*/ 50 w 399"/>
                    <a:gd name="T117" fmla="*/ 11 h 3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9"/>
                    <a:gd name="T178" fmla="*/ 0 h 342"/>
                    <a:gd name="T179" fmla="*/ 399 w 399"/>
                    <a:gd name="T180" fmla="*/ 342 h 3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9" h="342">
                      <a:moveTo>
                        <a:pt x="197" y="42"/>
                      </a:moveTo>
                      <a:lnTo>
                        <a:pt x="131" y="32"/>
                      </a:lnTo>
                      <a:lnTo>
                        <a:pt x="131" y="49"/>
                      </a:lnTo>
                      <a:lnTo>
                        <a:pt x="197" y="64"/>
                      </a:lnTo>
                      <a:lnTo>
                        <a:pt x="192" y="66"/>
                      </a:lnTo>
                      <a:lnTo>
                        <a:pt x="180" y="74"/>
                      </a:lnTo>
                      <a:lnTo>
                        <a:pt x="171" y="80"/>
                      </a:lnTo>
                      <a:lnTo>
                        <a:pt x="163" y="83"/>
                      </a:lnTo>
                      <a:lnTo>
                        <a:pt x="154" y="91"/>
                      </a:lnTo>
                      <a:lnTo>
                        <a:pt x="144" y="100"/>
                      </a:lnTo>
                      <a:lnTo>
                        <a:pt x="135" y="106"/>
                      </a:lnTo>
                      <a:lnTo>
                        <a:pt x="125" y="114"/>
                      </a:lnTo>
                      <a:lnTo>
                        <a:pt x="118" y="121"/>
                      </a:lnTo>
                      <a:lnTo>
                        <a:pt x="112" y="131"/>
                      </a:lnTo>
                      <a:lnTo>
                        <a:pt x="102" y="142"/>
                      </a:lnTo>
                      <a:lnTo>
                        <a:pt x="100" y="148"/>
                      </a:lnTo>
                      <a:lnTo>
                        <a:pt x="87" y="91"/>
                      </a:lnTo>
                      <a:lnTo>
                        <a:pt x="85" y="91"/>
                      </a:lnTo>
                      <a:lnTo>
                        <a:pt x="83" y="97"/>
                      </a:lnTo>
                      <a:lnTo>
                        <a:pt x="81" y="104"/>
                      </a:lnTo>
                      <a:lnTo>
                        <a:pt x="80" y="118"/>
                      </a:lnTo>
                      <a:lnTo>
                        <a:pt x="74" y="129"/>
                      </a:lnTo>
                      <a:lnTo>
                        <a:pt x="70" y="142"/>
                      </a:lnTo>
                      <a:lnTo>
                        <a:pt x="62" y="154"/>
                      </a:lnTo>
                      <a:lnTo>
                        <a:pt x="57" y="169"/>
                      </a:lnTo>
                      <a:lnTo>
                        <a:pt x="45" y="178"/>
                      </a:lnTo>
                      <a:lnTo>
                        <a:pt x="36" y="190"/>
                      </a:lnTo>
                      <a:lnTo>
                        <a:pt x="26" y="197"/>
                      </a:lnTo>
                      <a:lnTo>
                        <a:pt x="19" y="205"/>
                      </a:lnTo>
                      <a:lnTo>
                        <a:pt x="4" y="214"/>
                      </a:lnTo>
                      <a:lnTo>
                        <a:pt x="0" y="220"/>
                      </a:lnTo>
                      <a:lnTo>
                        <a:pt x="17" y="260"/>
                      </a:lnTo>
                      <a:lnTo>
                        <a:pt x="42" y="271"/>
                      </a:lnTo>
                      <a:lnTo>
                        <a:pt x="78" y="222"/>
                      </a:lnTo>
                      <a:lnTo>
                        <a:pt x="102" y="264"/>
                      </a:lnTo>
                      <a:lnTo>
                        <a:pt x="102" y="262"/>
                      </a:lnTo>
                      <a:lnTo>
                        <a:pt x="104" y="256"/>
                      </a:lnTo>
                      <a:lnTo>
                        <a:pt x="108" y="247"/>
                      </a:lnTo>
                      <a:lnTo>
                        <a:pt x="112" y="237"/>
                      </a:lnTo>
                      <a:lnTo>
                        <a:pt x="118" y="224"/>
                      </a:lnTo>
                      <a:lnTo>
                        <a:pt x="125" y="213"/>
                      </a:lnTo>
                      <a:lnTo>
                        <a:pt x="133" y="199"/>
                      </a:lnTo>
                      <a:lnTo>
                        <a:pt x="142" y="188"/>
                      </a:lnTo>
                      <a:lnTo>
                        <a:pt x="154" y="173"/>
                      </a:lnTo>
                      <a:lnTo>
                        <a:pt x="163" y="163"/>
                      </a:lnTo>
                      <a:lnTo>
                        <a:pt x="173" y="152"/>
                      </a:lnTo>
                      <a:lnTo>
                        <a:pt x="184" y="144"/>
                      </a:lnTo>
                      <a:lnTo>
                        <a:pt x="192" y="137"/>
                      </a:lnTo>
                      <a:lnTo>
                        <a:pt x="201" y="133"/>
                      </a:lnTo>
                      <a:lnTo>
                        <a:pt x="203" y="129"/>
                      </a:lnTo>
                      <a:lnTo>
                        <a:pt x="207" y="129"/>
                      </a:lnTo>
                      <a:lnTo>
                        <a:pt x="203" y="133"/>
                      </a:lnTo>
                      <a:lnTo>
                        <a:pt x="199" y="140"/>
                      </a:lnTo>
                      <a:lnTo>
                        <a:pt x="194" y="144"/>
                      </a:lnTo>
                      <a:lnTo>
                        <a:pt x="192" y="152"/>
                      </a:lnTo>
                      <a:lnTo>
                        <a:pt x="186" y="163"/>
                      </a:lnTo>
                      <a:lnTo>
                        <a:pt x="182" y="173"/>
                      </a:lnTo>
                      <a:lnTo>
                        <a:pt x="176" y="182"/>
                      </a:lnTo>
                      <a:lnTo>
                        <a:pt x="173" y="192"/>
                      </a:lnTo>
                      <a:lnTo>
                        <a:pt x="167" y="201"/>
                      </a:lnTo>
                      <a:lnTo>
                        <a:pt x="163" y="213"/>
                      </a:lnTo>
                      <a:lnTo>
                        <a:pt x="157" y="222"/>
                      </a:lnTo>
                      <a:lnTo>
                        <a:pt x="154" y="232"/>
                      </a:lnTo>
                      <a:lnTo>
                        <a:pt x="148" y="241"/>
                      </a:lnTo>
                      <a:lnTo>
                        <a:pt x="144" y="251"/>
                      </a:lnTo>
                      <a:lnTo>
                        <a:pt x="137" y="264"/>
                      </a:lnTo>
                      <a:lnTo>
                        <a:pt x="133" y="279"/>
                      </a:lnTo>
                      <a:lnTo>
                        <a:pt x="127" y="289"/>
                      </a:lnTo>
                      <a:lnTo>
                        <a:pt x="125" y="298"/>
                      </a:lnTo>
                      <a:lnTo>
                        <a:pt x="123" y="308"/>
                      </a:lnTo>
                      <a:lnTo>
                        <a:pt x="123" y="313"/>
                      </a:lnTo>
                      <a:lnTo>
                        <a:pt x="186" y="281"/>
                      </a:lnTo>
                      <a:lnTo>
                        <a:pt x="135" y="342"/>
                      </a:lnTo>
                      <a:lnTo>
                        <a:pt x="142" y="340"/>
                      </a:lnTo>
                      <a:lnTo>
                        <a:pt x="150" y="334"/>
                      </a:lnTo>
                      <a:lnTo>
                        <a:pt x="161" y="332"/>
                      </a:lnTo>
                      <a:lnTo>
                        <a:pt x="173" y="327"/>
                      </a:lnTo>
                      <a:lnTo>
                        <a:pt x="186" y="323"/>
                      </a:lnTo>
                      <a:lnTo>
                        <a:pt x="199" y="317"/>
                      </a:lnTo>
                      <a:lnTo>
                        <a:pt x="213" y="313"/>
                      </a:lnTo>
                      <a:lnTo>
                        <a:pt x="220" y="306"/>
                      </a:lnTo>
                      <a:lnTo>
                        <a:pt x="230" y="302"/>
                      </a:lnTo>
                      <a:lnTo>
                        <a:pt x="237" y="296"/>
                      </a:lnTo>
                      <a:lnTo>
                        <a:pt x="243" y="294"/>
                      </a:lnTo>
                      <a:lnTo>
                        <a:pt x="251" y="289"/>
                      </a:lnTo>
                      <a:lnTo>
                        <a:pt x="252" y="289"/>
                      </a:lnTo>
                      <a:lnTo>
                        <a:pt x="252" y="285"/>
                      </a:lnTo>
                      <a:lnTo>
                        <a:pt x="252" y="281"/>
                      </a:lnTo>
                      <a:lnTo>
                        <a:pt x="252" y="271"/>
                      </a:lnTo>
                      <a:lnTo>
                        <a:pt x="256" y="262"/>
                      </a:lnTo>
                      <a:lnTo>
                        <a:pt x="256" y="251"/>
                      </a:lnTo>
                      <a:lnTo>
                        <a:pt x="260" y="237"/>
                      </a:lnTo>
                      <a:lnTo>
                        <a:pt x="262" y="224"/>
                      </a:lnTo>
                      <a:lnTo>
                        <a:pt x="264" y="213"/>
                      </a:lnTo>
                      <a:lnTo>
                        <a:pt x="264" y="199"/>
                      </a:lnTo>
                      <a:lnTo>
                        <a:pt x="268" y="186"/>
                      </a:lnTo>
                      <a:lnTo>
                        <a:pt x="270" y="173"/>
                      </a:lnTo>
                      <a:lnTo>
                        <a:pt x="272" y="165"/>
                      </a:lnTo>
                      <a:lnTo>
                        <a:pt x="275" y="152"/>
                      </a:lnTo>
                      <a:lnTo>
                        <a:pt x="279" y="148"/>
                      </a:lnTo>
                      <a:lnTo>
                        <a:pt x="351" y="64"/>
                      </a:lnTo>
                      <a:lnTo>
                        <a:pt x="386" y="74"/>
                      </a:lnTo>
                      <a:lnTo>
                        <a:pt x="399" y="13"/>
                      </a:lnTo>
                      <a:lnTo>
                        <a:pt x="329" y="0"/>
                      </a:lnTo>
                      <a:lnTo>
                        <a:pt x="311" y="9"/>
                      </a:lnTo>
                      <a:lnTo>
                        <a:pt x="329" y="28"/>
                      </a:lnTo>
                      <a:lnTo>
                        <a:pt x="323" y="28"/>
                      </a:lnTo>
                      <a:lnTo>
                        <a:pt x="311" y="32"/>
                      </a:lnTo>
                      <a:lnTo>
                        <a:pt x="298" y="34"/>
                      </a:lnTo>
                      <a:lnTo>
                        <a:pt x="283" y="42"/>
                      </a:lnTo>
                      <a:lnTo>
                        <a:pt x="270" y="45"/>
                      </a:lnTo>
                      <a:lnTo>
                        <a:pt x="260" y="51"/>
                      </a:lnTo>
                      <a:lnTo>
                        <a:pt x="252" y="57"/>
                      </a:lnTo>
                      <a:lnTo>
                        <a:pt x="251" y="61"/>
                      </a:lnTo>
                      <a:lnTo>
                        <a:pt x="232" y="42"/>
                      </a:lnTo>
                      <a:lnTo>
                        <a:pt x="197" y="42"/>
                      </a:lnTo>
                      <a:close/>
                    </a:path>
                  </a:pathLst>
                </a:custGeom>
                <a:solidFill>
                  <a:srgbClr val="4A697A"/>
                </a:solidFill>
                <a:ln w="9525">
                  <a:noFill/>
                  <a:round/>
                  <a:headEnd/>
                  <a:tailEnd/>
                </a:ln>
              </p:spPr>
              <p:txBody>
                <a:bodyPr/>
                <a:lstStyle/>
                <a:p>
                  <a:endParaRPr lang="en-US"/>
                </a:p>
              </p:txBody>
            </p:sp>
            <p:sp>
              <p:nvSpPr>
                <p:cNvPr id="12470" name="Freeform 176"/>
                <p:cNvSpPr>
                  <a:spLocks/>
                </p:cNvSpPr>
                <p:nvPr/>
              </p:nvSpPr>
              <p:spPr bwMode="auto">
                <a:xfrm>
                  <a:off x="1685" y="2253"/>
                  <a:ext cx="98" cy="73"/>
                </a:xfrm>
                <a:custGeom>
                  <a:avLst/>
                  <a:gdLst>
                    <a:gd name="T0" fmla="*/ 0 w 196"/>
                    <a:gd name="T1" fmla="*/ 36 h 146"/>
                    <a:gd name="T2" fmla="*/ 12 w 196"/>
                    <a:gd name="T3" fmla="*/ 37 h 146"/>
                    <a:gd name="T4" fmla="*/ 28 w 196"/>
                    <a:gd name="T5" fmla="*/ 20 h 146"/>
                    <a:gd name="T6" fmla="*/ 38 w 196"/>
                    <a:gd name="T7" fmla="*/ 18 h 146"/>
                    <a:gd name="T8" fmla="*/ 33 w 196"/>
                    <a:gd name="T9" fmla="*/ 9 h 146"/>
                    <a:gd name="T10" fmla="*/ 38 w 196"/>
                    <a:gd name="T11" fmla="*/ 8 h 146"/>
                    <a:gd name="T12" fmla="*/ 49 w 196"/>
                    <a:gd name="T13" fmla="*/ 0 h 146"/>
                    <a:gd name="T14" fmla="*/ 26 w 196"/>
                    <a:gd name="T15" fmla="*/ 7 h 146"/>
                    <a:gd name="T16" fmla="*/ 25 w 196"/>
                    <a:gd name="T17" fmla="*/ 18 h 146"/>
                    <a:gd name="T18" fmla="*/ 0 w 196"/>
                    <a:gd name="T19" fmla="*/ 36 h 146"/>
                    <a:gd name="T20" fmla="*/ 0 w 196"/>
                    <a:gd name="T21" fmla="*/ 36 h 1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
                    <a:gd name="T34" fmla="*/ 0 h 146"/>
                    <a:gd name="T35" fmla="*/ 196 w 196"/>
                    <a:gd name="T36" fmla="*/ 146 h 1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 h="146">
                      <a:moveTo>
                        <a:pt x="0" y="141"/>
                      </a:moveTo>
                      <a:lnTo>
                        <a:pt x="51" y="146"/>
                      </a:lnTo>
                      <a:lnTo>
                        <a:pt x="112" y="80"/>
                      </a:lnTo>
                      <a:lnTo>
                        <a:pt x="150" y="72"/>
                      </a:lnTo>
                      <a:lnTo>
                        <a:pt x="129" y="38"/>
                      </a:lnTo>
                      <a:lnTo>
                        <a:pt x="150" y="32"/>
                      </a:lnTo>
                      <a:lnTo>
                        <a:pt x="196" y="0"/>
                      </a:lnTo>
                      <a:lnTo>
                        <a:pt x="104" y="29"/>
                      </a:lnTo>
                      <a:lnTo>
                        <a:pt x="97" y="69"/>
                      </a:lnTo>
                      <a:lnTo>
                        <a:pt x="0" y="141"/>
                      </a:lnTo>
                      <a:close/>
                    </a:path>
                  </a:pathLst>
                </a:custGeom>
                <a:solidFill>
                  <a:srgbClr val="FFB5A8"/>
                </a:solidFill>
                <a:ln w="9525">
                  <a:noFill/>
                  <a:round/>
                  <a:headEnd/>
                  <a:tailEnd/>
                </a:ln>
              </p:spPr>
              <p:txBody>
                <a:bodyPr/>
                <a:lstStyle/>
                <a:p>
                  <a:endParaRPr lang="en-US"/>
                </a:p>
              </p:txBody>
            </p:sp>
            <p:sp>
              <p:nvSpPr>
                <p:cNvPr id="12471" name="Freeform 177"/>
                <p:cNvSpPr>
                  <a:spLocks/>
                </p:cNvSpPr>
                <p:nvPr/>
              </p:nvSpPr>
              <p:spPr bwMode="auto">
                <a:xfrm>
                  <a:off x="1462" y="2347"/>
                  <a:ext cx="25" cy="20"/>
                </a:xfrm>
                <a:custGeom>
                  <a:avLst/>
                  <a:gdLst>
                    <a:gd name="T0" fmla="*/ 0 w 51"/>
                    <a:gd name="T1" fmla="*/ 10 h 42"/>
                    <a:gd name="T2" fmla="*/ 3 w 51"/>
                    <a:gd name="T3" fmla="*/ 3 h 42"/>
                    <a:gd name="T4" fmla="*/ 7 w 51"/>
                    <a:gd name="T5" fmla="*/ 0 h 42"/>
                    <a:gd name="T6" fmla="*/ 12 w 51"/>
                    <a:gd name="T7" fmla="*/ 0 h 42"/>
                    <a:gd name="T8" fmla="*/ 10 w 51"/>
                    <a:gd name="T9" fmla="*/ 4 h 42"/>
                    <a:gd name="T10" fmla="*/ 6 w 51"/>
                    <a:gd name="T11" fmla="*/ 7 h 42"/>
                    <a:gd name="T12" fmla="*/ 0 w 51"/>
                    <a:gd name="T13" fmla="*/ 10 h 42"/>
                    <a:gd name="T14" fmla="*/ 0 w 51"/>
                    <a:gd name="T15" fmla="*/ 10 h 4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42"/>
                    <a:gd name="T26" fmla="*/ 51 w 5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42">
                      <a:moveTo>
                        <a:pt x="0" y="42"/>
                      </a:moveTo>
                      <a:lnTo>
                        <a:pt x="13" y="15"/>
                      </a:lnTo>
                      <a:lnTo>
                        <a:pt x="31" y="0"/>
                      </a:lnTo>
                      <a:lnTo>
                        <a:pt x="51" y="2"/>
                      </a:lnTo>
                      <a:lnTo>
                        <a:pt x="40" y="19"/>
                      </a:lnTo>
                      <a:lnTo>
                        <a:pt x="27" y="29"/>
                      </a:lnTo>
                      <a:lnTo>
                        <a:pt x="0" y="42"/>
                      </a:lnTo>
                      <a:close/>
                    </a:path>
                  </a:pathLst>
                </a:custGeom>
                <a:solidFill>
                  <a:srgbClr val="F59E91"/>
                </a:solidFill>
                <a:ln w="9525">
                  <a:noFill/>
                  <a:round/>
                  <a:headEnd/>
                  <a:tailEnd/>
                </a:ln>
              </p:spPr>
              <p:txBody>
                <a:bodyPr/>
                <a:lstStyle/>
                <a:p>
                  <a:endParaRPr lang="en-US"/>
                </a:p>
              </p:txBody>
            </p:sp>
            <p:sp>
              <p:nvSpPr>
                <p:cNvPr id="12472" name="Freeform 178"/>
                <p:cNvSpPr>
                  <a:spLocks/>
                </p:cNvSpPr>
                <p:nvPr/>
              </p:nvSpPr>
              <p:spPr bwMode="auto">
                <a:xfrm>
                  <a:off x="1418" y="2387"/>
                  <a:ext cx="50" cy="82"/>
                </a:xfrm>
                <a:custGeom>
                  <a:avLst/>
                  <a:gdLst>
                    <a:gd name="T0" fmla="*/ 13 w 100"/>
                    <a:gd name="T1" fmla="*/ 0 h 163"/>
                    <a:gd name="T2" fmla="*/ 5 w 100"/>
                    <a:gd name="T3" fmla="*/ 0 h 163"/>
                    <a:gd name="T4" fmla="*/ 0 w 100"/>
                    <a:gd name="T5" fmla="*/ 12 h 163"/>
                    <a:gd name="T6" fmla="*/ 6 w 100"/>
                    <a:gd name="T7" fmla="*/ 21 h 163"/>
                    <a:gd name="T8" fmla="*/ 7 w 100"/>
                    <a:gd name="T9" fmla="*/ 41 h 163"/>
                    <a:gd name="T10" fmla="*/ 25 w 100"/>
                    <a:gd name="T11" fmla="*/ 33 h 163"/>
                    <a:gd name="T12" fmla="*/ 13 w 100"/>
                    <a:gd name="T13" fmla="*/ 0 h 163"/>
                    <a:gd name="T14" fmla="*/ 13 w 100"/>
                    <a:gd name="T15" fmla="*/ 0 h 163"/>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3"/>
                    <a:gd name="T26" fmla="*/ 100 w 100"/>
                    <a:gd name="T27" fmla="*/ 163 h 1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3">
                      <a:moveTo>
                        <a:pt x="55" y="0"/>
                      </a:moveTo>
                      <a:lnTo>
                        <a:pt x="19" y="0"/>
                      </a:lnTo>
                      <a:lnTo>
                        <a:pt x="0" y="45"/>
                      </a:lnTo>
                      <a:lnTo>
                        <a:pt x="23" y="82"/>
                      </a:lnTo>
                      <a:lnTo>
                        <a:pt x="28" y="163"/>
                      </a:lnTo>
                      <a:lnTo>
                        <a:pt x="100" y="131"/>
                      </a:lnTo>
                      <a:lnTo>
                        <a:pt x="55" y="0"/>
                      </a:lnTo>
                      <a:close/>
                    </a:path>
                  </a:pathLst>
                </a:custGeom>
                <a:solidFill>
                  <a:srgbClr val="D1D142"/>
                </a:solidFill>
                <a:ln w="9525">
                  <a:noFill/>
                  <a:round/>
                  <a:headEnd/>
                  <a:tailEnd/>
                </a:ln>
              </p:spPr>
              <p:txBody>
                <a:bodyPr/>
                <a:lstStyle/>
                <a:p>
                  <a:endParaRPr lang="en-US"/>
                </a:p>
              </p:txBody>
            </p:sp>
            <p:sp>
              <p:nvSpPr>
                <p:cNvPr id="12473" name="Freeform 179"/>
                <p:cNvSpPr>
                  <a:spLocks/>
                </p:cNvSpPr>
                <p:nvPr/>
              </p:nvSpPr>
              <p:spPr bwMode="auto">
                <a:xfrm>
                  <a:off x="1540" y="2480"/>
                  <a:ext cx="39" cy="188"/>
                </a:xfrm>
                <a:custGeom>
                  <a:avLst/>
                  <a:gdLst>
                    <a:gd name="T0" fmla="*/ 5 w 78"/>
                    <a:gd name="T1" fmla="*/ 12 h 376"/>
                    <a:gd name="T2" fmla="*/ 15 w 78"/>
                    <a:gd name="T3" fmla="*/ 19 h 376"/>
                    <a:gd name="T4" fmla="*/ 15 w 78"/>
                    <a:gd name="T5" fmla="*/ 31 h 376"/>
                    <a:gd name="T6" fmla="*/ 7 w 78"/>
                    <a:gd name="T7" fmla="*/ 37 h 376"/>
                    <a:gd name="T8" fmla="*/ 17 w 78"/>
                    <a:gd name="T9" fmla="*/ 66 h 376"/>
                    <a:gd name="T10" fmla="*/ 20 w 78"/>
                    <a:gd name="T11" fmla="*/ 94 h 376"/>
                    <a:gd name="T12" fmla="*/ 7 w 78"/>
                    <a:gd name="T13" fmla="*/ 83 h 376"/>
                    <a:gd name="T14" fmla="*/ 7 w 78"/>
                    <a:gd name="T15" fmla="*/ 82 h 376"/>
                    <a:gd name="T16" fmla="*/ 6 w 78"/>
                    <a:gd name="T17" fmla="*/ 78 h 376"/>
                    <a:gd name="T18" fmla="*/ 5 w 78"/>
                    <a:gd name="T19" fmla="*/ 75 h 376"/>
                    <a:gd name="T20" fmla="*/ 5 w 78"/>
                    <a:gd name="T21" fmla="*/ 73 h 376"/>
                    <a:gd name="T22" fmla="*/ 5 w 78"/>
                    <a:gd name="T23" fmla="*/ 70 h 376"/>
                    <a:gd name="T24" fmla="*/ 5 w 78"/>
                    <a:gd name="T25" fmla="*/ 67 h 376"/>
                    <a:gd name="T26" fmla="*/ 5 w 78"/>
                    <a:gd name="T27" fmla="*/ 62 h 376"/>
                    <a:gd name="T28" fmla="*/ 3 w 78"/>
                    <a:gd name="T29" fmla="*/ 59 h 376"/>
                    <a:gd name="T30" fmla="*/ 2 w 78"/>
                    <a:gd name="T31" fmla="*/ 55 h 376"/>
                    <a:gd name="T32" fmla="*/ 2 w 78"/>
                    <a:gd name="T33" fmla="*/ 51 h 376"/>
                    <a:gd name="T34" fmla="*/ 2 w 78"/>
                    <a:gd name="T35" fmla="*/ 47 h 376"/>
                    <a:gd name="T36" fmla="*/ 1 w 78"/>
                    <a:gd name="T37" fmla="*/ 44 h 376"/>
                    <a:gd name="T38" fmla="*/ 1 w 78"/>
                    <a:gd name="T39" fmla="*/ 40 h 376"/>
                    <a:gd name="T40" fmla="*/ 1 w 78"/>
                    <a:gd name="T41" fmla="*/ 37 h 376"/>
                    <a:gd name="T42" fmla="*/ 1 w 78"/>
                    <a:gd name="T43" fmla="*/ 31 h 376"/>
                    <a:gd name="T44" fmla="*/ 0 w 78"/>
                    <a:gd name="T45" fmla="*/ 28 h 376"/>
                    <a:gd name="T46" fmla="*/ 0 w 78"/>
                    <a:gd name="T47" fmla="*/ 24 h 376"/>
                    <a:gd name="T48" fmla="*/ 0 w 78"/>
                    <a:gd name="T49" fmla="*/ 22 h 376"/>
                    <a:gd name="T50" fmla="*/ 0 w 78"/>
                    <a:gd name="T51" fmla="*/ 18 h 376"/>
                    <a:gd name="T52" fmla="*/ 0 w 78"/>
                    <a:gd name="T53" fmla="*/ 14 h 376"/>
                    <a:gd name="T54" fmla="*/ 0 w 78"/>
                    <a:gd name="T55" fmla="*/ 12 h 376"/>
                    <a:gd name="T56" fmla="*/ 0 w 78"/>
                    <a:gd name="T57" fmla="*/ 10 h 376"/>
                    <a:gd name="T58" fmla="*/ 0 w 78"/>
                    <a:gd name="T59" fmla="*/ 7 h 376"/>
                    <a:gd name="T60" fmla="*/ 0 w 78"/>
                    <a:gd name="T61" fmla="*/ 6 h 376"/>
                    <a:gd name="T62" fmla="*/ 0 w 78"/>
                    <a:gd name="T63" fmla="*/ 3 h 376"/>
                    <a:gd name="T64" fmla="*/ 1 w 78"/>
                    <a:gd name="T65" fmla="*/ 3 h 376"/>
                    <a:gd name="T66" fmla="*/ 1 w 78"/>
                    <a:gd name="T67" fmla="*/ 1 h 376"/>
                    <a:gd name="T68" fmla="*/ 1 w 78"/>
                    <a:gd name="T69" fmla="*/ 0 h 376"/>
                    <a:gd name="T70" fmla="*/ 5 w 78"/>
                    <a:gd name="T71" fmla="*/ 12 h 376"/>
                    <a:gd name="T72" fmla="*/ 5 w 78"/>
                    <a:gd name="T73" fmla="*/ 12 h 3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8"/>
                    <a:gd name="T112" fmla="*/ 0 h 376"/>
                    <a:gd name="T113" fmla="*/ 78 w 78"/>
                    <a:gd name="T114" fmla="*/ 376 h 3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8" h="376">
                      <a:moveTo>
                        <a:pt x="17" y="46"/>
                      </a:moveTo>
                      <a:lnTo>
                        <a:pt x="63" y="76"/>
                      </a:lnTo>
                      <a:lnTo>
                        <a:pt x="63" y="127"/>
                      </a:lnTo>
                      <a:lnTo>
                        <a:pt x="30" y="148"/>
                      </a:lnTo>
                      <a:lnTo>
                        <a:pt x="68" y="262"/>
                      </a:lnTo>
                      <a:lnTo>
                        <a:pt x="78" y="376"/>
                      </a:lnTo>
                      <a:lnTo>
                        <a:pt x="30" y="331"/>
                      </a:lnTo>
                      <a:lnTo>
                        <a:pt x="30" y="325"/>
                      </a:lnTo>
                      <a:lnTo>
                        <a:pt x="27" y="312"/>
                      </a:lnTo>
                      <a:lnTo>
                        <a:pt x="23" y="300"/>
                      </a:lnTo>
                      <a:lnTo>
                        <a:pt x="23" y="291"/>
                      </a:lnTo>
                      <a:lnTo>
                        <a:pt x="21" y="278"/>
                      </a:lnTo>
                      <a:lnTo>
                        <a:pt x="21" y="266"/>
                      </a:lnTo>
                      <a:lnTo>
                        <a:pt x="17" y="251"/>
                      </a:lnTo>
                      <a:lnTo>
                        <a:pt x="15" y="236"/>
                      </a:lnTo>
                      <a:lnTo>
                        <a:pt x="11" y="221"/>
                      </a:lnTo>
                      <a:lnTo>
                        <a:pt x="11" y="205"/>
                      </a:lnTo>
                      <a:lnTo>
                        <a:pt x="8" y="188"/>
                      </a:lnTo>
                      <a:lnTo>
                        <a:pt x="6" y="175"/>
                      </a:lnTo>
                      <a:lnTo>
                        <a:pt x="4" y="158"/>
                      </a:lnTo>
                      <a:lnTo>
                        <a:pt x="4" y="145"/>
                      </a:lnTo>
                      <a:lnTo>
                        <a:pt x="2" y="126"/>
                      </a:lnTo>
                      <a:lnTo>
                        <a:pt x="0" y="112"/>
                      </a:lnTo>
                      <a:lnTo>
                        <a:pt x="0" y="97"/>
                      </a:lnTo>
                      <a:lnTo>
                        <a:pt x="0" y="86"/>
                      </a:lnTo>
                      <a:lnTo>
                        <a:pt x="0" y="70"/>
                      </a:lnTo>
                      <a:lnTo>
                        <a:pt x="0" y="59"/>
                      </a:lnTo>
                      <a:lnTo>
                        <a:pt x="0" y="50"/>
                      </a:lnTo>
                      <a:lnTo>
                        <a:pt x="0" y="40"/>
                      </a:lnTo>
                      <a:lnTo>
                        <a:pt x="0" y="31"/>
                      </a:lnTo>
                      <a:lnTo>
                        <a:pt x="0" y="23"/>
                      </a:lnTo>
                      <a:lnTo>
                        <a:pt x="0" y="15"/>
                      </a:lnTo>
                      <a:lnTo>
                        <a:pt x="2" y="10"/>
                      </a:lnTo>
                      <a:lnTo>
                        <a:pt x="2" y="2"/>
                      </a:lnTo>
                      <a:lnTo>
                        <a:pt x="4" y="0"/>
                      </a:lnTo>
                      <a:lnTo>
                        <a:pt x="17" y="46"/>
                      </a:lnTo>
                      <a:close/>
                    </a:path>
                  </a:pathLst>
                </a:custGeom>
                <a:solidFill>
                  <a:srgbClr val="B3B3B3"/>
                </a:solidFill>
                <a:ln w="9525">
                  <a:noFill/>
                  <a:round/>
                  <a:headEnd/>
                  <a:tailEnd/>
                </a:ln>
              </p:spPr>
              <p:txBody>
                <a:bodyPr/>
                <a:lstStyle/>
                <a:p>
                  <a:endParaRPr lang="en-US"/>
                </a:p>
              </p:txBody>
            </p:sp>
            <p:sp>
              <p:nvSpPr>
                <p:cNvPr id="12474" name="Freeform 180"/>
                <p:cNvSpPr>
                  <a:spLocks/>
                </p:cNvSpPr>
                <p:nvPr/>
              </p:nvSpPr>
              <p:spPr bwMode="auto">
                <a:xfrm>
                  <a:off x="1633" y="2549"/>
                  <a:ext cx="32" cy="91"/>
                </a:xfrm>
                <a:custGeom>
                  <a:avLst/>
                  <a:gdLst>
                    <a:gd name="T0" fmla="*/ 0 w 65"/>
                    <a:gd name="T1" fmla="*/ 0 h 182"/>
                    <a:gd name="T2" fmla="*/ 16 w 65"/>
                    <a:gd name="T3" fmla="*/ 14 h 182"/>
                    <a:gd name="T4" fmla="*/ 11 w 65"/>
                    <a:gd name="T5" fmla="*/ 46 h 182"/>
                    <a:gd name="T6" fmla="*/ 4 w 65"/>
                    <a:gd name="T7" fmla="*/ 18 h 182"/>
                    <a:gd name="T8" fmla="*/ 0 w 65"/>
                    <a:gd name="T9" fmla="*/ 0 h 182"/>
                    <a:gd name="T10" fmla="*/ 0 w 65"/>
                    <a:gd name="T11" fmla="*/ 0 h 182"/>
                    <a:gd name="T12" fmla="*/ 0 60000 65536"/>
                    <a:gd name="T13" fmla="*/ 0 60000 65536"/>
                    <a:gd name="T14" fmla="*/ 0 60000 65536"/>
                    <a:gd name="T15" fmla="*/ 0 60000 65536"/>
                    <a:gd name="T16" fmla="*/ 0 60000 65536"/>
                    <a:gd name="T17" fmla="*/ 0 60000 65536"/>
                    <a:gd name="T18" fmla="*/ 0 w 65"/>
                    <a:gd name="T19" fmla="*/ 0 h 182"/>
                    <a:gd name="T20" fmla="*/ 65 w 65"/>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65" h="182">
                      <a:moveTo>
                        <a:pt x="0" y="0"/>
                      </a:moveTo>
                      <a:lnTo>
                        <a:pt x="65" y="57"/>
                      </a:lnTo>
                      <a:lnTo>
                        <a:pt x="44" y="182"/>
                      </a:lnTo>
                      <a:lnTo>
                        <a:pt x="16" y="72"/>
                      </a:lnTo>
                      <a:lnTo>
                        <a:pt x="0" y="0"/>
                      </a:lnTo>
                      <a:close/>
                    </a:path>
                  </a:pathLst>
                </a:custGeom>
                <a:solidFill>
                  <a:srgbClr val="B3B3B3"/>
                </a:solidFill>
                <a:ln w="9525">
                  <a:noFill/>
                  <a:round/>
                  <a:headEnd/>
                  <a:tailEnd/>
                </a:ln>
              </p:spPr>
              <p:txBody>
                <a:bodyPr/>
                <a:lstStyle/>
                <a:p>
                  <a:endParaRPr lang="en-US"/>
                </a:p>
              </p:txBody>
            </p:sp>
            <p:sp>
              <p:nvSpPr>
                <p:cNvPr id="12475" name="Freeform 181"/>
                <p:cNvSpPr>
                  <a:spLocks/>
                </p:cNvSpPr>
                <p:nvPr/>
              </p:nvSpPr>
              <p:spPr bwMode="auto">
                <a:xfrm>
                  <a:off x="1551" y="2624"/>
                  <a:ext cx="358" cy="185"/>
                </a:xfrm>
                <a:custGeom>
                  <a:avLst/>
                  <a:gdLst>
                    <a:gd name="T0" fmla="*/ 41 w 716"/>
                    <a:gd name="T1" fmla="*/ 26 h 370"/>
                    <a:gd name="T2" fmla="*/ 43 w 716"/>
                    <a:gd name="T3" fmla="*/ 28 h 370"/>
                    <a:gd name="T4" fmla="*/ 45 w 716"/>
                    <a:gd name="T5" fmla="*/ 30 h 370"/>
                    <a:gd name="T6" fmla="*/ 49 w 716"/>
                    <a:gd name="T7" fmla="*/ 35 h 370"/>
                    <a:gd name="T8" fmla="*/ 55 w 716"/>
                    <a:gd name="T9" fmla="*/ 38 h 370"/>
                    <a:gd name="T10" fmla="*/ 62 w 716"/>
                    <a:gd name="T11" fmla="*/ 43 h 370"/>
                    <a:gd name="T12" fmla="*/ 66 w 716"/>
                    <a:gd name="T13" fmla="*/ 45 h 370"/>
                    <a:gd name="T14" fmla="*/ 70 w 716"/>
                    <a:gd name="T15" fmla="*/ 47 h 370"/>
                    <a:gd name="T16" fmla="*/ 75 w 716"/>
                    <a:gd name="T17" fmla="*/ 49 h 370"/>
                    <a:gd name="T18" fmla="*/ 80 w 716"/>
                    <a:gd name="T19" fmla="*/ 52 h 370"/>
                    <a:gd name="T20" fmla="*/ 85 w 716"/>
                    <a:gd name="T21" fmla="*/ 54 h 370"/>
                    <a:gd name="T22" fmla="*/ 90 w 716"/>
                    <a:gd name="T23" fmla="*/ 57 h 370"/>
                    <a:gd name="T24" fmla="*/ 97 w 716"/>
                    <a:gd name="T25" fmla="*/ 59 h 370"/>
                    <a:gd name="T26" fmla="*/ 102 w 716"/>
                    <a:gd name="T27" fmla="*/ 61 h 370"/>
                    <a:gd name="T28" fmla="*/ 108 w 716"/>
                    <a:gd name="T29" fmla="*/ 63 h 370"/>
                    <a:gd name="T30" fmla="*/ 114 w 716"/>
                    <a:gd name="T31" fmla="*/ 65 h 370"/>
                    <a:gd name="T32" fmla="*/ 119 w 716"/>
                    <a:gd name="T33" fmla="*/ 67 h 370"/>
                    <a:gd name="T34" fmla="*/ 124 w 716"/>
                    <a:gd name="T35" fmla="*/ 68 h 370"/>
                    <a:gd name="T36" fmla="*/ 129 w 716"/>
                    <a:gd name="T37" fmla="*/ 68 h 370"/>
                    <a:gd name="T38" fmla="*/ 134 w 716"/>
                    <a:gd name="T39" fmla="*/ 69 h 370"/>
                    <a:gd name="T40" fmla="*/ 141 w 716"/>
                    <a:gd name="T41" fmla="*/ 69 h 370"/>
                    <a:gd name="T42" fmla="*/ 146 w 716"/>
                    <a:gd name="T43" fmla="*/ 67 h 370"/>
                    <a:gd name="T44" fmla="*/ 148 w 716"/>
                    <a:gd name="T45" fmla="*/ 63 h 370"/>
                    <a:gd name="T46" fmla="*/ 146 w 716"/>
                    <a:gd name="T47" fmla="*/ 58 h 370"/>
                    <a:gd name="T48" fmla="*/ 142 w 716"/>
                    <a:gd name="T49" fmla="*/ 52 h 370"/>
                    <a:gd name="T50" fmla="*/ 136 w 716"/>
                    <a:gd name="T51" fmla="*/ 46 h 370"/>
                    <a:gd name="T52" fmla="*/ 129 w 716"/>
                    <a:gd name="T53" fmla="*/ 40 h 370"/>
                    <a:gd name="T54" fmla="*/ 121 w 716"/>
                    <a:gd name="T55" fmla="*/ 33 h 370"/>
                    <a:gd name="T56" fmla="*/ 115 w 716"/>
                    <a:gd name="T57" fmla="*/ 27 h 370"/>
                    <a:gd name="T58" fmla="*/ 111 w 716"/>
                    <a:gd name="T59" fmla="*/ 24 h 370"/>
                    <a:gd name="T60" fmla="*/ 54 w 716"/>
                    <a:gd name="T61" fmla="*/ 7 h 370"/>
                    <a:gd name="T62" fmla="*/ 70 w 716"/>
                    <a:gd name="T63" fmla="*/ 6 h 370"/>
                    <a:gd name="T64" fmla="*/ 111 w 716"/>
                    <a:gd name="T65" fmla="*/ 12 h 370"/>
                    <a:gd name="T66" fmla="*/ 165 w 716"/>
                    <a:gd name="T67" fmla="*/ 93 h 370"/>
                    <a:gd name="T68" fmla="*/ 164 w 716"/>
                    <a:gd name="T69" fmla="*/ 93 h 370"/>
                    <a:gd name="T70" fmla="*/ 159 w 716"/>
                    <a:gd name="T71" fmla="*/ 91 h 370"/>
                    <a:gd name="T72" fmla="*/ 152 w 716"/>
                    <a:gd name="T73" fmla="*/ 89 h 370"/>
                    <a:gd name="T74" fmla="*/ 149 w 716"/>
                    <a:gd name="T75" fmla="*/ 87 h 370"/>
                    <a:gd name="T76" fmla="*/ 144 w 716"/>
                    <a:gd name="T77" fmla="*/ 86 h 370"/>
                    <a:gd name="T78" fmla="*/ 139 w 716"/>
                    <a:gd name="T79" fmla="*/ 84 h 370"/>
                    <a:gd name="T80" fmla="*/ 133 w 716"/>
                    <a:gd name="T81" fmla="*/ 82 h 370"/>
                    <a:gd name="T82" fmla="*/ 126 w 716"/>
                    <a:gd name="T83" fmla="*/ 80 h 370"/>
                    <a:gd name="T84" fmla="*/ 121 w 716"/>
                    <a:gd name="T85" fmla="*/ 78 h 370"/>
                    <a:gd name="T86" fmla="*/ 114 w 716"/>
                    <a:gd name="T87" fmla="*/ 75 h 370"/>
                    <a:gd name="T88" fmla="*/ 107 w 716"/>
                    <a:gd name="T89" fmla="*/ 73 h 370"/>
                    <a:gd name="T90" fmla="*/ 100 w 716"/>
                    <a:gd name="T91" fmla="*/ 69 h 370"/>
                    <a:gd name="T92" fmla="*/ 93 w 716"/>
                    <a:gd name="T93" fmla="*/ 66 h 370"/>
                    <a:gd name="T94" fmla="*/ 85 w 716"/>
                    <a:gd name="T95" fmla="*/ 61 h 370"/>
                    <a:gd name="T96" fmla="*/ 78 w 716"/>
                    <a:gd name="T97" fmla="*/ 58 h 370"/>
                    <a:gd name="T98" fmla="*/ 70 w 716"/>
                    <a:gd name="T99" fmla="*/ 54 h 370"/>
                    <a:gd name="T100" fmla="*/ 61 w 716"/>
                    <a:gd name="T101" fmla="*/ 50 h 370"/>
                    <a:gd name="T102" fmla="*/ 53 w 716"/>
                    <a:gd name="T103" fmla="*/ 46 h 370"/>
                    <a:gd name="T104" fmla="*/ 46 w 716"/>
                    <a:gd name="T105" fmla="*/ 42 h 370"/>
                    <a:gd name="T106" fmla="*/ 39 w 716"/>
                    <a:gd name="T107" fmla="*/ 38 h 370"/>
                    <a:gd name="T108" fmla="*/ 31 w 716"/>
                    <a:gd name="T109" fmla="*/ 35 h 370"/>
                    <a:gd name="T110" fmla="*/ 24 w 716"/>
                    <a:gd name="T111" fmla="*/ 30 h 370"/>
                    <a:gd name="T112" fmla="*/ 19 w 716"/>
                    <a:gd name="T113" fmla="*/ 26 h 370"/>
                    <a:gd name="T114" fmla="*/ 12 w 716"/>
                    <a:gd name="T115" fmla="*/ 23 h 370"/>
                    <a:gd name="T116" fmla="*/ 9 w 716"/>
                    <a:gd name="T117" fmla="*/ 21 h 370"/>
                    <a:gd name="T118" fmla="*/ 1 w 716"/>
                    <a:gd name="T119" fmla="*/ 17 h 370"/>
                    <a:gd name="T120" fmla="*/ 0 w 716"/>
                    <a:gd name="T121" fmla="*/ 15 h 370"/>
                    <a:gd name="T122" fmla="*/ 15 w 716"/>
                    <a:gd name="T123" fmla="*/ 23 h 3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6"/>
                    <a:gd name="T187" fmla="*/ 0 h 370"/>
                    <a:gd name="T188" fmla="*/ 716 w 716"/>
                    <a:gd name="T189" fmla="*/ 370 h 3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6" h="370">
                      <a:moveTo>
                        <a:pt x="63" y="89"/>
                      </a:moveTo>
                      <a:lnTo>
                        <a:pt x="163" y="104"/>
                      </a:lnTo>
                      <a:lnTo>
                        <a:pt x="165" y="106"/>
                      </a:lnTo>
                      <a:lnTo>
                        <a:pt x="171" y="112"/>
                      </a:lnTo>
                      <a:lnTo>
                        <a:pt x="177" y="118"/>
                      </a:lnTo>
                      <a:lnTo>
                        <a:pt x="182" y="122"/>
                      </a:lnTo>
                      <a:lnTo>
                        <a:pt x="190" y="127"/>
                      </a:lnTo>
                      <a:lnTo>
                        <a:pt x="199" y="137"/>
                      </a:lnTo>
                      <a:lnTo>
                        <a:pt x="209" y="142"/>
                      </a:lnTo>
                      <a:lnTo>
                        <a:pt x="220" y="150"/>
                      </a:lnTo>
                      <a:lnTo>
                        <a:pt x="234" y="160"/>
                      </a:lnTo>
                      <a:lnTo>
                        <a:pt x="249" y="169"/>
                      </a:lnTo>
                      <a:lnTo>
                        <a:pt x="255" y="175"/>
                      </a:lnTo>
                      <a:lnTo>
                        <a:pt x="262" y="179"/>
                      </a:lnTo>
                      <a:lnTo>
                        <a:pt x="270" y="184"/>
                      </a:lnTo>
                      <a:lnTo>
                        <a:pt x="279" y="188"/>
                      </a:lnTo>
                      <a:lnTo>
                        <a:pt x="287" y="194"/>
                      </a:lnTo>
                      <a:lnTo>
                        <a:pt x="298" y="199"/>
                      </a:lnTo>
                      <a:lnTo>
                        <a:pt x="308" y="205"/>
                      </a:lnTo>
                      <a:lnTo>
                        <a:pt x="319" y="211"/>
                      </a:lnTo>
                      <a:lnTo>
                        <a:pt x="329" y="215"/>
                      </a:lnTo>
                      <a:lnTo>
                        <a:pt x="340" y="218"/>
                      </a:lnTo>
                      <a:lnTo>
                        <a:pt x="351" y="224"/>
                      </a:lnTo>
                      <a:lnTo>
                        <a:pt x="363" y="228"/>
                      </a:lnTo>
                      <a:lnTo>
                        <a:pt x="374" y="232"/>
                      </a:lnTo>
                      <a:lnTo>
                        <a:pt x="388" y="237"/>
                      </a:lnTo>
                      <a:lnTo>
                        <a:pt x="397" y="241"/>
                      </a:lnTo>
                      <a:lnTo>
                        <a:pt x="410" y="247"/>
                      </a:lnTo>
                      <a:lnTo>
                        <a:pt x="420" y="249"/>
                      </a:lnTo>
                      <a:lnTo>
                        <a:pt x="433" y="253"/>
                      </a:lnTo>
                      <a:lnTo>
                        <a:pt x="443" y="256"/>
                      </a:lnTo>
                      <a:lnTo>
                        <a:pt x="456" y="260"/>
                      </a:lnTo>
                      <a:lnTo>
                        <a:pt x="466" y="262"/>
                      </a:lnTo>
                      <a:lnTo>
                        <a:pt x="477" y="266"/>
                      </a:lnTo>
                      <a:lnTo>
                        <a:pt x="486" y="268"/>
                      </a:lnTo>
                      <a:lnTo>
                        <a:pt x="498" y="270"/>
                      </a:lnTo>
                      <a:lnTo>
                        <a:pt x="505" y="270"/>
                      </a:lnTo>
                      <a:lnTo>
                        <a:pt x="515" y="272"/>
                      </a:lnTo>
                      <a:lnTo>
                        <a:pt x="524" y="272"/>
                      </a:lnTo>
                      <a:lnTo>
                        <a:pt x="534" y="274"/>
                      </a:lnTo>
                      <a:lnTo>
                        <a:pt x="549" y="274"/>
                      </a:lnTo>
                      <a:lnTo>
                        <a:pt x="564" y="274"/>
                      </a:lnTo>
                      <a:lnTo>
                        <a:pt x="574" y="270"/>
                      </a:lnTo>
                      <a:lnTo>
                        <a:pt x="583" y="268"/>
                      </a:lnTo>
                      <a:lnTo>
                        <a:pt x="587" y="260"/>
                      </a:lnTo>
                      <a:lnTo>
                        <a:pt x="591" y="255"/>
                      </a:lnTo>
                      <a:lnTo>
                        <a:pt x="587" y="243"/>
                      </a:lnTo>
                      <a:lnTo>
                        <a:pt x="583" y="234"/>
                      </a:lnTo>
                      <a:lnTo>
                        <a:pt x="576" y="220"/>
                      </a:lnTo>
                      <a:lnTo>
                        <a:pt x="566" y="209"/>
                      </a:lnTo>
                      <a:lnTo>
                        <a:pt x="555" y="196"/>
                      </a:lnTo>
                      <a:lnTo>
                        <a:pt x="542" y="182"/>
                      </a:lnTo>
                      <a:lnTo>
                        <a:pt x="526" y="169"/>
                      </a:lnTo>
                      <a:lnTo>
                        <a:pt x="515" y="158"/>
                      </a:lnTo>
                      <a:lnTo>
                        <a:pt x="500" y="142"/>
                      </a:lnTo>
                      <a:lnTo>
                        <a:pt x="486" y="131"/>
                      </a:lnTo>
                      <a:lnTo>
                        <a:pt x="471" y="120"/>
                      </a:lnTo>
                      <a:lnTo>
                        <a:pt x="462" y="110"/>
                      </a:lnTo>
                      <a:lnTo>
                        <a:pt x="452" y="101"/>
                      </a:lnTo>
                      <a:lnTo>
                        <a:pt x="447" y="97"/>
                      </a:lnTo>
                      <a:lnTo>
                        <a:pt x="439" y="93"/>
                      </a:lnTo>
                      <a:lnTo>
                        <a:pt x="218" y="30"/>
                      </a:lnTo>
                      <a:lnTo>
                        <a:pt x="236" y="0"/>
                      </a:lnTo>
                      <a:lnTo>
                        <a:pt x="277" y="21"/>
                      </a:lnTo>
                      <a:lnTo>
                        <a:pt x="317" y="11"/>
                      </a:lnTo>
                      <a:lnTo>
                        <a:pt x="447" y="47"/>
                      </a:lnTo>
                      <a:lnTo>
                        <a:pt x="716" y="277"/>
                      </a:lnTo>
                      <a:lnTo>
                        <a:pt x="659" y="370"/>
                      </a:lnTo>
                      <a:lnTo>
                        <a:pt x="656" y="369"/>
                      </a:lnTo>
                      <a:lnTo>
                        <a:pt x="654" y="369"/>
                      </a:lnTo>
                      <a:lnTo>
                        <a:pt x="644" y="365"/>
                      </a:lnTo>
                      <a:lnTo>
                        <a:pt x="635" y="363"/>
                      </a:lnTo>
                      <a:lnTo>
                        <a:pt x="623" y="357"/>
                      </a:lnTo>
                      <a:lnTo>
                        <a:pt x="608" y="353"/>
                      </a:lnTo>
                      <a:lnTo>
                        <a:pt x="600" y="350"/>
                      </a:lnTo>
                      <a:lnTo>
                        <a:pt x="593" y="348"/>
                      </a:lnTo>
                      <a:lnTo>
                        <a:pt x="583" y="346"/>
                      </a:lnTo>
                      <a:lnTo>
                        <a:pt x="576" y="344"/>
                      </a:lnTo>
                      <a:lnTo>
                        <a:pt x="564" y="338"/>
                      </a:lnTo>
                      <a:lnTo>
                        <a:pt x="555" y="336"/>
                      </a:lnTo>
                      <a:lnTo>
                        <a:pt x="543" y="331"/>
                      </a:lnTo>
                      <a:lnTo>
                        <a:pt x="532" y="327"/>
                      </a:lnTo>
                      <a:lnTo>
                        <a:pt x="519" y="323"/>
                      </a:lnTo>
                      <a:lnTo>
                        <a:pt x="507" y="317"/>
                      </a:lnTo>
                      <a:lnTo>
                        <a:pt x="496" y="313"/>
                      </a:lnTo>
                      <a:lnTo>
                        <a:pt x="485" y="310"/>
                      </a:lnTo>
                      <a:lnTo>
                        <a:pt x="469" y="304"/>
                      </a:lnTo>
                      <a:lnTo>
                        <a:pt x="456" y="298"/>
                      </a:lnTo>
                      <a:lnTo>
                        <a:pt x="443" y="293"/>
                      </a:lnTo>
                      <a:lnTo>
                        <a:pt x="429" y="289"/>
                      </a:lnTo>
                      <a:lnTo>
                        <a:pt x="416" y="281"/>
                      </a:lnTo>
                      <a:lnTo>
                        <a:pt x="401" y="275"/>
                      </a:lnTo>
                      <a:lnTo>
                        <a:pt x="388" y="268"/>
                      </a:lnTo>
                      <a:lnTo>
                        <a:pt x="372" y="264"/>
                      </a:lnTo>
                      <a:lnTo>
                        <a:pt x="357" y="256"/>
                      </a:lnTo>
                      <a:lnTo>
                        <a:pt x="340" y="247"/>
                      </a:lnTo>
                      <a:lnTo>
                        <a:pt x="325" y="239"/>
                      </a:lnTo>
                      <a:lnTo>
                        <a:pt x="310" y="234"/>
                      </a:lnTo>
                      <a:lnTo>
                        <a:pt x="293" y="226"/>
                      </a:lnTo>
                      <a:lnTo>
                        <a:pt x="277" y="218"/>
                      </a:lnTo>
                      <a:lnTo>
                        <a:pt x="260" y="209"/>
                      </a:lnTo>
                      <a:lnTo>
                        <a:pt x="247" y="201"/>
                      </a:lnTo>
                      <a:lnTo>
                        <a:pt x="230" y="192"/>
                      </a:lnTo>
                      <a:lnTo>
                        <a:pt x="215" y="184"/>
                      </a:lnTo>
                      <a:lnTo>
                        <a:pt x="198" y="177"/>
                      </a:lnTo>
                      <a:lnTo>
                        <a:pt x="184" y="167"/>
                      </a:lnTo>
                      <a:lnTo>
                        <a:pt x="169" y="158"/>
                      </a:lnTo>
                      <a:lnTo>
                        <a:pt x="154" y="150"/>
                      </a:lnTo>
                      <a:lnTo>
                        <a:pt x="139" y="142"/>
                      </a:lnTo>
                      <a:lnTo>
                        <a:pt x="127" y="137"/>
                      </a:lnTo>
                      <a:lnTo>
                        <a:pt x="112" y="127"/>
                      </a:lnTo>
                      <a:lnTo>
                        <a:pt x="99" y="120"/>
                      </a:lnTo>
                      <a:lnTo>
                        <a:pt x="85" y="112"/>
                      </a:lnTo>
                      <a:lnTo>
                        <a:pt x="76" y="106"/>
                      </a:lnTo>
                      <a:lnTo>
                        <a:pt x="63" y="97"/>
                      </a:lnTo>
                      <a:lnTo>
                        <a:pt x="51" y="91"/>
                      </a:lnTo>
                      <a:lnTo>
                        <a:pt x="42" y="87"/>
                      </a:lnTo>
                      <a:lnTo>
                        <a:pt x="34" y="82"/>
                      </a:lnTo>
                      <a:lnTo>
                        <a:pt x="19" y="72"/>
                      </a:lnTo>
                      <a:lnTo>
                        <a:pt x="7" y="66"/>
                      </a:lnTo>
                      <a:lnTo>
                        <a:pt x="0" y="61"/>
                      </a:lnTo>
                      <a:lnTo>
                        <a:pt x="63" y="89"/>
                      </a:lnTo>
                      <a:close/>
                    </a:path>
                  </a:pathLst>
                </a:custGeom>
                <a:solidFill>
                  <a:srgbClr val="594C4C"/>
                </a:solidFill>
                <a:ln w="9525">
                  <a:noFill/>
                  <a:round/>
                  <a:headEnd/>
                  <a:tailEnd/>
                </a:ln>
              </p:spPr>
              <p:txBody>
                <a:bodyPr/>
                <a:lstStyle/>
                <a:p>
                  <a:endParaRPr lang="en-US"/>
                </a:p>
              </p:txBody>
            </p:sp>
            <p:sp>
              <p:nvSpPr>
                <p:cNvPr id="12476" name="Freeform 182"/>
                <p:cNvSpPr>
                  <a:spLocks/>
                </p:cNvSpPr>
                <p:nvPr/>
              </p:nvSpPr>
              <p:spPr bwMode="auto">
                <a:xfrm>
                  <a:off x="1807" y="2758"/>
                  <a:ext cx="388" cy="199"/>
                </a:xfrm>
                <a:custGeom>
                  <a:avLst/>
                  <a:gdLst>
                    <a:gd name="T0" fmla="*/ 15 w 778"/>
                    <a:gd name="T1" fmla="*/ 13 h 399"/>
                    <a:gd name="T2" fmla="*/ 0 w 778"/>
                    <a:gd name="T3" fmla="*/ 32 h 399"/>
                    <a:gd name="T4" fmla="*/ 12 w 778"/>
                    <a:gd name="T5" fmla="*/ 72 h 399"/>
                    <a:gd name="T6" fmla="*/ 15 w 778"/>
                    <a:gd name="T7" fmla="*/ 71 h 399"/>
                    <a:gd name="T8" fmla="*/ 18 w 778"/>
                    <a:gd name="T9" fmla="*/ 71 h 399"/>
                    <a:gd name="T10" fmla="*/ 22 w 778"/>
                    <a:gd name="T11" fmla="*/ 73 h 399"/>
                    <a:gd name="T12" fmla="*/ 27 w 778"/>
                    <a:gd name="T13" fmla="*/ 76 h 399"/>
                    <a:gd name="T14" fmla="*/ 33 w 778"/>
                    <a:gd name="T15" fmla="*/ 80 h 399"/>
                    <a:gd name="T16" fmla="*/ 38 w 778"/>
                    <a:gd name="T17" fmla="*/ 84 h 399"/>
                    <a:gd name="T18" fmla="*/ 45 w 778"/>
                    <a:gd name="T19" fmla="*/ 87 h 399"/>
                    <a:gd name="T20" fmla="*/ 51 w 778"/>
                    <a:gd name="T21" fmla="*/ 85 h 399"/>
                    <a:gd name="T22" fmla="*/ 56 w 778"/>
                    <a:gd name="T23" fmla="*/ 83 h 399"/>
                    <a:gd name="T24" fmla="*/ 60 w 778"/>
                    <a:gd name="T25" fmla="*/ 80 h 399"/>
                    <a:gd name="T26" fmla="*/ 61 w 778"/>
                    <a:gd name="T27" fmla="*/ 79 h 399"/>
                    <a:gd name="T28" fmla="*/ 86 w 778"/>
                    <a:gd name="T29" fmla="*/ 86 h 399"/>
                    <a:gd name="T30" fmla="*/ 86 w 778"/>
                    <a:gd name="T31" fmla="*/ 63 h 399"/>
                    <a:gd name="T32" fmla="*/ 103 w 778"/>
                    <a:gd name="T33" fmla="*/ 61 h 399"/>
                    <a:gd name="T34" fmla="*/ 143 w 778"/>
                    <a:gd name="T35" fmla="*/ 79 h 399"/>
                    <a:gd name="T36" fmla="*/ 144 w 778"/>
                    <a:gd name="T37" fmla="*/ 87 h 399"/>
                    <a:gd name="T38" fmla="*/ 148 w 778"/>
                    <a:gd name="T39" fmla="*/ 90 h 399"/>
                    <a:gd name="T40" fmla="*/ 154 w 778"/>
                    <a:gd name="T41" fmla="*/ 93 h 399"/>
                    <a:gd name="T42" fmla="*/ 160 w 778"/>
                    <a:gd name="T43" fmla="*/ 95 h 399"/>
                    <a:gd name="T44" fmla="*/ 164 w 778"/>
                    <a:gd name="T45" fmla="*/ 97 h 399"/>
                    <a:gd name="T46" fmla="*/ 169 w 778"/>
                    <a:gd name="T47" fmla="*/ 98 h 399"/>
                    <a:gd name="T48" fmla="*/ 173 w 778"/>
                    <a:gd name="T49" fmla="*/ 99 h 399"/>
                    <a:gd name="T50" fmla="*/ 177 w 778"/>
                    <a:gd name="T51" fmla="*/ 99 h 399"/>
                    <a:gd name="T52" fmla="*/ 182 w 778"/>
                    <a:gd name="T53" fmla="*/ 99 h 399"/>
                    <a:gd name="T54" fmla="*/ 187 w 778"/>
                    <a:gd name="T55" fmla="*/ 98 h 399"/>
                    <a:gd name="T56" fmla="*/ 192 w 778"/>
                    <a:gd name="T57" fmla="*/ 96 h 399"/>
                    <a:gd name="T58" fmla="*/ 193 w 778"/>
                    <a:gd name="T59" fmla="*/ 91 h 399"/>
                    <a:gd name="T60" fmla="*/ 190 w 778"/>
                    <a:gd name="T61" fmla="*/ 85 h 399"/>
                    <a:gd name="T62" fmla="*/ 186 w 778"/>
                    <a:gd name="T63" fmla="*/ 79 h 399"/>
                    <a:gd name="T64" fmla="*/ 183 w 778"/>
                    <a:gd name="T65" fmla="*/ 76 h 399"/>
                    <a:gd name="T66" fmla="*/ 187 w 778"/>
                    <a:gd name="T67" fmla="*/ 65 h 399"/>
                    <a:gd name="T68" fmla="*/ 157 w 778"/>
                    <a:gd name="T69" fmla="*/ 53 h 399"/>
                    <a:gd name="T70" fmla="*/ 152 w 778"/>
                    <a:gd name="T71" fmla="*/ 55 h 399"/>
                    <a:gd name="T72" fmla="*/ 148 w 778"/>
                    <a:gd name="T73" fmla="*/ 55 h 399"/>
                    <a:gd name="T74" fmla="*/ 142 w 778"/>
                    <a:gd name="T75" fmla="*/ 55 h 399"/>
                    <a:gd name="T76" fmla="*/ 137 w 778"/>
                    <a:gd name="T77" fmla="*/ 52 h 399"/>
                    <a:gd name="T78" fmla="*/ 132 w 778"/>
                    <a:gd name="T79" fmla="*/ 48 h 399"/>
                    <a:gd name="T80" fmla="*/ 127 w 778"/>
                    <a:gd name="T81" fmla="*/ 44 h 399"/>
                    <a:gd name="T82" fmla="*/ 156 w 778"/>
                    <a:gd name="T83" fmla="*/ 32 h 399"/>
                    <a:gd name="T84" fmla="*/ 175 w 778"/>
                    <a:gd name="T85" fmla="*/ 30 h 399"/>
                    <a:gd name="T86" fmla="*/ 157 w 778"/>
                    <a:gd name="T87" fmla="*/ 17 h 399"/>
                    <a:gd name="T88" fmla="*/ 134 w 778"/>
                    <a:gd name="T89" fmla="*/ 24 h 399"/>
                    <a:gd name="T90" fmla="*/ 132 w 778"/>
                    <a:gd name="T91" fmla="*/ 24 h 399"/>
                    <a:gd name="T92" fmla="*/ 126 w 778"/>
                    <a:gd name="T93" fmla="*/ 25 h 399"/>
                    <a:gd name="T94" fmla="*/ 121 w 778"/>
                    <a:gd name="T95" fmla="*/ 24 h 399"/>
                    <a:gd name="T96" fmla="*/ 115 w 778"/>
                    <a:gd name="T97" fmla="*/ 24 h 399"/>
                    <a:gd name="T98" fmla="*/ 108 w 778"/>
                    <a:gd name="T99" fmla="*/ 22 h 399"/>
                    <a:gd name="T100" fmla="*/ 101 w 778"/>
                    <a:gd name="T101" fmla="*/ 20 h 399"/>
                    <a:gd name="T102" fmla="*/ 96 w 778"/>
                    <a:gd name="T103" fmla="*/ 19 h 399"/>
                    <a:gd name="T104" fmla="*/ 92 w 778"/>
                    <a:gd name="T105" fmla="*/ 17 h 399"/>
                    <a:gd name="T106" fmla="*/ 87 w 778"/>
                    <a:gd name="T107" fmla="*/ 16 h 399"/>
                    <a:gd name="T108" fmla="*/ 83 w 778"/>
                    <a:gd name="T109" fmla="*/ 14 h 399"/>
                    <a:gd name="T110" fmla="*/ 78 w 778"/>
                    <a:gd name="T111" fmla="*/ 12 h 399"/>
                    <a:gd name="T112" fmla="*/ 73 w 778"/>
                    <a:gd name="T113" fmla="*/ 11 h 399"/>
                    <a:gd name="T114" fmla="*/ 68 w 778"/>
                    <a:gd name="T115" fmla="*/ 9 h 399"/>
                    <a:gd name="T116" fmla="*/ 64 w 778"/>
                    <a:gd name="T117" fmla="*/ 7 h 399"/>
                    <a:gd name="T118" fmla="*/ 56 w 778"/>
                    <a:gd name="T119" fmla="*/ 4 h 399"/>
                    <a:gd name="T120" fmla="*/ 51 w 778"/>
                    <a:gd name="T121" fmla="*/ 1 h 399"/>
                    <a:gd name="T122" fmla="*/ 46 w 778"/>
                    <a:gd name="T123" fmla="*/ 0 h 399"/>
                    <a:gd name="T124" fmla="*/ 37 w 778"/>
                    <a:gd name="T125" fmla="*/ 9 h 3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8"/>
                    <a:gd name="T190" fmla="*/ 0 h 399"/>
                    <a:gd name="T191" fmla="*/ 778 w 778"/>
                    <a:gd name="T192" fmla="*/ 399 h 3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8" h="399">
                      <a:moveTo>
                        <a:pt x="148" y="36"/>
                      </a:moveTo>
                      <a:lnTo>
                        <a:pt x="61" y="53"/>
                      </a:lnTo>
                      <a:lnTo>
                        <a:pt x="143" y="89"/>
                      </a:lnTo>
                      <a:lnTo>
                        <a:pt x="0" y="129"/>
                      </a:lnTo>
                      <a:lnTo>
                        <a:pt x="67" y="180"/>
                      </a:lnTo>
                      <a:lnTo>
                        <a:pt x="50" y="289"/>
                      </a:lnTo>
                      <a:lnTo>
                        <a:pt x="51" y="287"/>
                      </a:lnTo>
                      <a:lnTo>
                        <a:pt x="61" y="285"/>
                      </a:lnTo>
                      <a:lnTo>
                        <a:pt x="65" y="285"/>
                      </a:lnTo>
                      <a:lnTo>
                        <a:pt x="74" y="285"/>
                      </a:lnTo>
                      <a:lnTo>
                        <a:pt x="82" y="287"/>
                      </a:lnTo>
                      <a:lnTo>
                        <a:pt x="91" y="292"/>
                      </a:lnTo>
                      <a:lnTo>
                        <a:pt x="101" y="298"/>
                      </a:lnTo>
                      <a:lnTo>
                        <a:pt x="110" y="306"/>
                      </a:lnTo>
                      <a:lnTo>
                        <a:pt x="120" y="313"/>
                      </a:lnTo>
                      <a:lnTo>
                        <a:pt x="133" y="323"/>
                      </a:lnTo>
                      <a:lnTo>
                        <a:pt x="143" y="330"/>
                      </a:lnTo>
                      <a:lnTo>
                        <a:pt x="154" y="338"/>
                      </a:lnTo>
                      <a:lnTo>
                        <a:pt x="165" y="342"/>
                      </a:lnTo>
                      <a:lnTo>
                        <a:pt x="181" y="348"/>
                      </a:lnTo>
                      <a:lnTo>
                        <a:pt x="192" y="346"/>
                      </a:lnTo>
                      <a:lnTo>
                        <a:pt x="204" y="342"/>
                      </a:lnTo>
                      <a:lnTo>
                        <a:pt x="215" y="338"/>
                      </a:lnTo>
                      <a:lnTo>
                        <a:pt x="224" y="332"/>
                      </a:lnTo>
                      <a:lnTo>
                        <a:pt x="234" y="327"/>
                      </a:lnTo>
                      <a:lnTo>
                        <a:pt x="240" y="323"/>
                      </a:lnTo>
                      <a:lnTo>
                        <a:pt x="243" y="319"/>
                      </a:lnTo>
                      <a:lnTo>
                        <a:pt x="245" y="319"/>
                      </a:lnTo>
                      <a:lnTo>
                        <a:pt x="312" y="361"/>
                      </a:lnTo>
                      <a:lnTo>
                        <a:pt x="344" y="344"/>
                      </a:lnTo>
                      <a:lnTo>
                        <a:pt x="323" y="289"/>
                      </a:lnTo>
                      <a:lnTo>
                        <a:pt x="344" y="254"/>
                      </a:lnTo>
                      <a:lnTo>
                        <a:pt x="318" y="209"/>
                      </a:lnTo>
                      <a:lnTo>
                        <a:pt x="413" y="247"/>
                      </a:lnTo>
                      <a:lnTo>
                        <a:pt x="483" y="230"/>
                      </a:lnTo>
                      <a:lnTo>
                        <a:pt x="576" y="319"/>
                      </a:lnTo>
                      <a:lnTo>
                        <a:pt x="551" y="334"/>
                      </a:lnTo>
                      <a:lnTo>
                        <a:pt x="580" y="351"/>
                      </a:lnTo>
                      <a:lnTo>
                        <a:pt x="586" y="355"/>
                      </a:lnTo>
                      <a:lnTo>
                        <a:pt x="593" y="361"/>
                      </a:lnTo>
                      <a:lnTo>
                        <a:pt x="605" y="367"/>
                      </a:lnTo>
                      <a:lnTo>
                        <a:pt x="618" y="372"/>
                      </a:lnTo>
                      <a:lnTo>
                        <a:pt x="633" y="380"/>
                      </a:lnTo>
                      <a:lnTo>
                        <a:pt x="641" y="382"/>
                      </a:lnTo>
                      <a:lnTo>
                        <a:pt x="650" y="386"/>
                      </a:lnTo>
                      <a:lnTo>
                        <a:pt x="660" y="389"/>
                      </a:lnTo>
                      <a:lnTo>
                        <a:pt x="669" y="391"/>
                      </a:lnTo>
                      <a:lnTo>
                        <a:pt x="677" y="393"/>
                      </a:lnTo>
                      <a:lnTo>
                        <a:pt x="686" y="395"/>
                      </a:lnTo>
                      <a:lnTo>
                        <a:pt x="694" y="397"/>
                      </a:lnTo>
                      <a:lnTo>
                        <a:pt x="703" y="399"/>
                      </a:lnTo>
                      <a:lnTo>
                        <a:pt x="711" y="399"/>
                      </a:lnTo>
                      <a:lnTo>
                        <a:pt x="720" y="399"/>
                      </a:lnTo>
                      <a:lnTo>
                        <a:pt x="730" y="399"/>
                      </a:lnTo>
                      <a:lnTo>
                        <a:pt x="740" y="399"/>
                      </a:lnTo>
                      <a:lnTo>
                        <a:pt x="751" y="395"/>
                      </a:lnTo>
                      <a:lnTo>
                        <a:pt x="764" y="389"/>
                      </a:lnTo>
                      <a:lnTo>
                        <a:pt x="772" y="384"/>
                      </a:lnTo>
                      <a:lnTo>
                        <a:pt x="778" y="378"/>
                      </a:lnTo>
                      <a:lnTo>
                        <a:pt x="776" y="367"/>
                      </a:lnTo>
                      <a:lnTo>
                        <a:pt x="770" y="353"/>
                      </a:lnTo>
                      <a:lnTo>
                        <a:pt x="762" y="340"/>
                      </a:lnTo>
                      <a:lnTo>
                        <a:pt x="757" y="330"/>
                      </a:lnTo>
                      <a:lnTo>
                        <a:pt x="747" y="319"/>
                      </a:lnTo>
                      <a:lnTo>
                        <a:pt x="740" y="310"/>
                      </a:lnTo>
                      <a:lnTo>
                        <a:pt x="734" y="304"/>
                      </a:lnTo>
                      <a:lnTo>
                        <a:pt x="776" y="292"/>
                      </a:lnTo>
                      <a:lnTo>
                        <a:pt x="749" y="262"/>
                      </a:lnTo>
                      <a:lnTo>
                        <a:pt x="701" y="260"/>
                      </a:lnTo>
                      <a:lnTo>
                        <a:pt x="631" y="213"/>
                      </a:lnTo>
                      <a:lnTo>
                        <a:pt x="625" y="215"/>
                      </a:lnTo>
                      <a:lnTo>
                        <a:pt x="612" y="220"/>
                      </a:lnTo>
                      <a:lnTo>
                        <a:pt x="603" y="220"/>
                      </a:lnTo>
                      <a:lnTo>
                        <a:pt x="593" y="222"/>
                      </a:lnTo>
                      <a:lnTo>
                        <a:pt x="582" y="222"/>
                      </a:lnTo>
                      <a:lnTo>
                        <a:pt x="572" y="220"/>
                      </a:lnTo>
                      <a:lnTo>
                        <a:pt x="559" y="215"/>
                      </a:lnTo>
                      <a:lnTo>
                        <a:pt x="549" y="209"/>
                      </a:lnTo>
                      <a:lnTo>
                        <a:pt x="538" y="199"/>
                      </a:lnTo>
                      <a:lnTo>
                        <a:pt x="529" y="192"/>
                      </a:lnTo>
                      <a:lnTo>
                        <a:pt x="519" y="182"/>
                      </a:lnTo>
                      <a:lnTo>
                        <a:pt x="511" y="177"/>
                      </a:lnTo>
                      <a:lnTo>
                        <a:pt x="508" y="171"/>
                      </a:lnTo>
                      <a:lnTo>
                        <a:pt x="625" y="129"/>
                      </a:lnTo>
                      <a:lnTo>
                        <a:pt x="671" y="154"/>
                      </a:lnTo>
                      <a:lnTo>
                        <a:pt x="701" y="120"/>
                      </a:lnTo>
                      <a:lnTo>
                        <a:pt x="684" y="83"/>
                      </a:lnTo>
                      <a:lnTo>
                        <a:pt x="631" y="68"/>
                      </a:lnTo>
                      <a:lnTo>
                        <a:pt x="513" y="61"/>
                      </a:lnTo>
                      <a:lnTo>
                        <a:pt x="540" y="99"/>
                      </a:lnTo>
                      <a:lnTo>
                        <a:pt x="536" y="99"/>
                      </a:lnTo>
                      <a:lnTo>
                        <a:pt x="530" y="99"/>
                      </a:lnTo>
                      <a:lnTo>
                        <a:pt x="521" y="99"/>
                      </a:lnTo>
                      <a:lnTo>
                        <a:pt x="506" y="101"/>
                      </a:lnTo>
                      <a:lnTo>
                        <a:pt x="496" y="99"/>
                      </a:lnTo>
                      <a:lnTo>
                        <a:pt x="487" y="99"/>
                      </a:lnTo>
                      <a:lnTo>
                        <a:pt x="473" y="97"/>
                      </a:lnTo>
                      <a:lnTo>
                        <a:pt x="462" y="97"/>
                      </a:lnTo>
                      <a:lnTo>
                        <a:pt x="449" y="93"/>
                      </a:lnTo>
                      <a:lnTo>
                        <a:pt x="435" y="89"/>
                      </a:lnTo>
                      <a:lnTo>
                        <a:pt x="420" y="87"/>
                      </a:lnTo>
                      <a:lnTo>
                        <a:pt x="405" y="83"/>
                      </a:lnTo>
                      <a:lnTo>
                        <a:pt x="395" y="80"/>
                      </a:lnTo>
                      <a:lnTo>
                        <a:pt x="386" y="78"/>
                      </a:lnTo>
                      <a:lnTo>
                        <a:pt x="376" y="74"/>
                      </a:lnTo>
                      <a:lnTo>
                        <a:pt x="369" y="70"/>
                      </a:lnTo>
                      <a:lnTo>
                        <a:pt x="359" y="68"/>
                      </a:lnTo>
                      <a:lnTo>
                        <a:pt x="350" y="64"/>
                      </a:lnTo>
                      <a:lnTo>
                        <a:pt x="340" y="61"/>
                      </a:lnTo>
                      <a:lnTo>
                        <a:pt x="333" y="59"/>
                      </a:lnTo>
                      <a:lnTo>
                        <a:pt x="323" y="53"/>
                      </a:lnTo>
                      <a:lnTo>
                        <a:pt x="312" y="49"/>
                      </a:lnTo>
                      <a:lnTo>
                        <a:pt x="302" y="47"/>
                      </a:lnTo>
                      <a:lnTo>
                        <a:pt x="293" y="44"/>
                      </a:lnTo>
                      <a:lnTo>
                        <a:pt x="283" y="40"/>
                      </a:lnTo>
                      <a:lnTo>
                        <a:pt x="274" y="36"/>
                      </a:lnTo>
                      <a:lnTo>
                        <a:pt x="266" y="32"/>
                      </a:lnTo>
                      <a:lnTo>
                        <a:pt x="259" y="30"/>
                      </a:lnTo>
                      <a:lnTo>
                        <a:pt x="242" y="23"/>
                      </a:lnTo>
                      <a:lnTo>
                        <a:pt x="226" y="17"/>
                      </a:lnTo>
                      <a:lnTo>
                        <a:pt x="213" y="11"/>
                      </a:lnTo>
                      <a:lnTo>
                        <a:pt x="204" y="7"/>
                      </a:lnTo>
                      <a:lnTo>
                        <a:pt x="192" y="2"/>
                      </a:lnTo>
                      <a:lnTo>
                        <a:pt x="184" y="0"/>
                      </a:lnTo>
                      <a:lnTo>
                        <a:pt x="181" y="0"/>
                      </a:lnTo>
                      <a:lnTo>
                        <a:pt x="148" y="36"/>
                      </a:lnTo>
                      <a:close/>
                    </a:path>
                  </a:pathLst>
                </a:custGeom>
                <a:solidFill>
                  <a:srgbClr val="594C4C"/>
                </a:solidFill>
                <a:ln w="9525">
                  <a:noFill/>
                  <a:round/>
                  <a:headEnd/>
                  <a:tailEnd/>
                </a:ln>
              </p:spPr>
              <p:txBody>
                <a:bodyPr/>
                <a:lstStyle/>
                <a:p>
                  <a:endParaRPr lang="en-US"/>
                </a:p>
              </p:txBody>
            </p:sp>
            <p:sp>
              <p:nvSpPr>
                <p:cNvPr id="12477" name="Freeform 183"/>
                <p:cNvSpPr>
                  <a:spLocks/>
                </p:cNvSpPr>
                <p:nvPr/>
              </p:nvSpPr>
              <p:spPr bwMode="auto">
                <a:xfrm>
                  <a:off x="2127" y="2747"/>
                  <a:ext cx="124" cy="76"/>
                </a:xfrm>
                <a:custGeom>
                  <a:avLst/>
                  <a:gdLst>
                    <a:gd name="T0" fmla="*/ 0 w 249"/>
                    <a:gd name="T1" fmla="*/ 23 h 150"/>
                    <a:gd name="T2" fmla="*/ 35 w 249"/>
                    <a:gd name="T3" fmla="*/ 13 h 150"/>
                    <a:gd name="T4" fmla="*/ 37 w 249"/>
                    <a:gd name="T5" fmla="*/ 0 h 150"/>
                    <a:gd name="T6" fmla="*/ 46 w 249"/>
                    <a:gd name="T7" fmla="*/ 4 h 150"/>
                    <a:gd name="T8" fmla="*/ 62 w 249"/>
                    <a:gd name="T9" fmla="*/ 2 h 150"/>
                    <a:gd name="T10" fmla="*/ 53 w 249"/>
                    <a:gd name="T11" fmla="*/ 10 h 150"/>
                    <a:gd name="T12" fmla="*/ 44 w 249"/>
                    <a:gd name="T13" fmla="*/ 19 h 150"/>
                    <a:gd name="T14" fmla="*/ 10 w 249"/>
                    <a:gd name="T15" fmla="*/ 39 h 150"/>
                    <a:gd name="T16" fmla="*/ 0 w 249"/>
                    <a:gd name="T17" fmla="*/ 23 h 150"/>
                    <a:gd name="T18" fmla="*/ 0 w 249"/>
                    <a:gd name="T19" fmla="*/ 23 h 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
                    <a:gd name="T31" fmla="*/ 0 h 150"/>
                    <a:gd name="T32" fmla="*/ 249 w 249"/>
                    <a:gd name="T33" fmla="*/ 150 h 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 h="150">
                      <a:moveTo>
                        <a:pt x="0" y="89"/>
                      </a:moveTo>
                      <a:lnTo>
                        <a:pt x="140" y="51"/>
                      </a:lnTo>
                      <a:lnTo>
                        <a:pt x="150" y="0"/>
                      </a:lnTo>
                      <a:lnTo>
                        <a:pt x="186" y="15"/>
                      </a:lnTo>
                      <a:lnTo>
                        <a:pt x="249" y="6"/>
                      </a:lnTo>
                      <a:lnTo>
                        <a:pt x="213" y="38"/>
                      </a:lnTo>
                      <a:lnTo>
                        <a:pt x="178" y="74"/>
                      </a:lnTo>
                      <a:lnTo>
                        <a:pt x="41" y="150"/>
                      </a:lnTo>
                      <a:lnTo>
                        <a:pt x="0" y="89"/>
                      </a:lnTo>
                      <a:close/>
                    </a:path>
                  </a:pathLst>
                </a:custGeom>
                <a:solidFill>
                  <a:srgbClr val="594C4C"/>
                </a:solidFill>
                <a:ln w="9525">
                  <a:noFill/>
                  <a:round/>
                  <a:headEnd/>
                  <a:tailEnd/>
                </a:ln>
              </p:spPr>
              <p:txBody>
                <a:bodyPr/>
                <a:lstStyle/>
                <a:p>
                  <a:endParaRPr lang="en-US"/>
                </a:p>
              </p:txBody>
            </p:sp>
            <p:sp>
              <p:nvSpPr>
                <p:cNvPr id="12478" name="Freeform 184"/>
                <p:cNvSpPr>
                  <a:spLocks/>
                </p:cNvSpPr>
                <p:nvPr/>
              </p:nvSpPr>
              <p:spPr bwMode="auto">
                <a:xfrm>
                  <a:off x="2194" y="2853"/>
                  <a:ext cx="500" cy="150"/>
                </a:xfrm>
                <a:custGeom>
                  <a:avLst/>
                  <a:gdLst>
                    <a:gd name="T0" fmla="*/ 0 w 999"/>
                    <a:gd name="T1" fmla="*/ 1 h 300"/>
                    <a:gd name="T2" fmla="*/ 41 w 999"/>
                    <a:gd name="T3" fmla="*/ 0 h 300"/>
                    <a:gd name="T4" fmla="*/ 115 w 999"/>
                    <a:gd name="T5" fmla="*/ 12 h 300"/>
                    <a:gd name="T6" fmla="*/ 178 w 999"/>
                    <a:gd name="T7" fmla="*/ 33 h 300"/>
                    <a:gd name="T8" fmla="*/ 170 w 999"/>
                    <a:gd name="T9" fmla="*/ 39 h 300"/>
                    <a:gd name="T10" fmla="*/ 250 w 999"/>
                    <a:gd name="T11" fmla="*/ 75 h 300"/>
                    <a:gd name="T12" fmla="*/ 88 w 999"/>
                    <a:gd name="T13" fmla="*/ 75 h 300"/>
                    <a:gd name="T14" fmla="*/ 34 w 999"/>
                    <a:gd name="T15" fmla="*/ 48 h 300"/>
                    <a:gd name="T16" fmla="*/ 88 w 999"/>
                    <a:gd name="T17" fmla="*/ 45 h 300"/>
                    <a:gd name="T18" fmla="*/ 29 w 999"/>
                    <a:gd name="T19" fmla="*/ 35 h 300"/>
                    <a:gd name="T20" fmla="*/ 26 w 999"/>
                    <a:gd name="T21" fmla="*/ 22 h 300"/>
                    <a:gd name="T22" fmla="*/ 0 w 999"/>
                    <a:gd name="T23" fmla="*/ 1 h 300"/>
                    <a:gd name="T24" fmla="*/ 0 w 999"/>
                    <a:gd name="T25" fmla="*/ 1 h 3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99"/>
                    <a:gd name="T40" fmla="*/ 0 h 300"/>
                    <a:gd name="T41" fmla="*/ 999 w 999"/>
                    <a:gd name="T42" fmla="*/ 300 h 3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99" h="300">
                      <a:moveTo>
                        <a:pt x="0" y="6"/>
                      </a:moveTo>
                      <a:lnTo>
                        <a:pt x="161" y="0"/>
                      </a:lnTo>
                      <a:lnTo>
                        <a:pt x="460" y="51"/>
                      </a:lnTo>
                      <a:lnTo>
                        <a:pt x="709" y="129"/>
                      </a:lnTo>
                      <a:lnTo>
                        <a:pt x="678" y="156"/>
                      </a:lnTo>
                      <a:lnTo>
                        <a:pt x="999" y="300"/>
                      </a:lnTo>
                      <a:lnTo>
                        <a:pt x="351" y="300"/>
                      </a:lnTo>
                      <a:lnTo>
                        <a:pt x="133" y="192"/>
                      </a:lnTo>
                      <a:lnTo>
                        <a:pt x="349" y="182"/>
                      </a:lnTo>
                      <a:lnTo>
                        <a:pt x="114" y="140"/>
                      </a:lnTo>
                      <a:lnTo>
                        <a:pt x="104" y="89"/>
                      </a:lnTo>
                      <a:lnTo>
                        <a:pt x="0" y="6"/>
                      </a:lnTo>
                      <a:close/>
                    </a:path>
                  </a:pathLst>
                </a:custGeom>
                <a:solidFill>
                  <a:srgbClr val="594C4C"/>
                </a:solidFill>
                <a:ln w="9525">
                  <a:noFill/>
                  <a:round/>
                  <a:headEnd/>
                  <a:tailEnd/>
                </a:ln>
              </p:spPr>
              <p:txBody>
                <a:bodyPr/>
                <a:lstStyle/>
                <a:p>
                  <a:endParaRPr lang="en-US"/>
                </a:p>
              </p:txBody>
            </p:sp>
            <p:sp>
              <p:nvSpPr>
                <p:cNvPr id="12479" name="Freeform 185"/>
                <p:cNvSpPr>
                  <a:spLocks/>
                </p:cNvSpPr>
                <p:nvPr/>
              </p:nvSpPr>
              <p:spPr bwMode="auto">
                <a:xfrm>
                  <a:off x="2148" y="2815"/>
                  <a:ext cx="62" cy="53"/>
                </a:xfrm>
                <a:custGeom>
                  <a:avLst/>
                  <a:gdLst>
                    <a:gd name="T0" fmla="*/ 8 w 126"/>
                    <a:gd name="T1" fmla="*/ 0 h 106"/>
                    <a:gd name="T2" fmla="*/ 4 w 126"/>
                    <a:gd name="T3" fmla="*/ 6 h 106"/>
                    <a:gd name="T4" fmla="*/ 0 w 126"/>
                    <a:gd name="T5" fmla="*/ 18 h 106"/>
                    <a:gd name="T6" fmla="*/ 5 w 126"/>
                    <a:gd name="T7" fmla="*/ 22 h 106"/>
                    <a:gd name="T8" fmla="*/ 18 w 126"/>
                    <a:gd name="T9" fmla="*/ 27 h 106"/>
                    <a:gd name="T10" fmla="*/ 31 w 126"/>
                    <a:gd name="T11" fmla="*/ 26 h 106"/>
                    <a:gd name="T12" fmla="*/ 30 w 126"/>
                    <a:gd name="T13" fmla="*/ 22 h 106"/>
                    <a:gd name="T14" fmla="*/ 17 w 126"/>
                    <a:gd name="T15" fmla="*/ 12 h 106"/>
                    <a:gd name="T16" fmla="*/ 8 w 126"/>
                    <a:gd name="T17" fmla="*/ 0 h 106"/>
                    <a:gd name="T18" fmla="*/ 8 w 126"/>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06"/>
                    <a:gd name="T32" fmla="*/ 126 w 126"/>
                    <a:gd name="T33" fmla="*/ 106 h 1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06">
                      <a:moveTo>
                        <a:pt x="33" y="0"/>
                      </a:moveTo>
                      <a:lnTo>
                        <a:pt x="16" y="21"/>
                      </a:lnTo>
                      <a:lnTo>
                        <a:pt x="0" y="70"/>
                      </a:lnTo>
                      <a:lnTo>
                        <a:pt x="23" y="85"/>
                      </a:lnTo>
                      <a:lnTo>
                        <a:pt x="73" y="106"/>
                      </a:lnTo>
                      <a:lnTo>
                        <a:pt x="126" y="104"/>
                      </a:lnTo>
                      <a:lnTo>
                        <a:pt x="124" y="85"/>
                      </a:lnTo>
                      <a:lnTo>
                        <a:pt x="69" y="45"/>
                      </a:lnTo>
                      <a:lnTo>
                        <a:pt x="33" y="0"/>
                      </a:lnTo>
                      <a:close/>
                    </a:path>
                  </a:pathLst>
                </a:custGeom>
                <a:solidFill>
                  <a:srgbClr val="2E332E"/>
                </a:solidFill>
                <a:ln w="9525">
                  <a:noFill/>
                  <a:round/>
                  <a:headEnd/>
                  <a:tailEnd/>
                </a:ln>
              </p:spPr>
              <p:txBody>
                <a:bodyPr/>
                <a:lstStyle/>
                <a:p>
                  <a:endParaRPr lang="en-US"/>
                </a:p>
              </p:txBody>
            </p:sp>
            <p:sp>
              <p:nvSpPr>
                <p:cNvPr id="12480" name="Freeform 186"/>
                <p:cNvSpPr>
                  <a:spLocks/>
                </p:cNvSpPr>
                <p:nvPr/>
              </p:nvSpPr>
              <p:spPr bwMode="auto">
                <a:xfrm>
                  <a:off x="2078" y="2498"/>
                  <a:ext cx="80" cy="41"/>
                </a:xfrm>
                <a:custGeom>
                  <a:avLst/>
                  <a:gdLst>
                    <a:gd name="T0" fmla="*/ 1 w 159"/>
                    <a:gd name="T1" fmla="*/ 20 h 84"/>
                    <a:gd name="T2" fmla="*/ 0 w 159"/>
                    <a:gd name="T3" fmla="*/ 17 h 84"/>
                    <a:gd name="T4" fmla="*/ 7 w 159"/>
                    <a:gd name="T5" fmla="*/ 14 h 84"/>
                    <a:gd name="T6" fmla="*/ 6 w 159"/>
                    <a:gd name="T7" fmla="*/ 13 h 84"/>
                    <a:gd name="T8" fmla="*/ 6 w 159"/>
                    <a:gd name="T9" fmla="*/ 10 h 84"/>
                    <a:gd name="T10" fmla="*/ 6 w 159"/>
                    <a:gd name="T11" fmla="*/ 8 h 84"/>
                    <a:gd name="T12" fmla="*/ 8 w 159"/>
                    <a:gd name="T13" fmla="*/ 5 h 84"/>
                    <a:gd name="T14" fmla="*/ 10 w 159"/>
                    <a:gd name="T15" fmla="*/ 3 h 84"/>
                    <a:gd name="T16" fmla="*/ 12 w 159"/>
                    <a:gd name="T17" fmla="*/ 2 h 84"/>
                    <a:gd name="T18" fmla="*/ 15 w 159"/>
                    <a:gd name="T19" fmla="*/ 1 h 84"/>
                    <a:gd name="T20" fmla="*/ 17 w 159"/>
                    <a:gd name="T21" fmla="*/ 1 h 84"/>
                    <a:gd name="T22" fmla="*/ 20 w 159"/>
                    <a:gd name="T23" fmla="*/ 0 h 84"/>
                    <a:gd name="T24" fmla="*/ 22 w 159"/>
                    <a:gd name="T25" fmla="*/ 0 h 84"/>
                    <a:gd name="T26" fmla="*/ 23 w 159"/>
                    <a:gd name="T27" fmla="*/ 0 h 84"/>
                    <a:gd name="T28" fmla="*/ 24 w 159"/>
                    <a:gd name="T29" fmla="*/ 0 h 84"/>
                    <a:gd name="T30" fmla="*/ 25 w 159"/>
                    <a:gd name="T31" fmla="*/ 0 h 84"/>
                    <a:gd name="T32" fmla="*/ 26 w 159"/>
                    <a:gd name="T33" fmla="*/ 0 h 84"/>
                    <a:gd name="T34" fmla="*/ 29 w 159"/>
                    <a:gd name="T35" fmla="*/ 1 h 84"/>
                    <a:gd name="T36" fmla="*/ 33 w 159"/>
                    <a:gd name="T37" fmla="*/ 2 h 84"/>
                    <a:gd name="T38" fmla="*/ 35 w 159"/>
                    <a:gd name="T39" fmla="*/ 4 h 84"/>
                    <a:gd name="T40" fmla="*/ 38 w 159"/>
                    <a:gd name="T41" fmla="*/ 7 h 84"/>
                    <a:gd name="T42" fmla="*/ 40 w 159"/>
                    <a:gd name="T43" fmla="*/ 9 h 84"/>
                    <a:gd name="T44" fmla="*/ 40 w 159"/>
                    <a:gd name="T45" fmla="*/ 10 h 84"/>
                    <a:gd name="T46" fmla="*/ 36 w 159"/>
                    <a:gd name="T47" fmla="*/ 19 h 84"/>
                    <a:gd name="T48" fmla="*/ 1 w 159"/>
                    <a:gd name="T49" fmla="*/ 20 h 84"/>
                    <a:gd name="T50" fmla="*/ 1 w 159"/>
                    <a:gd name="T51" fmla="*/ 20 h 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84"/>
                    <a:gd name="T80" fmla="*/ 159 w 159"/>
                    <a:gd name="T81" fmla="*/ 84 h 8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84">
                      <a:moveTo>
                        <a:pt x="2" y="84"/>
                      </a:moveTo>
                      <a:lnTo>
                        <a:pt x="0" y="69"/>
                      </a:lnTo>
                      <a:lnTo>
                        <a:pt x="26" y="59"/>
                      </a:lnTo>
                      <a:lnTo>
                        <a:pt x="24" y="53"/>
                      </a:lnTo>
                      <a:lnTo>
                        <a:pt x="23" y="44"/>
                      </a:lnTo>
                      <a:lnTo>
                        <a:pt x="24" y="33"/>
                      </a:lnTo>
                      <a:lnTo>
                        <a:pt x="32" y="21"/>
                      </a:lnTo>
                      <a:lnTo>
                        <a:pt x="38" y="15"/>
                      </a:lnTo>
                      <a:lnTo>
                        <a:pt x="47" y="10"/>
                      </a:lnTo>
                      <a:lnTo>
                        <a:pt x="57" y="6"/>
                      </a:lnTo>
                      <a:lnTo>
                        <a:pt x="68" y="4"/>
                      </a:lnTo>
                      <a:lnTo>
                        <a:pt x="78" y="0"/>
                      </a:lnTo>
                      <a:lnTo>
                        <a:pt x="85" y="0"/>
                      </a:lnTo>
                      <a:lnTo>
                        <a:pt x="89" y="0"/>
                      </a:lnTo>
                      <a:lnTo>
                        <a:pt x="93" y="0"/>
                      </a:lnTo>
                      <a:lnTo>
                        <a:pt x="97" y="0"/>
                      </a:lnTo>
                      <a:lnTo>
                        <a:pt x="104" y="0"/>
                      </a:lnTo>
                      <a:lnTo>
                        <a:pt x="116" y="4"/>
                      </a:lnTo>
                      <a:lnTo>
                        <a:pt x="129" y="10"/>
                      </a:lnTo>
                      <a:lnTo>
                        <a:pt x="138" y="19"/>
                      </a:lnTo>
                      <a:lnTo>
                        <a:pt x="150" y="31"/>
                      </a:lnTo>
                      <a:lnTo>
                        <a:pt x="157" y="38"/>
                      </a:lnTo>
                      <a:lnTo>
                        <a:pt x="159" y="42"/>
                      </a:lnTo>
                      <a:lnTo>
                        <a:pt x="144" y="80"/>
                      </a:lnTo>
                      <a:lnTo>
                        <a:pt x="2" y="84"/>
                      </a:lnTo>
                      <a:close/>
                    </a:path>
                  </a:pathLst>
                </a:custGeom>
                <a:solidFill>
                  <a:srgbClr val="D1BDBD"/>
                </a:solidFill>
                <a:ln w="9525">
                  <a:noFill/>
                  <a:round/>
                  <a:headEnd/>
                  <a:tailEnd/>
                </a:ln>
              </p:spPr>
              <p:txBody>
                <a:bodyPr/>
                <a:lstStyle/>
                <a:p>
                  <a:endParaRPr lang="en-US"/>
                </a:p>
              </p:txBody>
            </p:sp>
            <p:sp>
              <p:nvSpPr>
                <p:cNvPr id="12481" name="Freeform 187"/>
                <p:cNvSpPr>
                  <a:spLocks/>
                </p:cNvSpPr>
                <p:nvPr/>
              </p:nvSpPr>
              <p:spPr bwMode="auto">
                <a:xfrm>
                  <a:off x="2077" y="2529"/>
                  <a:ext cx="76" cy="35"/>
                </a:xfrm>
                <a:custGeom>
                  <a:avLst/>
                  <a:gdLst>
                    <a:gd name="T0" fmla="*/ 19 w 152"/>
                    <a:gd name="T1" fmla="*/ 18 h 70"/>
                    <a:gd name="T2" fmla="*/ 10 w 152"/>
                    <a:gd name="T3" fmla="*/ 14 h 70"/>
                    <a:gd name="T4" fmla="*/ 10 w 152"/>
                    <a:gd name="T5" fmla="*/ 11 h 70"/>
                    <a:gd name="T6" fmla="*/ 0 w 152"/>
                    <a:gd name="T7" fmla="*/ 4 h 70"/>
                    <a:gd name="T8" fmla="*/ 13 w 152"/>
                    <a:gd name="T9" fmla="*/ 0 h 70"/>
                    <a:gd name="T10" fmla="*/ 17 w 152"/>
                    <a:gd name="T11" fmla="*/ 2 h 70"/>
                    <a:gd name="T12" fmla="*/ 27 w 152"/>
                    <a:gd name="T13" fmla="*/ 1 h 70"/>
                    <a:gd name="T14" fmla="*/ 35 w 152"/>
                    <a:gd name="T15" fmla="*/ 2 h 70"/>
                    <a:gd name="T16" fmla="*/ 38 w 152"/>
                    <a:gd name="T17" fmla="*/ 11 h 70"/>
                    <a:gd name="T18" fmla="*/ 19 w 152"/>
                    <a:gd name="T19" fmla="*/ 18 h 70"/>
                    <a:gd name="T20" fmla="*/ 19 w 152"/>
                    <a:gd name="T21" fmla="*/ 18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
                    <a:gd name="T34" fmla="*/ 0 h 70"/>
                    <a:gd name="T35" fmla="*/ 152 w 15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 h="70">
                      <a:moveTo>
                        <a:pt x="76" y="70"/>
                      </a:moveTo>
                      <a:lnTo>
                        <a:pt x="40" y="57"/>
                      </a:lnTo>
                      <a:lnTo>
                        <a:pt x="42" y="46"/>
                      </a:lnTo>
                      <a:lnTo>
                        <a:pt x="0" y="19"/>
                      </a:lnTo>
                      <a:lnTo>
                        <a:pt x="53" y="0"/>
                      </a:lnTo>
                      <a:lnTo>
                        <a:pt x="68" y="8"/>
                      </a:lnTo>
                      <a:lnTo>
                        <a:pt x="110" y="4"/>
                      </a:lnTo>
                      <a:lnTo>
                        <a:pt x="140" y="11"/>
                      </a:lnTo>
                      <a:lnTo>
                        <a:pt x="152" y="47"/>
                      </a:lnTo>
                      <a:lnTo>
                        <a:pt x="76" y="70"/>
                      </a:lnTo>
                      <a:close/>
                    </a:path>
                  </a:pathLst>
                </a:custGeom>
                <a:solidFill>
                  <a:srgbClr val="594C4C"/>
                </a:solidFill>
                <a:ln w="9525">
                  <a:noFill/>
                  <a:round/>
                  <a:headEnd/>
                  <a:tailEnd/>
                </a:ln>
              </p:spPr>
              <p:txBody>
                <a:bodyPr/>
                <a:lstStyle/>
                <a:p>
                  <a:endParaRPr lang="en-US"/>
                </a:p>
              </p:txBody>
            </p:sp>
            <p:sp>
              <p:nvSpPr>
                <p:cNvPr id="12482" name="Freeform 188"/>
                <p:cNvSpPr>
                  <a:spLocks/>
                </p:cNvSpPr>
                <p:nvPr/>
              </p:nvSpPr>
              <p:spPr bwMode="auto">
                <a:xfrm>
                  <a:off x="2108" y="2589"/>
                  <a:ext cx="157" cy="294"/>
                </a:xfrm>
                <a:custGeom>
                  <a:avLst/>
                  <a:gdLst>
                    <a:gd name="T0" fmla="*/ 1 w 313"/>
                    <a:gd name="T1" fmla="*/ 11 h 589"/>
                    <a:gd name="T2" fmla="*/ 2 w 313"/>
                    <a:gd name="T3" fmla="*/ 10 h 589"/>
                    <a:gd name="T4" fmla="*/ 5 w 313"/>
                    <a:gd name="T5" fmla="*/ 8 h 589"/>
                    <a:gd name="T6" fmla="*/ 9 w 313"/>
                    <a:gd name="T7" fmla="*/ 5 h 589"/>
                    <a:gd name="T8" fmla="*/ 13 w 313"/>
                    <a:gd name="T9" fmla="*/ 3 h 589"/>
                    <a:gd name="T10" fmla="*/ 15 w 313"/>
                    <a:gd name="T11" fmla="*/ 1 h 589"/>
                    <a:gd name="T12" fmla="*/ 17 w 313"/>
                    <a:gd name="T13" fmla="*/ 0 h 589"/>
                    <a:gd name="T14" fmla="*/ 18 w 313"/>
                    <a:gd name="T15" fmla="*/ 0 h 589"/>
                    <a:gd name="T16" fmla="*/ 19 w 313"/>
                    <a:gd name="T17" fmla="*/ 0 h 589"/>
                    <a:gd name="T18" fmla="*/ 30 w 313"/>
                    <a:gd name="T19" fmla="*/ 0 h 589"/>
                    <a:gd name="T20" fmla="*/ 47 w 313"/>
                    <a:gd name="T21" fmla="*/ 20 h 589"/>
                    <a:gd name="T22" fmla="*/ 72 w 313"/>
                    <a:gd name="T23" fmla="*/ 96 h 589"/>
                    <a:gd name="T24" fmla="*/ 77 w 313"/>
                    <a:gd name="T25" fmla="*/ 127 h 589"/>
                    <a:gd name="T26" fmla="*/ 79 w 313"/>
                    <a:gd name="T27" fmla="*/ 147 h 589"/>
                    <a:gd name="T28" fmla="*/ 64 w 313"/>
                    <a:gd name="T29" fmla="*/ 147 h 589"/>
                    <a:gd name="T30" fmla="*/ 54 w 313"/>
                    <a:gd name="T31" fmla="*/ 111 h 589"/>
                    <a:gd name="T32" fmla="*/ 34 w 313"/>
                    <a:gd name="T33" fmla="*/ 125 h 589"/>
                    <a:gd name="T34" fmla="*/ 20 w 313"/>
                    <a:gd name="T35" fmla="*/ 113 h 589"/>
                    <a:gd name="T36" fmla="*/ 25 w 313"/>
                    <a:gd name="T37" fmla="*/ 104 h 589"/>
                    <a:gd name="T38" fmla="*/ 40 w 313"/>
                    <a:gd name="T39" fmla="*/ 86 h 589"/>
                    <a:gd name="T40" fmla="*/ 28 w 313"/>
                    <a:gd name="T41" fmla="*/ 70 h 589"/>
                    <a:gd name="T42" fmla="*/ 33 w 313"/>
                    <a:gd name="T43" fmla="*/ 58 h 589"/>
                    <a:gd name="T44" fmla="*/ 15 w 313"/>
                    <a:gd name="T45" fmla="*/ 55 h 589"/>
                    <a:gd name="T46" fmla="*/ 21 w 313"/>
                    <a:gd name="T47" fmla="*/ 46 h 589"/>
                    <a:gd name="T48" fmla="*/ 20 w 313"/>
                    <a:gd name="T49" fmla="*/ 45 h 589"/>
                    <a:gd name="T50" fmla="*/ 19 w 313"/>
                    <a:gd name="T51" fmla="*/ 44 h 589"/>
                    <a:gd name="T52" fmla="*/ 17 w 313"/>
                    <a:gd name="T53" fmla="*/ 41 h 589"/>
                    <a:gd name="T54" fmla="*/ 15 w 313"/>
                    <a:gd name="T55" fmla="*/ 39 h 589"/>
                    <a:gd name="T56" fmla="*/ 12 w 313"/>
                    <a:gd name="T57" fmla="*/ 36 h 589"/>
                    <a:gd name="T58" fmla="*/ 10 w 313"/>
                    <a:gd name="T59" fmla="*/ 33 h 589"/>
                    <a:gd name="T60" fmla="*/ 7 w 313"/>
                    <a:gd name="T61" fmla="*/ 29 h 589"/>
                    <a:gd name="T62" fmla="*/ 5 w 313"/>
                    <a:gd name="T63" fmla="*/ 27 h 589"/>
                    <a:gd name="T64" fmla="*/ 3 w 313"/>
                    <a:gd name="T65" fmla="*/ 23 h 589"/>
                    <a:gd name="T66" fmla="*/ 2 w 313"/>
                    <a:gd name="T67" fmla="*/ 20 h 589"/>
                    <a:gd name="T68" fmla="*/ 1 w 313"/>
                    <a:gd name="T69" fmla="*/ 17 h 589"/>
                    <a:gd name="T70" fmla="*/ 1 w 313"/>
                    <a:gd name="T71" fmla="*/ 15 h 589"/>
                    <a:gd name="T72" fmla="*/ 0 w 313"/>
                    <a:gd name="T73" fmla="*/ 12 h 589"/>
                    <a:gd name="T74" fmla="*/ 1 w 313"/>
                    <a:gd name="T75" fmla="*/ 11 h 589"/>
                    <a:gd name="T76" fmla="*/ 1 w 313"/>
                    <a:gd name="T77" fmla="*/ 11 h 5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13"/>
                    <a:gd name="T118" fmla="*/ 0 h 589"/>
                    <a:gd name="T119" fmla="*/ 313 w 313"/>
                    <a:gd name="T120" fmla="*/ 589 h 5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13" h="589">
                      <a:moveTo>
                        <a:pt x="2" y="47"/>
                      </a:moveTo>
                      <a:lnTo>
                        <a:pt x="5" y="41"/>
                      </a:lnTo>
                      <a:lnTo>
                        <a:pt x="19" y="34"/>
                      </a:lnTo>
                      <a:lnTo>
                        <a:pt x="34" y="21"/>
                      </a:lnTo>
                      <a:lnTo>
                        <a:pt x="49" y="13"/>
                      </a:lnTo>
                      <a:lnTo>
                        <a:pt x="60" y="5"/>
                      </a:lnTo>
                      <a:lnTo>
                        <a:pt x="68" y="2"/>
                      </a:lnTo>
                      <a:lnTo>
                        <a:pt x="72" y="0"/>
                      </a:lnTo>
                      <a:lnTo>
                        <a:pt x="74" y="0"/>
                      </a:lnTo>
                      <a:lnTo>
                        <a:pt x="117" y="0"/>
                      </a:lnTo>
                      <a:lnTo>
                        <a:pt x="188" y="81"/>
                      </a:lnTo>
                      <a:lnTo>
                        <a:pt x="287" y="387"/>
                      </a:lnTo>
                      <a:lnTo>
                        <a:pt x="308" y="509"/>
                      </a:lnTo>
                      <a:lnTo>
                        <a:pt x="313" y="589"/>
                      </a:lnTo>
                      <a:lnTo>
                        <a:pt x="254" y="589"/>
                      </a:lnTo>
                      <a:lnTo>
                        <a:pt x="216" y="446"/>
                      </a:lnTo>
                      <a:lnTo>
                        <a:pt x="133" y="501"/>
                      </a:lnTo>
                      <a:lnTo>
                        <a:pt x="78" y="452"/>
                      </a:lnTo>
                      <a:lnTo>
                        <a:pt x="98" y="416"/>
                      </a:lnTo>
                      <a:lnTo>
                        <a:pt x="157" y="347"/>
                      </a:lnTo>
                      <a:lnTo>
                        <a:pt x="112" y="283"/>
                      </a:lnTo>
                      <a:lnTo>
                        <a:pt x="131" y="235"/>
                      </a:lnTo>
                      <a:lnTo>
                        <a:pt x="60" y="220"/>
                      </a:lnTo>
                      <a:lnTo>
                        <a:pt x="81" y="184"/>
                      </a:lnTo>
                      <a:lnTo>
                        <a:pt x="78" y="180"/>
                      </a:lnTo>
                      <a:lnTo>
                        <a:pt x="74" y="176"/>
                      </a:lnTo>
                      <a:lnTo>
                        <a:pt x="66" y="167"/>
                      </a:lnTo>
                      <a:lnTo>
                        <a:pt x="59" y="157"/>
                      </a:lnTo>
                      <a:lnTo>
                        <a:pt x="47" y="146"/>
                      </a:lnTo>
                      <a:lnTo>
                        <a:pt x="38" y="133"/>
                      </a:lnTo>
                      <a:lnTo>
                        <a:pt x="28" y="119"/>
                      </a:lnTo>
                      <a:lnTo>
                        <a:pt x="19" y="108"/>
                      </a:lnTo>
                      <a:lnTo>
                        <a:pt x="11" y="93"/>
                      </a:lnTo>
                      <a:lnTo>
                        <a:pt x="7" y="81"/>
                      </a:lnTo>
                      <a:lnTo>
                        <a:pt x="2" y="70"/>
                      </a:lnTo>
                      <a:lnTo>
                        <a:pt x="2" y="62"/>
                      </a:lnTo>
                      <a:lnTo>
                        <a:pt x="0" y="49"/>
                      </a:lnTo>
                      <a:lnTo>
                        <a:pt x="2" y="47"/>
                      </a:lnTo>
                      <a:close/>
                    </a:path>
                  </a:pathLst>
                </a:custGeom>
                <a:solidFill>
                  <a:srgbClr val="635E1A"/>
                </a:solidFill>
                <a:ln w="9525">
                  <a:noFill/>
                  <a:round/>
                  <a:headEnd/>
                  <a:tailEnd/>
                </a:ln>
              </p:spPr>
              <p:txBody>
                <a:bodyPr/>
                <a:lstStyle/>
                <a:p>
                  <a:endParaRPr lang="en-US"/>
                </a:p>
              </p:txBody>
            </p:sp>
            <p:sp>
              <p:nvSpPr>
                <p:cNvPr id="12483" name="Freeform 189"/>
                <p:cNvSpPr>
                  <a:spLocks/>
                </p:cNvSpPr>
                <p:nvPr/>
              </p:nvSpPr>
              <p:spPr bwMode="auto">
                <a:xfrm>
                  <a:off x="2104" y="2596"/>
                  <a:ext cx="92" cy="103"/>
                </a:xfrm>
                <a:custGeom>
                  <a:avLst/>
                  <a:gdLst>
                    <a:gd name="T0" fmla="*/ 20 w 184"/>
                    <a:gd name="T1" fmla="*/ 1 h 205"/>
                    <a:gd name="T2" fmla="*/ 19 w 184"/>
                    <a:gd name="T3" fmla="*/ 1 h 205"/>
                    <a:gd name="T4" fmla="*/ 17 w 184"/>
                    <a:gd name="T5" fmla="*/ 1 h 205"/>
                    <a:gd name="T6" fmla="*/ 14 w 184"/>
                    <a:gd name="T7" fmla="*/ 0 h 205"/>
                    <a:gd name="T8" fmla="*/ 12 w 184"/>
                    <a:gd name="T9" fmla="*/ 1 h 205"/>
                    <a:gd name="T10" fmla="*/ 10 w 184"/>
                    <a:gd name="T11" fmla="*/ 2 h 205"/>
                    <a:gd name="T12" fmla="*/ 7 w 184"/>
                    <a:gd name="T13" fmla="*/ 3 h 205"/>
                    <a:gd name="T14" fmla="*/ 6 w 184"/>
                    <a:gd name="T15" fmla="*/ 4 h 205"/>
                    <a:gd name="T16" fmla="*/ 3 w 184"/>
                    <a:gd name="T17" fmla="*/ 5 h 205"/>
                    <a:gd name="T18" fmla="*/ 1 w 184"/>
                    <a:gd name="T19" fmla="*/ 7 h 205"/>
                    <a:gd name="T20" fmla="*/ 0 w 184"/>
                    <a:gd name="T21" fmla="*/ 8 h 205"/>
                    <a:gd name="T22" fmla="*/ 0 w 184"/>
                    <a:gd name="T23" fmla="*/ 8 h 205"/>
                    <a:gd name="T24" fmla="*/ 1 w 184"/>
                    <a:gd name="T25" fmla="*/ 10 h 205"/>
                    <a:gd name="T26" fmla="*/ 3 w 184"/>
                    <a:gd name="T27" fmla="*/ 12 h 205"/>
                    <a:gd name="T28" fmla="*/ 8 w 184"/>
                    <a:gd name="T29" fmla="*/ 16 h 205"/>
                    <a:gd name="T30" fmla="*/ 10 w 184"/>
                    <a:gd name="T31" fmla="*/ 17 h 205"/>
                    <a:gd name="T32" fmla="*/ 12 w 184"/>
                    <a:gd name="T33" fmla="*/ 20 h 205"/>
                    <a:gd name="T34" fmla="*/ 14 w 184"/>
                    <a:gd name="T35" fmla="*/ 22 h 205"/>
                    <a:gd name="T36" fmla="*/ 17 w 184"/>
                    <a:gd name="T37" fmla="*/ 24 h 205"/>
                    <a:gd name="T38" fmla="*/ 21 w 184"/>
                    <a:gd name="T39" fmla="*/ 27 h 205"/>
                    <a:gd name="T40" fmla="*/ 22 w 184"/>
                    <a:gd name="T41" fmla="*/ 28 h 205"/>
                    <a:gd name="T42" fmla="*/ 12 w 184"/>
                    <a:gd name="T43" fmla="*/ 30 h 205"/>
                    <a:gd name="T44" fmla="*/ 23 w 184"/>
                    <a:gd name="T45" fmla="*/ 36 h 205"/>
                    <a:gd name="T46" fmla="*/ 34 w 184"/>
                    <a:gd name="T47" fmla="*/ 37 h 205"/>
                    <a:gd name="T48" fmla="*/ 26 w 184"/>
                    <a:gd name="T49" fmla="*/ 45 h 205"/>
                    <a:gd name="T50" fmla="*/ 39 w 184"/>
                    <a:gd name="T51" fmla="*/ 52 h 205"/>
                    <a:gd name="T52" fmla="*/ 46 w 184"/>
                    <a:gd name="T53" fmla="*/ 41 h 205"/>
                    <a:gd name="T54" fmla="*/ 46 w 184"/>
                    <a:gd name="T55" fmla="*/ 40 h 205"/>
                    <a:gd name="T56" fmla="*/ 46 w 184"/>
                    <a:gd name="T57" fmla="*/ 36 h 205"/>
                    <a:gd name="T58" fmla="*/ 44 w 184"/>
                    <a:gd name="T59" fmla="*/ 34 h 205"/>
                    <a:gd name="T60" fmla="*/ 44 w 184"/>
                    <a:gd name="T61" fmla="*/ 32 h 205"/>
                    <a:gd name="T62" fmla="*/ 42 w 184"/>
                    <a:gd name="T63" fmla="*/ 29 h 205"/>
                    <a:gd name="T64" fmla="*/ 40 w 184"/>
                    <a:gd name="T65" fmla="*/ 27 h 205"/>
                    <a:gd name="T66" fmla="*/ 37 w 184"/>
                    <a:gd name="T67" fmla="*/ 24 h 205"/>
                    <a:gd name="T68" fmla="*/ 34 w 184"/>
                    <a:gd name="T69" fmla="*/ 21 h 205"/>
                    <a:gd name="T70" fmla="*/ 31 w 184"/>
                    <a:gd name="T71" fmla="*/ 18 h 205"/>
                    <a:gd name="T72" fmla="*/ 28 w 184"/>
                    <a:gd name="T73" fmla="*/ 16 h 205"/>
                    <a:gd name="T74" fmla="*/ 25 w 184"/>
                    <a:gd name="T75" fmla="*/ 13 h 205"/>
                    <a:gd name="T76" fmla="*/ 23 w 184"/>
                    <a:gd name="T77" fmla="*/ 11 h 205"/>
                    <a:gd name="T78" fmla="*/ 22 w 184"/>
                    <a:gd name="T79" fmla="*/ 10 h 205"/>
                    <a:gd name="T80" fmla="*/ 24 w 184"/>
                    <a:gd name="T81" fmla="*/ 8 h 205"/>
                    <a:gd name="T82" fmla="*/ 29 w 184"/>
                    <a:gd name="T83" fmla="*/ 13 h 205"/>
                    <a:gd name="T84" fmla="*/ 37 w 184"/>
                    <a:gd name="T85" fmla="*/ 13 h 205"/>
                    <a:gd name="T86" fmla="*/ 30 w 184"/>
                    <a:gd name="T87" fmla="*/ 5 h 205"/>
                    <a:gd name="T88" fmla="*/ 20 w 184"/>
                    <a:gd name="T89" fmla="*/ 1 h 205"/>
                    <a:gd name="T90" fmla="*/ 20 w 184"/>
                    <a:gd name="T91" fmla="*/ 1 h 2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205"/>
                    <a:gd name="T140" fmla="*/ 184 w 184"/>
                    <a:gd name="T141" fmla="*/ 205 h 2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205">
                      <a:moveTo>
                        <a:pt x="78" y="2"/>
                      </a:moveTo>
                      <a:lnTo>
                        <a:pt x="76" y="2"/>
                      </a:lnTo>
                      <a:lnTo>
                        <a:pt x="68" y="2"/>
                      </a:lnTo>
                      <a:lnTo>
                        <a:pt x="59" y="0"/>
                      </a:lnTo>
                      <a:lnTo>
                        <a:pt x="46" y="4"/>
                      </a:lnTo>
                      <a:lnTo>
                        <a:pt x="38" y="6"/>
                      </a:lnTo>
                      <a:lnTo>
                        <a:pt x="30" y="11"/>
                      </a:lnTo>
                      <a:lnTo>
                        <a:pt x="21" y="13"/>
                      </a:lnTo>
                      <a:lnTo>
                        <a:pt x="15" y="19"/>
                      </a:lnTo>
                      <a:lnTo>
                        <a:pt x="4" y="26"/>
                      </a:lnTo>
                      <a:lnTo>
                        <a:pt x="0" y="30"/>
                      </a:lnTo>
                      <a:lnTo>
                        <a:pt x="0" y="32"/>
                      </a:lnTo>
                      <a:lnTo>
                        <a:pt x="6" y="38"/>
                      </a:lnTo>
                      <a:lnTo>
                        <a:pt x="15" y="47"/>
                      </a:lnTo>
                      <a:lnTo>
                        <a:pt x="32" y="63"/>
                      </a:lnTo>
                      <a:lnTo>
                        <a:pt x="38" y="68"/>
                      </a:lnTo>
                      <a:lnTo>
                        <a:pt x="48" y="78"/>
                      </a:lnTo>
                      <a:lnTo>
                        <a:pt x="57" y="85"/>
                      </a:lnTo>
                      <a:lnTo>
                        <a:pt x="67" y="93"/>
                      </a:lnTo>
                      <a:lnTo>
                        <a:pt x="82" y="106"/>
                      </a:lnTo>
                      <a:lnTo>
                        <a:pt x="87" y="112"/>
                      </a:lnTo>
                      <a:lnTo>
                        <a:pt x="51" y="118"/>
                      </a:lnTo>
                      <a:lnTo>
                        <a:pt x="89" y="142"/>
                      </a:lnTo>
                      <a:lnTo>
                        <a:pt x="135" y="148"/>
                      </a:lnTo>
                      <a:lnTo>
                        <a:pt x="105" y="180"/>
                      </a:lnTo>
                      <a:lnTo>
                        <a:pt x="156" y="205"/>
                      </a:lnTo>
                      <a:lnTo>
                        <a:pt x="184" y="161"/>
                      </a:lnTo>
                      <a:lnTo>
                        <a:pt x="184" y="158"/>
                      </a:lnTo>
                      <a:lnTo>
                        <a:pt x="181" y="144"/>
                      </a:lnTo>
                      <a:lnTo>
                        <a:pt x="175" y="135"/>
                      </a:lnTo>
                      <a:lnTo>
                        <a:pt x="173" y="127"/>
                      </a:lnTo>
                      <a:lnTo>
                        <a:pt x="165" y="116"/>
                      </a:lnTo>
                      <a:lnTo>
                        <a:pt x="160" y="106"/>
                      </a:lnTo>
                      <a:lnTo>
                        <a:pt x="148" y="93"/>
                      </a:lnTo>
                      <a:lnTo>
                        <a:pt x="135" y="82"/>
                      </a:lnTo>
                      <a:lnTo>
                        <a:pt x="124" y="70"/>
                      </a:lnTo>
                      <a:lnTo>
                        <a:pt x="114" y="61"/>
                      </a:lnTo>
                      <a:lnTo>
                        <a:pt x="103" y="51"/>
                      </a:lnTo>
                      <a:lnTo>
                        <a:pt x="95" y="44"/>
                      </a:lnTo>
                      <a:lnTo>
                        <a:pt x="87" y="40"/>
                      </a:lnTo>
                      <a:lnTo>
                        <a:pt x="99" y="32"/>
                      </a:lnTo>
                      <a:lnTo>
                        <a:pt x="118" y="51"/>
                      </a:lnTo>
                      <a:lnTo>
                        <a:pt x="145" y="49"/>
                      </a:lnTo>
                      <a:lnTo>
                        <a:pt x="120" y="19"/>
                      </a:lnTo>
                      <a:lnTo>
                        <a:pt x="78" y="2"/>
                      </a:lnTo>
                      <a:close/>
                    </a:path>
                  </a:pathLst>
                </a:custGeom>
                <a:solidFill>
                  <a:srgbClr val="A6BF73"/>
                </a:solidFill>
                <a:ln w="9525">
                  <a:noFill/>
                  <a:round/>
                  <a:headEnd/>
                  <a:tailEnd/>
                </a:ln>
              </p:spPr>
              <p:txBody>
                <a:bodyPr/>
                <a:lstStyle/>
                <a:p>
                  <a:endParaRPr lang="en-US"/>
                </a:p>
              </p:txBody>
            </p:sp>
            <p:sp>
              <p:nvSpPr>
                <p:cNvPr id="12484" name="Freeform 190"/>
                <p:cNvSpPr>
                  <a:spLocks/>
                </p:cNvSpPr>
                <p:nvPr/>
              </p:nvSpPr>
              <p:spPr bwMode="auto">
                <a:xfrm>
                  <a:off x="2176" y="2728"/>
                  <a:ext cx="82" cy="165"/>
                </a:xfrm>
                <a:custGeom>
                  <a:avLst/>
                  <a:gdLst>
                    <a:gd name="T0" fmla="*/ 0 w 163"/>
                    <a:gd name="T1" fmla="*/ 0 h 331"/>
                    <a:gd name="T2" fmla="*/ 1 w 163"/>
                    <a:gd name="T3" fmla="*/ 0 h 331"/>
                    <a:gd name="T4" fmla="*/ 3 w 163"/>
                    <a:gd name="T5" fmla="*/ 0 h 331"/>
                    <a:gd name="T6" fmla="*/ 6 w 163"/>
                    <a:gd name="T7" fmla="*/ 2 h 331"/>
                    <a:gd name="T8" fmla="*/ 11 w 163"/>
                    <a:gd name="T9" fmla="*/ 4 h 331"/>
                    <a:gd name="T10" fmla="*/ 13 w 163"/>
                    <a:gd name="T11" fmla="*/ 5 h 331"/>
                    <a:gd name="T12" fmla="*/ 15 w 163"/>
                    <a:gd name="T13" fmla="*/ 8 h 331"/>
                    <a:gd name="T14" fmla="*/ 16 w 163"/>
                    <a:gd name="T15" fmla="*/ 10 h 331"/>
                    <a:gd name="T16" fmla="*/ 18 w 163"/>
                    <a:gd name="T17" fmla="*/ 12 h 331"/>
                    <a:gd name="T18" fmla="*/ 20 w 163"/>
                    <a:gd name="T19" fmla="*/ 16 h 331"/>
                    <a:gd name="T20" fmla="*/ 21 w 163"/>
                    <a:gd name="T21" fmla="*/ 17 h 331"/>
                    <a:gd name="T22" fmla="*/ 16 w 163"/>
                    <a:gd name="T23" fmla="*/ 22 h 331"/>
                    <a:gd name="T24" fmla="*/ 17 w 163"/>
                    <a:gd name="T25" fmla="*/ 22 h 331"/>
                    <a:gd name="T26" fmla="*/ 19 w 163"/>
                    <a:gd name="T27" fmla="*/ 24 h 331"/>
                    <a:gd name="T28" fmla="*/ 20 w 163"/>
                    <a:gd name="T29" fmla="*/ 25 h 331"/>
                    <a:gd name="T30" fmla="*/ 23 w 163"/>
                    <a:gd name="T31" fmla="*/ 28 h 331"/>
                    <a:gd name="T32" fmla="*/ 24 w 163"/>
                    <a:gd name="T33" fmla="*/ 29 h 331"/>
                    <a:gd name="T34" fmla="*/ 25 w 163"/>
                    <a:gd name="T35" fmla="*/ 31 h 331"/>
                    <a:gd name="T36" fmla="*/ 26 w 163"/>
                    <a:gd name="T37" fmla="*/ 33 h 331"/>
                    <a:gd name="T38" fmla="*/ 27 w 163"/>
                    <a:gd name="T39" fmla="*/ 36 h 331"/>
                    <a:gd name="T40" fmla="*/ 28 w 163"/>
                    <a:gd name="T41" fmla="*/ 38 h 331"/>
                    <a:gd name="T42" fmla="*/ 29 w 163"/>
                    <a:gd name="T43" fmla="*/ 41 h 331"/>
                    <a:gd name="T44" fmla="*/ 30 w 163"/>
                    <a:gd name="T45" fmla="*/ 44 h 331"/>
                    <a:gd name="T46" fmla="*/ 32 w 163"/>
                    <a:gd name="T47" fmla="*/ 48 h 331"/>
                    <a:gd name="T48" fmla="*/ 33 w 163"/>
                    <a:gd name="T49" fmla="*/ 51 h 331"/>
                    <a:gd name="T50" fmla="*/ 34 w 163"/>
                    <a:gd name="T51" fmla="*/ 55 h 331"/>
                    <a:gd name="T52" fmla="*/ 35 w 163"/>
                    <a:gd name="T53" fmla="*/ 58 h 331"/>
                    <a:gd name="T54" fmla="*/ 36 w 163"/>
                    <a:gd name="T55" fmla="*/ 61 h 331"/>
                    <a:gd name="T56" fmla="*/ 37 w 163"/>
                    <a:gd name="T57" fmla="*/ 64 h 331"/>
                    <a:gd name="T58" fmla="*/ 38 w 163"/>
                    <a:gd name="T59" fmla="*/ 67 h 331"/>
                    <a:gd name="T60" fmla="*/ 38 w 163"/>
                    <a:gd name="T61" fmla="*/ 69 h 331"/>
                    <a:gd name="T62" fmla="*/ 40 w 163"/>
                    <a:gd name="T63" fmla="*/ 72 h 331"/>
                    <a:gd name="T64" fmla="*/ 40 w 163"/>
                    <a:gd name="T65" fmla="*/ 75 h 331"/>
                    <a:gd name="T66" fmla="*/ 41 w 163"/>
                    <a:gd name="T67" fmla="*/ 77 h 331"/>
                    <a:gd name="T68" fmla="*/ 25 w 163"/>
                    <a:gd name="T69" fmla="*/ 82 h 331"/>
                    <a:gd name="T70" fmla="*/ 25 w 163"/>
                    <a:gd name="T71" fmla="*/ 81 h 331"/>
                    <a:gd name="T72" fmla="*/ 25 w 163"/>
                    <a:gd name="T73" fmla="*/ 80 h 331"/>
                    <a:gd name="T74" fmla="*/ 25 w 163"/>
                    <a:gd name="T75" fmla="*/ 78 h 331"/>
                    <a:gd name="T76" fmla="*/ 25 w 163"/>
                    <a:gd name="T77" fmla="*/ 75 h 331"/>
                    <a:gd name="T78" fmla="*/ 24 w 163"/>
                    <a:gd name="T79" fmla="*/ 72 h 331"/>
                    <a:gd name="T80" fmla="*/ 24 w 163"/>
                    <a:gd name="T81" fmla="*/ 70 h 331"/>
                    <a:gd name="T82" fmla="*/ 24 w 163"/>
                    <a:gd name="T83" fmla="*/ 68 h 331"/>
                    <a:gd name="T84" fmla="*/ 24 w 163"/>
                    <a:gd name="T85" fmla="*/ 66 h 331"/>
                    <a:gd name="T86" fmla="*/ 23 w 163"/>
                    <a:gd name="T87" fmla="*/ 63 h 331"/>
                    <a:gd name="T88" fmla="*/ 23 w 163"/>
                    <a:gd name="T89" fmla="*/ 60 h 331"/>
                    <a:gd name="T90" fmla="*/ 22 w 163"/>
                    <a:gd name="T91" fmla="*/ 58 h 331"/>
                    <a:gd name="T92" fmla="*/ 21 w 163"/>
                    <a:gd name="T93" fmla="*/ 55 h 331"/>
                    <a:gd name="T94" fmla="*/ 20 w 163"/>
                    <a:gd name="T95" fmla="*/ 51 h 331"/>
                    <a:gd name="T96" fmla="*/ 19 w 163"/>
                    <a:gd name="T97" fmla="*/ 48 h 331"/>
                    <a:gd name="T98" fmla="*/ 18 w 163"/>
                    <a:gd name="T99" fmla="*/ 45 h 331"/>
                    <a:gd name="T100" fmla="*/ 17 w 163"/>
                    <a:gd name="T101" fmla="*/ 41 h 331"/>
                    <a:gd name="T102" fmla="*/ 15 w 163"/>
                    <a:gd name="T103" fmla="*/ 38 h 331"/>
                    <a:gd name="T104" fmla="*/ 15 w 163"/>
                    <a:gd name="T105" fmla="*/ 35 h 331"/>
                    <a:gd name="T106" fmla="*/ 13 w 163"/>
                    <a:gd name="T107" fmla="*/ 31 h 331"/>
                    <a:gd name="T108" fmla="*/ 12 w 163"/>
                    <a:gd name="T109" fmla="*/ 29 h 331"/>
                    <a:gd name="T110" fmla="*/ 11 w 163"/>
                    <a:gd name="T111" fmla="*/ 25 h 331"/>
                    <a:gd name="T112" fmla="*/ 10 w 163"/>
                    <a:gd name="T113" fmla="*/ 23 h 331"/>
                    <a:gd name="T114" fmla="*/ 8 w 163"/>
                    <a:gd name="T115" fmla="*/ 20 h 331"/>
                    <a:gd name="T116" fmla="*/ 8 w 163"/>
                    <a:gd name="T117" fmla="*/ 19 h 331"/>
                    <a:gd name="T118" fmla="*/ 6 w 163"/>
                    <a:gd name="T119" fmla="*/ 16 h 331"/>
                    <a:gd name="T120" fmla="*/ 6 w 163"/>
                    <a:gd name="T121" fmla="*/ 15 h 331"/>
                    <a:gd name="T122" fmla="*/ 0 w 163"/>
                    <a:gd name="T123" fmla="*/ 0 h 331"/>
                    <a:gd name="T124" fmla="*/ 0 w 163"/>
                    <a:gd name="T125" fmla="*/ 0 h 3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
                    <a:gd name="T190" fmla="*/ 0 h 331"/>
                    <a:gd name="T191" fmla="*/ 163 w 163"/>
                    <a:gd name="T192" fmla="*/ 331 h 3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 h="331">
                      <a:moveTo>
                        <a:pt x="0" y="0"/>
                      </a:moveTo>
                      <a:lnTo>
                        <a:pt x="1" y="0"/>
                      </a:lnTo>
                      <a:lnTo>
                        <a:pt x="11" y="2"/>
                      </a:lnTo>
                      <a:lnTo>
                        <a:pt x="24" y="8"/>
                      </a:lnTo>
                      <a:lnTo>
                        <a:pt x="41" y="19"/>
                      </a:lnTo>
                      <a:lnTo>
                        <a:pt x="49" y="23"/>
                      </a:lnTo>
                      <a:lnTo>
                        <a:pt x="57" y="32"/>
                      </a:lnTo>
                      <a:lnTo>
                        <a:pt x="62" y="40"/>
                      </a:lnTo>
                      <a:lnTo>
                        <a:pt x="70" y="49"/>
                      </a:lnTo>
                      <a:lnTo>
                        <a:pt x="79" y="65"/>
                      </a:lnTo>
                      <a:lnTo>
                        <a:pt x="83" y="70"/>
                      </a:lnTo>
                      <a:lnTo>
                        <a:pt x="62" y="91"/>
                      </a:lnTo>
                      <a:lnTo>
                        <a:pt x="66" y="91"/>
                      </a:lnTo>
                      <a:lnTo>
                        <a:pt x="76" y="99"/>
                      </a:lnTo>
                      <a:lnTo>
                        <a:pt x="79" y="103"/>
                      </a:lnTo>
                      <a:lnTo>
                        <a:pt x="89" y="112"/>
                      </a:lnTo>
                      <a:lnTo>
                        <a:pt x="93" y="118"/>
                      </a:lnTo>
                      <a:lnTo>
                        <a:pt x="98" y="125"/>
                      </a:lnTo>
                      <a:lnTo>
                        <a:pt x="102" y="133"/>
                      </a:lnTo>
                      <a:lnTo>
                        <a:pt x="108" y="144"/>
                      </a:lnTo>
                      <a:lnTo>
                        <a:pt x="110" y="154"/>
                      </a:lnTo>
                      <a:lnTo>
                        <a:pt x="115" y="165"/>
                      </a:lnTo>
                      <a:lnTo>
                        <a:pt x="119" y="179"/>
                      </a:lnTo>
                      <a:lnTo>
                        <a:pt x="125" y="192"/>
                      </a:lnTo>
                      <a:lnTo>
                        <a:pt x="129" y="205"/>
                      </a:lnTo>
                      <a:lnTo>
                        <a:pt x="133" y="220"/>
                      </a:lnTo>
                      <a:lnTo>
                        <a:pt x="138" y="232"/>
                      </a:lnTo>
                      <a:lnTo>
                        <a:pt x="142" y="247"/>
                      </a:lnTo>
                      <a:lnTo>
                        <a:pt x="146" y="258"/>
                      </a:lnTo>
                      <a:lnTo>
                        <a:pt x="150" y="270"/>
                      </a:lnTo>
                      <a:lnTo>
                        <a:pt x="152" y="279"/>
                      </a:lnTo>
                      <a:lnTo>
                        <a:pt x="157" y="289"/>
                      </a:lnTo>
                      <a:lnTo>
                        <a:pt x="159" y="300"/>
                      </a:lnTo>
                      <a:lnTo>
                        <a:pt x="163" y="308"/>
                      </a:lnTo>
                      <a:lnTo>
                        <a:pt x="98" y="331"/>
                      </a:lnTo>
                      <a:lnTo>
                        <a:pt x="98" y="327"/>
                      </a:lnTo>
                      <a:lnTo>
                        <a:pt x="98" y="321"/>
                      </a:lnTo>
                      <a:lnTo>
                        <a:pt x="98" y="312"/>
                      </a:lnTo>
                      <a:lnTo>
                        <a:pt x="98" y="300"/>
                      </a:lnTo>
                      <a:lnTo>
                        <a:pt x="96" y="291"/>
                      </a:lnTo>
                      <a:lnTo>
                        <a:pt x="95" y="281"/>
                      </a:lnTo>
                      <a:lnTo>
                        <a:pt x="93" y="272"/>
                      </a:lnTo>
                      <a:lnTo>
                        <a:pt x="93" y="264"/>
                      </a:lnTo>
                      <a:lnTo>
                        <a:pt x="91" y="253"/>
                      </a:lnTo>
                      <a:lnTo>
                        <a:pt x="89" y="243"/>
                      </a:lnTo>
                      <a:lnTo>
                        <a:pt x="85" y="232"/>
                      </a:lnTo>
                      <a:lnTo>
                        <a:pt x="83" y="220"/>
                      </a:lnTo>
                      <a:lnTo>
                        <a:pt x="79" y="207"/>
                      </a:lnTo>
                      <a:lnTo>
                        <a:pt x="74" y="194"/>
                      </a:lnTo>
                      <a:lnTo>
                        <a:pt x="70" y="181"/>
                      </a:lnTo>
                      <a:lnTo>
                        <a:pt x="66" y="167"/>
                      </a:lnTo>
                      <a:lnTo>
                        <a:pt x="60" y="152"/>
                      </a:lnTo>
                      <a:lnTo>
                        <a:pt x="57" y="141"/>
                      </a:lnTo>
                      <a:lnTo>
                        <a:pt x="51" y="127"/>
                      </a:lnTo>
                      <a:lnTo>
                        <a:pt x="47" y="116"/>
                      </a:lnTo>
                      <a:lnTo>
                        <a:pt x="41" y="103"/>
                      </a:lnTo>
                      <a:lnTo>
                        <a:pt x="38" y="93"/>
                      </a:lnTo>
                      <a:lnTo>
                        <a:pt x="32" y="82"/>
                      </a:lnTo>
                      <a:lnTo>
                        <a:pt x="30" y="76"/>
                      </a:lnTo>
                      <a:lnTo>
                        <a:pt x="24" y="65"/>
                      </a:lnTo>
                      <a:lnTo>
                        <a:pt x="24" y="61"/>
                      </a:lnTo>
                      <a:lnTo>
                        <a:pt x="0" y="0"/>
                      </a:lnTo>
                      <a:close/>
                    </a:path>
                  </a:pathLst>
                </a:custGeom>
                <a:solidFill>
                  <a:srgbClr val="A6BF73"/>
                </a:solidFill>
                <a:ln w="9525">
                  <a:noFill/>
                  <a:round/>
                  <a:headEnd/>
                  <a:tailEnd/>
                </a:ln>
              </p:spPr>
              <p:txBody>
                <a:bodyPr/>
                <a:lstStyle/>
                <a:p>
                  <a:endParaRPr lang="en-US"/>
                </a:p>
              </p:txBody>
            </p:sp>
            <p:sp>
              <p:nvSpPr>
                <p:cNvPr id="12485" name="Freeform 191"/>
                <p:cNvSpPr>
                  <a:spLocks/>
                </p:cNvSpPr>
                <p:nvPr/>
              </p:nvSpPr>
              <p:spPr bwMode="auto">
                <a:xfrm>
                  <a:off x="2107" y="2538"/>
                  <a:ext cx="63" cy="60"/>
                </a:xfrm>
                <a:custGeom>
                  <a:avLst/>
                  <a:gdLst>
                    <a:gd name="T0" fmla="*/ 20 w 125"/>
                    <a:gd name="T1" fmla="*/ 2 h 120"/>
                    <a:gd name="T2" fmla="*/ 8 w 125"/>
                    <a:gd name="T3" fmla="*/ 0 h 120"/>
                    <a:gd name="T4" fmla="*/ 3 w 125"/>
                    <a:gd name="T5" fmla="*/ 2 h 120"/>
                    <a:gd name="T6" fmla="*/ 0 w 125"/>
                    <a:gd name="T7" fmla="*/ 10 h 120"/>
                    <a:gd name="T8" fmla="*/ 8 w 125"/>
                    <a:gd name="T9" fmla="*/ 26 h 120"/>
                    <a:gd name="T10" fmla="*/ 14 w 125"/>
                    <a:gd name="T11" fmla="*/ 25 h 120"/>
                    <a:gd name="T12" fmla="*/ 17 w 125"/>
                    <a:gd name="T13" fmla="*/ 29 h 120"/>
                    <a:gd name="T14" fmla="*/ 32 w 125"/>
                    <a:gd name="T15" fmla="*/ 30 h 120"/>
                    <a:gd name="T16" fmla="*/ 20 w 125"/>
                    <a:gd name="T17" fmla="*/ 2 h 120"/>
                    <a:gd name="T18" fmla="*/ 20 w 125"/>
                    <a:gd name="T19" fmla="*/ 2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120"/>
                    <a:gd name="T32" fmla="*/ 125 w 125"/>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120">
                      <a:moveTo>
                        <a:pt x="80" y="8"/>
                      </a:moveTo>
                      <a:lnTo>
                        <a:pt x="30" y="0"/>
                      </a:lnTo>
                      <a:lnTo>
                        <a:pt x="9" y="8"/>
                      </a:lnTo>
                      <a:lnTo>
                        <a:pt x="0" y="38"/>
                      </a:lnTo>
                      <a:lnTo>
                        <a:pt x="30" y="104"/>
                      </a:lnTo>
                      <a:lnTo>
                        <a:pt x="55" y="99"/>
                      </a:lnTo>
                      <a:lnTo>
                        <a:pt x="68" y="114"/>
                      </a:lnTo>
                      <a:lnTo>
                        <a:pt x="125" y="120"/>
                      </a:lnTo>
                      <a:lnTo>
                        <a:pt x="80" y="8"/>
                      </a:lnTo>
                      <a:close/>
                    </a:path>
                  </a:pathLst>
                </a:custGeom>
                <a:solidFill>
                  <a:srgbClr val="85291C"/>
                </a:solidFill>
                <a:ln w="9525">
                  <a:noFill/>
                  <a:round/>
                  <a:headEnd/>
                  <a:tailEnd/>
                </a:ln>
              </p:spPr>
              <p:txBody>
                <a:bodyPr/>
                <a:lstStyle/>
                <a:p>
                  <a:endParaRPr lang="en-US"/>
                </a:p>
              </p:txBody>
            </p:sp>
            <p:sp>
              <p:nvSpPr>
                <p:cNvPr id="12486" name="Freeform 192"/>
                <p:cNvSpPr>
                  <a:spLocks/>
                </p:cNvSpPr>
                <p:nvPr/>
              </p:nvSpPr>
              <p:spPr bwMode="auto">
                <a:xfrm>
                  <a:off x="2117" y="2538"/>
                  <a:ext cx="64" cy="69"/>
                </a:xfrm>
                <a:custGeom>
                  <a:avLst/>
                  <a:gdLst>
                    <a:gd name="T0" fmla="*/ 9 w 127"/>
                    <a:gd name="T1" fmla="*/ 0 h 137"/>
                    <a:gd name="T2" fmla="*/ 7 w 127"/>
                    <a:gd name="T3" fmla="*/ 6 h 137"/>
                    <a:gd name="T4" fmla="*/ 1 w 127"/>
                    <a:gd name="T5" fmla="*/ 3 h 137"/>
                    <a:gd name="T6" fmla="*/ 0 w 127"/>
                    <a:gd name="T7" fmla="*/ 12 h 137"/>
                    <a:gd name="T8" fmla="*/ 6 w 127"/>
                    <a:gd name="T9" fmla="*/ 13 h 137"/>
                    <a:gd name="T10" fmla="*/ 7 w 127"/>
                    <a:gd name="T11" fmla="*/ 23 h 137"/>
                    <a:gd name="T12" fmla="*/ 18 w 127"/>
                    <a:gd name="T13" fmla="*/ 22 h 137"/>
                    <a:gd name="T14" fmla="*/ 17 w 127"/>
                    <a:gd name="T15" fmla="*/ 29 h 137"/>
                    <a:gd name="T16" fmla="*/ 32 w 127"/>
                    <a:gd name="T17" fmla="*/ 35 h 137"/>
                    <a:gd name="T18" fmla="*/ 22 w 127"/>
                    <a:gd name="T19" fmla="*/ 14 h 137"/>
                    <a:gd name="T20" fmla="*/ 15 w 127"/>
                    <a:gd name="T21" fmla="*/ 2 h 137"/>
                    <a:gd name="T22" fmla="*/ 9 w 127"/>
                    <a:gd name="T23" fmla="*/ 0 h 137"/>
                    <a:gd name="T24" fmla="*/ 9 w 127"/>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37"/>
                    <a:gd name="T41" fmla="*/ 127 w 127"/>
                    <a:gd name="T42" fmla="*/ 137 h 1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37">
                      <a:moveTo>
                        <a:pt x="36" y="0"/>
                      </a:moveTo>
                      <a:lnTo>
                        <a:pt x="26" y="23"/>
                      </a:lnTo>
                      <a:lnTo>
                        <a:pt x="3" y="11"/>
                      </a:lnTo>
                      <a:lnTo>
                        <a:pt x="0" y="47"/>
                      </a:lnTo>
                      <a:lnTo>
                        <a:pt x="24" y="51"/>
                      </a:lnTo>
                      <a:lnTo>
                        <a:pt x="26" y="89"/>
                      </a:lnTo>
                      <a:lnTo>
                        <a:pt x="72" y="87"/>
                      </a:lnTo>
                      <a:lnTo>
                        <a:pt x="66" y="114"/>
                      </a:lnTo>
                      <a:lnTo>
                        <a:pt x="127" y="137"/>
                      </a:lnTo>
                      <a:lnTo>
                        <a:pt x="87" y="55"/>
                      </a:lnTo>
                      <a:lnTo>
                        <a:pt x="60" y="8"/>
                      </a:lnTo>
                      <a:lnTo>
                        <a:pt x="36" y="0"/>
                      </a:lnTo>
                      <a:close/>
                    </a:path>
                  </a:pathLst>
                </a:custGeom>
                <a:solidFill>
                  <a:srgbClr val="C7695C"/>
                </a:solidFill>
                <a:ln w="9525">
                  <a:noFill/>
                  <a:round/>
                  <a:headEnd/>
                  <a:tailEnd/>
                </a:ln>
              </p:spPr>
              <p:txBody>
                <a:bodyPr/>
                <a:lstStyle/>
                <a:p>
                  <a:endParaRPr lang="en-US"/>
                </a:p>
              </p:txBody>
            </p:sp>
            <p:sp>
              <p:nvSpPr>
                <p:cNvPr id="12487" name="Freeform 193"/>
                <p:cNvSpPr>
                  <a:spLocks/>
                </p:cNvSpPr>
                <p:nvPr/>
              </p:nvSpPr>
              <p:spPr bwMode="auto">
                <a:xfrm>
                  <a:off x="2104" y="2502"/>
                  <a:ext cx="47" cy="29"/>
                </a:xfrm>
                <a:custGeom>
                  <a:avLst/>
                  <a:gdLst>
                    <a:gd name="T0" fmla="*/ 0 w 93"/>
                    <a:gd name="T1" fmla="*/ 10 h 57"/>
                    <a:gd name="T2" fmla="*/ 0 w 93"/>
                    <a:gd name="T3" fmla="*/ 9 h 57"/>
                    <a:gd name="T4" fmla="*/ 0 w 93"/>
                    <a:gd name="T5" fmla="*/ 8 h 57"/>
                    <a:gd name="T6" fmla="*/ 1 w 93"/>
                    <a:gd name="T7" fmla="*/ 7 h 57"/>
                    <a:gd name="T8" fmla="*/ 2 w 93"/>
                    <a:gd name="T9" fmla="*/ 5 h 57"/>
                    <a:gd name="T10" fmla="*/ 4 w 93"/>
                    <a:gd name="T11" fmla="*/ 3 h 57"/>
                    <a:gd name="T12" fmla="*/ 7 w 93"/>
                    <a:gd name="T13" fmla="*/ 2 h 57"/>
                    <a:gd name="T14" fmla="*/ 8 w 93"/>
                    <a:gd name="T15" fmla="*/ 0 h 57"/>
                    <a:gd name="T16" fmla="*/ 9 w 93"/>
                    <a:gd name="T17" fmla="*/ 0 h 57"/>
                    <a:gd name="T18" fmla="*/ 8 w 93"/>
                    <a:gd name="T19" fmla="*/ 6 h 57"/>
                    <a:gd name="T20" fmla="*/ 8 w 93"/>
                    <a:gd name="T21" fmla="*/ 10 h 57"/>
                    <a:gd name="T22" fmla="*/ 17 w 93"/>
                    <a:gd name="T23" fmla="*/ 10 h 57"/>
                    <a:gd name="T24" fmla="*/ 24 w 93"/>
                    <a:gd name="T25" fmla="*/ 15 h 57"/>
                    <a:gd name="T26" fmla="*/ 11 w 93"/>
                    <a:gd name="T27" fmla="*/ 12 h 57"/>
                    <a:gd name="T28" fmla="*/ 4 w 93"/>
                    <a:gd name="T29" fmla="*/ 13 h 57"/>
                    <a:gd name="T30" fmla="*/ 0 w 93"/>
                    <a:gd name="T31" fmla="*/ 10 h 57"/>
                    <a:gd name="T32" fmla="*/ 0 w 93"/>
                    <a:gd name="T33" fmla="*/ 10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3"/>
                    <a:gd name="T52" fmla="*/ 0 h 57"/>
                    <a:gd name="T53" fmla="*/ 93 w 93"/>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3" h="57">
                      <a:moveTo>
                        <a:pt x="0" y="40"/>
                      </a:moveTo>
                      <a:lnTo>
                        <a:pt x="0" y="36"/>
                      </a:lnTo>
                      <a:lnTo>
                        <a:pt x="0" y="32"/>
                      </a:lnTo>
                      <a:lnTo>
                        <a:pt x="2" y="26"/>
                      </a:lnTo>
                      <a:lnTo>
                        <a:pt x="6" y="19"/>
                      </a:lnTo>
                      <a:lnTo>
                        <a:pt x="15" y="9"/>
                      </a:lnTo>
                      <a:lnTo>
                        <a:pt x="25" y="5"/>
                      </a:lnTo>
                      <a:lnTo>
                        <a:pt x="32" y="0"/>
                      </a:lnTo>
                      <a:lnTo>
                        <a:pt x="36" y="0"/>
                      </a:lnTo>
                      <a:lnTo>
                        <a:pt x="30" y="21"/>
                      </a:lnTo>
                      <a:lnTo>
                        <a:pt x="30" y="38"/>
                      </a:lnTo>
                      <a:lnTo>
                        <a:pt x="65" y="40"/>
                      </a:lnTo>
                      <a:lnTo>
                        <a:pt x="93" y="57"/>
                      </a:lnTo>
                      <a:lnTo>
                        <a:pt x="44" y="47"/>
                      </a:lnTo>
                      <a:lnTo>
                        <a:pt x="15" y="49"/>
                      </a:lnTo>
                      <a:lnTo>
                        <a:pt x="0" y="40"/>
                      </a:lnTo>
                      <a:close/>
                    </a:path>
                  </a:pathLst>
                </a:custGeom>
                <a:solidFill>
                  <a:srgbClr val="756969"/>
                </a:solidFill>
                <a:ln w="9525">
                  <a:noFill/>
                  <a:round/>
                  <a:headEnd/>
                  <a:tailEnd/>
                </a:ln>
              </p:spPr>
              <p:txBody>
                <a:bodyPr/>
                <a:lstStyle/>
                <a:p>
                  <a:endParaRPr lang="en-US"/>
                </a:p>
              </p:txBody>
            </p:sp>
            <p:sp>
              <p:nvSpPr>
                <p:cNvPr id="12488" name="Freeform 194"/>
                <p:cNvSpPr>
                  <a:spLocks/>
                </p:cNvSpPr>
                <p:nvPr/>
              </p:nvSpPr>
              <p:spPr bwMode="auto">
                <a:xfrm>
                  <a:off x="2352" y="2828"/>
                  <a:ext cx="49" cy="72"/>
                </a:xfrm>
                <a:custGeom>
                  <a:avLst/>
                  <a:gdLst>
                    <a:gd name="T0" fmla="*/ 2 w 97"/>
                    <a:gd name="T1" fmla="*/ 24 h 145"/>
                    <a:gd name="T2" fmla="*/ 2 w 97"/>
                    <a:gd name="T3" fmla="*/ 22 h 145"/>
                    <a:gd name="T4" fmla="*/ 1 w 97"/>
                    <a:gd name="T5" fmla="*/ 19 h 145"/>
                    <a:gd name="T6" fmla="*/ 1 w 97"/>
                    <a:gd name="T7" fmla="*/ 17 h 145"/>
                    <a:gd name="T8" fmla="*/ 0 w 97"/>
                    <a:gd name="T9" fmla="*/ 15 h 145"/>
                    <a:gd name="T10" fmla="*/ 0 w 97"/>
                    <a:gd name="T11" fmla="*/ 13 h 145"/>
                    <a:gd name="T12" fmla="*/ 0 w 97"/>
                    <a:gd name="T13" fmla="*/ 11 h 145"/>
                    <a:gd name="T14" fmla="*/ 0 w 97"/>
                    <a:gd name="T15" fmla="*/ 7 h 145"/>
                    <a:gd name="T16" fmla="*/ 2 w 97"/>
                    <a:gd name="T17" fmla="*/ 4 h 145"/>
                    <a:gd name="T18" fmla="*/ 4 w 97"/>
                    <a:gd name="T19" fmla="*/ 2 h 145"/>
                    <a:gd name="T20" fmla="*/ 7 w 97"/>
                    <a:gd name="T21" fmla="*/ 1 h 145"/>
                    <a:gd name="T22" fmla="*/ 9 w 97"/>
                    <a:gd name="T23" fmla="*/ 0 h 145"/>
                    <a:gd name="T24" fmla="*/ 12 w 97"/>
                    <a:gd name="T25" fmla="*/ 1 h 145"/>
                    <a:gd name="T26" fmla="*/ 15 w 97"/>
                    <a:gd name="T27" fmla="*/ 3 h 145"/>
                    <a:gd name="T28" fmla="*/ 18 w 97"/>
                    <a:gd name="T29" fmla="*/ 6 h 145"/>
                    <a:gd name="T30" fmla="*/ 19 w 97"/>
                    <a:gd name="T31" fmla="*/ 7 h 145"/>
                    <a:gd name="T32" fmla="*/ 20 w 97"/>
                    <a:gd name="T33" fmla="*/ 9 h 145"/>
                    <a:gd name="T34" fmla="*/ 22 w 97"/>
                    <a:gd name="T35" fmla="*/ 11 h 145"/>
                    <a:gd name="T36" fmla="*/ 23 w 97"/>
                    <a:gd name="T37" fmla="*/ 14 h 145"/>
                    <a:gd name="T38" fmla="*/ 23 w 97"/>
                    <a:gd name="T39" fmla="*/ 15 h 145"/>
                    <a:gd name="T40" fmla="*/ 24 w 97"/>
                    <a:gd name="T41" fmla="*/ 18 h 145"/>
                    <a:gd name="T42" fmla="*/ 25 w 97"/>
                    <a:gd name="T43" fmla="*/ 20 h 145"/>
                    <a:gd name="T44" fmla="*/ 25 w 97"/>
                    <a:gd name="T45" fmla="*/ 23 h 145"/>
                    <a:gd name="T46" fmla="*/ 24 w 97"/>
                    <a:gd name="T47" fmla="*/ 27 h 145"/>
                    <a:gd name="T48" fmla="*/ 22 w 97"/>
                    <a:gd name="T49" fmla="*/ 30 h 145"/>
                    <a:gd name="T50" fmla="*/ 19 w 97"/>
                    <a:gd name="T51" fmla="*/ 33 h 145"/>
                    <a:gd name="T52" fmla="*/ 17 w 97"/>
                    <a:gd name="T53" fmla="*/ 35 h 145"/>
                    <a:gd name="T54" fmla="*/ 14 w 97"/>
                    <a:gd name="T55" fmla="*/ 36 h 145"/>
                    <a:gd name="T56" fmla="*/ 11 w 97"/>
                    <a:gd name="T57" fmla="*/ 36 h 145"/>
                    <a:gd name="T58" fmla="*/ 9 w 97"/>
                    <a:gd name="T59" fmla="*/ 34 h 145"/>
                    <a:gd name="T60" fmla="*/ 7 w 97"/>
                    <a:gd name="T61" fmla="*/ 33 h 145"/>
                    <a:gd name="T62" fmla="*/ 5 w 97"/>
                    <a:gd name="T63" fmla="*/ 30 h 145"/>
                    <a:gd name="T64" fmla="*/ 4 w 97"/>
                    <a:gd name="T65" fmla="*/ 27 h 145"/>
                    <a:gd name="T66" fmla="*/ 2 w 97"/>
                    <a:gd name="T67" fmla="*/ 24 h 145"/>
                    <a:gd name="T68" fmla="*/ 2 w 97"/>
                    <a:gd name="T69" fmla="*/ 24 h 145"/>
                    <a:gd name="T70" fmla="*/ 2 w 97"/>
                    <a:gd name="T71" fmla="*/ 24 h 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45"/>
                    <a:gd name="T110" fmla="*/ 97 w 97"/>
                    <a:gd name="T111" fmla="*/ 145 h 14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45">
                      <a:moveTo>
                        <a:pt x="8" y="97"/>
                      </a:moveTo>
                      <a:lnTo>
                        <a:pt x="6" y="90"/>
                      </a:lnTo>
                      <a:lnTo>
                        <a:pt x="4" y="78"/>
                      </a:lnTo>
                      <a:lnTo>
                        <a:pt x="2" y="69"/>
                      </a:lnTo>
                      <a:lnTo>
                        <a:pt x="0" y="61"/>
                      </a:lnTo>
                      <a:lnTo>
                        <a:pt x="0" y="54"/>
                      </a:lnTo>
                      <a:lnTo>
                        <a:pt x="0" y="46"/>
                      </a:lnTo>
                      <a:lnTo>
                        <a:pt x="0" y="29"/>
                      </a:lnTo>
                      <a:lnTo>
                        <a:pt x="6" y="19"/>
                      </a:lnTo>
                      <a:lnTo>
                        <a:pt x="13" y="10"/>
                      </a:lnTo>
                      <a:lnTo>
                        <a:pt x="25" y="4"/>
                      </a:lnTo>
                      <a:lnTo>
                        <a:pt x="34" y="0"/>
                      </a:lnTo>
                      <a:lnTo>
                        <a:pt x="48" y="4"/>
                      </a:lnTo>
                      <a:lnTo>
                        <a:pt x="59" y="12"/>
                      </a:lnTo>
                      <a:lnTo>
                        <a:pt x="72" y="25"/>
                      </a:lnTo>
                      <a:lnTo>
                        <a:pt x="76" y="29"/>
                      </a:lnTo>
                      <a:lnTo>
                        <a:pt x="80" y="38"/>
                      </a:lnTo>
                      <a:lnTo>
                        <a:pt x="86" y="46"/>
                      </a:lnTo>
                      <a:lnTo>
                        <a:pt x="89" y="56"/>
                      </a:lnTo>
                      <a:lnTo>
                        <a:pt x="91" y="63"/>
                      </a:lnTo>
                      <a:lnTo>
                        <a:pt x="95" y="73"/>
                      </a:lnTo>
                      <a:lnTo>
                        <a:pt x="97" y="82"/>
                      </a:lnTo>
                      <a:lnTo>
                        <a:pt x="97" y="92"/>
                      </a:lnTo>
                      <a:lnTo>
                        <a:pt x="93" y="109"/>
                      </a:lnTo>
                      <a:lnTo>
                        <a:pt x="86" y="122"/>
                      </a:lnTo>
                      <a:lnTo>
                        <a:pt x="76" y="135"/>
                      </a:lnTo>
                      <a:lnTo>
                        <a:pt x="67" y="143"/>
                      </a:lnTo>
                      <a:lnTo>
                        <a:pt x="55" y="145"/>
                      </a:lnTo>
                      <a:lnTo>
                        <a:pt x="44" y="145"/>
                      </a:lnTo>
                      <a:lnTo>
                        <a:pt x="34" y="139"/>
                      </a:lnTo>
                      <a:lnTo>
                        <a:pt x="27" y="132"/>
                      </a:lnTo>
                      <a:lnTo>
                        <a:pt x="17" y="120"/>
                      </a:lnTo>
                      <a:lnTo>
                        <a:pt x="13" y="111"/>
                      </a:lnTo>
                      <a:lnTo>
                        <a:pt x="8" y="99"/>
                      </a:lnTo>
                      <a:lnTo>
                        <a:pt x="8" y="97"/>
                      </a:lnTo>
                      <a:close/>
                    </a:path>
                  </a:pathLst>
                </a:custGeom>
                <a:solidFill>
                  <a:srgbClr val="1A1A1A"/>
                </a:solidFill>
                <a:ln w="9525">
                  <a:noFill/>
                  <a:round/>
                  <a:headEnd/>
                  <a:tailEnd/>
                </a:ln>
              </p:spPr>
              <p:txBody>
                <a:bodyPr/>
                <a:lstStyle/>
                <a:p>
                  <a:endParaRPr lang="en-US"/>
                </a:p>
              </p:txBody>
            </p:sp>
            <p:sp>
              <p:nvSpPr>
                <p:cNvPr id="12489" name="Freeform 195"/>
                <p:cNvSpPr>
                  <a:spLocks/>
                </p:cNvSpPr>
                <p:nvPr/>
              </p:nvSpPr>
              <p:spPr bwMode="auto">
                <a:xfrm>
                  <a:off x="2223" y="2475"/>
                  <a:ext cx="211" cy="414"/>
                </a:xfrm>
                <a:custGeom>
                  <a:avLst/>
                  <a:gdLst>
                    <a:gd name="T0" fmla="*/ 0 w 422"/>
                    <a:gd name="T1" fmla="*/ 0 h 828"/>
                    <a:gd name="T2" fmla="*/ 38 w 422"/>
                    <a:gd name="T3" fmla="*/ 9 h 828"/>
                    <a:gd name="T4" fmla="*/ 58 w 422"/>
                    <a:gd name="T5" fmla="*/ 50 h 828"/>
                    <a:gd name="T6" fmla="*/ 44 w 422"/>
                    <a:gd name="T7" fmla="*/ 60 h 828"/>
                    <a:gd name="T8" fmla="*/ 69 w 422"/>
                    <a:gd name="T9" fmla="*/ 121 h 828"/>
                    <a:gd name="T10" fmla="*/ 82 w 422"/>
                    <a:gd name="T11" fmla="*/ 123 h 828"/>
                    <a:gd name="T12" fmla="*/ 106 w 422"/>
                    <a:gd name="T13" fmla="*/ 186 h 828"/>
                    <a:gd name="T14" fmla="*/ 66 w 422"/>
                    <a:gd name="T15" fmla="*/ 207 h 828"/>
                    <a:gd name="T16" fmla="*/ 22 w 422"/>
                    <a:gd name="T17" fmla="*/ 144 h 828"/>
                    <a:gd name="T18" fmla="*/ 0 w 422"/>
                    <a:gd name="T19" fmla="*/ 0 h 828"/>
                    <a:gd name="T20" fmla="*/ 0 w 422"/>
                    <a:gd name="T21" fmla="*/ 0 h 8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2"/>
                    <a:gd name="T34" fmla="*/ 0 h 828"/>
                    <a:gd name="T35" fmla="*/ 422 w 422"/>
                    <a:gd name="T36" fmla="*/ 828 h 8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2" h="828">
                      <a:moveTo>
                        <a:pt x="0" y="0"/>
                      </a:moveTo>
                      <a:lnTo>
                        <a:pt x="150" y="36"/>
                      </a:lnTo>
                      <a:lnTo>
                        <a:pt x="235" y="199"/>
                      </a:lnTo>
                      <a:lnTo>
                        <a:pt x="176" y="243"/>
                      </a:lnTo>
                      <a:lnTo>
                        <a:pt x="273" y="484"/>
                      </a:lnTo>
                      <a:lnTo>
                        <a:pt x="325" y="494"/>
                      </a:lnTo>
                      <a:lnTo>
                        <a:pt x="422" y="743"/>
                      </a:lnTo>
                      <a:lnTo>
                        <a:pt x="264" y="828"/>
                      </a:lnTo>
                      <a:lnTo>
                        <a:pt x="85" y="575"/>
                      </a:lnTo>
                      <a:lnTo>
                        <a:pt x="0" y="0"/>
                      </a:lnTo>
                      <a:close/>
                    </a:path>
                  </a:pathLst>
                </a:custGeom>
                <a:solidFill>
                  <a:srgbClr val="CC804D"/>
                </a:solidFill>
                <a:ln w="9525">
                  <a:noFill/>
                  <a:round/>
                  <a:headEnd/>
                  <a:tailEnd/>
                </a:ln>
              </p:spPr>
              <p:txBody>
                <a:bodyPr/>
                <a:lstStyle/>
                <a:p>
                  <a:endParaRPr lang="en-US"/>
                </a:p>
              </p:txBody>
            </p:sp>
            <p:sp>
              <p:nvSpPr>
                <p:cNvPr id="12490" name="Freeform 196"/>
                <p:cNvSpPr>
                  <a:spLocks/>
                </p:cNvSpPr>
                <p:nvPr/>
              </p:nvSpPr>
              <p:spPr bwMode="auto">
                <a:xfrm>
                  <a:off x="2142" y="2472"/>
                  <a:ext cx="215" cy="427"/>
                </a:xfrm>
                <a:custGeom>
                  <a:avLst/>
                  <a:gdLst>
                    <a:gd name="T0" fmla="*/ 0 w 430"/>
                    <a:gd name="T1" fmla="*/ 28 h 855"/>
                    <a:gd name="T2" fmla="*/ 23 w 430"/>
                    <a:gd name="T3" fmla="*/ 85 h 855"/>
                    <a:gd name="T4" fmla="*/ 27 w 430"/>
                    <a:gd name="T5" fmla="*/ 85 h 855"/>
                    <a:gd name="T6" fmla="*/ 50 w 430"/>
                    <a:gd name="T7" fmla="*/ 143 h 855"/>
                    <a:gd name="T8" fmla="*/ 72 w 430"/>
                    <a:gd name="T9" fmla="*/ 213 h 855"/>
                    <a:gd name="T10" fmla="*/ 108 w 430"/>
                    <a:gd name="T11" fmla="*/ 209 h 855"/>
                    <a:gd name="T12" fmla="*/ 85 w 430"/>
                    <a:gd name="T13" fmla="*/ 132 h 855"/>
                    <a:gd name="T14" fmla="*/ 76 w 430"/>
                    <a:gd name="T15" fmla="*/ 134 h 855"/>
                    <a:gd name="T16" fmla="*/ 57 w 430"/>
                    <a:gd name="T17" fmla="*/ 70 h 855"/>
                    <a:gd name="T18" fmla="*/ 89 w 430"/>
                    <a:gd name="T19" fmla="*/ 68 h 855"/>
                    <a:gd name="T20" fmla="*/ 87 w 430"/>
                    <a:gd name="T21" fmla="*/ 64 h 855"/>
                    <a:gd name="T22" fmla="*/ 100 w 430"/>
                    <a:gd name="T23" fmla="*/ 52 h 855"/>
                    <a:gd name="T24" fmla="*/ 63 w 430"/>
                    <a:gd name="T25" fmla="*/ 49 h 855"/>
                    <a:gd name="T26" fmla="*/ 41 w 430"/>
                    <a:gd name="T27" fmla="*/ 0 h 855"/>
                    <a:gd name="T28" fmla="*/ 0 w 430"/>
                    <a:gd name="T29" fmla="*/ 28 h 855"/>
                    <a:gd name="T30" fmla="*/ 0 w 430"/>
                    <a:gd name="T31" fmla="*/ 28 h 8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855"/>
                    <a:gd name="T50" fmla="*/ 430 w 430"/>
                    <a:gd name="T51" fmla="*/ 855 h 8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855">
                      <a:moveTo>
                        <a:pt x="0" y="112"/>
                      </a:moveTo>
                      <a:lnTo>
                        <a:pt x="89" y="342"/>
                      </a:lnTo>
                      <a:lnTo>
                        <a:pt x="105" y="340"/>
                      </a:lnTo>
                      <a:lnTo>
                        <a:pt x="198" y="572"/>
                      </a:lnTo>
                      <a:lnTo>
                        <a:pt x="287" y="855"/>
                      </a:lnTo>
                      <a:lnTo>
                        <a:pt x="430" y="836"/>
                      </a:lnTo>
                      <a:lnTo>
                        <a:pt x="337" y="530"/>
                      </a:lnTo>
                      <a:lnTo>
                        <a:pt x="304" y="536"/>
                      </a:lnTo>
                      <a:lnTo>
                        <a:pt x="228" y="281"/>
                      </a:lnTo>
                      <a:lnTo>
                        <a:pt x="354" y="274"/>
                      </a:lnTo>
                      <a:lnTo>
                        <a:pt x="348" y="256"/>
                      </a:lnTo>
                      <a:lnTo>
                        <a:pt x="397" y="211"/>
                      </a:lnTo>
                      <a:lnTo>
                        <a:pt x="253" y="198"/>
                      </a:lnTo>
                      <a:lnTo>
                        <a:pt x="162" y="0"/>
                      </a:lnTo>
                      <a:lnTo>
                        <a:pt x="0" y="112"/>
                      </a:lnTo>
                      <a:close/>
                    </a:path>
                  </a:pathLst>
                </a:custGeom>
                <a:solidFill>
                  <a:srgbClr val="914D36"/>
                </a:solidFill>
                <a:ln w="9525">
                  <a:noFill/>
                  <a:round/>
                  <a:headEnd/>
                  <a:tailEnd/>
                </a:ln>
              </p:spPr>
              <p:txBody>
                <a:bodyPr/>
                <a:lstStyle/>
                <a:p>
                  <a:endParaRPr lang="en-US"/>
                </a:p>
              </p:txBody>
            </p:sp>
            <p:sp>
              <p:nvSpPr>
                <p:cNvPr id="12491" name="Freeform 197"/>
                <p:cNvSpPr>
                  <a:spLocks/>
                </p:cNvSpPr>
                <p:nvPr/>
              </p:nvSpPr>
              <p:spPr bwMode="auto">
                <a:xfrm>
                  <a:off x="2275" y="2858"/>
                  <a:ext cx="49" cy="71"/>
                </a:xfrm>
                <a:custGeom>
                  <a:avLst/>
                  <a:gdLst>
                    <a:gd name="T0" fmla="*/ 3 w 97"/>
                    <a:gd name="T1" fmla="*/ 23 h 143"/>
                    <a:gd name="T2" fmla="*/ 2 w 97"/>
                    <a:gd name="T3" fmla="*/ 22 h 143"/>
                    <a:gd name="T4" fmla="*/ 1 w 97"/>
                    <a:gd name="T5" fmla="*/ 19 h 143"/>
                    <a:gd name="T6" fmla="*/ 1 w 97"/>
                    <a:gd name="T7" fmla="*/ 17 h 143"/>
                    <a:gd name="T8" fmla="*/ 0 w 97"/>
                    <a:gd name="T9" fmla="*/ 15 h 143"/>
                    <a:gd name="T10" fmla="*/ 0 w 97"/>
                    <a:gd name="T11" fmla="*/ 13 h 143"/>
                    <a:gd name="T12" fmla="*/ 0 w 97"/>
                    <a:gd name="T13" fmla="*/ 11 h 143"/>
                    <a:gd name="T14" fmla="*/ 0 w 97"/>
                    <a:gd name="T15" fmla="*/ 7 h 143"/>
                    <a:gd name="T16" fmla="*/ 1 w 97"/>
                    <a:gd name="T17" fmla="*/ 4 h 143"/>
                    <a:gd name="T18" fmla="*/ 3 w 97"/>
                    <a:gd name="T19" fmla="*/ 2 h 143"/>
                    <a:gd name="T20" fmla="*/ 6 w 97"/>
                    <a:gd name="T21" fmla="*/ 0 h 143"/>
                    <a:gd name="T22" fmla="*/ 8 w 97"/>
                    <a:gd name="T23" fmla="*/ 0 h 143"/>
                    <a:gd name="T24" fmla="*/ 12 w 97"/>
                    <a:gd name="T25" fmla="*/ 0 h 143"/>
                    <a:gd name="T26" fmla="*/ 15 w 97"/>
                    <a:gd name="T27" fmla="*/ 2 h 143"/>
                    <a:gd name="T28" fmla="*/ 18 w 97"/>
                    <a:gd name="T29" fmla="*/ 5 h 143"/>
                    <a:gd name="T30" fmla="*/ 20 w 97"/>
                    <a:gd name="T31" fmla="*/ 9 h 143"/>
                    <a:gd name="T32" fmla="*/ 23 w 97"/>
                    <a:gd name="T33" fmla="*/ 13 h 143"/>
                    <a:gd name="T34" fmla="*/ 23 w 97"/>
                    <a:gd name="T35" fmla="*/ 15 h 143"/>
                    <a:gd name="T36" fmla="*/ 24 w 97"/>
                    <a:gd name="T37" fmla="*/ 17 h 143"/>
                    <a:gd name="T38" fmla="*/ 24 w 97"/>
                    <a:gd name="T39" fmla="*/ 20 h 143"/>
                    <a:gd name="T40" fmla="*/ 25 w 97"/>
                    <a:gd name="T41" fmla="*/ 22 h 143"/>
                    <a:gd name="T42" fmla="*/ 23 w 97"/>
                    <a:gd name="T43" fmla="*/ 26 h 143"/>
                    <a:gd name="T44" fmla="*/ 22 w 97"/>
                    <a:gd name="T45" fmla="*/ 30 h 143"/>
                    <a:gd name="T46" fmla="*/ 19 w 97"/>
                    <a:gd name="T47" fmla="*/ 33 h 143"/>
                    <a:gd name="T48" fmla="*/ 17 w 97"/>
                    <a:gd name="T49" fmla="*/ 35 h 143"/>
                    <a:gd name="T50" fmla="*/ 14 w 97"/>
                    <a:gd name="T51" fmla="*/ 35 h 143"/>
                    <a:gd name="T52" fmla="*/ 11 w 97"/>
                    <a:gd name="T53" fmla="*/ 35 h 143"/>
                    <a:gd name="T54" fmla="*/ 9 w 97"/>
                    <a:gd name="T55" fmla="*/ 34 h 143"/>
                    <a:gd name="T56" fmla="*/ 7 w 97"/>
                    <a:gd name="T57" fmla="*/ 32 h 143"/>
                    <a:gd name="T58" fmla="*/ 5 w 97"/>
                    <a:gd name="T59" fmla="*/ 30 h 143"/>
                    <a:gd name="T60" fmla="*/ 4 w 97"/>
                    <a:gd name="T61" fmla="*/ 27 h 143"/>
                    <a:gd name="T62" fmla="*/ 3 w 97"/>
                    <a:gd name="T63" fmla="*/ 24 h 143"/>
                    <a:gd name="T64" fmla="*/ 3 w 97"/>
                    <a:gd name="T65" fmla="*/ 23 h 143"/>
                    <a:gd name="T66" fmla="*/ 3 w 97"/>
                    <a:gd name="T67" fmla="*/ 23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
                    <a:gd name="T103" fmla="*/ 0 h 143"/>
                    <a:gd name="T104" fmla="*/ 97 w 97"/>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 h="143">
                      <a:moveTo>
                        <a:pt x="10" y="95"/>
                      </a:moveTo>
                      <a:lnTo>
                        <a:pt x="6" y="90"/>
                      </a:lnTo>
                      <a:lnTo>
                        <a:pt x="4" y="78"/>
                      </a:lnTo>
                      <a:lnTo>
                        <a:pt x="2" y="69"/>
                      </a:lnTo>
                      <a:lnTo>
                        <a:pt x="0" y="61"/>
                      </a:lnTo>
                      <a:lnTo>
                        <a:pt x="0" y="52"/>
                      </a:lnTo>
                      <a:lnTo>
                        <a:pt x="0" y="44"/>
                      </a:lnTo>
                      <a:lnTo>
                        <a:pt x="0" y="29"/>
                      </a:lnTo>
                      <a:lnTo>
                        <a:pt x="4" y="17"/>
                      </a:lnTo>
                      <a:lnTo>
                        <a:pt x="12" y="8"/>
                      </a:lnTo>
                      <a:lnTo>
                        <a:pt x="23" y="2"/>
                      </a:lnTo>
                      <a:lnTo>
                        <a:pt x="32" y="0"/>
                      </a:lnTo>
                      <a:lnTo>
                        <a:pt x="46" y="2"/>
                      </a:lnTo>
                      <a:lnTo>
                        <a:pt x="59" y="10"/>
                      </a:lnTo>
                      <a:lnTo>
                        <a:pt x="72" y="23"/>
                      </a:lnTo>
                      <a:lnTo>
                        <a:pt x="80" y="36"/>
                      </a:lnTo>
                      <a:lnTo>
                        <a:pt x="90" y="54"/>
                      </a:lnTo>
                      <a:lnTo>
                        <a:pt x="91" y="61"/>
                      </a:lnTo>
                      <a:lnTo>
                        <a:pt x="93" y="71"/>
                      </a:lnTo>
                      <a:lnTo>
                        <a:pt x="95" y="80"/>
                      </a:lnTo>
                      <a:lnTo>
                        <a:pt x="97" y="90"/>
                      </a:lnTo>
                      <a:lnTo>
                        <a:pt x="91" y="107"/>
                      </a:lnTo>
                      <a:lnTo>
                        <a:pt x="86" y="122"/>
                      </a:lnTo>
                      <a:lnTo>
                        <a:pt x="76" y="133"/>
                      </a:lnTo>
                      <a:lnTo>
                        <a:pt x="67" y="141"/>
                      </a:lnTo>
                      <a:lnTo>
                        <a:pt x="53" y="143"/>
                      </a:lnTo>
                      <a:lnTo>
                        <a:pt x="44" y="143"/>
                      </a:lnTo>
                      <a:lnTo>
                        <a:pt x="34" y="139"/>
                      </a:lnTo>
                      <a:lnTo>
                        <a:pt x="25" y="131"/>
                      </a:lnTo>
                      <a:lnTo>
                        <a:pt x="19" y="120"/>
                      </a:lnTo>
                      <a:lnTo>
                        <a:pt x="13" y="109"/>
                      </a:lnTo>
                      <a:lnTo>
                        <a:pt x="10" y="99"/>
                      </a:lnTo>
                      <a:lnTo>
                        <a:pt x="10" y="95"/>
                      </a:lnTo>
                      <a:close/>
                    </a:path>
                  </a:pathLst>
                </a:custGeom>
                <a:solidFill>
                  <a:srgbClr val="1A1A1A"/>
                </a:solidFill>
                <a:ln w="9525">
                  <a:noFill/>
                  <a:round/>
                  <a:headEnd/>
                  <a:tailEnd/>
                </a:ln>
              </p:spPr>
              <p:txBody>
                <a:bodyPr/>
                <a:lstStyle/>
                <a:p>
                  <a:endParaRPr lang="en-US"/>
                </a:p>
              </p:txBody>
            </p:sp>
            <p:sp>
              <p:nvSpPr>
                <p:cNvPr id="12492" name="Freeform 198"/>
                <p:cNvSpPr>
                  <a:spLocks/>
                </p:cNvSpPr>
                <p:nvPr/>
              </p:nvSpPr>
              <p:spPr bwMode="auto">
                <a:xfrm>
                  <a:off x="2286" y="2874"/>
                  <a:ext cx="27" cy="41"/>
                </a:xfrm>
                <a:custGeom>
                  <a:avLst/>
                  <a:gdLst>
                    <a:gd name="T0" fmla="*/ 1 w 55"/>
                    <a:gd name="T1" fmla="*/ 14 h 81"/>
                    <a:gd name="T2" fmla="*/ 0 w 55"/>
                    <a:gd name="T3" fmla="*/ 13 h 81"/>
                    <a:gd name="T4" fmla="*/ 0 w 55"/>
                    <a:gd name="T5" fmla="*/ 11 h 81"/>
                    <a:gd name="T6" fmla="*/ 0 w 55"/>
                    <a:gd name="T7" fmla="*/ 9 h 81"/>
                    <a:gd name="T8" fmla="*/ 0 w 55"/>
                    <a:gd name="T9" fmla="*/ 7 h 81"/>
                    <a:gd name="T10" fmla="*/ 0 w 55"/>
                    <a:gd name="T11" fmla="*/ 3 h 81"/>
                    <a:gd name="T12" fmla="*/ 3 w 55"/>
                    <a:gd name="T13" fmla="*/ 1 h 81"/>
                    <a:gd name="T14" fmla="*/ 4 w 55"/>
                    <a:gd name="T15" fmla="*/ 0 h 81"/>
                    <a:gd name="T16" fmla="*/ 6 w 55"/>
                    <a:gd name="T17" fmla="*/ 1 h 81"/>
                    <a:gd name="T18" fmla="*/ 8 w 55"/>
                    <a:gd name="T19" fmla="*/ 2 h 81"/>
                    <a:gd name="T20" fmla="*/ 10 w 55"/>
                    <a:gd name="T21" fmla="*/ 4 h 81"/>
                    <a:gd name="T22" fmla="*/ 11 w 55"/>
                    <a:gd name="T23" fmla="*/ 6 h 81"/>
                    <a:gd name="T24" fmla="*/ 12 w 55"/>
                    <a:gd name="T25" fmla="*/ 8 h 81"/>
                    <a:gd name="T26" fmla="*/ 13 w 55"/>
                    <a:gd name="T27" fmla="*/ 10 h 81"/>
                    <a:gd name="T28" fmla="*/ 13 w 55"/>
                    <a:gd name="T29" fmla="*/ 13 h 81"/>
                    <a:gd name="T30" fmla="*/ 12 w 55"/>
                    <a:gd name="T31" fmla="*/ 15 h 81"/>
                    <a:gd name="T32" fmla="*/ 12 w 55"/>
                    <a:gd name="T33" fmla="*/ 17 h 81"/>
                    <a:gd name="T34" fmla="*/ 11 w 55"/>
                    <a:gd name="T35" fmla="*/ 19 h 81"/>
                    <a:gd name="T36" fmla="*/ 10 w 55"/>
                    <a:gd name="T37" fmla="*/ 21 h 81"/>
                    <a:gd name="T38" fmla="*/ 6 w 55"/>
                    <a:gd name="T39" fmla="*/ 21 h 81"/>
                    <a:gd name="T40" fmla="*/ 4 w 55"/>
                    <a:gd name="T41" fmla="*/ 19 h 81"/>
                    <a:gd name="T42" fmla="*/ 2 w 55"/>
                    <a:gd name="T43" fmla="*/ 17 h 81"/>
                    <a:gd name="T44" fmla="*/ 2 w 55"/>
                    <a:gd name="T45" fmla="*/ 15 h 81"/>
                    <a:gd name="T46" fmla="*/ 1 w 55"/>
                    <a:gd name="T47" fmla="*/ 14 h 81"/>
                    <a:gd name="T48" fmla="*/ 1 w 55"/>
                    <a:gd name="T49" fmla="*/ 14 h 81"/>
                    <a:gd name="T50" fmla="*/ 1 w 55"/>
                    <a:gd name="T51" fmla="*/ 14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81"/>
                    <a:gd name="T80" fmla="*/ 55 w 55"/>
                    <a:gd name="T81" fmla="*/ 81 h 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81">
                      <a:moveTo>
                        <a:pt x="4" y="53"/>
                      </a:moveTo>
                      <a:lnTo>
                        <a:pt x="2" y="49"/>
                      </a:lnTo>
                      <a:lnTo>
                        <a:pt x="2" y="43"/>
                      </a:lnTo>
                      <a:lnTo>
                        <a:pt x="0" y="34"/>
                      </a:lnTo>
                      <a:lnTo>
                        <a:pt x="0" y="26"/>
                      </a:lnTo>
                      <a:lnTo>
                        <a:pt x="2" y="9"/>
                      </a:lnTo>
                      <a:lnTo>
                        <a:pt x="13" y="2"/>
                      </a:lnTo>
                      <a:lnTo>
                        <a:pt x="19" y="0"/>
                      </a:lnTo>
                      <a:lnTo>
                        <a:pt x="27" y="2"/>
                      </a:lnTo>
                      <a:lnTo>
                        <a:pt x="32" y="5"/>
                      </a:lnTo>
                      <a:lnTo>
                        <a:pt x="40" y="15"/>
                      </a:lnTo>
                      <a:lnTo>
                        <a:pt x="46" y="21"/>
                      </a:lnTo>
                      <a:lnTo>
                        <a:pt x="51" y="30"/>
                      </a:lnTo>
                      <a:lnTo>
                        <a:pt x="53" y="40"/>
                      </a:lnTo>
                      <a:lnTo>
                        <a:pt x="55" y="51"/>
                      </a:lnTo>
                      <a:lnTo>
                        <a:pt x="51" y="59"/>
                      </a:lnTo>
                      <a:lnTo>
                        <a:pt x="50" y="68"/>
                      </a:lnTo>
                      <a:lnTo>
                        <a:pt x="44" y="76"/>
                      </a:lnTo>
                      <a:lnTo>
                        <a:pt x="40" y="81"/>
                      </a:lnTo>
                      <a:lnTo>
                        <a:pt x="25" y="81"/>
                      </a:lnTo>
                      <a:lnTo>
                        <a:pt x="17" y="74"/>
                      </a:lnTo>
                      <a:lnTo>
                        <a:pt x="11" y="68"/>
                      </a:lnTo>
                      <a:lnTo>
                        <a:pt x="8" y="60"/>
                      </a:lnTo>
                      <a:lnTo>
                        <a:pt x="4" y="55"/>
                      </a:lnTo>
                      <a:lnTo>
                        <a:pt x="4" y="53"/>
                      </a:lnTo>
                      <a:close/>
                    </a:path>
                  </a:pathLst>
                </a:custGeom>
                <a:solidFill>
                  <a:srgbClr val="B8B8D9"/>
                </a:solidFill>
                <a:ln w="9525">
                  <a:noFill/>
                  <a:round/>
                  <a:headEnd/>
                  <a:tailEnd/>
                </a:ln>
              </p:spPr>
              <p:txBody>
                <a:bodyPr/>
                <a:lstStyle/>
                <a:p>
                  <a:endParaRPr lang="en-US"/>
                </a:p>
              </p:txBody>
            </p:sp>
            <p:sp>
              <p:nvSpPr>
                <p:cNvPr id="12493" name="Freeform 199"/>
                <p:cNvSpPr>
                  <a:spLocks/>
                </p:cNvSpPr>
                <p:nvPr/>
              </p:nvSpPr>
              <p:spPr bwMode="auto">
                <a:xfrm>
                  <a:off x="2182" y="2682"/>
                  <a:ext cx="74" cy="90"/>
                </a:xfrm>
                <a:custGeom>
                  <a:avLst/>
                  <a:gdLst>
                    <a:gd name="T0" fmla="*/ 9 w 148"/>
                    <a:gd name="T1" fmla="*/ 0 h 180"/>
                    <a:gd name="T2" fmla="*/ 0 w 148"/>
                    <a:gd name="T3" fmla="*/ 12 h 180"/>
                    <a:gd name="T4" fmla="*/ 21 w 148"/>
                    <a:gd name="T5" fmla="*/ 28 h 180"/>
                    <a:gd name="T6" fmla="*/ 23 w 148"/>
                    <a:gd name="T7" fmla="*/ 43 h 180"/>
                    <a:gd name="T8" fmla="*/ 35 w 148"/>
                    <a:gd name="T9" fmla="*/ 45 h 180"/>
                    <a:gd name="T10" fmla="*/ 36 w 148"/>
                    <a:gd name="T11" fmla="*/ 35 h 180"/>
                    <a:gd name="T12" fmla="*/ 33 w 148"/>
                    <a:gd name="T13" fmla="*/ 31 h 180"/>
                    <a:gd name="T14" fmla="*/ 37 w 148"/>
                    <a:gd name="T15" fmla="*/ 28 h 180"/>
                    <a:gd name="T16" fmla="*/ 37 w 148"/>
                    <a:gd name="T17" fmla="*/ 25 h 180"/>
                    <a:gd name="T18" fmla="*/ 27 w 148"/>
                    <a:gd name="T19" fmla="*/ 22 h 180"/>
                    <a:gd name="T20" fmla="*/ 9 w 148"/>
                    <a:gd name="T21" fmla="*/ 0 h 180"/>
                    <a:gd name="T22" fmla="*/ 9 w 148"/>
                    <a:gd name="T23" fmla="*/ 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80"/>
                    <a:gd name="T38" fmla="*/ 148 w 148"/>
                    <a:gd name="T39" fmla="*/ 180 h 1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80">
                      <a:moveTo>
                        <a:pt x="36" y="0"/>
                      </a:moveTo>
                      <a:lnTo>
                        <a:pt x="0" y="51"/>
                      </a:lnTo>
                      <a:lnTo>
                        <a:pt x="87" y="112"/>
                      </a:lnTo>
                      <a:lnTo>
                        <a:pt x="93" y="169"/>
                      </a:lnTo>
                      <a:lnTo>
                        <a:pt x="139" y="180"/>
                      </a:lnTo>
                      <a:lnTo>
                        <a:pt x="142" y="140"/>
                      </a:lnTo>
                      <a:lnTo>
                        <a:pt x="131" y="125"/>
                      </a:lnTo>
                      <a:lnTo>
                        <a:pt x="148" y="112"/>
                      </a:lnTo>
                      <a:lnTo>
                        <a:pt x="148" y="101"/>
                      </a:lnTo>
                      <a:lnTo>
                        <a:pt x="108" y="87"/>
                      </a:lnTo>
                      <a:lnTo>
                        <a:pt x="36" y="0"/>
                      </a:lnTo>
                      <a:close/>
                    </a:path>
                  </a:pathLst>
                </a:custGeom>
                <a:solidFill>
                  <a:srgbClr val="C7695C"/>
                </a:solidFill>
                <a:ln w="9525">
                  <a:noFill/>
                  <a:round/>
                  <a:headEnd/>
                  <a:tailEnd/>
                </a:ln>
              </p:spPr>
              <p:txBody>
                <a:bodyPr/>
                <a:lstStyle/>
                <a:p>
                  <a:endParaRPr lang="en-US"/>
                </a:p>
              </p:txBody>
            </p:sp>
            <p:sp>
              <p:nvSpPr>
                <p:cNvPr id="12494" name="Freeform 200"/>
                <p:cNvSpPr>
                  <a:spLocks/>
                </p:cNvSpPr>
                <p:nvPr/>
              </p:nvSpPr>
              <p:spPr bwMode="auto">
                <a:xfrm>
                  <a:off x="2230" y="2882"/>
                  <a:ext cx="57" cy="56"/>
                </a:xfrm>
                <a:custGeom>
                  <a:avLst/>
                  <a:gdLst>
                    <a:gd name="T0" fmla="*/ 1 w 114"/>
                    <a:gd name="T1" fmla="*/ 3 h 112"/>
                    <a:gd name="T2" fmla="*/ 3 w 114"/>
                    <a:gd name="T3" fmla="*/ 13 h 112"/>
                    <a:gd name="T4" fmla="*/ 0 w 114"/>
                    <a:gd name="T5" fmla="*/ 19 h 112"/>
                    <a:gd name="T6" fmla="*/ 3 w 114"/>
                    <a:gd name="T7" fmla="*/ 28 h 112"/>
                    <a:gd name="T8" fmla="*/ 13 w 114"/>
                    <a:gd name="T9" fmla="*/ 27 h 112"/>
                    <a:gd name="T10" fmla="*/ 29 w 114"/>
                    <a:gd name="T11" fmla="*/ 28 h 112"/>
                    <a:gd name="T12" fmla="*/ 22 w 114"/>
                    <a:gd name="T13" fmla="*/ 15 h 112"/>
                    <a:gd name="T14" fmla="*/ 12 w 114"/>
                    <a:gd name="T15" fmla="*/ 11 h 112"/>
                    <a:gd name="T16" fmla="*/ 12 w 114"/>
                    <a:gd name="T17" fmla="*/ 0 h 112"/>
                    <a:gd name="T18" fmla="*/ 1 w 114"/>
                    <a:gd name="T19" fmla="*/ 3 h 112"/>
                    <a:gd name="T20" fmla="*/ 1 w 114"/>
                    <a:gd name="T21" fmla="*/ 3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4" y="11"/>
                      </a:moveTo>
                      <a:lnTo>
                        <a:pt x="11" y="51"/>
                      </a:lnTo>
                      <a:lnTo>
                        <a:pt x="0" y="76"/>
                      </a:lnTo>
                      <a:lnTo>
                        <a:pt x="9" y="112"/>
                      </a:lnTo>
                      <a:lnTo>
                        <a:pt x="51" y="108"/>
                      </a:lnTo>
                      <a:lnTo>
                        <a:pt x="114" y="112"/>
                      </a:lnTo>
                      <a:lnTo>
                        <a:pt x="87" y="61"/>
                      </a:lnTo>
                      <a:lnTo>
                        <a:pt x="47" y="43"/>
                      </a:lnTo>
                      <a:lnTo>
                        <a:pt x="45" y="0"/>
                      </a:lnTo>
                      <a:lnTo>
                        <a:pt x="4" y="11"/>
                      </a:lnTo>
                      <a:close/>
                    </a:path>
                  </a:pathLst>
                </a:custGeom>
                <a:solidFill>
                  <a:srgbClr val="2E332E"/>
                </a:solidFill>
                <a:ln w="9525">
                  <a:noFill/>
                  <a:round/>
                  <a:headEnd/>
                  <a:tailEnd/>
                </a:ln>
              </p:spPr>
              <p:txBody>
                <a:bodyPr/>
                <a:lstStyle/>
                <a:p>
                  <a:endParaRPr lang="en-US"/>
                </a:p>
              </p:txBody>
            </p:sp>
            <p:sp>
              <p:nvSpPr>
                <p:cNvPr id="12495" name="Freeform 201"/>
                <p:cNvSpPr>
                  <a:spLocks/>
                </p:cNvSpPr>
                <p:nvPr/>
              </p:nvSpPr>
              <p:spPr bwMode="auto">
                <a:xfrm>
                  <a:off x="2149" y="2480"/>
                  <a:ext cx="116" cy="116"/>
                </a:xfrm>
                <a:custGeom>
                  <a:avLst/>
                  <a:gdLst>
                    <a:gd name="T0" fmla="*/ 0 w 232"/>
                    <a:gd name="T1" fmla="*/ 23 h 234"/>
                    <a:gd name="T2" fmla="*/ 26 w 232"/>
                    <a:gd name="T3" fmla="*/ 28 h 234"/>
                    <a:gd name="T4" fmla="*/ 15 w 232"/>
                    <a:gd name="T5" fmla="*/ 41 h 234"/>
                    <a:gd name="T6" fmla="*/ 29 w 232"/>
                    <a:gd name="T7" fmla="*/ 58 h 234"/>
                    <a:gd name="T8" fmla="*/ 58 w 232"/>
                    <a:gd name="T9" fmla="*/ 46 h 234"/>
                    <a:gd name="T10" fmla="*/ 38 w 232"/>
                    <a:gd name="T11" fmla="*/ 0 h 234"/>
                    <a:gd name="T12" fmla="*/ 0 w 232"/>
                    <a:gd name="T13" fmla="*/ 23 h 234"/>
                    <a:gd name="T14" fmla="*/ 0 w 232"/>
                    <a:gd name="T15" fmla="*/ 23 h 234"/>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34"/>
                    <a:gd name="T26" fmla="*/ 232 w 232"/>
                    <a:gd name="T27" fmla="*/ 234 h 2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34">
                      <a:moveTo>
                        <a:pt x="0" y="93"/>
                      </a:moveTo>
                      <a:lnTo>
                        <a:pt x="101" y="114"/>
                      </a:lnTo>
                      <a:lnTo>
                        <a:pt x="59" y="165"/>
                      </a:lnTo>
                      <a:lnTo>
                        <a:pt x="116" y="234"/>
                      </a:lnTo>
                      <a:lnTo>
                        <a:pt x="232" y="186"/>
                      </a:lnTo>
                      <a:lnTo>
                        <a:pt x="149" y="0"/>
                      </a:lnTo>
                      <a:lnTo>
                        <a:pt x="0" y="93"/>
                      </a:lnTo>
                      <a:close/>
                    </a:path>
                  </a:pathLst>
                </a:custGeom>
                <a:solidFill>
                  <a:srgbClr val="FFCC80"/>
                </a:solidFill>
                <a:ln w="9525">
                  <a:noFill/>
                  <a:round/>
                  <a:headEnd/>
                  <a:tailEnd/>
                </a:ln>
              </p:spPr>
              <p:txBody>
                <a:bodyPr/>
                <a:lstStyle/>
                <a:p>
                  <a:endParaRPr lang="en-US"/>
                </a:p>
              </p:txBody>
            </p:sp>
            <p:sp>
              <p:nvSpPr>
                <p:cNvPr id="12496" name="Freeform 202"/>
                <p:cNvSpPr>
                  <a:spLocks/>
                </p:cNvSpPr>
                <p:nvPr/>
              </p:nvSpPr>
              <p:spPr bwMode="auto">
                <a:xfrm>
                  <a:off x="2226" y="2625"/>
                  <a:ext cx="58" cy="84"/>
                </a:xfrm>
                <a:custGeom>
                  <a:avLst/>
                  <a:gdLst>
                    <a:gd name="T0" fmla="*/ 17 w 116"/>
                    <a:gd name="T1" fmla="*/ 0 h 167"/>
                    <a:gd name="T2" fmla="*/ 0 w 116"/>
                    <a:gd name="T3" fmla="*/ 11 h 167"/>
                    <a:gd name="T4" fmla="*/ 29 w 116"/>
                    <a:gd name="T5" fmla="*/ 42 h 167"/>
                    <a:gd name="T6" fmla="*/ 17 w 116"/>
                    <a:gd name="T7" fmla="*/ 0 h 167"/>
                    <a:gd name="T8" fmla="*/ 17 w 116"/>
                    <a:gd name="T9" fmla="*/ 0 h 167"/>
                    <a:gd name="T10" fmla="*/ 0 60000 65536"/>
                    <a:gd name="T11" fmla="*/ 0 60000 65536"/>
                    <a:gd name="T12" fmla="*/ 0 60000 65536"/>
                    <a:gd name="T13" fmla="*/ 0 60000 65536"/>
                    <a:gd name="T14" fmla="*/ 0 60000 65536"/>
                    <a:gd name="T15" fmla="*/ 0 w 116"/>
                    <a:gd name="T16" fmla="*/ 0 h 167"/>
                    <a:gd name="T17" fmla="*/ 116 w 116"/>
                    <a:gd name="T18" fmla="*/ 167 h 167"/>
                  </a:gdLst>
                  <a:ahLst/>
                  <a:cxnLst>
                    <a:cxn ang="T10">
                      <a:pos x="T0" y="T1"/>
                    </a:cxn>
                    <a:cxn ang="T11">
                      <a:pos x="T2" y="T3"/>
                    </a:cxn>
                    <a:cxn ang="T12">
                      <a:pos x="T4" y="T5"/>
                    </a:cxn>
                    <a:cxn ang="T13">
                      <a:pos x="T6" y="T7"/>
                    </a:cxn>
                    <a:cxn ang="T14">
                      <a:pos x="T8" y="T9"/>
                    </a:cxn>
                  </a:cxnLst>
                  <a:rect l="T15" t="T16" r="T17" b="T18"/>
                  <a:pathLst>
                    <a:path w="116" h="167">
                      <a:moveTo>
                        <a:pt x="67" y="0"/>
                      </a:moveTo>
                      <a:lnTo>
                        <a:pt x="0" y="42"/>
                      </a:lnTo>
                      <a:lnTo>
                        <a:pt x="116" y="167"/>
                      </a:lnTo>
                      <a:lnTo>
                        <a:pt x="67" y="0"/>
                      </a:lnTo>
                      <a:close/>
                    </a:path>
                  </a:pathLst>
                </a:custGeom>
                <a:solidFill>
                  <a:srgbClr val="FFCC80"/>
                </a:solidFill>
                <a:ln w="9525">
                  <a:noFill/>
                  <a:round/>
                  <a:headEnd/>
                  <a:tailEnd/>
                </a:ln>
              </p:spPr>
              <p:txBody>
                <a:bodyPr/>
                <a:lstStyle/>
                <a:p>
                  <a:endParaRPr lang="en-US"/>
                </a:p>
              </p:txBody>
            </p:sp>
            <p:sp>
              <p:nvSpPr>
                <p:cNvPr id="12497" name="Freeform 203"/>
                <p:cNvSpPr>
                  <a:spLocks/>
                </p:cNvSpPr>
                <p:nvPr/>
              </p:nvSpPr>
              <p:spPr bwMode="auto">
                <a:xfrm>
                  <a:off x="575" y="1790"/>
                  <a:ext cx="235" cy="98"/>
                </a:xfrm>
                <a:custGeom>
                  <a:avLst/>
                  <a:gdLst>
                    <a:gd name="T0" fmla="*/ 0 w 469"/>
                    <a:gd name="T1" fmla="*/ 28 h 196"/>
                    <a:gd name="T2" fmla="*/ 91 w 469"/>
                    <a:gd name="T3" fmla="*/ 0 h 196"/>
                    <a:gd name="T4" fmla="*/ 118 w 469"/>
                    <a:gd name="T5" fmla="*/ 10 h 196"/>
                    <a:gd name="T6" fmla="*/ 0 w 469"/>
                    <a:gd name="T7" fmla="*/ 49 h 196"/>
                    <a:gd name="T8" fmla="*/ 0 w 469"/>
                    <a:gd name="T9" fmla="*/ 28 h 196"/>
                    <a:gd name="T10" fmla="*/ 0 w 469"/>
                    <a:gd name="T11" fmla="*/ 28 h 196"/>
                    <a:gd name="T12" fmla="*/ 0 60000 65536"/>
                    <a:gd name="T13" fmla="*/ 0 60000 65536"/>
                    <a:gd name="T14" fmla="*/ 0 60000 65536"/>
                    <a:gd name="T15" fmla="*/ 0 60000 65536"/>
                    <a:gd name="T16" fmla="*/ 0 60000 65536"/>
                    <a:gd name="T17" fmla="*/ 0 60000 65536"/>
                    <a:gd name="T18" fmla="*/ 0 w 469"/>
                    <a:gd name="T19" fmla="*/ 0 h 196"/>
                    <a:gd name="T20" fmla="*/ 469 w 469"/>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469" h="196">
                      <a:moveTo>
                        <a:pt x="0" y="112"/>
                      </a:moveTo>
                      <a:lnTo>
                        <a:pt x="363" y="0"/>
                      </a:lnTo>
                      <a:lnTo>
                        <a:pt x="469" y="40"/>
                      </a:lnTo>
                      <a:lnTo>
                        <a:pt x="0" y="196"/>
                      </a:lnTo>
                      <a:lnTo>
                        <a:pt x="0" y="112"/>
                      </a:lnTo>
                      <a:close/>
                    </a:path>
                  </a:pathLst>
                </a:custGeom>
                <a:solidFill>
                  <a:srgbClr val="E6E6FF"/>
                </a:solidFill>
                <a:ln w="9525">
                  <a:noFill/>
                  <a:round/>
                  <a:headEnd/>
                  <a:tailEnd/>
                </a:ln>
              </p:spPr>
              <p:txBody>
                <a:bodyPr/>
                <a:lstStyle/>
                <a:p>
                  <a:endParaRPr lang="en-US"/>
                </a:p>
              </p:txBody>
            </p:sp>
            <p:sp>
              <p:nvSpPr>
                <p:cNvPr id="12498" name="Freeform 204"/>
                <p:cNvSpPr>
                  <a:spLocks/>
                </p:cNvSpPr>
                <p:nvPr/>
              </p:nvSpPr>
              <p:spPr bwMode="auto">
                <a:xfrm>
                  <a:off x="575" y="2153"/>
                  <a:ext cx="333" cy="209"/>
                </a:xfrm>
                <a:custGeom>
                  <a:avLst/>
                  <a:gdLst>
                    <a:gd name="T0" fmla="*/ 0 w 665"/>
                    <a:gd name="T1" fmla="*/ 57 h 418"/>
                    <a:gd name="T2" fmla="*/ 128 w 665"/>
                    <a:gd name="T3" fmla="*/ 0 h 418"/>
                    <a:gd name="T4" fmla="*/ 167 w 665"/>
                    <a:gd name="T5" fmla="*/ 18 h 418"/>
                    <a:gd name="T6" fmla="*/ 0 w 665"/>
                    <a:gd name="T7" fmla="*/ 105 h 418"/>
                    <a:gd name="T8" fmla="*/ 0 w 665"/>
                    <a:gd name="T9" fmla="*/ 57 h 418"/>
                    <a:gd name="T10" fmla="*/ 0 w 665"/>
                    <a:gd name="T11" fmla="*/ 57 h 418"/>
                    <a:gd name="T12" fmla="*/ 0 60000 65536"/>
                    <a:gd name="T13" fmla="*/ 0 60000 65536"/>
                    <a:gd name="T14" fmla="*/ 0 60000 65536"/>
                    <a:gd name="T15" fmla="*/ 0 60000 65536"/>
                    <a:gd name="T16" fmla="*/ 0 60000 65536"/>
                    <a:gd name="T17" fmla="*/ 0 60000 65536"/>
                    <a:gd name="T18" fmla="*/ 0 w 665"/>
                    <a:gd name="T19" fmla="*/ 0 h 418"/>
                    <a:gd name="T20" fmla="*/ 665 w 665"/>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665" h="418">
                      <a:moveTo>
                        <a:pt x="0" y="230"/>
                      </a:moveTo>
                      <a:lnTo>
                        <a:pt x="511" y="0"/>
                      </a:lnTo>
                      <a:lnTo>
                        <a:pt x="665" y="72"/>
                      </a:lnTo>
                      <a:lnTo>
                        <a:pt x="0" y="418"/>
                      </a:lnTo>
                      <a:lnTo>
                        <a:pt x="0" y="230"/>
                      </a:lnTo>
                      <a:close/>
                    </a:path>
                  </a:pathLst>
                </a:custGeom>
                <a:solidFill>
                  <a:srgbClr val="949114"/>
                </a:solidFill>
                <a:ln w="9525">
                  <a:noFill/>
                  <a:round/>
                  <a:headEnd/>
                  <a:tailEnd/>
                </a:ln>
              </p:spPr>
              <p:txBody>
                <a:bodyPr/>
                <a:lstStyle/>
                <a:p>
                  <a:endParaRPr lang="en-US"/>
                </a:p>
              </p:txBody>
            </p:sp>
            <p:sp>
              <p:nvSpPr>
                <p:cNvPr id="12499" name="Freeform 205"/>
                <p:cNvSpPr>
                  <a:spLocks/>
                </p:cNvSpPr>
                <p:nvPr/>
              </p:nvSpPr>
              <p:spPr bwMode="auto">
                <a:xfrm>
                  <a:off x="814" y="2129"/>
                  <a:ext cx="101" cy="141"/>
                </a:xfrm>
                <a:custGeom>
                  <a:avLst/>
                  <a:gdLst>
                    <a:gd name="T0" fmla="*/ 38 w 201"/>
                    <a:gd name="T1" fmla="*/ 2 h 281"/>
                    <a:gd name="T2" fmla="*/ 51 w 201"/>
                    <a:gd name="T3" fmla="*/ 0 h 281"/>
                    <a:gd name="T4" fmla="*/ 18 w 201"/>
                    <a:gd name="T5" fmla="*/ 59 h 281"/>
                    <a:gd name="T6" fmla="*/ 0 w 201"/>
                    <a:gd name="T7" fmla="*/ 71 h 281"/>
                    <a:gd name="T8" fmla="*/ 38 w 201"/>
                    <a:gd name="T9" fmla="*/ 2 h 281"/>
                    <a:gd name="T10" fmla="*/ 38 w 201"/>
                    <a:gd name="T11" fmla="*/ 2 h 281"/>
                    <a:gd name="T12" fmla="*/ 0 60000 65536"/>
                    <a:gd name="T13" fmla="*/ 0 60000 65536"/>
                    <a:gd name="T14" fmla="*/ 0 60000 65536"/>
                    <a:gd name="T15" fmla="*/ 0 60000 65536"/>
                    <a:gd name="T16" fmla="*/ 0 60000 65536"/>
                    <a:gd name="T17" fmla="*/ 0 60000 65536"/>
                    <a:gd name="T18" fmla="*/ 0 w 201"/>
                    <a:gd name="T19" fmla="*/ 0 h 281"/>
                    <a:gd name="T20" fmla="*/ 201 w 201"/>
                    <a:gd name="T21" fmla="*/ 281 h 281"/>
                  </a:gdLst>
                  <a:ahLst/>
                  <a:cxnLst>
                    <a:cxn ang="T12">
                      <a:pos x="T0" y="T1"/>
                    </a:cxn>
                    <a:cxn ang="T13">
                      <a:pos x="T2" y="T3"/>
                    </a:cxn>
                    <a:cxn ang="T14">
                      <a:pos x="T4" y="T5"/>
                    </a:cxn>
                    <a:cxn ang="T15">
                      <a:pos x="T6" y="T7"/>
                    </a:cxn>
                    <a:cxn ang="T16">
                      <a:pos x="T8" y="T9"/>
                    </a:cxn>
                    <a:cxn ang="T17">
                      <a:pos x="T10" y="T11"/>
                    </a:cxn>
                  </a:cxnLst>
                  <a:rect l="T18" t="T19" r="T20" b="T21"/>
                  <a:pathLst>
                    <a:path w="201" h="281">
                      <a:moveTo>
                        <a:pt x="152" y="8"/>
                      </a:moveTo>
                      <a:lnTo>
                        <a:pt x="201" y="0"/>
                      </a:lnTo>
                      <a:lnTo>
                        <a:pt x="72" y="234"/>
                      </a:lnTo>
                      <a:lnTo>
                        <a:pt x="0" y="281"/>
                      </a:lnTo>
                      <a:lnTo>
                        <a:pt x="152" y="8"/>
                      </a:lnTo>
                      <a:close/>
                    </a:path>
                  </a:pathLst>
                </a:custGeom>
                <a:solidFill>
                  <a:srgbClr val="1A1A1A"/>
                </a:solidFill>
                <a:ln w="9525">
                  <a:noFill/>
                  <a:round/>
                  <a:headEnd/>
                  <a:tailEnd/>
                </a:ln>
              </p:spPr>
              <p:txBody>
                <a:bodyPr/>
                <a:lstStyle/>
                <a:p>
                  <a:endParaRPr lang="en-US"/>
                </a:p>
              </p:txBody>
            </p:sp>
            <p:sp>
              <p:nvSpPr>
                <p:cNvPr id="12500" name="Freeform 206"/>
                <p:cNvSpPr>
                  <a:spLocks/>
                </p:cNvSpPr>
                <p:nvPr/>
              </p:nvSpPr>
              <p:spPr bwMode="auto">
                <a:xfrm>
                  <a:off x="721" y="2165"/>
                  <a:ext cx="105" cy="152"/>
                </a:xfrm>
                <a:custGeom>
                  <a:avLst/>
                  <a:gdLst>
                    <a:gd name="T0" fmla="*/ 38 w 209"/>
                    <a:gd name="T1" fmla="*/ 9 h 304"/>
                    <a:gd name="T2" fmla="*/ 53 w 209"/>
                    <a:gd name="T3" fmla="*/ 0 h 304"/>
                    <a:gd name="T4" fmla="*/ 19 w 209"/>
                    <a:gd name="T5" fmla="*/ 65 h 304"/>
                    <a:gd name="T6" fmla="*/ 0 w 209"/>
                    <a:gd name="T7" fmla="*/ 76 h 304"/>
                    <a:gd name="T8" fmla="*/ 38 w 209"/>
                    <a:gd name="T9" fmla="*/ 9 h 304"/>
                    <a:gd name="T10" fmla="*/ 38 w 209"/>
                    <a:gd name="T11" fmla="*/ 9 h 304"/>
                    <a:gd name="T12" fmla="*/ 0 60000 65536"/>
                    <a:gd name="T13" fmla="*/ 0 60000 65536"/>
                    <a:gd name="T14" fmla="*/ 0 60000 65536"/>
                    <a:gd name="T15" fmla="*/ 0 60000 65536"/>
                    <a:gd name="T16" fmla="*/ 0 60000 65536"/>
                    <a:gd name="T17" fmla="*/ 0 60000 65536"/>
                    <a:gd name="T18" fmla="*/ 0 w 209"/>
                    <a:gd name="T19" fmla="*/ 0 h 304"/>
                    <a:gd name="T20" fmla="*/ 209 w 209"/>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209" h="304">
                      <a:moveTo>
                        <a:pt x="152" y="33"/>
                      </a:moveTo>
                      <a:lnTo>
                        <a:pt x="209" y="0"/>
                      </a:lnTo>
                      <a:lnTo>
                        <a:pt x="74" y="259"/>
                      </a:lnTo>
                      <a:lnTo>
                        <a:pt x="0" y="304"/>
                      </a:lnTo>
                      <a:lnTo>
                        <a:pt x="152" y="33"/>
                      </a:lnTo>
                      <a:close/>
                    </a:path>
                  </a:pathLst>
                </a:custGeom>
                <a:solidFill>
                  <a:srgbClr val="1A1A1A"/>
                </a:solidFill>
                <a:ln w="9525">
                  <a:noFill/>
                  <a:round/>
                  <a:headEnd/>
                  <a:tailEnd/>
                </a:ln>
              </p:spPr>
              <p:txBody>
                <a:bodyPr/>
                <a:lstStyle/>
                <a:p>
                  <a:endParaRPr lang="en-US"/>
                </a:p>
              </p:txBody>
            </p:sp>
          </p:grpSp>
          <p:sp>
            <p:nvSpPr>
              <p:cNvPr id="12297" name="Freeform 207"/>
              <p:cNvSpPr>
                <a:spLocks/>
              </p:cNvSpPr>
              <p:nvPr/>
            </p:nvSpPr>
            <p:spPr bwMode="auto">
              <a:xfrm>
                <a:off x="636" y="2202"/>
                <a:ext cx="105" cy="159"/>
              </a:xfrm>
              <a:custGeom>
                <a:avLst/>
                <a:gdLst>
                  <a:gd name="T0" fmla="*/ 40 w 211"/>
                  <a:gd name="T1" fmla="*/ 5 h 318"/>
                  <a:gd name="T2" fmla="*/ 52 w 211"/>
                  <a:gd name="T3" fmla="*/ 0 h 318"/>
                  <a:gd name="T4" fmla="*/ 19 w 211"/>
                  <a:gd name="T5" fmla="*/ 68 h 318"/>
                  <a:gd name="T6" fmla="*/ 0 w 211"/>
                  <a:gd name="T7" fmla="*/ 80 h 318"/>
                  <a:gd name="T8" fmla="*/ 40 w 211"/>
                  <a:gd name="T9" fmla="*/ 5 h 318"/>
                  <a:gd name="T10" fmla="*/ 40 w 211"/>
                  <a:gd name="T11" fmla="*/ 5 h 318"/>
                  <a:gd name="T12" fmla="*/ 0 60000 65536"/>
                  <a:gd name="T13" fmla="*/ 0 60000 65536"/>
                  <a:gd name="T14" fmla="*/ 0 60000 65536"/>
                  <a:gd name="T15" fmla="*/ 0 60000 65536"/>
                  <a:gd name="T16" fmla="*/ 0 60000 65536"/>
                  <a:gd name="T17" fmla="*/ 0 60000 65536"/>
                  <a:gd name="T18" fmla="*/ 0 w 211"/>
                  <a:gd name="T19" fmla="*/ 0 h 318"/>
                  <a:gd name="T20" fmla="*/ 211 w 211"/>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211" h="318">
                    <a:moveTo>
                      <a:pt x="162" y="19"/>
                    </a:moveTo>
                    <a:lnTo>
                      <a:pt x="211" y="0"/>
                    </a:lnTo>
                    <a:lnTo>
                      <a:pt x="76" y="272"/>
                    </a:lnTo>
                    <a:lnTo>
                      <a:pt x="0" y="318"/>
                    </a:lnTo>
                    <a:lnTo>
                      <a:pt x="162" y="19"/>
                    </a:lnTo>
                    <a:close/>
                  </a:path>
                </a:pathLst>
              </a:custGeom>
              <a:solidFill>
                <a:srgbClr val="1A1A1A"/>
              </a:solidFill>
              <a:ln w="9525">
                <a:noFill/>
                <a:round/>
                <a:headEnd/>
                <a:tailEnd/>
              </a:ln>
            </p:spPr>
            <p:txBody>
              <a:bodyPr/>
              <a:lstStyle/>
              <a:p>
                <a:endParaRPr lang="en-US"/>
              </a:p>
            </p:txBody>
          </p:sp>
          <p:sp>
            <p:nvSpPr>
              <p:cNvPr id="12298" name="Freeform 208"/>
              <p:cNvSpPr>
                <a:spLocks/>
              </p:cNvSpPr>
              <p:nvPr/>
            </p:nvSpPr>
            <p:spPr bwMode="auto">
              <a:xfrm>
                <a:off x="578" y="2246"/>
                <a:ext cx="66" cy="141"/>
              </a:xfrm>
              <a:custGeom>
                <a:avLst/>
                <a:gdLst>
                  <a:gd name="T0" fmla="*/ 19 w 133"/>
                  <a:gd name="T1" fmla="*/ 6 h 283"/>
                  <a:gd name="T2" fmla="*/ 33 w 133"/>
                  <a:gd name="T3" fmla="*/ 0 h 283"/>
                  <a:gd name="T4" fmla="*/ 0 w 133"/>
                  <a:gd name="T5" fmla="*/ 70 h 283"/>
                  <a:gd name="T6" fmla="*/ 1 w 133"/>
                  <a:gd name="T7" fmla="*/ 41 h 283"/>
                  <a:gd name="T8" fmla="*/ 19 w 133"/>
                  <a:gd name="T9" fmla="*/ 6 h 283"/>
                  <a:gd name="T10" fmla="*/ 19 w 133"/>
                  <a:gd name="T11" fmla="*/ 6 h 283"/>
                  <a:gd name="T12" fmla="*/ 0 60000 65536"/>
                  <a:gd name="T13" fmla="*/ 0 60000 65536"/>
                  <a:gd name="T14" fmla="*/ 0 60000 65536"/>
                  <a:gd name="T15" fmla="*/ 0 60000 65536"/>
                  <a:gd name="T16" fmla="*/ 0 60000 65536"/>
                  <a:gd name="T17" fmla="*/ 0 60000 65536"/>
                  <a:gd name="T18" fmla="*/ 0 w 133"/>
                  <a:gd name="T19" fmla="*/ 0 h 283"/>
                  <a:gd name="T20" fmla="*/ 133 w 133"/>
                  <a:gd name="T21" fmla="*/ 283 h 283"/>
                </a:gdLst>
                <a:ahLst/>
                <a:cxnLst>
                  <a:cxn ang="T12">
                    <a:pos x="T0" y="T1"/>
                  </a:cxn>
                  <a:cxn ang="T13">
                    <a:pos x="T2" y="T3"/>
                  </a:cxn>
                  <a:cxn ang="T14">
                    <a:pos x="T4" y="T5"/>
                  </a:cxn>
                  <a:cxn ang="T15">
                    <a:pos x="T6" y="T7"/>
                  </a:cxn>
                  <a:cxn ang="T16">
                    <a:pos x="T8" y="T9"/>
                  </a:cxn>
                  <a:cxn ang="T17">
                    <a:pos x="T10" y="T11"/>
                  </a:cxn>
                </a:cxnLst>
                <a:rect l="T18" t="T19" r="T20" b="T21"/>
                <a:pathLst>
                  <a:path w="133" h="283">
                    <a:moveTo>
                      <a:pt x="77" y="25"/>
                    </a:moveTo>
                    <a:lnTo>
                      <a:pt x="133" y="0"/>
                    </a:lnTo>
                    <a:lnTo>
                      <a:pt x="0" y="283"/>
                    </a:lnTo>
                    <a:lnTo>
                      <a:pt x="5" y="165"/>
                    </a:lnTo>
                    <a:lnTo>
                      <a:pt x="77" y="25"/>
                    </a:lnTo>
                    <a:close/>
                  </a:path>
                </a:pathLst>
              </a:custGeom>
              <a:solidFill>
                <a:srgbClr val="1A1A1A"/>
              </a:solidFill>
              <a:ln w="9525">
                <a:noFill/>
                <a:round/>
                <a:headEnd/>
                <a:tailEnd/>
              </a:ln>
            </p:spPr>
            <p:txBody>
              <a:bodyPr/>
              <a:lstStyle/>
              <a:p>
                <a:endParaRPr lang="en-US"/>
              </a:p>
            </p:txBody>
          </p:sp>
          <p:sp>
            <p:nvSpPr>
              <p:cNvPr id="12299" name="Freeform 209"/>
              <p:cNvSpPr>
                <a:spLocks/>
              </p:cNvSpPr>
              <p:nvPr/>
            </p:nvSpPr>
            <p:spPr bwMode="auto">
              <a:xfrm>
                <a:off x="603" y="2623"/>
                <a:ext cx="158" cy="161"/>
              </a:xfrm>
              <a:custGeom>
                <a:avLst/>
                <a:gdLst>
                  <a:gd name="T0" fmla="*/ 69 w 315"/>
                  <a:gd name="T1" fmla="*/ 81 h 321"/>
                  <a:gd name="T2" fmla="*/ 0 w 315"/>
                  <a:gd name="T3" fmla="*/ 0 h 321"/>
                  <a:gd name="T4" fmla="*/ 79 w 315"/>
                  <a:gd name="T5" fmla="*/ 73 h 321"/>
                  <a:gd name="T6" fmla="*/ 69 w 315"/>
                  <a:gd name="T7" fmla="*/ 81 h 321"/>
                  <a:gd name="T8" fmla="*/ 69 w 315"/>
                  <a:gd name="T9" fmla="*/ 81 h 321"/>
                  <a:gd name="T10" fmla="*/ 0 60000 65536"/>
                  <a:gd name="T11" fmla="*/ 0 60000 65536"/>
                  <a:gd name="T12" fmla="*/ 0 60000 65536"/>
                  <a:gd name="T13" fmla="*/ 0 60000 65536"/>
                  <a:gd name="T14" fmla="*/ 0 60000 65536"/>
                  <a:gd name="T15" fmla="*/ 0 w 315"/>
                  <a:gd name="T16" fmla="*/ 0 h 321"/>
                  <a:gd name="T17" fmla="*/ 315 w 315"/>
                  <a:gd name="T18" fmla="*/ 321 h 321"/>
                </a:gdLst>
                <a:ahLst/>
                <a:cxnLst>
                  <a:cxn ang="T10">
                    <a:pos x="T0" y="T1"/>
                  </a:cxn>
                  <a:cxn ang="T11">
                    <a:pos x="T2" y="T3"/>
                  </a:cxn>
                  <a:cxn ang="T12">
                    <a:pos x="T4" y="T5"/>
                  </a:cxn>
                  <a:cxn ang="T13">
                    <a:pos x="T6" y="T7"/>
                  </a:cxn>
                  <a:cxn ang="T14">
                    <a:pos x="T8" y="T9"/>
                  </a:cxn>
                </a:cxnLst>
                <a:rect l="T15" t="T16" r="T17" b="T18"/>
                <a:pathLst>
                  <a:path w="315" h="321">
                    <a:moveTo>
                      <a:pt x="274" y="321"/>
                    </a:moveTo>
                    <a:lnTo>
                      <a:pt x="0" y="0"/>
                    </a:lnTo>
                    <a:lnTo>
                      <a:pt x="315" y="291"/>
                    </a:lnTo>
                    <a:lnTo>
                      <a:pt x="274" y="321"/>
                    </a:lnTo>
                    <a:close/>
                  </a:path>
                </a:pathLst>
              </a:custGeom>
              <a:solidFill>
                <a:srgbClr val="B34D1A"/>
              </a:solidFill>
              <a:ln w="9525">
                <a:noFill/>
                <a:round/>
                <a:headEnd/>
                <a:tailEnd/>
              </a:ln>
            </p:spPr>
            <p:txBody>
              <a:bodyPr/>
              <a:lstStyle/>
              <a:p>
                <a:endParaRPr lang="en-US"/>
              </a:p>
            </p:txBody>
          </p:sp>
          <p:sp>
            <p:nvSpPr>
              <p:cNvPr id="12300" name="Freeform 210"/>
              <p:cNvSpPr>
                <a:spLocks/>
              </p:cNvSpPr>
              <p:nvPr/>
            </p:nvSpPr>
            <p:spPr bwMode="auto">
              <a:xfrm>
                <a:off x="636" y="2812"/>
                <a:ext cx="267" cy="104"/>
              </a:xfrm>
              <a:custGeom>
                <a:avLst/>
                <a:gdLst>
                  <a:gd name="T0" fmla="*/ 0 w 535"/>
                  <a:gd name="T1" fmla="*/ 52 h 207"/>
                  <a:gd name="T2" fmla="*/ 115 w 535"/>
                  <a:gd name="T3" fmla="*/ 0 h 207"/>
                  <a:gd name="T4" fmla="*/ 133 w 535"/>
                  <a:gd name="T5" fmla="*/ 37 h 207"/>
                  <a:gd name="T6" fmla="*/ 0 w 535"/>
                  <a:gd name="T7" fmla="*/ 52 h 207"/>
                  <a:gd name="T8" fmla="*/ 0 w 535"/>
                  <a:gd name="T9" fmla="*/ 52 h 207"/>
                  <a:gd name="T10" fmla="*/ 0 60000 65536"/>
                  <a:gd name="T11" fmla="*/ 0 60000 65536"/>
                  <a:gd name="T12" fmla="*/ 0 60000 65536"/>
                  <a:gd name="T13" fmla="*/ 0 60000 65536"/>
                  <a:gd name="T14" fmla="*/ 0 60000 65536"/>
                  <a:gd name="T15" fmla="*/ 0 w 535"/>
                  <a:gd name="T16" fmla="*/ 0 h 207"/>
                  <a:gd name="T17" fmla="*/ 535 w 535"/>
                  <a:gd name="T18" fmla="*/ 207 h 207"/>
                </a:gdLst>
                <a:ahLst/>
                <a:cxnLst>
                  <a:cxn ang="T10">
                    <a:pos x="T0" y="T1"/>
                  </a:cxn>
                  <a:cxn ang="T11">
                    <a:pos x="T2" y="T3"/>
                  </a:cxn>
                  <a:cxn ang="T12">
                    <a:pos x="T4" y="T5"/>
                  </a:cxn>
                  <a:cxn ang="T13">
                    <a:pos x="T6" y="T7"/>
                  </a:cxn>
                  <a:cxn ang="T14">
                    <a:pos x="T8" y="T9"/>
                  </a:cxn>
                </a:cxnLst>
                <a:rect l="T15" t="T16" r="T17" b="T18"/>
                <a:pathLst>
                  <a:path w="535" h="207">
                    <a:moveTo>
                      <a:pt x="0" y="207"/>
                    </a:moveTo>
                    <a:lnTo>
                      <a:pt x="462" y="0"/>
                    </a:lnTo>
                    <a:lnTo>
                      <a:pt x="535" y="145"/>
                    </a:lnTo>
                    <a:lnTo>
                      <a:pt x="0" y="207"/>
                    </a:lnTo>
                    <a:close/>
                  </a:path>
                </a:pathLst>
              </a:custGeom>
              <a:solidFill>
                <a:srgbClr val="FFA64D"/>
              </a:solidFill>
              <a:ln w="9525">
                <a:noFill/>
                <a:round/>
                <a:headEnd/>
                <a:tailEnd/>
              </a:ln>
            </p:spPr>
            <p:txBody>
              <a:bodyPr/>
              <a:lstStyle/>
              <a:p>
                <a:endParaRPr lang="en-US"/>
              </a:p>
            </p:txBody>
          </p:sp>
        </p:grpSp>
        <p:sp>
          <p:nvSpPr>
            <p:cNvPr id="12295" name="Rectangle 211"/>
            <p:cNvSpPr>
              <a:spLocks noChangeArrowheads="1"/>
            </p:cNvSpPr>
            <p:nvPr/>
          </p:nvSpPr>
          <p:spPr bwMode="auto">
            <a:xfrm>
              <a:off x="930" y="1579"/>
              <a:ext cx="3893" cy="2306"/>
            </a:xfrm>
            <a:prstGeom prst="rect">
              <a:avLst/>
            </a:prstGeom>
            <a:noFill/>
            <a:ln w="12700" algn="ctr">
              <a:solidFill>
                <a:schemeClr val="tx1"/>
              </a:solidFill>
              <a:miter lim="800000"/>
              <a:headEnd/>
              <a:tailEnd/>
            </a:ln>
          </p:spPr>
          <p:txBody>
            <a:bodyPr wrap="none" tIns="91440" bIns="91440" anchor="ctr"/>
            <a:lstStyle/>
            <a:p>
              <a:endParaRPr lang="en-US"/>
            </a:p>
          </p:txBody>
        </p:sp>
      </p:grpSp>
      <p:sp>
        <p:nvSpPr>
          <p:cNvPr id="56532" name="AutoShape 212"/>
          <p:cNvSpPr>
            <a:spLocks noChangeArrowheads="1"/>
          </p:cNvSpPr>
          <p:nvPr/>
        </p:nvSpPr>
        <p:spPr bwMode="auto">
          <a:xfrm>
            <a:off x="512763" y="3167063"/>
            <a:ext cx="2447925" cy="646986"/>
          </a:xfrm>
          <a:prstGeom prst="wedgeRoundRectCallout">
            <a:avLst>
              <a:gd name="adj1" fmla="val 57264"/>
              <a:gd name="adj2" fmla="val 90000"/>
              <a:gd name="adj3" fmla="val 16667"/>
            </a:avLst>
          </a:prstGeom>
          <a:solidFill>
            <a:srgbClr val="FFFFFF"/>
          </a:solidFill>
          <a:ln w="12700">
            <a:solidFill>
              <a:schemeClr val="tx1"/>
            </a:solidFill>
            <a:miter lim="800000"/>
            <a:headEnd/>
            <a:tailEnd/>
          </a:ln>
        </p:spPr>
        <p:txBody>
          <a:bodyPr anchor="ctr">
            <a:spAutoFit/>
          </a:bodyPr>
          <a:lstStyle/>
          <a:p>
            <a:pPr algn="ctr"/>
            <a:r>
              <a:rPr lang="en-US" sz="1600" b="1" dirty="0">
                <a:latin typeface="+mj-lt"/>
              </a:rPr>
              <a:t>These just came in</a:t>
            </a:r>
          </a:p>
          <a:p>
            <a:pPr algn="ctr"/>
            <a:r>
              <a:rPr lang="en-US" sz="1600" b="1" dirty="0">
                <a:latin typeface="+mj-lt"/>
              </a:rPr>
              <a:t>from the supplier</a:t>
            </a:r>
          </a:p>
        </p:txBody>
      </p:sp>
      <p:sp>
        <p:nvSpPr>
          <p:cNvPr id="56533" name="AutoShape 213"/>
          <p:cNvSpPr>
            <a:spLocks noChangeArrowheads="1"/>
          </p:cNvSpPr>
          <p:nvPr/>
        </p:nvSpPr>
        <p:spPr bwMode="auto">
          <a:xfrm>
            <a:off x="1955800" y="1646238"/>
            <a:ext cx="2253625" cy="646986"/>
          </a:xfrm>
          <a:prstGeom prst="wedgeRoundRectCallout">
            <a:avLst>
              <a:gd name="adj1" fmla="val 38944"/>
              <a:gd name="adj2" fmla="val 179546"/>
              <a:gd name="adj3" fmla="val 16667"/>
            </a:avLst>
          </a:prstGeom>
          <a:solidFill>
            <a:srgbClr val="FFFFFF"/>
          </a:solidFill>
          <a:ln w="12700">
            <a:solidFill>
              <a:schemeClr val="tx1"/>
            </a:solidFill>
            <a:miter lim="800000"/>
            <a:headEnd/>
            <a:tailEnd/>
          </a:ln>
        </p:spPr>
        <p:txBody>
          <a:bodyPr wrap="none" anchor="ctr">
            <a:spAutoFit/>
          </a:bodyPr>
          <a:lstStyle/>
          <a:p>
            <a:pPr algn="ctr"/>
            <a:r>
              <a:rPr lang="en-US" sz="1600" b="1">
                <a:latin typeface="+mj-lt"/>
              </a:rPr>
              <a:t>Okay, now we have</a:t>
            </a:r>
          </a:p>
          <a:p>
            <a:pPr algn="ctr"/>
            <a:r>
              <a:rPr lang="en-US" sz="1600" b="1">
                <a:latin typeface="+mj-lt"/>
              </a:rPr>
              <a:t>to record everything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6532"/>
                                        </p:tgtEl>
                                        <p:attrNameLst>
                                          <p:attrName>style.visibility</p:attrName>
                                        </p:attrNameLst>
                                      </p:cBhvr>
                                      <p:to>
                                        <p:strVal val="visible"/>
                                      </p:to>
                                    </p:set>
                                    <p:anim calcmode="lin" valueType="num">
                                      <p:cBhvr>
                                        <p:cTn id="7" dur="500" fill="hold"/>
                                        <p:tgtEl>
                                          <p:spTgt spid="56532"/>
                                        </p:tgtEl>
                                        <p:attrNameLst>
                                          <p:attrName>ppt_w</p:attrName>
                                        </p:attrNameLst>
                                      </p:cBhvr>
                                      <p:tavLst>
                                        <p:tav tm="0">
                                          <p:val>
                                            <p:fltVal val="0"/>
                                          </p:val>
                                        </p:tav>
                                        <p:tav tm="100000">
                                          <p:val>
                                            <p:strVal val="#ppt_w"/>
                                          </p:val>
                                        </p:tav>
                                      </p:tavLst>
                                    </p:anim>
                                    <p:anim calcmode="lin" valueType="num">
                                      <p:cBhvr>
                                        <p:cTn id="8" dur="500" fill="hold"/>
                                        <p:tgtEl>
                                          <p:spTgt spid="565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6533"/>
                                        </p:tgtEl>
                                        <p:attrNameLst>
                                          <p:attrName>style.visibility</p:attrName>
                                        </p:attrNameLst>
                                      </p:cBhvr>
                                      <p:to>
                                        <p:strVal val="visible"/>
                                      </p:to>
                                    </p:set>
                                    <p:anim calcmode="lin" valueType="num">
                                      <p:cBhvr>
                                        <p:cTn id="12" dur="500" fill="hold"/>
                                        <p:tgtEl>
                                          <p:spTgt spid="56533"/>
                                        </p:tgtEl>
                                        <p:attrNameLst>
                                          <p:attrName>ppt_w</p:attrName>
                                        </p:attrNameLst>
                                      </p:cBhvr>
                                      <p:tavLst>
                                        <p:tav tm="0">
                                          <p:val>
                                            <p:fltVal val="0"/>
                                          </p:val>
                                        </p:tav>
                                        <p:tav tm="100000">
                                          <p:val>
                                            <p:strVal val="#ppt_w"/>
                                          </p:val>
                                        </p:tav>
                                      </p:tavLst>
                                    </p:anim>
                                    <p:anim calcmode="lin" valueType="num">
                                      <p:cBhvr>
                                        <p:cTn id="13" dur="500" fill="hold"/>
                                        <p:tgtEl>
                                          <p:spTgt spid="565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32" grpId="0" animBg="1" autoUpdateAnimBg="0"/>
      <p:bldP spid="56533"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944</TotalTime>
  <Words>918</Words>
  <Application>Microsoft Office PowerPoint</Application>
  <PresentationFormat>On-screen Show (4:3)</PresentationFormat>
  <Paragraphs>187</Paragraphs>
  <Slides>23</Slides>
  <Notes>2</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2_EX06PP_template</vt:lpstr>
      <vt:lpstr>QAD 2010 Template</vt:lpstr>
      <vt:lpstr>WIP Lot Trace</vt:lpstr>
      <vt:lpstr>Slide 2</vt:lpstr>
      <vt:lpstr>Facilities</vt:lpstr>
      <vt:lpstr>Course Overview</vt:lpstr>
      <vt:lpstr>What is WIP Lot Trace</vt:lpstr>
      <vt:lpstr>WIP Lot Features</vt:lpstr>
      <vt:lpstr>WIP Lot Features (continued)</vt:lpstr>
      <vt:lpstr>WIP Lot Subcontracting</vt:lpstr>
      <vt:lpstr>Why Was WIP Developed?</vt:lpstr>
      <vt:lpstr>WIP Lot Trace - Limitations</vt:lpstr>
      <vt:lpstr>Terminology</vt:lpstr>
      <vt:lpstr>Customers Using WLT</vt:lpstr>
      <vt:lpstr>Supported Operations</vt:lpstr>
      <vt:lpstr>WIP Lot Trace Menu (3.22.13)</vt:lpstr>
      <vt:lpstr>WLT Functionality</vt:lpstr>
      <vt:lpstr>Traceability</vt:lpstr>
      <vt:lpstr>Traceability Example</vt:lpstr>
      <vt:lpstr>Traceability</vt:lpstr>
      <vt:lpstr>WIP Lot Inventory</vt:lpstr>
      <vt:lpstr>Subcontract</vt:lpstr>
      <vt:lpstr>Course Objectives</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121</cp:revision>
  <cp:lastPrinted>2001-04-09T19:16:54Z</cp:lastPrinted>
  <dcterms:created xsi:type="dcterms:W3CDTF">2000-12-07T01:08:11Z</dcterms:created>
  <dcterms:modified xsi:type="dcterms:W3CDTF">2011-02-25T18:25:52Z</dcterms:modified>
</cp:coreProperties>
</file>