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88" r:id="rId2"/>
  </p:sldMasterIdLst>
  <p:notesMasterIdLst>
    <p:notesMasterId r:id="rId13"/>
  </p:notesMasterIdLst>
  <p:handoutMasterIdLst>
    <p:handoutMasterId r:id="rId14"/>
  </p:handoutMasterIdLst>
  <p:sldIdLst>
    <p:sldId id="269" r:id="rId3"/>
    <p:sldId id="275" r:id="rId4"/>
    <p:sldId id="257" r:id="rId5"/>
    <p:sldId id="274" r:id="rId6"/>
    <p:sldId id="272" r:id="rId7"/>
    <p:sldId id="259" r:id="rId8"/>
    <p:sldId id="273" r:id="rId9"/>
    <p:sldId id="265" r:id="rId10"/>
    <p:sldId id="263" r:id="rId11"/>
    <p:sldId id="270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456" autoAdjust="0"/>
  </p:normalViewPr>
  <p:slideViewPr>
    <p:cSldViewPr snapToGrid="0">
      <p:cViewPr>
        <p:scale>
          <a:sx n="100" d="100"/>
          <a:sy n="100" d="100"/>
        </p:scale>
        <p:origin x="-3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DF06E89B-3155-44C5-8274-4E620758185D}" type="datetime1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98E31C8F-5EC3-44E7-9D38-60C5E617F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0A2BE4F3-A3F7-4991-991B-991F5EEA3E69}" type="datetime1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1CA287C6-6D70-4E18-B7F0-5BB544C982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2BE4F3-A3F7-4991-991B-991F5EEA3E69}" type="datetime1">
              <a:rPr lang="en-US" smtClean="0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A287C6-6D70-4E18-B7F0-5BB544C982F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2008-WLT-BU-010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85" r:id="rId3"/>
    <p:sldLayoutId id="2147483684" r:id="rId4"/>
    <p:sldLayoutId id="2147483683" r:id="rId5"/>
    <p:sldLayoutId id="2147483682" r:id="rId6"/>
    <p:sldLayoutId id="2147483681" r:id="rId7"/>
    <p:sldLayoutId id="2147483680" r:id="rId8"/>
    <p:sldLayoutId id="2147483679" r:id="rId9"/>
    <p:sldLayoutId id="2147483678" r:id="rId10"/>
    <p:sldLayoutId id="2147483677" r:id="rId11"/>
    <p:sldLayoutId id="2147483676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2008-WLT-BU-010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Lot Trace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en-US" smtClean="0"/>
              <a:t>Enterprise </a:t>
            </a:r>
            <a:r>
              <a:rPr lang="en-US" smtClean="0"/>
              <a:t>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r>
              <a:rPr lang="en-US" dirty="0" smtClean="0"/>
              <a:t>Set up WLT</a:t>
            </a:r>
          </a:p>
          <a:p>
            <a:r>
              <a:rPr lang="en-US" dirty="0" smtClean="0"/>
              <a:t>Process WLT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r>
              <a:rPr lang="en-US" b="1" dirty="0" smtClean="0"/>
              <a:t>Identify key business considerations before setting up WLT in QAD Standard Edition</a:t>
            </a:r>
          </a:p>
          <a:p>
            <a:r>
              <a:rPr lang="en-US" dirty="0" smtClean="0"/>
              <a:t>Set up WLT in QAD Standard Edition</a:t>
            </a:r>
          </a:p>
          <a:p>
            <a:r>
              <a:rPr lang="en-US" dirty="0" smtClean="0"/>
              <a:t>Process WLT in QAD Standard Edition</a:t>
            </a:r>
          </a:p>
          <a:p>
            <a:r>
              <a:rPr lang="en-US" dirty="0" smtClean="0"/>
              <a:t>WLT with Work Orders/SFC</a:t>
            </a:r>
          </a:p>
          <a:p>
            <a:r>
              <a:rPr lang="en-US" dirty="0" smtClean="0"/>
              <a:t>WLT with Advanced Repetitive</a:t>
            </a:r>
          </a:p>
          <a:p>
            <a:r>
              <a:rPr lang="en-US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Considerations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Tracing Requirements</a:t>
            </a:r>
          </a:p>
          <a:p>
            <a:r>
              <a:rPr lang="en-US" dirty="0" smtClean="0"/>
              <a:t>Subcontracted Tracing Requirements</a:t>
            </a:r>
            <a:endParaRPr lang="en-US" dirty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6146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WLT-BU-030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WIP Lot and serial tracing records at operation level</a:t>
            </a:r>
          </a:p>
          <a:p>
            <a:r>
              <a:rPr lang="en-US" dirty="0" smtClean="0"/>
              <a:t>Think about:</a:t>
            </a:r>
          </a:p>
          <a:p>
            <a:pPr lvl="1"/>
            <a:r>
              <a:rPr lang="en-US" dirty="0" smtClean="0"/>
              <a:t>which material to trace</a:t>
            </a:r>
          </a:p>
          <a:p>
            <a:pPr lvl="1"/>
            <a:r>
              <a:rPr lang="en-US" dirty="0" smtClean="0"/>
              <a:t>milestone operations</a:t>
            </a:r>
          </a:p>
          <a:p>
            <a:pPr lvl="1"/>
            <a:r>
              <a:rPr lang="en-US" dirty="0" smtClean="0"/>
              <a:t>lot-sizing restrictions</a:t>
            </a:r>
          </a:p>
          <a:p>
            <a:pPr lvl="1"/>
            <a:r>
              <a:rPr lang="en-US" dirty="0" smtClean="0"/>
              <a:t>inventory issuing restrictions</a:t>
            </a:r>
          </a:p>
          <a:p>
            <a:pPr lvl="1"/>
            <a:r>
              <a:rPr lang="en-US" dirty="0" smtClean="0"/>
              <a:t>inventory reference tracing</a:t>
            </a:r>
          </a:p>
          <a:p>
            <a:pPr lvl="1"/>
            <a:r>
              <a:rPr lang="en-US" dirty="0" smtClean="0"/>
              <a:t>lot splitting or combining</a:t>
            </a:r>
          </a:p>
          <a:p>
            <a:pPr lvl="1"/>
            <a:r>
              <a:rPr lang="en-US" dirty="0" smtClean="0"/>
              <a:t>lot/serial format requirements</a:t>
            </a:r>
          </a:p>
        </p:txBody>
      </p:sp>
      <p:sp>
        <p:nvSpPr>
          <p:cNvPr id="717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Tracing Requirements</a:t>
            </a:r>
          </a:p>
        </p:txBody>
      </p:sp>
      <p:sp>
        <p:nvSpPr>
          <p:cNvPr id="717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Trace specific items</a:t>
            </a:r>
          </a:p>
          <a:p>
            <a:r>
              <a:rPr lang="en-US" dirty="0" smtClean="0"/>
              <a:t>Trace components</a:t>
            </a:r>
          </a:p>
          <a:p>
            <a:r>
              <a:rPr lang="en-US" dirty="0" smtClean="0"/>
              <a:t>Trace WIP material</a:t>
            </a:r>
          </a:p>
          <a:p>
            <a:r>
              <a:rPr lang="en-US" dirty="0" smtClean="0"/>
              <a:t>Trace finished goods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Enable WIP Lot trace set in WLT Control File</a:t>
            </a:r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Functionality and Setup</a:t>
            </a:r>
          </a:p>
        </p:txBody>
      </p:sp>
      <p:sp>
        <p:nvSpPr>
          <p:cNvPr id="8194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WLT-BU-050</a:t>
            </a:r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4559427" y="896112"/>
            <a:ext cx="0" cy="4572000"/>
          </a:xfrm>
          <a:prstGeom prst="line">
            <a:avLst/>
          </a:prstGeom>
          <a:ln w="38100"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2230439" y="2254253"/>
            <a:ext cx="5516563" cy="2846389"/>
            <a:chOff x="1315" y="1360"/>
            <a:chExt cx="3475" cy="1793"/>
          </a:xfrm>
        </p:grpSpPr>
        <p:cxnSp>
          <p:nvCxnSpPr>
            <p:cNvPr id="1034" name="AutoShape 17"/>
            <p:cNvCxnSpPr>
              <a:cxnSpLocks noChangeShapeType="1"/>
              <a:stCxn id="1036" idx="2"/>
              <a:endCxn id="14" idx="2"/>
            </p:cNvCxnSpPr>
            <p:nvPr/>
          </p:nvCxnSpPr>
          <p:spPr bwMode="auto">
            <a:xfrm rot="5400000">
              <a:off x="2461" y="214"/>
              <a:ext cx="1183" cy="3475"/>
            </a:xfrm>
            <a:prstGeom prst="bentConnector3">
              <a:avLst>
                <a:gd name="adj1" fmla="val 112177"/>
              </a:avLst>
            </a:prstGeom>
            <a:noFill/>
            <a:ln w="381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035" name="Text Box 18"/>
            <p:cNvSpPr txBox="1">
              <a:spLocks noChangeArrowheads="1"/>
            </p:cNvSpPr>
            <p:nvPr/>
          </p:nvSpPr>
          <p:spPr bwMode="auto">
            <a:xfrm>
              <a:off x="1849" y="2756"/>
              <a:ext cx="2181" cy="3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2800">
                  <a:latin typeface="+mj-lt"/>
                </a:rPr>
                <a:t>Outside Processing</a:t>
              </a:r>
            </a:p>
          </p:txBody>
        </p:sp>
      </p:grpSp>
      <p:grpSp>
        <p:nvGrpSpPr>
          <p:cNvPr id="13" name="Group 196"/>
          <p:cNvGrpSpPr>
            <a:grpSpLocks noChangeAspect="1"/>
          </p:cNvGrpSpPr>
          <p:nvPr/>
        </p:nvGrpSpPr>
        <p:grpSpPr bwMode="auto">
          <a:xfrm>
            <a:off x="336920" y="1675877"/>
            <a:ext cx="3786188" cy="2455863"/>
            <a:chOff x="124" y="1352"/>
            <a:chExt cx="2385" cy="1547"/>
          </a:xfrm>
        </p:grpSpPr>
        <p:sp>
          <p:nvSpPr>
            <p:cNvPr id="14" name="AutoShape 197"/>
            <p:cNvSpPr>
              <a:spLocks noChangeAspect="1" noChangeArrowheads="1" noTextEdit="1"/>
            </p:cNvSpPr>
            <p:nvPr/>
          </p:nvSpPr>
          <p:spPr bwMode="auto">
            <a:xfrm>
              <a:off x="124" y="1352"/>
              <a:ext cx="2385" cy="1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" name="Group 198"/>
            <p:cNvGrpSpPr>
              <a:grpSpLocks/>
            </p:cNvGrpSpPr>
            <p:nvPr/>
          </p:nvGrpSpPr>
          <p:grpSpPr bwMode="auto">
            <a:xfrm>
              <a:off x="896" y="1946"/>
              <a:ext cx="536" cy="147"/>
              <a:chOff x="896" y="1946"/>
              <a:chExt cx="536" cy="147"/>
            </a:xfrm>
          </p:grpSpPr>
          <p:sp>
            <p:nvSpPr>
              <p:cNvPr id="121" name="Freeform 199"/>
              <p:cNvSpPr>
                <a:spLocks/>
              </p:cNvSpPr>
              <p:nvPr/>
            </p:nvSpPr>
            <p:spPr bwMode="auto">
              <a:xfrm>
                <a:off x="896" y="1946"/>
                <a:ext cx="363" cy="147"/>
              </a:xfrm>
              <a:custGeom>
                <a:avLst/>
                <a:gdLst>
                  <a:gd name="T0" fmla="*/ 0 w 726"/>
                  <a:gd name="T1" fmla="*/ 147 h 293"/>
                  <a:gd name="T2" fmla="*/ 0 w 726"/>
                  <a:gd name="T3" fmla="*/ 61 h 293"/>
                  <a:gd name="T4" fmla="*/ 363 w 726"/>
                  <a:gd name="T5" fmla="*/ 0 h 293"/>
                  <a:gd name="T6" fmla="*/ 363 w 726"/>
                  <a:gd name="T7" fmla="*/ 104 h 293"/>
                  <a:gd name="T8" fmla="*/ 0 w 726"/>
                  <a:gd name="T9" fmla="*/ 147 h 2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6"/>
                  <a:gd name="T16" fmla="*/ 0 h 293"/>
                  <a:gd name="T17" fmla="*/ 726 w 726"/>
                  <a:gd name="T18" fmla="*/ 293 h 2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6" h="293">
                    <a:moveTo>
                      <a:pt x="0" y="293"/>
                    </a:moveTo>
                    <a:lnTo>
                      <a:pt x="0" y="122"/>
                    </a:lnTo>
                    <a:lnTo>
                      <a:pt x="726" y="0"/>
                    </a:lnTo>
                    <a:lnTo>
                      <a:pt x="726" y="208"/>
                    </a:lnTo>
                    <a:lnTo>
                      <a:pt x="0" y="293"/>
                    </a:lnTo>
                    <a:close/>
                  </a:path>
                </a:pathLst>
              </a:custGeom>
              <a:solidFill>
                <a:srgbClr val="FF6600"/>
              </a:solidFill>
              <a:ln w="6350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200"/>
              <p:cNvSpPr>
                <a:spLocks/>
              </p:cNvSpPr>
              <p:nvPr/>
            </p:nvSpPr>
            <p:spPr bwMode="auto">
              <a:xfrm>
                <a:off x="1259" y="1946"/>
                <a:ext cx="173" cy="104"/>
              </a:xfrm>
              <a:custGeom>
                <a:avLst/>
                <a:gdLst>
                  <a:gd name="T0" fmla="*/ 0 w 346"/>
                  <a:gd name="T1" fmla="*/ 0 h 208"/>
                  <a:gd name="T2" fmla="*/ 0 w 346"/>
                  <a:gd name="T3" fmla="*/ 104 h 208"/>
                  <a:gd name="T4" fmla="*/ 173 w 346"/>
                  <a:gd name="T5" fmla="*/ 104 h 208"/>
                  <a:gd name="T6" fmla="*/ 173 w 346"/>
                  <a:gd name="T7" fmla="*/ 27 h 208"/>
                  <a:gd name="T8" fmla="*/ 0 w 346"/>
                  <a:gd name="T9" fmla="*/ 0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6"/>
                  <a:gd name="T16" fmla="*/ 0 h 208"/>
                  <a:gd name="T17" fmla="*/ 346 w 346"/>
                  <a:gd name="T18" fmla="*/ 208 h 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6" h="208">
                    <a:moveTo>
                      <a:pt x="0" y="0"/>
                    </a:moveTo>
                    <a:lnTo>
                      <a:pt x="0" y="208"/>
                    </a:lnTo>
                    <a:lnTo>
                      <a:pt x="346" y="208"/>
                    </a:lnTo>
                    <a:lnTo>
                      <a:pt x="346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00"/>
              </a:solidFill>
              <a:ln w="635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" name="Group 201"/>
            <p:cNvGrpSpPr>
              <a:grpSpLocks/>
            </p:cNvGrpSpPr>
            <p:nvPr/>
          </p:nvGrpSpPr>
          <p:grpSpPr bwMode="auto">
            <a:xfrm>
              <a:off x="1364" y="1352"/>
              <a:ext cx="589" cy="894"/>
              <a:chOff x="1364" y="1352"/>
              <a:chExt cx="589" cy="894"/>
            </a:xfrm>
          </p:grpSpPr>
          <p:sp>
            <p:nvSpPr>
              <p:cNvPr id="118" name="Freeform 202"/>
              <p:cNvSpPr>
                <a:spLocks/>
              </p:cNvSpPr>
              <p:nvPr/>
            </p:nvSpPr>
            <p:spPr bwMode="auto">
              <a:xfrm>
                <a:off x="1364" y="1352"/>
                <a:ext cx="131" cy="841"/>
              </a:xfrm>
              <a:custGeom>
                <a:avLst/>
                <a:gdLst>
                  <a:gd name="T0" fmla="*/ 0 w 261"/>
                  <a:gd name="T1" fmla="*/ 841 h 1682"/>
                  <a:gd name="T2" fmla="*/ 37 w 261"/>
                  <a:gd name="T3" fmla="*/ 0 h 1682"/>
                  <a:gd name="T4" fmla="*/ 94 w 261"/>
                  <a:gd name="T5" fmla="*/ 0 h 1682"/>
                  <a:gd name="T6" fmla="*/ 131 w 261"/>
                  <a:gd name="T7" fmla="*/ 841 h 1682"/>
                  <a:gd name="T8" fmla="*/ 0 w 261"/>
                  <a:gd name="T9" fmla="*/ 841 h 16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"/>
                  <a:gd name="T16" fmla="*/ 0 h 1682"/>
                  <a:gd name="T17" fmla="*/ 261 w 261"/>
                  <a:gd name="T18" fmla="*/ 1682 h 16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" h="1682">
                    <a:moveTo>
                      <a:pt x="0" y="1682"/>
                    </a:moveTo>
                    <a:lnTo>
                      <a:pt x="73" y="0"/>
                    </a:lnTo>
                    <a:lnTo>
                      <a:pt x="188" y="0"/>
                    </a:lnTo>
                    <a:lnTo>
                      <a:pt x="261" y="1682"/>
                    </a:lnTo>
                    <a:lnTo>
                      <a:pt x="0" y="168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Freeform 203"/>
              <p:cNvSpPr>
                <a:spLocks/>
              </p:cNvSpPr>
              <p:nvPr/>
            </p:nvSpPr>
            <p:spPr bwMode="auto">
              <a:xfrm>
                <a:off x="1582" y="1371"/>
                <a:ext cx="131" cy="834"/>
              </a:xfrm>
              <a:custGeom>
                <a:avLst/>
                <a:gdLst>
                  <a:gd name="T0" fmla="*/ 0 w 261"/>
                  <a:gd name="T1" fmla="*/ 834 h 1669"/>
                  <a:gd name="T2" fmla="*/ 36 w 261"/>
                  <a:gd name="T3" fmla="*/ 0 h 1669"/>
                  <a:gd name="T4" fmla="*/ 94 w 261"/>
                  <a:gd name="T5" fmla="*/ 0 h 1669"/>
                  <a:gd name="T6" fmla="*/ 131 w 261"/>
                  <a:gd name="T7" fmla="*/ 834 h 1669"/>
                  <a:gd name="T8" fmla="*/ 0 w 261"/>
                  <a:gd name="T9" fmla="*/ 834 h 16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"/>
                  <a:gd name="T16" fmla="*/ 0 h 1669"/>
                  <a:gd name="T17" fmla="*/ 261 w 261"/>
                  <a:gd name="T18" fmla="*/ 1669 h 16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" h="1669">
                    <a:moveTo>
                      <a:pt x="0" y="1669"/>
                    </a:moveTo>
                    <a:lnTo>
                      <a:pt x="72" y="0"/>
                    </a:lnTo>
                    <a:lnTo>
                      <a:pt x="188" y="0"/>
                    </a:lnTo>
                    <a:lnTo>
                      <a:pt x="261" y="1669"/>
                    </a:lnTo>
                    <a:lnTo>
                      <a:pt x="0" y="1669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Freeform 204"/>
              <p:cNvSpPr>
                <a:spLocks/>
              </p:cNvSpPr>
              <p:nvPr/>
            </p:nvSpPr>
            <p:spPr bwMode="auto">
              <a:xfrm>
                <a:off x="1822" y="1406"/>
                <a:ext cx="131" cy="840"/>
              </a:xfrm>
              <a:custGeom>
                <a:avLst/>
                <a:gdLst>
                  <a:gd name="T0" fmla="*/ 0 w 263"/>
                  <a:gd name="T1" fmla="*/ 840 h 1680"/>
                  <a:gd name="T2" fmla="*/ 37 w 263"/>
                  <a:gd name="T3" fmla="*/ 0 h 1680"/>
                  <a:gd name="T4" fmla="*/ 95 w 263"/>
                  <a:gd name="T5" fmla="*/ 0 h 1680"/>
                  <a:gd name="T6" fmla="*/ 131 w 263"/>
                  <a:gd name="T7" fmla="*/ 840 h 1680"/>
                  <a:gd name="T8" fmla="*/ 0 w 263"/>
                  <a:gd name="T9" fmla="*/ 840 h 16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3"/>
                  <a:gd name="T16" fmla="*/ 0 h 1680"/>
                  <a:gd name="T17" fmla="*/ 263 w 263"/>
                  <a:gd name="T18" fmla="*/ 1680 h 16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3" h="1680">
                    <a:moveTo>
                      <a:pt x="0" y="1680"/>
                    </a:moveTo>
                    <a:lnTo>
                      <a:pt x="74" y="0"/>
                    </a:lnTo>
                    <a:lnTo>
                      <a:pt x="191" y="0"/>
                    </a:lnTo>
                    <a:lnTo>
                      <a:pt x="263" y="1680"/>
                    </a:lnTo>
                    <a:lnTo>
                      <a:pt x="0" y="168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7" name="Freeform 205"/>
            <p:cNvSpPr>
              <a:spLocks/>
            </p:cNvSpPr>
            <p:nvPr/>
          </p:nvSpPr>
          <p:spPr bwMode="auto">
            <a:xfrm>
              <a:off x="124" y="2409"/>
              <a:ext cx="2385" cy="490"/>
            </a:xfrm>
            <a:custGeom>
              <a:avLst/>
              <a:gdLst>
                <a:gd name="T0" fmla="*/ 15 w 4770"/>
                <a:gd name="T1" fmla="*/ 31 h 980"/>
                <a:gd name="T2" fmla="*/ 31 w 4770"/>
                <a:gd name="T3" fmla="*/ 127 h 980"/>
                <a:gd name="T4" fmla="*/ 123 w 4770"/>
                <a:gd name="T5" fmla="*/ 175 h 980"/>
                <a:gd name="T6" fmla="*/ 270 w 4770"/>
                <a:gd name="T7" fmla="*/ 167 h 980"/>
                <a:gd name="T8" fmla="*/ 381 w 4770"/>
                <a:gd name="T9" fmla="*/ 207 h 980"/>
                <a:gd name="T10" fmla="*/ 461 w 4770"/>
                <a:gd name="T11" fmla="*/ 275 h 980"/>
                <a:gd name="T12" fmla="*/ 539 w 4770"/>
                <a:gd name="T13" fmla="*/ 355 h 980"/>
                <a:gd name="T14" fmla="*/ 688 w 4770"/>
                <a:gd name="T15" fmla="*/ 399 h 980"/>
                <a:gd name="T16" fmla="*/ 723 w 4770"/>
                <a:gd name="T17" fmla="*/ 403 h 980"/>
                <a:gd name="T18" fmla="*/ 738 w 4770"/>
                <a:gd name="T19" fmla="*/ 403 h 980"/>
                <a:gd name="T20" fmla="*/ 758 w 4770"/>
                <a:gd name="T21" fmla="*/ 403 h 980"/>
                <a:gd name="T22" fmla="*/ 850 w 4770"/>
                <a:gd name="T23" fmla="*/ 403 h 980"/>
                <a:gd name="T24" fmla="*/ 908 w 4770"/>
                <a:gd name="T25" fmla="*/ 403 h 980"/>
                <a:gd name="T26" fmla="*/ 923 w 4770"/>
                <a:gd name="T27" fmla="*/ 403 h 980"/>
                <a:gd name="T28" fmla="*/ 938 w 4770"/>
                <a:gd name="T29" fmla="*/ 403 h 980"/>
                <a:gd name="T30" fmla="*/ 954 w 4770"/>
                <a:gd name="T31" fmla="*/ 407 h 980"/>
                <a:gd name="T32" fmla="*/ 969 w 4770"/>
                <a:gd name="T33" fmla="*/ 407 h 980"/>
                <a:gd name="T34" fmla="*/ 1062 w 4770"/>
                <a:gd name="T35" fmla="*/ 426 h 980"/>
                <a:gd name="T36" fmla="*/ 1135 w 4770"/>
                <a:gd name="T37" fmla="*/ 462 h 980"/>
                <a:gd name="T38" fmla="*/ 1304 w 4770"/>
                <a:gd name="T39" fmla="*/ 490 h 980"/>
                <a:gd name="T40" fmla="*/ 1400 w 4770"/>
                <a:gd name="T41" fmla="*/ 438 h 980"/>
                <a:gd name="T42" fmla="*/ 1504 w 4770"/>
                <a:gd name="T43" fmla="*/ 403 h 980"/>
                <a:gd name="T44" fmla="*/ 1635 w 4770"/>
                <a:gd name="T45" fmla="*/ 303 h 980"/>
                <a:gd name="T46" fmla="*/ 1723 w 4770"/>
                <a:gd name="T47" fmla="*/ 291 h 980"/>
                <a:gd name="T48" fmla="*/ 1746 w 4770"/>
                <a:gd name="T49" fmla="*/ 295 h 980"/>
                <a:gd name="T50" fmla="*/ 1773 w 4770"/>
                <a:gd name="T51" fmla="*/ 295 h 980"/>
                <a:gd name="T52" fmla="*/ 1796 w 4770"/>
                <a:gd name="T53" fmla="*/ 299 h 980"/>
                <a:gd name="T54" fmla="*/ 1812 w 4770"/>
                <a:gd name="T55" fmla="*/ 303 h 980"/>
                <a:gd name="T56" fmla="*/ 1827 w 4770"/>
                <a:gd name="T57" fmla="*/ 307 h 980"/>
                <a:gd name="T58" fmla="*/ 1881 w 4770"/>
                <a:gd name="T59" fmla="*/ 319 h 980"/>
                <a:gd name="T60" fmla="*/ 2027 w 4770"/>
                <a:gd name="T61" fmla="*/ 255 h 980"/>
                <a:gd name="T62" fmla="*/ 2124 w 4770"/>
                <a:gd name="T63" fmla="*/ 175 h 980"/>
                <a:gd name="T64" fmla="*/ 2254 w 4770"/>
                <a:gd name="T65" fmla="*/ 163 h 980"/>
                <a:gd name="T66" fmla="*/ 2385 w 4770"/>
                <a:gd name="T67" fmla="*/ 80 h 980"/>
                <a:gd name="T68" fmla="*/ 2324 w 4770"/>
                <a:gd name="T69" fmla="*/ 0 h 98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770"/>
                <a:gd name="T106" fmla="*/ 0 h 980"/>
                <a:gd name="T107" fmla="*/ 4770 w 4770"/>
                <a:gd name="T108" fmla="*/ 980 h 98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770" h="980">
                  <a:moveTo>
                    <a:pt x="185" y="55"/>
                  </a:moveTo>
                  <a:lnTo>
                    <a:pt x="31" y="63"/>
                  </a:lnTo>
                  <a:lnTo>
                    <a:pt x="0" y="159"/>
                  </a:lnTo>
                  <a:lnTo>
                    <a:pt x="62" y="255"/>
                  </a:lnTo>
                  <a:lnTo>
                    <a:pt x="108" y="334"/>
                  </a:lnTo>
                  <a:lnTo>
                    <a:pt x="246" y="350"/>
                  </a:lnTo>
                  <a:lnTo>
                    <a:pt x="377" y="326"/>
                  </a:lnTo>
                  <a:lnTo>
                    <a:pt x="539" y="334"/>
                  </a:lnTo>
                  <a:lnTo>
                    <a:pt x="615" y="342"/>
                  </a:lnTo>
                  <a:lnTo>
                    <a:pt x="762" y="414"/>
                  </a:lnTo>
                  <a:lnTo>
                    <a:pt x="846" y="470"/>
                  </a:lnTo>
                  <a:lnTo>
                    <a:pt x="923" y="550"/>
                  </a:lnTo>
                  <a:lnTo>
                    <a:pt x="1008" y="637"/>
                  </a:lnTo>
                  <a:lnTo>
                    <a:pt x="1077" y="709"/>
                  </a:lnTo>
                  <a:lnTo>
                    <a:pt x="1269" y="781"/>
                  </a:lnTo>
                  <a:lnTo>
                    <a:pt x="1377" y="797"/>
                  </a:lnTo>
                  <a:lnTo>
                    <a:pt x="1423" y="805"/>
                  </a:lnTo>
                  <a:lnTo>
                    <a:pt x="1446" y="805"/>
                  </a:lnTo>
                  <a:lnTo>
                    <a:pt x="1462" y="805"/>
                  </a:lnTo>
                  <a:lnTo>
                    <a:pt x="1477" y="805"/>
                  </a:lnTo>
                  <a:lnTo>
                    <a:pt x="1493" y="805"/>
                  </a:lnTo>
                  <a:lnTo>
                    <a:pt x="1516" y="805"/>
                  </a:lnTo>
                  <a:lnTo>
                    <a:pt x="1569" y="805"/>
                  </a:lnTo>
                  <a:lnTo>
                    <a:pt x="1700" y="805"/>
                  </a:lnTo>
                  <a:lnTo>
                    <a:pt x="1800" y="805"/>
                  </a:lnTo>
                  <a:lnTo>
                    <a:pt x="1816" y="805"/>
                  </a:lnTo>
                  <a:lnTo>
                    <a:pt x="1831" y="805"/>
                  </a:lnTo>
                  <a:lnTo>
                    <a:pt x="1846" y="805"/>
                  </a:lnTo>
                  <a:lnTo>
                    <a:pt x="1862" y="805"/>
                  </a:lnTo>
                  <a:lnTo>
                    <a:pt x="1877" y="805"/>
                  </a:lnTo>
                  <a:lnTo>
                    <a:pt x="1893" y="813"/>
                  </a:lnTo>
                  <a:lnTo>
                    <a:pt x="1908" y="813"/>
                  </a:lnTo>
                  <a:lnTo>
                    <a:pt x="1923" y="813"/>
                  </a:lnTo>
                  <a:lnTo>
                    <a:pt x="1939" y="813"/>
                  </a:lnTo>
                  <a:lnTo>
                    <a:pt x="1954" y="821"/>
                  </a:lnTo>
                  <a:lnTo>
                    <a:pt x="2123" y="852"/>
                  </a:lnTo>
                  <a:lnTo>
                    <a:pt x="2185" y="876"/>
                  </a:lnTo>
                  <a:lnTo>
                    <a:pt x="2270" y="924"/>
                  </a:lnTo>
                  <a:lnTo>
                    <a:pt x="2316" y="956"/>
                  </a:lnTo>
                  <a:lnTo>
                    <a:pt x="2608" y="980"/>
                  </a:lnTo>
                  <a:lnTo>
                    <a:pt x="2724" y="940"/>
                  </a:lnTo>
                  <a:lnTo>
                    <a:pt x="2800" y="876"/>
                  </a:lnTo>
                  <a:lnTo>
                    <a:pt x="2931" y="813"/>
                  </a:lnTo>
                  <a:lnTo>
                    <a:pt x="3008" y="805"/>
                  </a:lnTo>
                  <a:lnTo>
                    <a:pt x="3116" y="789"/>
                  </a:lnTo>
                  <a:lnTo>
                    <a:pt x="3270" y="605"/>
                  </a:lnTo>
                  <a:lnTo>
                    <a:pt x="3401" y="581"/>
                  </a:lnTo>
                  <a:lnTo>
                    <a:pt x="3447" y="581"/>
                  </a:lnTo>
                  <a:lnTo>
                    <a:pt x="3470" y="581"/>
                  </a:lnTo>
                  <a:lnTo>
                    <a:pt x="3493" y="589"/>
                  </a:lnTo>
                  <a:lnTo>
                    <a:pt x="3524" y="589"/>
                  </a:lnTo>
                  <a:lnTo>
                    <a:pt x="3547" y="589"/>
                  </a:lnTo>
                  <a:lnTo>
                    <a:pt x="3570" y="589"/>
                  </a:lnTo>
                  <a:lnTo>
                    <a:pt x="3593" y="597"/>
                  </a:lnTo>
                  <a:lnTo>
                    <a:pt x="3608" y="597"/>
                  </a:lnTo>
                  <a:lnTo>
                    <a:pt x="3624" y="605"/>
                  </a:lnTo>
                  <a:lnTo>
                    <a:pt x="3639" y="605"/>
                  </a:lnTo>
                  <a:lnTo>
                    <a:pt x="3654" y="613"/>
                  </a:lnTo>
                  <a:lnTo>
                    <a:pt x="3670" y="621"/>
                  </a:lnTo>
                  <a:lnTo>
                    <a:pt x="3762" y="637"/>
                  </a:lnTo>
                  <a:lnTo>
                    <a:pt x="3939" y="621"/>
                  </a:lnTo>
                  <a:lnTo>
                    <a:pt x="4055" y="510"/>
                  </a:lnTo>
                  <a:lnTo>
                    <a:pt x="4162" y="398"/>
                  </a:lnTo>
                  <a:lnTo>
                    <a:pt x="4247" y="350"/>
                  </a:lnTo>
                  <a:lnTo>
                    <a:pt x="4385" y="374"/>
                  </a:lnTo>
                  <a:lnTo>
                    <a:pt x="4508" y="326"/>
                  </a:lnTo>
                  <a:lnTo>
                    <a:pt x="4570" y="223"/>
                  </a:lnTo>
                  <a:lnTo>
                    <a:pt x="4770" y="159"/>
                  </a:lnTo>
                  <a:lnTo>
                    <a:pt x="4770" y="55"/>
                  </a:lnTo>
                  <a:lnTo>
                    <a:pt x="4647" y="0"/>
                  </a:lnTo>
                  <a:lnTo>
                    <a:pt x="185" y="55"/>
                  </a:lnTo>
                  <a:close/>
                </a:path>
              </a:pathLst>
            </a:custGeom>
            <a:pattFill prst="divot">
              <a:fgClr>
                <a:srgbClr val="99CC00"/>
              </a:fgClr>
              <a:bgClr>
                <a:srgbClr val="8BBC00"/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206"/>
            <p:cNvSpPr>
              <a:spLocks/>
            </p:cNvSpPr>
            <p:nvPr/>
          </p:nvSpPr>
          <p:spPr bwMode="auto">
            <a:xfrm>
              <a:off x="2092" y="2508"/>
              <a:ext cx="185" cy="46"/>
            </a:xfrm>
            <a:custGeom>
              <a:avLst/>
              <a:gdLst>
                <a:gd name="T0" fmla="*/ 0 w 369"/>
                <a:gd name="T1" fmla="*/ 35 h 91"/>
                <a:gd name="T2" fmla="*/ 140 w 369"/>
                <a:gd name="T3" fmla="*/ 0 h 91"/>
                <a:gd name="T4" fmla="*/ 185 w 369"/>
                <a:gd name="T5" fmla="*/ 11 h 91"/>
                <a:gd name="T6" fmla="*/ 35 w 369"/>
                <a:gd name="T7" fmla="*/ 46 h 91"/>
                <a:gd name="T8" fmla="*/ 0 w 369"/>
                <a:gd name="T9" fmla="*/ 35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9"/>
                <a:gd name="T16" fmla="*/ 0 h 91"/>
                <a:gd name="T17" fmla="*/ 369 w 369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9" h="91">
                  <a:moveTo>
                    <a:pt x="0" y="70"/>
                  </a:moveTo>
                  <a:lnTo>
                    <a:pt x="280" y="0"/>
                  </a:lnTo>
                  <a:lnTo>
                    <a:pt x="369" y="22"/>
                  </a:lnTo>
                  <a:lnTo>
                    <a:pt x="70" y="91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5B5B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207"/>
            <p:cNvSpPr>
              <a:spLocks/>
            </p:cNvSpPr>
            <p:nvPr/>
          </p:nvSpPr>
          <p:spPr bwMode="auto">
            <a:xfrm>
              <a:off x="2092" y="2543"/>
              <a:ext cx="36" cy="33"/>
            </a:xfrm>
            <a:custGeom>
              <a:avLst/>
              <a:gdLst>
                <a:gd name="T0" fmla="*/ 0 w 70"/>
                <a:gd name="T1" fmla="*/ 0 h 65"/>
                <a:gd name="T2" fmla="*/ 36 w 70"/>
                <a:gd name="T3" fmla="*/ 11 h 65"/>
                <a:gd name="T4" fmla="*/ 36 w 70"/>
                <a:gd name="T5" fmla="*/ 33 h 65"/>
                <a:gd name="T6" fmla="*/ 0 w 70"/>
                <a:gd name="T7" fmla="*/ 19 h 65"/>
                <a:gd name="T8" fmla="*/ 0 w 70"/>
                <a:gd name="T9" fmla="*/ 0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65"/>
                <a:gd name="T17" fmla="*/ 70 w 70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65">
                  <a:moveTo>
                    <a:pt x="0" y="0"/>
                  </a:moveTo>
                  <a:lnTo>
                    <a:pt x="70" y="21"/>
                  </a:lnTo>
                  <a:lnTo>
                    <a:pt x="70" y="65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6C6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8"/>
            <p:cNvSpPr>
              <a:spLocks/>
            </p:cNvSpPr>
            <p:nvPr/>
          </p:nvSpPr>
          <p:spPr bwMode="auto">
            <a:xfrm>
              <a:off x="2092" y="2320"/>
              <a:ext cx="141" cy="18"/>
            </a:xfrm>
            <a:custGeom>
              <a:avLst/>
              <a:gdLst>
                <a:gd name="T0" fmla="*/ 0 w 280"/>
                <a:gd name="T1" fmla="*/ 8 h 35"/>
                <a:gd name="T2" fmla="*/ 141 w 280"/>
                <a:gd name="T3" fmla="*/ 0 h 35"/>
                <a:gd name="T4" fmla="*/ 129 w 280"/>
                <a:gd name="T5" fmla="*/ 11 h 35"/>
                <a:gd name="T6" fmla="*/ 0 w 280"/>
                <a:gd name="T7" fmla="*/ 18 h 35"/>
                <a:gd name="T8" fmla="*/ 0 w 280"/>
                <a:gd name="T9" fmla="*/ 8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35"/>
                <a:gd name="T17" fmla="*/ 280 w 280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35">
                  <a:moveTo>
                    <a:pt x="0" y="16"/>
                  </a:moveTo>
                  <a:lnTo>
                    <a:pt x="280" y="0"/>
                  </a:lnTo>
                  <a:lnTo>
                    <a:pt x="256" y="21"/>
                  </a:lnTo>
                  <a:lnTo>
                    <a:pt x="0" y="35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2F1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9"/>
            <p:cNvSpPr>
              <a:spLocks/>
            </p:cNvSpPr>
            <p:nvPr/>
          </p:nvSpPr>
          <p:spPr bwMode="auto">
            <a:xfrm>
              <a:off x="2092" y="2503"/>
              <a:ext cx="141" cy="40"/>
            </a:xfrm>
            <a:custGeom>
              <a:avLst/>
              <a:gdLst>
                <a:gd name="T0" fmla="*/ 0 w 280"/>
                <a:gd name="T1" fmla="*/ 40 h 80"/>
                <a:gd name="T2" fmla="*/ 141 w 280"/>
                <a:gd name="T3" fmla="*/ 5 h 80"/>
                <a:gd name="T4" fmla="*/ 129 w 280"/>
                <a:gd name="T5" fmla="*/ 0 h 80"/>
                <a:gd name="T6" fmla="*/ 0 w 280"/>
                <a:gd name="T7" fmla="*/ 30 h 80"/>
                <a:gd name="T8" fmla="*/ 0 w 280"/>
                <a:gd name="T9" fmla="*/ 4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80"/>
                <a:gd name="T17" fmla="*/ 280 w 280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80">
                  <a:moveTo>
                    <a:pt x="0" y="80"/>
                  </a:moveTo>
                  <a:lnTo>
                    <a:pt x="280" y="10"/>
                  </a:lnTo>
                  <a:lnTo>
                    <a:pt x="256" y="0"/>
                  </a:lnTo>
                  <a:lnTo>
                    <a:pt x="0" y="6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563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" name="Group 210"/>
            <p:cNvGrpSpPr>
              <a:grpSpLocks/>
            </p:cNvGrpSpPr>
            <p:nvPr/>
          </p:nvGrpSpPr>
          <p:grpSpPr bwMode="auto">
            <a:xfrm>
              <a:off x="182" y="2031"/>
              <a:ext cx="1143" cy="722"/>
              <a:chOff x="182" y="2031"/>
              <a:chExt cx="1143" cy="722"/>
            </a:xfrm>
          </p:grpSpPr>
          <p:sp>
            <p:nvSpPr>
              <p:cNvPr id="66" name="Freeform 211"/>
              <p:cNvSpPr>
                <a:spLocks/>
              </p:cNvSpPr>
              <p:nvPr/>
            </p:nvSpPr>
            <p:spPr bwMode="auto">
              <a:xfrm>
                <a:off x="182" y="2031"/>
                <a:ext cx="1143" cy="722"/>
              </a:xfrm>
              <a:custGeom>
                <a:avLst/>
                <a:gdLst>
                  <a:gd name="T0" fmla="*/ 1143 w 2288"/>
                  <a:gd name="T1" fmla="*/ 0 h 1444"/>
                  <a:gd name="T2" fmla="*/ 1143 w 2288"/>
                  <a:gd name="T3" fmla="*/ 722 h 1444"/>
                  <a:gd name="T4" fmla="*/ 0 w 2288"/>
                  <a:gd name="T5" fmla="*/ 425 h 1444"/>
                  <a:gd name="T6" fmla="*/ 0 w 2288"/>
                  <a:gd name="T7" fmla="*/ 130 h 1444"/>
                  <a:gd name="T8" fmla="*/ 1143 w 2288"/>
                  <a:gd name="T9" fmla="*/ 0 h 14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88"/>
                  <a:gd name="T16" fmla="*/ 0 h 1444"/>
                  <a:gd name="T17" fmla="*/ 2288 w 2288"/>
                  <a:gd name="T18" fmla="*/ 1444 h 14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88" h="1444">
                    <a:moveTo>
                      <a:pt x="2288" y="0"/>
                    </a:moveTo>
                    <a:lnTo>
                      <a:pt x="2288" y="1444"/>
                    </a:lnTo>
                    <a:lnTo>
                      <a:pt x="0" y="851"/>
                    </a:lnTo>
                    <a:lnTo>
                      <a:pt x="0" y="259"/>
                    </a:lnTo>
                    <a:lnTo>
                      <a:pt x="2288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7" name="Group 212"/>
              <p:cNvGrpSpPr>
                <a:grpSpLocks/>
              </p:cNvGrpSpPr>
              <p:nvPr/>
            </p:nvGrpSpPr>
            <p:grpSpPr bwMode="auto">
              <a:xfrm>
                <a:off x="211" y="2114"/>
                <a:ext cx="1039" cy="466"/>
                <a:chOff x="211" y="2114"/>
                <a:chExt cx="1039" cy="466"/>
              </a:xfrm>
            </p:grpSpPr>
            <p:sp>
              <p:nvSpPr>
                <p:cNvPr id="68" name="Freeform 213"/>
                <p:cNvSpPr>
                  <a:spLocks/>
                </p:cNvSpPr>
                <p:nvPr/>
              </p:nvSpPr>
              <p:spPr bwMode="auto">
                <a:xfrm>
                  <a:off x="211" y="2114"/>
                  <a:ext cx="1039" cy="466"/>
                </a:xfrm>
                <a:custGeom>
                  <a:avLst/>
                  <a:gdLst>
                    <a:gd name="T0" fmla="*/ 0 w 2080"/>
                    <a:gd name="T1" fmla="*/ 76 h 932"/>
                    <a:gd name="T2" fmla="*/ 0 w 2080"/>
                    <a:gd name="T3" fmla="*/ 280 h 932"/>
                    <a:gd name="T4" fmla="*/ 1039 w 2080"/>
                    <a:gd name="T5" fmla="*/ 466 h 932"/>
                    <a:gd name="T6" fmla="*/ 1039 w 2080"/>
                    <a:gd name="T7" fmla="*/ 0 h 932"/>
                    <a:gd name="T8" fmla="*/ 0 w 2080"/>
                    <a:gd name="T9" fmla="*/ 76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80"/>
                    <a:gd name="T16" fmla="*/ 0 h 932"/>
                    <a:gd name="T17" fmla="*/ 2080 w 2080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80" h="932">
                      <a:moveTo>
                        <a:pt x="0" y="151"/>
                      </a:moveTo>
                      <a:lnTo>
                        <a:pt x="0" y="560"/>
                      </a:lnTo>
                      <a:lnTo>
                        <a:pt x="2080" y="932"/>
                      </a:lnTo>
                      <a:lnTo>
                        <a:pt x="2080" y="0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9" name="Line 214"/>
                <p:cNvSpPr>
                  <a:spLocks noChangeShapeType="1"/>
                </p:cNvSpPr>
                <p:nvPr/>
              </p:nvSpPr>
              <p:spPr bwMode="auto">
                <a:xfrm flipH="1">
                  <a:off x="211" y="2192"/>
                  <a:ext cx="1039" cy="32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" name="Line 215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258"/>
                  <a:ext cx="1039" cy="11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1" name="Line 216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293"/>
                  <a:ext cx="1039" cy="55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" name="Line 217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327"/>
                  <a:ext cx="1039" cy="98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3" name="Line 218"/>
                <p:cNvSpPr>
                  <a:spLocks noChangeShapeType="1"/>
                </p:cNvSpPr>
                <p:nvPr/>
              </p:nvSpPr>
              <p:spPr bwMode="auto">
                <a:xfrm flipH="1" flipV="1">
                  <a:off x="211" y="2361"/>
                  <a:ext cx="1039" cy="141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" name="Line 219"/>
                <p:cNvSpPr>
                  <a:spLocks noChangeShapeType="1"/>
                </p:cNvSpPr>
                <p:nvPr/>
              </p:nvSpPr>
              <p:spPr bwMode="auto">
                <a:xfrm>
                  <a:off x="1154" y="2124"/>
                  <a:ext cx="0" cy="437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5" name="Line 220"/>
                <p:cNvSpPr>
                  <a:spLocks noChangeShapeType="1"/>
                </p:cNvSpPr>
                <p:nvPr/>
              </p:nvSpPr>
              <p:spPr bwMode="auto">
                <a:xfrm>
                  <a:off x="1068" y="2129"/>
                  <a:ext cx="0" cy="419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" name="Line 221"/>
                <p:cNvSpPr>
                  <a:spLocks noChangeShapeType="1"/>
                </p:cNvSpPr>
                <p:nvPr/>
              </p:nvSpPr>
              <p:spPr bwMode="auto">
                <a:xfrm>
                  <a:off x="997" y="2134"/>
                  <a:ext cx="0" cy="40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7" name="Line 222"/>
                <p:cNvSpPr>
                  <a:spLocks noChangeShapeType="1"/>
                </p:cNvSpPr>
                <p:nvPr/>
              </p:nvSpPr>
              <p:spPr bwMode="auto">
                <a:xfrm>
                  <a:off x="925" y="2140"/>
                  <a:ext cx="0" cy="38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" name="Line 223"/>
                <p:cNvSpPr>
                  <a:spLocks noChangeShapeType="1"/>
                </p:cNvSpPr>
                <p:nvPr/>
              </p:nvSpPr>
              <p:spPr bwMode="auto">
                <a:xfrm>
                  <a:off x="857" y="2143"/>
                  <a:ext cx="0" cy="36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" name="Line 224"/>
                <p:cNvSpPr>
                  <a:spLocks noChangeShapeType="1"/>
                </p:cNvSpPr>
                <p:nvPr/>
              </p:nvSpPr>
              <p:spPr bwMode="auto">
                <a:xfrm>
                  <a:off x="803" y="2146"/>
                  <a:ext cx="0" cy="354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" name="Line 225"/>
                <p:cNvSpPr>
                  <a:spLocks noChangeShapeType="1"/>
                </p:cNvSpPr>
                <p:nvPr/>
              </p:nvSpPr>
              <p:spPr bwMode="auto">
                <a:xfrm>
                  <a:off x="749" y="2150"/>
                  <a:ext cx="0" cy="34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" name="Line 226"/>
                <p:cNvSpPr>
                  <a:spLocks noChangeShapeType="1"/>
                </p:cNvSpPr>
                <p:nvPr/>
              </p:nvSpPr>
              <p:spPr bwMode="auto">
                <a:xfrm>
                  <a:off x="702" y="2155"/>
                  <a:ext cx="0" cy="32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" name="Line 227"/>
                <p:cNvSpPr>
                  <a:spLocks noChangeShapeType="1"/>
                </p:cNvSpPr>
                <p:nvPr/>
              </p:nvSpPr>
              <p:spPr bwMode="auto">
                <a:xfrm>
                  <a:off x="653" y="2158"/>
                  <a:ext cx="0" cy="316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" name="Line 228"/>
                <p:cNvSpPr>
                  <a:spLocks noChangeShapeType="1"/>
                </p:cNvSpPr>
                <p:nvPr/>
              </p:nvSpPr>
              <p:spPr bwMode="auto">
                <a:xfrm>
                  <a:off x="605" y="2162"/>
                  <a:ext cx="0" cy="303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" name="Line 229"/>
                <p:cNvSpPr>
                  <a:spLocks noChangeShapeType="1"/>
                </p:cNvSpPr>
                <p:nvPr/>
              </p:nvSpPr>
              <p:spPr bwMode="auto">
                <a:xfrm>
                  <a:off x="561" y="2164"/>
                  <a:ext cx="0" cy="293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" name="Line 230"/>
                <p:cNvSpPr>
                  <a:spLocks noChangeShapeType="1"/>
                </p:cNvSpPr>
                <p:nvPr/>
              </p:nvSpPr>
              <p:spPr bwMode="auto">
                <a:xfrm>
                  <a:off x="516" y="2168"/>
                  <a:ext cx="0" cy="28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" name="Line 231"/>
                <p:cNvSpPr>
                  <a:spLocks noChangeShapeType="1"/>
                </p:cNvSpPr>
                <p:nvPr/>
              </p:nvSpPr>
              <p:spPr bwMode="auto">
                <a:xfrm>
                  <a:off x="426" y="2175"/>
                  <a:ext cx="0" cy="25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" name="Line 232"/>
                <p:cNvSpPr>
                  <a:spLocks noChangeShapeType="1"/>
                </p:cNvSpPr>
                <p:nvPr/>
              </p:nvSpPr>
              <p:spPr bwMode="auto">
                <a:xfrm>
                  <a:off x="390" y="2177"/>
                  <a:ext cx="0" cy="250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" name="Line 233"/>
                <p:cNvSpPr>
                  <a:spLocks noChangeShapeType="1"/>
                </p:cNvSpPr>
                <p:nvPr/>
              </p:nvSpPr>
              <p:spPr bwMode="auto">
                <a:xfrm>
                  <a:off x="355" y="2180"/>
                  <a:ext cx="0" cy="24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" name="Line 234"/>
                <p:cNvSpPr>
                  <a:spLocks noChangeShapeType="1"/>
                </p:cNvSpPr>
                <p:nvPr/>
              </p:nvSpPr>
              <p:spPr bwMode="auto">
                <a:xfrm>
                  <a:off x="318" y="2182"/>
                  <a:ext cx="0" cy="23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" name="Line 235"/>
                <p:cNvSpPr>
                  <a:spLocks noChangeShapeType="1"/>
                </p:cNvSpPr>
                <p:nvPr/>
              </p:nvSpPr>
              <p:spPr bwMode="auto">
                <a:xfrm>
                  <a:off x="282" y="2184"/>
                  <a:ext cx="0" cy="223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1" name="Line 236"/>
                <p:cNvSpPr>
                  <a:spLocks noChangeShapeType="1"/>
                </p:cNvSpPr>
                <p:nvPr/>
              </p:nvSpPr>
              <p:spPr bwMode="auto">
                <a:xfrm>
                  <a:off x="247" y="2187"/>
                  <a:ext cx="0" cy="215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" name="Freeform 237"/>
                <p:cNvSpPr>
                  <a:spLocks/>
                </p:cNvSpPr>
                <p:nvPr/>
              </p:nvSpPr>
              <p:spPr bwMode="auto">
                <a:xfrm>
                  <a:off x="211" y="2114"/>
                  <a:ext cx="1039" cy="466"/>
                </a:xfrm>
                <a:custGeom>
                  <a:avLst/>
                  <a:gdLst>
                    <a:gd name="T0" fmla="*/ 0 w 2080"/>
                    <a:gd name="T1" fmla="*/ 76 h 932"/>
                    <a:gd name="T2" fmla="*/ 0 w 2080"/>
                    <a:gd name="T3" fmla="*/ 280 h 932"/>
                    <a:gd name="T4" fmla="*/ 1039 w 2080"/>
                    <a:gd name="T5" fmla="*/ 466 h 932"/>
                    <a:gd name="T6" fmla="*/ 1039 w 2080"/>
                    <a:gd name="T7" fmla="*/ 0 h 932"/>
                    <a:gd name="T8" fmla="*/ 0 w 2080"/>
                    <a:gd name="T9" fmla="*/ 76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80"/>
                    <a:gd name="T16" fmla="*/ 0 h 932"/>
                    <a:gd name="T17" fmla="*/ 2080 w 2080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80" h="932">
                      <a:moveTo>
                        <a:pt x="0" y="151"/>
                      </a:moveTo>
                      <a:lnTo>
                        <a:pt x="0" y="560"/>
                      </a:lnTo>
                      <a:lnTo>
                        <a:pt x="2080" y="932"/>
                      </a:lnTo>
                      <a:lnTo>
                        <a:pt x="2080" y="0"/>
                      </a:lnTo>
                      <a:lnTo>
                        <a:pt x="0" y="151"/>
                      </a:lnTo>
                    </a:path>
                  </a:pathLst>
                </a:custGeom>
                <a:noFill/>
                <a:ln w="9525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93" name="Group 238"/>
                <p:cNvGrpSpPr>
                  <a:grpSpLocks/>
                </p:cNvGrpSpPr>
                <p:nvPr/>
              </p:nvGrpSpPr>
              <p:grpSpPr bwMode="auto">
                <a:xfrm>
                  <a:off x="263" y="2172"/>
                  <a:ext cx="930" cy="272"/>
                  <a:chOff x="263" y="2172"/>
                  <a:chExt cx="930" cy="272"/>
                </a:xfrm>
              </p:grpSpPr>
              <p:sp>
                <p:nvSpPr>
                  <p:cNvPr id="95" name="Line 2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3" y="2255"/>
                    <a:ext cx="35" cy="3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6" name="Line 2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8" y="2215"/>
                    <a:ext cx="56" cy="5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7" name="Line 2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6" y="2304"/>
                    <a:ext cx="42" cy="40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8" name="Line 2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3" y="2283"/>
                    <a:ext cx="42" cy="39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9" name="Line 24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6" y="2194"/>
                    <a:ext cx="91" cy="82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0" name="Line 2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08" y="2258"/>
                    <a:ext cx="116" cy="109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1" name="Line 24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9" y="2228"/>
                    <a:ext cx="86" cy="82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" name="Line 2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1" y="2292"/>
                    <a:ext cx="47" cy="4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" name="Line 24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44" y="2172"/>
                    <a:ext cx="79" cy="6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4" name="Line 24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47" y="2295"/>
                    <a:ext cx="66" cy="66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5" name="Line 2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14" y="2228"/>
                    <a:ext cx="100" cy="9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6" name="Line 25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29" y="2343"/>
                    <a:ext cx="61" cy="5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7" name="Line 2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17" y="2254"/>
                    <a:ext cx="99" cy="9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8" name="Line 25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6" y="2190"/>
                    <a:ext cx="90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" name="Line 2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37" y="2219"/>
                    <a:ext cx="88" cy="8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0" name="Line 2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86" y="2333"/>
                    <a:ext cx="84" cy="7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1" name="Line 2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91" y="2174"/>
                    <a:ext cx="104" cy="10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" name="Line 2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45" y="2244"/>
                    <a:ext cx="117" cy="12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3" name="Line 2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3" y="2343"/>
                    <a:ext cx="102" cy="10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4" name="Line 2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08" y="2283"/>
                    <a:ext cx="91" cy="89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5" name="Line 2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56" y="2221"/>
                    <a:ext cx="78" cy="80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" name="Line 2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030" y="2363"/>
                    <a:ext cx="72" cy="70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7" name="Line 2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10" y="2296"/>
                    <a:ext cx="83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4" name="Line 262"/>
                <p:cNvSpPr>
                  <a:spLocks noChangeShapeType="1"/>
                </p:cNvSpPr>
                <p:nvPr/>
              </p:nvSpPr>
              <p:spPr bwMode="auto">
                <a:xfrm>
                  <a:off x="472" y="2170"/>
                  <a:ext cx="0" cy="27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23" name="Group 263"/>
            <p:cNvGrpSpPr>
              <a:grpSpLocks/>
            </p:cNvGrpSpPr>
            <p:nvPr/>
          </p:nvGrpSpPr>
          <p:grpSpPr bwMode="auto">
            <a:xfrm>
              <a:off x="1325" y="2031"/>
              <a:ext cx="1144" cy="722"/>
              <a:chOff x="1325" y="2031"/>
              <a:chExt cx="1144" cy="722"/>
            </a:xfrm>
          </p:grpSpPr>
          <p:sp>
            <p:nvSpPr>
              <p:cNvPr id="24" name="Freeform 264"/>
              <p:cNvSpPr>
                <a:spLocks/>
              </p:cNvSpPr>
              <p:nvPr/>
            </p:nvSpPr>
            <p:spPr bwMode="auto">
              <a:xfrm>
                <a:off x="1325" y="2031"/>
                <a:ext cx="1144" cy="722"/>
              </a:xfrm>
              <a:custGeom>
                <a:avLst/>
                <a:gdLst>
                  <a:gd name="T0" fmla="*/ 0 w 2286"/>
                  <a:gd name="T1" fmla="*/ 0 h 1444"/>
                  <a:gd name="T2" fmla="*/ 0 w 2286"/>
                  <a:gd name="T3" fmla="*/ 722 h 1444"/>
                  <a:gd name="T4" fmla="*/ 1144 w 2286"/>
                  <a:gd name="T5" fmla="*/ 425 h 1444"/>
                  <a:gd name="T6" fmla="*/ 1144 w 2286"/>
                  <a:gd name="T7" fmla="*/ 130 h 1444"/>
                  <a:gd name="T8" fmla="*/ 0 w 2286"/>
                  <a:gd name="T9" fmla="*/ 0 h 14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86"/>
                  <a:gd name="T16" fmla="*/ 0 h 1444"/>
                  <a:gd name="T17" fmla="*/ 2286 w 2286"/>
                  <a:gd name="T18" fmla="*/ 1444 h 14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86" h="1444">
                    <a:moveTo>
                      <a:pt x="0" y="0"/>
                    </a:moveTo>
                    <a:lnTo>
                      <a:pt x="0" y="1444"/>
                    </a:lnTo>
                    <a:lnTo>
                      <a:pt x="2286" y="851"/>
                    </a:lnTo>
                    <a:lnTo>
                      <a:pt x="2286" y="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rgbClr val="FFCC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265"/>
              <p:cNvSpPr>
                <a:spLocks/>
              </p:cNvSpPr>
              <p:nvPr/>
            </p:nvSpPr>
            <p:spPr bwMode="auto">
              <a:xfrm>
                <a:off x="2092" y="2320"/>
                <a:ext cx="141" cy="223"/>
              </a:xfrm>
              <a:custGeom>
                <a:avLst/>
                <a:gdLst>
                  <a:gd name="T0" fmla="*/ 0 w 280"/>
                  <a:gd name="T1" fmla="*/ 223 h 446"/>
                  <a:gd name="T2" fmla="*/ 0 w 280"/>
                  <a:gd name="T3" fmla="*/ 8 h 446"/>
                  <a:gd name="T4" fmla="*/ 141 w 280"/>
                  <a:gd name="T5" fmla="*/ 0 h 446"/>
                  <a:gd name="T6" fmla="*/ 141 w 280"/>
                  <a:gd name="T7" fmla="*/ 188 h 446"/>
                  <a:gd name="T8" fmla="*/ 0 w 280"/>
                  <a:gd name="T9" fmla="*/ 223 h 4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0"/>
                  <a:gd name="T16" fmla="*/ 0 h 446"/>
                  <a:gd name="T17" fmla="*/ 280 w 280"/>
                  <a:gd name="T18" fmla="*/ 446 h 4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0" h="446">
                    <a:moveTo>
                      <a:pt x="0" y="446"/>
                    </a:moveTo>
                    <a:lnTo>
                      <a:pt x="0" y="16"/>
                    </a:lnTo>
                    <a:lnTo>
                      <a:pt x="280" y="0"/>
                    </a:lnTo>
                    <a:lnTo>
                      <a:pt x="280" y="376"/>
                    </a:lnTo>
                    <a:lnTo>
                      <a:pt x="0" y="446"/>
                    </a:lnTo>
                    <a:close/>
                  </a:path>
                </a:pathLst>
              </a:custGeom>
              <a:pattFill prst="weave">
                <a:fgClr>
                  <a:schemeClr val="bg2"/>
                </a:fgClr>
                <a:bgClr>
                  <a:srgbClr val="333333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6" name="Group 266"/>
              <p:cNvGrpSpPr>
                <a:grpSpLocks/>
              </p:cNvGrpSpPr>
              <p:nvPr/>
            </p:nvGrpSpPr>
            <p:grpSpPr bwMode="auto">
              <a:xfrm>
                <a:off x="2280" y="2208"/>
                <a:ext cx="67" cy="149"/>
                <a:chOff x="2280" y="2208"/>
                <a:chExt cx="67" cy="149"/>
              </a:xfrm>
            </p:grpSpPr>
            <p:sp>
              <p:nvSpPr>
                <p:cNvPr id="58" name="Freeform 267"/>
                <p:cNvSpPr>
                  <a:spLocks/>
                </p:cNvSpPr>
                <p:nvPr/>
              </p:nvSpPr>
              <p:spPr bwMode="auto">
                <a:xfrm>
                  <a:off x="2280" y="2208"/>
                  <a:ext cx="67" cy="149"/>
                </a:xfrm>
                <a:custGeom>
                  <a:avLst/>
                  <a:gdLst>
                    <a:gd name="T0" fmla="*/ 0 w 134"/>
                    <a:gd name="T1" fmla="*/ 0 h 298"/>
                    <a:gd name="T2" fmla="*/ 67 w 134"/>
                    <a:gd name="T3" fmla="*/ 4 h 298"/>
                    <a:gd name="T4" fmla="*/ 67 w 134"/>
                    <a:gd name="T5" fmla="*/ 146 h 298"/>
                    <a:gd name="T6" fmla="*/ 0 w 134"/>
                    <a:gd name="T7" fmla="*/ 149 h 298"/>
                    <a:gd name="T8" fmla="*/ 0 w 134"/>
                    <a:gd name="T9" fmla="*/ 0 h 2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4"/>
                    <a:gd name="T16" fmla="*/ 0 h 298"/>
                    <a:gd name="T17" fmla="*/ 134 w 134"/>
                    <a:gd name="T18" fmla="*/ 298 h 2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4" h="298">
                      <a:moveTo>
                        <a:pt x="0" y="0"/>
                      </a:moveTo>
                      <a:lnTo>
                        <a:pt x="134" y="8"/>
                      </a:lnTo>
                      <a:lnTo>
                        <a:pt x="134" y="291"/>
                      </a:lnTo>
                      <a:lnTo>
                        <a:pt x="0" y="2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" name="Line 268"/>
                <p:cNvSpPr>
                  <a:spLocks noChangeShapeType="1"/>
                </p:cNvSpPr>
                <p:nvPr/>
              </p:nvSpPr>
              <p:spPr bwMode="auto">
                <a:xfrm flipV="1">
                  <a:off x="2298" y="2271"/>
                  <a:ext cx="23" cy="26"/>
                </a:xfrm>
                <a:prstGeom prst="line">
                  <a:avLst/>
                </a:prstGeom>
                <a:noFill/>
                <a:ln w="3175">
                  <a:solidFill>
                    <a:srgbClr val="7485A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" name="Line 269"/>
                <p:cNvSpPr>
                  <a:spLocks noChangeShapeType="1"/>
                </p:cNvSpPr>
                <p:nvPr/>
              </p:nvSpPr>
              <p:spPr bwMode="auto">
                <a:xfrm flipV="1">
                  <a:off x="2292" y="2293"/>
                  <a:ext cx="29" cy="31"/>
                </a:xfrm>
                <a:prstGeom prst="line">
                  <a:avLst/>
                </a:prstGeom>
                <a:noFill/>
                <a:ln w="3175">
                  <a:solidFill>
                    <a:srgbClr val="7485A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" name="Line 270"/>
                <p:cNvSpPr>
                  <a:spLocks noChangeShapeType="1"/>
                </p:cNvSpPr>
                <p:nvPr/>
              </p:nvSpPr>
              <p:spPr bwMode="auto">
                <a:xfrm flipV="1">
                  <a:off x="2321" y="2266"/>
                  <a:ext cx="16" cy="19"/>
                </a:xfrm>
                <a:prstGeom prst="line">
                  <a:avLst/>
                </a:prstGeom>
                <a:noFill/>
                <a:ln w="3175">
                  <a:solidFill>
                    <a:srgbClr val="7485A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" name="Line 271"/>
                <p:cNvSpPr>
                  <a:spLocks noChangeShapeType="1"/>
                </p:cNvSpPr>
                <p:nvPr/>
              </p:nvSpPr>
              <p:spPr bwMode="auto">
                <a:xfrm>
                  <a:off x="2280" y="2257"/>
                  <a:ext cx="67" cy="2"/>
                </a:xfrm>
                <a:prstGeom prst="line">
                  <a:avLst/>
                </a:prstGeom>
                <a:noFill/>
                <a:ln w="6350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3" name="Line 272"/>
                <p:cNvSpPr>
                  <a:spLocks noChangeShapeType="1"/>
                </p:cNvSpPr>
                <p:nvPr/>
              </p:nvSpPr>
              <p:spPr bwMode="auto">
                <a:xfrm flipV="1">
                  <a:off x="2280" y="2306"/>
                  <a:ext cx="67" cy="1"/>
                </a:xfrm>
                <a:prstGeom prst="line">
                  <a:avLst/>
                </a:prstGeom>
                <a:noFill/>
                <a:ln w="6350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" name="Line 273"/>
                <p:cNvSpPr>
                  <a:spLocks noChangeShapeType="1"/>
                </p:cNvSpPr>
                <p:nvPr/>
              </p:nvSpPr>
              <p:spPr bwMode="auto">
                <a:xfrm>
                  <a:off x="2313" y="2210"/>
                  <a:ext cx="0" cy="145"/>
                </a:xfrm>
                <a:prstGeom prst="line">
                  <a:avLst/>
                </a:prstGeom>
                <a:noFill/>
                <a:ln w="6350">
                  <a:solidFill>
                    <a:srgbClr val="272B36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5" name="Freeform 274"/>
                <p:cNvSpPr>
                  <a:spLocks/>
                </p:cNvSpPr>
                <p:nvPr/>
              </p:nvSpPr>
              <p:spPr bwMode="auto">
                <a:xfrm>
                  <a:off x="2280" y="2208"/>
                  <a:ext cx="67" cy="149"/>
                </a:xfrm>
                <a:custGeom>
                  <a:avLst/>
                  <a:gdLst>
                    <a:gd name="T0" fmla="*/ 0 w 134"/>
                    <a:gd name="T1" fmla="*/ 0 h 298"/>
                    <a:gd name="T2" fmla="*/ 67 w 134"/>
                    <a:gd name="T3" fmla="*/ 4 h 298"/>
                    <a:gd name="T4" fmla="*/ 67 w 134"/>
                    <a:gd name="T5" fmla="*/ 146 h 298"/>
                    <a:gd name="T6" fmla="*/ 0 w 134"/>
                    <a:gd name="T7" fmla="*/ 149 h 298"/>
                    <a:gd name="T8" fmla="*/ 0 w 134"/>
                    <a:gd name="T9" fmla="*/ 0 h 2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4"/>
                    <a:gd name="T16" fmla="*/ 0 h 298"/>
                    <a:gd name="T17" fmla="*/ 134 w 134"/>
                    <a:gd name="T18" fmla="*/ 298 h 2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4" h="298">
                      <a:moveTo>
                        <a:pt x="0" y="0"/>
                      </a:moveTo>
                      <a:lnTo>
                        <a:pt x="134" y="8"/>
                      </a:lnTo>
                      <a:lnTo>
                        <a:pt x="134" y="291"/>
                      </a:lnTo>
                      <a:lnTo>
                        <a:pt x="0" y="29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21212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7" name="Group 275"/>
              <p:cNvGrpSpPr>
                <a:grpSpLocks/>
              </p:cNvGrpSpPr>
              <p:nvPr/>
            </p:nvGrpSpPr>
            <p:grpSpPr bwMode="auto">
              <a:xfrm>
                <a:off x="1388" y="2114"/>
                <a:ext cx="625" cy="466"/>
                <a:chOff x="1388" y="2114"/>
                <a:chExt cx="625" cy="466"/>
              </a:xfrm>
            </p:grpSpPr>
            <p:sp>
              <p:nvSpPr>
                <p:cNvPr id="28" name="Freeform 276"/>
                <p:cNvSpPr>
                  <a:spLocks/>
                </p:cNvSpPr>
                <p:nvPr/>
              </p:nvSpPr>
              <p:spPr bwMode="auto">
                <a:xfrm>
                  <a:off x="1388" y="2114"/>
                  <a:ext cx="625" cy="466"/>
                </a:xfrm>
                <a:custGeom>
                  <a:avLst/>
                  <a:gdLst>
                    <a:gd name="T0" fmla="*/ 625 w 1251"/>
                    <a:gd name="T1" fmla="*/ 36 h 932"/>
                    <a:gd name="T2" fmla="*/ 625 w 1251"/>
                    <a:gd name="T3" fmla="*/ 351 h 932"/>
                    <a:gd name="T4" fmla="*/ 0 w 1251"/>
                    <a:gd name="T5" fmla="*/ 466 h 932"/>
                    <a:gd name="T6" fmla="*/ 0 w 1251"/>
                    <a:gd name="T7" fmla="*/ 0 h 932"/>
                    <a:gd name="T8" fmla="*/ 625 w 1251"/>
                    <a:gd name="T9" fmla="*/ 36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51"/>
                    <a:gd name="T16" fmla="*/ 0 h 932"/>
                    <a:gd name="T17" fmla="*/ 1251 w 1251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51" h="932">
                      <a:moveTo>
                        <a:pt x="1251" y="71"/>
                      </a:moveTo>
                      <a:lnTo>
                        <a:pt x="1251" y="701"/>
                      </a:lnTo>
                      <a:lnTo>
                        <a:pt x="0" y="932"/>
                      </a:lnTo>
                      <a:lnTo>
                        <a:pt x="0" y="0"/>
                      </a:lnTo>
                      <a:lnTo>
                        <a:pt x="1251" y="7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Line 277"/>
                <p:cNvSpPr>
                  <a:spLocks noChangeShapeType="1"/>
                </p:cNvSpPr>
                <p:nvPr/>
              </p:nvSpPr>
              <p:spPr bwMode="auto">
                <a:xfrm>
                  <a:off x="1642" y="2130"/>
                  <a:ext cx="0" cy="408"/>
                </a:xfrm>
                <a:prstGeom prst="line">
                  <a:avLst/>
                </a:prstGeom>
                <a:noFill/>
                <a:ln w="9525">
                  <a:solidFill>
                    <a:srgbClr val="30354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Line 278"/>
                <p:cNvSpPr>
                  <a:spLocks noChangeShapeType="1"/>
                </p:cNvSpPr>
                <p:nvPr/>
              </p:nvSpPr>
              <p:spPr bwMode="auto">
                <a:xfrm>
                  <a:off x="1711" y="2135"/>
                  <a:ext cx="0" cy="390"/>
                </a:xfrm>
                <a:prstGeom prst="line">
                  <a:avLst/>
                </a:prstGeom>
                <a:noFill/>
                <a:ln w="9525">
                  <a:solidFill>
                    <a:srgbClr val="30354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Line 279"/>
                <p:cNvSpPr>
                  <a:spLocks noChangeShapeType="1"/>
                </p:cNvSpPr>
                <p:nvPr/>
              </p:nvSpPr>
              <p:spPr bwMode="auto">
                <a:xfrm>
                  <a:off x="1779" y="2140"/>
                  <a:ext cx="0" cy="373"/>
                </a:xfrm>
                <a:prstGeom prst="line">
                  <a:avLst/>
                </a:prstGeom>
                <a:noFill/>
                <a:ln w="9525">
                  <a:solidFill>
                    <a:srgbClr val="30354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Freeform 280"/>
                <p:cNvSpPr>
                  <a:spLocks/>
                </p:cNvSpPr>
                <p:nvPr/>
              </p:nvSpPr>
              <p:spPr bwMode="auto">
                <a:xfrm>
                  <a:off x="1399" y="2114"/>
                  <a:ext cx="614" cy="466"/>
                </a:xfrm>
                <a:custGeom>
                  <a:avLst/>
                  <a:gdLst>
                    <a:gd name="T0" fmla="*/ 0 w 1229"/>
                    <a:gd name="T1" fmla="*/ 0 h 932"/>
                    <a:gd name="T2" fmla="*/ 0 w 1229"/>
                    <a:gd name="T3" fmla="*/ 466 h 932"/>
                    <a:gd name="T4" fmla="*/ 614 w 1229"/>
                    <a:gd name="T5" fmla="*/ 351 h 932"/>
                    <a:gd name="T6" fmla="*/ 614 w 1229"/>
                    <a:gd name="T7" fmla="*/ 36 h 932"/>
                    <a:gd name="T8" fmla="*/ 0 w 1229"/>
                    <a:gd name="T9" fmla="*/ 0 h 9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29"/>
                    <a:gd name="T16" fmla="*/ 0 h 932"/>
                    <a:gd name="T17" fmla="*/ 1229 w 1229"/>
                    <a:gd name="T18" fmla="*/ 932 h 9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29" h="932">
                      <a:moveTo>
                        <a:pt x="0" y="0"/>
                      </a:moveTo>
                      <a:lnTo>
                        <a:pt x="0" y="932"/>
                      </a:lnTo>
                      <a:lnTo>
                        <a:pt x="1229" y="701"/>
                      </a:lnTo>
                      <a:lnTo>
                        <a:pt x="1229" y="7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21212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" name="Line 281"/>
                <p:cNvSpPr>
                  <a:spLocks noChangeShapeType="1"/>
                </p:cNvSpPr>
                <p:nvPr/>
              </p:nvSpPr>
              <p:spPr bwMode="auto">
                <a:xfrm>
                  <a:off x="1484" y="2124"/>
                  <a:ext cx="0" cy="437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" name="Line 282"/>
                <p:cNvSpPr>
                  <a:spLocks noChangeShapeType="1"/>
                </p:cNvSpPr>
                <p:nvPr/>
              </p:nvSpPr>
              <p:spPr bwMode="auto">
                <a:xfrm>
                  <a:off x="1642" y="2134"/>
                  <a:ext cx="0" cy="40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5" name="Line 283"/>
                <p:cNvSpPr>
                  <a:spLocks noChangeShapeType="1"/>
                </p:cNvSpPr>
                <p:nvPr/>
              </p:nvSpPr>
              <p:spPr bwMode="auto">
                <a:xfrm>
                  <a:off x="1713" y="2140"/>
                  <a:ext cx="0" cy="38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" name="Line 284"/>
                <p:cNvSpPr>
                  <a:spLocks noChangeShapeType="1"/>
                </p:cNvSpPr>
                <p:nvPr/>
              </p:nvSpPr>
              <p:spPr bwMode="auto">
                <a:xfrm>
                  <a:off x="1835" y="2146"/>
                  <a:ext cx="0" cy="354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" name="Line 285"/>
                <p:cNvSpPr>
                  <a:spLocks noChangeShapeType="1"/>
                </p:cNvSpPr>
                <p:nvPr/>
              </p:nvSpPr>
              <p:spPr bwMode="auto">
                <a:xfrm>
                  <a:off x="1889" y="2150"/>
                  <a:ext cx="0" cy="341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Line 286"/>
                <p:cNvSpPr>
                  <a:spLocks noChangeShapeType="1"/>
                </p:cNvSpPr>
                <p:nvPr/>
              </p:nvSpPr>
              <p:spPr bwMode="auto">
                <a:xfrm>
                  <a:off x="1936" y="2155"/>
                  <a:ext cx="0" cy="328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9" name="Line 287"/>
                <p:cNvSpPr>
                  <a:spLocks noChangeShapeType="1"/>
                </p:cNvSpPr>
                <p:nvPr/>
              </p:nvSpPr>
              <p:spPr bwMode="auto">
                <a:xfrm>
                  <a:off x="1986" y="2158"/>
                  <a:ext cx="0" cy="315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0" name="Group 288"/>
                <p:cNvGrpSpPr>
                  <a:grpSpLocks/>
                </p:cNvGrpSpPr>
                <p:nvPr/>
              </p:nvGrpSpPr>
              <p:grpSpPr bwMode="auto">
                <a:xfrm>
                  <a:off x="1445" y="2172"/>
                  <a:ext cx="564" cy="307"/>
                  <a:chOff x="1445" y="2172"/>
                  <a:chExt cx="564" cy="307"/>
                </a:xfrm>
              </p:grpSpPr>
              <p:sp>
                <p:nvSpPr>
                  <p:cNvPr id="47" name="Line 28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915" y="2172"/>
                    <a:ext cx="79" cy="6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8" name="Line 2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948" y="2343"/>
                    <a:ext cx="61" cy="5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9" name="Line 29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22" y="2254"/>
                    <a:ext cx="99" cy="9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0" name="Line 29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452" y="2194"/>
                    <a:ext cx="89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1" name="Line 29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13" y="2219"/>
                    <a:ext cx="88" cy="85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" name="Line 29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68" y="2333"/>
                    <a:ext cx="85" cy="7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3" name="Line 29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643" y="2174"/>
                    <a:ext cx="104" cy="104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4" name="Line 29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676" y="2244"/>
                    <a:ext cx="117" cy="12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5" name="Line 29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558" y="2239"/>
                    <a:ext cx="102" cy="101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" name="Line 29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601" y="2391"/>
                    <a:ext cx="91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7" name="Line 29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445" y="2296"/>
                    <a:ext cx="83" cy="88"/>
                  </a:xfrm>
                  <a:prstGeom prst="line">
                    <a:avLst/>
                  </a:prstGeom>
                  <a:noFill/>
                  <a:ln w="8001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1" name="Line 300"/>
                <p:cNvSpPr>
                  <a:spLocks noChangeShapeType="1"/>
                </p:cNvSpPr>
                <p:nvPr/>
              </p:nvSpPr>
              <p:spPr bwMode="auto">
                <a:xfrm>
                  <a:off x="1561" y="2138"/>
                  <a:ext cx="0" cy="402"/>
                </a:xfrm>
                <a:prstGeom prst="line">
                  <a:avLst/>
                </a:prstGeom>
                <a:noFill/>
                <a:ln w="9525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" name="Line 301"/>
                <p:cNvSpPr>
                  <a:spLocks noChangeShapeType="1"/>
                </p:cNvSpPr>
                <p:nvPr/>
              </p:nvSpPr>
              <p:spPr bwMode="auto">
                <a:xfrm>
                  <a:off x="1397" y="2186"/>
                  <a:ext cx="608" cy="20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" name="Line 302"/>
                <p:cNvSpPr>
                  <a:spLocks noChangeShapeType="1"/>
                </p:cNvSpPr>
                <p:nvPr/>
              </p:nvSpPr>
              <p:spPr bwMode="auto">
                <a:xfrm flipV="1">
                  <a:off x="1401" y="2261"/>
                  <a:ext cx="608" cy="4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" name="Line 303"/>
                <p:cNvSpPr>
                  <a:spLocks noChangeShapeType="1"/>
                </p:cNvSpPr>
                <p:nvPr/>
              </p:nvSpPr>
              <p:spPr bwMode="auto">
                <a:xfrm flipV="1">
                  <a:off x="1405" y="2321"/>
                  <a:ext cx="600" cy="32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" name="Line 304"/>
                <p:cNvSpPr>
                  <a:spLocks noChangeShapeType="1"/>
                </p:cNvSpPr>
                <p:nvPr/>
              </p:nvSpPr>
              <p:spPr bwMode="auto">
                <a:xfrm flipV="1">
                  <a:off x="1401" y="2425"/>
                  <a:ext cx="612" cy="75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" name="Line 305"/>
                <p:cNvSpPr>
                  <a:spLocks noChangeShapeType="1"/>
                </p:cNvSpPr>
                <p:nvPr/>
              </p:nvSpPr>
              <p:spPr bwMode="auto">
                <a:xfrm flipV="1">
                  <a:off x="1405" y="2373"/>
                  <a:ext cx="608" cy="56"/>
                </a:xfrm>
                <a:prstGeom prst="line">
                  <a:avLst/>
                </a:prstGeom>
                <a:noFill/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Subcontracted Tracing Requirements</a:t>
            </a:r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WLT-BU-060</a:t>
            </a:r>
          </a:p>
        </p:txBody>
      </p:sp>
      <p:sp>
        <p:nvSpPr>
          <p:cNvPr id="1036" name="Text Box 16"/>
          <p:cNvSpPr txBox="1">
            <a:spLocks noChangeArrowheads="1"/>
          </p:cNvSpPr>
          <p:nvPr/>
        </p:nvSpPr>
        <p:spPr bwMode="auto">
          <a:xfrm>
            <a:off x="7029570" y="1792741"/>
            <a:ext cx="14351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XYZ, Inc.</a:t>
            </a:r>
          </a:p>
        </p:txBody>
      </p:sp>
      <p:graphicFrame>
        <p:nvGraphicFramePr>
          <p:cNvPr id="1027" name="Object 15"/>
          <p:cNvGraphicFramePr>
            <a:graphicFrameLocks noChangeAspect="1"/>
          </p:cNvGraphicFramePr>
          <p:nvPr/>
        </p:nvGraphicFramePr>
        <p:xfrm>
          <a:off x="7029450" y="2225676"/>
          <a:ext cx="1457325" cy="1350963"/>
        </p:xfrm>
        <a:graphic>
          <a:graphicData uri="http://schemas.openxmlformats.org/presentationml/2006/ole">
            <p:oleObj spid="_x0000_s1027" name="Clip" r:id="rId3" imgW="4152960" imgH="3652560" progId="">
              <p:embed/>
            </p:oleObj>
          </a:graphicData>
        </a:graphic>
      </p:graphicFrame>
      <p:sp>
        <p:nvSpPr>
          <p:cNvPr id="123" name="Line 19"/>
          <p:cNvSpPr>
            <a:spLocks noChangeShapeType="1"/>
          </p:cNvSpPr>
          <p:nvPr/>
        </p:nvSpPr>
        <p:spPr bwMode="auto">
          <a:xfrm>
            <a:off x="4119743" y="3142777"/>
            <a:ext cx="287655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WLT to create tracing records of all subcontracted WIP material.</a:t>
            </a:r>
          </a:p>
          <a:p>
            <a:r>
              <a:rPr lang="en-US" dirty="0" smtClean="0"/>
              <a:t>Create and plan to maintain detailed records of subcontractors qualified to perform each operation</a:t>
            </a:r>
          </a:p>
          <a:p>
            <a:r>
              <a:rPr lang="en-US" dirty="0" smtClean="0"/>
              <a:t>QAD Standard Edition can trace WIP lot/serial numbers of material processed by multiple subcontractors</a:t>
            </a:r>
          </a:p>
          <a:p>
            <a:r>
              <a:rPr lang="en-US" dirty="0" smtClean="0"/>
              <a:t>Set in WLT Control file</a:t>
            </a:r>
            <a:endParaRPr lang="en-US" dirty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Tracing Subcontract Materials</a:t>
            </a:r>
          </a:p>
        </p:txBody>
      </p:sp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WLT-BU-070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Safety Issues</a:t>
            </a:r>
          </a:p>
          <a:p>
            <a:r>
              <a:rPr lang="en-US" dirty="0" smtClean="0"/>
              <a:t>Recalls</a:t>
            </a:r>
          </a:p>
          <a:p>
            <a:r>
              <a:rPr lang="en-US" dirty="0" smtClean="0"/>
              <a:t>“Crisis Containment”</a:t>
            </a:r>
          </a:p>
          <a:p>
            <a:r>
              <a:rPr lang="en-US" dirty="0" smtClean="0"/>
              <a:t>Sources of Quality Problems</a:t>
            </a:r>
          </a:p>
          <a:p>
            <a:r>
              <a:rPr lang="en-US" dirty="0" smtClean="0"/>
              <a:t>Effects of Quality Problems</a:t>
            </a:r>
          </a:p>
          <a:p>
            <a:r>
              <a:rPr lang="en-US" dirty="0" smtClean="0"/>
              <a:t>Applicable Industries</a:t>
            </a:r>
          </a:p>
          <a:p>
            <a:pPr lvl="1"/>
            <a:r>
              <a:rPr lang="en-US" dirty="0" smtClean="0"/>
              <a:t>Automotive</a:t>
            </a:r>
          </a:p>
          <a:p>
            <a:pPr lvl="1"/>
            <a:r>
              <a:rPr lang="en-US" dirty="0" smtClean="0"/>
              <a:t>Medical</a:t>
            </a:r>
          </a:p>
          <a:p>
            <a:pPr lvl="1"/>
            <a:r>
              <a:rPr lang="en-US" dirty="0" smtClean="0"/>
              <a:t>Food &amp; Beverage</a:t>
            </a:r>
          </a:p>
          <a:p>
            <a:pPr lvl="1"/>
            <a:r>
              <a:rPr lang="en-US" dirty="0" smtClean="0"/>
              <a:t>High Tech </a:t>
            </a:r>
            <a:endParaRPr lang="en-US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Requirements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WLT-BU-080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Processes and Procedures</a:t>
            </a:r>
          </a:p>
          <a:p>
            <a:r>
              <a:rPr lang="en-US" dirty="0" smtClean="0"/>
              <a:t>Reporting Requirements</a:t>
            </a:r>
          </a:p>
          <a:p>
            <a:r>
              <a:rPr lang="en-US" dirty="0" smtClean="0"/>
              <a:t>Customer Expectations</a:t>
            </a:r>
          </a:p>
          <a:p>
            <a:r>
              <a:rPr lang="en-US" dirty="0" smtClean="0"/>
              <a:t>Product Configuration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WLT-BU-090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715</TotalTime>
  <Words>253</Words>
  <Application>Microsoft PowerPoint 7.0</Application>
  <PresentationFormat>On-screen Show (4:3)</PresentationFormat>
  <Paragraphs>79</Paragraphs>
  <Slides>10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2_EX06PP_template</vt:lpstr>
      <vt:lpstr>QAD 2010 Template</vt:lpstr>
      <vt:lpstr>Clip</vt:lpstr>
      <vt:lpstr>WIP Lot Trace</vt:lpstr>
      <vt:lpstr>Business Considerations</vt:lpstr>
      <vt:lpstr>Business Considerations</vt:lpstr>
      <vt:lpstr>Tracing Requirements</vt:lpstr>
      <vt:lpstr>Functionality and Setup</vt:lpstr>
      <vt:lpstr>Subcontracted Tracing Requirements</vt:lpstr>
      <vt:lpstr>Tracing Subcontract Materials</vt:lpstr>
      <vt:lpstr>Business Requirements</vt:lpstr>
      <vt:lpstr>Review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njm</cp:lastModifiedBy>
  <cp:revision>78</cp:revision>
  <dcterms:created xsi:type="dcterms:W3CDTF">2000-12-07T01:41:33Z</dcterms:created>
  <dcterms:modified xsi:type="dcterms:W3CDTF">2010-12-04T01:13:31Z</dcterms:modified>
</cp:coreProperties>
</file>