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79" r:id="rId1"/>
  </p:sldMasterIdLst>
  <p:notesMasterIdLst>
    <p:notesMasterId r:id="rId12"/>
  </p:notesMasterIdLst>
  <p:sldIdLst>
    <p:sldId id="315" r:id="rId2"/>
    <p:sldId id="317" r:id="rId3"/>
    <p:sldId id="318" r:id="rId4"/>
    <p:sldId id="306" r:id="rId5"/>
    <p:sldId id="299" r:id="rId6"/>
    <p:sldId id="297" r:id="rId7"/>
    <p:sldId id="293" r:id="rId8"/>
    <p:sldId id="311" r:id="rId9"/>
    <p:sldId id="319" r:id="rId10"/>
    <p:sldId id="313" r:id="rId11"/>
  </p:sldIdLst>
  <p:sldSz cx="9144000" cy="6858000" type="screen4x3"/>
  <p:notesSz cx="6858000" cy="9144000"/>
  <p:embeddedFontLst>
    <p:embeddedFont>
      <p:font typeface="Century Gothic" pitchFamily="34" charset="0"/>
      <p:regular r:id="rId13"/>
      <p:bold r:id="rId14"/>
      <p:italic r:id="rId15"/>
      <p:boldItalic r:id="rId16"/>
    </p:embeddedFont>
    <p:embeddedFont>
      <p:font typeface="宋体" pitchFamily="2" charset="-122"/>
      <p:regular r:id="rId17"/>
    </p:embeddedFont>
    <p:embeddedFont>
      <p:font typeface="Webdings" pitchFamily="18" charset="2"/>
      <p:regular r:id="rId18"/>
    </p:embeddedFont>
    <p:embeddedFont>
      <p:font typeface="Tahoma" pitchFamily="34" charset="0"/>
      <p:regular r:id="rId19"/>
      <p:bold r:id="rId20"/>
    </p:embeddedFont>
  </p:embeddedFontLst>
  <p:custDataLst>
    <p:tags r:id="rId21"/>
  </p:custDataLst>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00CC99"/>
    <a:srgbClr val="0099FF"/>
    <a:srgbClr val="99CCFF"/>
    <a:srgbClr val="CCECFF"/>
    <a:srgbClr val="CC3300"/>
    <a:srgbClr val="FF00FF"/>
    <a:srgbClr val="67BFA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04" d="100"/>
          <a:sy n="104" d="100"/>
        </p:scale>
        <p:origin x="-9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3" d="100"/>
          <a:sy n="73" d="100"/>
        </p:scale>
        <p:origin x="-1704"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Arial" charset="0"/>
              </a:defRPr>
            </a:lvl1pPr>
          </a:lstStyle>
          <a:p>
            <a:endParaRPr lang="en-US" altLang="zh-CN"/>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endParaRPr lang="en-US" altLang="zh-CN"/>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Arial" charset="0"/>
              </a:defRPr>
            </a:lvl1pPr>
          </a:lstStyle>
          <a:p>
            <a:endParaRPr lang="en-US" altLang="zh-CN"/>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fld id="{266E1A99-9224-405E-9279-CCA1870B66B7}"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801E00A3-1957-4C5D-84A6-4FED3457FD92}" type="slidenum">
              <a:rPr lang="en-US" altLang="zh-CN"/>
              <a:pPr/>
              <a:t>2</a:t>
            </a:fld>
            <a:endParaRPr lang="en-US" altLang="zh-CN"/>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xfrm>
            <a:off x="685800" y="4343400"/>
            <a:ext cx="5486400" cy="4114800"/>
          </a:xfrm>
          <a:noFill/>
          <a:ln/>
        </p:spPr>
        <p:txBody>
          <a:bodyPr/>
          <a:lstStyle/>
          <a:p>
            <a:r>
              <a:rPr lang="en-US" altLang="zh-CN"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altLang="zh-CN" smtClean="0"/>
              <a:t>eb-WCR-IN-</a:t>
            </a:r>
            <a:endParaRPr lang="en-US" altLang="zh-CN"/>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altLang="zh-CN" smtClean="0"/>
              <a:t>eb-WCR-IN-</a:t>
            </a:r>
            <a:endParaRPr lang="en-US" altLang="zh-CN"/>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638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1638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altLang="zh-CN" smtClean="0"/>
              <a:t>eb-WCR-IN-</a:t>
            </a:r>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eaLnBrk="1" hangingPunct="1"/>
            <a:r>
              <a:rPr lang="en-US" altLang="zh-CN" smtClean="0">
                <a:ea typeface="宋体" charset="-122"/>
              </a:rPr>
              <a:t>Work Centers, Routings, and</a:t>
            </a:r>
            <a:br>
              <a:rPr lang="en-US" altLang="zh-CN" smtClean="0">
                <a:ea typeface="宋体" charset="-122"/>
              </a:rPr>
            </a:br>
            <a:r>
              <a:rPr lang="en-US" altLang="zh-CN" smtClean="0">
                <a:ea typeface="宋体" charset="-122"/>
              </a:rPr>
              <a:t>WO Subcontracting</a:t>
            </a:r>
          </a:p>
        </p:txBody>
      </p:sp>
      <p:sp>
        <p:nvSpPr>
          <p:cNvPr id="3075" name="Rectangle 3"/>
          <p:cNvSpPr>
            <a:spLocks noGrp="1" noChangeArrowheads="1"/>
          </p:cNvSpPr>
          <p:nvPr>
            <p:ph type="body" sz="quarter" idx="10"/>
          </p:nvPr>
        </p:nvSpPr>
        <p:spPr/>
        <p:txBody>
          <a:bodyPr/>
          <a:lstStyle/>
          <a:p>
            <a:pPr eaLnBrk="1" hangingPunct="1"/>
            <a:r>
              <a:rPr lang="en-US" altLang="zh-CN" sz="2000" smtClean="0">
                <a:ea typeface="宋体" charset="-122"/>
              </a:rPr>
              <a:t>QAD Enterprise Applications</a:t>
            </a:r>
            <a:endParaRPr lang="en-US" altLang="zh-CN" smtClean="0">
              <a:ea typeface="宋体" charset="-122"/>
            </a:endParaRPr>
          </a:p>
        </p:txBody>
      </p:sp>
      <p:sp>
        <p:nvSpPr>
          <p:cNvPr id="4" name="Text Placeholder 3"/>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Grp="1" noChangeArrowheads="1"/>
          </p:cNvSpPr>
          <p:nvPr>
            <p:ph idx="1"/>
          </p:nvPr>
        </p:nvSpPr>
        <p:spPr/>
        <p:txBody>
          <a:bodyPr/>
          <a:lstStyle/>
          <a:p>
            <a:pPr>
              <a:buFont typeface="Wingdings" pitchFamily="2" charset="2"/>
              <a:buChar char="ü"/>
            </a:pPr>
            <a:r>
              <a:rPr lang="en-US" altLang="zh-CN" dirty="0" smtClean="0"/>
              <a:t>Introduction to work centers, routings, and WO subcontracting in QAD Enterprise Applications </a:t>
            </a:r>
          </a:p>
          <a:p>
            <a:r>
              <a:rPr lang="en-US" altLang="zh-CN" dirty="0" smtClean="0"/>
              <a:t>Business considerations</a:t>
            </a:r>
          </a:p>
          <a:p>
            <a:r>
              <a:rPr lang="en-US" altLang="zh-CN" dirty="0" smtClean="0"/>
              <a:t>Set up the shop calendar, departments, work centers, comments, standard operations, routings, and processes in QAD Enterprise Applications </a:t>
            </a:r>
          </a:p>
          <a:p>
            <a:r>
              <a:rPr lang="en-US" altLang="zh-CN" dirty="0" smtClean="0"/>
              <a:t>Process subcontract operations in QAD Enterprise Applications </a:t>
            </a:r>
          </a:p>
        </p:txBody>
      </p:sp>
      <p:sp>
        <p:nvSpPr>
          <p:cNvPr id="12291" name="Rectangle 23"/>
          <p:cNvSpPr>
            <a:spLocks noGrp="1" noChangeArrowheads="1"/>
          </p:cNvSpPr>
          <p:nvPr>
            <p:ph type="title"/>
          </p:nvPr>
        </p:nvSpPr>
        <p:spPr/>
        <p:txBody>
          <a:bodyPr/>
          <a:lstStyle/>
          <a:p>
            <a:r>
              <a:rPr lang="en-US" altLang="zh-CN" smtClean="0"/>
              <a:t>Course Overview</a:t>
            </a:r>
          </a:p>
        </p:txBody>
      </p:sp>
      <p:sp>
        <p:nvSpPr>
          <p:cNvPr id="12290" name="Footer Placeholder 3"/>
          <p:cNvSpPr>
            <a:spLocks noGrp="1"/>
          </p:cNvSpPr>
          <p:nvPr>
            <p:ph type="ftr" sz="quarter" idx="10"/>
          </p:nvPr>
        </p:nvSpPr>
        <p:spPr/>
        <p:txBody>
          <a:bodyPr/>
          <a:lstStyle/>
          <a:p>
            <a:r>
              <a:rPr lang="en-US" altLang="zh-CN" smtClean="0"/>
              <a:t>eb-WCR-IN-100</a:t>
            </a:r>
            <a:endParaRPr lang="en-US" altLang="zh-CN"/>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idx="1"/>
          </p:nvPr>
        </p:nvSpPr>
        <p:spPr>
          <a:xfrm>
            <a:off x="196850" y="176213"/>
            <a:ext cx="8694738" cy="5991225"/>
          </a:xfrm>
          <a:noFill/>
        </p:spPr>
        <p:txBody>
          <a:bodyPr tIns="0" bIns="0">
            <a:normAutofit lnSpcReduction="10000"/>
          </a:bodyPr>
          <a:lstStyle/>
          <a:p>
            <a:pPr marL="0" indent="0" eaLnBrk="1" hangingPunct="1">
              <a:buFont typeface="Webdings" pitchFamily="18" charset="2"/>
              <a:buNone/>
            </a:pPr>
            <a:r>
              <a:rPr lang="en-US" altLang="zh-CN" sz="1600" dirty="0" smtClean="0">
                <a:ea typeface="宋体" charset="-122"/>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Font typeface="Webdings" pitchFamily="18" charset="2"/>
              <a:buNone/>
            </a:pPr>
            <a:r>
              <a:rPr lang="en-US" altLang="zh-CN" sz="1600" dirty="0" smtClean="0">
                <a:ea typeface="宋体" charset="-122"/>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Font typeface="Webdings" pitchFamily="18" charset="2"/>
              <a:buNone/>
            </a:pPr>
            <a:r>
              <a:rPr lang="en-US" altLang="zh-CN" sz="1600" dirty="0" smtClean="0">
                <a:ea typeface="宋体" charset="-122"/>
              </a:rPr>
              <a:t>QAD and MFG/PRO are registered trademarks of QAD Inc. The QAD logo is a trademark of QAD Inc.</a:t>
            </a:r>
          </a:p>
          <a:p>
            <a:pPr marL="0" indent="0" eaLnBrk="1" hangingPunct="1">
              <a:buFont typeface="Webdings" pitchFamily="18" charset="2"/>
              <a:buNone/>
            </a:pPr>
            <a:r>
              <a:rPr lang="en-US" altLang="zh-CN" sz="1600" dirty="0" smtClean="0">
                <a:ea typeface="宋体" charset="-122"/>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Font typeface="Webdings" pitchFamily="18" charset="2"/>
              <a:buNone/>
            </a:pPr>
            <a:r>
              <a:rPr lang="en-US" altLang="zh-CN" sz="1600" dirty="0" smtClean="0">
                <a:ea typeface="宋体" charset="-122"/>
              </a:rPr>
              <a:t>Copyright © 2010 by QAD Inc.</a:t>
            </a:r>
          </a:p>
          <a:p>
            <a:pPr marL="0" indent="0" eaLnBrk="1" hangingPunct="1">
              <a:buFont typeface="Webdings" pitchFamily="18" charset="2"/>
              <a:buNone/>
            </a:pPr>
            <a:endParaRPr lang="en-US" altLang="zh-CN" sz="1600" b="1" dirty="0" smtClean="0">
              <a:ea typeface="宋体" charset="-122"/>
            </a:endParaRPr>
          </a:p>
          <a:p>
            <a:pPr marL="0" indent="0" eaLnBrk="1" hangingPunct="1">
              <a:buFont typeface="Webdings" pitchFamily="18" charset="2"/>
              <a:buNone/>
            </a:pPr>
            <a:r>
              <a:rPr lang="en-US" altLang="zh-CN" sz="1600" b="1" dirty="0" smtClean="0">
                <a:ea typeface="宋体" charset="-122"/>
              </a:rPr>
              <a:t>QAD Inc.</a:t>
            </a:r>
            <a:br>
              <a:rPr lang="en-US" altLang="zh-CN" sz="1600" b="1" dirty="0" smtClean="0">
                <a:ea typeface="宋体" charset="-122"/>
              </a:rPr>
            </a:br>
            <a:r>
              <a:rPr lang="en-US" altLang="zh-CN" sz="1600" dirty="0" smtClean="0">
                <a:ea typeface="宋体" charset="-122"/>
              </a:rPr>
              <a:t>100 Innovation Place</a:t>
            </a:r>
            <a:br>
              <a:rPr lang="en-US" altLang="zh-CN" sz="1600" dirty="0" smtClean="0">
                <a:ea typeface="宋体" charset="-122"/>
              </a:rPr>
            </a:br>
            <a:r>
              <a:rPr lang="en-US" altLang="zh-CN" sz="1600" dirty="0" smtClean="0">
                <a:ea typeface="宋体" charset="-122"/>
              </a:rPr>
              <a:t>Santa Barbara, California 93108</a:t>
            </a:r>
            <a:br>
              <a:rPr lang="en-US" altLang="zh-CN" sz="1600" dirty="0" smtClean="0">
                <a:ea typeface="宋体" charset="-122"/>
              </a:rPr>
            </a:br>
            <a:r>
              <a:rPr lang="en-US" altLang="zh-CN" sz="1600" dirty="0" smtClean="0">
                <a:ea typeface="宋体" charset="-122"/>
              </a:rPr>
              <a:t>Phone (805) 684-6614</a:t>
            </a:r>
            <a:br>
              <a:rPr lang="en-US" altLang="zh-CN" sz="1600" dirty="0" smtClean="0">
                <a:ea typeface="宋体" charset="-122"/>
              </a:rPr>
            </a:br>
            <a:r>
              <a:rPr lang="en-US" altLang="zh-CN" sz="1600" dirty="0" smtClean="0">
                <a:ea typeface="宋体" charset="-122"/>
              </a:rPr>
              <a:t>Fax (805) 684-1890</a:t>
            </a:r>
            <a:br>
              <a:rPr lang="en-US" altLang="zh-CN" sz="1600" dirty="0" smtClean="0">
                <a:ea typeface="宋体" charset="-122"/>
              </a:rPr>
            </a:br>
            <a:r>
              <a:rPr lang="en-US" altLang="zh-CN" sz="1600" dirty="0" smtClean="0">
                <a:ea typeface="宋体" charset="-122"/>
              </a:rPr>
              <a:t>http://www.qad.com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61"/>
          <p:cNvSpPr>
            <a:spLocks noGrp="1" noChangeArrowheads="1"/>
          </p:cNvSpPr>
          <p:nvPr>
            <p:ph type="title"/>
          </p:nvPr>
        </p:nvSpPr>
        <p:spPr/>
        <p:txBody>
          <a:bodyPr/>
          <a:lstStyle/>
          <a:p>
            <a:pPr eaLnBrk="1" hangingPunct="1"/>
            <a:r>
              <a:rPr lang="en-US" altLang="zh-CN" smtClean="0">
                <a:ea typeface="宋体" charset="-122"/>
              </a:rPr>
              <a:t>Facilities</a:t>
            </a:r>
          </a:p>
        </p:txBody>
      </p:sp>
      <p:grpSp>
        <p:nvGrpSpPr>
          <p:cNvPr id="146" name="Group 4"/>
          <p:cNvGrpSpPr>
            <a:grpSpLocks/>
          </p:cNvGrpSpPr>
          <p:nvPr/>
        </p:nvGrpSpPr>
        <p:grpSpPr bwMode="auto">
          <a:xfrm>
            <a:off x="1138238" y="1039256"/>
            <a:ext cx="6869112" cy="5037137"/>
            <a:chOff x="717" y="979"/>
            <a:chExt cx="4327" cy="3173"/>
          </a:xfrm>
        </p:grpSpPr>
        <p:grpSp>
          <p:nvGrpSpPr>
            <p:cNvPr id="147" name="Group 78"/>
            <p:cNvGrpSpPr>
              <a:grpSpLocks/>
            </p:cNvGrpSpPr>
            <p:nvPr/>
          </p:nvGrpSpPr>
          <p:grpSpPr bwMode="auto">
            <a:xfrm>
              <a:off x="718" y="3231"/>
              <a:ext cx="4320" cy="921"/>
              <a:chOff x="718" y="3339"/>
              <a:chExt cx="4320" cy="921"/>
            </a:xfrm>
          </p:grpSpPr>
          <p:grpSp>
            <p:nvGrpSpPr>
              <p:cNvPr id="199" name="Group 76"/>
              <p:cNvGrpSpPr>
                <a:grpSpLocks/>
              </p:cNvGrpSpPr>
              <p:nvPr/>
            </p:nvGrpSpPr>
            <p:grpSpPr bwMode="auto">
              <a:xfrm>
                <a:off x="4174" y="3339"/>
                <a:ext cx="864" cy="921"/>
                <a:chOff x="4174" y="3339"/>
                <a:chExt cx="864" cy="921"/>
              </a:xfrm>
            </p:grpSpPr>
            <p:sp>
              <p:nvSpPr>
                <p:cNvPr id="219"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sz="1800" b="1">
                      <a:latin typeface="+mj-lt"/>
                    </a:rPr>
                    <a:t>Smoking</a:t>
                  </a:r>
                </a:p>
              </p:txBody>
            </p:sp>
            <p:grpSp>
              <p:nvGrpSpPr>
                <p:cNvPr id="220" name="Group 65"/>
                <p:cNvGrpSpPr>
                  <a:grpSpLocks/>
                </p:cNvGrpSpPr>
                <p:nvPr/>
              </p:nvGrpSpPr>
              <p:grpSpPr bwMode="auto">
                <a:xfrm>
                  <a:off x="4260" y="3339"/>
                  <a:ext cx="691" cy="691"/>
                  <a:chOff x="4332" y="3206"/>
                  <a:chExt cx="638" cy="628"/>
                </a:xfrm>
              </p:grpSpPr>
              <p:sp>
                <p:nvSpPr>
                  <p:cNvPr id="221"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222" name="Group 64"/>
                  <p:cNvGrpSpPr>
                    <a:grpSpLocks/>
                  </p:cNvGrpSpPr>
                  <p:nvPr/>
                </p:nvGrpSpPr>
                <p:grpSpPr bwMode="auto">
                  <a:xfrm>
                    <a:off x="4379" y="3329"/>
                    <a:ext cx="478" cy="275"/>
                    <a:chOff x="4480" y="3397"/>
                    <a:chExt cx="343" cy="198"/>
                  </a:xfrm>
                </p:grpSpPr>
                <p:grpSp>
                  <p:nvGrpSpPr>
                    <p:cNvPr id="223" name="Group 32"/>
                    <p:cNvGrpSpPr>
                      <a:grpSpLocks/>
                    </p:cNvGrpSpPr>
                    <p:nvPr/>
                  </p:nvGrpSpPr>
                  <p:grpSpPr bwMode="auto">
                    <a:xfrm>
                      <a:off x="4480" y="3549"/>
                      <a:ext cx="314" cy="46"/>
                      <a:chOff x="4682" y="3335"/>
                      <a:chExt cx="337" cy="49"/>
                    </a:xfrm>
                  </p:grpSpPr>
                  <p:sp>
                    <p:nvSpPr>
                      <p:cNvPr id="227"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228"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229"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defRPr/>
                        </a:pPr>
                        <a:endParaRPr lang="en-US">
                          <a:latin typeface="+mj-lt"/>
                        </a:endParaRPr>
                      </a:p>
                    </p:txBody>
                  </p:sp>
                </p:grpSp>
                <p:grpSp>
                  <p:nvGrpSpPr>
                    <p:cNvPr id="224" name="Group 36"/>
                    <p:cNvGrpSpPr>
                      <a:grpSpLocks/>
                    </p:cNvGrpSpPr>
                    <p:nvPr/>
                  </p:nvGrpSpPr>
                  <p:grpSpPr bwMode="auto">
                    <a:xfrm>
                      <a:off x="4638" y="3397"/>
                      <a:ext cx="185" cy="147"/>
                      <a:chOff x="4822" y="3171"/>
                      <a:chExt cx="197" cy="158"/>
                    </a:xfrm>
                  </p:grpSpPr>
                  <p:sp>
                    <p:nvSpPr>
                      <p:cNvPr id="225"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en-US">
                          <a:latin typeface="+mj-lt"/>
                        </a:endParaRPr>
                      </a:p>
                    </p:txBody>
                  </p:sp>
                  <p:sp>
                    <p:nvSpPr>
                      <p:cNvPr id="226"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en-US">
                          <a:latin typeface="+mj-lt"/>
                        </a:endParaRPr>
                      </a:p>
                    </p:txBody>
                  </p:sp>
                </p:grpSp>
              </p:grpSp>
            </p:grpSp>
          </p:grpSp>
          <p:grpSp>
            <p:nvGrpSpPr>
              <p:cNvPr id="200" name="Group 75"/>
              <p:cNvGrpSpPr>
                <a:grpSpLocks/>
              </p:cNvGrpSpPr>
              <p:nvPr/>
            </p:nvGrpSpPr>
            <p:grpSpPr bwMode="auto">
              <a:xfrm>
                <a:off x="2447" y="3339"/>
                <a:ext cx="864" cy="921"/>
                <a:chOff x="2447" y="3339"/>
                <a:chExt cx="864" cy="921"/>
              </a:xfrm>
            </p:grpSpPr>
            <p:sp>
              <p:nvSpPr>
                <p:cNvPr id="213"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sz="1800" b="1">
                      <a:latin typeface="+mj-lt"/>
                    </a:rPr>
                    <a:t>Parking</a:t>
                  </a:r>
                </a:p>
              </p:txBody>
            </p:sp>
            <p:grpSp>
              <p:nvGrpSpPr>
                <p:cNvPr id="214" name="Group 41"/>
                <p:cNvGrpSpPr>
                  <a:grpSpLocks/>
                </p:cNvGrpSpPr>
                <p:nvPr/>
              </p:nvGrpSpPr>
              <p:grpSpPr bwMode="auto">
                <a:xfrm>
                  <a:off x="2532" y="3339"/>
                  <a:ext cx="691" cy="691"/>
                  <a:chOff x="2544" y="3017"/>
                  <a:chExt cx="681" cy="679"/>
                </a:xfrm>
              </p:grpSpPr>
              <p:sp>
                <p:nvSpPr>
                  <p:cNvPr id="215"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216" name="Group 43"/>
                  <p:cNvGrpSpPr>
                    <a:grpSpLocks/>
                  </p:cNvGrpSpPr>
                  <p:nvPr/>
                </p:nvGrpSpPr>
                <p:grpSpPr bwMode="auto">
                  <a:xfrm>
                    <a:off x="2697" y="3120"/>
                    <a:ext cx="375" cy="497"/>
                    <a:chOff x="2712" y="3093"/>
                    <a:chExt cx="375" cy="497"/>
                  </a:xfrm>
                </p:grpSpPr>
                <p:sp>
                  <p:nvSpPr>
                    <p:cNvPr id="217" name="Freeform 44"/>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218" name="Freeform 45"/>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01" name="Group 74"/>
              <p:cNvGrpSpPr>
                <a:grpSpLocks/>
              </p:cNvGrpSpPr>
              <p:nvPr/>
            </p:nvGrpSpPr>
            <p:grpSpPr bwMode="auto">
              <a:xfrm>
                <a:off x="718" y="3339"/>
                <a:ext cx="864" cy="921"/>
                <a:chOff x="718" y="3339"/>
                <a:chExt cx="864" cy="921"/>
              </a:xfrm>
            </p:grpSpPr>
            <p:sp>
              <p:nvSpPr>
                <p:cNvPr id="202"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sz="1800" b="1">
                      <a:latin typeface="+mj-lt"/>
                    </a:rPr>
                    <a:t>Restrooms</a:t>
                  </a:r>
                </a:p>
              </p:txBody>
            </p:sp>
            <p:grpSp>
              <p:nvGrpSpPr>
                <p:cNvPr id="203" name="Group 48"/>
                <p:cNvGrpSpPr>
                  <a:grpSpLocks/>
                </p:cNvGrpSpPr>
                <p:nvPr/>
              </p:nvGrpSpPr>
              <p:grpSpPr bwMode="auto">
                <a:xfrm>
                  <a:off x="805" y="3339"/>
                  <a:ext cx="691" cy="691"/>
                  <a:chOff x="1440" y="3024"/>
                  <a:chExt cx="681" cy="679"/>
                </a:xfrm>
              </p:grpSpPr>
              <p:sp>
                <p:nvSpPr>
                  <p:cNvPr id="204" name="AutoShape 49"/>
                  <p:cNvSpPr>
                    <a:spLocks noChangeArrowheads="1"/>
                  </p:cNvSpPr>
                  <p:nvPr/>
                </p:nvSpPr>
                <p:spPr bwMode="auto">
                  <a:xfrm>
                    <a:off x="1440" y="3024"/>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205" name="Group 50"/>
                  <p:cNvGrpSpPr>
                    <a:grpSpLocks/>
                  </p:cNvGrpSpPr>
                  <p:nvPr/>
                </p:nvGrpSpPr>
                <p:grpSpPr bwMode="auto">
                  <a:xfrm>
                    <a:off x="1505" y="3103"/>
                    <a:ext cx="559" cy="545"/>
                    <a:chOff x="625" y="3069"/>
                    <a:chExt cx="559" cy="545"/>
                  </a:xfrm>
                </p:grpSpPr>
                <p:grpSp>
                  <p:nvGrpSpPr>
                    <p:cNvPr id="206" name="Group 51"/>
                    <p:cNvGrpSpPr>
                      <a:grpSpLocks/>
                    </p:cNvGrpSpPr>
                    <p:nvPr/>
                  </p:nvGrpSpPr>
                  <p:grpSpPr bwMode="auto">
                    <a:xfrm>
                      <a:off x="625" y="3075"/>
                      <a:ext cx="209" cy="539"/>
                      <a:chOff x="625" y="3075"/>
                      <a:chExt cx="209" cy="539"/>
                    </a:xfrm>
                  </p:grpSpPr>
                  <p:sp>
                    <p:nvSpPr>
                      <p:cNvPr id="211" name="Freeform 52"/>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212"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07" name="Group 54"/>
                    <p:cNvGrpSpPr>
                      <a:grpSpLocks/>
                    </p:cNvGrpSpPr>
                    <p:nvPr/>
                  </p:nvGrpSpPr>
                  <p:grpSpPr bwMode="auto">
                    <a:xfrm>
                      <a:off x="934" y="3075"/>
                      <a:ext cx="250" cy="538"/>
                      <a:chOff x="934" y="3075"/>
                      <a:chExt cx="250" cy="538"/>
                    </a:xfrm>
                  </p:grpSpPr>
                  <p:sp>
                    <p:nvSpPr>
                      <p:cNvPr id="209" name="Freeform 55"/>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210"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208"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grpSp>
          <p:nvGrpSpPr>
            <p:cNvPr id="148" name="Group 73"/>
            <p:cNvGrpSpPr>
              <a:grpSpLocks/>
            </p:cNvGrpSpPr>
            <p:nvPr/>
          </p:nvGrpSpPr>
          <p:grpSpPr bwMode="auto">
            <a:xfrm>
              <a:off x="717" y="2125"/>
              <a:ext cx="4327" cy="923"/>
              <a:chOff x="717" y="2151"/>
              <a:chExt cx="4327" cy="923"/>
            </a:xfrm>
          </p:grpSpPr>
          <p:grpSp>
            <p:nvGrpSpPr>
              <p:cNvPr id="180" name="Group 70"/>
              <p:cNvGrpSpPr>
                <a:grpSpLocks/>
              </p:cNvGrpSpPr>
              <p:nvPr/>
            </p:nvGrpSpPr>
            <p:grpSpPr bwMode="auto">
              <a:xfrm>
                <a:off x="717" y="2151"/>
                <a:ext cx="864" cy="923"/>
                <a:chOff x="717" y="2151"/>
                <a:chExt cx="864" cy="923"/>
              </a:xfrm>
            </p:grpSpPr>
            <p:sp>
              <p:nvSpPr>
                <p:cNvPr id="192"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Messages</a:t>
                  </a:r>
                </a:p>
              </p:txBody>
            </p:sp>
            <p:grpSp>
              <p:nvGrpSpPr>
                <p:cNvPr id="193" name="Group 9"/>
                <p:cNvGrpSpPr>
                  <a:grpSpLocks/>
                </p:cNvGrpSpPr>
                <p:nvPr/>
              </p:nvGrpSpPr>
              <p:grpSpPr bwMode="auto">
                <a:xfrm>
                  <a:off x="805" y="2151"/>
                  <a:ext cx="691" cy="691"/>
                  <a:chOff x="567" y="1891"/>
                  <a:chExt cx="681" cy="679"/>
                </a:xfrm>
              </p:grpSpPr>
              <p:sp>
                <p:nvSpPr>
                  <p:cNvPr id="194" name="AutoShape 10"/>
                  <p:cNvSpPr>
                    <a:spLocks noChangeArrowheads="1"/>
                  </p:cNvSpPr>
                  <p:nvPr/>
                </p:nvSpPr>
                <p:spPr bwMode="auto">
                  <a:xfrm>
                    <a:off x="567" y="1891"/>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95" name="Group 11"/>
                  <p:cNvGrpSpPr>
                    <a:grpSpLocks/>
                  </p:cNvGrpSpPr>
                  <p:nvPr/>
                </p:nvGrpSpPr>
                <p:grpSpPr bwMode="auto">
                  <a:xfrm>
                    <a:off x="658" y="2064"/>
                    <a:ext cx="494" cy="366"/>
                    <a:chOff x="1581" y="2706"/>
                    <a:chExt cx="494" cy="366"/>
                  </a:xfrm>
                </p:grpSpPr>
                <p:sp>
                  <p:nvSpPr>
                    <p:cNvPr id="196"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97"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98" name="Freeform 14"/>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endParaRPr lang="en-US">
                        <a:latin typeface="+mj-lt"/>
                      </a:endParaRPr>
                    </a:p>
                  </p:txBody>
                </p:sp>
              </p:grpSp>
            </p:grpSp>
          </p:grpSp>
          <p:grpSp>
            <p:nvGrpSpPr>
              <p:cNvPr id="181" name="Group 71"/>
              <p:cNvGrpSpPr>
                <a:grpSpLocks/>
              </p:cNvGrpSpPr>
              <p:nvPr/>
            </p:nvGrpSpPr>
            <p:grpSpPr bwMode="auto">
              <a:xfrm>
                <a:off x="2447" y="2151"/>
                <a:ext cx="864" cy="923"/>
                <a:chOff x="2447" y="2151"/>
                <a:chExt cx="864" cy="923"/>
              </a:xfrm>
            </p:grpSpPr>
            <p:sp>
              <p:nvSpPr>
                <p:cNvPr id="185"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Breaks</a:t>
                  </a:r>
                </a:p>
              </p:txBody>
            </p:sp>
            <p:grpSp>
              <p:nvGrpSpPr>
                <p:cNvPr id="186" name="Group 61"/>
                <p:cNvGrpSpPr>
                  <a:grpSpLocks/>
                </p:cNvGrpSpPr>
                <p:nvPr/>
              </p:nvGrpSpPr>
              <p:grpSpPr bwMode="auto">
                <a:xfrm>
                  <a:off x="2533" y="2151"/>
                  <a:ext cx="691" cy="691"/>
                  <a:chOff x="2479" y="2162"/>
                  <a:chExt cx="639" cy="628"/>
                </a:xfrm>
              </p:grpSpPr>
              <p:sp>
                <p:nvSpPr>
                  <p:cNvPr id="187" name="AutoShape 18"/>
                  <p:cNvSpPr>
                    <a:spLocks noChangeArrowheads="1"/>
                  </p:cNvSpPr>
                  <p:nvPr/>
                </p:nvSpPr>
                <p:spPr bwMode="auto">
                  <a:xfrm>
                    <a:off x="2479" y="2162"/>
                    <a:ext cx="639"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88" name="Group 60"/>
                  <p:cNvGrpSpPr>
                    <a:grpSpLocks/>
                  </p:cNvGrpSpPr>
                  <p:nvPr/>
                </p:nvGrpSpPr>
                <p:grpSpPr bwMode="auto">
                  <a:xfrm>
                    <a:off x="2554" y="2340"/>
                    <a:ext cx="474" cy="272"/>
                    <a:chOff x="2554" y="2340"/>
                    <a:chExt cx="474" cy="272"/>
                  </a:xfrm>
                </p:grpSpPr>
                <p:sp>
                  <p:nvSpPr>
                    <p:cNvPr id="189"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90"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91"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grpSp>
            </p:grpSp>
          </p:grpSp>
          <p:grpSp>
            <p:nvGrpSpPr>
              <p:cNvPr id="182" name="Group 72"/>
              <p:cNvGrpSpPr>
                <a:grpSpLocks/>
              </p:cNvGrpSpPr>
              <p:nvPr/>
            </p:nvGrpSpPr>
            <p:grpSpPr bwMode="auto">
              <a:xfrm>
                <a:off x="4170" y="2258"/>
                <a:ext cx="874" cy="816"/>
                <a:chOff x="4170" y="2258"/>
                <a:chExt cx="874" cy="816"/>
              </a:xfrm>
            </p:grpSpPr>
            <p:sp>
              <p:nvSpPr>
                <p:cNvPr id="183"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eaLnBrk="0" hangingPunct="0"/>
                  <a:r>
                    <a:rPr lang="en-US" sz="4400" b="1">
                      <a:solidFill>
                        <a:srgbClr val="FF3300"/>
                      </a:solidFill>
                      <a:latin typeface="+mj-lt"/>
                    </a:rPr>
                    <a:t>EXIT</a:t>
                  </a:r>
                </a:p>
              </p:txBody>
            </p:sp>
            <p:sp>
              <p:nvSpPr>
                <p:cNvPr id="184"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sz="1800" b="1">
                      <a:latin typeface="+mj-lt"/>
                    </a:rPr>
                    <a:t>Exits</a:t>
                  </a:r>
                </a:p>
              </p:txBody>
            </p:sp>
          </p:grpSp>
        </p:grpSp>
        <p:grpSp>
          <p:nvGrpSpPr>
            <p:cNvPr id="149" name="Group 57"/>
            <p:cNvGrpSpPr>
              <a:grpSpLocks/>
            </p:cNvGrpSpPr>
            <p:nvPr/>
          </p:nvGrpSpPr>
          <p:grpSpPr bwMode="auto">
            <a:xfrm>
              <a:off x="718" y="979"/>
              <a:ext cx="4320" cy="966"/>
              <a:chOff x="718" y="979"/>
              <a:chExt cx="4320" cy="966"/>
            </a:xfrm>
          </p:grpSpPr>
          <p:grpSp>
            <p:nvGrpSpPr>
              <p:cNvPr id="150" name="Group 68"/>
              <p:cNvGrpSpPr>
                <a:grpSpLocks/>
              </p:cNvGrpSpPr>
              <p:nvPr/>
            </p:nvGrpSpPr>
            <p:grpSpPr bwMode="auto">
              <a:xfrm>
                <a:off x="4174" y="1024"/>
                <a:ext cx="864" cy="921"/>
                <a:chOff x="4174" y="1231"/>
                <a:chExt cx="864" cy="921"/>
              </a:xfrm>
            </p:grpSpPr>
            <p:sp>
              <p:nvSpPr>
                <p:cNvPr id="176"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sz="1800" b="1">
                      <a:latin typeface="+mj-lt"/>
                    </a:rPr>
                    <a:t>Emergency</a:t>
                  </a:r>
                </a:p>
              </p:txBody>
            </p:sp>
            <p:grpSp>
              <p:nvGrpSpPr>
                <p:cNvPr id="177" name="Group 26"/>
                <p:cNvGrpSpPr>
                  <a:grpSpLocks/>
                </p:cNvGrpSpPr>
                <p:nvPr/>
              </p:nvGrpSpPr>
              <p:grpSpPr bwMode="auto">
                <a:xfrm>
                  <a:off x="4260" y="1231"/>
                  <a:ext cx="691" cy="691"/>
                  <a:chOff x="3639" y="768"/>
                  <a:chExt cx="681" cy="679"/>
                </a:xfrm>
              </p:grpSpPr>
              <p:sp>
                <p:nvSpPr>
                  <p:cNvPr id="178"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sp>
                <p:nvSpPr>
                  <p:cNvPr id="179" name="Freeform 28"/>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151" name="Group 67"/>
              <p:cNvGrpSpPr>
                <a:grpSpLocks/>
              </p:cNvGrpSpPr>
              <p:nvPr/>
            </p:nvGrpSpPr>
            <p:grpSpPr bwMode="auto">
              <a:xfrm>
                <a:off x="2446" y="979"/>
                <a:ext cx="864" cy="966"/>
                <a:chOff x="2446" y="1186"/>
                <a:chExt cx="864" cy="966"/>
              </a:xfrm>
            </p:grpSpPr>
            <p:sp>
              <p:nvSpPr>
                <p:cNvPr id="174"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sz="1800" b="1">
                      <a:latin typeface="+mj-lt"/>
                    </a:rPr>
                    <a:t>Class Hours</a:t>
                  </a:r>
                </a:p>
              </p:txBody>
            </p:sp>
            <p:pic>
              <p:nvPicPr>
                <p:cNvPr id="175" name="Picture 59" descr="Clock"/>
                <p:cNvPicPr>
                  <a:picLocks noChangeAspect="1" noChangeArrowheads="1"/>
                </p:cNvPicPr>
                <p:nvPr/>
              </p:nvPicPr>
              <p:blipFill>
                <a:blip r:embed="rId2"/>
                <a:srcRect/>
                <a:stretch>
                  <a:fillRect/>
                </a:stretch>
              </p:blipFill>
              <p:spPr bwMode="auto">
                <a:xfrm>
                  <a:off x="2485" y="1186"/>
                  <a:ext cx="788" cy="789"/>
                </a:xfrm>
                <a:prstGeom prst="rect">
                  <a:avLst/>
                </a:prstGeom>
                <a:noFill/>
                <a:ln w="9525">
                  <a:noFill/>
                  <a:miter lim="800000"/>
                  <a:headEnd/>
                  <a:tailEnd/>
                </a:ln>
              </p:spPr>
            </p:pic>
          </p:grpSp>
          <p:grpSp>
            <p:nvGrpSpPr>
              <p:cNvPr id="152" name="Group 66"/>
              <p:cNvGrpSpPr>
                <a:grpSpLocks/>
              </p:cNvGrpSpPr>
              <p:nvPr/>
            </p:nvGrpSpPr>
            <p:grpSpPr bwMode="auto">
              <a:xfrm>
                <a:off x="718" y="1002"/>
                <a:ext cx="864" cy="943"/>
                <a:chOff x="718" y="1002"/>
                <a:chExt cx="864" cy="943"/>
              </a:xfrm>
            </p:grpSpPr>
            <p:sp>
              <p:nvSpPr>
                <p:cNvPr id="153"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eaLnBrk="0" hangingPunct="0"/>
                  <a:r>
                    <a:rPr lang="en-US" sz="1800" b="1">
                      <a:latin typeface="+mj-lt"/>
                    </a:rPr>
                    <a:t>Phone/Fax</a:t>
                  </a:r>
                </a:p>
              </p:txBody>
            </p:sp>
            <p:grpSp>
              <p:nvGrpSpPr>
                <p:cNvPr id="154" name="Group 68"/>
                <p:cNvGrpSpPr>
                  <a:grpSpLocks/>
                </p:cNvGrpSpPr>
                <p:nvPr/>
              </p:nvGrpSpPr>
              <p:grpSpPr bwMode="auto">
                <a:xfrm>
                  <a:off x="767" y="1002"/>
                  <a:ext cx="765" cy="736"/>
                  <a:chOff x="767" y="1002"/>
                  <a:chExt cx="765" cy="736"/>
                </a:xfrm>
              </p:grpSpPr>
              <p:sp>
                <p:nvSpPr>
                  <p:cNvPr id="155"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a:latin typeface="+mj-lt"/>
                    </a:endParaRPr>
                  </a:p>
                </p:txBody>
              </p:sp>
              <p:grpSp>
                <p:nvGrpSpPr>
                  <p:cNvPr id="156" name="Group 70"/>
                  <p:cNvGrpSpPr>
                    <a:grpSpLocks/>
                  </p:cNvGrpSpPr>
                  <p:nvPr/>
                </p:nvGrpSpPr>
                <p:grpSpPr bwMode="auto">
                  <a:xfrm>
                    <a:off x="793" y="1026"/>
                    <a:ext cx="715" cy="689"/>
                    <a:chOff x="793" y="1026"/>
                    <a:chExt cx="715" cy="689"/>
                  </a:xfrm>
                </p:grpSpPr>
                <p:sp>
                  <p:nvSpPr>
                    <p:cNvPr id="157" name="Oval 71"/>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endParaRPr lang="en-US">
                        <a:latin typeface="+mj-lt"/>
                      </a:endParaRPr>
                    </a:p>
                  </p:txBody>
                </p:sp>
                <p:grpSp>
                  <p:nvGrpSpPr>
                    <p:cNvPr id="158" name="Group 72"/>
                    <p:cNvGrpSpPr>
                      <a:grpSpLocks/>
                    </p:cNvGrpSpPr>
                    <p:nvPr/>
                  </p:nvGrpSpPr>
                  <p:grpSpPr bwMode="auto">
                    <a:xfrm>
                      <a:off x="870" y="1180"/>
                      <a:ext cx="560" cy="381"/>
                      <a:chOff x="870" y="1180"/>
                      <a:chExt cx="560" cy="381"/>
                    </a:xfrm>
                  </p:grpSpPr>
                  <p:grpSp>
                    <p:nvGrpSpPr>
                      <p:cNvPr id="159" name="Group 73"/>
                      <p:cNvGrpSpPr>
                        <a:grpSpLocks/>
                      </p:cNvGrpSpPr>
                      <p:nvPr/>
                    </p:nvGrpSpPr>
                    <p:grpSpPr bwMode="auto">
                      <a:xfrm>
                        <a:off x="870" y="1180"/>
                        <a:ext cx="560" cy="178"/>
                        <a:chOff x="870" y="1180"/>
                        <a:chExt cx="560" cy="178"/>
                      </a:xfrm>
                    </p:grpSpPr>
                    <p:sp>
                      <p:nvSpPr>
                        <p:cNvPr id="171" name="Freeform 7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172" name="Freeform 7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173" name="Freeform 7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160" name="Group 77"/>
                      <p:cNvGrpSpPr>
                        <a:grpSpLocks/>
                      </p:cNvGrpSpPr>
                      <p:nvPr/>
                    </p:nvGrpSpPr>
                    <p:grpSpPr bwMode="auto">
                      <a:xfrm>
                        <a:off x="955" y="1264"/>
                        <a:ext cx="389" cy="297"/>
                        <a:chOff x="955" y="1264"/>
                        <a:chExt cx="389" cy="297"/>
                      </a:xfrm>
                    </p:grpSpPr>
                    <p:grpSp>
                      <p:nvGrpSpPr>
                        <p:cNvPr id="166" name="Group 78"/>
                        <p:cNvGrpSpPr>
                          <a:grpSpLocks/>
                        </p:cNvGrpSpPr>
                        <p:nvPr/>
                      </p:nvGrpSpPr>
                      <p:grpSpPr bwMode="auto">
                        <a:xfrm>
                          <a:off x="1066" y="1264"/>
                          <a:ext cx="165" cy="27"/>
                          <a:chOff x="1066" y="1264"/>
                          <a:chExt cx="165" cy="27"/>
                        </a:xfrm>
                      </p:grpSpPr>
                      <p:sp>
                        <p:nvSpPr>
                          <p:cNvPr id="169" name="AutoShape 79"/>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endParaRPr lang="en-US">
                              <a:latin typeface="+mj-lt"/>
                            </a:endParaRPr>
                          </a:p>
                        </p:txBody>
                      </p:sp>
                      <p:sp>
                        <p:nvSpPr>
                          <p:cNvPr id="170" name="AutoShape 80"/>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endParaRPr lang="en-US">
                              <a:latin typeface="+mj-lt"/>
                            </a:endParaRPr>
                          </a:p>
                        </p:txBody>
                      </p:sp>
                    </p:grpSp>
                    <p:sp>
                      <p:nvSpPr>
                        <p:cNvPr id="167" name="Freeform 81"/>
                        <p:cNvSpPr>
                          <a:spLocks/>
                        </p:cNvSpPr>
                        <p:nvPr/>
                      </p:nvSpPr>
                      <p:spPr bwMode="auto">
                        <a:xfrm>
                          <a:off x="962" y="1282"/>
                          <a:ext cx="375" cy="121"/>
                        </a:xfrm>
                        <a:custGeom>
                          <a:avLst/>
                          <a:gdLst>
                            <a:gd name="T0" fmla="*/ 347 w 1502"/>
                            <a:gd name="T1" fmla="*/ 0 h 484"/>
                            <a:gd name="T2" fmla="*/ 1154 w 1502"/>
                            <a:gd name="T3" fmla="*/ 0 h 484"/>
                            <a:gd name="T4" fmla="*/ 1502 w 1502"/>
                            <a:gd name="T5" fmla="*/ 484 h 484"/>
                            <a:gd name="T6" fmla="*/ 0 w 1502"/>
                            <a:gd name="T7" fmla="*/ 483 h 484"/>
                            <a:gd name="T8" fmla="*/ 347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endParaRPr lang="en-US">
                            <a:latin typeface="+mj-lt"/>
                          </a:endParaRPr>
                        </a:p>
                      </p:txBody>
                    </p:sp>
                    <p:sp>
                      <p:nvSpPr>
                        <p:cNvPr id="168" name="AutoShape 82"/>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161" name="Group 83"/>
                      <p:cNvGrpSpPr>
                        <a:grpSpLocks/>
                      </p:cNvGrpSpPr>
                      <p:nvPr/>
                    </p:nvGrpSpPr>
                    <p:grpSpPr bwMode="auto">
                      <a:xfrm>
                        <a:off x="1057" y="1288"/>
                        <a:ext cx="190" cy="163"/>
                        <a:chOff x="1057" y="1288"/>
                        <a:chExt cx="190" cy="163"/>
                      </a:xfrm>
                    </p:grpSpPr>
                    <p:sp>
                      <p:nvSpPr>
                        <p:cNvPr id="162" name="Freeform 84"/>
                        <p:cNvSpPr>
                          <a:spLocks/>
                        </p:cNvSpPr>
                        <p:nvPr/>
                      </p:nvSpPr>
                      <p:spPr bwMode="auto">
                        <a:xfrm>
                          <a:off x="1058" y="1288"/>
                          <a:ext cx="189" cy="162"/>
                        </a:xfrm>
                        <a:custGeom>
                          <a:avLst/>
                          <a:gdLst>
                            <a:gd name="T0" fmla="*/ 152 w 758"/>
                            <a:gd name="T1" fmla="*/ 0 h 652"/>
                            <a:gd name="T2" fmla="*/ 0 w 758"/>
                            <a:gd name="T3" fmla="*/ 652 h 652"/>
                            <a:gd name="T4" fmla="*/ 758 w 758"/>
                            <a:gd name="T5" fmla="*/ 652 h 652"/>
                            <a:gd name="T6" fmla="*/ 595 w 758"/>
                            <a:gd name="T7" fmla="*/ 0 h 652"/>
                            <a:gd name="T8" fmla="*/ 152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163" name="Freeform 85"/>
                        <p:cNvSpPr>
                          <a:spLocks/>
                        </p:cNvSpPr>
                        <p:nvPr/>
                      </p:nvSpPr>
                      <p:spPr bwMode="auto">
                        <a:xfrm>
                          <a:off x="1057" y="1288"/>
                          <a:ext cx="74" cy="163"/>
                        </a:xfrm>
                        <a:custGeom>
                          <a:avLst/>
                          <a:gdLst>
                            <a:gd name="T0" fmla="*/ 153 w 295"/>
                            <a:gd name="T1" fmla="*/ 0 h 651"/>
                            <a:gd name="T2" fmla="*/ 0 w 295"/>
                            <a:gd name="T3" fmla="*/ 648 h 651"/>
                            <a:gd name="T4" fmla="*/ 253 w 295"/>
                            <a:gd name="T5" fmla="*/ 651 h 651"/>
                            <a:gd name="T6" fmla="*/ 295 w 295"/>
                            <a:gd name="T7" fmla="*/ 0 h 651"/>
                            <a:gd name="T8" fmla="*/ 153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164" name="Freeform 86"/>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165" name="Freeform 87"/>
                        <p:cNvSpPr>
                          <a:spLocks/>
                        </p:cNvSpPr>
                        <p:nvPr/>
                      </p:nvSpPr>
                      <p:spPr bwMode="auto">
                        <a:xfrm>
                          <a:off x="1073" y="1331"/>
                          <a:ext cx="158" cy="53"/>
                        </a:xfrm>
                        <a:custGeom>
                          <a:avLst/>
                          <a:gdLst>
                            <a:gd name="T0" fmla="*/ 50 w 631"/>
                            <a:gd name="T1" fmla="*/ 2 h 213"/>
                            <a:gd name="T2" fmla="*/ 0 w 631"/>
                            <a:gd name="T3" fmla="*/ 213 h 213"/>
                            <a:gd name="T4" fmla="*/ 631 w 631"/>
                            <a:gd name="T5" fmla="*/ 213 h 213"/>
                            <a:gd name="T6" fmla="*/ 581 w 631"/>
                            <a:gd name="T7" fmla="*/ 0 h 213"/>
                            <a:gd name="T8" fmla="*/ 50 w 631"/>
                            <a:gd name="T9" fmla="*/ 2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endParaRPr lang="en-US">
                            <a:latin typeface="+mj-lt"/>
                          </a:endParaRPr>
                        </a:p>
                      </p:txBody>
                    </p:sp>
                  </p:grpSp>
                </p:grpSp>
              </p:gr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7"/>
          <p:cNvSpPr>
            <a:spLocks noGrp="1" noChangeArrowheads="1"/>
          </p:cNvSpPr>
          <p:nvPr>
            <p:ph idx="1"/>
          </p:nvPr>
        </p:nvSpPr>
        <p:spPr/>
        <p:txBody>
          <a:bodyPr/>
          <a:lstStyle/>
          <a:p>
            <a:r>
              <a:rPr lang="en-US" altLang="zh-CN" smtClean="0"/>
              <a:t>Introduction to work centers, routings, and work order subcontracting</a:t>
            </a:r>
          </a:p>
          <a:p>
            <a:r>
              <a:rPr lang="en-US" altLang="zh-CN" smtClean="0"/>
              <a:t>Business considerations</a:t>
            </a:r>
          </a:p>
          <a:p>
            <a:r>
              <a:rPr lang="en-US" altLang="zh-CN" smtClean="0"/>
              <a:t>Set up the shop calendar, departments, work centers, comments, standard operations, routings, and processes in QAD Enterprise Applications </a:t>
            </a:r>
          </a:p>
          <a:p>
            <a:r>
              <a:rPr lang="en-US" altLang="zh-CN" smtClean="0"/>
              <a:t>Process subcontract operations in QAD Enterprise Applications </a:t>
            </a:r>
          </a:p>
        </p:txBody>
      </p:sp>
      <p:sp>
        <p:nvSpPr>
          <p:cNvPr id="6147" name="Rectangle 20"/>
          <p:cNvSpPr>
            <a:spLocks noGrp="1" noChangeArrowheads="1"/>
          </p:cNvSpPr>
          <p:nvPr>
            <p:ph type="title"/>
          </p:nvPr>
        </p:nvSpPr>
        <p:spPr/>
        <p:txBody>
          <a:bodyPr/>
          <a:lstStyle/>
          <a:p>
            <a:r>
              <a:rPr lang="en-US" altLang="zh-CN" smtClean="0"/>
              <a:t>Course Overview</a:t>
            </a:r>
          </a:p>
        </p:txBody>
      </p:sp>
      <p:sp>
        <p:nvSpPr>
          <p:cNvPr id="6146" name="Footer Placeholder 3"/>
          <p:cNvSpPr>
            <a:spLocks noGrp="1"/>
          </p:cNvSpPr>
          <p:nvPr>
            <p:ph type="ftr" sz="quarter" idx="10"/>
          </p:nvPr>
        </p:nvSpPr>
        <p:spPr/>
        <p:txBody>
          <a:bodyPr/>
          <a:lstStyle/>
          <a:p>
            <a:r>
              <a:rPr lang="en-US" altLang="zh-CN" smtClean="0"/>
              <a:t>eb-WCR-IN-040</a:t>
            </a:r>
            <a:endParaRPr lang="en-US" altLang="zh-CN"/>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113"/>
          <p:cNvSpPr>
            <a:spLocks noGrp="1" noChangeArrowheads="1"/>
          </p:cNvSpPr>
          <p:nvPr>
            <p:ph type="title"/>
          </p:nvPr>
        </p:nvSpPr>
        <p:spPr/>
        <p:txBody>
          <a:bodyPr/>
          <a:lstStyle/>
          <a:p>
            <a:pPr eaLnBrk="1" hangingPunct="1"/>
            <a:r>
              <a:rPr lang="en-US" altLang="zh-CN" smtClean="0">
                <a:ea typeface="宋体" charset="-122"/>
              </a:rPr>
              <a:t>Work Centers</a:t>
            </a:r>
          </a:p>
        </p:txBody>
      </p:sp>
      <p:sp>
        <p:nvSpPr>
          <p:cNvPr id="7170" name="Footer Placeholder 2"/>
          <p:cNvSpPr>
            <a:spLocks noGrp="1"/>
          </p:cNvSpPr>
          <p:nvPr>
            <p:ph type="ftr" sz="quarter" idx="10"/>
          </p:nvPr>
        </p:nvSpPr>
        <p:spPr>
          <a:noFill/>
        </p:spPr>
        <p:txBody>
          <a:bodyPr/>
          <a:lstStyle/>
          <a:p>
            <a:pPr defTabSz="865188"/>
            <a:r>
              <a:rPr lang="en-US" altLang="zh-CN"/>
              <a:t>eb-WCR-IN-060</a:t>
            </a:r>
          </a:p>
        </p:txBody>
      </p:sp>
      <p:sp>
        <p:nvSpPr>
          <p:cNvPr id="126980" name="Text Box 4"/>
          <p:cNvSpPr txBox="1">
            <a:spLocks noChangeArrowheads="1"/>
          </p:cNvSpPr>
          <p:nvPr/>
        </p:nvSpPr>
        <p:spPr bwMode="auto">
          <a:xfrm>
            <a:off x="447675" y="1124651"/>
            <a:ext cx="8153400" cy="457200"/>
          </a:xfrm>
          <a:prstGeom prst="rect">
            <a:avLst/>
          </a:prstGeom>
          <a:noFill/>
          <a:ln w="38100">
            <a:noFill/>
            <a:miter lim="800000"/>
            <a:headEnd/>
            <a:tailEnd/>
          </a:ln>
        </p:spPr>
        <p:txBody>
          <a:bodyPr anchor="ctr">
            <a:spAutoFit/>
          </a:bodyPr>
          <a:lstStyle/>
          <a:p>
            <a:pPr eaLnBrk="0" hangingPunct="0">
              <a:spcBef>
                <a:spcPct val="50000"/>
              </a:spcBef>
            </a:pPr>
            <a:r>
              <a:rPr lang="en-US" altLang="zh-CN" sz="2400" b="1" dirty="0">
                <a:latin typeface="+mj-lt"/>
                <a:ea typeface="宋体" charset="-122"/>
              </a:rPr>
              <a:t>Production facilities that perform tasks</a:t>
            </a:r>
          </a:p>
        </p:txBody>
      </p:sp>
      <p:sp>
        <p:nvSpPr>
          <p:cNvPr id="127199" name="Text Box 223"/>
          <p:cNvSpPr txBox="1">
            <a:spLocks noChangeArrowheads="1"/>
          </p:cNvSpPr>
          <p:nvPr/>
        </p:nvSpPr>
        <p:spPr bwMode="auto">
          <a:xfrm>
            <a:off x="3934361" y="3743673"/>
            <a:ext cx="1274762" cy="36671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1800" b="1" dirty="0">
                <a:solidFill>
                  <a:srgbClr val="CC3300"/>
                </a:solidFill>
                <a:latin typeface="+mj-lt"/>
                <a:ea typeface="宋体" charset="-122"/>
              </a:rPr>
              <a:t>Assembly</a:t>
            </a:r>
            <a:endParaRPr lang="en-US" altLang="zh-CN" sz="1800" b="1" dirty="0">
              <a:solidFill>
                <a:schemeClr val="tx2"/>
              </a:solidFill>
              <a:latin typeface="+mj-lt"/>
              <a:ea typeface="宋体" charset="-122"/>
            </a:endParaRPr>
          </a:p>
        </p:txBody>
      </p:sp>
      <p:grpSp>
        <p:nvGrpSpPr>
          <p:cNvPr id="7174" name="Group 266"/>
          <p:cNvGrpSpPr>
            <a:grpSpLocks/>
          </p:cNvGrpSpPr>
          <p:nvPr/>
        </p:nvGrpSpPr>
        <p:grpSpPr bwMode="auto">
          <a:xfrm>
            <a:off x="6389697" y="2014888"/>
            <a:ext cx="1828800" cy="1828801"/>
            <a:chOff x="3449" y="1575"/>
            <a:chExt cx="1155" cy="1152"/>
          </a:xfrm>
        </p:grpSpPr>
        <p:sp>
          <p:nvSpPr>
            <p:cNvPr id="127200" name="Rectangle 224"/>
            <p:cNvSpPr>
              <a:spLocks noChangeArrowheads="1"/>
            </p:cNvSpPr>
            <p:nvPr/>
          </p:nvSpPr>
          <p:spPr bwMode="auto">
            <a:xfrm>
              <a:off x="3449" y="1575"/>
              <a:ext cx="1155" cy="1152"/>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7199" name="Group 265"/>
            <p:cNvGrpSpPr>
              <a:grpSpLocks/>
            </p:cNvGrpSpPr>
            <p:nvPr/>
          </p:nvGrpSpPr>
          <p:grpSpPr bwMode="auto">
            <a:xfrm>
              <a:off x="3590" y="1709"/>
              <a:ext cx="873" cy="902"/>
              <a:chOff x="3590" y="1709"/>
              <a:chExt cx="873" cy="902"/>
            </a:xfrm>
          </p:grpSpPr>
          <p:grpSp>
            <p:nvGrpSpPr>
              <p:cNvPr id="7200" name="Group 225"/>
              <p:cNvGrpSpPr>
                <a:grpSpLocks/>
              </p:cNvGrpSpPr>
              <p:nvPr/>
            </p:nvGrpSpPr>
            <p:grpSpPr bwMode="auto">
              <a:xfrm>
                <a:off x="3590" y="1709"/>
                <a:ext cx="377" cy="377"/>
                <a:chOff x="3764" y="3191"/>
                <a:chExt cx="782" cy="782"/>
              </a:xfrm>
            </p:grpSpPr>
            <p:sp>
              <p:nvSpPr>
                <p:cNvPr id="7207" name="Oval 226"/>
                <p:cNvSpPr>
                  <a:spLocks noChangeArrowheads="1"/>
                </p:cNvSpPr>
                <p:nvPr/>
              </p:nvSpPr>
              <p:spPr bwMode="auto">
                <a:xfrm>
                  <a:off x="3764" y="3191"/>
                  <a:ext cx="782" cy="782"/>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7208" name="Oval 227"/>
                <p:cNvSpPr>
                  <a:spLocks noChangeArrowheads="1"/>
                </p:cNvSpPr>
                <p:nvPr/>
              </p:nvSpPr>
              <p:spPr bwMode="auto">
                <a:xfrm>
                  <a:off x="3874" y="3302"/>
                  <a:ext cx="561" cy="561"/>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nvGrpSpPr>
              <p:cNvPr id="7201" name="Group 228"/>
              <p:cNvGrpSpPr>
                <a:grpSpLocks/>
              </p:cNvGrpSpPr>
              <p:nvPr/>
            </p:nvGrpSpPr>
            <p:grpSpPr bwMode="auto">
              <a:xfrm>
                <a:off x="3590" y="2234"/>
                <a:ext cx="377" cy="377"/>
                <a:chOff x="3764" y="3191"/>
                <a:chExt cx="782" cy="782"/>
              </a:xfrm>
            </p:grpSpPr>
            <p:sp>
              <p:nvSpPr>
                <p:cNvPr id="7205" name="Oval 229"/>
                <p:cNvSpPr>
                  <a:spLocks noChangeArrowheads="1"/>
                </p:cNvSpPr>
                <p:nvPr/>
              </p:nvSpPr>
              <p:spPr bwMode="auto">
                <a:xfrm>
                  <a:off x="3764" y="3191"/>
                  <a:ext cx="782" cy="782"/>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7206" name="Oval 230"/>
                <p:cNvSpPr>
                  <a:spLocks noChangeArrowheads="1"/>
                </p:cNvSpPr>
                <p:nvPr/>
              </p:nvSpPr>
              <p:spPr bwMode="auto">
                <a:xfrm>
                  <a:off x="3874" y="3302"/>
                  <a:ext cx="561" cy="561"/>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nvGrpSpPr>
              <p:cNvPr id="7202" name="Group 231"/>
              <p:cNvGrpSpPr>
                <a:grpSpLocks/>
              </p:cNvGrpSpPr>
              <p:nvPr/>
            </p:nvGrpSpPr>
            <p:grpSpPr bwMode="auto">
              <a:xfrm>
                <a:off x="4086" y="1965"/>
                <a:ext cx="377" cy="377"/>
                <a:chOff x="3840" y="2091"/>
                <a:chExt cx="377" cy="377"/>
              </a:xfrm>
            </p:grpSpPr>
            <p:sp>
              <p:nvSpPr>
                <p:cNvPr id="7203" name="Oval 232"/>
                <p:cNvSpPr>
                  <a:spLocks noChangeArrowheads="1"/>
                </p:cNvSpPr>
                <p:nvPr/>
              </p:nvSpPr>
              <p:spPr bwMode="auto">
                <a:xfrm>
                  <a:off x="3840" y="2091"/>
                  <a:ext cx="377" cy="377"/>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7204" name="Oval 233"/>
                <p:cNvSpPr>
                  <a:spLocks noChangeArrowheads="1"/>
                </p:cNvSpPr>
                <p:nvPr/>
              </p:nvSpPr>
              <p:spPr bwMode="auto">
                <a:xfrm>
                  <a:off x="3893" y="2145"/>
                  <a:ext cx="270" cy="270"/>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grpSp>
      <p:sp>
        <p:nvSpPr>
          <p:cNvPr id="127210" name="Text Box 234"/>
          <p:cNvSpPr txBox="1">
            <a:spLocks noChangeArrowheads="1"/>
          </p:cNvSpPr>
          <p:nvPr/>
        </p:nvSpPr>
        <p:spPr bwMode="auto">
          <a:xfrm>
            <a:off x="6618652" y="1649761"/>
            <a:ext cx="1369286" cy="369332"/>
          </a:xfrm>
          <a:prstGeom prst="rect">
            <a:avLst/>
          </a:prstGeom>
          <a:noFill/>
          <a:ln w="38100">
            <a:noFill/>
            <a:miter lim="800000"/>
            <a:headEnd/>
            <a:tailEnd/>
          </a:ln>
          <a:effectLst/>
        </p:spPr>
        <p:txBody>
          <a:bodyPr wrap="none" anchor="ctr">
            <a:spAutoFit/>
          </a:bodyPr>
          <a:lstStyle/>
          <a:p>
            <a:pPr algn="ctr" eaLnBrk="0" hangingPunct="0">
              <a:spcBef>
                <a:spcPct val="50000"/>
              </a:spcBef>
              <a:defRPr/>
            </a:pPr>
            <a:r>
              <a:rPr lang="en-US" altLang="zh-CN" sz="1800" b="1" dirty="0">
                <a:solidFill>
                  <a:schemeClr val="tx2"/>
                </a:solidFill>
                <a:latin typeface="+mj-lt"/>
                <a:ea typeface="宋体" charset="-122"/>
              </a:rPr>
              <a:t>Smoothing</a:t>
            </a:r>
          </a:p>
        </p:txBody>
      </p:sp>
      <p:sp>
        <p:nvSpPr>
          <p:cNvPr id="127225" name="Text Box 249"/>
          <p:cNvSpPr txBox="1">
            <a:spLocks noChangeArrowheads="1"/>
          </p:cNvSpPr>
          <p:nvPr/>
        </p:nvSpPr>
        <p:spPr bwMode="auto">
          <a:xfrm>
            <a:off x="1197328" y="1656111"/>
            <a:ext cx="1247775" cy="366712"/>
          </a:xfrm>
          <a:prstGeom prst="rect">
            <a:avLst/>
          </a:prstGeom>
          <a:noFill/>
          <a:ln w="38100">
            <a:noFill/>
            <a:miter lim="800000"/>
            <a:headEnd/>
            <a:tailEnd/>
          </a:ln>
          <a:effectLst/>
        </p:spPr>
        <p:txBody>
          <a:bodyPr anchor="ctr">
            <a:spAutoFit/>
          </a:bodyPr>
          <a:lstStyle/>
          <a:p>
            <a:pPr algn="ctr" eaLnBrk="0" hangingPunct="0">
              <a:spcBef>
                <a:spcPct val="50000"/>
              </a:spcBef>
            </a:pPr>
            <a:r>
              <a:rPr lang="en-US" altLang="zh-CN" sz="1800" b="1" dirty="0">
                <a:solidFill>
                  <a:srgbClr val="DCB200"/>
                </a:solidFill>
                <a:latin typeface="+mj-lt"/>
                <a:ea typeface="宋体" charset="-122"/>
              </a:rPr>
              <a:t>Grinding</a:t>
            </a:r>
            <a:endParaRPr lang="en-US" altLang="zh-CN" sz="1800" b="1" dirty="0">
              <a:solidFill>
                <a:schemeClr val="tx2"/>
              </a:solidFill>
              <a:latin typeface="+mj-lt"/>
              <a:ea typeface="宋体" charset="-122"/>
            </a:endParaRPr>
          </a:p>
        </p:txBody>
      </p:sp>
      <p:grpSp>
        <p:nvGrpSpPr>
          <p:cNvPr id="7177" name="Group 267"/>
          <p:cNvGrpSpPr>
            <a:grpSpLocks/>
          </p:cNvGrpSpPr>
          <p:nvPr/>
        </p:nvGrpSpPr>
        <p:grpSpPr bwMode="auto">
          <a:xfrm>
            <a:off x="900113" y="2014887"/>
            <a:ext cx="1828800" cy="1828801"/>
            <a:chOff x="567" y="1575"/>
            <a:chExt cx="1155" cy="1152"/>
          </a:xfrm>
        </p:grpSpPr>
        <p:sp>
          <p:nvSpPr>
            <p:cNvPr id="127193" name="Rectangle 217"/>
            <p:cNvSpPr>
              <a:spLocks noChangeArrowheads="1"/>
            </p:cNvSpPr>
            <p:nvPr/>
          </p:nvSpPr>
          <p:spPr bwMode="auto">
            <a:xfrm>
              <a:off x="567" y="1575"/>
              <a:ext cx="1155" cy="1152"/>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7183" name="Group 250"/>
            <p:cNvGrpSpPr>
              <a:grpSpLocks/>
            </p:cNvGrpSpPr>
            <p:nvPr/>
          </p:nvGrpSpPr>
          <p:grpSpPr bwMode="auto">
            <a:xfrm>
              <a:off x="721" y="1880"/>
              <a:ext cx="851" cy="594"/>
              <a:chOff x="1110" y="1207"/>
              <a:chExt cx="665" cy="464"/>
            </a:xfrm>
          </p:grpSpPr>
          <p:grpSp>
            <p:nvGrpSpPr>
              <p:cNvPr id="7184" name="Group 251"/>
              <p:cNvGrpSpPr>
                <a:grpSpLocks/>
              </p:cNvGrpSpPr>
              <p:nvPr/>
            </p:nvGrpSpPr>
            <p:grpSpPr bwMode="auto">
              <a:xfrm>
                <a:off x="1110" y="1207"/>
                <a:ext cx="270" cy="464"/>
                <a:chOff x="1971" y="1831"/>
                <a:chExt cx="657" cy="1127"/>
              </a:xfrm>
            </p:grpSpPr>
            <p:sp>
              <p:nvSpPr>
                <p:cNvPr id="7192" name="Rectangle 252"/>
                <p:cNvSpPr>
                  <a:spLocks noChangeArrowheads="1"/>
                </p:cNvSpPr>
                <p:nvPr/>
              </p:nvSpPr>
              <p:spPr bwMode="auto">
                <a:xfrm>
                  <a:off x="1971" y="1952"/>
                  <a:ext cx="657" cy="883"/>
                </a:xfrm>
                <a:prstGeom prst="rect">
                  <a:avLst/>
                </a:prstGeom>
                <a:pattFill prst="lgCheck">
                  <a:fgClr>
                    <a:srgbClr val="FFFF00"/>
                  </a:fgClr>
                  <a:bgClr>
                    <a:srgbClr val="FFFFFF"/>
                  </a:bgClr>
                </a:pattFill>
                <a:ln w="25400">
                  <a:solidFill>
                    <a:schemeClr val="tx1"/>
                  </a:solidFill>
                  <a:miter lim="800000"/>
                  <a:headEnd/>
                  <a:tailEnd/>
                </a:ln>
              </p:spPr>
              <p:txBody>
                <a:bodyPr anchor="ctr">
                  <a:spAutoFit/>
                </a:bodyPr>
                <a:lstStyle/>
                <a:p>
                  <a:endParaRPr lang="zh-CN" altLang="en-US">
                    <a:ea typeface="宋体" charset="-122"/>
                  </a:endParaRPr>
                </a:p>
              </p:txBody>
            </p:sp>
            <p:sp>
              <p:nvSpPr>
                <p:cNvPr id="7193" name="Rectangle 253"/>
                <p:cNvSpPr>
                  <a:spLocks noChangeArrowheads="1"/>
                </p:cNvSpPr>
                <p:nvPr/>
              </p:nvSpPr>
              <p:spPr bwMode="auto">
                <a:xfrm>
                  <a:off x="2223" y="1831"/>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7194" name="Rectangle 254"/>
                <p:cNvSpPr>
                  <a:spLocks noChangeArrowheads="1"/>
                </p:cNvSpPr>
                <p:nvPr/>
              </p:nvSpPr>
              <p:spPr bwMode="auto">
                <a:xfrm>
                  <a:off x="2122" y="2139"/>
                  <a:ext cx="353" cy="505"/>
                </a:xfrm>
                <a:prstGeom prst="rect">
                  <a:avLst/>
                </a:prstGeom>
                <a:solidFill>
                  <a:srgbClr val="FF9900"/>
                </a:solidFill>
                <a:ln w="25400">
                  <a:solidFill>
                    <a:schemeClr val="tx1"/>
                  </a:solidFill>
                  <a:miter lim="800000"/>
                  <a:headEnd/>
                  <a:tailEnd/>
                </a:ln>
              </p:spPr>
              <p:txBody>
                <a:bodyPr anchor="ctr">
                  <a:spAutoFit/>
                </a:bodyPr>
                <a:lstStyle/>
                <a:p>
                  <a:endParaRPr lang="zh-CN" altLang="en-US">
                    <a:ea typeface="宋体" charset="-122"/>
                  </a:endParaRPr>
                </a:p>
              </p:txBody>
            </p:sp>
            <p:sp>
              <p:nvSpPr>
                <p:cNvPr id="7195" name="Rectangle 255"/>
                <p:cNvSpPr>
                  <a:spLocks noChangeArrowheads="1"/>
                </p:cNvSpPr>
                <p:nvPr/>
              </p:nvSpPr>
              <p:spPr bwMode="auto">
                <a:xfrm>
                  <a:off x="2223" y="2756"/>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7196" name="Line 256"/>
                <p:cNvSpPr>
                  <a:spLocks noChangeShapeType="1"/>
                </p:cNvSpPr>
                <p:nvPr/>
              </p:nvSpPr>
              <p:spPr bwMode="auto">
                <a:xfrm>
                  <a:off x="2298" y="2056"/>
                  <a:ext cx="0" cy="62"/>
                </a:xfrm>
                <a:prstGeom prst="line">
                  <a:avLst/>
                </a:prstGeom>
                <a:noFill/>
                <a:ln w="44450">
                  <a:solidFill>
                    <a:srgbClr val="FFCC00"/>
                  </a:solidFill>
                  <a:round/>
                  <a:headEnd/>
                  <a:tailEnd/>
                </a:ln>
              </p:spPr>
              <p:txBody>
                <a:bodyPr wrap="none" anchor="ctr">
                  <a:spAutoFit/>
                </a:bodyPr>
                <a:lstStyle/>
                <a:p>
                  <a:endParaRPr lang="en-US"/>
                </a:p>
              </p:txBody>
            </p:sp>
            <p:sp>
              <p:nvSpPr>
                <p:cNvPr id="7197" name="Line 257"/>
                <p:cNvSpPr>
                  <a:spLocks noChangeShapeType="1"/>
                </p:cNvSpPr>
                <p:nvPr/>
              </p:nvSpPr>
              <p:spPr bwMode="auto">
                <a:xfrm flipV="1">
                  <a:off x="2298" y="2665"/>
                  <a:ext cx="0" cy="76"/>
                </a:xfrm>
                <a:prstGeom prst="line">
                  <a:avLst/>
                </a:prstGeom>
                <a:noFill/>
                <a:ln w="44450">
                  <a:solidFill>
                    <a:srgbClr val="FFCC00"/>
                  </a:solidFill>
                  <a:round/>
                  <a:headEnd/>
                  <a:tailEnd/>
                </a:ln>
              </p:spPr>
              <p:txBody>
                <a:bodyPr wrap="none" anchor="ctr">
                  <a:spAutoFit/>
                </a:bodyPr>
                <a:lstStyle/>
                <a:p>
                  <a:endParaRPr lang="en-US"/>
                </a:p>
              </p:txBody>
            </p:sp>
          </p:grpSp>
          <p:grpSp>
            <p:nvGrpSpPr>
              <p:cNvPr id="7185" name="Group 258"/>
              <p:cNvGrpSpPr>
                <a:grpSpLocks/>
              </p:cNvGrpSpPr>
              <p:nvPr/>
            </p:nvGrpSpPr>
            <p:grpSpPr bwMode="auto">
              <a:xfrm>
                <a:off x="1504" y="1207"/>
                <a:ext cx="271" cy="462"/>
                <a:chOff x="3035" y="1833"/>
                <a:chExt cx="658" cy="1123"/>
              </a:xfrm>
            </p:grpSpPr>
            <p:sp>
              <p:nvSpPr>
                <p:cNvPr id="7186" name="Rectangle 259"/>
                <p:cNvSpPr>
                  <a:spLocks noChangeArrowheads="1"/>
                </p:cNvSpPr>
                <p:nvPr/>
              </p:nvSpPr>
              <p:spPr bwMode="auto">
                <a:xfrm>
                  <a:off x="3035" y="1954"/>
                  <a:ext cx="658" cy="884"/>
                </a:xfrm>
                <a:prstGeom prst="rect">
                  <a:avLst/>
                </a:prstGeom>
                <a:pattFill prst="openDmnd">
                  <a:fgClr>
                    <a:schemeClr val="accent1"/>
                  </a:fgClr>
                  <a:bgClr>
                    <a:srgbClr val="FFFFFF"/>
                  </a:bgClr>
                </a:pattFill>
                <a:ln w="25400">
                  <a:solidFill>
                    <a:schemeClr val="tx1"/>
                  </a:solidFill>
                  <a:miter lim="800000"/>
                  <a:headEnd/>
                  <a:tailEnd/>
                </a:ln>
              </p:spPr>
              <p:txBody>
                <a:bodyPr anchor="ctr">
                  <a:spAutoFit/>
                </a:bodyPr>
                <a:lstStyle/>
                <a:p>
                  <a:endParaRPr lang="zh-CN" altLang="en-US">
                    <a:ea typeface="宋体" charset="-122"/>
                  </a:endParaRPr>
                </a:p>
              </p:txBody>
            </p:sp>
            <p:sp>
              <p:nvSpPr>
                <p:cNvPr id="7187" name="Rectangle 260"/>
                <p:cNvSpPr>
                  <a:spLocks noChangeArrowheads="1"/>
                </p:cNvSpPr>
                <p:nvPr/>
              </p:nvSpPr>
              <p:spPr bwMode="auto">
                <a:xfrm>
                  <a:off x="3287" y="1833"/>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7188" name="Rectangle 261"/>
                <p:cNvSpPr>
                  <a:spLocks noChangeArrowheads="1"/>
                </p:cNvSpPr>
                <p:nvPr/>
              </p:nvSpPr>
              <p:spPr bwMode="auto">
                <a:xfrm>
                  <a:off x="3186" y="2142"/>
                  <a:ext cx="353" cy="506"/>
                </a:xfrm>
                <a:prstGeom prst="rect">
                  <a:avLst/>
                </a:prstGeom>
                <a:solidFill>
                  <a:schemeClr val="hlink"/>
                </a:solidFill>
                <a:ln w="25400">
                  <a:solidFill>
                    <a:schemeClr val="tx1"/>
                  </a:solidFill>
                  <a:miter lim="800000"/>
                  <a:headEnd/>
                  <a:tailEnd/>
                </a:ln>
              </p:spPr>
              <p:txBody>
                <a:bodyPr wrap="none" anchor="ctr">
                  <a:spAutoFit/>
                </a:bodyPr>
                <a:lstStyle/>
                <a:p>
                  <a:endParaRPr lang="zh-CN" altLang="en-US">
                    <a:ea typeface="宋体" charset="-122"/>
                  </a:endParaRPr>
                </a:p>
              </p:txBody>
            </p:sp>
            <p:sp>
              <p:nvSpPr>
                <p:cNvPr id="7189" name="Rectangle 262"/>
                <p:cNvSpPr>
                  <a:spLocks noChangeArrowheads="1"/>
                </p:cNvSpPr>
                <p:nvPr/>
              </p:nvSpPr>
              <p:spPr bwMode="auto">
                <a:xfrm>
                  <a:off x="3287" y="2754"/>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7190" name="Line 263"/>
                <p:cNvSpPr>
                  <a:spLocks noChangeShapeType="1"/>
                </p:cNvSpPr>
                <p:nvPr/>
              </p:nvSpPr>
              <p:spPr bwMode="auto">
                <a:xfrm>
                  <a:off x="3363" y="2056"/>
                  <a:ext cx="0" cy="62"/>
                </a:xfrm>
                <a:prstGeom prst="line">
                  <a:avLst/>
                </a:prstGeom>
                <a:noFill/>
                <a:ln w="38100">
                  <a:solidFill>
                    <a:schemeClr val="tx2"/>
                  </a:solidFill>
                  <a:round/>
                  <a:headEnd/>
                  <a:tailEnd/>
                </a:ln>
              </p:spPr>
              <p:txBody>
                <a:bodyPr wrap="none" anchor="ctr">
                  <a:spAutoFit/>
                </a:bodyPr>
                <a:lstStyle/>
                <a:p>
                  <a:endParaRPr lang="en-US"/>
                </a:p>
              </p:txBody>
            </p:sp>
            <p:sp>
              <p:nvSpPr>
                <p:cNvPr id="7191" name="Line 264"/>
                <p:cNvSpPr>
                  <a:spLocks noChangeShapeType="1"/>
                </p:cNvSpPr>
                <p:nvPr/>
              </p:nvSpPr>
              <p:spPr bwMode="auto">
                <a:xfrm flipV="1">
                  <a:off x="3363" y="2665"/>
                  <a:ext cx="0" cy="76"/>
                </a:xfrm>
                <a:prstGeom prst="line">
                  <a:avLst/>
                </a:prstGeom>
                <a:noFill/>
                <a:ln w="38100">
                  <a:solidFill>
                    <a:schemeClr val="tx2"/>
                  </a:solidFill>
                  <a:round/>
                  <a:headEnd/>
                  <a:tailEnd/>
                </a:ln>
              </p:spPr>
              <p:txBody>
                <a:bodyPr wrap="none" anchor="ctr">
                  <a:spAutoFit/>
                </a:bodyPr>
                <a:lstStyle/>
                <a:p>
                  <a:endParaRPr lang="en-US"/>
                </a:p>
              </p:txBody>
            </p:sp>
          </p:grpSp>
        </p:grpSp>
      </p:grpSp>
      <p:sp>
        <p:nvSpPr>
          <p:cNvPr id="127244" name="Rectangle 268"/>
          <p:cNvSpPr>
            <a:spLocks noChangeArrowheads="1"/>
          </p:cNvSpPr>
          <p:nvPr/>
        </p:nvSpPr>
        <p:spPr bwMode="auto">
          <a:xfrm>
            <a:off x="3648259" y="4140548"/>
            <a:ext cx="1828800" cy="1828800"/>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43" name="Group 42"/>
          <p:cNvGrpSpPr/>
          <p:nvPr/>
        </p:nvGrpSpPr>
        <p:grpSpPr>
          <a:xfrm>
            <a:off x="4275264" y="4406136"/>
            <a:ext cx="571500" cy="1314450"/>
            <a:chOff x="5268680" y="4315825"/>
            <a:chExt cx="571500" cy="1314450"/>
          </a:xfrm>
        </p:grpSpPr>
        <p:sp>
          <p:nvSpPr>
            <p:cNvPr id="41" name="Cube 40"/>
            <p:cNvSpPr/>
            <p:nvPr/>
          </p:nvSpPr>
          <p:spPr>
            <a:xfrm>
              <a:off x="5268680" y="4315825"/>
              <a:ext cx="323850" cy="1162050"/>
            </a:xfrm>
            <a:prstGeom prst="cube">
              <a:avLst>
                <a:gd name="adj" fmla="val 48530"/>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Cube 41"/>
            <p:cNvSpPr/>
            <p:nvPr/>
          </p:nvSpPr>
          <p:spPr>
            <a:xfrm>
              <a:off x="5516330" y="4468225"/>
              <a:ext cx="323850" cy="1162050"/>
            </a:xfrm>
            <a:prstGeom prst="cube">
              <a:avLst>
                <a:gd name="adj" fmla="val 4853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
                                  </p:stCondLst>
                                  <p:childTnLst>
                                    <p:set>
                                      <p:cBhvr>
                                        <p:cTn id="6" dur="1" fill="hold">
                                          <p:stCondLst>
                                            <p:cond delay="0"/>
                                          </p:stCondLst>
                                        </p:cTn>
                                        <p:tgtEl>
                                          <p:spTgt spid="126980"/>
                                        </p:tgtEl>
                                        <p:attrNameLst>
                                          <p:attrName>style.visibility</p:attrName>
                                        </p:attrNameLst>
                                      </p:cBhvr>
                                      <p:to>
                                        <p:strVal val="visible"/>
                                      </p:to>
                                    </p:set>
                                    <p:animEffect transition="in" filter="wipe(left)">
                                      <p:cBhvr>
                                        <p:cTn id="7" dur="500"/>
                                        <p:tgtEl>
                                          <p:spTgt spid="126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7" name="Rectangle 153"/>
          <p:cNvSpPr>
            <a:spLocks noGrp="1" noChangeArrowheads="1"/>
          </p:cNvSpPr>
          <p:nvPr>
            <p:ph type="title"/>
          </p:nvPr>
        </p:nvSpPr>
        <p:spPr/>
        <p:txBody>
          <a:bodyPr/>
          <a:lstStyle/>
          <a:p>
            <a:pPr eaLnBrk="1" hangingPunct="1"/>
            <a:r>
              <a:rPr lang="en-US" altLang="zh-CN" smtClean="0">
                <a:ea typeface="宋体" charset="-122"/>
              </a:rPr>
              <a:t>Routings</a:t>
            </a:r>
          </a:p>
        </p:txBody>
      </p:sp>
      <p:sp>
        <p:nvSpPr>
          <p:cNvPr id="8194" name="Footer Placeholder 2"/>
          <p:cNvSpPr>
            <a:spLocks noGrp="1"/>
          </p:cNvSpPr>
          <p:nvPr>
            <p:ph type="ftr" sz="quarter" idx="10"/>
          </p:nvPr>
        </p:nvSpPr>
        <p:spPr>
          <a:noFill/>
        </p:spPr>
        <p:txBody>
          <a:bodyPr/>
          <a:lstStyle/>
          <a:p>
            <a:pPr defTabSz="865188"/>
            <a:r>
              <a:rPr lang="en-US" altLang="zh-CN"/>
              <a:t>eb-WCR-IN-070</a:t>
            </a:r>
          </a:p>
        </p:txBody>
      </p:sp>
      <p:sp>
        <p:nvSpPr>
          <p:cNvPr id="124932" name="Text Box 4"/>
          <p:cNvSpPr txBox="1">
            <a:spLocks noChangeArrowheads="1"/>
          </p:cNvSpPr>
          <p:nvPr/>
        </p:nvSpPr>
        <p:spPr bwMode="auto">
          <a:xfrm>
            <a:off x="474663" y="1153579"/>
            <a:ext cx="8061822" cy="430887"/>
          </a:xfrm>
          <a:prstGeom prst="rect">
            <a:avLst/>
          </a:prstGeom>
          <a:noFill/>
          <a:ln w="38100">
            <a:noFill/>
            <a:miter lim="800000"/>
            <a:headEnd/>
            <a:tailEnd/>
          </a:ln>
        </p:spPr>
        <p:txBody>
          <a:bodyPr wrap="none" anchor="ctr">
            <a:spAutoFit/>
          </a:bodyPr>
          <a:lstStyle/>
          <a:p>
            <a:pPr algn="ctr" eaLnBrk="0" hangingPunct="0">
              <a:spcBef>
                <a:spcPct val="50000"/>
              </a:spcBef>
            </a:pPr>
            <a:r>
              <a:rPr lang="en-US" altLang="zh-CN" sz="2200" b="1">
                <a:latin typeface="+mj-lt"/>
                <a:ea typeface="宋体" charset="-122"/>
              </a:rPr>
              <a:t>Sequence of operations (with instructions) at work centers</a:t>
            </a:r>
          </a:p>
        </p:txBody>
      </p:sp>
      <p:cxnSp>
        <p:nvCxnSpPr>
          <p:cNvPr id="124976" name="AutoShape 48"/>
          <p:cNvCxnSpPr>
            <a:cxnSpLocks noChangeShapeType="1"/>
          </p:cNvCxnSpPr>
          <p:nvPr/>
        </p:nvCxnSpPr>
        <p:spPr bwMode="auto">
          <a:xfrm>
            <a:off x="2733675" y="2974442"/>
            <a:ext cx="2741613" cy="0"/>
          </a:xfrm>
          <a:prstGeom prst="straightConnector1">
            <a:avLst/>
          </a:prstGeom>
          <a:noFill/>
          <a:ln w="31750">
            <a:solidFill>
              <a:schemeClr val="tx1"/>
            </a:solidFill>
            <a:round/>
            <a:headEnd/>
            <a:tailEnd type="triangle" w="med" len="med"/>
          </a:ln>
        </p:spPr>
      </p:cxnSp>
      <p:cxnSp>
        <p:nvCxnSpPr>
          <p:cNvPr id="124977" name="AutoShape 49"/>
          <p:cNvCxnSpPr>
            <a:cxnSpLocks noChangeShapeType="1"/>
            <a:endCxn id="125108" idx="3"/>
          </p:cNvCxnSpPr>
          <p:nvPr/>
        </p:nvCxnSpPr>
        <p:spPr bwMode="auto">
          <a:xfrm rot="5400000">
            <a:off x="4968082" y="3675323"/>
            <a:ext cx="1211262" cy="1638300"/>
          </a:xfrm>
          <a:prstGeom prst="bentConnector2">
            <a:avLst/>
          </a:prstGeom>
          <a:noFill/>
          <a:ln w="31750">
            <a:solidFill>
              <a:schemeClr val="tx1"/>
            </a:solidFill>
            <a:miter lim="800000"/>
            <a:headEnd/>
            <a:tailEnd type="triangle" w="med" len="med"/>
          </a:ln>
        </p:spPr>
      </p:cxnSp>
      <p:sp>
        <p:nvSpPr>
          <p:cNvPr id="124986" name="Text Box 58"/>
          <p:cNvSpPr txBox="1">
            <a:spLocks noChangeArrowheads="1"/>
          </p:cNvSpPr>
          <p:nvPr/>
        </p:nvSpPr>
        <p:spPr bwMode="auto">
          <a:xfrm>
            <a:off x="485775" y="2152117"/>
            <a:ext cx="370614" cy="49244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2600" b="1">
                <a:solidFill>
                  <a:schemeClr val="hlink"/>
                </a:solidFill>
                <a:latin typeface="+mj-lt"/>
                <a:ea typeface="宋体" charset="-122"/>
              </a:rPr>
              <a:t>1</a:t>
            </a:r>
          </a:p>
        </p:txBody>
      </p:sp>
      <p:sp>
        <p:nvSpPr>
          <p:cNvPr id="124987" name="Text Box 59"/>
          <p:cNvSpPr txBox="1">
            <a:spLocks noChangeArrowheads="1"/>
          </p:cNvSpPr>
          <p:nvPr/>
        </p:nvSpPr>
        <p:spPr bwMode="auto">
          <a:xfrm>
            <a:off x="3841750" y="2272767"/>
            <a:ext cx="370614" cy="49244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2600" b="1">
                <a:solidFill>
                  <a:schemeClr val="hlink"/>
                </a:solidFill>
                <a:latin typeface="+mj-lt"/>
                <a:ea typeface="宋体" charset="-122"/>
              </a:rPr>
              <a:t>2</a:t>
            </a:r>
          </a:p>
        </p:txBody>
      </p:sp>
      <p:sp>
        <p:nvSpPr>
          <p:cNvPr id="124988" name="Text Box 60"/>
          <p:cNvSpPr txBox="1">
            <a:spLocks noChangeArrowheads="1"/>
          </p:cNvSpPr>
          <p:nvPr/>
        </p:nvSpPr>
        <p:spPr bwMode="auto">
          <a:xfrm>
            <a:off x="4806950" y="4153954"/>
            <a:ext cx="370614" cy="49244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2600" b="1" dirty="0">
                <a:solidFill>
                  <a:schemeClr val="hlink"/>
                </a:solidFill>
                <a:latin typeface="+mj-lt"/>
                <a:ea typeface="宋体" charset="-122"/>
              </a:rPr>
              <a:t>3</a:t>
            </a:r>
          </a:p>
        </p:txBody>
      </p:sp>
      <p:sp>
        <p:nvSpPr>
          <p:cNvPr id="125033" name="Text Box 105"/>
          <p:cNvSpPr txBox="1">
            <a:spLocks noChangeArrowheads="1"/>
          </p:cNvSpPr>
          <p:nvPr/>
        </p:nvSpPr>
        <p:spPr bwMode="auto">
          <a:xfrm>
            <a:off x="995363" y="4050767"/>
            <a:ext cx="1644650" cy="1279525"/>
          </a:xfrm>
          <a:prstGeom prst="rect">
            <a:avLst/>
          </a:prstGeom>
          <a:noFill/>
          <a:ln w="38100">
            <a:solidFill>
              <a:schemeClr val="tx1"/>
            </a:solidFill>
            <a:miter lim="800000"/>
            <a:headEnd/>
            <a:tailEnd/>
          </a:ln>
        </p:spPr>
        <p:txBody>
          <a:bodyPr/>
          <a:lstStyle/>
          <a:p>
            <a:pPr eaLnBrk="0" hangingPunct="0">
              <a:spcBef>
                <a:spcPct val="50000"/>
              </a:spcBef>
            </a:pPr>
            <a:r>
              <a:rPr lang="en-US" altLang="zh-CN" sz="1800" b="1">
                <a:latin typeface="+mj-lt"/>
                <a:ea typeface="宋体" charset="-122"/>
              </a:rPr>
              <a:t>Instructions</a:t>
            </a:r>
          </a:p>
          <a:p>
            <a:pPr eaLnBrk="0" hangingPunct="0">
              <a:spcBef>
                <a:spcPct val="50000"/>
              </a:spcBef>
            </a:pPr>
            <a:r>
              <a:rPr lang="en-US" altLang="zh-CN" sz="1200" b="1">
                <a:latin typeface="+mj-lt"/>
                <a:ea typeface="宋体" charset="-122"/>
              </a:rPr>
              <a:t>1. Grind with…</a:t>
            </a:r>
          </a:p>
          <a:p>
            <a:pPr eaLnBrk="0" hangingPunct="0">
              <a:spcBef>
                <a:spcPct val="50000"/>
              </a:spcBef>
            </a:pPr>
            <a:r>
              <a:rPr lang="en-US" altLang="zh-CN" sz="1200" b="1">
                <a:latin typeface="+mj-lt"/>
                <a:ea typeface="宋体" charset="-122"/>
              </a:rPr>
              <a:t>2. ... </a:t>
            </a:r>
          </a:p>
          <a:p>
            <a:pPr eaLnBrk="0" hangingPunct="0">
              <a:spcBef>
                <a:spcPct val="50000"/>
              </a:spcBef>
            </a:pPr>
            <a:r>
              <a:rPr lang="en-US" altLang="zh-CN" sz="1200" b="1">
                <a:latin typeface="+mj-lt"/>
                <a:ea typeface="宋体" charset="-122"/>
              </a:rPr>
              <a:t>3. ...</a:t>
            </a:r>
          </a:p>
        </p:txBody>
      </p:sp>
      <p:sp>
        <p:nvSpPr>
          <p:cNvPr id="125034" name="Text Box 106"/>
          <p:cNvSpPr txBox="1">
            <a:spLocks noChangeArrowheads="1"/>
          </p:cNvSpPr>
          <p:nvPr/>
        </p:nvSpPr>
        <p:spPr bwMode="auto">
          <a:xfrm>
            <a:off x="7431088" y="2242604"/>
            <a:ext cx="1644650" cy="1503363"/>
          </a:xfrm>
          <a:prstGeom prst="rect">
            <a:avLst/>
          </a:prstGeom>
          <a:noFill/>
          <a:ln w="38100">
            <a:solidFill>
              <a:schemeClr val="tx1"/>
            </a:solidFill>
            <a:miter lim="800000"/>
            <a:headEnd/>
            <a:tailEnd/>
          </a:ln>
        </p:spPr>
        <p:txBody>
          <a:bodyPr>
            <a:spAutoFit/>
          </a:bodyPr>
          <a:lstStyle/>
          <a:p>
            <a:pPr eaLnBrk="0" hangingPunct="0">
              <a:spcBef>
                <a:spcPct val="50000"/>
              </a:spcBef>
            </a:pPr>
            <a:r>
              <a:rPr lang="en-US" altLang="zh-CN" sz="1800" b="1">
                <a:latin typeface="+mj-lt"/>
                <a:ea typeface="宋体" charset="-122"/>
              </a:rPr>
              <a:t>Instructions</a:t>
            </a:r>
          </a:p>
          <a:p>
            <a:pPr eaLnBrk="0" hangingPunct="0">
              <a:spcBef>
                <a:spcPct val="50000"/>
              </a:spcBef>
            </a:pPr>
            <a:r>
              <a:rPr lang="en-US" altLang="zh-CN" sz="1200" b="1">
                <a:latin typeface="+mj-lt"/>
                <a:ea typeface="宋体" charset="-122"/>
              </a:rPr>
              <a:t>1. Polish…</a:t>
            </a:r>
          </a:p>
          <a:p>
            <a:pPr eaLnBrk="0" hangingPunct="0">
              <a:spcBef>
                <a:spcPct val="50000"/>
              </a:spcBef>
            </a:pPr>
            <a:r>
              <a:rPr lang="en-US" altLang="zh-CN" sz="1200" b="1">
                <a:latin typeface="+mj-lt"/>
                <a:ea typeface="宋体" charset="-122"/>
              </a:rPr>
              <a:t>2. ...</a:t>
            </a:r>
          </a:p>
          <a:p>
            <a:pPr eaLnBrk="0" hangingPunct="0">
              <a:spcBef>
                <a:spcPct val="50000"/>
              </a:spcBef>
            </a:pPr>
            <a:r>
              <a:rPr lang="en-US" altLang="zh-CN" sz="1200" b="1">
                <a:latin typeface="+mj-lt"/>
                <a:ea typeface="宋体" charset="-122"/>
              </a:rPr>
              <a:t>3. ...</a:t>
            </a:r>
          </a:p>
          <a:p>
            <a:pPr eaLnBrk="0" hangingPunct="0">
              <a:spcBef>
                <a:spcPct val="50000"/>
              </a:spcBef>
            </a:pPr>
            <a:r>
              <a:rPr lang="en-US" altLang="zh-CN" sz="1200" b="1">
                <a:latin typeface="+mj-lt"/>
                <a:ea typeface="宋体" charset="-122"/>
              </a:rPr>
              <a:t>4. ...</a:t>
            </a:r>
          </a:p>
        </p:txBody>
      </p:sp>
      <p:sp>
        <p:nvSpPr>
          <p:cNvPr id="125035" name="Text Box 107"/>
          <p:cNvSpPr txBox="1">
            <a:spLocks noChangeArrowheads="1"/>
          </p:cNvSpPr>
          <p:nvPr/>
        </p:nvSpPr>
        <p:spPr bwMode="auto">
          <a:xfrm>
            <a:off x="4919663" y="5208054"/>
            <a:ext cx="1644650" cy="914400"/>
          </a:xfrm>
          <a:prstGeom prst="rect">
            <a:avLst/>
          </a:prstGeom>
          <a:noFill/>
          <a:ln w="38100">
            <a:solidFill>
              <a:schemeClr val="tx1"/>
            </a:solidFill>
            <a:miter lim="800000"/>
            <a:headEnd/>
            <a:tailEnd/>
          </a:ln>
        </p:spPr>
        <p:txBody>
          <a:bodyPr/>
          <a:lstStyle/>
          <a:p>
            <a:pPr eaLnBrk="0" hangingPunct="0">
              <a:spcBef>
                <a:spcPct val="50000"/>
              </a:spcBef>
            </a:pPr>
            <a:r>
              <a:rPr lang="en-US" altLang="zh-CN" sz="1800" b="1">
                <a:latin typeface="+mj-lt"/>
                <a:ea typeface="宋体" charset="-122"/>
              </a:rPr>
              <a:t>Instructions</a:t>
            </a:r>
          </a:p>
          <a:p>
            <a:pPr eaLnBrk="0" hangingPunct="0">
              <a:spcBef>
                <a:spcPct val="50000"/>
              </a:spcBef>
            </a:pPr>
            <a:r>
              <a:rPr lang="en-US" altLang="zh-CN" sz="1200" b="1">
                <a:latin typeface="+mj-lt"/>
                <a:ea typeface="宋体" charset="-122"/>
              </a:rPr>
              <a:t>1. Connect…</a:t>
            </a:r>
          </a:p>
          <a:p>
            <a:pPr eaLnBrk="0" hangingPunct="0">
              <a:spcBef>
                <a:spcPct val="50000"/>
              </a:spcBef>
            </a:pPr>
            <a:r>
              <a:rPr lang="en-US" altLang="zh-CN" sz="1200" b="1">
                <a:latin typeface="+mj-lt"/>
                <a:ea typeface="宋体" charset="-122"/>
              </a:rPr>
              <a:t>2. ... </a:t>
            </a:r>
          </a:p>
        </p:txBody>
      </p:sp>
      <p:sp>
        <p:nvSpPr>
          <p:cNvPr id="125045" name="Text Box 117"/>
          <p:cNvSpPr txBox="1">
            <a:spLocks noChangeArrowheads="1"/>
          </p:cNvSpPr>
          <p:nvPr/>
        </p:nvSpPr>
        <p:spPr bwMode="auto">
          <a:xfrm>
            <a:off x="3290888" y="3788829"/>
            <a:ext cx="1274762" cy="366713"/>
          </a:xfrm>
          <a:prstGeom prst="rect">
            <a:avLst/>
          </a:prstGeom>
          <a:noFill/>
          <a:ln w="38100">
            <a:noFill/>
            <a:miter lim="800000"/>
            <a:headEnd/>
            <a:tailEnd/>
          </a:ln>
          <a:effectLst/>
        </p:spPr>
        <p:txBody>
          <a:bodyPr wrap="none" anchor="ctr">
            <a:spAutoFit/>
          </a:bodyPr>
          <a:lstStyle/>
          <a:p>
            <a:pPr algn="ctr" eaLnBrk="0" hangingPunct="0">
              <a:spcBef>
                <a:spcPct val="50000"/>
              </a:spcBef>
            </a:pPr>
            <a:r>
              <a:rPr lang="en-US" altLang="zh-CN" sz="1800" b="1">
                <a:solidFill>
                  <a:srgbClr val="CC3300"/>
                </a:solidFill>
                <a:ea typeface="宋体" charset="-122"/>
              </a:rPr>
              <a:t>Assembly</a:t>
            </a:r>
            <a:endParaRPr lang="en-US" altLang="zh-CN" sz="1800" b="1">
              <a:solidFill>
                <a:schemeClr val="tx2"/>
              </a:solidFill>
              <a:ea typeface="宋体" charset="-122"/>
            </a:endParaRPr>
          </a:p>
        </p:txBody>
      </p:sp>
      <p:sp>
        <p:nvSpPr>
          <p:cNvPr id="125059" name="Text Box 131"/>
          <p:cNvSpPr txBox="1">
            <a:spLocks noChangeArrowheads="1"/>
          </p:cNvSpPr>
          <p:nvPr/>
        </p:nvSpPr>
        <p:spPr bwMode="auto">
          <a:xfrm>
            <a:off x="5478463" y="1694917"/>
            <a:ext cx="1369286" cy="369332"/>
          </a:xfrm>
          <a:prstGeom prst="rect">
            <a:avLst/>
          </a:prstGeom>
          <a:noFill/>
          <a:ln w="38100">
            <a:noFill/>
            <a:miter lim="800000"/>
            <a:headEnd/>
            <a:tailEnd/>
          </a:ln>
          <a:effectLst/>
        </p:spPr>
        <p:txBody>
          <a:bodyPr wrap="none" anchor="ctr">
            <a:spAutoFit/>
          </a:bodyPr>
          <a:lstStyle/>
          <a:p>
            <a:pPr algn="ctr" eaLnBrk="0" hangingPunct="0">
              <a:spcBef>
                <a:spcPct val="50000"/>
              </a:spcBef>
              <a:defRPr/>
            </a:pPr>
            <a:r>
              <a:rPr lang="en-US" altLang="zh-CN" sz="1800" b="1">
                <a:solidFill>
                  <a:schemeClr val="tx2"/>
                </a:solidFill>
                <a:latin typeface="+mj-lt"/>
                <a:ea typeface="宋体" charset="-122"/>
              </a:rPr>
              <a:t>Smoothing</a:t>
            </a:r>
          </a:p>
        </p:txBody>
      </p:sp>
      <p:sp>
        <p:nvSpPr>
          <p:cNvPr id="125074" name="Text Box 146"/>
          <p:cNvSpPr txBox="1">
            <a:spLocks noChangeArrowheads="1"/>
          </p:cNvSpPr>
          <p:nvPr/>
        </p:nvSpPr>
        <p:spPr bwMode="auto">
          <a:xfrm>
            <a:off x="1174750" y="1701267"/>
            <a:ext cx="1247775" cy="366712"/>
          </a:xfrm>
          <a:prstGeom prst="rect">
            <a:avLst/>
          </a:prstGeom>
          <a:noFill/>
          <a:ln w="38100">
            <a:noFill/>
            <a:miter lim="800000"/>
            <a:headEnd/>
            <a:tailEnd/>
          </a:ln>
          <a:effectLst/>
        </p:spPr>
        <p:txBody>
          <a:bodyPr anchor="ctr">
            <a:spAutoFit/>
          </a:bodyPr>
          <a:lstStyle/>
          <a:p>
            <a:pPr algn="ctr" eaLnBrk="0" hangingPunct="0">
              <a:spcBef>
                <a:spcPct val="50000"/>
              </a:spcBef>
            </a:pPr>
            <a:r>
              <a:rPr lang="en-US" altLang="zh-CN" sz="1800" b="1" dirty="0">
                <a:solidFill>
                  <a:srgbClr val="DCB200"/>
                </a:solidFill>
                <a:latin typeface="+mj-lt"/>
                <a:ea typeface="宋体" charset="-122"/>
              </a:rPr>
              <a:t>Grinding</a:t>
            </a:r>
            <a:endParaRPr lang="en-US" altLang="zh-CN" sz="1800" b="1" dirty="0">
              <a:solidFill>
                <a:schemeClr val="tx2"/>
              </a:solidFill>
              <a:latin typeface="+mj-lt"/>
              <a:ea typeface="宋体" charset="-122"/>
            </a:endParaRPr>
          </a:p>
        </p:txBody>
      </p:sp>
      <p:sp>
        <p:nvSpPr>
          <p:cNvPr id="125108" name="Rectangle 180"/>
          <p:cNvSpPr>
            <a:spLocks noChangeArrowheads="1"/>
          </p:cNvSpPr>
          <p:nvPr/>
        </p:nvSpPr>
        <p:spPr bwMode="auto">
          <a:xfrm>
            <a:off x="2925763" y="4185704"/>
            <a:ext cx="1828800" cy="1828800"/>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8210" name="Group 184"/>
          <p:cNvGrpSpPr>
            <a:grpSpLocks/>
          </p:cNvGrpSpPr>
          <p:nvPr/>
        </p:nvGrpSpPr>
        <p:grpSpPr bwMode="auto">
          <a:xfrm>
            <a:off x="5475288" y="2060042"/>
            <a:ext cx="1833562" cy="1828800"/>
            <a:chOff x="3449" y="1575"/>
            <a:chExt cx="1155" cy="1152"/>
          </a:xfrm>
        </p:grpSpPr>
        <p:sp>
          <p:nvSpPr>
            <p:cNvPr id="125113" name="Rectangle 185"/>
            <p:cNvSpPr>
              <a:spLocks noChangeArrowheads="1"/>
            </p:cNvSpPr>
            <p:nvPr/>
          </p:nvSpPr>
          <p:spPr bwMode="auto">
            <a:xfrm>
              <a:off x="3449" y="1575"/>
              <a:ext cx="1155" cy="1152"/>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8229" name="Group 186"/>
            <p:cNvGrpSpPr>
              <a:grpSpLocks/>
            </p:cNvGrpSpPr>
            <p:nvPr/>
          </p:nvGrpSpPr>
          <p:grpSpPr bwMode="auto">
            <a:xfrm>
              <a:off x="3590" y="1708"/>
              <a:ext cx="873" cy="902"/>
              <a:chOff x="3590" y="1708"/>
              <a:chExt cx="873" cy="902"/>
            </a:xfrm>
          </p:grpSpPr>
          <p:grpSp>
            <p:nvGrpSpPr>
              <p:cNvPr id="8230" name="Group 187"/>
              <p:cNvGrpSpPr>
                <a:grpSpLocks/>
              </p:cNvGrpSpPr>
              <p:nvPr/>
            </p:nvGrpSpPr>
            <p:grpSpPr bwMode="auto">
              <a:xfrm>
                <a:off x="3590" y="1708"/>
                <a:ext cx="377" cy="377"/>
                <a:chOff x="3764" y="3189"/>
                <a:chExt cx="782" cy="782"/>
              </a:xfrm>
            </p:grpSpPr>
            <p:sp>
              <p:nvSpPr>
                <p:cNvPr id="8237" name="Oval 188"/>
                <p:cNvSpPr>
                  <a:spLocks noChangeArrowheads="1"/>
                </p:cNvSpPr>
                <p:nvPr/>
              </p:nvSpPr>
              <p:spPr bwMode="auto">
                <a:xfrm>
                  <a:off x="3764" y="3189"/>
                  <a:ext cx="782" cy="782"/>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8238" name="Oval 189"/>
                <p:cNvSpPr>
                  <a:spLocks noChangeArrowheads="1"/>
                </p:cNvSpPr>
                <p:nvPr/>
              </p:nvSpPr>
              <p:spPr bwMode="auto">
                <a:xfrm>
                  <a:off x="3874" y="3300"/>
                  <a:ext cx="561" cy="561"/>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nvGrpSpPr>
              <p:cNvPr id="8231" name="Group 190"/>
              <p:cNvGrpSpPr>
                <a:grpSpLocks/>
              </p:cNvGrpSpPr>
              <p:nvPr/>
            </p:nvGrpSpPr>
            <p:grpSpPr bwMode="auto">
              <a:xfrm>
                <a:off x="3590" y="2233"/>
                <a:ext cx="377" cy="377"/>
                <a:chOff x="3764" y="3189"/>
                <a:chExt cx="782" cy="782"/>
              </a:xfrm>
            </p:grpSpPr>
            <p:sp>
              <p:nvSpPr>
                <p:cNvPr id="8235" name="Oval 191"/>
                <p:cNvSpPr>
                  <a:spLocks noChangeArrowheads="1"/>
                </p:cNvSpPr>
                <p:nvPr/>
              </p:nvSpPr>
              <p:spPr bwMode="auto">
                <a:xfrm>
                  <a:off x="3764" y="3189"/>
                  <a:ext cx="782" cy="782"/>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8236" name="Oval 192"/>
                <p:cNvSpPr>
                  <a:spLocks noChangeArrowheads="1"/>
                </p:cNvSpPr>
                <p:nvPr/>
              </p:nvSpPr>
              <p:spPr bwMode="auto">
                <a:xfrm>
                  <a:off x="3874" y="3300"/>
                  <a:ext cx="561" cy="561"/>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nvGrpSpPr>
              <p:cNvPr id="8232" name="Group 193"/>
              <p:cNvGrpSpPr>
                <a:grpSpLocks/>
              </p:cNvGrpSpPr>
              <p:nvPr/>
            </p:nvGrpSpPr>
            <p:grpSpPr bwMode="auto">
              <a:xfrm>
                <a:off x="4086" y="1965"/>
                <a:ext cx="377" cy="377"/>
                <a:chOff x="3840" y="2091"/>
                <a:chExt cx="377" cy="377"/>
              </a:xfrm>
            </p:grpSpPr>
            <p:sp>
              <p:nvSpPr>
                <p:cNvPr id="8233" name="Oval 194"/>
                <p:cNvSpPr>
                  <a:spLocks noChangeArrowheads="1"/>
                </p:cNvSpPr>
                <p:nvPr/>
              </p:nvSpPr>
              <p:spPr bwMode="auto">
                <a:xfrm>
                  <a:off x="3840" y="2091"/>
                  <a:ext cx="377" cy="377"/>
                </a:xfrm>
                <a:prstGeom prst="ellipse">
                  <a:avLst/>
                </a:prstGeom>
                <a:solidFill>
                  <a:schemeClr val="hlink"/>
                </a:solidFill>
                <a:ln w="57150">
                  <a:solidFill>
                    <a:schemeClr val="tx2"/>
                  </a:solidFill>
                  <a:round/>
                  <a:headEnd/>
                  <a:tailEnd/>
                </a:ln>
              </p:spPr>
              <p:txBody>
                <a:bodyPr anchor="ctr">
                  <a:spAutoFit/>
                </a:bodyPr>
                <a:lstStyle/>
                <a:p>
                  <a:endParaRPr lang="zh-CN" altLang="en-US">
                    <a:ea typeface="宋体" charset="-122"/>
                  </a:endParaRPr>
                </a:p>
              </p:txBody>
            </p:sp>
            <p:sp>
              <p:nvSpPr>
                <p:cNvPr id="8234" name="Oval 195"/>
                <p:cNvSpPr>
                  <a:spLocks noChangeArrowheads="1"/>
                </p:cNvSpPr>
                <p:nvPr/>
              </p:nvSpPr>
              <p:spPr bwMode="auto">
                <a:xfrm>
                  <a:off x="3893" y="2145"/>
                  <a:ext cx="270" cy="270"/>
                </a:xfrm>
                <a:prstGeom prst="ellipse">
                  <a:avLst/>
                </a:prstGeom>
                <a:solidFill>
                  <a:schemeClr val="bg2"/>
                </a:solidFill>
                <a:ln w="38100">
                  <a:solidFill>
                    <a:schemeClr val="bg2"/>
                  </a:solidFill>
                  <a:round/>
                  <a:headEnd/>
                  <a:tailEnd/>
                </a:ln>
              </p:spPr>
              <p:txBody>
                <a:bodyPr wrap="none" anchor="ctr">
                  <a:spAutoFit/>
                </a:bodyPr>
                <a:lstStyle/>
                <a:p>
                  <a:endParaRPr lang="zh-CN" altLang="en-US">
                    <a:ea typeface="宋体" charset="-122"/>
                  </a:endParaRPr>
                </a:p>
              </p:txBody>
            </p:sp>
          </p:grpSp>
        </p:grpSp>
      </p:grpSp>
      <p:grpSp>
        <p:nvGrpSpPr>
          <p:cNvPr id="8211" name="Group 196"/>
          <p:cNvGrpSpPr>
            <a:grpSpLocks/>
          </p:cNvGrpSpPr>
          <p:nvPr/>
        </p:nvGrpSpPr>
        <p:grpSpPr bwMode="auto">
          <a:xfrm>
            <a:off x="900113" y="2060042"/>
            <a:ext cx="1833562" cy="1828800"/>
            <a:chOff x="567" y="1575"/>
            <a:chExt cx="1155" cy="1152"/>
          </a:xfrm>
        </p:grpSpPr>
        <p:sp>
          <p:nvSpPr>
            <p:cNvPr id="125125" name="Rectangle 197"/>
            <p:cNvSpPr>
              <a:spLocks noChangeArrowheads="1"/>
            </p:cNvSpPr>
            <p:nvPr/>
          </p:nvSpPr>
          <p:spPr bwMode="auto">
            <a:xfrm>
              <a:off x="567" y="1575"/>
              <a:ext cx="1155" cy="1152"/>
            </a:xfrm>
            <a:prstGeom prst="rect">
              <a:avLst/>
            </a:prstGeom>
            <a:solidFill>
              <a:schemeClr val="bg1"/>
            </a:solidFill>
            <a:ln w="12700">
              <a:solidFill>
                <a:schemeClr val="tx1"/>
              </a:solidFill>
              <a:miter lim="800000"/>
              <a:headEnd/>
              <a:tailEnd/>
            </a:ln>
            <a:effectLst>
              <a:outerShdw dist="71842" dir="2700000" algn="ctr" rotWithShape="0">
                <a:schemeClr val="bg2"/>
              </a:outerShdw>
            </a:effectLst>
          </p:spPr>
          <p:txBody>
            <a:bodyPr anchor="ctr">
              <a:spAutoFit/>
            </a:bodyPr>
            <a:lstStyle/>
            <a:p>
              <a:endParaRPr lang="zh-CN" altLang="en-US">
                <a:ea typeface="宋体" charset="-122"/>
              </a:endParaRPr>
            </a:p>
          </p:txBody>
        </p:sp>
        <p:grpSp>
          <p:nvGrpSpPr>
            <p:cNvPr id="8213" name="Group 198"/>
            <p:cNvGrpSpPr>
              <a:grpSpLocks/>
            </p:cNvGrpSpPr>
            <p:nvPr/>
          </p:nvGrpSpPr>
          <p:grpSpPr bwMode="auto">
            <a:xfrm>
              <a:off x="721" y="1880"/>
              <a:ext cx="851" cy="591"/>
              <a:chOff x="1110" y="1208"/>
              <a:chExt cx="665" cy="462"/>
            </a:xfrm>
          </p:grpSpPr>
          <p:grpSp>
            <p:nvGrpSpPr>
              <p:cNvPr id="8214" name="Group 199"/>
              <p:cNvGrpSpPr>
                <a:grpSpLocks/>
              </p:cNvGrpSpPr>
              <p:nvPr/>
            </p:nvGrpSpPr>
            <p:grpSpPr bwMode="auto">
              <a:xfrm>
                <a:off x="1110" y="1208"/>
                <a:ext cx="270" cy="462"/>
                <a:chOff x="1971" y="1835"/>
                <a:chExt cx="657" cy="1123"/>
              </a:xfrm>
            </p:grpSpPr>
            <p:sp>
              <p:nvSpPr>
                <p:cNvPr id="8222" name="Rectangle 200"/>
                <p:cNvSpPr>
                  <a:spLocks noChangeArrowheads="1"/>
                </p:cNvSpPr>
                <p:nvPr/>
              </p:nvSpPr>
              <p:spPr bwMode="auto">
                <a:xfrm>
                  <a:off x="1971" y="1956"/>
                  <a:ext cx="657" cy="884"/>
                </a:xfrm>
                <a:prstGeom prst="rect">
                  <a:avLst/>
                </a:prstGeom>
                <a:pattFill prst="lgCheck">
                  <a:fgClr>
                    <a:srgbClr val="FFFF00"/>
                  </a:fgClr>
                  <a:bgClr>
                    <a:srgbClr val="FFFFFF"/>
                  </a:bgClr>
                </a:pattFill>
                <a:ln w="25400">
                  <a:solidFill>
                    <a:schemeClr val="tx1"/>
                  </a:solidFill>
                  <a:miter lim="800000"/>
                  <a:headEnd/>
                  <a:tailEnd/>
                </a:ln>
              </p:spPr>
              <p:txBody>
                <a:bodyPr anchor="ctr">
                  <a:spAutoFit/>
                </a:bodyPr>
                <a:lstStyle/>
                <a:p>
                  <a:endParaRPr lang="zh-CN" altLang="en-US">
                    <a:ea typeface="宋体" charset="-122"/>
                  </a:endParaRPr>
                </a:p>
              </p:txBody>
            </p:sp>
            <p:sp>
              <p:nvSpPr>
                <p:cNvPr id="8223" name="Rectangle 201"/>
                <p:cNvSpPr>
                  <a:spLocks noChangeArrowheads="1"/>
                </p:cNvSpPr>
                <p:nvPr/>
              </p:nvSpPr>
              <p:spPr bwMode="auto">
                <a:xfrm>
                  <a:off x="2223" y="1835"/>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8224" name="Rectangle 202"/>
                <p:cNvSpPr>
                  <a:spLocks noChangeArrowheads="1"/>
                </p:cNvSpPr>
                <p:nvPr/>
              </p:nvSpPr>
              <p:spPr bwMode="auto">
                <a:xfrm>
                  <a:off x="2122" y="2144"/>
                  <a:ext cx="353" cy="506"/>
                </a:xfrm>
                <a:prstGeom prst="rect">
                  <a:avLst/>
                </a:prstGeom>
                <a:solidFill>
                  <a:srgbClr val="FF9900"/>
                </a:solidFill>
                <a:ln w="25400">
                  <a:solidFill>
                    <a:schemeClr val="tx1"/>
                  </a:solidFill>
                  <a:miter lim="800000"/>
                  <a:headEnd/>
                  <a:tailEnd/>
                </a:ln>
              </p:spPr>
              <p:txBody>
                <a:bodyPr anchor="ctr">
                  <a:spAutoFit/>
                </a:bodyPr>
                <a:lstStyle/>
                <a:p>
                  <a:endParaRPr lang="zh-CN" altLang="en-US">
                    <a:ea typeface="宋体" charset="-122"/>
                  </a:endParaRPr>
                </a:p>
              </p:txBody>
            </p:sp>
            <p:sp>
              <p:nvSpPr>
                <p:cNvPr id="8225" name="Rectangle 203"/>
                <p:cNvSpPr>
                  <a:spLocks noChangeArrowheads="1"/>
                </p:cNvSpPr>
                <p:nvPr/>
              </p:nvSpPr>
              <p:spPr bwMode="auto">
                <a:xfrm>
                  <a:off x="2223" y="2756"/>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8226" name="Line 204"/>
                <p:cNvSpPr>
                  <a:spLocks noChangeShapeType="1"/>
                </p:cNvSpPr>
                <p:nvPr/>
              </p:nvSpPr>
              <p:spPr bwMode="auto">
                <a:xfrm>
                  <a:off x="2298" y="2056"/>
                  <a:ext cx="0" cy="62"/>
                </a:xfrm>
                <a:prstGeom prst="line">
                  <a:avLst/>
                </a:prstGeom>
                <a:noFill/>
                <a:ln w="44450">
                  <a:solidFill>
                    <a:srgbClr val="FFCC00"/>
                  </a:solidFill>
                  <a:round/>
                  <a:headEnd/>
                  <a:tailEnd/>
                </a:ln>
              </p:spPr>
              <p:txBody>
                <a:bodyPr wrap="none" anchor="ctr">
                  <a:spAutoFit/>
                </a:bodyPr>
                <a:lstStyle/>
                <a:p>
                  <a:endParaRPr lang="en-US"/>
                </a:p>
              </p:txBody>
            </p:sp>
            <p:sp>
              <p:nvSpPr>
                <p:cNvPr id="8227" name="Line 205"/>
                <p:cNvSpPr>
                  <a:spLocks noChangeShapeType="1"/>
                </p:cNvSpPr>
                <p:nvPr/>
              </p:nvSpPr>
              <p:spPr bwMode="auto">
                <a:xfrm flipV="1">
                  <a:off x="2298" y="2665"/>
                  <a:ext cx="0" cy="76"/>
                </a:xfrm>
                <a:prstGeom prst="line">
                  <a:avLst/>
                </a:prstGeom>
                <a:noFill/>
                <a:ln w="44450">
                  <a:solidFill>
                    <a:srgbClr val="FFCC00"/>
                  </a:solidFill>
                  <a:round/>
                  <a:headEnd/>
                  <a:tailEnd/>
                </a:ln>
              </p:spPr>
              <p:txBody>
                <a:bodyPr wrap="none" anchor="ctr">
                  <a:spAutoFit/>
                </a:bodyPr>
                <a:lstStyle/>
                <a:p>
                  <a:endParaRPr lang="en-US"/>
                </a:p>
              </p:txBody>
            </p:sp>
          </p:grpSp>
          <p:grpSp>
            <p:nvGrpSpPr>
              <p:cNvPr id="8215" name="Group 206"/>
              <p:cNvGrpSpPr>
                <a:grpSpLocks/>
              </p:cNvGrpSpPr>
              <p:nvPr/>
            </p:nvGrpSpPr>
            <p:grpSpPr bwMode="auto">
              <a:xfrm>
                <a:off x="1504" y="1208"/>
                <a:ext cx="271" cy="462"/>
                <a:chOff x="3035" y="1835"/>
                <a:chExt cx="658" cy="1123"/>
              </a:xfrm>
            </p:grpSpPr>
            <p:sp>
              <p:nvSpPr>
                <p:cNvPr id="8216" name="Rectangle 207"/>
                <p:cNvSpPr>
                  <a:spLocks noChangeArrowheads="1"/>
                </p:cNvSpPr>
                <p:nvPr/>
              </p:nvSpPr>
              <p:spPr bwMode="auto">
                <a:xfrm>
                  <a:off x="3035" y="1956"/>
                  <a:ext cx="658" cy="884"/>
                </a:xfrm>
                <a:prstGeom prst="rect">
                  <a:avLst/>
                </a:prstGeom>
                <a:pattFill prst="openDmnd">
                  <a:fgClr>
                    <a:schemeClr val="accent1"/>
                  </a:fgClr>
                  <a:bgClr>
                    <a:srgbClr val="FFFFFF"/>
                  </a:bgClr>
                </a:pattFill>
                <a:ln w="25400">
                  <a:solidFill>
                    <a:schemeClr val="tx1"/>
                  </a:solidFill>
                  <a:miter lim="800000"/>
                  <a:headEnd/>
                  <a:tailEnd/>
                </a:ln>
              </p:spPr>
              <p:txBody>
                <a:bodyPr anchor="ctr">
                  <a:spAutoFit/>
                </a:bodyPr>
                <a:lstStyle/>
                <a:p>
                  <a:endParaRPr lang="zh-CN" altLang="en-US">
                    <a:ea typeface="宋体" charset="-122"/>
                  </a:endParaRPr>
                </a:p>
              </p:txBody>
            </p:sp>
            <p:sp>
              <p:nvSpPr>
                <p:cNvPr id="8217" name="Rectangle 208"/>
                <p:cNvSpPr>
                  <a:spLocks noChangeArrowheads="1"/>
                </p:cNvSpPr>
                <p:nvPr/>
              </p:nvSpPr>
              <p:spPr bwMode="auto">
                <a:xfrm>
                  <a:off x="3287" y="1835"/>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8218" name="Rectangle 209"/>
                <p:cNvSpPr>
                  <a:spLocks noChangeArrowheads="1"/>
                </p:cNvSpPr>
                <p:nvPr/>
              </p:nvSpPr>
              <p:spPr bwMode="auto">
                <a:xfrm>
                  <a:off x="3186" y="2144"/>
                  <a:ext cx="353" cy="506"/>
                </a:xfrm>
                <a:prstGeom prst="rect">
                  <a:avLst/>
                </a:prstGeom>
                <a:solidFill>
                  <a:schemeClr val="hlink"/>
                </a:solidFill>
                <a:ln w="25400">
                  <a:solidFill>
                    <a:schemeClr val="tx1"/>
                  </a:solidFill>
                  <a:miter lim="800000"/>
                  <a:headEnd/>
                  <a:tailEnd/>
                </a:ln>
              </p:spPr>
              <p:txBody>
                <a:bodyPr wrap="none" anchor="ctr">
                  <a:spAutoFit/>
                </a:bodyPr>
                <a:lstStyle/>
                <a:p>
                  <a:endParaRPr lang="zh-CN" altLang="en-US">
                    <a:ea typeface="宋体" charset="-122"/>
                  </a:endParaRPr>
                </a:p>
              </p:txBody>
            </p:sp>
            <p:sp>
              <p:nvSpPr>
                <p:cNvPr id="8219" name="Rectangle 210"/>
                <p:cNvSpPr>
                  <a:spLocks noChangeArrowheads="1"/>
                </p:cNvSpPr>
                <p:nvPr/>
              </p:nvSpPr>
              <p:spPr bwMode="auto">
                <a:xfrm>
                  <a:off x="3287" y="2756"/>
                  <a:ext cx="151" cy="202"/>
                </a:xfrm>
                <a:prstGeom prst="rect">
                  <a:avLst/>
                </a:prstGeom>
                <a:solidFill>
                  <a:schemeClr val="tx1"/>
                </a:solidFill>
                <a:ln w="38100">
                  <a:solidFill>
                    <a:schemeClr val="tx1"/>
                  </a:solidFill>
                  <a:miter lim="800000"/>
                  <a:headEnd/>
                  <a:tailEnd/>
                </a:ln>
              </p:spPr>
              <p:txBody>
                <a:bodyPr wrap="none" anchor="ctr">
                  <a:spAutoFit/>
                </a:bodyPr>
                <a:lstStyle/>
                <a:p>
                  <a:endParaRPr lang="zh-CN" altLang="en-US">
                    <a:ea typeface="宋体" charset="-122"/>
                  </a:endParaRPr>
                </a:p>
              </p:txBody>
            </p:sp>
            <p:sp>
              <p:nvSpPr>
                <p:cNvPr id="8220" name="Line 211"/>
                <p:cNvSpPr>
                  <a:spLocks noChangeShapeType="1"/>
                </p:cNvSpPr>
                <p:nvPr/>
              </p:nvSpPr>
              <p:spPr bwMode="auto">
                <a:xfrm>
                  <a:off x="3363" y="2056"/>
                  <a:ext cx="0" cy="62"/>
                </a:xfrm>
                <a:prstGeom prst="line">
                  <a:avLst/>
                </a:prstGeom>
                <a:noFill/>
                <a:ln w="38100">
                  <a:solidFill>
                    <a:schemeClr val="tx2"/>
                  </a:solidFill>
                  <a:round/>
                  <a:headEnd/>
                  <a:tailEnd/>
                </a:ln>
              </p:spPr>
              <p:txBody>
                <a:bodyPr wrap="none" anchor="ctr">
                  <a:spAutoFit/>
                </a:bodyPr>
                <a:lstStyle/>
                <a:p>
                  <a:endParaRPr lang="en-US"/>
                </a:p>
              </p:txBody>
            </p:sp>
            <p:sp>
              <p:nvSpPr>
                <p:cNvPr id="8221" name="Line 212"/>
                <p:cNvSpPr>
                  <a:spLocks noChangeShapeType="1"/>
                </p:cNvSpPr>
                <p:nvPr/>
              </p:nvSpPr>
              <p:spPr bwMode="auto">
                <a:xfrm flipV="1">
                  <a:off x="3363" y="2665"/>
                  <a:ext cx="0" cy="76"/>
                </a:xfrm>
                <a:prstGeom prst="line">
                  <a:avLst/>
                </a:prstGeom>
                <a:noFill/>
                <a:ln w="38100">
                  <a:solidFill>
                    <a:schemeClr val="tx2"/>
                  </a:solidFill>
                  <a:round/>
                  <a:headEnd/>
                  <a:tailEnd/>
                </a:ln>
              </p:spPr>
              <p:txBody>
                <a:bodyPr wrap="none" anchor="ctr">
                  <a:spAutoFit/>
                </a:bodyPr>
                <a:lstStyle/>
                <a:p>
                  <a:endParaRPr lang="en-US"/>
                </a:p>
              </p:txBody>
            </p:sp>
          </p:grpSp>
        </p:grpSp>
      </p:grpSp>
      <p:grpSp>
        <p:nvGrpSpPr>
          <p:cNvPr id="49" name="Group 48"/>
          <p:cNvGrpSpPr/>
          <p:nvPr/>
        </p:nvGrpSpPr>
        <p:grpSpPr>
          <a:xfrm>
            <a:off x="3586642" y="4440003"/>
            <a:ext cx="571500" cy="1314450"/>
            <a:chOff x="5268680" y="4315825"/>
            <a:chExt cx="571500" cy="1314450"/>
          </a:xfrm>
        </p:grpSpPr>
        <p:sp>
          <p:nvSpPr>
            <p:cNvPr id="50" name="Cube 49"/>
            <p:cNvSpPr/>
            <p:nvPr/>
          </p:nvSpPr>
          <p:spPr>
            <a:xfrm>
              <a:off x="5268680" y="4315825"/>
              <a:ext cx="323850" cy="1162050"/>
            </a:xfrm>
            <a:prstGeom prst="cube">
              <a:avLst>
                <a:gd name="adj" fmla="val 48530"/>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Cube 50"/>
            <p:cNvSpPr/>
            <p:nvPr/>
          </p:nvSpPr>
          <p:spPr>
            <a:xfrm>
              <a:off x="5516330" y="4468225"/>
              <a:ext cx="323850" cy="1162050"/>
            </a:xfrm>
            <a:prstGeom prst="cube">
              <a:avLst>
                <a:gd name="adj" fmla="val 4853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4932"/>
                                        </p:tgtEl>
                                        <p:attrNameLst>
                                          <p:attrName>style.visibility</p:attrName>
                                        </p:attrNameLst>
                                      </p:cBhvr>
                                      <p:to>
                                        <p:strVal val="visible"/>
                                      </p:to>
                                    </p:set>
                                    <p:animEffect transition="in" filter="wipe(left)">
                                      <p:cBhvr>
                                        <p:cTn id="7" dur="500"/>
                                        <p:tgtEl>
                                          <p:spTgt spid="124932"/>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124986"/>
                                        </p:tgtEl>
                                        <p:attrNameLst>
                                          <p:attrName>style.visibility</p:attrName>
                                        </p:attrNameLst>
                                      </p:cBhvr>
                                      <p:to>
                                        <p:strVal val="visible"/>
                                      </p:to>
                                    </p:set>
                                    <p:anim calcmode="lin" valueType="num">
                                      <p:cBhvr>
                                        <p:cTn id="11" dur="500" fill="hold"/>
                                        <p:tgtEl>
                                          <p:spTgt spid="124986"/>
                                        </p:tgtEl>
                                        <p:attrNameLst>
                                          <p:attrName>ppt_w</p:attrName>
                                        </p:attrNameLst>
                                      </p:cBhvr>
                                      <p:tavLst>
                                        <p:tav tm="0">
                                          <p:val>
                                            <p:fltVal val="0"/>
                                          </p:val>
                                        </p:tav>
                                        <p:tav tm="100000">
                                          <p:val>
                                            <p:strVal val="#ppt_w"/>
                                          </p:val>
                                        </p:tav>
                                      </p:tavLst>
                                    </p:anim>
                                    <p:anim calcmode="lin" valueType="num">
                                      <p:cBhvr>
                                        <p:cTn id="12" dur="500" fill="hold"/>
                                        <p:tgtEl>
                                          <p:spTgt spid="124986"/>
                                        </p:tgtEl>
                                        <p:attrNameLst>
                                          <p:attrName>ppt_h</p:attrName>
                                        </p:attrNameLst>
                                      </p:cBhvr>
                                      <p:tavLst>
                                        <p:tav tm="0">
                                          <p:val>
                                            <p:fltVal val="0"/>
                                          </p:val>
                                        </p:tav>
                                        <p:tav tm="100000">
                                          <p:val>
                                            <p:strVal val="#ppt_h"/>
                                          </p:val>
                                        </p:tav>
                                      </p:tavLst>
                                    </p:anim>
                                    <p:anim calcmode="lin" valueType="num">
                                      <p:cBhvr>
                                        <p:cTn id="13" dur="500" fill="hold"/>
                                        <p:tgtEl>
                                          <p:spTgt spid="124986"/>
                                        </p:tgtEl>
                                        <p:attrNameLst>
                                          <p:attrName>ppt_x</p:attrName>
                                        </p:attrNameLst>
                                      </p:cBhvr>
                                      <p:tavLst>
                                        <p:tav tm="0">
                                          <p:val>
                                            <p:fltVal val="0.5"/>
                                          </p:val>
                                        </p:tav>
                                        <p:tav tm="100000">
                                          <p:val>
                                            <p:strVal val="#ppt_x"/>
                                          </p:val>
                                        </p:tav>
                                      </p:tavLst>
                                    </p:anim>
                                    <p:anim calcmode="lin" valueType="num">
                                      <p:cBhvr>
                                        <p:cTn id="14" dur="500" fill="hold"/>
                                        <p:tgtEl>
                                          <p:spTgt spid="124986"/>
                                        </p:tgtEl>
                                        <p:attrNameLst>
                                          <p:attrName>ppt_y</p:attrName>
                                        </p:attrNameLst>
                                      </p:cBhvr>
                                      <p:tavLst>
                                        <p:tav tm="0">
                                          <p:val>
                                            <p:fltVal val="0.5"/>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125033"/>
                                        </p:tgtEl>
                                        <p:attrNameLst>
                                          <p:attrName>style.visibility</p:attrName>
                                        </p:attrNameLst>
                                      </p:cBhvr>
                                      <p:to>
                                        <p:strVal val="visible"/>
                                      </p:to>
                                    </p:set>
                                    <p:animEffect transition="in" filter="wipe(up)">
                                      <p:cBhvr>
                                        <p:cTn id="17" dur="500"/>
                                        <p:tgtEl>
                                          <p:spTgt spid="125033"/>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24976"/>
                                        </p:tgtEl>
                                        <p:attrNameLst>
                                          <p:attrName>style.visibility</p:attrName>
                                        </p:attrNameLst>
                                      </p:cBhvr>
                                      <p:to>
                                        <p:strVal val="visible"/>
                                      </p:to>
                                    </p:set>
                                    <p:animEffect transition="in" filter="wipe(left)">
                                      <p:cBhvr>
                                        <p:cTn id="21" dur="500"/>
                                        <p:tgtEl>
                                          <p:spTgt spid="124976"/>
                                        </p:tgtEl>
                                      </p:cBhvr>
                                    </p:animEffect>
                                  </p:childTnLst>
                                </p:cTn>
                              </p:par>
                            </p:childTnLst>
                          </p:cTn>
                        </p:par>
                        <p:par>
                          <p:cTn id="22" fill="hold">
                            <p:stCondLst>
                              <p:cond delay="1500"/>
                            </p:stCondLst>
                            <p:childTnLst>
                              <p:par>
                                <p:cTn id="23" presetID="23" presetClass="entr" presetSubtype="528" fill="hold" grpId="0" nodeType="afterEffect">
                                  <p:stCondLst>
                                    <p:cond delay="0"/>
                                  </p:stCondLst>
                                  <p:childTnLst>
                                    <p:set>
                                      <p:cBhvr>
                                        <p:cTn id="24" dur="1" fill="hold">
                                          <p:stCondLst>
                                            <p:cond delay="0"/>
                                          </p:stCondLst>
                                        </p:cTn>
                                        <p:tgtEl>
                                          <p:spTgt spid="124987"/>
                                        </p:tgtEl>
                                        <p:attrNameLst>
                                          <p:attrName>style.visibility</p:attrName>
                                        </p:attrNameLst>
                                      </p:cBhvr>
                                      <p:to>
                                        <p:strVal val="visible"/>
                                      </p:to>
                                    </p:set>
                                    <p:anim calcmode="lin" valueType="num">
                                      <p:cBhvr>
                                        <p:cTn id="25" dur="500" fill="hold"/>
                                        <p:tgtEl>
                                          <p:spTgt spid="124987"/>
                                        </p:tgtEl>
                                        <p:attrNameLst>
                                          <p:attrName>ppt_w</p:attrName>
                                        </p:attrNameLst>
                                      </p:cBhvr>
                                      <p:tavLst>
                                        <p:tav tm="0">
                                          <p:val>
                                            <p:fltVal val="0"/>
                                          </p:val>
                                        </p:tav>
                                        <p:tav tm="100000">
                                          <p:val>
                                            <p:strVal val="#ppt_w"/>
                                          </p:val>
                                        </p:tav>
                                      </p:tavLst>
                                    </p:anim>
                                    <p:anim calcmode="lin" valueType="num">
                                      <p:cBhvr>
                                        <p:cTn id="26" dur="500" fill="hold"/>
                                        <p:tgtEl>
                                          <p:spTgt spid="124987"/>
                                        </p:tgtEl>
                                        <p:attrNameLst>
                                          <p:attrName>ppt_h</p:attrName>
                                        </p:attrNameLst>
                                      </p:cBhvr>
                                      <p:tavLst>
                                        <p:tav tm="0">
                                          <p:val>
                                            <p:fltVal val="0"/>
                                          </p:val>
                                        </p:tav>
                                        <p:tav tm="100000">
                                          <p:val>
                                            <p:strVal val="#ppt_h"/>
                                          </p:val>
                                        </p:tav>
                                      </p:tavLst>
                                    </p:anim>
                                    <p:anim calcmode="lin" valueType="num">
                                      <p:cBhvr>
                                        <p:cTn id="27" dur="500" fill="hold"/>
                                        <p:tgtEl>
                                          <p:spTgt spid="124987"/>
                                        </p:tgtEl>
                                        <p:attrNameLst>
                                          <p:attrName>ppt_x</p:attrName>
                                        </p:attrNameLst>
                                      </p:cBhvr>
                                      <p:tavLst>
                                        <p:tav tm="0">
                                          <p:val>
                                            <p:fltVal val="0.5"/>
                                          </p:val>
                                        </p:tav>
                                        <p:tav tm="100000">
                                          <p:val>
                                            <p:strVal val="#ppt_x"/>
                                          </p:val>
                                        </p:tav>
                                      </p:tavLst>
                                    </p:anim>
                                    <p:anim calcmode="lin" valueType="num">
                                      <p:cBhvr>
                                        <p:cTn id="28" dur="500" fill="hold"/>
                                        <p:tgtEl>
                                          <p:spTgt spid="124987"/>
                                        </p:tgtEl>
                                        <p:attrNameLst>
                                          <p:attrName>ppt_y</p:attrName>
                                        </p:attrNameLst>
                                      </p:cBhvr>
                                      <p:tavLst>
                                        <p:tav tm="0">
                                          <p:val>
                                            <p:fltVal val="0.5"/>
                                          </p:val>
                                        </p:tav>
                                        <p:tav tm="100000">
                                          <p:val>
                                            <p:strVal val="#ppt_y"/>
                                          </p:val>
                                        </p:tav>
                                      </p:tavLst>
                                    </p:anim>
                                  </p:childTnLst>
                                </p:cTn>
                              </p:par>
                              <p:par>
                                <p:cTn id="29" presetID="22" presetClass="entr" presetSubtype="1" fill="hold" grpId="0" nodeType="withEffect">
                                  <p:stCondLst>
                                    <p:cond delay="0"/>
                                  </p:stCondLst>
                                  <p:childTnLst>
                                    <p:set>
                                      <p:cBhvr>
                                        <p:cTn id="30" dur="1" fill="hold">
                                          <p:stCondLst>
                                            <p:cond delay="0"/>
                                          </p:stCondLst>
                                        </p:cTn>
                                        <p:tgtEl>
                                          <p:spTgt spid="125034"/>
                                        </p:tgtEl>
                                        <p:attrNameLst>
                                          <p:attrName>style.visibility</p:attrName>
                                        </p:attrNameLst>
                                      </p:cBhvr>
                                      <p:to>
                                        <p:strVal val="visible"/>
                                      </p:to>
                                    </p:set>
                                    <p:animEffect transition="in" filter="wipe(up)">
                                      <p:cBhvr>
                                        <p:cTn id="31" dur="500"/>
                                        <p:tgtEl>
                                          <p:spTgt spid="125034"/>
                                        </p:tgtEl>
                                      </p:cBhvr>
                                    </p:animEffect>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124977"/>
                                        </p:tgtEl>
                                        <p:attrNameLst>
                                          <p:attrName>style.visibility</p:attrName>
                                        </p:attrNameLst>
                                      </p:cBhvr>
                                      <p:to>
                                        <p:strVal val="visible"/>
                                      </p:to>
                                    </p:set>
                                    <p:animEffect transition="in" filter="wipe(right)">
                                      <p:cBhvr>
                                        <p:cTn id="35" dur="500"/>
                                        <p:tgtEl>
                                          <p:spTgt spid="124977"/>
                                        </p:tgtEl>
                                      </p:cBhvr>
                                    </p:animEffect>
                                  </p:childTnLst>
                                </p:cTn>
                              </p:par>
                            </p:childTnLst>
                          </p:cTn>
                        </p:par>
                        <p:par>
                          <p:cTn id="36" fill="hold">
                            <p:stCondLst>
                              <p:cond delay="2500"/>
                            </p:stCondLst>
                            <p:childTnLst>
                              <p:par>
                                <p:cTn id="37" presetID="23" presetClass="entr" presetSubtype="528" fill="hold" grpId="0" nodeType="afterEffect">
                                  <p:stCondLst>
                                    <p:cond delay="0"/>
                                  </p:stCondLst>
                                  <p:childTnLst>
                                    <p:set>
                                      <p:cBhvr>
                                        <p:cTn id="38" dur="1" fill="hold">
                                          <p:stCondLst>
                                            <p:cond delay="0"/>
                                          </p:stCondLst>
                                        </p:cTn>
                                        <p:tgtEl>
                                          <p:spTgt spid="124988"/>
                                        </p:tgtEl>
                                        <p:attrNameLst>
                                          <p:attrName>style.visibility</p:attrName>
                                        </p:attrNameLst>
                                      </p:cBhvr>
                                      <p:to>
                                        <p:strVal val="visible"/>
                                      </p:to>
                                    </p:set>
                                    <p:anim calcmode="lin" valueType="num">
                                      <p:cBhvr>
                                        <p:cTn id="39" dur="500" fill="hold"/>
                                        <p:tgtEl>
                                          <p:spTgt spid="124988"/>
                                        </p:tgtEl>
                                        <p:attrNameLst>
                                          <p:attrName>ppt_w</p:attrName>
                                        </p:attrNameLst>
                                      </p:cBhvr>
                                      <p:tavLst>
                                        <p:tav tm="0">
                                          <p:val>
                                            <p:fltVal val="0"/>
                                          </p:val>
                                        </p:tav>
                                        <p:tav tm="100000">
                                          <p:val>
                                            <p:strVal val="#ppt_w"/>
                                          </p:val>
                                        </p:tav>
                                      </p:tavLst>
                                    </p:anim>
                                    <p:anim calcmode="lin" valueType="num">
                                      <p:cBhvr>
                                        <p:cTn id="40" dur="500" fill="hold"/>
                                        <p:tgtEl>
                                          <p:spTgt spid="124988"/>
                                        </p:tgtEl>
                                        <p:attrNameLst>
                                          <p:attrName>ppt_h</p:attrName>
                                        </p:attrNameLst>
                                      </p:cBhvr>
                                      <p:tavLst>
                                        <p:tav tm="0">
                                          <p:val>
                                            <p:fltVal val="0"/>
                                          </p:val>
                                        </p:tav>
                                        <p:tav tm="100000">
                                          <p:val>
                                            <p:strVal val="#ppt_h"/>
                                          </p:val>
                                        </p:tav>
                                      </p:tavLst>
                                    </p:anim>
                                    <p:anim calcmode="lin" valueType="num">
                                      <p:cBhvr>
                                        <p:cTn id="41" dur="500" fill="hold"/>
                                        <p:tgtEl>
                                          <p:spTgt spid="124988"/>
                                        </p:tgtEl>
                                        <p:attrNameLst>
                                          <p:attrName>ppt_x</p:attrName>
                                        </p:attrNameLst>
                                      </p:cBhvr>
                                      <p:tavLst>
                                        <p:tav tm="0">
                                          <p:val>
                                            <p:fltVal val="0.5"/>
                                          </p:val>
                                        </p:tav>
                                        <p:tav tm="100000">
                                          <p:val>
                                            <p:strVal val="#ppt_x"/>
                                          </p:val>
                                        </p:tav>
                                      </p:tavLst>
                                    </p:anim>
                                    <p:anim calcmode="lin" valueType="num">
                                      <p:cBhvr>
                                        <p:cTn id="42" dur="500" fill="hold"/>
                                        <p:tgtEl>
                                          <p:spTgt spid="124988"/>
                                        </p:tgtEl>
                                        <p:attrNameLst>
                                          <p:attrName>ppt_y</p:attrName>
                                        </p:attrNameLst>
                                      </p:cBhvr>
                                      <p:tavLst>
                                        <p:tav tm="0">
                                          <p:val>
                                            <p:fltVal val="0.5"/>
                                          </p:val>
                                        </p:tav>
                                        <p:tav tm="100000">
                                          <p:val>
                                            <p:strVal val="#ppt_y"/>
                                          </p:val>
                                        </p:tav>
                                      </p:tavLst>
                                    </p:anim>
                                  </p:childTnLst>
                                </p:cTn>
                              </p:par>
                              <p:par>
                                <p:cTn id="43" presetID="22" presetClass="entr" presetSubtype="1" fill="hold" grpId="0" nodeType="withEffect">
                                  <p:stCondLst>
                                    <p:cond delay="0"/>
                                  </p:stCondLst>
                                  <p:childTnLst>
                                    <p:set>
                                      <p:cBhvr>
                                        <p:cTn id="44" dur="1" fill="hold">
                                          <p:stCondLst>
                                            <p:cond delay="0"/>
                                          </p:stCondLst>
                                        </p:cTn>
                                        <p:tgtEl>
                                          <p:spTgt spid="125035"/>
                                        </p:tgtEl>
                                        <p:attrNameLst>
                                          <p:attrName>style.visibility</p:attrName>
                                        </p:attrNameLst>
                                      </p:cBhvr>
                                      <p:to>
                                        <p:strVal val="visible"/>
                                      </p:to>
                                    </p:set>
                                    <p:animEffect transition="in" filter="wipe(up)">
                                      <p:cBhvr>
                                        <p:cTn id="45" dur="500"/>
                                        <p:tgtEl>
                                          <p:spTgt spid="125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2" grpId="0" autoUpdateAnimBg="0"/>
      <p:bldP spid="124986" grpId="0"/>
      <p:bldP spid="124987" grpId="0" autoUpdateAnimBg="0"/>
      <p:bldP spid="124988" grpId="0" autoUpdateAnimBg="0"/>
      <p:bldP spid="125033" grpId="0" animBg="1" autoUpdateAnimBg="0"/>
      <p:bldP spid="125034" grpId="0" animBg="1" autoUpdateAnimBg="0"/>
      <p:bldP spid="125035"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20" name="Rectangle 41"/>
          <p:cNvSpPr>
            <a:spLocks noGrp="1" noChangeArrowheads="1"/>
          </p:cNvSpPr>
          <p:nvPr>
            <p:ph idx="1"/>
          </p:nvPr>
        </p:nvSpPr>
        <p:spPr/>
        <p:txBody>
          <a:bodyPr/>
          <a:lstStyle/>
          <a:p>
            <a:r>
              <a:rPr lang="en-US" altLang="zh-CN" smtClean="0"/>
              <a:t>Alternate Routings</a:t>
            </a:r>
          </a:p>
          <a:p>
            <a:r>
              <a:rPr lang="en-US" altLang="zh-CN" smtClean="0"/>
              <a:t>Backflush</a:t>
            </a:r>
          </a:p>
          <a:p>
            <a:r>
              <a:rPr lang="en-US" altLang="zh-CN" smtClean="0"/>
              <a:t>Queue Time</a:t>
            </a:r>
          </a:p>
          <a:p>
            <a:r>
              <a:rPr lang="en-US" altLang="zh-CN" smtClean="0"/>
              <a:t>Wait Time</a:t>
            </a:r>
          </a:p>
          <a:p>
            <a:r>
              <a:rPr lang="en-US" altLang="zh-CN" smtClean="0"/>
              <a:t>Move Time</a:t>
            </a:r>
          </a:p>
          <a:p>
            <a:r>
              <a:rPr lang="en-US" altLang="zh-CN" smtClean="0"/>
              <a:t>Yield</a:t>
            </a:r>
          </a:p>
          <a:p>
            <a:r>
              <a:rPr lang="en-US" altLang="zh-CN" smtClean="0"/>
              <a:t>Yield Percent</a:t>
            </a:r>
          </a:p>
          <a:p>
            <a:r>
              <a:rPr lang="en-US" altLang="zh-CN" smtClean="0"/>
              <a:t>Operation / Process Yield</a:t>
            </a:r>
          </a:p>
          <a:p>
            <a:r>
              <a:rPr lang="en-US" altLang="zh-CN" smtClean="0"/>
              <a:t>Subcontract</a:t>
            </a:r>
          </a:p>
        </p:txBody>
      </p:sp>
      <p:sp>
        <p:nvSpPr>
          <p:cNvPr id="9219" name="Rectangle 40"/>
          <p:cNvSpPr>
            <a:spLocks noGrp="1" noChangeArrowheads="1"/>
          </p:cNvSpPr>
          <p:nvPr>
            <p:ph type="title"/>
          </p:nvPr>
        </p:nvSpPr>
        <p:spPr/>
        <p:txBody>
          <a:bodyPr/>
          <a:lstStyle/>
          <a:p>
            <a:r>
              <a:rPr lang="en-US" altLang="zh-CN" smtClean="0"/>
              <a:t>Terminology</a:t>
            </a:r>
          </a:p>
        </p:txBody>
      </p:sp>
      <p:sp>
        <p:nvSpPr>
          <p:cNvPr id="9218" name="Footer Placeholder 3"/>
          <p:cNvSpPr>
            <a:spLocks noGrp="1"/>
          </p:cNvSpPr>
          <p:nvPr>
            <p:ph type="ftr" sz="quarter" idx="10"/>
          </p:nvPr>
        </p:nvSpPr>
        <p:spPr/>
        <p:txBody>
          <a:bodyPr/>
          <a:lstStyle/>
          <a:p>
            <a:r>
              <a:rPr lang="en-US" altLang="zh-CN" smtClean="0"/>
              <a:t>eb-WCR-IN-080</a:t>
            </a:r>
            <a:endParaRPr lang="en-US" altLang="zh-CN"/>
          </a:p>
        </p:txBody>
      </p:sp>
      <p:grpSp>
        <p:nvGrpSpPr>
          <p:cNvPr id="9221" name="Group 136"/>
          <p:cNvGrpSpPr>
            <a:grpSpLocks noChangeAspect="1"/>
          </p:cNvGrpSpPr>
          <p:nvPr/>
        </p:nvGrpSpPr>
        <p:grpSpPr bwMode="auto">
          <a:xfrm>
            <a:off x="6485463" y="5055306"/>
            <a:ext cx="2286000" cy="1012751"/>
            <a:chOff x="3744" y="2571"/>
            <a:chExt cx="652" cy="289"/>
          </a:xfrm>
        </p:grpSpPr>
        <p:sp>
          <p:nvSpPr>
            <p:cNvPr id="9222" name="Freeform 137"/>
            <p:cNvSpPr>
              <a:spLocks/>
            </p:cNvSpPr>
            <p:nvPr/>
          </p:nvSpPr>
          <p:spPr bwMode="auto">
            <a:xfrm>
              <a:off x="3744" y="2571"/>
              <a:ext cx="652" cy="289"/>
            </a:xfrm>
            <a:custGeom>
              <a:avLst/>
              <a:gdLst>
                <a:gd name="T0" fmla="*/ 262 w 1304"/>
                <a:gd name="T1" fmla="*/ 14 h 578"/>
                <a:gd name="T2" fmla="*/ 327 w 1304"/>
                <a:gd name="T3" fmla="*/ 29 h 578"/>
                <a:gd name="T4" fmla="*/ 386 w 1304"/>
                <a:gd name="T5" fmla="*/ 30 h 578"/>
                <a:gd name="T6" fmla="*/ 442 w 1304"/>
                <a:gd name="T7" fmla="*/ 25 h 578"/>
                <a:gd name="T8" fmla="*/ 494 w 1304"/>
                <a:gd name="T9" fmla="*/ 20 h 578"/>
                <a:gd name="T10" fmla="*/ 542 w 1304"/>
                <a:gd name="T11" fmla="*/ 18 h 578"/>
                <a:gd name="T12" fmla="*/ 588 w 1304"/>
                <a:gd name="T13" fmla="*/ 28 h 578"/>
                <a:gd name="T14" fmla="*/ 632 w 1304"/>
                <a:gd name="T15" fmla="*/ 54 h 578"/>
                <a:gd name="T16" fmla="*/ 674 w 1304"/>
                <a:gd name="T17" fmla="*/ 56 h 578"/>
                <a:gd name="T18" fmla="*/ 712 w 1304"/>
                <a:gd name="T19" fmla="*/ 29 h 578"/>
                <a:gd name="T20" fmla="*/ 746 w 1304"/>
                <a:gd name="T21" fmla="*/ 13 h 578"/>
                <a:gd name="T22" fmla="*/ 777 w 1304"/>
                <a:gd name="T23" fmla="*/ 6 h 578"/>
                <a:gd name="T24" fmla="*/ 803 w 1304"/>
                <a:gd name="T25" fmla="*/ 5 h 578"/>
                <a:gd name="T26" fmla="*/ 830 w 1304"/>
                <a:gd name="T27" fmla="*/ 9 h 578"/>
                <a:gd name="T28" fmla="*/ 856 w 1304"/>
                <a:gd name="T29" fmla="*/ 15 h 578"/>
                <a:gd name="T30" fmla="*/ 886 w 1304"/>
                <a:gd name="T31" fmla="*/ 21 h 578"/>
                <a:gd name="T32" fmla="*/ 920 w 1304"/>
                <a:gd name="T33" fmla="*/ 27 h 578"/>
                <a:gd name="T34" fmla="*/ 958 w 1304"/>
                <a:gd name="T35" fmla="*/ 28 h 578"/>
                <a:gd name="T36" fmla="*/ 1002 w 1304"/>
                <a:gd name="T37" fmla="*/ 25 h 578"/>
                <a:gd name="T38" fmla="*/ 1053 w 1304"/>
                <a:gd name="T39" fmla="*/ 16 h 578"/>
                <a:gd name="T40" fmla="*/ 1085 w 1304"/>
                <a:gd name="T41" fmla="*/ 20 h 578"/>
                <a:gd name="T42" fmla="*/ 1099 w 1304"/>
                <a:gd name="T43" fmla="*/ 46 h 578"/>
                <a:gd name="T44" fmla="*/ 1119 w 1304"/>
                <a:gd name="T45" fmla="*/ 73 h 578"/>
                <a:gd name="T46" fmla="*/ 1138 w 1304"/>
                <a:gd name="T47" fmla="*/ 91 h 578"/>
                <a:gd name="T48" fmla="*/ 1304 w 1304"/>
                <a:gd name="T49" fmla="*/ 551 h 578"/>
                <a:gd name="T50" fmla="*/ 737 w 1304"/>
                <a:gd name="T51" fmla="*/ 552 h 578"/>
                <a:gd name="T52" fmla="*/ 746 w 1304"/>
                <a:gd name="T53" fmla="*/ 560 h 578"/>
                <a:gd name="T54" fmla="*/ 754 w 1304"/>
                <a:gd name="T55" fmla="*/ 569 h 578"/>
                <a:gd name="T56" fmla="*/ 749 w 1304"/>
                <a:gd name="T57" fmla="*/ 577 h 578"/>
                <a:gd name="T58" fmla="*/ 719 w 1304"/>
                <a:gd name="T59" fmla="*/ 578 h 578"/>
                <a:gd name="T60" fmla="*/ 665 w 1304"/>
                <a:gd name="T61" fmla="*/ 578 h 578"/>
                <a:gd name="T62" fmla="*/ 608 w 1304"/>
                <a:gd name="T63" fmla="*/ 578 h 578"/>
                <a:gd name="T64" fmla="*/ 569 w 1304"/>
                <a:gd name="T65" fmla="*/ 578 h 578"/>
                <a:gd name="T66" fmla="*/ 549 w 1304"/>
                <a:gd name="T67" fmla="*/ 577 h 578"/>
                <a:gd name="T68" fmla="*/ 541 w 1304"/>
                <a:gd name="T69" fmla="*/ 569 h 578"/>
                <a:gd name="T70" fmla="*/ 548 w 1304"/>
                <a:gd name="T71" fmla="*/ 560 h 578"/>
                <a:gd name="T72" fmla="*/ 557 w 1304"/>
                <a:gd name="T73" fmla="*/ 552 h 578"/>
                <a:gd name="T74" fmla="*/ 0 w 1304"/>
                <a:gd name="T75" fmla="*/ 551 h 578"/>
                <a:gd name="T76" fmla="*/ 152 w 1304"/>
                <a:gd name="T77" fmla="*/ 86 h 578"/>
                <a:gd name="T78" fmla="*/ 170 w 1304"/>
                <a:gd name="T79" fmla="*/ 74 h 578"/>
                <a:gd name="T80" fmla="*/ 188 w 1304"/>
                <a:gd name="T81" fmla="*/ 55 h 578"/>
                <a:gd name="T82" fmla="*/ 200 w 1304"/>
                <a:gd name="T83" fmla="*/ 33 h 578"/>
                <a:gd name="T84" fmla="*/ 222 w 1304"/>
                <a:gd name="T85" fmla="*/ 24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223" name="Freeform 138"/>
            <p:cNvSpPr>
              <a:spLocks/>
            </p:cNvSpPr>
            <p:nvPr/>
          </p:nvSpPr>
          <p:spPr bwMode="auto">
            <a:xfrm>
              <a:off x="4025" y="2833"/>
              <a:ext cx="84" cy="21"/>
            </a:xfrm>
            <a:custGeom>
              <a:avLst/>
              <a:gdLst>
                <a:gd name="T0" fmla="*/ 0 w 169"/>
                <a:gd name="T1" fmla="*/ 42 h 42"/>
                <a:gd name="T2" fmla="*/ 169 w 169"/>
                <a:gd name="T3" fmla="*/ 42 h 42"/>
                <a:gd name="T4" fmla="*/ 158 w 169"/>
                <a:gd name="T5" fmla="*/ 37 h 42"/>
                <a:gd name="T6" fmla="*/ 148 w 169"/>
                <a:gd name="T7" fmla="*/ 32 h 42"/>
                <a:gd name="T8" fmla="*/ 138 w 169"/>
                <a:gd name="T9" fmla="*/ 25 h 42"/>
                <a:gd name="T10" fmla="*/ 129 w 169"/>
                <a:gd name="T11" fmla="*/ 18 h 42"/>
                <a:gd name="T12" fmla="*/ 119 w 169"/>
                <a:gd name="T13" fmla="*/ 11 h 42"/>
                <a:gd name="T14" fmla="*/ 110 w 169"/>
                <a:gd name="T15" fmla="*/ 5 h 42"/>
                <a:gd name="T16" fmla="*/ 101 w 169"/>
                <a:gd name="T17" fmla="*/ 2 h 42"/>
                <a:gd name="T18" fmla="*/ 91 w 169"/>
                <a:gd name="T19" fmla="*/ 0 h 42"/>
                <a:gd name="T20" fmla="*/ 76 w 169"/>
                <a:gd name="T21" fmla="*/ 2 h 42"/>
                <a:gd name="T22" fmla="*/ 62 w 169"/>
                <a:gd name="T23" fmla="*/ 6 h 42"/>
                <a:gd name="T24" fmla="*/ 50 w 169"/>
                <a:gd name="T25" fmla="*/ 12 h 42"/>
                <a:gd name="T26" fmla="*/ 40 w 169"/>
                <a:gd name="T27" fmla="*/ 18 h 42"/>
                <a:gd name="T28" fmla="*/ 30 w 169"/>
                <a:gd name="T29" fmla="*/ 26 h 42"/>
                <a:gd name="T30" fmla="*/ 20 w 169"/>
                <a:gd name="T31" fmla="*/ 32 h 42"/>
                <a:gd name="T32" fmla="*/ 10 w 169"/>
                <a:gd name="T33" fmla="*/ 37 h 42"/>
                <a:gd name="T34" fmla="*/ 0 w 169"/>
                <a:gd name="T35" fmla="*/ 42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9224" name="Freeform 139"/>
            <p:cNvSpPr>
              <a:spLocks/>
            </p:cNvSpPr>
            <p:nvPr/>
          </p:nvSpPr>
          <p:spPr bwMode="auto">
            <a:xfrm>
              <a:off x="3759" y="2605"/>
              <a:ext cx="81" cy="219"/>
            </a:xfrm>
            <a:custGeom>
              <a:avLst/>
              <a:gdLst>
                <a:gd name="T0" fmla="*/ 128 w 162"/>
                <a:gd name="T1" fmla="*/ 32 h 438"/>
                <a:gd name="T2" fmla="*/ 0 w 162"/>
                <a:gd name="T3" fmla="*/ 438 h 438"/>
                <a:gd name="T4" fmla="*/ 8 w 162"/>
                <a:gd name="T5" fmla="*/ 433 h 438"/>
                <a:gd name="T6" fmla="*/ 17 w 162"/>
                <a:gd name="T7" fmla="*/ 426 h 438"/>
                <a:gd name="T8" fmla="*/ 26 w 162"/>
                <a:gd name="T9" fmla="*/ 417 h 438"/>
                <a:gd name="T10" fmla="*/ 37 w 162"/>
                <a:gd name="T11" fmla="*/ 408 h 438"/>
                <a:gd name="T12" fmla="*/ 46 w 162"/>
                <a:gd name="T13" fmla="*/ 398 h 438"/>
                <a:gd name="T14" fmla="*/ 55 w 162"/>
                <a:gd name="T15" fmla="*/ 388 h 438"/>
                <a:gd name="T16" fmla="*/ 63 w 162"/>
                <a:gd name="T17" fmla="*/ 378 h 438"/>
                <a:gd name="T18" fmla="*/ 69 w 162"/>
                <a:gd name="T19" fmla="*/ 369 h 438"/>
                <a:gd name="T20" fmla="*/ 162 w 162"/>
                <a:gd name="T21" fmla="*/ 0 h 438"/>
                <a:gd name="T22" fmla="*/ 160 w 162"/>
                <a:gd name="T23" fmla="*/ 4 h 438"/>
                <a:gd name="T24" fmla="*/ 156 w 162"/>
                <a:gd name="T25" fmla="*/ 8 h 438"/>
                <a:gd name="T26" fmla="*/ 152 w 162"/>
                <a:gd name="T27" fmla="*/ 13 h 438"/>
                <a:gd name="T28" fmla="*/ 148 w 162"/>
                <a:gd name="T29" fmla="*/ 17 h 438"/>
                <a:gd name="T30" fmla="*/ 143 w 162"/>
                <a:gd name="T31" fmla="*/ 22 h 438"/>
                <a:gd name="T32" fmla="*/ 138 w 162"/>
                <a:gd name="T33" fmla="*/ 25 h 438"/>
                <a:gd name="T34" fmla="*/ 133 w 162"/>
                <a:gd name="T35" fmla="*/ 29 h 438"/>
                <a:gd name="T36" fmla="*/ 128 w 162"/>
                <a:gd name="T37" fmla="*/ 32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9225" name="Freeform 140"/>
            <p:cNvSpPr>
              <a:spLocks/>
            </p:cNvSpPr>
            <p:nvPr/>
          </p:nvSpPr>
          <p:spPr bwMode="auto">
            <a:xfrm>
              <a:off x="4073" y="2778"/>
              <a:ext cx="268" cy="49"/>
            </a:xfrm>
            <a:custGeom>
              <a:avLst/>
              <a:gdLst>
                <a:gd name="T0" fmla="*/ 0 w 537"/>
                <a:gd name="T1" fmla="*/ 68 h 97"/>
                <a:gd name="T2" fmla="*/ 30 w 537"/>
                <a:gd name="T3" fmla="*/ 41 h 97"/>
                <a:gd name="T4" fmla="*/ 63 w 537"/>
                <a:gd name="T5" fmla="*/ 22 h 97"/>
                <a:gd name="T6" fmla="*/ 98 w 537"/>
                <a:gd name="T7" fmla="*/ 9 h 97"/>
                <a:gd name="T8" fmla="*/ 134 w 537"/>
                <a:gd name="T9" fmla="*/ 2 h 97"/>
                <a:gd name="T10" fmla="*/ 172 w 537"/>
                <a:gd name="T11" fmla="*/ 0 h 97"/>
                <a:gd name="T12" fmla="*/ 210 w 537"/>
                <a:gd name="T13" fmla="*/ 1 h 97"/>
                <a:gd name="T14" fmla="*/ 248 w 537"/>
                <a:gd name="T15" fmla="*/ 6 h 97"/>
                <a:gd name="T16" fmla="*/ 286 w 537"/>
                <a:gd name="T17" fmla="*/ 11 h 97"/>
                <a:gd name="T18" fmla="*/ 322 w 537"/>
                <a:gd name="T19" fmla="*/ 20 h 97"/>
                <a:gd name="T20" fmla="*/ 358 w 537"/>
                <a:gd name="T21" fmla="*/ 29 h 97"/>
                <a:gd name="T22" fmla="*/ 393 w 537"/>
                <a:gd name="T23" fmla="*/ 37 h 97"/>
                <a:gd name="T24" fmla="*/ 425 w 537"/>
                <a:gd name="T25" fmla="*/ 44 h 97"/>
                <a:gd name="T26" fmla="*/ 455 w 537"/>
                <a:gd name="T27" fmla="*/ 48 h 97"/>
                <a:gd name="T28" fmla="*/ 482 w 537"/>
                <a:gd name="T29" fmla="*/ 51 h 97"/>
                <a:gd name="T30" fmla="*/ 507 w 537"/>
                <a:gd name="T31" fmla="*/ 48 h 97"/>
                <a:gd name="T32" fmla="*/ 526 w 537"/>
                <a:gd name="T33" fmla="*/ 43 h 97"/>
                <a:gd name="T34" fmla="*/ 537 w 537"/>
                <a:gd name="T35" fmla="*/ 58 h 97"/>
                <a:gd name="T36" fmla="*/ 512 w 537"/>
                <a:gd name="T37" fmla="*/ 66 h 97"/>
                <a:gd name="T38" fmla="*/ 487 w 537"/>
                <a:gd name="T39" fmla="*/ 68 h 97"/>
                <a:gd name="T40" fmla="*/ 459 w 537"/>
                <a:gd name="T41" fmla="*/ 67 h 97"/>
                <a:gd name="T42" fmla="*/ 431 w 537"/>
                <a:gd name="T43" fmla="*/ 63 h 97"/>
                <a:gd name="T44" fmla="*/ 401 w 537"/>
                <a:gd name="T45" fmla="*/ 58 h 97"/>
                <a:gd name="T46" fmla="*/ 370 w 537"/>
                <a:gd name="T47" fmla="*/ 49 h 97"/>
                <a:gd name="T48" fmla="*/ 337 w 537"/>
                <a:gd name="T49" fmla="*/ 43 h 97"/>
                <a:gd name="T50" fmla="*/ 303 w 537"/>
                <a:gd name="T51" fmla="*/ 35 h 97"/>
                <a:gd name="T52" fmla="*/ 268 w 537"/>
                <a:gd name="T53" fmla="*/ 29 h 97"/>
                <a:gd name="T54" fmla="*/ 233 w 537"/>
                <a:gd name="T55" fmla="*/ 25 h 97"/>
                <a:gd name="T56" fmla="*/ 196 w 537"/>
                <a:gd name="T57" fmla="*/ 24 h 97"/>
                <a:gd name="T58" fmla="*/ 158 w 537"/>
                <a:gd name="T59" fmla="*/ 28 h 97"/>
                <a:gd name="T60" fmla="*/ 120 w 537"/>
                <a:gd name="T61" fmla="*/ 36 h 97"/>
                <a:gd name="T62" fmla="*/ 81 w 537"/>
                <a:gd name="T63" fmla="*/ 49 h 97"/>
                <a:gd name="T64" fmla="*/ 40 w 537"/>
                <a:gd name="T65" fmla="*/ 69 h 97"/>
                <a:gd name="T66" fmla="*/ 0 w 537"/>
                <a:gd name="T67" fmla="*/ 97 h 97"/>
                <a:gd name="T68" fmla="*/ 1 w 537"/>
                <a:gd name="T69" fmla="*/ 91 h 97"/>
                <a:gd name="T70" fmla="*/ 1 w 537"/>
                <a:gd name="T71" fmla="*/ 84 h 97"/>
                <a:gd name="T72" fmla="*/ 1 w 537"/>
                <a:gd name="T73" fmla="*/ 76 h 97"/>
                <a:gd name="T74" fmla="*/ 0 w 537"/>
                <a:gd name="T75" fmla="*/ 68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9226" name="Freeform 141"/>
            <p:cNvSpPr>
              <a:spLocks/>
            </p:cNvSpPr>
            <p:nvPr/>
          </p:nvSpPr>
          <p:spPr bwMode="auto">
            <a:xfrm>
              <a:off x="4077" y="2797"/>
              <a:ext cx="299" cy="44"/>
            </a:xfrm>
            <a:custGeom>
              <a:avLst/>
              <a:gdLst>
                <a:gd name="T0" fmla="*/ 0 w 598"/>
                <a:gd name="T1" fmla="*/ 65 h 89"/>
                <a:gd name="T2" fmla="*/ 40 w 598"/>
                <a:gd name="T3" fmla="*/ 40 h 89"/>
                <a:gd name="T4" fmla="*/ 77 w 598"/>
                <a:gd name="T5" fmla="*/ 22 h 89"/>
                <a:gd name="T6" fmla="*/ 115 w 598"/>
                <a:gd name="T7" fmla="*/ 9 h 89"/>
                <a:gd name="T8" fmla="*/ 152 w 598"/>
                <a:gd name="T9" fmla="*/ 2 h 89"/>
                <a:gd name="T10" fmla="*/ 189 w 598"/>
                <a:gd name="T11" fmla="*/ 0 h 89"/>
                <a:gd name="T12" fmla="*/ 225 w 598"/>
                <a:gd name="T13" fmla="*/ 1 h 89"/>
                <a:gd name="T14" fmla="*/ 260 w 598"/>
                <a:gd name="T15" fmla="*/ 4 h 89"/>
                <a:gd name="T16" fmla="*/ 295 w 598"/>
                <a:gd name="T17" fmla="*/ 10 h 89"/>
                <a:gd name="T18" fmla="*/ 328 w 598"/>
                <a:gd name="T19" fmla="*/ 17 h 89"/>
                <a:gd name="T20" fmla="*/ 361 w 598"/>
                <a:gd name="T21" fmla="*/ 24 h 89"/>
                <a:gd name="T22" fmla="*/ 393 w 598"/>
                <a:gd name="T23" fmla="*/ 31 h 89"/>
                <a:gd name="T24" fmla="*/ 423 w 598"/>
                <a:gd name="T25" fmla="*/ 37 h 89"/>
                <a:gd name="T26" fmla="*/ 453 w 598"/>
                <a:gd name="T27" fmla="*/ 40 h 89"/>
                <a:gd name="T28" fmla="*/ 480 w 598"/>
                <a:gd name="T29" fmla="*/ 40 h 89"/>
                <a:gd name="T30" fmla="*/ 508 w 598"/>
                <a:gd name="T31" fmla="*/ 36 h 89"/>
                <a:gd name="T32" fmla="*/ 533 w 598"/>
                <a:gd name="T33" fmla="*/ 27 h 89"/>
                <a:gd name="T34" fmla="*/ 539 w 598"/>
                <a:gd name="T35" fmla="*/ 32 h 89"/>
                <a:gd name="T36" fmla="*/ 545 w 598"/>
                <a:gd name="T37" fmla="*/ 38 h 89"/>
                <a:gd name="T38" fmla="*/ 552 w 598"/>
                <a:gd name="T39" fmla="*/ 45 h 89"/>
                <a:gd name="T40" fmla="*/ 561 w 598"/>
                <a:gd name="T41" fmla="*/ 53 h 89"/>
                <a:gd name="T42" fmla="*/ 569 w 598"/>
                <a:gd name="T43" fmla="*/ 61 h 89"/>
                <a:gd name="T44" fmla="*/ 578 w 598"/>
                <a:gd name="T45" fmla="*/ 68 h 89"/>
                <a:gd name="T46" fmla="*/ 587 w 598"/>
                <a:gd name="T47" fmla="*/ 75 h 89"/>
                <a:gd name="T48" fmla="*/ 598 w 598"/>
                <a:gd name="T49" fmla="*/ 79 h 89"/>
                <a:gd name="T50" fmla="*/ 285 w 598"/>
                <a:gd name="T51" fmla="*/ 79 h 89"/>
                <a:gd name="T52" fmla="*/ 278 w 598"/>
                <a:gd name="T53" fmla="*/ 74 h 89"/>
                <a:gd name="T54" fmla="*/ 269 w 598"/>
                <a:gd name="T55" fmla="*/ 68 h 89"/>
                <a:gd name="T56" fmla="*/ 256 w 598"/>
                <a:gd name="T57" fmla="*/ 62 h 89"/>
                <a:gd name="T58" fmla="*/ 243 w 598"/>
                <a:gd name="T59" fmla="*/ 59 h 89"/>
                <a:gd name="T60" fmla="*/ 227 w 598"/>
                <a:gd name="T61" fmla="*/ 54 h 89"/>
                <a:gd name="T62" fmla="*/ 211 w 598"/>
                <a:gd name="T63" fmla="*/ 52 h 89"/>
                <a:gd name="T64" fmla="*/ 193 w 598"/>
                <a:gd name="T65" fmla="*/ 51 h 89"/>
                <a:gd name="T66" fmla="*/ 175 w 598"/>
                <a:gd name="T67" fmla="*/ 49 h 89"/>
                <a:gd name="T68" fmla="*/ 156 w 598"/>
                <a:gd name="T69" fmla="*/ 49 h 89"/>
                <a:gd name="T70" fmla="*/ 137 w 598"/>
                <a:gd name="T71" fmla="*/ 52 h 89"/>
                <a:gd name="T72" fmla="*/ 119 w 598"/>
                <a:gd name="T73" fmla="*/ 54 h 89"/>
                <a:gd name="T74" fmla="*/ 102 w 598"/>
                <a:gd name="T75" fmla="*/ 57 h 89"/>
                <a:gd name="T76" fmla="*/ 84 w 598"/>
                <a:gd name="T77" fmla="*/ 63 h 89"/>
                <a:gd name="T78" fmla="*/ 68 w 598"/>
                <a:gd name="T79" fmla="*/ 70 h 89"/>
                <a:gd name="T80" fmla="*/ 54 w 598"/>
                <a:gd name="T81" fmla="*/ 78 h 89"/>
                <a:gd name="T82" fmla="*/ 42 w 598"/>
                <a:gd name="T83" fmla="*/ 89 h 89"/>
                <a:gd name="T84" fmla="*/ 38 w 598"/>
                <a:gd name="T85" fmla="*/ 85 h 89"/>
                <a:gd name="T86" fmla="*/ 34 w 598"/>
                <a:gd name="T87" fmla="*/ 82 h 89"/>
                <a:gd name="T88" fmla="*/ 29 w 598"/>
                <a:gd name="T89" fmla="*/ 79 h 89"/>
                <a:gd name="T90" fmla="*/ 25 w 598"/>
                <a:gd name="T91" fmla="*/ 76 h 89"/>
                <a:gd name="T92" fmla="*/ 19 w 598"/>
                <a:gd name="T93" fmla="*/ 72 h 89"/>
                <a:gd name="T94" fmla="*/ 14 w 598"/>
                <a:gd name="T95" fmla="*/ 70 h 89"/>
                <a:gd name="T96" fmla="*/ 7 w 598"/>
                <a:gd name="T97" fmla="*/ 68 h 89"/>
                <a:gd name="T98" fmla="*/ 0 w 598"/>
                <a:gd name="T99" fmla="*/ 65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9227" name="Freeform 142"/>
            <p:cNvSpPr>
              <a:spLocks/>
            </p:cNvSpPr>
            <p:nvPr/>
          </p:nvSpPr>
          <p:spPr bwMode="auto">
            <a:xfrm>
              <a:off x="3755" y="2812"/>
              <a:ext cx="300" cy="29"/>
            </a:xfrm>
            <a:custGeom>
              <a:avLst/>
              <a:gdLst>
                <a:gd name="T0" fmla="*/ 4 w 600"/>
                <a:gd name="T1" fmla="*/ 43 h 58"/>
                <a:gd name="T2" fmla="*/ 17 w 600"/>
                <a:gd name="T3" fmla="*/ 33 h 58"/>
                <a:gd name="T4" fmla="*/ 31 w 600"/>
                <a:gd name="T5" fmla="*/ 22 h 58"/>
                <a:gd name="T6" fmla="*/ 44 w 600"/>
                <a:gd name="T7" fmla="*/ 11 h 58"/>
                <a:gd name="T8" fmla="*/ 110 w 600"/>
                <a:gd name="T9" fmla="*/ 22 h 58"/>
                <a:gd name="T10" fmla="*/ 214 w 600"/>
                <a:gd name="T11" fmla="*/ 36 h 58"/>
                <a:gd name="T12" fmla="*/ 295 w 600"/>
                <a:gd name="T13" fmla="*/ 33 h 58"/>
                <a:gd name="T14" fmla="*/ 357 w 600"/>
                <a:gd name="T15" fmla="*/ 23 h 58"/>
                <a:gd name="T16" fmla="*/ 408 w 600"/>
                <a:gd name="T17" fmla="*/ 10 h 58"/>
                <a:gd name="T18" fmla="*/ 456 w 600"/>
                <a:gd name="T19" fmla="*/ 1 h 58"/>
                <a:gd name="T20" fmla="*/ 506 w 600"/>
                <a:gd name="T21" fmla="*/ 2 h 58"/>
                <a:gd name="T22" fmla="*/ 565 w 600"/>
                <a:gd name="T23" fmla="*/ 20 h 58"/>
                <a:gd name="T24" fmla="*/ 595 w 600"/>
                <a:gd name="T25" fmla="*/ 38 h 58"/>
                <a:gd name="T26" fmla="*/ 583 w 600"/>
                <a:gd name="T27" fmla="*/ 44 h 58"/>
                <a:gd name="T28" fmla="*/ 573 w 600"/>
                <a:gd name="T29" fmla="*/ 51 h 58"/>
                <a:gd name="T30" fmla="*/ 564 w 600"/>
                <a:gd name="T31" fmla="*/ 55 h 58"/>
                <a:gd name="T32" fmla="*/ 553 w 600"/>
                <a:gd name="T33" fmla="*/ 51 h 58"/>
                <a:gd name="T34" fmla="*/ 534 w 600"/>
                <a:gd name="T35" fmla="*/ 40 h 58"/>
                <a:gd name="T36" fmla="*/ 512 w 600"/>
                <a:gd name="T37" fmla="*/ 33 h 58"/>
                <a:gd name="T38" fmla="*/ 489 w 600"/>
                <a:gd name="T39" fmla="*/ 30 h 58"/>
                <a:gd name="T40" fmla="*/ 464 w 600"/>
                <a:gd name="T41" fmla="*/ 29 h 58"/>
                <a:gd name="T42" fmla="*/ 437 w 600"/>
                <a:gd name="T43" fmla="*/ 30 h 58"/>
                <a:gd name="T44" fmla="*/ 412 w 600"/>
                <a:gd name="T45" fmla="*/ 36 h 58"/>
                <a:gd name="T46" fmla="*/ 387 w 600"/>
                <a:gd name="T47" fmla="*/ 43 h 58"/>
                <a:gd name="T48" fmla="*/ 360 w 600"/>
                <a:gd name="T49" fmla="*/ 47 h 58"/>
                <a:gd name="T50" fmla="*/ 316 w 600"/>
                <a:gd name="T51" fmla="*/ 47 h 58"/>
                <a:gd name="T52" fmla="*/ 261 w 600"/>
                <a:gd name="T53" fmla="*/ 47 h 58"/>
                <a:gd name="T54" fmla="*/ 200 w 600"/>
                <a:gd name="T55" fmla="*/ 47 h 58"/>
                <a:gd name="T56" fmla="*/ 138 w 600"/>
                <a:gd name="T57" fmla="*/ 46 h 58"/>
                <a:gd name="T58" fmla="*/ 82 w 600"/>
                <a:gd name="T59" fmla="*/ 46 h 58"/>
                <a:gd name="T60" fmla="*/ 36 w 600"/>
                <a:gd name="T61" fmla="*/ 46 h 58"/>
                <a:gd name="T62" fmla="*/ 7 w 600"/>
                <a:gd name="T63" fmla="*/ 46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9228" name="Freeform 143"/>
            <p:cNvSpPr>
              <a:spLocks/>
            </p:cNvSpPr>
            <p:nvPr/>
          </p:nvSpPr>
          <p:spPr bwMode="auto">
            <a:xfrm>
              <a:off x="3783" y="2783"/>
              <a:ext cx="284" cy="46"/>
            </a:xfrm>
            <a:custGeom>
              <a:avLst/>
              <a:gdLst>
                <a:gd name="T0" fmla="*/ 48 w 569"/>
                <a:gd name="T1" fmla="*/ 29 h 92"/>
                <a:gd name="T2" fmla="*/ 83 w 569"/>
                <a:gd name="T3" fmla="*/ 38 h 92"/>
                <a:gd name="T4" fmla="*/ 114 w 569"/>
                <a:gd name="T5" fmla="*/ 44 h 92"/>
                <a:gd name="T6" fmla="*/ 142 w 569"/>
                <a:gd name="T7" fmla="*/ 47 h 92"/>
                <a:gd name="T8" fmla="*/ 168 w 569"/>
                <a:gd name="T9" fmla="*/ 47 h 92"/>
                <a:gd name="T10" fmla="*/ 195 w 569"/>
                <a:gd name="T11" fmla="*/ 44 h 92"/>
                <a:gd name="T12" fmla="*/ 221 w 569"/>
                <a:gd name="T13" fmla="*/ 38 h 92"/>
                <a:gd name="T14" fmla="*/ 250 w 569"/>
                <a:gd name="T15" fmla="*/ 30 h 92"/>
                <a:gd name="T16" fmla="*/ 281 w 569"/>
                <a:gd name="T17" fmla="*/ 20 h 92"/>
                <a:gd name="T18" fmla="*/ 321 w 569"/>
                <a:gd name="T19" fmla="*/ 10 h 92"/>
                <a:gd name="T20" fmla="*/ 368 w 569"/>
                <a:gd name="T21" fmla="*/ 3 h 92"/>
                <a:gd name="T22" fmla="*/ 417 w 569"/>
                <a:gd name="T23" fmla="*/ 0 h 92"/>
                <a:gd name="T24" fmla="*/ 465 w 569"/>
                <a:gd name="T25" fmla="*/ 3 h 92"/>
                <a:gd name="T26" fmla="*/ 508 w 569"/>
                <a:gd name="T27" fmla="*/ 15 h 92"/>
                <a:gd name="T28" fmla="*/ 542 w 569"/>
                <a:gd name="T29" fmla="*/ 36 h 92"/>
                <a:gd name="T30" fmla="*/ 564 w 569"/>
                <a:gd name="T31" fmla="*/ 68 h 92"/>
                <a:gd name="T32" fmla="*/ 565 w 569"/>
                <a:gd name="T33" fmla="*/ 90 h 92"/>
                <a:gd name="T34" fmla="*/ 558 w 569"/>
                <a:gd name="T35" fmla="*/ 91 h 92"/>
                <a:gd name="T36" fmla="*/ 545 w 569"/>
                <a:gd name="T37" fmla="*/ 84 h 92"/>
                <a:gd name="T38" fmla="*/ 524 w 569"/>
                <a:gd name="T39" fmla="*/ 70 h 92"/>
                <a:gd name="T40" fmla="*/ 500 w 569"/>
                <a:gd name="T41" fmla="*/ 59 h 92"/>
                <a:gd name="T42" fmla="*/ 473 w 569"/>
                <a:gd name="T43" fmla="*/ 51 h 92"/>
                <a:gd name="T44" fmla="*/ 442 w 569"/>
                <a:gd name="T45" fmla="*/ 46 h 92"/>
                <a:gd name="T46" fmla="*/ 408 w 569"/>
                <a:gd name="T47" fmla="*/ 46 h 92"/>
                <a:gd name="T48" fmla="*/ 368 w 569"/>
                <a:gd name="T49" fmla="*/ 52 h 92"/>
                <a:gd name="T50" fmla="*/ 324 w 569"/>
                <a:gd name="T51" fmla="*/ 62 h 92"/>
                <a:gd name="T52" fmla="*/ 281 w 569"/>
                <a:gd name="T53" fmla="*/ 76 h 92"/>
                <a:gd name="T54" fmla="*/ 240 w 569"/>
                <a:gd name="T55" fmla="*/ 82 h 92"/>
                <a:gd name="T56" fmla="*/ 195 w 569"/>
                <a:gd name="T57" fmla="*/ 83 h 92"/>
                <a:gd name="T58" fmla="*/ 150 w 569"/>
                <a:gd name="T59" fmla="*/ 82 h 92"/>
                <a:gd name="T60" fmla="*/ 106 w 569"/>
                <a:gd name="T61" fmla="*/ 77 h 92"/>
                <a:gd name="T62" fmla="*/ 67 w 569"/>
                <a:gd name="T63" fmla="*/ 71 h 92"/>
                <a:gd name="T64" fmla="*/ 33 w 569"/>
                <a:gd name="T65" fmla="*/ 66 h 92"/>
                <a:gd name="T66" fmla="*/ 8 w 569"/>
                <a:gd name="T67" fmla="*/ 61 h 92"/>
                <a:gd name="T68" fmla="*/ 7 w 569"/>
                <a:gd name="T69" fmla="*/ 51 h 92"/>
                <a:gd name="T70" fmla="*/ 24 w 569"/>
                <a:gd name="T71" fmla="*/ 30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9229" name="Freeform 144"/>
            <p:cNvSpPr>
              <a:spLocks/>
            </p:cNvSpPr>
            <p:nvPr/>
          </p:nvSpPr>
          <p:spPr bwMode="auto">
            <a:xfrm>
              <a:off x="4115" y="2827"/>
              <a:ext cx="94" cy="10"/>
            </a:xfrm>
            <a:custGeom>
              <a:avLst/>
              <a:gdLst>
                <a:gd name="T0" fmla="*/ 189 w 189"/>
                <a:gd name="T1" fmla="*/ 19 h 19"/>
                <a:gd name="T2" fmla="*/ 0 w 189"/>
                <a:gd name="T3" fmla="*/ 19 h 19"/>
                <a:gd name="T4" fmla="*/ 9 w 189"/>
                <a:gd name="T5" fmla="*/ 15 h 19"/>
                <a:gd name="T6" fmla="*/ 20 w 189"/>
                <a:gd name="T7" fmla="*/ 10 h 19"/>
                <a:gd name="T8" fmla="*/ 31 w 189"/>
                <a:gd name="T9" fmla="*/ 7 h 19"/>
                <a:gd name="T10" fmla="*/ 44 w 189"/>
                <a:gd name="T11" fmla="*/ 4 h 19"/>
                <a:gd name="T12" fmla="*/ 57 w 189"/>
                <a:gd name="T13" fmla="*/ 2 h 19"/>
                <a:gd name="T14" fmla="*/ 69 w 189"/>
                <a:gd name="T15" fmla="*/ 1 h 19"/>
                <a:gd name="T16" fmla="*/ 83 w 189"/>
                <a:gd name="T17" fmla="*/ 0 h 19"/>
                <a:gd name="T18" fmla="*/ 97 w 189"/>
                <a:gd name="T19" fmla="*/ 0 h 19"/>
                <a:gd name="T20" fmla="*/ 111 w 189"/>
                <a:gd name="T21" fmla="*/ 1 h 19"/>
                <a:gd name="T22" fmla="*/ 123 w 189"/>
                <a:gd name="T23" fmla="*/ 2 h 19"/>
                <a:gd name="T24" fmla="*/ 136 w 189"/>
                <a:gd name="T25" fmla="*/ 3 h 19"/>
                <a:gd name="T26" fmla="*/ 149 w 189"/>
                <a:gd name="T27" fmla="*/ 5 h 19"/>
                <a:gd name="T28" fmla="*/ 160 w 189"/>
                <a:gd name="T29" fmla="*/ 8 h 19"/>
                <a:gd name="T30" fmla="*/ 171 w 189"/>
                <a:gd name="T31" fmla="*/ 11 h 19"/>
                <a:gd name="T32" fmla="*/ 181 w 189"/>
                <a:gd name="T33" fmla="*/ 15 h 19"/>
                <a:gd name="T34" fmla="*/ 189 w 189"/>
                <a:gd name="T35" fmla="*/ 19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0" name="Freeform 145"/>
            <p:cNvSpPr>
              <a:spLocks/>
            </p:cNvSpPr>
            <p:nvPr/>
          </p:nvSpPr>
          <p:spPr bwMode="auto">
            <a:xfrm>
              <a:off x="3962" y="2833"/>
              <a:ext cx="51" cy="4"/>
            </a:xfrm>
            <a:custGeom>
              <a:avLst/>
              <a:gdLst>
                <a:gd name="T0" fmla="*/ 0 w 103"/>
                <a:gd name="T1" fmla="*/ 7 h 8"/>
                <a:gd name="T2" fmla="*/ 13 w 103"/>
                <a:gd name="T3" fmla="*/ 4 h 8"/>
                <a:gd name="T4" fmla="*/ 27 w 103"/>
                <a:gd name="T5" fmla="*/ 3 h 8"/>
                <a:gd name="T6" fmla="*/ 42 w 103"/>
                <a:gd name="T7" fmla="*/ 1 h 8"/>
                <a:gd name="T8" fmla="*/ 57 w 103"/>
                <a:gd name="T9" fmla="*/ 0 h 8"/>
                <a:gd name="T10" fmla="*/ 70 w 103"/>
                <a:gd name="T11" fmla="*/ 1 h 8"/>
                <a:gd name="T12" fmla="*/ 83 w 103"/>
                <a:gd name="T13" fmla="*/ 3 h 8"/>
                <a:gd name="T14" fmla="*/ 93 w 103"/>
                <a:gd name="T15" fmla="*/ 5 h 8"/>
                <a:gd name="T16" fmla="*/ 103 w 103"/>
                <a:gd name="T17" fmla="*/ 8 h 8"/>
                <a:gd name="T18" fmla="*/ 0 w 103"/>
                <a:gd name="T19" fmla="*/ 7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1" name="Freeform 146"/>
            <p:cNvSpPr>
              <a:spLocks/>
            </p:cNvSpPr>
            <p:nvPr/>
          </p:nvSpPr>
          <p:spPr bwMode="auto">
            <a:xfrm>
              <a:off x="4139" y="2581"/>
              <a:ext cx="195" cy="217"/>
            </a:xfrm>
            <a:custGeom>
              <a:avLst/>
              <a:gdLst>
                <a:gd name="T0" fmla="*/ 0 w 390"/>
                <a:gd name="T1" fmla="*/ 0 h 434"/>
                <a:gd name="T2" fmla="*/ 0 w 390"/>
                <a:gd name="T3" fmla="*/ 386 h 434"/>
                <a:gd name="T4" fmla="*/ 26 w 390"/>
                <a:gd name="T5" fmla="*/ 383 h 434"/>
                <a:gd name="T6" fmla="*/ 53 w 390"/>
                <a:gd name="T7" fmla="*/ 382 h 434"/>
                <a:gd name="T8" fmla="*/ 80 w 390"/>
                <a:gd name="T9" fmla="*/ 385 h 434"/>
                <a:gd name="T10" fmla="*/ 108 w 390"/>
                <a:gd name="T11" fmla="*/ 388 h 434"/>
                <a:gd name="T12" fmla="*/ 135 w 390"/>
                <a:gd name="T13" fmla="*/ 393 h 434"/>
                <a:gd name="T14" fmla="*/ 163 w 390"/>
                <a:gd name="T15" fmla="*/ 398 h 434"/>
                <a:gd name="T16" fmla="*/ 190 w 390"/>
                <a:gd name="T17" fmla="*/ 404 h 434"/>
                <a:gd name="T18" fmla="*/ 216 w 390"/>
                <a:gd name="T19" fmla="*/ 410 h 434"/>
                <a:gd name="T20" fmla="*/ 243 w 390"/>
                <a:gd name="T21" fmla="*/ 417 h 434"/>
                <a:gd name="T22" fmla="*/ 267 w 390"/>
                <a:gd name="T23" fmla="*/ 423 h 434"/>
                <a:gd name="T24" fmla="*/ 291 w 390"/>
                <a:gd name="T25" fmla="*/ 427 h 434"/>
                <a:gd name="T26" fmla="*/ 314 w 390"/>
                <a:gd name="T27" fmla="*/ 432 h 434"/>
                <a:gd name="T28" fmla="*/ 336 w 390"/>
                <a:gd name="T29" fmla="*/ 434 h 434"/>
                <a:gd name="T30" fmla="*/ 355 w 390"/>
                <a:gd name="T31" fmla="*/ 434 h 434"/>
                <a:gd name="T32" fmla="*/ 374 w 390"/>
                <a:gd name="T33" fmla="*/ 433 h 434"/>
                <a:gd name="T34" fmla="*/ 390 w 390"/>
                <a:gd name="T35" fmla="*/ 428 h 434"/>
                <a:gd name="T36" fmla="*/ 286 w 390"/>
                <a:gd name="T37" fmla="*/ 4 h 434"/>
                <a:gd name="T38" fmla="*/ 263 w 390"/>
                <a:gd name="T39" fmla="*/ 11 h 434"/>
                <a:gd name="T40" fmla="*/ 240 w 390"/>
                <a:gd name="T41" fmla="*/ 16 h 434"/>
                <a:gd name="T42" fmla="*/ 218 w 390"/>
                <a:gd name="T43" fmla="*/ 19 h 434"/>
                <a:gd name="T44" fmla="*/ 195 w 390"/>
                <a:gd name="T45" fmla="*/ 22 h 434"/>
                <a:gd name="T46" fmla="*/ 175 w 390"/>
                <a:gd name="T47" fmla="*/ 22 h 434"/>
                <a:gd name="T48" fmla="*/ 153 w 390"/>
                <a:gd name="T49" fmla="*/ 22 h 434"/>
                <a:gd name="T50" fmla="*/ 133 w 390"/>
                <a:gd name="T51" fmla="*/ 20 h 434"/>
                <a:gd name="T52" fmla="*/ 114 w 390"/>
                <a:gd name="T53" fmla="*/ 18 h 434"/>
                <a:gd name="T54" fmla="*/ 95 w 390"/>
                <a:gd name="T55" fmla="*/ 16 h 434"/>
                <a:gd name="T56" fmla="*/ 78 w 390"/>
                <a:gd name="T57" fmla="*/ 14 h 434"/>
                <a:gd name="T58" fmla="*/ 61 w 390"/>
                <a:gd name="T59" fmla="*/ 10 h 434"/>
                <a:gd name="T60" fmla="*/ 46 w 390"/>
                <a:gd name="T61" fmla="*/ 8 h 434"/>
                <a:gd name="T62" fmla="*/ 32 w 390"/>
                <a:gd name="T63" fmla="*/ 4 h 434"/>
                <a:gd name="T64" fmla="*/ 20 w 390"/>
                <a:gd name="T65" fmla="*/ 2 h 434"/>
                <a:gd name="T66" fmla="*/ 9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9232" name="Freeform 147"/>
            <p:cNvSpPr>
              <a:spLocks/>
            </p:cNvSpPr>
            <p:nvPr/>
          </p:nvSpPr>
          <p:spPr bwMode="auto">
            <a:xfrm>
              <a:off x="4290" y="2596"/>
              <a:ext cx="94" cy="241"/>
            </a:xfrm>
            <a:custGeom>
              <a:avLst/>
              <a:gdLst>
                <a:gd name="T0" fmla="*/ 0 w 190"/>
                <a:gd name="T1" fmla="*/ 0 h 481"/>
                <a:gd name="T2" fmla="*/ 98 w 190"/>
                <a:gd name="T3" fmla="*/ 399 h 481"/>
                <a:gd name="T4" fmla="*/ 103 w 190"/>
                <a:gd name="T5" fmla="*/ 404 h 481"/>
                <a:gd name="T6" fmla="*/ 111 w 190"/>
                <a:gd name="T7" fmla="*/ 413 h 481"/>
                <a:gd name="T8" fmla="*/ 121 w 190"/>
                <a:gd name="T9" fmla="*/ 425 h 481"/>
                <a:gd name="T10" fmla="*/ 132 w 190"/>
                <a:gd name="T11" fmla="*/ 437 h 481"/>
                <a:gd name="T12" fmla="*/ 145 w 190"/>
                <a:gd name="T13" fmla="*/ 449 h 481"/>
                <a:gd name="T14" fmla="*/ 160 w 190"/>
                <a:gd name="T15" fmla="*/ 462 h 481"/>
                <a:gd name="T16" fmla="*/ 175 w 190"/>
                <a:gd name="T17" fmla="*/ 472 h 481"/>
                <a:gd name="T18" fmla="*/ 190 w 190"/>
                <a:gd name="T19" fmla="*/ 481 h 481"/>
                <a:gd name="T20" fmla="*/ 45 w 190"/>
                <a:gd name="T21" fmla="*/ 55 h 481"/>
                <a:gd name="T22" fmla="*/ 40 w 190"/>
                <a:gd name="T23" fmla="*/ 51 h 481"/>
                <a:gd name="T24" fmla="*/ 35 w 190"/>
                <a:gd name="T25" fmla="*/ 44 h 481"/>
                <a:gd name="T26" fmla="*/ 28 w 190"/>
                <a:gd name="T27" fmla="*/ 37 h 481"/>
                <a:gd name="T28" fmla="*/ 21 w 190"/>
                <a:gd name="T29" fmla="*/ 29 h 481"/>
                <a:gd name="T30" fmla="*/ 15 w 190"/>
                <a:gd name="T31" fmla="*/ 21 h 481"/>
                <a:gd name="T32" fmla="*/ 9 w 190"/>
                <a:gd name="T33" fmla="*/ 14 h 481"/>
                <a:gd name="T34" fmla="*/ 4 w 190"/>
                <a:gd name="T35" fmla="*/ 6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9233" name="Freeform 148"/>
            <p:cNvSpPr>
              <a:spLocks/>
            </p:cNvSpPr>
            <p:nvPr/>
          </p:nvSpPr>
          <p:spPr bwMode="auto">
            <a:xfrm>
              <a:off x="3852" y="2580"/>
              <a:ext cx="214" cy="222"/>
            </a:xfrm>
            <a:custGeom>
              <a:avLst/>
              <a:gdLst>
                <a:gd name="T0" fmla="*/ 108 w 428"/>
                <a:gd name="T1" fmla="*/ 268 h 444"/>
                <a:gd name="T2" fmla="*/ 57 w 428"/>
                <a:gd name="T3" fmla="*/ 253 h 444"/>
                <a:gd name="T4" fmla="*/ 24 w 428"/>
                <a:gd name="T5" fmla="*/ 226 h 444"/>
                <a:gd name="T6" fmla="*/ 7 w 428"/>
                <a:gd name="T7" fmla="*/ 191 h 444"/>
                <a:gd name="T8" fmla="*/ 0 w 428"/>
                <a:gd name="T9" fmla="*/ 150 h 444"/>
                <a:gd name="T10" fmla="*/ 3 w 428"/>
                <a:gd name="T11" fmla="*/ 108 h 444"/>
                <a:gd name="T12" fmla="*/ 9 w 428"/>
                <a:gd name="T13" fmla="*/ 67 h 444"/>
                <a:gd name="T14" fmla="*/ 17 w 428"/>
                <a:gd name="T15" fmla="*/ 30 h 444"/>
                <a:gd name="T16" fmla="*/ 23 w 428"/>
                <a:gd name="T17" fmla="*/ 0 h 444"/>
                <a:gd name="T18" fmla="*/ 36 w 428"/>
                <a:gd name="T19" fmla="*/ 6 h 444"/>
                <a:gd name="T20" fmla="*/ 47 w 428"/>
                <a:gd name="T21" fmla="*/ 11 h 444"/>
                <a:gd name="T22" fmla="*/ 60 w 428"/>
                <a:gd name="T23" fmla="*/ 15 h 444"/>
                <a:gd name="T24" fmla="*/ 73 w 428"/>
                <a:gd name="T25" fmla="*/ 18 h 444"/>
                <a:gd name="T26" fmla="*/ 85 w 428"/>
                <a:gd name="T27" fmla="*/ 21 h 444"/>
                <a:gd name="T28" fmla="*/ 99 w 428"/>
                <a:gd name="T29" fmla="*/ 23 h 444"/>
                <a:gd name="T30" fmla="*/ 112 w 428"/>
                <a:gd name="T31" fmla="*/ 25 h 444"/>
                <a:gd name="T32" fmla="*/ 125 w 428"/>
                <a:gd name="T33" fmla="*/ 26 h 444"/>
                <a:gd name="T34" fmla="*/ 146 w 428"/>
                <a:gd name="T35" fmla="*/ 26 h 444"/>
                <a:gd name="T36" fmla="*/ 168 w 428"/>
                <a:gd name="T37" fmla="*/ 26 h 444"/>
                <a:gd name="T38" fmla="*/ 190 w 428"/>
                <a:gd name="T39" fmla="*/ 25 h 444"/>
                <a:gd name="T40" fmla="*/ 211 w 428"/>
                <a:gd name="T41" fmla="*/ 22 h 444"/>
                <a:gd name="T42" fmla="*/ 233 w 428"/>
                <a:gd name="T43" fmla="*/ 20 h 444"/>
                <a:gd name="T44" fmla="*/ 253 w 428"/>
                <a:gd name="T45" fmla="*/ 18 h 444"/>
                <a:gd name="T46" fmla="*/ 274 w 428"/>
                <a:gd name="T47" fmla="*/ 17 h 444"/>
                <a:gd name="T48" fmla="*/ 294 w 428"/>
                <a:gd name="T49" fmla="*/ 15 h 444"/>
                <a:gd name="T50" fmla="*/ 313 w 428"/>
                <a:gd name="T51" fmla="*/ 15 h 444"/>
                <a:gd name="T52" fmla="*/ 332 w 428"/>
                <a:gd name="T53" fmla="*/ 18 h 444"/>
                <a:gd name="T54" fmla="*/ 350 w 428"/>
                <a:gd name="T55" fmla="*/ 20 h 444"/>
                <a:gd name="T56" fmla="*/ 367 w 428"/>
                <a:gd name="T57" fmla="*/ 25 h 444"/>
                <a:gd name="T58" fmla="*/ 385 w 428"/>
                <a:gd name="T59" fmla="*/ 33 h 444"/>
                <a:gd name="T60" fmla="*/ 400 w 428"/>
                <a:gd name="T61" fmla="*/ 42 h 444"/>
                <a:gd name="T62" fmla="*/ 415 w 428"/>
                <a:gd name="T63" fmla="*/ 55 h 444"/>
                <a:gd name="T64" fmla="*/ 428 w 428"/>
                <a:gd name="T65" fmla="*/ 70 h 444"/>
                <a:gd name="T66" fmla="*/ 428 w 428"/>
                <a:gd name="T67" fmla="*/ 444 h 444"/>
                <a:gd name="T68" fmla="*/ 405 w 428"/>
                <a:gd name="T69" fmla="*/ 427 h 444"/>
                <a:gd name="T70" fmla="*/ 382 w 428"/>
                <a:gd name="T71" fmla="*/ 413 h 444"/>
                <a:gd name="T72" fmla="*/ 359 w 428"/>
                <a:gd name="T73" fmla="*/ 403 h 444"/>
                <a:gd name="T74" fmla="*/ 336 w 428"/>
                <a:gd name="T75" fmla="*/ 396 h 444"/>
                <a:gd name="T76" fmla="*/ 314 w 428"/>
                <a:gd name="T77" fmla="*/ 390 h 444"/>
                <a:gd name="T78" fmla="*/ 294 w 428"/>
                <a:gd name="T79" fmla="*/ 386 h 444"/>
                <a:gd name="T80" fmla="*/ 273 w 428"/>
                <a:gd name="T81" fmla="*/ 383 h 444"/>
                <a:gd name="T82" fmla="*/ 253 w 428"/>
                <a:gd name="T83" fmla="*/ 380 h 444"/>
                <a:gd name="T84" fmla="*/ 236 w 428"/>
                <a:gd name="T85" fmla="*/ 375 h 444"/>
                <a:gd name="T86" fmla="*/ 219 w 428"/>
                <a:gd name="T87" fmla="*/ 370 h 444"/>
                <a:gd name="T88" fmla="*/ 203 w 428"/>
                <a:gd name="T89" fmla="*/ 362 h 444"/>
                <a:gd name="T90" fmla="*/ 189 w 428"/>
                <a:gd name="T91" fmla="*/ 352 h 444"/>
                <a:gd name="T92" fmla="*/ 176 w 428"/>
                <a:gd name="T93" fmla="*/ 338 h 444"/>
                <a:gd name="T94" fmla="*/ 166 w 428"/>
                <a:gd name="T95" fmla="*/ 321 h 444"/>
                <a:gd name="T96" fmla="*/ 158 w 428"/>
                <a:gd name="T97" fmla="*/ 298 h 444"/>
                <a:gd name="T98" fmla="*/ 151 w 428"/>
                <a:gd name="T99" fmla="*/ 269 h 444"/>
                <a:gd name="T100" fmla="*/ 145 w 428"/>
                <a:gd name="T101" fmla="*/ 269 h 444"/>
                <a:gd name="T102" fmla="*/ 139 w 428"/>
                <a:gd name="T103" fmla="*/ 269 h 444"/>
                <a:gd name="T104" fmla="*/ 134 w 428"/>
                <a:gd name="T105" fmla="*/ 269 h 444"/>
                <a:gd name="T106" fmla="*/ 128 w 428"/>
                <a:gd name="T107" fmla="*/ 269 h 444"/>
                <a:gd name="T108" fmla="*/ 123 w 428"/>
                <a:gd name="T109" fmla="*/ 269 h 444"/>
                <a:gd name="T110" fmla="*/ 118 w 428"/>
                <a:gd name="T111" fmla="*/ 269 h 444"/>
                <a:gd name="T112" fmla="*/ 113 w 428"/>
                <a:gd name="T113" fmla="*/ 268 h 444"/>
                <a:gd name="T114" fmla="*/ 108 w 428"/>
                <a:gd name="T115" fmla="*/ 268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9234" name="Freeform 149"/>
            <p:cNvSpPr>
              <a:spLocks/>
            </p:cNvSpPr>
            <p:nvPr/>
          </p:nvSpPr>
          <p:spPr bwMode="auto">
            <a:xfrm>
              <a:off x="3854" y="2691"/>
              <a:ext cx="93" cy="72"/>
            </a:xfrm>
            <a:custGeom>
              <a:avLst/>
              <a:gdLst>
                <a:gd name="T0" fmla="*/ 0 w 185"/>
                <a:gd name="T1" fmla="*/ 0 h 145"/>
                <a:gd name="T2" fmla="*/ 9 w 185"/>
                <a:gd name="T3" fmla="*/ 12 h 145"/>
                <a:gd name="T4" fmla="*/ 21 w 185"/>
                <a:gd name="T5" fmla="*/ 24 h 145"/>
                <a:gd name="T6" fmla="*/ 34 w 185"/>
                <a:gd name="T7" fmla="*/ 34 h 145"/>
                <a:gd name="T8" fmla="*/ 50 w 185"/>
                <a:gd name="T9" fmla="*/ 42 h 145"/>
                <a:gd name="T10" fmla="*/ 70 w 185"/>
                <a:gd name="T11" fmla="*/ 51 h 145"/>
                <a:gd name="T12" fmla="*/ 90 w 185"/>
                <a:gd name="T13" fmla="*/ 55 h 145"/>
                <a:gd name="T14" fmla="*/ 113 w 185"/>
                <a:gd name="T15" fmla="*/ 59 h 145"/>
                <a:gd name="T16" fmla="*/ 136 w 185"/>
                <a:gd name="T17" fmla="*/ 59 h 145"/>
                <a:gd name="T18" fmla="*/ 137 w 185"/>
                <a:gd name="T19" fmla="*/ 68 h 145"/>
                <a:gd name="T20" fmla="*/ 139 w 185"/>
                <a:gd name="T21" fmla="*/ 79 h 145"/>
                <a:gd name="T22" fmla="*/ 143 w 185"/>
                <a:gd name="T23" fmla="*/ 90 h 145"/>
                <a:gd name="T24" fmla="*/ 147 w 185"/>
                <a:gd name="T25" fmla="*/ 101 h 145"/>
                <a:gd name="T26" fmla="*/ 153 w 185"/>
                <a:gd name="T27" fmla="*/ 114 h 145"/>
                <a:gd name="T28" fmla="*/ 162 w 185"/>
                <a:gd name="T29" fmla="*/ 124 h 145"/>
                <a:gd name="T30" fmla="*/ 172 w 185"/>
                <a:gd name="T31" fmla="*/ 136 h 145"/>
                <a:gd name="T32" fmla="*/ 185 w 185"/>
                <a:gd name="T33" fmla="*/ 145 h 145"/>
                <a:gd name="T34" fmla="*/ 167 w 185"/>
                <a:gd name="T35" fmla="*/ 142 h 145"/>
                <a:gd name="T36" fmla="*/ 149 w 185"/>
                <a:gd name="T37" fmla="*/ 138 h 145"/>
                <a:gd name="T38" fmla="*/ 133 w 185"/>
                <a:gd name="T39" fmla="*/ 133 h 145"/>
                <a:gd name="T40" fmla="*/ 117 w 185"/>
                <a:gd name="T41" fmla="*/ 128 h 145"/>
                <a:gd name="T42" fmla="*/ 101 w 185"/>
                <a:gd name="T43" fmla="*/ 121 h 145"/>
                <a:gd name="T44" fmla="*/ 87 w 185"/>
                <a:gd name="T45" fmla="*/ 114 h 145"/>
                <a:gd name="T46" fmla="*/ 73 w 185"/>
                <a:gd name="T47" fmla="*/ 106 h 145"/>
                <a:gd name="T48" fmla="*/ 61 w 185"/>
                <a:gd name="T49" fmla="*/ 97 h 145"/>
                <a:gd name="T50" fmla="*/ 49 w 185"/>
                <a:gd name="T51" fmla="*/ 87 h 145"/>
                <a:gd name="T52" fmla="*/ 38 w 185"/>
                <a:gd name="T53" fmla="*/ 77 h 145"/>
                <a:gd name="T54" fmla="*/ 29 w 185"/>
                <a:gd name="T55" fmla="*/ 67 h 145"/>
                <a:gd name="T56" fmla="*/ 21 w 185"/>
                <a:gd name="T57" fmla="*/ 54 h 145"/>
                <a:gd name="T58" fmla="*/ 14 w 185"/>
                <a:gd name="T59" fmla="*/ 42 h 145"/>
                <a:gd name="T60" fmla="*/ 8 w 185"/>
                <a:gd name="T61" fmla="*/ 29 h 145"/>
                <a:gd name="T62" fmla="*/ 3 w 185"/>
                <a:gd name="T63" fmla="*/ 15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9235" name="Freeform 150"/>
            <p:cNvSpPr>
              <a:spLocks/>
            </p:cNvSpPr>
            <p:nvPr/>
          </p:nvSpPr>
          <p:spPr bwMode="auto">
            <a:xfrm>
              <a:off x="3800" y="2587"/>
              <a:ext cx="197" cy="213"/>
            </a:xfrm>
            <a:custGeom>
              <a:avLst/>
              <a:gdLst>
                <a:gd name="T0" fmla="*/ 99 w 394"/>
                <a:gd name="T1" fmla="*/ 0 h 427"/>
                <a:gd name="T2" fmla="*/ 110 w 394"/>
                <a:gd name="T3" fmla="*/ 3 h 427"/>
                <a:gd name="T4" fmla="*/ 27 w 394"/>
                <a:gd name="T5" fmla="*/ 337 h 427"/>
                <a:gd name="T6" fmla="*/ 36 w 394"/>
                <a:gd name="T7" fmla="*/ 355 h 427"/>
                <a:gd name="T8" fmla="*/ 49 w 394"/>
                <a:gd name="T9" fmla="*/ 370 h 427"/>
                <a:gd name="T10" fmla="*/ 63 w 394"/>
                <a:gd name="T11" fmla="*/ 383 h 427"/>
                <a:gd name="T12" fmla="*/ 80 w 394"/>
                <a:gd name="T13" fmla="*/ 391 h 427"/>
                <a:gd name="T14" fmla="*/ 99 w 394"/>
                <a:gd name="T15" fmla="*/ 397 h 427"/>
                <a:gd name="T16" fmla="*/ 118 w 394"/>
                <a:gd name="T17" fmla="*/ 400 h 427"/>
                <a:gd name="T18" fmla="*/ 139 w 394"/>
                <a:gd name="T19" fmla="*/ 403 h 427"/>
                <a:gd name="T20" fmla="*/ 161 w 394"/>
                <a:gd name="T21" fmla="*/ 401 h 427"/>
                <a:gd name="T22" fmla="*/ 183 w 394"/>
                <a:gd name="T23" fmla="*/ 399 h 427"/>
                <a:gd name="T24" fmla="*/ 206 w 394"/>
                <a:gd name="T25" fmla="*/ 397 h 427"/>
                <a:gd name="T26" fmla="*/ 228 w 394"/>
                <a:gd name="T27" fmla="*/ 392 h 427"/>
                <a:gd name="T28" fmla="*/ 249 w 394"/>
                <a:gd name="T29" fmla="*/ 388 h 427"/>
                <a:gd name="T30" fmla="*/ 271 w 394"/>
                <a:gd name="T31" fmla="*/ 383 h 427"/>
                <a:gd name="T32" fmla="*/ 291 w 394"/>
                <a:gd name="T33" fmla="*/ 378 h 427"/>
                <a:gd name="T34" fmla="*/ 310 w 394"/>
                <a:gd name="T35" fmla="*/ 374 h 427"/>
                <a:gd name="T36" fmla="*/ 328 w 394"/>
                <a:gd name="T37" fmla="*/ 370 h 427"/>
                <a:gd name="T38" fmla="*/ 336 w 394"/>
                <a:gd name="T39" fmla="*/ 371 h 427"/>
                <a:gd name="T40" fmla="*/ 344 w 394"/>
                <a:gd name="T41" fmla="*/ 373 h 427"/>
                <a:gd name="T42" fmla="*/ 352 w 394"/>
                <a:gd name="T43" fmla="*/ 373 h 427"/>
                <a:gd name="T44" fmla="*/ 360 w 394"/>
                <a:gd name="T45" fmla="*/ 374 h 427"/>
                <a:gd name="T46" fmla="*/ 367 w 394"/>
                <a:gd name="T47" fmla="*/ 376 h 427"/>
                <a:gd name="T48" fmla="*/ 375 w 394"/>
                <a:gd name="T49" fmla="*/ 377 h 427"/>
                <a:gd name="T50" fmla="*/ 384 w 394"/>
                <a:gd name="T51" fmla="*/ 379 h 427"/>
                <a:gd name="T52" fmla="*/ 394 w 394"/>
                <a:gd name="T53" fmla="*/ 382 h 427"/>
                <a:gd name="T54" fmla="*/ 363 w 394"/>
                <a:gd name="T55" fmla="*/ 382 h 427"/>
                <a:gd name="T56" fmla="*/ 333 w 394"/>
                <a:gd name="T57" fmla="*/ 384 h 427"/>
                <a:gd name="T58" fmla="*/ 307 w 394"/>
                <a:gd name="T59" fmla="*/ 388 h 427"/>
                <a:gd name="T60" fmla="*/ 283 w 394"/>
                <a:gd name="T61" fmla="*/ 392 h 427"/>
                <a:gd name="T62" fmla="*/ 260 w 394"/>
                <a:gd name="T63" fmla="*/ 398 h 427"/>
                <a:gd name="T64" fmla="*/ 238 w 394"/>
                <a:gd name="T65" fmla="*/ 404 h 427"/>
                <a:gd name="T66" fmla="*/ 216 w 394"/>
                <a:gd name="T67" fmla="*/ 409 h 427"/>
                <a:gd name="T68" fmla="*/ 195 w 394"/>
                <a:gd name="T69" fmla="*/ 415 h 427"/>
                <a:gd name="T70" fmla="*/ 175 w 394"/>
                <a:gd name="T71" fmla="*/ 420 h 427"/>
                <a:gd name="T72" fmla="*/ 154 w 394"/>
                <a:gd name="T73" fmla="*/ 424 h 427"/>
                <a:gd name="T74" fmla="*/ 132 w 394"/>
                <a:gd name="T75" fmla="*/ 427 h 427"/>
                <a:gd name="T76" fmla="*/ 109 w 394"/>
                <a:gd name="T77" fmla="*/ 427 h 427"/>
                <a:gd name="T78" fmla="*/ 85 w 394"/>
                <a:gd name="T79" fmla="*/ 426 h 427"/>
                <a:gd name="T80" fmla="*/ 58 w 394"/>
                <a:gd name="T81" fmla="*/ 421 h 427"/>
                <a:gd name="T82" fmla="*/ 31 w 394"/>
                <a:gd name="T83" fmla="*/ 413 h 427"/>
                <a:gd name="T84" fmla="*/ 0 w 394"/>
                <a:gd name="T85" fmla="*/ 403 h 427"/>
                <a:gd name="T86" fmla="*/ 9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9236" name="Freeform 151"/>
            <p:cNvSpPr>
              <a:spLocks/>
            </p:cNvSpPr>
            <p:nvPr/>
          </p:nvSpPr>
          <p:spPr bwMode="auto">
            <a:xfrm>
              <a:off x="4072" y="2581"/>
              <a:ext cx="69" cy="224"/>
            </a:xfrm>
            <a:custGeom>
              <a:avLst/>
              <a:gdLst>
                <a:gd name="T0" fmla="*/ 0 w 138"/>
                <a:gd name="T1" fmla="*/ 75 h 448"/>
                <a:gd name="T2" fmla="*/ 21 w 138"/>
                <a:gd name="T3" fmla="*/ 55 h 448"/>
                <a:gd name="T4" fmla="*/ 41 w 138"/>
                <a:gd name="T5" fmla="*/ 39 h 448"/>
                <a:gd name="T6" fmla="*/ 59 w 138"/>
                <a:gd name="T7" fmla="*/ 26 h 448"/>
                <a:gd name="T8" fmla="*/ 77 w 138"/>
                <a:gd name="T9" fmla="*/ 16 h 448"/>
                <a:gd name="T10" fmla="*/ 93 w 138"/>
                <a:gd name="T11" fmla="*/ 9 h 448"/>
                <a:gd name="T12" fmla="*/ 109 w 138"/>
                <a:gd name="T13" fmla="*/ 3 h 448"/>
                <a:gd name="T14" fmla="*/ 124 w 138"/>
                <a:gd name="T15" fmla="*/ 1 h 448"/>
                <a:gd name="T16" fmla="*/ 138 w 138"/>
                <a:gd name="T17" fmla="*/ 0 h 448"/>
                <a:gd name="T18" fmla="*/ 138 w 138"/>
                <a:gd name="T19" fmla="*/ 386 h 448"/>
                <a:gd name="T20" fmla="*/ 122 w 138"/>
                <a:gd name="T21" fmla="*/ 388 h 448"/>
                <a:gd name="T22" fmla="*/ 105 w 138"/>
                <a:gd name="T23" fmla="*/ 391 h 448"/>
                <a:gd name="T24" fmla="*/ 88 w 138"/>
                <a:gd name="T25" fmla="*/ 397 h 448"/>
                <a:gd name="T26" fmla="*/ 71 w 138"/>
                <a:gd name="T27" fmla="*/ 403 h 448"/>
                <a:gd name="T28" fmla="*/ 54 w 138"/>
                <a:gd name="T29" fmla="*/ 411 h 448"/>
                <a:gd name="T30" fmla="*/ 35 w 138"/>
                <a:gd name="T31" fmla="*/ 421 h 448"/>
                <a:gd name="T32" fmla="*/ 18 w 138"/>
                <a:gd name="T33" fmla="*/ 434 h 448"/>
                <a:gd name="T34" fmla="*/ 0 w 138"/>
                <a:gd name="T35" fmla="*/ 448 h 448"/>
                <a:gd name="T36" fmla="*/ 0 w 138"/>
                <a:gd name="T37" fmla="*/ 75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9237" name="Freeform 152"/>
            <p:cNvSpPr>
              <a:spLocks/>
            </p:cNvSpPr>
            <p:nvPr/>
          </p:nvSpPr>
          <p:spPr bwMode="auto">
            <a:xfrm>
              <a:off x="3820" y="2648"/>
              <a:ext cx="138" cy="135"/>
            </a:xfrm>
            <a:custGeom>
              <a:avLst/>
              <a:gdLst>
                <a:gd name="T0" fmla="*/ 53 w 276"/>
                <a:gd name="T1" fmla="*/ 0 h 268"/>
                <a:gd name="T2" fmla="*/ 49 w 276"/>
                <a:gd name="T3" fmla="*/ 16 h 268"/>
                <a:gd name="T4" fmla="*/ 43 w 276"/>
                <a:gd name="T5" fmla="*/ 43 h 268"/>
                <a:gd name="T6" fmla="*/ 33 w 276"/>
                <a:gd name="T7" fmla="*/ 78 h 268"/>
                <a:gd name="T8" fmla="*/ 24 w 276"/>
                <a:gd name="T9" fmla="*/ 116 h 268"/>
                <a:gd name="T10" fmla="*/ 15 w 276"/>
                <a:gd name="T11" fmla="*/ 152 h 268"/>
                <a:gd name="T12" fmla="*/ 7 w 276"/>
                <a:gd name="T13" fmla="*/ 183 h 268"/>
                <a:gd name="T14" fmla="*/ 2 w 276"/>
                <a:gd name="T15" fmla="*/ 205 h 268"/>
                <a:gd name="T16" fmla="*/ 0 w 276"/>
                <a:gd name="T17" fmla="*/ 213 h 268"/>
                <a:gd name="T18" fmla="*/ 9 w 276"/>
                <a:gd name="T19" fmla="*/ 230 h 268"/>
                <a:gd name="T20" fmla="*/ 22 w 276"/>
                <a:gd name="T21" fmla="*/ 244 h 268"/>
                <a:gd name="T22" fmla="*/ 37 w 276"/>
                <a:gd name="T23" fmla="*/ 254 h 268"/>
                <a:gd name="T24" fmla="*/ 54 w 276"/>
                <a:gd name="T25" fmla="*/ 261 h 268"/>
                <a:gd name="T26" fmla="*/ 74 w 276"/>
                <a:gd name="T27" fmla="*/ 266 h 268"/>
                <a:gd name="T28" fmla="*/ 94 w 276"/>
                <a:gd name="T29" fmla="*/ 268 h 268"/>
                <a:gd name="T30" fmla="*/ 116 w 276"/>
                <a:gd name="T31" fmla="*/ 268 h 268"/>
                <a:gd name="T32" fmla="*/ 138 w 276"/>
                <a:gd name="T33" fmla="*/ 267 h 268"/>
                <a:gd name="T34" fmla="*/ 161 w 276"/>
                <a:gd name="T35" fmla="*/ 265 h 268"/>
                <a:gd name="T36" fmla="*/ 183 w 276"/>
                <a:gd name="T37" fmla="*/ 261 h 268"/>
                <a:gd name="T38" fmla="*/ 204 w 276"/>
                <a:gd name="T39" fmla="*/ 258 h 268"/>
                <a:gd name="T40" fmla="*/ 222 w 276"/>
                <a:gd name="T41" fmla="*/ 253 h 268"/>
                <a:gd name="T42" fmla="*/ 240 w 276"/>
                <a:gd name="T43" fmla="*/ 250 h 268"/>
                <a:gd name="T44" fmla="*/ 255 w 276"/>
                <a:gd name="T45" fmla="*/ 247 h 268"/>
                <a:gd name="T46" fmla="*/ 267 w 276"/>
                <a:gd name="T47" fmla="*/ 245 h 268"/>
                <a:gd name="T48" fmla="*/ 276 w 276"/>
                <a:gd name="T49" fmla="*/ 244 h 268"/>
                <a:gd name="T50" fmla="*/ 250 w 276"/>
                <a:gd name="T51" fmla="*/ 240 h 268"/>
                <a:gd name="T52" fmla="*/ 224 w 276"/>
                <a:gd name="T53" fmla="*/ 236 h 268"/>
                <a:gd name="T54" fmla="*/ 200 w 276"/>
                <a:gd name="T55" fmla="*/ 230 h 268"/>
                <a:gd name="T56" fmla="*/ 177 w 276"/>
                <a:gd name="T57" fmla="*/ 222 h 268"/>
                <a:gd name="T58" fmla="*/ 156 w 276"/>
                <a:gd name="T59" fmla="*/ 214 h 268"/>
                <a:gd name="T60" fmla="*/ 137 w 276"/>
                <a:gd name="T61" fmla="*/ 203 h 268"/>
                <a:gd name="T62" fmla="*/ 120 w 276"/>
                <a:gd name="T63" fmla="*/ 192 h 268"/>
                <a:gd name="T64" fmla="*/ 105 w 276"/>
                <a:gd name="T65" fmla="*/ 178 h 268"/>
                <a:gd name="T66" fmla="*/ 90 w 276"/>
                <a:gd name="T67" fmla="*/ 163 h 268"/>
                <a:gd name="T68" fmla="*/ 78 w 276"/>
                <a:gd name="T69" fmla="*/ 146 h 268"/>
                <a:gd name="T70" fmla="*/ 69 w 276"/>
                <a:gd name="T71" fmla="*/ 127 h 268"/>
                <a:gd name="T72" fmla="*/ 61 w 276"/>
                <a:gd name="T73" fmla="*/ 106 h 268"/>
                <a:gd name="T74" fmla="*/ 55 w 276"/>
                <a:gd name="T75" fmla="*/ 83 h 268"/>
                <a:gd name="T76" fmla="*/ 52 w 276"/>
                <a:gd name="T77" fmla="*/ 57 h 268"/>
                <a:gd name="T78" fmla="*/ 52 w 276"/>
                <a:gd name="T79" fmla="*/ 30 h 268"/>
                <a:gd name="T80" fmla="*/ 5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Grp="1" noChangeArrowheads="1"/>
          </p:cNvSpPr>
          <p:nvPr>
            <p:ph idx="1"/>
          </p:nvPr>
        </p:nvSpPr>
        <p:spPr/>
        <p:txBody>
          <a:bodyPr/>
          <a:lstStyle/>
          <a:p>
            <a:pPr eaLnBrk="1" hangingPunct="1">
              <a:buFont typeface="Webdings" pitchFamily="18" charset="2"/>
              <a:buNone/>
            </a:pPr>
            <a:r>
              <a:rPr lang="en-US" altLang="zh-CN" b="1" smtClean="0">
                <a:ea typeface="宋体" charset="-122"/>
              </a:rPr>
              <a:t>In this course you learn how to:</a:t>
            </a:r>
          </a:p>
          <a:p>
            <a:pPr eaLnBrk="1" hangingPunct="1"/>
            <a:r>
              <a:rPr lang="en-US" altLang="zh-CN" smtClean="0">
                <a:ea typeface="宋体" charset="-122"/>
              </a:rPr>
              <a:t>Identify some key business considerations before setting up work centers, routings, and WO subcontracting in QAD Enterprise Applications </a:t>
            </a:r>
          </a:p>
          <a:p>
            <a:pPr eaLnBrk="1" hangingPunct="1"/>
            <a:r>
              <a:rPr lang="en-US" altLang="zh-CN" smtClean="0">
                <a:ea typeface="宋体" charset="-122"/>
              </a:rPr>
              <a:t>Set up departments, work centers, comments, standard operations, routings, and processes in QAD Enterprise Applications </a:t>
            </a:r>
          </a:p>
          <a:p>
            <a:pPr eaLnBrk="1" hangingPunct="1"/>
            <a:r>
              <a:rPr lang="en-US" altLang="zh-CN" smtClean="0">
                <a:ea typeface="宋体" charset="-122"/>
              </a:rPr>
              <a:t>Process subcontract operations in QAD Enterprise Applications </a:t>
            </a:r>
          </a:p>
        </p:txBody>
      </p:sp>
      <p:sp>
        <p:nvSpPr>
          <p:cNvPr id="10243" name="Rectangle 22"/>
          <p:cNvSpPr>
            <a:spLocks noGrp="1" noChangeArrowheads="1"/>
          </p:cNvSpPr>
          <p:nvPr>
            <p:ph type="title"/>
          </p:nvPr>
        </p:nvSpPr>
        <p:spPr/>
        <p:txBody>
          <a:bodyPr/>
          <a:lstStyle/>
          <a:p>
            <a:pPr eaLnBrk="1" hangingPunct="1"/>
            <a:r>
              <a:rPr lang="en-US" altLang="zh-CN" smtClean="0">
                <a:ea typeface="宋体" charset="-122"/>
              </a:rPr>
              <a:t>Course Objectives</a:t>
            </a:r>
            <a:endParaRPr lang="en-US" altLang="zh-CN" sz="2400" smtClean="0">
              <a:ea typeface="宋体" charset="-122"/>
            </a:endParaRPr>
          </a:p>
        </p:txBody>
      </p:sp>
      <p:sp>
        <p:nvSpPr>
          <p:cNvPr id="10242" name="Footer Placeholder 3"/>
          <p:cNvSpPr>
            <a:spLocks noGrp="1"/>
          </p:cNvSpPr>
          <p:nvPr>
            <p:ph type="ftr" sz="quarter" idx="10"/>
          </p:nvPr>
        </p:nvSpPr>
        <p:spPr>
          <a:noFill/>
        </p:spPr>
        <p:txBody>
          <a:bodyPr/>
          <a:lstStyle/>
          <a:p>
            <a:pPr defTabSz="865188"/>
            <a:r>
              <a:rPr lang="en-US" altLang="zh-CN" smtClean="0"/>
              <a:t>eb-WCR-IN-050</a:t>
            </a:r>
            <a:endParaRPr lang="en-US" altLang="zh-CN"/>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2" name="Rectangle 23"/>
          <p:cNvSpPr>
            <a:spLocks noGrp="1" noChangeArrowheads="1"/>
          </p:cNvSpPr>
          <p:nvPr>
            <p:ph type="title"/>
          </p:nvPr>
        </p:nvSpPr>
        <p:spPr/>
        <p:txBody>
          <a:bodyPr/>
          <a:lstStyle/>
          <a:p>
            <a:r>
              <a:rPr lang="en-US" altLang="zh-CN" smtClean="0"/>
              <a:t>Related Courses</a:t>
            </a:r>
          </a:p>
        </p:txBody>
      </p:sp>
      <p:sp>
        <p:nvSpPr>
          <p:cNvPr id="11266" name="Footer Placeholder 2"/>
          <p:cNvSpPr>
            <a:spLocks noGrp="1"/>
          </p:cNvSpPr>
          <p:nvPr>
            <p:ph type="ftr" sz="quarter" idx="10"/>
          </p:nvPr>
        </p:nvSpPr>
        <p:spPr/>
        <p:txBody>
          <a:bodyPr/>
          <a:lstStyle/>
          <a:p>
            <a:r>
              <a:rPr lang="en-US" altLang="zh-CN" smtClean="0"/>
              <a:t>eb-WCR-IN-090</a:t>
            </a:r>
            <a:endParaRPr lang="en-US" altLang="zh-CN"/>
          </a:p>
        </p:txBody>
      </p:sp>
      <p:sp>
        <p:nvSpPr>
          <p:cNvPr id="191490" name="Rectangle 2" descr="Small grid"/>
          <p:cNvSpPr>
            <a:spLocks noChangeArrowheads="1"/>
          </p:cNvSpPr>
          <p:nvPr/>
        </p:nvSpPr>
        <p:spPr bwMode="auto">
          <a:xfrm>
            <a:off x="371475" y="5296780"/>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lgn="ctr" defTabSz="977900" eaLnBrk="0" hangingPunct="0"/>
            <a:endParaRPr lang="zh-CN" altLang="zh-CN" sz="1600" b="1">
              <a:latin typeface="+mj-lt"/>
              <a:ea typeface="宋体" charset="-122"/>
            </a:endParaRPr>
          </a:p>
        </p:txBody>
      </p:sp>
      <p:sp>
        <p:nvSpPr>
          <p:cNvPr id="11268" name="Rectangle 3"/>
          <p:cNvSpPr>
            <a:spLocks noChangeArrowheads="1"/>
          </p:cNvSpPr>
          <p:nvPr/>
        </p:nvSpPr>
        <p:spPr bwMode="auto">
          <a:xfrm>
            <a:off x="922338" y="5257092"/>
            <a:ext cx="1516762" cy="584775"/>
          </a:xfrm>
          <a:prstGeom prst="rect">
            <a:avLst/>
          </a:prstGeom>
          <a:noFill/>
          <a:ln w="38100">
            <a:noFill/>
            <a:miter lim="800000"/>
            <a:headEnd/>
            <a:tailEnd/>
          </a:ln>
        </p:spPr>
        <p:txBody>
          <a:bodyPr wrap="none" anchor="ctr">
            <a:spAutoFit/>
          </a:bodyPr>
          <a:lstStyle/>
          <a:p>
            <a:pPr eaLnBrk="0" hangingPunct="0"/>
            <a:r>
              <a:rPr lang="en-US" altLang="zh-CN" sz="1600" b="1">
                <a:solidFill>
                  <a:schemeClr val="hlink"/>
                </a:solidFill>
                <a:latin typeface="+mj-lt"/>
                <a:ea typeface="宋体" charset="-122"/>
              </a:rPr>
              <a:t>= Prerequisite</a:t>
            </a:r>
          </a:p>
          <a:p>
            <a:pPr eaLnBrk="0" hangingPunct="0"/>
            <a:r>
              <a:rPr lang="en-US" altLang="zh-CN" sz="1600" b="1">
                <a:solidFill>
                  <a:schemeClr val="hlink"/>
                </a:solidFill>
                <a:latin typeface="+mj-lt"/>
                <a:ea typeface="宋体" charset="-122"/>
              </a:rPr>
              <a:t> Courses</a:t>
            </a:r>
            <a:endParaRPr lang="en-US" altLang="zh-CN" sz="3400" b="1">
              <a:solidFill>
                <a:schemeClr val="hlink"/>
              </a:solidFill>
              <a:latin typeface="+mj-lt"/>
              <a:ea typeface="宋体" charset="-122"/>
            </a:endParaRPr>
          </a:p>
        </p:txBody>
      </p:sp>
      <p:sp>
        <p:nvSpPr>
          <p:cNvPr id="191492" name="Rectangle 4"/>
          <p:cNvSpPr>
            <a:spLocks noChangeArrowheads="1"/>
          </p:cNvSpPr>
          <p:nvPr/>
        </p:nvSpPr>
        <p:spPr bwMode="auto">
          <a:xfrm>
            <a:off x="2962275" y="2926642"/>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lgn="ctr" defTabSz="977900">
              <a:defRPr/>
            </a:pPr>
            <a:r>
              <a:rPr lang="en-US" altLang="zh-CN" sz="1800" b="1">
                <a:latin typeface="+mj-lt"/>
                <a:ea typeface="宋体" charset="-122"/>
              </a:rPr>
              <a:t>Work Centers, Routings, </a:t>
            </a:r>
          </a:p>
          <a:p>
            <a:pPr algn="ctr" defTabSz="977900">
              <a:defRPr/>
            </a:pPr>
            <a:r>
              <a:rPr lang="en-US" altLang="zh-CN" sz="1800" b="1">
                <a:latin typeface="+mj-lt"/>
                <a:ea typeface="宋体" charset="-122"/>
              </a:rPr>
              <a:t>and WO Subcontracting</a:t>
            </a:r>
          </a:p>
        </p:txBody>
      </p:sp>
      <p:cxnSp>
        <p:nvCxnSpPr>
          <p:cNvPr id="11270" name="AutoShape 9"/>
          <p:cNvCxnSpPr>
            <a:cxnSpLocks noChangeShapeType="1"/>
            <a:stCxn id="191492" idx="3"/>
            <a:endCxn id="191518" idx="1"/>
          </p:cNvCxnSpPr>
          <p:nvPr/>
        </p:nvCxnSpPr>
        <p:spPr bwMode="auto">
          <a:xfrm flipV="1">
            <a:off x="6135688" y="734305"/>
            <a:ext cx="636587" cy="2649537"/>
          </a:xfrm>
          <a:prstGeom prst="bentConnector3">
            <a:avLst>
              <a:gd name="adj1" fmla="val 49875"/>
            </a:avLst>
          </a:prstGeom>
          <a:noFill/>
          <a:ln w="38100">
            <a:solidFill>
              <a:schemeClr val="tx1"/>
            </a:solidFill>
            <a:miter lim="800000"/>
            <a:headEnd/>
            <a:tailEnd type="triangle" w="med" len="med"/>
          </a:ln>
        </p:spPr>
      </p:cxnSp>
      <p:cxnSp>
        <p:nvCxnSpPr>
          <p:cNvPr id="11271" name="AutoShape 10"/>
          <p:cNvCxnSpPr>
            <a:cxnSpLocks noChangeShapeType="1"/>
            <a:stCxn id="191492" idx="3"/>
            <a:endCxn id="191514" idx="1"/>
          </p:cNvCxnSpPr>
          <p:nvPr/>
        </p:nvCxnSpPr>
        <p:spPr bwMode="auto">
          <a:xfrm flipV="1">
            <a:off x="6135688" y="1612192"/>
            <a:ext cx="636587" cy="1771650"/>
          </a:xfrm>
          <a:prstGeom prst="bentConnector3">
            <a:avLst>
              <a:gd name="adj1" fmla="val 49875"/>
            </a:avLst>
          </a:prstGeom>
          <a:noFill/>
          <a:ln w="38100">
            <a:solidFill>
              <a:schemeClr val="tx1"/>
            </a:solidFill>
            <a:miter lim="800000"/>
            <a:headEnd/>
            <a:tailEnd type="triangle" w="med" len="med"/>
          </a:ln>
        </p:spPr>
      </p:cxnSp>
      <p:cxnSp>
        <p:nvCxnSpPr>
          <p:cNvPr id="11272" name="AutoShape 11"/>
          <p:cNvCxnSpPr>
            <a:cxnSpLocks noChangeShapeType="1"/>
            <a:stCxn id="191492" idx="3"/>
            <a:endCxn id="191513" idx="1"/>
          </p:cNvCxnSpPr>
          <p:nvPr/>
        </p:nvCxnSpPr>
        <p:spPr bwMode="auto">
          <a:xfrm flipV="1">
            <a:off x="6135688" y="2498017"/>
            <a:ext cx="636587" cy="885825"/>
          </a:xfrm>
          <a:prstGeom prst="bentConnector3">
            <a:avLst>
              <a:gd name="adj1" fmla="val 49875"/>
            </a:avLst>
          </a:prstGeom>
          <a:noFill/>
          <a:ln w="38100">
            <a:solidFill>
              <a:schemeClr val="tx1"/>
            </a:solidFill>
            <a:miter lim="800000"/>
            <a:headEnd/>
            <a:tailEnd type="triangle" w="med" len="med"/>
          </a:ln>
        </p:spPr>
      </p:cxnSp>
      <p:cxnSp>
        <p:nvCxnSpPr>
          <p:cNvPr id="11273" name="AutoShape 12"/>
          <p:cNvCxnSpPr>
            <a:cxnSpLocks noChangeShapeType="1"/>
            <a:stCxn id="191492" idx="3"/>
            <a:endCxn id="191515" idx="1"/>
          </p:cNvCxnSpPr>
          <p:nvPr/>
        </p:nvCxnSpPr>
        <p:spPr bwMode="auto">
          <a:xfrm>
            <a:off x="6135688" y="3383842"/>
            <a:ext cx="636587" cy="877888"/>
          </a:xfrm>
          <a:prstGeom prst="bentConnector3">
            <a:avLst>
              <a:gd name="adj1" fmla="val 49875"/>
            </a:avLst>
          </a:prstGeom>
          <a:noFill/>
          <a:ln w="38100">
            <a:solidFill>
              <a:schemeClr val="tx1"/>
            </a:solidFill>
            <a:miter lim="800000"/>
            <a:headEnd/>
            <a:tailEnd type="triangle" w="med" len="med"/>
          </a:ln>
        </p:spPr>
      </p:cxnSp>
      <p:sp>
        <p:nvSpPr>
          <p:cNvPr id="191501" name="Rectangle 13" descr="Small grid"/>
          <p:cNvSpPr>
            <a:spLocks noChangeArrowheads="1"/>
          </p:cNvSpPr>
          <p:nvPr/>
        </p:nvSpPr>
        <p:spPr bwMode="auto">
          <a:xfrm>
            <a:off x="371475" y="2050342"/>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lang="en-US" altLang="zh-CN" sz="1600" b="1" dirty="0">
                <a:latin typeface="+mj-lt"/>
                <a:ea typeface="宋体" charset="-122"/>
              </a:rPr>
              <a:t>Product Structures</a:t>
            </a:r>
          </a:p>
          <a:p>
            <a:pPr algn="ctr" defTabSz="977900">
              <a:defRPr/>
            </a:pPr>
            <a:r>
              <a:rPr lang="en-US" altLang="zh-CN" sz="1600" b="1" dirty="0">
                <a:latin typeface="+mj-lt"/>
                <a:ea typeface="宋体" charset="-122"/>
              </a:rPr>
              <a:t>and Formulas</a:t>
            </a:r>
          </a:p>
        </p:txBody>
      </p:sp>
      <p:sp>
        <p:nvSpPr>
          <p:cNvPr id="191502" name="Rectangle 14" descr="Small grid"/>
          <p:cNvSpPr>
            <a:spLocks noChangeArrowheads="1"/>
          </p:cNvSpPr>
          <p:nvPr/>
        </p:nvSpPr>
        <p:spPr bwMode="auto">
          <a:xfrm>
            <a:off x="371475" y="300125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lang="en-US" altLang="zh-CN" sz="1600" b="1">
                <a:latin typeface="+mj-lt"/>
                <a:ea typeface="宋体" charset="-122"/>
              </a:rPr>
              <a:t>Inventory</a:t>
            </a:r>
          </a:p>
          <a:p>
            <a:pPr algn="ctr" defTabSz="977900">
              <a:defRPr/>
            </a:pPr>
            <a:r>
              <a:rPr lang="en-US" altLang="zh-CN" sz="1600" b="1">
                <a:latin typeface="+mj-lt"/>
                <a:ea typeface="宋体" charset="-122"/>
              </a:rPr>
              <a:t>Control</a:t>
            </a:r>
          </a:p>
        </p:txBody>
      </p:sp>
      <p:sp>
        <p:nvSpPr>
          <p:cNvPr id="191503" name="Rectangle 15" descr="Small grid"/>
          <p:cNvSpPr>
            <a:spLocks noChangeArrowheads="1"/>
          </p:cNvSpPr>
          <p:nvPr/>
        </p:nvSpPr>
        <p:spPr bwMode="auto">
          <a:xfrm>
            <a:off x="371475" y="3931530"/>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lang="en-US" altLang="zh-CN" sz="1600" b="1">
                <a:latin typeface="+mj-lt"/>
                <a:ea typeface="宋体" charset="-122"/>
              </a:rPr>
              <a:t>Initial </a:t>
            </a:r>
          </a:p>
          <a:p>
            <a:pPr algn="ctr" defTabSz="977900">
              <a:defRPr/>
            </a:pPr>
            <a:r>
              <a:rPr lang="en-US" altLang="zh-CN" sz="1600" b="1">
                <a:latin typeface="+mj-lt"/>
                <a:ea typeface="宋体" charset="-122"/>
              </a:rPr>
              <a:t>Setup</a:t>
            </a:r>
          </a:p>
        </p:txBody>
      </p:sp>
      <p:cxnSp>
        <p:nvCxnSpPr>
          <p:cNvPr id="11277" name="AutoShape 16"/>
          <p:cNvCxnSpPr>
            <a:cxnSpLocks noChangeShapeType="1"/>
            <a:stCxn id="191503" idx="3"/>
            <a:endCxn id="191492" idx="1"/>
          </p:cNvCxnSpPr>
          <p:nvPr/>
        </p:nvCxnSpPr>
        <p:spPr bwMode="auto">
          <a:xfrm flipV="1">
            <a:off x="2428875" y="3383842"/>
            <a:ext cx="533400" cy="928688"/>
          </a:xfrm>
          <a:prstGeom prst="bentConnector3">
            <a:avLst>
              <a:gd name="adj1" fmla="val 50000"/>
            </a:avLst>
          </a:prstGeom>
          <a:noFill/>
          <a:ln w="38100">
            <a:solidFill>
              <a:schemeClr val="tx1"/>
            </a:solidFill>
            <a:miter lim="800000"/>
            <a:headEnd/>
            <a:tailEnd type="triangle" w="med" len="med"/>
          </a:ln>
        </p:spPr>
      </p:cxnSp>
      <p:cxnSp>
        <p:nvCxnSpPr>
          <p:cNvPr id="11278" name="AutoShape 17"/>
          <p:cNvCxnSpPr>
            <a:cxnSpLocks noChangeShapeType="1"/>
            <a:stCxn id="191502" idx="3"/>
            <a:endCxn id="191492" idx="1"/>
          </p:cNvCxnSpPr>
          <p:nvPr/>
        </p:nvCxnSpPr>
        <p:spPr bwMode="auto">
          <a:xfrm>
            <a:off x="2428875" y="3382255"/>
            <a:ext cx="533400" cy="1587"/>
          </a:xfrm>
          <a:prstGeom prst="bentConnector3">
            <a:avLst>
              <a:gd name="adj1" fmla="val 50000"/>
            </a:avLst>
          </a:prstGeom>
          <a:noFill/>
          <a:ln w="38100">
            <a:solidFill>
              <a:schemeClr val="tx1"/>
            </a:solidFill>
            <a:miter lim="800000"/>
            <a:headEnd/>
            <a:tailEnd type="triangle" w="med" len="med"/>
          </a:ln>
        </p:spPr>
      </p:cxnSp>
      <p:cxnSp>
        <p:nvCxnSpPr>
          <p:cNvPr id="11279" name="AutoShape 18"/>
          <p:cNvCxnSpPr>
            <a:cxnSpLocks noChangeShapeType="1"/>
            <a:stCxn id="191501" idx="3"/>
            <a:endCxn id="191492" idx="1"/>
          </p:cNvCxnSpPr>
          <p:nvPr/>
        </p:nvCxnSpPr>
        <p:spPr bwMode="auto">
          <a:xfrm>
            <a:off x="2428875" y="2431342"/>
            <a:ext cx="533400" cy="952500"/>
          </a:xfrm>
          <a:prstGeom prst="bentConnector3">
            <a:avLst>
              <a:gd name="adj1" fmla="val 50000"/>
            </a:avLst>
          </a:prstGeom>
          <a:noFill/>
          <a:ln w="38100">
            <a:solidFill>
              <a:schemeClr val="tx1"/>
            </a:solidFill>
            <a:miter lim="800000"/>
            <a:headEnd/>
            <a:tailEnd type="triangle" w="med" len="med"/>
          </a:ln>
        </p:spPr>
      </p:cxnSp>
      <p:cxnSp>
        <p:nvCxnSpPr>
          <p:cNvPr id="11280" name="AutoShape 21"/>
          <p:cNvCxnSpPr>
            <a:cxnSpLocks noChangeShapeType="1"/>
            <a:stCxn id="191492" idx="3"/>
            <a:endCxn id="191516" idx="1"/>
          </p:cNvCxnSpPr>
          <p:nvPr/>
        </p:nvCxnSpPr>
        <p:spPr bwMode="auto">
          <a:xfrm>
            <a:off x="6135688" y="3383842"/>
            <a:ext cx="636587" cy="1760538"/>
          </a:xfrm>
          <a:prstGeom prst="bentConnector3">
            <a:avLst>
              <a:gd name="adj1" fmla="val 49875"/>
            </a:avLst>
          </a:prstGeom>
          <a:noFill/>
          <a:ln w="38100">
            <a:solidFill>
              <a:schemeClr val="tx1"/>
            </a:solidFill>
            <a:miter lim="800000"/>
            <a:headEnd/>
            <a:tailEnd type="triangle" w="med" len="med"/>
          </a:ln>
        </p:spPr>
      </p:cxnSp>
      <p:cxnSp>
        <p:nvCxnSpPr>
          <p:cNvPr id="11281" name="AutoShape 22"/>
          <p:cNvCxnSpPr>
            <a:cxnSpLocks noChangeShapeType="1"/>
            <a:stCxn id="191492" idx="3"/>
            <a:endCxn id="191517" idx="1"/>
          </p:cNvCxnSpPr>
          <p:nvPr/>
        </p:nvCxnSpPr>
        <p:spPr bwMode="auto">
          <a:xfrm>
            <a:off x="6135688" y="3383842"/>
            <a:ext cx="636587" cy="2638425"/>
          </a:xfrm>
          <a:prstGeom prst="bentConnector3">
            <a:avLst>
              <a:gd name="adj1" fmla="val 49875"/>
            </a:avLst>
          </a:prstGeom>
          <a:noFill/>
          <a:ln w="38100">
            <a:solidFill>
              <a:schemeClr val="tx1"/>
            </a:solidFill>
            <a:miter lim="800000"/>
            <a:headEnd/>
            <a:tailEnd type="triangle" w="med" len="med"/>
          </a:ln>
        </p:spPr>
      </p:cxnSp>
      <p:sp>
        <p:nvSpPr>
          <p:cNvPr id="191512" name="Rectangle 24"/>
          <p:cNvSpPr>
            <a:spLocks noChangeArrowheads="1"/>
          </p:cNvSpPr>
          <p:nvPr/>
        </p:nvSpPr>
        <p:spPr bwMode="auto">
          <a:xfrm>
            <a:off x="6772275" y="3059992"/>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MRP &amp; CRP</a:t>
            </a:r>
          </a:p>
        </p:txBody>
      </p:sp>
      <p:sp>
        <p:nvSpPr>
          <p:cNvPr id="191513" name="Rectangle 25"/>
          <p:cNvSpPr>
            <a:spLocks noChangeArrowheads="1"/>
          </p:cNvSpPr>
          <p:nvPr/>
        </p:nvSpPr>
        <p:spPr bwMode="auto">
          <a:xfrm>
            <a:off x="6772275" y="2174167"/>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Product Costing and Cost Management</a:t>
            </a:r>
          </a:p>
        </p:txBody>
      </p:sp>
      <p:sp>
        <p:nvSpPr>
          <p:cNvPr id="191514" name="Rectangle 26"/>
          <p:cNvSpPr>
            <a:spLocks noChangeArrowheads="1"/>
          </p:cNvSpPr>
          <p:nvPr/>
        </p:nvSpPr>
        <p:spPr bwMode="auto">
          <a:xfrm>
            <a:off x="6772275" y="1288342"/>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Advanced Repetitive Manufacturing</a:t>
            </a:r>
          </a:p>
        </p:txBody>
      </p:sp>
      <p:sp>
        <p:nvSpPr>
          <p:cNvPr id="191515" name="Rectangle 27"/>
          <p:cNvSpPr>
            <a:spLocks noChangeArrowheads="1"/>
          </p:cNvSpPr>
          <p:nvPr/>
        </p:nvSpPr>
        <p:spPr bwMode="auto">
          <a:xfrm>
            <a:off x="6772275" y="3937880"/>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lnSpc>
                <a:spcPct val="80000"/>
              </a:lnSpc>
              <a:defRPr/>
            </a:pPr>
            <a:r>
              <a:rPr lang="en-US" altLang="zh-CN" sz="1600" b="1">
                <a:latin typeface="+mj-lt"/>
                <a:ea typeface="宋体" charset="-122"/>
              </a:rPr>
              <a:t>Work Orders</a:t>
            </a:r>
          </a:p>
        </p:txBody>
      </p:sp>
      <p:sp>
        <p:nvSpPr>
          <p:cNvPr id="191516" name="Rectangle 28"/>
          <p:cNvSpPr>
            <a:spLocks noChangeArrowheads="1"/>
          </p:cNvSpPr>
          <p:nvPr/>
        </p:nvSpPr>
        <p:spPr bwMode="auto">
          <a:xfrm>
            <a:off x="6772275" y="4820530"/>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Purchase Order Management</a:t>
            </a:r>
          </a:p>
        </p:txBody>
      </p:sp>
      <p:sp>
        <p:nvSpPr>
          <p:cNvPr id="191517" name="Rectangle 29"/>
          <p:cNvSpPr>
            <a:spLocks noChangeArrowheads="1"/>
          </p:cNvSpPr>
          <p:nvPr/>
        </p:nvSpPr>
        <p:spPr bwMode="auto">
          <a:xfrm>
            <a:off x="6772275" y="5698417"/>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lnSpc>
                <a:spcPct val="80000"/>
              </a:lnSpc>
              <a:defRPr/>
            </a:pPr>
            <a:r>
              <a:rPr lang="en-US" altLang="zh-CN" sz="1600" b="1">
                <a:latin typeface="+mj-lt"/>
                <a:ea typeface="宋体" charset="-122"/>
              </a:rPr>
              <a:t>Shop Floor Control</a:t>
            </a:r>
          </a:p>
        </p:txBody>
      </p:sp>
      <p:sp>
        <p:nvSpPr>
          <p:cNvPr id="191518" name="Rectangle 30"/>
          <p:cNvSpPr>
            <a:spLocks noChangeArrowheads="1"/>
          </p:cNvSpPr>
          <p:nvPr/>
        </p:nvSpPr>
        <p:spPr bwMode="auto">
          <a:xfrm>
            <a:off x="6772275" y="410455"/>
            <a:ext cx="2057400" cy="6477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Flow Production</a:t>
            </a:r>
          </a:p>
        </p:txBody>
      </p:sp>
      <p:cxnSp>
        <p:nvCxnSpPr>
          <p:cNvPr id="11290" name="AutoShape 31"/>
          <p:cNvCxnSpPr>
            <a:cxnSpLocks noChangeShapeType="1"/>
            <a:stCxn id="191492" idx="3"/>
            <a:endCxn id="191512" idx="1"/>
          </p:cNvCxnSpPr>
          <p:nvPr/>
        </p:nvCxnSpPr>
        <p:spPr bwMode="auto">
          <a:xfrm>
            <a:off x="6135688" y="3383842"/>
            <a:ext cx="636587" cy="0"/>
          </a:xfrm>
          <a:prstGeom prst="straightConnector1">
            <a:avLst/>
          </a:prstGeom>
          <a:noFill/>
          <a:ln w="38100">
            <a:solidFill>
              <a:schemeClr val="tx1"/>
            </a:solidFill>
            <a:round/>
            <a:headEnd/>
            <a:tailEnd type="triangle" w="med" len="med"/>
          </a:ln>
        </p:spPr>
      </p:cxn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5919</TotalTime>
  <Words>512</Words>
  <Application>Microsoft PowerPoint</Application>
  <PresentationFormat>On-screen Show (4:3)</PresentationFormat>
  <Paragraphs>98</Paragraphs>
  <Slides>10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Century Gothic</vt:lpstr>
      <vt:lpstr>宋体</vt:lpstr>
      <vt:lpstr>Webdings</vt:lpstr>
      <vt:lpstr>Tahoma</vt:lpstr>
      <vt:lpstr>Wingdings</vt:lpstr>
      <vt:lpstr>Lucida Grande</vt:lpstr>
      <vt:lpstr>QAD 2010 Template</vt:lpstr>
      <vt:lpstr>Work Centers, Routings, and WO Subcontracting</vt:lpstr>
      <vt:lpstr>Slide 2</vt:lpstr>
      <vt:lpstr>Facilities</vt:lpstr>
      <vt:lpstr>Course Overview</vt:lpstr>
      <vt:lpstr>Work Centers</vt:lpstr>
      <vt:lpstr>Routings</vt:lpstr>
      <vt:lpstr>Terminology</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njm</cp:lastModifiedBy>
  <cp:revision>196</cp:revision>
  <cp:lastPrinted>1998-05-12T15:29:02Z</cp:lastPrinted>
  <dcterms:created xsi:type="dcterms:W3CDTF">1998-02-18T21:36:34Z</dcterms:created>
  <dcterms:modified xsi:type="dcterms:W3CDTF">2011-01-25T21:29:55Z</dcterms:modified>
</cp:coreProperties>
</file>