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275" r:id="rId2"/>
    <p:sldId id="279" r:id="rId3"/>
    <p:sldId id="283" r:id="rId4"/>
    <p:sldId id="276" r:id="rId5"/>
    <p:sldId id="292" r:id="rId6"/>
    <p:sldId id="281" r:id="rId7"/>
    <p:sldId id="284" r:id="rId8"/>
    <p:sldId id="291" r:id="rId9"/>
    <p:sldId id="297" r:id="rId10"/>
    <p:sldId id="282" r:id="rId11"/>
    <p:sldId id="285" r:id="rId12"/>
    <p:sldId id="286" r:id="rId13"/>
    <p:sldId id="287" r:id="rId14"/>
    <p:sldId id="288" r:id="rId15"/>
    <p:sldId id="289" r:id="rId16"/>
    <p:sldId id="290" r:id="rId17"/>
    <p:sldId id="293" r:id="rId18"/>
    <p:sldId id="294" r:id="rId19"/>
    <p:sldId id="295" r:id="rId20"/>
    <p:sldId id="296" r:id="rId21"/>
    <p:sldId id="280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F1E1"/>
    <a:srgbClr val="D9FFD9"/>
    <a:srgbClr val="EAEAEA"/>
    <a:srgbClr val="E9F3FD"/>
    <a:srgbClr val="000099"/>
    <a:srgbClr val="FFFFB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1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F5F1CBB-2513-439D-A273-9F6F43C630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22AFA6E-C354-4D7F-8C7A-347B37C0C6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3.2_1_gl mask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544A74-1416-4D3D-A6E7-D0D13D9DB8F5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3800" y="6648450"/>
            <a:ext cx="1600200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2008-MC-3.2-1-GLM-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COA Mask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35" y="971905"/>
            <a:ext cx="822447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8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Sub-Account COA Mask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MC-3.2-1-GLM-060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70691" y="999753"/>
            <a:ext cx="8396288" cy="5040313"/>
            <a:chOff x="295275" y="1329698"/>
            <a:chExt cx="8396288" cy="5040313"/>
          </a:xfrm>
        </p:grpSpPr>
        <p:pic>
          <p:nvPicPr>
            <p:cNvPr id="222219" name="Picture 11" descr="Sub-Acc-GLMask-C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6088" y="1329698"/>
              <a:ext cx="4235450" cy="2327275"/>
            </a:xfrm>
            <a:prstGeom prst="rect">
              <a:avLst/>
            </a:prstGeom>
            <a:noFill/>
          </p:spPr>
        </p:pic>
        <p:pic>
          <p:nvPicPr>
            <p:cNvPr id="222220" name="Picture 12" descr="Sub-Acc-Cr_withMask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6238" y="1764673"/>
              <a:ext cx="4505325" cy="3486150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95275" y="5131761"/>
              <a:ext cx="2071688" cy="1000125"/>
            </a:xfrm>
            <a:prstGeom prst="rect">
              <a:avLst/>
            </a:prstGeom>
            <a:solidFill>
              <a:srgbClr val="BDDEFF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en-US" altLang="zh-CN" sz="1100" b="1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Sub-Account </a:t>
              </a:r>
              <a:r>
                <a:rPr lang="en-US" altLang="zh-CN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Type</a:t>
              </a:r>
            </a:p>
            <a:p>
              <a:r>
                <a:rPr lang="en-US" altLang="zh-CN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COA Mask “SAMatrix1”</a:t>
              </a:r>
            </a:p>
          </p:txBody>
        </p:sp>
        <p:cxnSp>
          <p:nvCxnSpPr>
            <p:cNvPr id="222222" name="Straight Arrow Connector 29"/>
            <p:cNvCxnSpPr>
              <a:cxnSpLocks noChangeShapeType="1"/>
              <a:stCxn id="5" idx="3"/>
            </p:cNvCxnSpPr>
            <p:nvPr/>
          </p:nvCxnSpPr>
          <p:spPr bwMode="auto">
            <a:xfrm flipV="1">
              <a:off x="2366963" y="5347661"/>
              <a:ext cx="642937" cy="28416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30700" y="4631698"/>
              <a:ext cx="1320800" cy="290513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To GL Account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009900" y="4922211"/>
              <a:ext cx="2643188" cy="331787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100”   -     “1000”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009900" y="4631698"/>
              <a:ext cx="1322388" cy="290513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From GL Account</a:t>
              </a: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009900" y="5253998"/>
              <a:ext cx="2643188" cy="331788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1010”   -     “1099”</a:t>
              </a: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373313" y="6038223"/>
              <a:ext cx="2643187" cy="331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 </a:t>
              </a:r>
            </a:p>
          </p:txBody>
        </p:sp>
        <p:cxnSp>
          <p:nvCxnSpPr>
            <p:cNvPr id="222228" name="Straight Arrow Connector 29"/>
            <p:cNvCxnSpPr>
              <a:cxnSpLocks noChangeShapeType="1"/>
              <a:stCxn id="5" idx="3"/>
            </p:cNvCxnSpPr>
            <p:nvPr/>
          </p:nvCxnSpPr>
          <p:spPr bwMode="auto">
            <a:xfrm>
              <a:off x="2366963" y="5631823"/>
              <a:ext cx="781050" cy="584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arrow" w="med" len="med"/>
            </a:ln>
          </p:spPr>
        </p:cxnSp>
        <p:sp>
          <p:nvSpPr>
            <p:cNvPr id="2" name="Rectangle 13"/>
            <p:cNvSpPr>
              <a:spLocks noChangeArrowheads="1"/>
            </p:cNvSpPr>
            <p:nvPr/>
          </p:nvSpPr>
          <p:spPr bwMode="auto">
            <a:xfrm>
              <a:off x="3011488" y="5579436"/>
              <a:ext cx="2643187" cy="331787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Arial" charset="0"/>
                  <a:ea typeface="宋体" pitchFamily="2" charset="-122"/>
                </a:rPr>
                <a:t>2001”   -     “2550”</a:t>
              </a:r>
            </a:p>
          </p:txBody>
        </p:sp>
        <p:sp>
          <p:nvSpPr>
            <p:cNvPr id="222230" name="Oval 22"/>
            <p:cNvSpPr>
              <a:spLocks noChangeArrowheads="1"/>
            </p:cNvSpPr>
            <p:nvPr/>
          </p:nvSpPr>
          <p:spPr bwMode="auto">
            <a:xfrm>
              <a:off x="474663" y="1918661"/>
              <a:ext cx="1979612" cy="300037"/>
            </a:xfrm>
            <a:prstGeom prst="ellipse">
              <a:avLst/>
            </a:prstGeom>
            <a:noFill/>
            <a:ln w="25400" algn="ctr">
              <a:solidFill>
                <a:srgbClr val="2461AA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2231" name="Oval 23"/>
            <p:cNvSpPr>
              <a:spLocks noChangeArrowheads="1"/>
            </p:cNvSpPr>
            <p:nvPr/>
          </p:nvSpPr>
          <p:spPr bwMode="auto">
            <a:xfrm>
              <a:off x="4586288" y="4177673"/>
              <a:ext cx="3125787" cy="369888"/>
            </a:xfrm>
            <a:prstGeom prst="ellipse">
              <a:avLst/>
            </a:prstGeom>
            <a:noFill/>
            <a:ln w="25400" algn="ctr">
              <a:solidFill>
                <a:srgbClr val="2461AA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22232" name="AutoShape 24"/>
            <p:cNvCxnSpPr>
              <a:cxnSpLocks noChangeShapeType="1"/>
              <a:stCxn id="222230" idx="4"/>
              <a:endCxn id="222231" idx="2"/>
            </p:cNvCxnSpPr>
            <p:nvPr/>
          </p:nvCxnSpPr>
          <p:spPr bwMode="auto">
            <a:xfrm rot="16200000" flipH="1">
              <a:off x="1953419" y="1743242"/>
              <a:ext cx="2132013" cy="3108325"/>
            </a:xfrm>
            <a:prstGeom prst="bentConnector2">
              <a:avLst/>
            </a:prstGeom>
            <a:noFill/>
            <a:ln w="25400">
              <a:solidFill>
                <a:srgbClr val="2461AA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MC-3.2-1-GLM-061</a:t>
            </a:r>
            <a:endParaRPr lang="en-US" dirty="0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457200" y="-69144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Cost Center COA Mask</a:t>
            </a:r>
          </a:p>
        </p:txBody>
      </p:sp>
      <p:pic>
        <p:nvPicPr>
          <p:cNvPr id="226309" name="Picture 5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082" y="887315"/>
            <a:ext cx="5359400" cy="2106613"/>
          </a:xfrm>
          <a:prstGeom prst="rect">
            <a:avLst/>
          </a:prstGeom>
          <a:noFill/>
        </p:spPr>
      </p:pic>
      <p:pic>
        <p:nvPicPr>
          <p:cNvPr id="226310" name="Picture 6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469" y="2255740"/>
            <a:ext cx="4645025" cy="2355850"/>
          </a:xfrm>
          <a:prstGeom prst="rect">
            <a:avLst/>
          </a:prstGeom>
          <a:noFill/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70157" y="4675090"/>
            <a:ext cx="2071687" cy="1000125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cxnSp>
        <p:nvCxnSpPr>
          <p:cNvPr id="226312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559203"/>
            <a:ext cx="642938" cy="6159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226313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890990"/>
            <a:ext cx="642938" cy="2841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grpSp>
        <p:nvGrpSpPr>
          <p:cNvPr id="226314" name="Group 26"/>
          <p:cNvGrpSpPr>
            <a:grpSpLocks/>
          </p:cNvGrpSpPr>
          <p:nvPr/>
        </p:nvGrpSpPr>
        <p:grpSpPr bwMode="auto">
          <a:xfrm>
            <a:off x="2884782" y="4103590"/>
            <a:ext cx="2643187" cy="1071563"/>
            <a:chOff x="3857620" y="2571744"/>
            <a:chExt cx="3714776" cy="2214578"/>
          </a:xfrm>
        </p:grpSpPr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GL Account</a:t>
              </a: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857620" y="3070434"/>
              <a:ext cx="3714776" cy="57414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10”   -     “1999”</a:t>
              </a: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GL Account</a:t>
              </a: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3857620" y="3644583"/>
              <a:ext cx="3714776" cy="57086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2010”   -     “2055”</a:t>
              </a: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857620" y="4215453"/>
              <a:ext cx="3714776" cy="5708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0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5109328"/>
            <a:ext cx="1745694" cy="658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226321" name="Group 40"/>
          <p:cNvGrpSpPr>
            <a:grpSpLocks/>
          </p:cNvGrpSpPr>
          <p:nvPr/>
        </p:nvGrpSpPr>
        <p:grpSpPr bwMode="auto">
          <a:xfrm>
            <a:off x="4746311" y="5103715"/>
            <a:ext cx="2643187" cy="1000125"/>
            <a:chOff x="3857620" y="2571744"/>
            <a:chExt cx="3714776" cy="1968528"/>
          </a:xfrm>
        </p:grpSpPr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Sub-Acct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857620" y="3071688"/>
              <a:ext cx="3714776" cy="57181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01”   -     “99”</a:t>
              </a: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Sub-Acct</a:t>
              </a: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857620" y="3643497"/>
              <a:ext cx="3714776" cy="571811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zh-CN" altLang="en-US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“</a:t>
              </a:r>
              <a:r>
                <a:rPr lang="en-US" altLang="zh-CN" sz="110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102”   -     “199”</a:t>
              </a: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857620" y="4215309"/>
              <a:ext cx="3714776" cy="324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7" name="Straight Arrow Connector 29"/>
          <p:cNvCxnSpPr>
            <a:cxnSpLocks noChangeShapeType="1"/>
            <a:stCxn id="22" idx="3"/>
            <a:endCxn id="43" idx="1"/>
          </p:cNvCxnSpPr>
          <p:nvPr/>
        </p:nvCxnSpPr>
        <p:spPr bwMode="auto">
          <a:xfrm>
            <a:off x="2241844" y="5175153"/>
            <a:ext cx="2504467" cy="32781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sp>
        <p:nvSpPr>
          <p:cNvPr id="226330" name="Oval 26"/>
          <p:cNvSpPr>
            <a:spLocks noChangeArrowheads="1"/>
          </p:cNvSpPr>
          <p:nvPr/>
        </p:nvSpPr>
        <p:spPr bwMode="auto">
          <a:xfrm>
            <a:off x="4381794" y="3725765"/>
            <a:ext cx="2117725" cy="230188"/>
          </a:xfrm>
          <a:prstGeom prst="ellipse">
            <a:avLst/>
          </a:prstGeom>
          <a:noFill/>
          <a:ln w="25400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6331" name="Oval 27"/>
          <p:cNvSpPr>
            <a:spLocks noChangeArrowheads="1"/>
          </p:cNvSpPr>
          <p:nvPr/>
        </p:nvSpPr>
        <p:spPr bwMode="auto">
          <a:xfrm>
            <a:off x="306682" y="1363565"/>
            <a:ext cx="1782762" cy="301625"/>
          </a:xfrm>
          <a:prstGeom prst="ellipse">
            <a:avLst/>
          </a:prstGeom>
          <a:noFill/>
          <a:ln w="25400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6332" name="AutoShape 28"/>
          <p:cNvCxnSpPr>
            <a:cxnSpLocks noChangeShapeType="1"/>
            <a:stCxn id="226331" idx="4"/>
            <a:endCxn id="226330" idx="2"/>
          </p:cNvCxnSpPr>
          <p:nvPr/>
        </p:nvCxnSpPr>
        <p:spPr bwMode="auto">
          <a:xfrm rot="16200000" flipH="1">
            <a:off x="1702094" y="1174653"/>
            <a:ext cx="2163763" cy="3170237"/>
          </a:xfrm>
          <a:prstGeom prst="bentConnector2">
            <a:avLst/>
          </a:prstGeom>
          <a:noFill/>
          <a:ln w="25400">
            <a:solidFill>
              <a:srgbClr val="2461AA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4" name="Straight Arrow Connector 33"/>
          <p:cNvCxnSpPr>
            <a:stCxn id="22" idx="3"/>
            <a:endCxn id="45" idx="1"/>
          </p:cNvCxnSpPr>
          <p:nvPr/>
        </p:nvCxnSpPr>
        <p:spPr>
          <a:xfrm>
            <a:off x="2241844" y="5175153"/>
            <a:ext cx="2504467" cy="618331"/>
          </a:xfrm>
          <a:prstGeom prst="straightConnector1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2" idx="3"/>
          </p:cNvCxnSpPr>
          <p:nvPr/>
        </p:nvCxnSpPr>
        <p:spPr>
          <a:xfrm>
            <a:off x="2241844" y="5175153"/>
            <a:ext cx="3640482" cy="923989"/>
          </a:xfrm>
          <a:prstGeom prst="bentConnector3">
            <a:avLst>
              <a:gd name="adj1" fmla="val 2355"/>
            </a:avLst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MC-3.2-1-GLM-062</a:t>
            </a:r>
            <a:endParaRPr lang="en-US" dirty="0"/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Project COA Mask</a:t>
            </a:r>
          </a:p>
        </p:txBody>
      </p:sp>
      <p:pic>
        <p:nvPicPr>
          <p:cNvPr id="227333" name="Picture 5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501" y="818857"/>
            <a:ext cx="4878388" cy="2338387"/>
          </a:xfrm>
          <a:prstGeom prst="rect">
            <a:avLst/>
          </a:prstGeom>
          <a:noFill/>
        </p:spPr>
      </p:pic>
      <p:pic>
        <p:nvPicPr>
          <p:cNvPr id="227334" name="Picture 6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4551" y="2090444"/>
            <a:ext cx="4635500" cy="2524125"/>
          </a:xfrm>
          <a:prstGeom prst="rect">
            <a:avLst/>
          </a:prstGeom>
          <a:noFill/>
        </p:spPr>
      </p:pic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72539" y="4282782"/>
            <a:ext cx="2071687" cy="1000125"/>
          </a:xfrm>
          <a:prstGeom prst="rect">
            <a:avLst/>
          </a:prstGeom>
          <a:solidFill>
            <a:srgbClr val="FFFFD1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cxnSp>
        <p:nvCxnSpPr>
          <p:cNvPr id="227336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066882"/>
            <a:ext cx="714375" cy="7159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227337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425657"/>
            <a:ext cx="642938" cy="3571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679401" y="371128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3358601" y="3936707"/>
            <a:ext cx="2643188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001”   -     “999”</a:t>
            </a: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3358601" y="3711282"/>
            <a:ext cx="1322388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3358601" y="4195469"/>
            <a:ext cx="2643188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1002”   -     “2999”</a:t>
            </a:r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3358601" y="4452644"/>
            <a:ext cx="2643188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44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711407"/>
            <a:ext cx="642938" cy="714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036589" y="456853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3715789" y="4793957"/>
            <a:ext cx="2643187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01   -     “99”</a:t>
            </a: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3715789" y="4568532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3715789" y="5052719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101”   -     “150”</a:t>
            </a:r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3715789" y="5309894"/>
            <a:ext cx="2643187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1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141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227352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3984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5750964" y="5354344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4430164" y="5579769"/>
            <a:ext cx="2643187" cy="25876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Dep1”   -     “Dep2”</a:t>
            </a:r>
          </a:p>
        </p:txBody>
      </p:sp>
      <p:sp>
        <p:nvSpPr>
          <p:cNvPr id="88" name="Rectangle 87"/>
          <p:cNvSpPr>
            <a:spLocks noChangeArrowheads="1"/>
          </p:cNvSpPr>
          <p:nvPr/>
        </p:nvSpPr>
        <p:spPr bwMode="auto">
          <a:xfrm>
            <a:off x="4430164" y="5354344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4430164" y="5838532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Dep6”   -     “Dep8”</a:t>
            </a:r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4430164" y="6095707"/>
            <a:ext cx="2643187" cy="25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9" name="Straight Arrow Connector 29"/>
          <p:cNvCxnSpPr>
            <a:cxnSpLocks noChangeShapeType="1"/>
          </p:cNvCxnSpPr>
          <p:nvPr/>
        </p:nvCxnSpPr>
        <p:spPr bwMode="auto">
          <a:xfrm>
            <a:off x="2644226" y="4782844"/>
            <a:ext cx="1785938" cy="9271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227360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785938" cy="11842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none" w="med" len="med"/>
            <a:tailEnd type="triangle" w="med" len="med"/>
          </a:ln>
        </p:spPr>
      </p:cxnSp>
      <p:sp>
        <p:nvSpPr>
          <p:cNvPr id="227361" name="Oval 33"/>
          <p:cNvSpPr>
            <a:spLocks noChangeArrowheads="1"/>
          </p:cNvSpPr>
          <p:nvPr/>
        </p:nvSpPr>
        <p:spPr bwMode="auto">
          <a:xfrm>
            <a:off x="555076" y="1279232"/>
            <a:ext cx="1539875" cy="207962"/>
          </a:xfrm>
          <a:prstGeom prst="ellipse">
            <a:avLst/>
          </a:prstGeom>
          <a:noFill/>
          <a:ln w="25400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7362" name="Oval 34"/>
          <p:cNvSpPr>
            <a:spLocks noChangeArrowheads="1"/>
          </p:cNvSpPr>
          <p:nvPr/>
        </p:nvSpPr>
        <p:spPr bwMode="auto">
          <a:xfrm>
            <a:off x="3995189" y="3187407"/>
            <a:ext cx="1841500" cy="196850"/>
          </a:xfrm>
          <a:prstGeom prst="ellipse">
            <a:avLst/>
          </a:prstGeom>
          <a:noFill/>
          <a:ln w="25400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7363" name="AutoShape 35"/>
          <p:cNvCxnSpPr>
            <a:cxnSpLocks noChangeShapeType="1"/>
            <a:stCxn id="227361" idx="4"/>
            <a:endCxn id="227362" idx="2"/>
          </p:cNvCxnSpPr>
          <p:nvPr/>
        </p:nvCxnSpPr>
        <p:spPr bwMode="auto">
          <a:xfrm rot="16200000" flipH="1">
            <a:off x="1760783" y="1064125"/>
            <a:ext cx="1785938" cy="2657475"/>
          </a:xfrm>
          <a:prstGeom prst="bentConnector2">
            <a:avLst/>
          </a:prstGeom>
          <a:noFill/>
          <a:ln w="25400">
            <a:solidFill>
              <a:srgbClr val="2461AA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For COA masks and shared sets:</a:t>
            </a:r>
          </a:p>
          <a:p>
            <a:pPr lvl="1">
              <a:lnSpc>
                <a:spcPct val="120000"/>
              </a:lnSpc>
            </a:pPr>
            <a:r>
              <a:rPr lang="en-US"/>
              <a:t>Who will maintain both the COA element shared sets and COA mask shared sets?</a:t>
            </a:r>
          </a:p>
          <a:p>
            <a:pPr lvl="1">
              <a:lnSpc>
                <a:spcPct val="120000"/>
              </a:lnSpc>
            </a:pPr>
            <a:r>
              <a:rPr lang="en-US"/>
              <a:t>Will the COA shared sets and COA mask shared sets be administered:</a:t>
            </a:r>
          </a:p>
          <a:p>
            <a:pPr lvl="2">
              <a:lnSpc>
                <a:spcPct val="120000"/>
              </a:lnSpc>
            </a:pPr>
            <a:r>
              <a:rPr lang="en-US"/>
              <a:t>Locally </a:t>
            </a:r>
          </a:p>
          <a:p>
            <a:pPr lvl="2">
              <a:lnSpc>
                <a:spcPct val="120000"/>
              </a:lnSpc>
            </a:pPr>
            <a:r>
              <a:rPr lang="en-US"/>
              <a:t>Centrally</a:t>
            </a:r>
          </a:p>
          <a:p>
            <a:pPr lvl="2">
              <a:lnSpc>
                <a:spcPct val="120000"/>
              </a:lnSpc>
            </a:pPr>
            <a:r>
              <a:rPr lang="en-US"/>
              <a:t>A combination of both</a:t>
            </a:r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 before Implementing…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0553" y="6638544"/>
            <a:ext cx="1423447" cy="219456"/>
          </a:xfrm>
        </p:spPr>
        <p:txBody>
          <a:bodyPr/>
          <a:lstStyle/>
          <a:p>
            <a:r>
              <a:rPr lang="en-US" smtClean="0"/>
              <a:t>MC-3.2-1-GLM-063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16501" y="104036"/>
            <a:ext cx="6088062" cy="881062"/>
          </a:xfrm>
        </p:spPr>
        <p:txBody>
          <a:bodyPr/>
          <a:lstStyle/>
          <a:p>
            <a:r>
              <a:rPr lang="en-US" sz="2800" dirty="0"/>
              <a:t>Scenario 1: Complete Sharing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MC-3.2-1-GLM-064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081989" y="985544"/>
            <a:ext cx="6961188" cy="5137150"/>
            <a:chOff x="1016000" y="1720850"/>
            <a:chExt cx="6961188" cy="5137150"/>
          </a:xfrm>
        </p:grpSpPr>
        <p:sp>
          <p:nvSpPr>
            <p:cNvPr id="229381" name="Rectangle 5"/>
            <p:cNvSpPr>
              <a:spLocks noChangeArrowheads="1"/>
            </p:cNvSpPr>
            <p:nvPr/>
          </p:nvSpPr>
          <p:spPr bwMode="auto">
            <a:xfrm>
              <a:off x="1325563" y="1720850"/>
              <a:ext cx="1884362" cy="5097463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82" name="Rectangle 6"/>
            <p:cNvSpPr>
              <a:spLocks noChangeArrowheads="1"/>
            </p:cNvSpPr>
            <p:nvPr/>
          </p:nvSpPr>
          <p:spPr bwMode="auto">
            <a:xfrm>
              <a:off x="3587750" y="1720850"/>
              <a:ext cx="1884363" cy="5116513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83" name="Rectangle 7"/>
            <p:cNvSpPr>
              <a:spLocks noChangeArrowheads="1"/>
            </p:cNvSpPr>
            <p:nvPr/>
          </p:nvSpPr>
          <p:spPr bwMode="auto">
            <a:xfrm>
              <a:off x="5821363" y="1720850"/>
              <a:ext cx="1884362" cy="5137150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84" name="Rectangle 8" descr="10%"/>
            <p:cNvSpPr>
              <a:spLocks noChangeArrowheads="1"/>
            </p:cNvSpPr>
            <p:nvPr/>
          </p:nvSpPr>
          <p:spPr bwMode="auto">
            <a:xfrm>
              <a:off x="1027113" y="2092325"/>
              <a:ext cx="6950075" cy="569913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85" name="Text Box 9"/>
            <p:cNvSpPr txBox="1">
              <a:spLocks noChangeArrowheads="1"/>
            </p:cNvSpPr>
            <p:nvPr/>
          </p:nvSpPr>
          <p:spPr bwMode="auto">
            <a:xfrm>
              <a:off x="1749425" y="1727200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Domain 1</a:t>
              </a:r>
            </a:p>
          </p:txBody>
        </p:sp>
        <p:sp>
          <p:nvSpPr>
            <p:cNvPr id="229386" name="Text Box 10"/>
            <p:cNvSpPr txBox="1">
              <a:spLocks noChangeArrowheads="1"/>
            </p:cNvSpPr>
            <p:nvPr/>
          </p:nvSpPr>
          <p:spPr bwMode="auto">
            <a:xfrm>
              <a:off x="4014788" y="1727200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Domain 2</a:t>
              </a:r>
            </a:p>
          </p:txBody>
        </p:sp>
        <p:sp>
          <p:nvSpPr>
            <p:cNvPr id="229387" name="Text Box 11"/>
            <p:cNvSpPr txBox="1">
              <a:spLocks noChangeArrowheads="1"/>
            </p:cNvSpPr>
            <p:nvPr/>
          </p:nvSpPr>
          <p:spPr bwMode="auto">
            <a:xfrm>
              <a:off x="6292850" y="1727200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Domain 3</a:t>
              </a:r>
            </a:p>
          </p:txBody>
        </p:sp>
        <p:sp>
          <p:nvSpPr>
            <p:cNvPr id="229388" name="Rectangle 12" descr="10%"/>
            <p:cNvSpPr>
              <a:spLocks noChangeArrowheads="1"/>
            </p:cNvSpPr>
            <p:nvPr/>
          </p:nvSpPr>
          <p:spPr bwMode="auto">
            <a:xfrm>
              <a:off x="1027113" y="2733675"/>
              <a:ext cx="6950075" cy="976313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>
                <a:latin typeface="+mj-lt"/>
              </a:endParaRPr>
            </a:p>
          </p:txBody>
        </p:sp>
        <p:sp>
          <p:nvSpPr>
            <p:cNvPr id="229389" name="Rectangle 13"/>
            <p:cNvSpPr>
              <a:spLocks noChangeArrowheads="1"/>
            </p:cNvSpPr>
            <p:nvPr/>
          </p:nvSpPr>
          <p:spPr bwMode="auto">
            <a:xfrm>
              <a:off x="1017588" y="3770313"/>
              <a:ext cx="6950075" cy="976312"/>
            </a:xfrm>
            <a:prstGeom prst="rect">
              <a:avLst/>
            </a:prstGeom>
            <a:solidFill>
              <a:srgbClr val="CEDCE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>
                <a:latin typeface="+mj-lt"/>
              </a:endParaRPr>
            </a:p>
          </p:txBody>
        </p:sp>
        <p:sp>
          <p:nvSpPr>
            <p:cNvPr id="229390" name="Rectangle 14" descr="Light horizontal"/>
            <p:cNvSpPr>
              <a:spLocks noChangeArrowheads="1"/>
            </p:cNvSpPr>
            <p:nvPr/>
          </p:nvSpPr>
          <p:spPr bwMode="auto">
            <a:xfrm>
              <a:off x="1016000" y="4835525"/>
              <a:ext cx="6950075" cy="1760538"/>
            </a:xfrm>
            <a:prstGeom prst="rect">
              <a:avLst/>
            </a:prstGeom>
            <a:pattFill prst="ltHorz">
              <a:fgClr>
                <a:srgbClr val="AEC6DA"/>
              </a:fgClr>
              <a:bgClr>
                <a:srgbClr val="AEC6DA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>
                <a:latin typeface="+mj-lt"/>
              </a:endParaRPr>
            </a:p>
          </p:txBody>
        </p:sp>
        <p:sp>
          <p:nvSpPr>
            <p:cNvPr id="229391" name="Text Box 15"/>
            <p:cNvSpPr txBox="1">
              <a:spLocks noChangeArrowheads="1"/>
            </p:cNvSpPr>
            <p:nvPr/>
          </p:nvSpPr>
          <p:spPr bwMode="auto">
            <a:xfrm>
              <a:off x="3640138" y="2203450"/>
              <a:ext cx="358616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GL Shared Set 1</a:t>
              </a:r>
            </a:p>
          </p:txBody>
        </p:sp>
        <p:sp>
          <p:nvSpPr>
            <p:cNvPr id="229392" name="Text Box 16"/>
            <p:cNvSpPr txBox="1">
              <a:spLocks noChangeArrowheads="1"/>
            </p:cNvSpPr>
            <p:nvPr/>
          </p:nvSpPr>
          <p:spPr bwMode="auto">
            <a:xfrm>
              <a:off x="3508375" y="2762250"/>
              <a:ext cx="358616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Sub-Account Shared Set 1</a:t>
              </a:r>
            </a:p>
          </p:txBody>
        </p:sp>
        <p:sp>
          <p:nvSpPr>
            <p:cNvPr id="229393" name="Rectangle 17"/>
            <p:cNvSpPr>
              <a:spLocks noChangeArrowheads="1"/>
            </p:cNvSpPr>
            <p:nvPr/>
          </p:nvSpPr>
          <p:spPr bwMode="auto">
            <a:xfrm>
              <a:off x="3459637" y="3106738"/>
              <a:ext cx="2281286" cy="449262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94" name="Rectangle 18"/>
            <p:cNvSpPr>
              <a:spLocks noChangeArrowheads="1"/>
            </p:cNvSpPr>
            <p:nvPr/>
          </p:nvSpPr>
          <p:spPr bwMode="auto">
            <a:xfrm>
              <a:off x="1323975" y="5292725"/>
              <a:ext cx="6410325" cy="1138238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95" name="Rectangle 19"/>
            <p:cNvSpPr>
              <a:spLocks noChangeArrowheads="1"/>
            </p:cNvSpPr>
            <p:nvPr/>
          </p:nvSpPr>
          <p:spPr bwMode="auto">
            <a:xfrm>
              <a:off x="3469063" y="4154488"/>
              <a:ext cx="2290713" cy="449262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96" name="Text Box 20"/>
            <p:cNvSpPr txBox="1">
              <a:spLocks noChangeArrowheads="1"/>
            </p:cNvSpPr>
            <p:nvPr/>
          </p:nvSpPr>
          <p:spPr bwMode="auto">
            <a:xfrm>
              <a:off x="2825750" y="3838575"/>
              <a:ext cx="390048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Sub-Account Mask        Shared Set 1</a:t>
              </a:r>
            </a:p>
          </p:txBody>
        </p:sp>
        <p:sp>
          <p:nvSpPr>
            <p:cNvPr id="229397" name="Text Box 21"/>
            <p:cNvSpPr txBox="1">
              <a:spLocks noChangeArrowheads="1"/>
            </p:cNvSpPr>
            <p:nvPr/>
          </p:nvSpPr>
          <p:spPr bwMode="auto">
            <a:xfrm>
              <a:off x="3132138" y="4875213"/>
              <a:ext cx="35861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Ranges for GL Shared Set 1</a:t>
              </a:r>
            </a:p>
          </p:txBody>
        </p:sp>
        <p:sp>
          <p:nvSpPr>
            <p:cNvPr id="229398" name="Line 22"/>
            <p:cNvSpPr>
              <a:spLocks noChangeShapeType="1"/>
            </p:cNvSpPr>
            <p:nvPr/>
          </p:nvSpPr>
          <p:spPr bwMode="auto">
            <a:xfrm>
              <a:off x="1322388" y="5588000"/>
              <a:ext cx="6410325" cy="0"/>
            </a:xfrm>
            <a:prstGeom prst="line">
              <a:avLst/>
            </a:prstGeom>
            <a:noFill/>
            <a:ln w="158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399" name="Text Box 23"/>
            <p:cNvSpPr txBox="1">
              <a:spLocks noChangeArrowheads="1"/>
            </p:cNvSpPr>
            <p:nvPr/>
          </p:nvSpPr>
          <p:spPr bwMode="auto">
            <a:xfrm>
              <a:off x="2846388" y="5303838"/>
              <a:ext cx="3851275" cy="290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300" b="1">
                  <a:latin typeface="+mj-lt"/>
                </a:rPr>
                <a:t>From GL Account  –  To GL Account</a:t>
              </a:r>
            </a:p>
          </p:txBody>
        </p:sp>
        <p:sp>
          <p:nvSpPr>
            <p:cNvPr id="229400" name="Line 24"/>
            <p:cNvSpPr>
              <a:spLocks noChangeShapeType="1"/>
            </p:cNvSpPr>
            <p:nvPr/>
          </p:nvSpPr>
          <p:spPr bwMode="auto">
            <a:xfrm>
              <a:off x="1311275" y="5862638"/>
              <a:ext cx="6410325" cy="0"/>
            </a:xfrm>
            <a:prstGeom prst="line">
              <a:avLst/>
            </a:prstGeom>
            <a:noFill/>
            <a:ln w="158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401" name="Line 25"/>
            <p:cNvSpPr>
              <a:spLocks noChangeShapeType="1"/>
            </p:cNvSpPr>
            <p:nvPr/>
          </p:nvSpPr>
          <p:spPr bwMode="auto">
            <a:xfrm>
              <a:off x="1322388" y="6176963"/>
              <a:ext cx="6410325" cy="0"/>
            </a:xfrm>
            <a:prstGeom prst="line">
              <a:avLst/>
            </a:prstGeom>
            <a:noFill/>
            <a:ln w="158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402" name="Text Box 26"/>
            <p:cNvSpPr txBox="1">
              <a:spLocks noChangeArrowheads="1"/>
            </p:cNvSpPr>
            <p:nvPr/>
          </p:nvSpPr>
          <p:spPr bwMode="auto">
            <a:xfrm>
              <a:off x="3708400" y="5545138"/>
              <a:ext cx="19002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“100000” </a:t>
              </a:r>
              <a:r>
                <a:rPr lang="en-US" sz="1400" b="1">
                  <a:latin typeface="+mj-lt"/>
                </a:rPr>
                <a:t>–</a:t>
              </a:r>
              <a:r>
                <a:rPr lang="en-US" sz="1800" b="1">
                  <a:latin typeface="+mj-lt"/>
                </a:rPr>
                <a:t> </a:t>
              </a:r>
              <a:r>
                <a:rPr lang="en-US" sz="1200">
                  <a:latin typeface="+mj-lt"/>
                </a:rPr>
                <a:t> “199999”</a:t>
              </a:r>
            </a:p>
          </p:txBody>
        </p:sp>
        <p:sp>
          <p:nvSpPr>
            <p:cNvPr id="229403" name="Text Box 27"/>
            <p:cNvSpPr txBox="1">
              <a:spLocks noChangeArrowheads="1"/>
            </p:cNvSpPr>
            <p:nvPr/>
          </p:nvSpPr>
          <p:spPr bwMode="auto">
            <a:xfrm>
              <a:off x="3727450" y="5849938"/>
              <a:ext cx="19002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“300000” </a:t>
              </a:r>
              <a:r>
                <a:rPr lang="en-US" sz="1400" b="1">
                  <a:latin typeface="+mj-lt"/>
                </a:rPr>
                <a:t>–</a:t>
              </a:r>
              <a:r>
                <a:rPr lang="en-US" sz="1800" b="1">
                  <a:latin typeface="+mj-lt"/>
                </a:rPr>
                <a:t> </a:t>
              </a:r>
              <a:r>
                <a:rPr lang="en-US" sz="1200">
                  <a:latin typeface="+mj-lt"/>
                </a:rPr>
                <a:t> “349999”</a:t>
              </a:r>
            </a:p>
          </p:txBody>
        </p:sp>
        <p:sp>
          <p:nvSpPr>
            <p:cNvPr id="229404" name="Text Box 28"/>
            <p:cNvSpPr txBox="1">
              <a:spLocks noChangeArrowheads="1"/>
            </p:cNvSpPr>
            <p:nvPr/>
          </p:nvSpPr>
          <p:spPr bwMode="auto">
            <a:xfrm>
              <a:off x="4102100" y="6113463"/>
              <a:ext cx="19002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…</a:t>
              </a:r>
              <a:r>
                <a:rPr lang="en-US" sz="1200">
                  <a:latin typeface="+mj-lt"/>
                </a:rPr>
                <a:t>   </a:t>
              </a:r>
              <a:r>
                <a:rPr lang="en-US" sz="1400" b="1">
                  <a:latin typeface="+mj-lt"/>
                </a:rPr>
                <a:t>–</a:t>
              </a:r>
              <a:r>
                <a:rPr lang="en-US" sz="1800" b="1">
                  <a:latin typeface="+mj-lt"/>
                </a:rPr>
                <a:t> </a:t>
              </a:r>
              <a:r>
                <a:rPr lang="en-US" sz="1200">
                  <a:latin typeface="+mj-lt"/>
                </a:rPr>
                <a:t>   </a:t>
              </a:r>
              <a:r>
                <a:rPr lang="en-US" sz="1200" b="1">
                  <a:latin typeface="+mj-lt"/>
                </a:rPr>
                <a:t>…</a:t>
              </a:r>
            </a:p>
          </p:txBody>
        </p:sp>
        <p:sp>
          <p:nvSpPr>
            <p:cNvPr id="229405" name="Text Box 29"/>
            <p:cNvSpPr txBox="1">
              <a:spLocks noChangeArrowheads="1"/>
            </p:cNvSpPr>
            <p:nvPr/>
          </p:nvSpPr>
          <p:spPr bwMode="auto">
            <a:xfrm>
              <a:off x="3487917" y="3168650"/>
              <a:ext cx="223415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Sub-Account 100</a:t>
              </a:r>
            </a:p>
          </p:txBody>
        </p:sp>
        <p:sp>
          <p:nvSpPr>
            <p:cNvPr id="229406" name="Text Box 30"/>
            <p:cNvSpPr txBox="1">
              <a:spLocks noChangeArrowheads="1"/>
            </p:cNvSpPr>
            <p:nvPr/>
          </p:nvSpPr>
          <p:spPr bwMode="auto">
            <a:xfrm>
              <a:off x="3657599" y="4225925"/>
              <a:ext cx="2092749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COA Mask Code S1</a:t>
              </a:r>
            </a:p>
          </p:txBody>
        </p:sp>
        <p:sp>
          <p:nvSpPr>
            <p:cNvPr id="229407" name="Line 31"/>
            <p:cNvSpPr>
              <a:spLocks noChangeShapeType="1"/>
            </p:cNvSpPr>
            <p:nvPr/>
          </p:nvSpPr>
          <p:spPr bwMode="auto">
            <a:xfrm>
              <a:off x="4643438" y="3544888"/>
              <a:ext cx="0" cy="58896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9408" name="Line 32"/>
            <p:cNvSpPr>
              <a:spLocks noChangeShapeType="1"/>
            </p:cNvSpPr>
            <p:nvPr/>
          </p:nvSpPr>
          <p:spPr bwMode="auto">
            <a:xfrm>
              <a:off x="4645025" y="4611688"/>
              <a:ext cx="0" cy="214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0579" y="92056"/>
            <a:ext cx="6691312" cy="881062"/>
          </a:xfrm>
        </p:spPr>
        <p:txBody>
          <a:bodyPr/>
          <a:lstStyle/>
          <a:p>
            <a:r>
              <a:rPr lang="en-US" sz="2800" dirty="0"/>
              <a:t>Scenario 2: Complete Segregation</a:t>
            </a:r>
          </a:p>
        </p:txBody>
      </p:sp>
      <p:sp>
        <p:nvSpPr>
          <p:cNvPr id="8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MC-3.2-1-GLM-065</a:t>
            </a:r>
            <a:endParaRPr lang="en-US" dirty="0"/>
          </a:p>
        </p:txBody>
      </p:sp>
      <p:sp>
        <p:nvSpPr>
          <p:cNvPr id="230424" name="Text Box 24"/>
          <p:cNvSpPr txBox="1">
            <a:spLocks noChangeArrowheads="1"/>
          </p:cNvSpPr>
          <p:nvPr/>
        </p:nvSpPr>
        <p:spPr bwMode="auto">
          <a:xfrm>
            <a:off x="6408738" y="5630863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Arial" charset="0"/>
              </a:rPr>
              <a:t>Fr GL Account  –  To GL Account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586376" y="738913"/>
            <a:ext cx="7954962" cy="5614988"/>
            <a:chOff x="642938" y="1266825"/>
            <a:chExt cx="7954962" cy="5614988"/>
          </a:xfrm>
        </p:grpSpPr>
        <p:sp>
          <p:nvSpPr>
            <p:cNvPr id="230404" name="Rectangle 4"/>
            <p:cNvSpPr>
              <a:spLocks noChangeArrowheads="1"/>
            </p:cNvSpPr>
            <p:nvPr/>
          </p:nvSpPr>
          <p:spPr bwMode="auto">
            <a:xfrm>
              <a:off x="6288088" y="1266825"/>
              <a:ext cx="2290762" cy="5614988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05" name="Text Box 5"/>
            <p:cNvSpPr txBox="1">
              <a:spLocks noChangeArrowheads="1"/>
            </p:cNvSpPr>
            <p:nvPr/>
          </p:nvSpPr>
          <p:spPr bwMode="auto">
            <a:xfrm>
              <a:off x="6762750" y="13239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3</a:t>
              </a:r>
            </a:p>
          </p:txBody>
        </p:sp>
        <p:grpSp>
          <p:nvGrpSpPr>
            <p:cNvPr id="230406" name="Group 6"/>
            <p:cNvGrpSpPr>
              <a:grpSpLocks/>
            </p:cNvGrpSpPr>
            <p:nvPr/>
          </p:nvGrpSpPr>
          <p:grpSpPr bwMode="auto">
            <a:xfrm>
              <a:off x="6489700" y="1644650"/>
              <a:ext cx="1803400" cy="642938"/>
              <a:chOff x="594" y="794"/>
              <a:chExt cx="1136" cy="480"/>
            </a:xfrm>
          </p:grpSpPr>
          <p:sp>
            <p:nvSpPr>
              <p:cNvPr id="230407" name="Rectangle 7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08" name="Text Box 8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3</a:t>
                </a:r>
              </a:p>
            </p:txBody>
          </p:sp>
        </p:grpSp>
        <p:sp>
          <p:nvSpPr>
            <p:cNvPr id="230409" name="Text Box 9"/>
            <p:cNvSpPr txBox="1">
              <a:spLocks noChangeArrowheads="1"/>
            </p:cNvSpPr>
            <p:nvPr/>
          </p:nvSpPr>
          <p:spPr bwMode="auto">
            <a:xfrm>
              <a:off x="995363" y="3028950"/>
              <a:ext cx="1625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Sub-Account 100</a:t>
              </a:r>
            </a:p>
          </p:txBody>
        </p:sp>
        <p:sp>
          <p:nvSpPr>
            <p:cNvPr id="230410" name="Rectangle 10" descr="10%"/>
            <p:cNvSpPr>
              <a:spLocks noChangeArrowheads="1"/>
            </p:cNvSpPr>
            <p:nvPr/>
          </p:nvSpPr>
          <p:spPr bwMode="auto">
            <a:xfrm>
              <a:off x="6429375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1" name="Text Box 11"/>
            <p:cNvSpPr txBox="1">
              <a:spLocks noChangeArrowheads="1"/>
            </p:cNvSpPr>
            <p:nvPr/>
          </p:nvSpPr>
          <p:spPr bwMode="auto">
            <a:xfrm>
              <a:off x="6392863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3</a:t>
              </a:r>
            </a:p>
          </p:txBody>
        </p:sp>
        <p:sp>
          <p:nvSpPr>
            <p:cNvPr id="230412" name="Rectangle 12"/>
            <p:cNvSpPr>
              <a:spLocks noChangeArrowheads="1"/>
            </p:cNvSpPr>
            <p:nvPr/>
          </p:nvSpPr>
          <p:spPr bwMode="auto">
            <a:xfrm>
              <a:off x="6604000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3" name="Text Box 13"/>
            <p:cNvSpPr txBox="1">
              <a:spLocks noChangeArrowheads="1"/>
            </p:cNvSpPr>
            <p:nvPr/>
          </p:nvSpPr>
          <p:spPr bwMode="auto">
            <a:xfrm>
              <a:off x="6645275" y="3028950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001</a:t>
              </a:r>
            </a:p>
          </p:txBody>
        </p:sp>
        <p:sp>
          <p:nvSpPr>
            <p:cNvPr id="230414" name="Rectangle 14" descr="10%"/>
            <p:cNvSpPr>
              <a:spLocks noChangeArrowheads="1"/>
            </p:cNvSpPr>
            <p:nvPr/>
          </p:nvSpPr>
          <p:spPr bwMode="auto">
            <a:xfrm>
              <a:off x="6408738" y="3770313"/>
              <a:ext cx="210502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5" name="Text Box 15"/>
            <p:cNvSpPr txBox="1">
              <a:spLocks noChangeArrowheads="1"/>
            </p:cNvSpPr>
            <p:nvPr/>
          </p:nvSpPr>
          <p:spPr bwMode="auto">
            <a:xfrm>
              <a:off x="6545263" y="3846513"/>
              <a:ext cx="205263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SA Mask   Shared Set 3</a:t>
              </a:r>
            </a:p>
          </p:txBody>
        </p:sp>
        <p:sp>
          <p:nvSpPr>
            <p:cNvPr id="230416" name="Rectangle 16"/>
            <p:cNvSpPr>
              <a:spLocks noChangeArrowheads="1"/>
            </p:cNvSpPr>
            <p:nvPr/>
          </p:nvSpPr>
          <p:spPr bwMode="auto">
            <a:xfrm>
              <a:off x="6491288" y="4267200"/>
              <a:ext cx="1858962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7" name="Text Box 17"/>
            <p:cNvSpPr txBox="1">
              <a:spLocks noChangeArrowheads="1"/>
            </p:cNvSpPr>
            <p:nvPr/>
          </p:nvSpPr>
          <p:spPr bwMode="auto">
            <a:xfrm>
              <a:off x="6542088" y="4400550"/>
              <a:ext cx="19192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</a:t>
              </a:r>
              <a:r>
                <a:rPr lang="en-US" sz="1200" dirty="0" err="1">
                  <a:latin typeface="+mj-lt"/>
                </a:rPr>
                <a:t>Mx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30418" name="Rectangle 18"/>
            <p:cNvSpPr>
              <a:spLocks noChangeArrowheads="1"/>
            </p:cNvSpPr>
            <p:nvPr/>
          </p:nvSpPr>
          <p:spPr bwMode="auto">
            <a:xfrm>
              <a:off x="6357938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9" name="Rectangle 19"/>
            <p:cNvSpPr>
              <a:spLocks noChangeArrowheads="1"/>
            </p:cNvSpPr>
            <p:nvPr/>
          </p:nvSpPr>
          <p:spPr bwMode="auto">
            <a:xfrm>
              <a:off x="6402388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0" name="Rectangle 20"/>
            <p:cNvSpPr>
              <a:spLocks noChangeArrowheads="1"/>
            </p:cNvSpPr>
            <p:nvPr/>
          </p:nvSpPr>
          <p:spPr bwMode="auto">
            <a:xfrm>
              <a:off x="6402388" y="590391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1" name="Rectangle 21"/>
            <p:cNvSpPr>
              <a:spLocks noChangeArrowheads="1"/>
            </p:cNvSpPr>
            <p:nvPr/>
          </p:nvSpPr>
          <p:spPr bwMode="auto">
            <a:xfrm>
              <a:off x="6402388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2" name="Rectangle 22"/>
            <p:cNvSpPr>
              <a:spLocks noChangeArrowheads="1"/>
            </p:cNvSpPr>
            <p:nvPr/>
          </p:nvSpPr>
          <p:spPr bwMode="auto">
            <a:xfrm>
              <a:off x="6402388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3" name="Text Box 23"/>
            <p:cNvSpPr txBox="1">
              <a:spLocks noChangeArrowheads="1"/>
            </p:cNvSpPr>
            <p:nvPr/>
          </p:nvSpPr>
          <p:spPr bwMode="auto">
            <a:xfrm>
              <a:off x="6351588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3</a:t>
              </a:r>
            </a:p>
          </p:txBody>
        </p:sp>
        <p:sp>
          <p:nvSpPr>
            <p:cNvPr id="230425" name="Text Box 25"/>
            <p:cNvSpPr txBox="1">
              <a:spLocks noChangeArrowheads="1"/>
            </p:cNvSpPr>
            <p:nvPr/>
          </p:nvSpPr>
          <p:spPr bwMode="auto">
            <a:xfrm>
              <a:off x="7035800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26" name="Text Box 26"/>
            <p:cNvSpPr txBox="1">
              <a:spLocks noChangeArrowheads="1"/>
            </p:cNvSpPr>
            <p:nvPr/>
          </p:nvSpPr>
          <p:spPr bwMode="auto">
            <a:xfrm>
              <a:off x="6726238" y="5943600"/>
              <a:ext cx="168247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“250000”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“299999”</a:t>
              </a:r>
            </a:p>
          </p:txBody>
        </p:sp>
        <p:sp>
          <p:nvSpPr>
            <p:cNvPr id="230427" name="Text Box 27"/>
            <p:cNvSpPr txBox="1">
              <a:spLocks noChangeArrowheads="1"/>
            </p:cNvSpPr>
            <p:nvPr/>
          </p:nvSpPr>
          <p:spPr bwMode="auto">
            <a:xfrm>
              <a:off x="6735763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“410000”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“419999”</a:t>
              </a:r>
            </a:p>
          </p:txBody>
        </p:sp>
        <p:sp>
          <p:nvSpPr>
            <p:cNvPr id="230428" name="Rectangle 28"/>
            <p:cNvSpPr>
              <a:spLocks noChangeArrowheads="1"/>
            </p:cNvSpPr>
            <p:nvPr/>
          </p:nvSpPr>
          <p:spPr bwMode="auto">
            <a:xfrm>
              <a:off x="642938" y="1304925"/>
              <a:ext cx="2301875" cy="5562600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9" name="Text Box 29"/>
            <p:cNvSpPr txBox="1">
              <a:spLocks noChangeArrowheads="1"/>
            </p:cNvSpPr>
            <p:nvPr/>
          </p:nvSpPr>
          <p:spPr bwMode="auto">
            <a:xfrm>
              <a:off x="1227138" y="12731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1</a:t>
              </a:r>
            </a:p>
          </p:txBody>
        </p:sp>
        <p:grpSp>
          <p:nvGrpSpPr>
            <p:cNvPr id="230430" name="Group 30"/>
            <p:cNvGrpSpPr>
              <a:grpSpLocks/>
            </p:cNvGrpSpPr>
            <p:nvPr/>
          </p:nvGrpSpPr>
          <p:grpSpPr bwMode="auto">
            <a:xfrm>
              <a:off x="942975" y="1617663"/>
              <a:ext cx="1803400" cy="669925"/>
              <a:chOff x="594" y="794"/>
              <a:chExt cx="1136" cy="480"/>
            </a:xfrm>
          </p:grpSpPr>
          <p:sp>
            <p:nvSpPr>
              <p:cNvPr id="230431" name="Rectangle 31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32" name="Text Box 32"/>
              <p:cNvSpPr txBox="1">
                <a:spLocks noChangeArrowheads="1"/>
              </p:cNvSpPr>
              <p:nvPr/>
            </p:nvSpPr>
            <p:spPr bwMode="auto">
              <a:xfrm>
                <a:off x="622" y="948"/>
                <a:ext cx="1108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1</a:t>
                </a:r>
              </a:p>
            </p:txBody>
          </p:sp>
        </p:grpSp>
        <p:sp>
          <p:nvSpPr>
            <p:cNvPr id="230433" name="Rectangle 33" descr="10%"/>
            <p:cNvSpPr>
              <a:spLocks noChangeArrowheads="1"/>
            </p:cNvSpPr>
            <p:nvPr/>
          </p:nvSpPr>
          <p:spPr bwMode="auto">
            <a:xfrm>
              <a:off x="779463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4" name="Text Box 34"/>
            <p:cNvSpPr txBox="1">
              <a:spLocks noChangeArrowheads="1"/>
            </p:cNvSpPr>
            <p:nvPr/>
          </p:nvSpPr>
          <p:spPr bwMode="auto">
            <a:xfrm>
              <a:off x="742950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1</a:t>
              </a:r>
            </a:p>
          </p:txBody>
        </p:sp>
        <p:sp>
          <p:nvSpPr>
            <p:cNvPr id="230435" name="Rectangle 35"/>
            <p:cNvSpPr>
              <a:spLocks noChangeArrowheads="1"/>
            </p:cNvSpPr>
            <p:nvPr/>
          </p:nvSpPr>
          <p:spPr bwMode="auto">
            <a:xfrm>
              <a:off x="954088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6" name="Rectangle 36" descr="10%"/>
            <p:cNvSpPr>
              <a:spLocks noChangeArrowheads="1"/>
            </p:cNvSpPr>
            <p:nvPr/>
          </p:nvSpPr>
          <p:spPr bwMode="auto">
            <a:xfrm>
              <a:off x="758825" y="3770313"/>
              <a:ext cx="208597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7" name="Text Box 37"/>
            <p:cNvSpPr txBox="1">
              <a:spLocks noChangeArrowheads="1"/>
            </p:cNvSpPr>
            <p:nvPr/>
          </p:nvSpPr>
          <p:spPr bwMode="auto">
            <a:xfrm>
              <a:off x="793750" y="3846513"/>
              <a:ext cx="21145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  SA Mask   Shared Set 1</a:t>
              </a:r>
            </a:p>
          </p:txBody>
        </p:sp>
        <p:sp>
          <p:nvSpPr>
            <p:cNvPr id="230438" name="Rectangle 38"/>
            <p:cNvSpPr>
              <a:spLocks noChangeArrowheads="1"/>
            </p:cNvSpPr>
            <p:nvPr/>
          </p:nvSpPr>
          <p:spPr bwMode="auto">
            <a:xfrm>
              <a:off x="841375" y="4267200"/>
              <a:ext cx="1858963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9" name="Text Box 39"/>
            <p:cNvSpPr txBox="1">
              <a:spLocks noChangeArrowheads="1"/>
            </p:cNvSpPr>
            <p:nvPr/>
          </p:nvSpPr>
          <p:spPr bwMode="auto">
            <a:xfrm>
              <a:off x="892175" y="4400550"/>
              <a:ext cx="19192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S1</a:t>
              </a:r>
            </a:p>
          </p:txBody>
        </p:sp>
        <p:sp>
          <p:nvSpPr>
            <p:cNvPr id="230440" name="Rectangle 40"/>
            <p:cNvSpPr>
              <a:spLocks noChangeArrowheads="1"/>
            </p:cNvSpPr>
            <p:nvPr/>
          </p:nvSpPr>
          <p:spPr bwMode="auto">
            <a:xfrm>
              <a:off x="708025" y="5213350"/>
              <a:ext cx="2162175" cy="1525588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1" name="Rectangle 41"/>
            <p:cNvSpPr>
              <a:spLocks noChangeArrowheads="1"/>
            </p:cNvSpPr>
            <p:nvPr/>
          </p:nvSpPr>
          <p:spPr bwMode="auto">
            <a:xfrm>
              <a:off x="752475" y="5580063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2" name="Rectangle 42"/>
            <p:cNvSpPr>
              <a:spLocks noChangeArrowheads="1"/>
            </p:cNvSpPr>
            <p:nvPr/>
          </p:nvSpPr>
          <p:spPr bwMode="auto">
            <a:xfrm>
              <a:off x="752475" y="6176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3" name="Rectangle 43"/>
            <p:cNvSpPr>
              <a:spLocks noChangeArrowheads="1"/>
            </p:cNvSpPr>
            <p:nvPr/>
          </p:nvSpPr>
          <p:spPr bwMode="auto">
            <a:xfrm>
              <a:off x="752475" y="644048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4" name="Text Box 44"/>
            <p:cNvSpPr txBox="1">
              <a:spLocks noChangeArrowheads="1"/>
            </p:cNvSpPr>
            <p:nvPr/>
          </p:nvSpPr>
          <p:spPr bwMode="auto">
            <a:xfrm>
              <a:off x="701675" y="5238750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1</a:t>
              </a:r>
            </a:p>
          </p:txBody>
        </p:sp>
        <p:sp>
          <p:nvSpPr>
            <p:cNvPr id="230445" name="Text Box 45"/>
            <p:cNvSpPr txBox="1">
              <a:spLocks noChangeArrowheads="1"/>
            </p:cNvSpPr>
            <p:nvPr/>
          </p:nvSpPr>
          <p:spPr bwMode="auto">
            <a:xfrm>
              <a:off x="758825" y="5640388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latin typeface="+mj-lt"/>
                </a:rPr>
                <a:t>Fr GL Account  –  To GL Account</a:t>
              </a:r>
            </a:p>
          </p:txBody>
        </p:sp>
        <p:sp>
          <p:nvSpPr>
            <p:cNvPr id="230446" name="Text Box 46"/>
            <p:cNvSpPr txBox="1">
              <a:spLocks noChangeArrowheads="1"/>
            </p:cNvSpPr>
            <p:nvPr/>
          </p:nvSpPr>
          <p:spPr bwMode="auto">
            <a:xfrm>
              <a:off x="1385888" y="6450013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47" name="Text Box 47"/>
            <p:cNvSpPr txBox="1">
              <a:spLocks noChangeArrowheads="1"/>
            </p:cNvSpPr>
            <p:nvPr/>
          </p:nvSpPr>
          <p:spPr bwMode="auto">
            <a:xfrm>
              <a:off x="1076325" y="5953125"/>
              <a:ext cx="16291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“100000”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“199999”</a:t>
              </a:r>
            </a:p>
          </p:txBody>
        </p:sp>
        <p:sp>
          <p:nvSpPr>
            <p:cNvPr id="230448" name="Text Box 48"/>
            <p:cNvSpPr txBox="1">
              <a:spLocks noChangeArrowheads="1"/>
            </p:cNvSpPr>
            <p:nvPr/>
          </p:nvSpPr>
          <p:spPr bwMode="auto">
            <a:xfrm>
              <a:off x="1085850" y="6197600"/>
              <a:ext cx="14938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“300000”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“349999”</a:t>
              </a:r>
            </a:p>
          </p:txBody>
        </p:sp>
        <p:sp>
          <p:nvSpPr>
            <p:cNvPr id="230449" name="Text Box 49"/>
            <p:cNvSpPr txBox="1">
              <a:spLocks noChangeArrowheads="1"/>
            </p:cNvSpPr>
            <p:nvPr/>
          </p:nvSpPr>
          <p:spPr bwMode="auto">
            <a:xfrm>
              <a:off x="984250" y="3008313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100</a:t>
              </a:r>
            </a:p>
          </p:txBody>
        </p:sp>
        <p:sp>
          <p:nvSpPr>
            <p:cNvPr id="230450" name="Rectangle 50"/>
            <p:cNvSpPr>
              <a:spLocks noChangeArrowheads="1"/>
            </p:cNvSpPr>
            <p:nvPr/>
          </p:nvSpPr>
          <p:spPr bwMode="auto">
            <a:xfrm>
              <a:off x="760413" y="5915025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1" name="Rectangle 51"/>
            <p:cNvSpPr>
              <a:spLocks noChangeArrowheads="1"/>
            </p:cNvSpPr>
            <p:nvPr/>
          </p:nvSpPr>
          <p:spPr bwMode="auto">
            <a:xfrm>
              <a:off x="3438525" y="1306513"/>
              <a:ext cx="2301875" cy="5551487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2" name="Text Box 52"/>
            <p:cNvSpPr txBox="1">
              <a:spLocks noChangeArrowheads="1"/>
            </p:cNvSpPr>
            <p:nvPr/>
          </p:nvSpPr>
          <p:spPr bwMode="auto">
            <a:xfrm>
              <a:off x="3997325" y="1287463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2</a:t>
              </a:r>
            </a:p>
          </p:txBody>
        </p:sp>
        <p:grpSp>
          <p:nvGrpSpPr>
            <p:cNvPr id="230453" name="Group 53"/>
            <p:cNvGrpSpPr>
              <a:grpSpLocks/>
            </p:cNvGrpSpPr>
            <p:nvPr/>
          </p:nvGrpSpPr>
          <p:grpSpPr bwMode="auto">
            <a:xfrm>
              <a:off x="3738563" y="1633538"/>
              <a:ext cx="1803400" cy="644525"/>
              <a:chOff x="594" y="794"/>
              <a:chExt cx="1136" cy="480"/>
            </a:xfrm>
          </p:grpSpPr>
          <p:sp>
            <p:nvSpPr>
              <p:cNvPr id="230454" name="Rectangle 54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55" name="Text Box 55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2</a:t>
                </a:r>
              </a:p>
            </p:txBody>
          </p:sp>
        </p:grpSp>
        <p:sp>
          <p:nvSpPr>
            <p:cNvPr id="230456" name="Rectangle 56" descr="10%"/>
            <p:cNvSpPr>
              <a:spLocks noChangeArrowheads="1"/>
            </p:cNvSpPr>
            <p:nvPr/>
          </p:nvSpPr>
          <p:spPr bwMode="auto">
            <a:xfrm>
              <a:off x="3575050" y="2379663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7" name="Text Box 57"/>
            <p:cNvSpPr txBox="1">
              <a:spLocks noChangeArrowheads="1"/>
            </p:cNvSpPr>
            <p:nvPr/>
          </p:nvSpPr>
          <p:spPr bwMode="auto">
            <a:xfrm>
              <a:off x="3538538" y="2465388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2</a:t>
              </a:r>
            </a:p>
          </p:txBody>
        </p:sp>
        <p:sp>
          <p:nvSpPr>
            <p:cNvPr id="230458" name="Rectangle 58"/>
            <p:cNvSpPr>
              <a:spLocks noChangeArrowheads="1"/>
            </p:cNvSpPr>
            <p:nvPr/>
          </p:nvSpPr>
          <p:spPr bwMode="auto">
            <a:xfrm>
              <a:off x="3749675" y="2876550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9" name="Rectangle 59" descr="10%"/>
            <p:cNvSpPr>
              <a:spLocks noChangeArrowheads="1"/>
            </p:cNvSpPr>
            <p:nvPr/>
          </p:nvSpPr>
          <p:spPr bwMode="auto">
            <a:xfrm>
              <a:off x="3554413" y="3760788"/>
              <a:ext cx="2074862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0" name="Text Box 60"/>
            <p:cNvSpPr txBox="1">
              <a:spLocks noChangeArrowheads="1"/>
            </p:cNvSpPr>
            <p:nvPr/>
          </p:nvSpPr>
          <p:spPr bwMode="auto">
            <a:xfrm>
              <a:off x="3690938" y="3836988"/>
              <a:ext cx="20224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SA Mask   Shared Set 2</a:t>
              </a:r>
            </a:p>
          </p:txBody>
        </p:sp>
        <p:sp>
          <p:nvSpPr>
            <p:cNvPr id="230461" name="Rectangle 61"/>
            <p:cNvSpPr>
              <a:spLocks noChangeArrowheads="1"/>
            </p:cNvSpPr>
            <p:nvPr/>
          </p:nvSpPr>
          <p:spPr bwMode="auto">
            <a:xfrm>
              <a:off x="3636963" y="4257675"/>
              <a:ext cx="1930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2" name="Text Box 62"/>
            <p:cNvSpPr txBox="1">
              <a:spLocks noChangeArrowheads="1"/>
            </p:cNvSpPr>
            <p:nvPr/>
          </p:nvSpPr>
          <p:spPr bwMode="auto">
            <a:xfrm>
              <a:off x="3587750" y="4383088"/>
              <a:ext cx="20828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SMA2</a:t>
              </a:r>
            </a:p>
          </p:txBody>
        </p:sp>
        <p:sp>
          <p:nvSpPr>
            <p:cNvPr id="230463" name="Rectangle 63"/>
            <p:cNvSpPr>
              <a:spLocks noChangeArrowheads="1"/>
            </p:cNvSpPr>
            <p:nvPr/>
          </p:nvSpPr>
          <p:spPr bwMode="auto">
            <a:xfrm>
              <a:off x="3503613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4" name="Rectangle 64"/>
            <p:cNvSpPr>
              <a:spLocks noChangeArrowheads="1"/>
            </p:cNvSpPr>
            <p:nvPr/>
          </p:nvSpPr>
          <p:spPr bwMode="auto">
            <a:xfrm>
              <a:off x="3548063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5" name="Rectangle 65"/>
            <p:cNvSpPr>
              <a:spLocks noChangeArrowheads="1"/>
            </p:cNvSpPr>
            <p:nvPr/>
          </p:nvSpPr>
          <p:spPr bwMode="auto">
            <a:xfrm>
              <a:off x="3548063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6" name="Rectangle 66"/>
            <p:cNvSpPr>
              <a:spLocks noChangeArrowheads="1"/>
            </p:cNvSpPr>
            <p:nvPr/>
          </p:nvSpPr>
          <p:spPr bwMode="auto">
            <a:xfrm>
              <a:off x="3548063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7" name="Text Box 67"/>
            <p:cNvSpPr txBox="1">
              <a:spLocks noChangeArrowheads="1"/>
            </p:cNvSpPr>
            <p:nvPr/>
          </p:nvSpPr>
          <p:spPr bwMode="auto">
            <a:xfrm>
              <a:off x="3497263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2</a:t>
              </a:r>
            </a:p>
          </p:txBody>
        </p:sp>
        <p:sp>
          <p:nvSpPr>
            <p:cNvPr id="230468" name="Text Box 68"/>
            <p:cNvSpPr txBox="1">
              <a:spLocks noChangeArrowheads="1"/>
            </p:cNvSpPr>
            <p:nvPr/>
          </p:nvSpPr>
          <p:spPr bwMode="auto">
            <a:xfrm>
              <a:off x="3554413" y="5630863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solidFill>
                    <a:srgbClr val="5F5F5F"/>
                  </a:solidFill>
                  <a:latin typeface="+mj-lt"/>
                </a:rPr>
                <a:t>Fr GL Account  –  To GL Account</a:t>
              </a:r>
            </a:p>
          </p:txBody>
        </p:sp>
        <p:sp>
          <p:nvSpPr>
            <p:cNvPr id="230469" name="Text Box 69"/>
            <p:cNvSpPr txBox="1">
              <a:spLocks noChangeArrowheads="1"/>
            </p:cNvSpPr>
            <p:nvPr/>
          </p:nvSpPr>
          <p:spPr bwMode="auto">
            <a:xfrm>
              <a:off x="4181475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70" name="Text Box 70"/>
            <p:cNvSpPr txBox="1">
              <a:spLocks noChangeArrowheads="1"/>
            </p:cNvSpPr>
            <p:nvPr/>
          </p:nvSpPr>
          <p:spPr bwMode="auto">
            <a:xfrm>
              <a:off x="3871913" y="5943600"/>
              <a:ext cx="16427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“600000”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“699999”</a:t>
              </a:r>
            </a:p>
          </p:txBody>
        </p:sp>
        <p:sp>
          <p:nvSpPr>
            <p:cNvPr id="230471" name="Text Box 71"/>
            <p:cNvSpPr txBox="1">
              <a:spLocks noChangeArrowheads="1"/>
            </p:cNvSpPr>
            <p:nvPr/>
          </p:nvSpPr>
          <p:spPr bwMode="auto">
            <a:xfrm>
              <a:off x="3881438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“700000”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“749999”</a:t>
              </a:r>
            </a:p>
          </p:txBody>
        </p:sp>
        <p:sp>
          <p:nvSpPr>
            <p:cNvPr id="230472" name="Text Box 72"/>
            <p:cNvSpPr txBox="1">
              <a:spLocks noChangeArrowheads="1"/>
            </p:cNvSpPr>
            <p:nvPr/>
          </p:nvSpPr>
          <p:spPr bwMode="auto">
            <a:xfrm>
              <a:off x="3779838" y="2998788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A02</a:t>
              </a:r>
            </a:p>
          </p:txBody>
        </p:sp>
        <p:sp>
          <p:nvSpPr>
            <p:cNvPr id="230473" name="Rectangle 73"/>
            <p:cNvSpPr>
              <a:spLocks noChangeArrowheads="1"/>
            </p:cNvSpPr>
            <p:nvPr/>
          </p:nvSpPr>
          <p:spPr bwMode="auto">
            <a:xfrm>
              <a:off x="3556000" y="5905500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4" name="Line 74"/>
            <p:cNvSpPr>
              <a:spLocks noChangeShapeType="1"/>
            </p:cNvSpPr>
            <p:nvPr/>
          </p:nvSpPr>
          <p:spPr bwMode="auto">
            <a:xfrm>
              <a:off x="1787525" y="3486150"/>
              <a:ext cx="0" cy="7731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5" name="Line 75"/>
            <p:cNvSpPr>
              <a:spLocks noChangeShapeType="1"/>
            </p:cNvSpPr>
            <p:nvPr/>
          </p:nvSpPr>
          <p:spPr bwMode="auto">
            <a:xfrm>
              <a:off x="1797050" y="4868863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6" name="Line 76"/>
            <p:cNvSpPr>
              <a:spLocks noChangeShapeType="1"/>
            </p:cNvSpPr>
            <p:nvPr/>
          </p:nvSpPr>
          <p:spPr bwMode="auto">
            <a:xfrm>
              <a:off x="4602163" y="3475038"/>
              <a:ext cx="0" cy="7731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7" name="Line 77"/>
            <p:cNvSpPr>
              <a:spLocks noChangeShapeType="1"/>
            </p:cNvSpPr>
            <p:nvPr/>
          </p:nvSpPr>
          <p:spPr bwMode="auto">
            <a:xfrm>
              <a:off x="4611688" y="4857750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8" name="Line 78"/>
            <p:cNvSpPr>
              <a:spLocks noChangeShapeType="1"/>
            </p:cNvSpPr>
            <p:nvPr/>
          </p:nvSpPr>
          <p:spPr bwMode="auto">
            <a:xfrm>
              <a:off x="7437438" y="3494088"/>
              <a:ext cx="0" cy="7731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9" name="Line 79"/>
            <p:cNvSpPr>
              <a:spLocks noChangeShapeType="1"/>
            </p:cNvSpPr>
            <p:nvPr/>
          </p:nvSpPr>
          <p:spPr bwMode="auto">
            <a:xfrm>
              <a:off x="7446963" y="4876800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30480" name="Text Box 80"/>
          <p:cNvSpPr txBox="1">
            <a:spLocks noChangeArrowheads="1"/>
          </p:cNvSpPr>
          <p:nvPr/>
        </p:nvSpPr>
        <p:spPr bwMode="auto">
          <a:xfrm>
            <a:off x="2520950" y="7204075"/>
            <a:ext cx="491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latin typeface="Arial" charset="0"/>
              </a:rPr>
              <a:t>Complete Segregation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600"/>
              <a:t>Scenario 3: Combination of Shared and Segregated</a:t>
            </a:r>
          </a:p>
        </p:txBody>
      </p:sp>
      <p:sp>
        <p:nvSpPr>
          <p:cNvPr id="4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7113" y="6638544"/>
            <a:ext cx="1366887" cy="219456"/>
          </a:xfrm>
        </p:spPr>
        <p:txBody>
          <a:bodyPr/>
          <a:lstStyle/>
          <a:p>
            <a:r>
              <a:rPr lang="en-US" smtClean="0"/>
              <a:t>MC-3.2-1-GLM-066</a:t>
            </a:r>
            <a:endParaRPr lang="en-US" dirty="0"/>
          </a:p>
        </p:txBody>
      </p:sp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2022475" y="6953250"/>
            <a:ext cx="7121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u="sng">
                <a:latin typeface="Arial" charset="0"/>
                <a:ea typeface="宋体" pitchFamily="2" charset="-122"/>
              </a:rPr>
              <a:t>Scenario 3: Separate GL shared sets, shared Sub-Account and Sub-Account Mask shared sets</a:t>
            </a:r>
            <a:endParaRPr lang="en-US" sz="1200" u="sng">
              <a:latin typeface="Arial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835170" y="826030"/>
            <a:ext cx="5468937" cy="5532437"/>
            <a:chOff x="1684338" y="1335088"/>
            <a:chExt cx="5468937" cy="5532437"/>
          </a:xfrm>
        </p:grpSpPr>
        <p:sp>
          <p:nvSpPr>
            <p:cNvPr id="231428" name="Rectangle 4"/>
            <p:cNvSpPr>
              <a:spLocks noChangeArrowheads="1"/>
            </p:cNvSpPr>
            <p:nvPr/>
          </p:nvSpPr>
          <p:spPr bwMode="auto">
            <a:xfrm>
              <a:off x="4557713" y="1335088"/>
              <a:ext cx="2301875" cy="5522912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0" name="Text Box 6"/>
            <p:cNvSpPr txBox="1">
              <a:spLocks noChangeArrowheads="1"/>
            </p:cNvSpPr>
            <p:nvPr/>
          </p:nvSpPr>
          <p:spPr bwMode="auto">
            <a:xfrm>
              <a:off x="2114550" y="2819400"/>
              <a:ext cx="1625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Sub-Account 100</a:t>
              </a:r>
            </a:p>
          </p:txBody>
        </p:sp>
        <p:sp>
          <p:nvSpPr>
            <p:cNvPr id="231431" name="Rectangle 7"/>
            <p:cNvSpPr>
              <a:spLocks noChangeArrowheads="1"/>
            </p:cNvSpPr>
            <p:nvPr/>
          </p:nvSpPr>
          <p:spPr bwMode="auto">
            <a:xfrm>
              <a:off x="1762125" y="1344613"/>
              <a:ext cx="2301875" cy="5522912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2" name="Text Box 8"/>
            <p:cNvSpPr txBox="1">
              <a:spLocks noChangeArrowheads="1"/>
            </p:cNvSpPr>
            <p:nvPr/>
          </p:nvSpPr>
          <p:spPr bwMode="auto">
            <a:xfrm>
              <a:off x="2359025" y="13620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1</a:t>
              </a:r>
            </a:p>
          </p:txBody>
        </p:sp>
        <p:grpSp>
          <p:nvGrpSpPr>
            <p:cNvPr id="231433" name="Group 9"/>
            <p:cNvGrpSpPr>
              <a:grpSpLocks/>
            </p:cNvGrpSpPr>
            <p:nvPr/>
          </p:nvGrpSpPr>
          <p:grpSpPr bwMode="auto">
            <a:xfrm>
              <a:off x="2062163" y="1655763"/>
              <a:ext cx="1803400" cy="762000"/>
              <a:chOff x="594" y="794"/>
              <a:chExt cx="1136" cy="480"/>
            </a:xfrm>
          </p:grpSpPr>
          <p:sp>
            <p:nvSpPr>
              <p:cNvPr id="231434" name="Rectangle 10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1435" name="Text Box 11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1</a:t>
                </a:r>
              </a:p>
            </p:txBody>
          </p:sp>
        </p:grpSp>
        <p:sp>
          <p:nvSpPr>
            <p:cNvPr id="231436" name="Rectangle 12" descr="10%"/>
            <p:cNvSpPr>
              <a:spLocks noChangeArrowheads="1"/>
            </p:cNvSpPr>
            <p:nvPr/>
          </p:nvSpPr>
          <p:spPr bwMode="auto">
            <a:xfrm>
              <a:off x="1684338" y="2597150"/>
              <a:ext cx="5235575" cy="1065213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7" name="Rectangle 13" descr="10%"/>
            <p:cNvSpPr>
              <a:spLocks noChangeArrowheads="1"/>
            </p:cNvSpPr>
            <p:nvPr/>
          </p:nvSpPr>
          <p:spPr bwMode="auto">
            <a:xfrm>
              <a:off x="1684338" y="3744913"/>
              <a:ext cx="5246687" cy="107632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8" name="Text Box 14"/>
            <p:cNvSpPr txBox="1">
              <a:spLocks noChangeArrowheads="1"/>
            </p:cNvSpPr>
            <p:nvPr/>
          </p:nvSpPr>
          <p:spPr bwMode="auto">
            <a:xfrm>
              <a:off x="3089275" y="3792538"/>
              <a:ext cx="21145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  SA Mask   Shared Set 1</a:t>
              </a:r>
            </a:p>
          </p:txBody>
        </p:sp>
        <p:sp>
          <p:nvSpPr>
            <p:cNvPr id="231439" name="Rectangle 15"/>
            <p:cNvSpPr>
              <a:spLocks noChangeArrowheads="1"/>
            </p:cNvSpPr>
            <p:nvPr/>
          </p:nvSpPr>
          <p:spPr bwMode="auto">
            <a:xfrm>
              <a:off x="3149600" y="4057650"/>
              <a:ext cx="1858963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40" name="Text Box 16"/>
            <p:cNvSpPr txBox="1">
              <a:spLocks noChangeArrowheads="1"/>
            </p:cNvSpPr>
            <p:nvPr/>
          </p:nvSpPr>
          <p:spPr bwMode="auto">
            <a:xfrm>
              <a:off x="3200400" y="4191000"/>
              <a:ext cx="191928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COA Mask Code S1</a:t>
              </a:r>
            </a:p>
          </p:txBody>
        </p:sp>
        <p:sp>
          <p:nvSpPr>
            <p:cNvPr id="231441" name="Rectangle 17"/>
            <p:cNvSpPr>
              <a:spLocks noChangeArrowheads="1"/>
            </p:cNvSpPr>
            <p:nvPr/>
          </p:nvSpPr>
          <p:spPr bwMode="auto">
            <a:xfrm>
              <a:off x="1827213" y="5003800"/>
              <a:ext cx="2162175" cy="170815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42" name="Rectangle 18"/>
            <p:cNvSpPr>
              <a:spLocks noChangeArrowheads="1"/>
            </p:cNvSpPr>
            <p:nvPr/>
          </p:nvSpPr>
          <p:spPr bwMode="auto">
            <a:xfrm>
              <a:off x="1871663" y="5370513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43" name="Rectangle 19"/>
            <p:cNvSpPr>
              <a:spLocks noChangeArrowheads="1"/>
            </p:cNvSpPr>
            <p:nvPr/>
          </p:nvSpPr>
          <p:spPr bwMode="auto">
            <a:xfrm>
              <a:off x="1871663" y="596741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44" name="Rectangle 20"/>
            <p:cNvSpPr>
              <a:spLocks noChangeArrowheads="1"/>
            </p:cNvSpPr>
            <p:nvPr/>
          </p:nvSpPr>
          <p:spPr bwMode="auto">
            <a:xfrm>
              <a:off x="1871663" y="62309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45" name="Text Box 21"/>
            <p:cNvSpPr txBox="1">
              <a:spLocks noChangeArrowheads="1"/>
            </p:cNvSpPr>
            <p:nvPr/>
          </p:nvSpPr>
          <p:spPr bwMode="auto">
            <a:xfrm>
              <a:off x="1820863" y="5029200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1</a:t>
              </a:r>
            </a:p>
          </p:txBody>
        </p:sp>
        <p:sp>
          <p:nvSpPr>
            <p:cNvPr id="231446" name="Text Box 22"/>
            <p:cNvSpPr txBox="1">
              <a:spLocks noChangeArrowheads="1"/>
            </p:cNvSpPr>
            <p:nvPr/>
          </p:nvSpPr>
          <p:spPr bwMode="auto">
            <a:xfrm>
              <a:off x="1878013" y="5430838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solidFill>
                    <a:srgbClr val="5F5F5F"/>
                  </a:solidFill>
                  <a:latin typeface="+mj-lt"/>
                </a:rPr>
                <a:t>Fr GL Account  –  To GL Account</a:t>
              </a:r>
            </a:p>
          </p:txBody>
        </p:sp>
        <p:sp>
          <p:nvSpPr>
            <p:cNvPr id="231447" name="Text Box 23"/>
            <p:cNvSpPr txBox="1">
              <a:spLocks noChangeArrowheads="1"/>
            </p:cNvSpPr>
            <p:nvPr/>
          </p:nvSpPr>
          <p:spPr bwMode="auto">
            <a:xfrm>
              <a:off x="2505075" y="6240463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1448" name="Text Box 24"/>
            <p:cNvSpPr txBox="1">
              <a:spLocks noChangeArrowheads="1"/>
            </p:cNvSpPr>
            <p:nvPr/>
          </p:nvSpPr>
          <p:spPr bwMode="auto">
            <a:xfrm>
              <a:off x="2195513" y="5743575"/>
              <a:ext cx="151864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“100000”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“199999”</a:t>
              </a:r>
            </a:p>
          </p:txBody>
        </p:sp>
        <p:sp>
          <p:nvSpPr>
            <p:cNvPr id="231449" name="Text Box 25"/>
            <p:cNvSpPr txBox="1">
              <a:spLocks noChangeArrowheads="1"/>
            </p:cNvSpPr>
            <p:nvPr/>
          </p:nvSpPr>
          <p:spPr bwMode="auto">
            <a:xfrm>
              <a:off x="2205038" y="5988050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“300000”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“349999”</a:t>
              </a:r>
            </a:p>
          </p:txBody>
        </p:sp>
        <p:sp>
          <p:nvSpPr>
            <p:cNvPr id="231450" name="Rectangle 26"/>
            <p:cNvSpPr>
              <a:spLocks noChangeArrowheads="1"/>
            </p:cNvSpPr>
            <p:nvPr/>
          </p:nvSpPr>
          <p:spPr bwMode="auto">
            <a:xfrm>
              <a:off x="1879600" y="5705475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1" name="Text Box 27"/>
            <p:cNvSpPr txBox="1">
              <a:spLocks noChangeArrowheads="1"/>
            </p:cNvSpPr>
            <p:nvPr/>
          </p:nvSpPr>
          <p:spPr bwMode="auto">
            <a:xfrm>
              <a:off x="5154613" y="1352550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2</a:t>
              </a:r>
            </a:p>
          </p:txBody>
        </p:sp>
        <p:grpSp>
          <p:nvGrpSpPr>
            <p:cNvPr id="231452" name="Group 28"/>
            <p:cNvGrpSpPr>
              <a:grpSpLocks/>
            </p:cNvGrpSpPr>
            <p:nvPr/>
          </p:nvGrpSpPr>
          <p:grpSpPr bwMode="auto">
            <a:xfrm>
              <a:off x="4857750" y="1646238"/>
              <a:ext cx="1803400" cy="762000"/>
              <a:chOff x="594" y="794"/>
              <a:chExt cx="1136" cy="480"/>
            </a:xfrm>
          </p:grpSpPr>
          <p:sp>
            <p:nvSpPr>
              <p:cNvPr id="231453" name="Rectangle 29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1454" name="Text Box 30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2</a:t>
                </a:r>
              </a:p>
            </p:txBody>
          </p:sp>
        </p:grpSp>
        <p:sp>
          <p:nvSpPr>
            <p:cNvPr id="231455" name="Rectangle 31"/>
            <p:cNvSpPr>
              <a:spLocks noChangeArrowheads="1"/>
            </p:cNvSpPr>
            <p:nvPr/>
          </p:nvSpPr>
          <p:spPr bwMode="auto">
            <a:xfrm>
              <a:off x="4622800" y="4994275"/>
              <a:ext cx="2162175" cy="170815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6" name="Rectangle 32"/>
            <p:cNvSpPr>
              <a:spLocks noChangeArrowheads="1"/>
            </p:cNvSpPr>
            <p:nvPr/>
          </p:nvSpPr>
          <p:spPr bwMode="auto">
            <a:xfrm>
              <a:off x="4667250" y="536098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7" name="Rectangle 33"/>
            <p:cNvSpPr>
              <a:spLocks noChangeArrowheads="1"/>
            </p:cNvSpPr>
            <p:nvPr/>
          </p:nvSpPr>
          <p:spPr bwMode="auto">
            <a:xfrm>
              <a:off x="4667250" y="595788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8" name="Rectangle 34"/>
            <p:cNvSpPr>
              <a:spLocks noChangeArrowheads="1"/>
            </p:cNvSpPr>
            <p:nvPr/>
          </p:nvSpPr>
          <p:spPr bwMode="auto">
            <a:xfrm>
              <a:off x="4667250" y="622141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9" name="Text Box 35"/>
            <p:cNvSpPr txBox="1">
              <a:spLocks noChangeArrowheads="1"/>
            </p:cNvSpPr>
            <p:nvPr/>
          </p:nvSpPr>
          <p:spPr bwMode="auto">
            <a:xfrm>
              <a:off x="4616450" y="501967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2</a:t>
              </a:r>
            </a:p>
          </p:txBody>
        </p:sp>
        <p:sp>
          <p:nvSpPr>
            <p:cNvPr id="231460" name="Text Box 36"/>
            <p:cNvSpPr txBox="1">
              <a:spLocks noChangeArrowheads="1"/>
            </p:cNvSpPr>
            <p:nvPr/>
          </p:nvSpPr>
          <p:spPr bwMode="auto">
            <a:xfrm>
              <a:off x="4673600" y="5421313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solidFill>
                    <a:srgbClr val="5F5F5F"/>
                  </a:solidFill>
                  <a:latin typeface="+mj-lt"/>
                </a:rPr>
                <a:t>Fr GL Account  –  To GL Account</a:t>
              </a:r>
            </a:p>
          </p:txBody>
        </p:sp>
        <p:sp>
          <p:nvSpPr>
            <p:cNvPr id="231461" name="Text Box 37"/>
            <p:cNvSpPr txBox="1">
              <a:spLocks noChangeArrowheads="1"/>
            </p:cNvSpPr>
            <p:nvPr/>
          </p:nvSpPr>
          <p:spPr bwMode="auto">
            <a:xfrm>
              <a:off x="5300663" y="623093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1462" name="Text Box 38"/>
            <p:cNvSpPr txBox="1">
              <a:spLocks noChangeArrowheads="1"/>
            </p:cNvSpPr>
            <p:nvPr/>
          </p:nvSpPr>
          <p:spPr bwMode="auto">
            <a:xfrm>
              <a:off x="4991100" y="5734050"/>
              <a:ext cx="153224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“600000”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“699999”</a:t>
              </a:r>
            </a:p>
          </p:txBody>
        </p:sp>
        <p:sp>
          <p:nvSpPr>
            <p:cNvPr id="231463" name="Text Box 39"/>
            <p:cNvSpPr txBox="1">
              <a:spLocks noChangeArrowheads="1"/>
            </p:cNvSpPr>
            <p:nvPr/>
          </p:nvSpPr>
          <p:spPr bwMode="auto">
            <a:xfrm>
              <a:off x="5000625" y="5978525"/>
              <a:ext cx="14938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“700000”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“749999”</a:t>
              </a:r>
            </a:p>
          </p:txBody>
        </p:sp>
        <p:sp>
          <p:nvSpPr>
            <p:cNvPr id="231464" name="Rectangle 40"/>
            <p:cNvSpPr>
              <a:spLocks noChangeArrowheads="1"/>
            </p:cNvSpPr>
            <p:nvPr/>
          </p:nvSpPr>
          <p:spPr bwMode="auto">
            <a:xfrm>
              <a:off x="4675188" y="5695950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65" name="Line 41"/>
            <p:cNvSpPr>
              <a:spLocks noChangeShapeType="1"/>
            </p:cNvSpPr>
            <p:nvPr/>
          </p:nvSpPr>
          <p:spPr bwMode="auto">
            <a:xfrm>
              <a:off x="4095750" y="3276600"/>
              <a:ext cx="0" cy="7731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66" name="Text Box 42"/>
            <p:cNvSpPr txBox="1">
              <a:spLocks noChangeArrowheads="1"/>
            </p:cNvSpPr>
            <p:nvPr/>
          </p:nvSpPr>
          <p:spPr bwMode="auto">
            <a:xfrm>
              <a:off x="3021013" y="26273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1</a:t>
              </a:r>
            </a:p>
          </p:txBody>
        </p:sp>
        <p:sp>
          <p:nvSpPr>
            <p:cNvPr id="231467" name="Rectangle 43"/>
            <p:cNvSpPr>
              <a:spLocks noChangeArrowheads="1"/>
            </p:cNvSpPr>
            <p:nvPr/>
          </p:nvSpPr>
          <p:spPr bwMode="auto">
            <a:xfrm>
              <a:off x="3262313" y="28987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68" name="Text Box 44"/>
            <p:cNvSpPr txBox="1">
              <a:spLocks noChangeArrowheads="1"/>
            </p:cNvSpPr>
            <p:nvPr/>
          </p:nvSpPr>
          <p:spPr bwMode="auto">
            <a:xfrm>
              <a:off x="3292474" y="3021013"/>
              <a:ext cx="17414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Sub-Account 100</a:t>
              </a:r>
            </a:p>
          </p:txBody>
        </p:sp>
        <p:sp>
          <p:nvSpPr>
            <p:cNvPr id="231469" name="Line 45"/>
            <p:cNvSpPr>
              <a:spLocks noChangeShapeType="1"/>
            </p:cNvSpPr>
            <p:nvPr/>
          </p:nvSpPr>
          <p:spPr bwMode="auto">
            <a:xfrm>
              <a:off x="4125913" y="4668838"/>
              <a:ext cx="1544637" cy="3143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70" name="Line 46"/>
            <p:cNvSpPr>
              <a:spLocks noChangeShapeType="1"/>
            </p:cNvSpPr>
            <p:nvPr/>
          </p:nvSpPr>
          <p:spPr bwMode="auto">
            <a:xfrm flipH="1">
              <a:off x="2632075" y="4668838"/>
              <a:ext cx="1503363" cy="33496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sz="2400"/>
              <a:t>If the sub-account is not blank, the system matches the GL account using the sub-account COA mask.</a:t>
            </a:r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/>
              <a:t>If the cost center is not blank, the system matches the GL account and sub-account using the cost center COA mask.</a:t>
            </a:r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/>
              <a:t>If the project is not blank, the system matches the GL account, sub-account, and cost center using the project COA mask.</a:t>
            </a:r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 Validation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MC-3.2-1-GLM-067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717" name="Group 173"/>
          <p:cNvGraphicFramePr>
            <a:graphicFrameLocks noGrp="1"/>
          </p:cNvGraphicFramePr>
          <p:nvPr>
            <p:ph sz="half" idx="1"/>
          </p:nvPr>
        </p:nvGraphicFramePr>
        <p:xfrm>
          <a:off x="2129151" y="1459011"/>
          <a:ext cx="4859337" cy="1494473"/>
        </p:xfrm>
        <a:graphic>
          <a:graphicData uri="http://schemas.openxmlformats.org/drawingml/2006/table">
            <a:tbl>
              <a:tblPr/>
              <a:tblGrid>
                <a:gridCol w="1841500"/>
                <a:gridCol w="1489075"/>
                <a:gridCol w="1528762"/>
              </a:tblGrid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6737" name="Group 193"/>
          <p:cNvGraphicFramePr>
            <a:graphicFrameLocks noGrp="1"/>
          </p:cNvGraphicFramePr>
          <p:nvPr>
            <p:ph sz="half" idx="2"/>
          </p:nvPr>
        </p:nvGraphicFramePr>
        <p:xfrm>
          <a:off x="969845" y="3734212"/>
          <a:ext cx="7183438" cy="2169160"/>
        </p:xfrm>
        <a:graphic>
          <a:graphicData uri="http://schemas.openxmlformats.org/drawingml/2006/table">
            <a:tbl>
              <a:tblPr/>
              <a:tblGrid>
                <a:gridCol w="1260475"/>
                <a:gridCol w="992188"/>
                <a:gridCol w="1354137"/>
                <a:gridCol w="1031875"/>
                <a:gridCol w="1273175"/>
                <a:gridCol w="1271588"/>
              </a:tblGrid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</a:t>
            </a:r>
          </a:p>
        </p:txBody>
      </p:sp>
      <p:sp>
        <p:nvSpPr>
          <p:cNvPr id="6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61955" y="6638544"/>
            <a:ext cx="1282045" cy="219456"/>
          </a:xfrm>
        </p:spPr>
        <p:txBody>
          <a:bodyPr/>
          <a:lstStyle/>
          <a:p>
            <a:r>
              <a:rPr lang="en-US" smtClean="0"/>
              <a:t>MC-3.2-1-GLM-068</a:t>
            </a:r>
            <a:endParaRPr lang="en-US"/>
          </a:p>
        </p:txBody>
      </p:sp>
      <p:sp>
        <p:nvSpPr>
          <p:cNvPr id="236738" name="Text Box 194"/>
          <p:cNvSpPr txBox="1">
            <a:spLocks noChangeArrowheads="1"/>
          </p:cNvSpPr>
          <p:nvPr/>
        </p:nvSpPr>
        <p:spPr bwMode="auto">
          <a:xfrm>
            <a:off x="1754680" y="972752"/>
            <a:ext cx="5630862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Sub-Account Mask assigned to sub-account 28</a:t>
            </a:r>
          </a:p>
        </p:txBody>
      </p:sp>
      <p:sp>
        <p:nvSpPr>
          <p:cNvPr id="236739" name="Text Box 195"/>
          <p:cNvSpPr txBox="1">
            <a:spLocks noChangeArrowheads="1"/>
          </p:cNvSpPr>
          <p:nvPr/>
        </p:nvSpPr>
        <p:spPr bwMode="auto">
          <a:xfrm>
            <a:off x="1749934" y="3302020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Cost Center Mask assigned to cost center Dep2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 – Continued </a:t>
            </a:r>
          </a:p>
        </p:txBody>
      </p:sp>
      <p:sp>
        <p:nvSpPr>
          <p:cNvPr id="5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smtClean="0"/>
              <a:t>MC-3.2-1-GLM-070</a:t>
            </a:r>
            <a:endParaRPr lang="en-US"/>
          </a:p>
        </p:txBody>
      </p:sp>
      <p:graphicFrame>
        <p:nvGraphicFramePr>
          <p:cNvPr id="241753" name="Group 89"/>
          <p:cNvGraphicFramePr>
            <a:graphicFrameLocks noGrp="1"/>
          </p:cNvGraphicFramePr>
          <p:nvPr>
            <p:ph type="tbl" idx="4294967295"/>
          </p:nvPr>
        </p:nvGraphicFramePr>
        <p:xfrm>
          <a:off x="263956" y="2360613"/>
          <a:ext cx="8607425" cy="2250886"/>
        </p:xfrm>
        <a:graphic>
          <a:graphicData uri="http://schemas.openxmlformats.org/drawingml/2006/table">
            <a:tbl>
              <a:tblPr/>
              <a:tblGrid>
                <a:gridCol w="966788"/>
                <a:gridCol w="717550"/>
                <a:gridCol w="1281112"/>
                <a:gridCol w="717550"/>
                <a:gridCol w="679450"/>
                <a:gridCol w="1279525"/>
                <a:gridCol w="862013"/>
                <a:gridCol w="601662"/>
                <a:gridCol w="1501775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001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Dep6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1754" name="Text Box 90"/>
          <p:cNvSpPr txBox="1">
            <a:spLocks noChangeArrowheads="1"/>
          </p:cNvSpPr>
          <p:nvPr/>
        </p:nvSpPr>
        <p:spPr bwMode="auto">
          <a:xfrm>
            <a:off x="1741663" y="1851025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Project Mask assigned to project Eng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Learn about the concept of COA masks</a:t>
            </a:r>
          </a:p>
          <a:p>
            <a:r>
              <a:rPr lang="en-US"/>
              <a:t>Learn how to activate, create, and assign COA masks </a:t>
            </a:r>
          </a:p>
          <a:p>
            <a:r>
              <a:rPr lang="en-US"/>
              <a:t>Use the COA mask functionality to validate GL account, sub-account, cost center, and project combinations</a:t>
            </a:r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MC-3.2-1-GLM-020</a:t>
            </a:r>
            <a:endParaRPr lang="en-US" dirty="0"/>
          </a:p>
        </p:txBody>
      </p:sp>
      <p:pic>
        <p:nvPicPr>
          <p:cNvPr id="219140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8575" y="3810236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Postings and Validation</a:t>
            </a:r>
          </a:p>
        </p:txBody>
      </p:sp>
      <p:sp>
        <p:nvSpPr>
          <p:cNvPr id="4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MC-3.2-1-GLM-080</a:t>
            </a:r>
            <a:endParaRPr lang="en-US" dirty="0"/>
          </a:p>
        </p:txBody>
      </p:sp>
      <p:graphicFrame>
        <p:nvGraphicFramePr>
          <p:cNvPr id="244795" name="Group 59"/>
          <p:cNvGraphicFramePr>
            <a:graphicFrameLocks noGrp="1"/>
          </p:cNvGraphicFramePr>
          <p:nvPr>
            <p:ph type="tbl" idx="4294967295"/>
          </p:nvPr>
        </p:nvGraphicFramePr>
        <p:xfrm>
          <a:off x="1206656" y="1906588"/>
          <a:ext cx="6708775" cy="3162301"/>
        </p:xfrm>
        <a:graphic>
          <a:graphicData uri="http://schemas.openxmlformats.org/drawingml/2006/table">
            <a:tbl>
              <a:tblPr/>
              <a:tblGrid>
                <a:gridCol w="1430338"/>
                <a:gridCol w="1127125"/>
                <a:gridCol w="1535112"/>
                <a:gridCol w="1173163"/>
                <a:gridCol w="1443037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Cost Center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Project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Validated?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998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1004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2997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MC-3.2-1-GLM-090</a:t>
            </a:r>
            <a:endParaRPr lang="en-US" dirty="0"/>
          </a:p>
        </p:txBody>
      </p:sp>
      <p:pic>
        <p:nvPicPr>
          <p:cNvPr id="2201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Definition</a:t>
            </a:r>
          </a:p>
          <a:p>
            <a:r>
              <a:rPr lang="en-US"/>
              <a:t>Setup</a:t>
            </a:r>
          </a:p>
          <a:p>
            <a:pPr lvl="1"/>
            <a:r>
              <a:rPr lang="en-US"/>
              <a:t>Domain level</a:t>
            </a:r>
          </a:p>
          <a:p>
            <a:pPr lvl="1"/>
            <a:r>
              <a:rPr lang="en-US"/>
              <a:t>Creating COA masks</a:t>
            </a:r>
          </a:p>
          <a:p>
            <a:pPr lvl="1"/>
            <a:r>
              <a:rPr lang="en-US"/>
              <a:t>Assigning COA masks</a:t>
            </a:r>
          </a:p>
          <a:p>
            <a:r>
              <a:rPr lang="en-US"/>
              <a:t>Exercise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Matrix that defines the valid combinations of COA elements</a:t>
            </a:r>
          </a:p>
          <a:p>
            <a:pPr>
              <a:lnSpc>
                <a:spcPct val="125000"/>
              </a:lnSpc>
            </a:pPr>
            <a:r>
              <a:rPr lang="en-US"/>
              <a:t>Three types of COA mask:</a:t>
            </a:r>
          </a:p>
          <a:p>
            <a:pPr lvl="1"/>
            <a:r>
              <a:rPr lang="en-US"/>
              <a:t>Sub-account</a:t>
            </a:r>
          </a:p>
          <a:p>
            <a:pPr lvl="1"/>
            <a:r>
              <a:rPr lang="en-US"/>
              <a:t>Cost center</a:t>
            </a:r>
          </a:p>
          <a:p>
            <a:pPr lvl="1"/>
            <a:r>
              <a:rPr lang="en-US"/>
              <a:t>Project </a:t>
            </a:r>
          </a:p>
          <a:p>
            <a:pPr>
              <a:lnSpc>
                <a:spcPct val="125000"/>
              </a:lnSpc>
            </a:pPr>
            <a:r>
              <a:rPr lang="en-US"/>
              <a:t>Activated at domain level</a:t>
            </a:r>
          </a:p>
          <a:p>
            <a:endParaRPr lang="en-US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MC-3.2-1-GLM-045</a:t>
            </a:r>
            <a:endParaRPr lang="en-US" dirty="0"/>
          </a:p>
        </p:txBody>
      </p:sp>
      <p:pic>
        <p:nvPicPr>
          <p:cNvPr id="233476" name="Picture 4" descr="GL-mask-process-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396" y="1131594"/>
            <a:ext cx="6359525" cy="4378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9" name="Rectangle 5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1432" tIns="91432" rIns="91432" bIns="91432"/>
          <a:lstStyle/>
          <a:p>
            <a:endParaRPr lang="en-US"/>
          </a:p>
          <a:p>
            <a:pPr lvl="1"/>
            <a:endParaRPr lang="en-US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Domain COA Mask Settings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8833" y="6638544"/>
            <a:ext cx="1395167" cy="219456"/>
          </a:xfrm>
        </p:spPr>
        <p:txBody>
          <a:bodyPr/>
          <a:lstStyle/>
          <a:p>
            <a:r>
              <a:rPr lang="en-US" smtClean="0"/>
              <a:t>MC-3.2-1-GLM-050</a:t>
            </a:r>
            <a:endParaRPr lang="en-US" dirty="0"/>
          </a:p>
        </p:txBody>
      </p: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5365750" y="2881313"/>
            <a:ext cx="3276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1800">
                <a:latin typeface="+mj-lt"/>
              </a:rPr>
              <a:t>Use the check boxes to activate combinations of GL elements to validate during posting.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endParaRPr lang="en-US" sz="1600">
              <a:latin typeface="+mj-lt"/>
            </a:endParaRP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>
                <a:latin typeface="+mj-lt"/>
              </a:rPr>
              <a:t>Sub-accounts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>
                <a:latin typeface="+mj-lt"/>
              </a:rPr>
              <a:t>Cost centers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>
                <a:latin typeface="+mj-lt"/>
              </a:rPr>
              <a:t>Projects</a:t>
            </a:r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488950" y="1592263"/>
            <a:ext cx="8132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Domain Modify (36.1.1.1.2)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2400" dirty="0">
                <a:latin typeface="+mj-lt"/>
              </a:rPr>
              <a:t>Valid for all entities in the current domain</a:t>
            </a:r>
          </a:p>
        </p:txBody>
      </p:sp>
      <p:pic>
        <p:nvPicPr>
          <p:cNvPr id="9" name="Picture 8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314" y="2703811"/>
            <a:ext cx="5100759" cy="3479819"/>
          </a:xfrm>
          <a:prstGeom prst="rect">
            <a:avLst/>
          </a:prstGeom>
        </p:spPr>
      </p:pic>
      <p:sp>
        <p:nvSpPr>
          <p:cNvPr id="221194" name="Rectangle 10"/>
          <p:cNvSpPr>
            <a:spLocks noChangeArrowheads="1"/>
          </p:cNvSpPr>
          <p:nvPr/>
        </p:nvSpPr>
        <p:spPr bwMode="auto">
          <a:xfrm>
            <a:off x="498793" y="4892039"/>
            <a:ext cx="1718627" cy="1166813"/>
          </a:xfrm>
          <a:prstGeom prst="rect">
            <a:avLst/>
          </a:prstGeom>
          <a:noFill/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omain-Create-Ma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372" y="1087755"/>
            <a:ext cx="6238875" cy="2990850"/>
          </a:xfrm>
          <a:prstGeom prst="rect">
            <a:avLst/>
          </a:prstGeom>
        </p:spPr>
      </p:pic>
      <p:sp>
        <p:nvSpPr>
          <p:cNvPr id="2242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Element without Mask Setting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MC-3.2-1-GLM-051</a:t>
            </a:r>
            <a:endParaRPr lang="en-US" dirty="0"/>
          </a:p>
        </p:txBody>
      </p:sp>
      <p:sp>
        <p:nvSpPr>
          <p:cNvPr id="224262" name="Oval 6"/>
          <p:cNvSpPr>
            <a:spLocks noChangeArrowheads="1"/>
          </p:cNvSpPr>
          <p:nvPr/>
        </p:nvSpPr>
        <p:spPr bwMode="auto">
          <a:xfrm>
            <a:off x="3337560" y="2570579"/>
            <a:ext cx="1977237" cy="1441351"/>
          </a:xfrm>
          <a:prstGeom prst="ellipse">
            <a:avLst/>
          </a:prstGeom>
          <a:noFill/>
          <a:ln w="28575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1431454" y="4008536"/>
            <a:ext cx="6453188" cy="182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Specify how system will treat COA elements not assigned a mask</a:t>
            </a:r>
          </a:p>
          <a:p>
            <a:pPr algn="l">
              <a:spcBef>
                <a:spcPct val="50000"/>
              </a:spcBef>
            </a:pPr>
            <a:r>
              <a:rPr lang="en-US" sz="2000" b="1" dirty="0">
                <a:solidFill>
                  <a:srgbClr val="2461AA"/>
                </a:solidFill>
                <a:latin typeface="+mj-lt"/>
              </a:rPr>
              <a:t>- Exclude from Posting</a:t>
            </a:r>
          </a:p>
          <a:p>
            <a:pPr algn="l">
              <a:spcBef>
                <a:spcPct val="50000"/>
              </a:spcBef>
            </a:pPr>
            <a:r>
              <a:rPr lang="en-US" sz="2000" b="1" dirty="0">
                <a:solidFill>
                  <a:srgbClr val="2461AA"/>
                </a:solidFill>
                <a:latin typeface="+mj-lt"/>
              </a:rPr>
              <a:t>- No Posting Restrictions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Three COA mask shared sets:</a:t>
            </a:r>
          </a:p>
          <a:p>
            <a:pPr lvl="1">
              <a:lnSpc>
                <a:spcPct val="125000"/>
              </a:lnSpc>
            </a:pPr>
            <a:r>
              <a:rPr lang="en-US"/>
              <a:t>Sub-Account COA Mask</a:t>
            </a:r>
          </a:p>
          <a:p>
            <a:pPr lvl="1">
              <a:lnSpc>
                <a:spcPct val="125000"/>
              </a:lnSpc>
            </a:pPr>
            <a:r>
              <a:rPr lang="en-US"/>
              <a:t>Cost Center COA Mask</a:t>
            </a:r>
          </a:p>
          <a:p>
            <a:pPr lvl="1">
              <a:lnSpc>
                <a:spcPct val="125000"/>
              </a:lnSpc>
            </a:pPr>
            <a:r>
              <a:rPr lang="en-US"/>
              <a:t>Project COA Mask</a:t>
            </a:r>
          </a:p>
          <a:p>
            <a:pPr>
              <a:lnSpc>
                <a:spcPct val="125000"/>
              </a:lnSpc>
            </a:pPr>
            <a:r>
              <a:rPr lang="en-US"/>
              <a:t>You can modify the COA mask shared sets at any point of time</a:t>
            </a:r>
          </a:p>
          <a:p>
            <a:pPr lvl="1">
              <a:lnSpc>
                <a:spcPct val="125000"/>
              </a:lnSpc>
            </a:pPr>
            <a:r>
              <a:rPr lang="en-US"/>
              <a:t>Even when Setup Complete is Yes in Domain Modify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 Shared Sets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MC-3.2-1-GLM-052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Masks and Account Analysis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MC-3.2-1-GLM-053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24887" y="1183021"/>
            <a:ext cx="7886700" cy="4648200"/>
            <a:chOff x="568325" y="1673225"/>
            <a:chExt cx="7886700" cy="4648200"/>
          </a:xfrm>
        </p:grpSpPr>
        <p:pic>
          <p:nvPicPr>
            <p:cNvPr id="246788" name="Picture 4" descr="GL_Analysi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8325" y="1673225"/>
              <a:ext cx="7886700" cy="4648200"/>
            </a:xfrm>
            <a:prstGeom prst="rect">
              <a:avLst/>
            </a:prstGeom>
            <a:noFill/>
          </p:spPr>
        </p:pic>
        <p:sp>
          <p:nvSpPr>
            <p:cNvPr id="246789" name="Rectangle 5"/>
            <p:cNvSpPr>
              <a:spLocks noChangeArrowheads="1"/>
            </p:cNvSpPr>
            <p:nvPr/>
          </p:nvSpPr>
          <p:spPr bwMode="auto">
            <a:xfrm>
              <a:off x="869950" y="4686202"/>
              <a:ext cx="6894513" cy="839788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1411</TotalTime>
  <Words>967</Words>
  <Application>Microsoft Office PowerPoint</Application>
  <PresentationFormat>On-screen Show (4:3)</PresentationFormat>
  <Paragraphs>279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 COA Mask</vt:lpstr>
      <vt:lpstr>Objectives</vt:lpstr>
      <vt:lpstr>Overview</vt:lpstr>
      <vt:lpstr>Definition</vt:lpstr>
      <vt:lpstr>Process Map</vt:lpstr>
      <vt:lpstr>Domain COA Mask Settings</vt:lpstr>
      <vt:lpstr>COA Element without Mask Setting</vt:lpstr>
      <vt:lpstr>COA Mask Shared Sets</vt:lpstr>
      <vt:lpstr>COA Masks and Account Analysis</vt:lpstr>
      <vt:lpstr>Sub-Account COA Mask</vt:lpstr>
      <vt:lpstr>Slide 11</vt:lpstr>
      <vt:lpstr>Slide 12</vt:lpstr>
      <vt:lpstr>Consider before Implementing…</vt:lpstr>
      <vt:lpstr>Scenario 1: Complete Sharing</vt:lpstr>
      <vt:lpstr>Scenario 2: Complete Segregation</vt:lpstr>
      <vt:lpstr>Scenario 3: Combination of Shared and Segregated</vt:lpstr>
      <vt:lpstr>COA Mask Validation</vt:lpstr>
      <vt:lpstr>Validation Example</vt:lpstr>
      <vt:lpstr>Validation Example – Continued </vt:lpstr>
      <vt:lpstr>Postings and Validation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128</cp:revision>
  <dcterms:created xsi:type="dcterms:W3CDTF">2006-05-18T22:11:08Z</dcterms:created>
  <dcterms:modified xsi:type="dcterms:W3CDTF">2011-03-22T17:11:55Z</dcterms:modified>
</cp:coreProperties>
</file>