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2"/>
  </p:notesMasterIdLst>
  <p:handoutMasterIdLst>
    <p:handoutMasterId r:id="rId33"/>
  </p:handoutMasterIdLst>
  <p:sldIdLst>
    <p:sldId id="275" r:id="rId2"/>
    <p:sldId id="297" r:id="rId3"/>
    <p:sldId id="298" r:id="rId4"/>
    <p:sldId id="282" r:id="rId5"/>
    <p:sldId id="279" r:id="rId6"/>
    <p:sldId id="276" r:id="rId7"/>
    <p:sldId id="280" r:id="rId8"/>
    <p:sldId id="278" r:id="rId9"/>
    <p:sldId id="304" r:id="rId10"/>
    <p:sldId id="305" r:id="rId11"/>
    <p:sldId id="306" r:id="rId12"/>
    <p:sldId id="307" r:id="rId13"/>
    <p:sldId id="287" r:id="rId14"/>
    <p:sldId id="291" r:id="rId15"/>
    <p:sldId id="300" r:id="rId16"/>
    <p:sldId id="308" r:id="rId17"/>
    <p:sldId id="309" r:id="rId18"/>
    <p:sldId id="302" r:id="rId19"/>
    <p:sldId id="303" r:id="rId20"/>
    <p:sldId id="296" r:id="rId21"/>
    <p:sldId id="292" r:id="rId22"/>
    <p:sldId id="284" r:id="rId23"/>
    <p:sldId id="283" r:id="rId24"/>
    <p:sldId id="285" r:id="rId25"/>
    <p:sldId id="293" r:id="rId26"/>
    <p:sldId id="286" r:id="rId27"/>
    <p:sldId id="294" r:id="rId28"/>
    <p:sldId id="289" r:id="rId29"/>
    <p:sldId id="295" r:id="rId30"/>
    <p:sldId id="290" r:id="rId31"/>
  </p:sldIdLst>
  <p:sldSz cx="9144000" cy="6858000" type="screen4x3"/>
  <p:notesSz cx="6854825" cy="908367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1A7B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815" autoAdjust="0"/>
  </p:normalViewPr>
  <p:slideViewPr>
    <p:cSldViewPr snapToGrid="0">
      <p:cViewPr varScale="1">
        <p:scale>
          <a:sx n="105" d="100"/>
          <a:sy n="105" d="100"/>
        </p:scale>
        <p:origin x="-1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168"/>
    </p:cViewPr>
  </p:sorterViewPr>
  <p:notesViewPr>
    <p:cSldViewPr snapToGrid="0">
      <p:cViewPr varScale="1">
        <p:scale>
          <a:sx n="87" d="100"/>
          <a:sy n="87" d="100"/>
        </p:scale>
        <p:origin x="-2310" y="-90"/>
      </p:cViewPr>
      <p:guideLst>
        <p:guide orient="horz" pos="2861"/>
        <p:guide pos="215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02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6475"/>
            <a:ext cx="29702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1.4_1_xls integration</a:t>
            </a:r>
          </a:p>
        </p:txBody>
      </p:sp>
      <p:sp>
        <p:nvSpPr>
          <p:cNvPr id="191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6475"/>
            <a:ext cx="29702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fld id="{E2079230-0824-4D5B-B069-89988B9B068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02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7288" y="681038"/>
            <a:ext cx="4541837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3225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6475"/>
            <a:ext cx="29702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1.4_1_xls integration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26475"/>
            <a:ext cx="29702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fld id="{6E7009B6-603C-4D62-8985-248CA2CA6D3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1.4_1_xls integration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D7D0BA-3B5F-47A2-B882-5A0F8C22DCFB}" type="slidenum">
              <a:rPr lang="en-US"/>
              <a:pPr/>
              <a:t>1</a:t>
            </a:fld>
            <a:endParaRPr lang="en-US"/>
          </a:p>
        </p:txBody>
      </p:sp>
      <p:sp>
        <p:nvSpPr>
          <p:cNvPr id="19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847044" y="6638544"/>
            <a:ext cx="1296955" cy="219456"/>
          </a:xfrm>
        </p:spPr>
        <p:txBody>
          <a:bodyPr>
            <a:spAutoFit/>
          </a:bodyPr>
          <a:lstStyle/>
          <a:p>
            <a:r>
              <a:rPr lang="en-US" dirty="0" smtClean="0"/>
              <a:t>MC-1.4-1-XLS-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856376" y="6642556"/>
            <a:ext cx="1287624" cy="215444"/>
          </a:xfrm>
        </p:spPr>
        <p:txBody>
          <a:bodyPr wrap="square">
            <a:spAutoFit/>
          </a:bodyPr>
          <a:lstStyle/>
          <a:p>
            <a:r>
              <a:rPr lang="en-US" dirty="0" smtClean="0"/>
              <a:t>MC-1.4-1-XLS-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865706" y="6642556"/>
            <a:ext cx="1278294" cy="215444"/>
          </a:xfrm>
        </p:spPr>
        <p:txBody>
          <a:bodyPr wrap="square">
            <a:spAutoFit/>
          </a:bodyPr>
          <a:lstStyle/>
          <a:p>
            <a:r>
              <a:rPr lang="en-US" dirty="0" smtClean="0"/>
              <a:t>MC-1.4-1-XLS-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19053" y="6642556"/>
            <a:ext cx="1324947" cy="215444"/>
          </a:xfrm>
        </p:spPr>
        <p:txBody>
          <a:bodyPr wrap="square">
            <a:spAutoFit/>
          </a:bodyPr>
          <a:lstStyle/>
          <a:p>
            <a:r>
              <a:rPr lang="en-US" dirty="0" smtClean="0"/>
              <a:t>MC-1.4-1-XLS-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744408" y="6642556"/>
            <a:ext cx="1399592" cy="215444"/>
          </a:xfrm>
        </p:spPr>
        <p:txBody>
          <a:bodyPr wrap="square">
            <a:spAutoFit/>
          </a:bodyPr>
          <a:lstStyle/>
          <a:p>
            <a:r>
              <a:rPr lang="en-US" dirty="0" smtClean="0"/>
              <a:t>MC-1.4-1-XLS-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763069" y="6638544"/>
            <a:ext cx="1380931" cy="219456"/>
          </a:xfrm>
        </p:spPr>
        <p:txBody>
          <a:bodyPr>
            <a:spAutoFit/>
          </a:bodyPr>
          <a:lstStyle/>
          <a:p>
            <a:r>
              <a:rPr lang="en-US" dirty="0" smtClean="0"/>
              <a:t>MC-1.4-1-XLS-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2008-MC-1.4-1-XLS-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2444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sz="2400" b="0">
                <a:solidFill>
                  <a:schemeClr val="tx1"/>
                </a:solidFill>
              </a:rPr>
              <a:t/>
            </a:r>
            <a:br>
              <a:rPr lang="en-US" sz="2400" b="0">
                <a:solidFill>
                  <a:schemeClr val="tx1"/>
                </a:solidFill>
              </a:rPr>
            </a:br>
            <a:r>
              <a:rPr lang="en-US" sz="2400" b="0">
                <a:solidFill>
                  <a:schemeClr val="tx1"/>
                </a:solidFill>
              </a:rPr>
              <a:t>Excel Integration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322630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9445" name="Rectangle 5"/>
          <p:cNvSpPr>
            <a:spLocks noChangeArrowheads="1"/>
          </p:cNvSpPr>
          <p:nvPr/>
        </p:nvSpPr>
        <p:spPr bwMode="auto">
          <a:xfrm>
            <a:off x="457608" y="618701"/>
            <a:ext cx="8215051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+mj-lt"/>
              </a:rPr>
              <a:t>QAD Enterprise </a:t>
            </a:r>
            <a:r>
              <a:rPr lang="en-US" sz="2800" dirty="0" smtClean="0">
                <a:solidFill>
                  <a:schemeClr val="tx1"/>
                </a:solidFill>
                <a:latin typeface="+mj-lt"/>
              </a:rPr>
              <a:t>Edition, Advanced </a:t>
            </a:r>
            <a:r>
              <a:rPr lang="en-US" sz="2800" dirty="0">
                <a:solidFill>
                  <a:schemeClr val="tx1"/>
                </a:solidFill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579151" y="6638544"/>
            <a:ext cx="1564849" cy="219456"/>
          </a:xfrm>
        </p:spPr>
        <p:txBody>
          <a:bodyPr/>
          <a:lstStyle/>
          <a:p>
            <a:r>
              <a:rPr lang="en-US" smtClean="0"/>
              <a:t>MC-1.4-1-XLS-100</a:t>
            </a:r>
            <a:endParaRPr lang="en-US" dirty="0"/>
          </a:p>
        </p:txBody>
      </p:sp>
      <p:sp>
        <p:nvSpPr>
          <p:cNvPr id="241668" name="Title 1"/>
          <p:cNvSpPr>
            <a:spLocks/>
          </p:cNvSpPr>
          <p:nvPr/>
        </p:nvSpPr>
        <p:spPr bwMode="auto">
          <a:xfrm>
            <a:off x="457200" y="-97425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/>
            <a:r>
              <a:rPr lang="en-US" dirty="0">
                <a:solidFill>
                  <a:schemeClr val="tx1"/>
                </a:solidFill>
                <a:latin typeface="+mj-lt"/>
              </a:rPr>
              <a:t>Load Bank Numbers</a:t>
            </a:r>
          </a:p>
        </p:txBody>
      </p:sp>
      <p:pic>
        <p:nvPicPr>
          <p:cNvPr id="241671" name="Picture 7" descr="CustBankLoa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722" y="987543"/>
            <a:ext cx="3981450" cy="3829050"/>
          </a:xfrm>
          <a:prstGeom prst="rect">
            <a:avLst/>
          </a:prstGeom>
          <a:noFill/>
        </p:spPr>
      </p:pic>
      <p:pic>
        <p:nvPicPr>
          <p:cNvPr id="241672" name="Picture 8" descr="SuppBankLoa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947" y="2163881"/>
            <a:ext cx="4019550" cy="3790950"/>
          </a:xfrm>
          <a:prstGeom prst="rect">
            <a:avLst/>
          </a:prstGeom>
          <a:noFill/>
        </p:spPr>
      </p:pic>
      <p:sp>
        <p:nvSpPr>
          <p:cNvPr id="241673" name="Rectangle 9"/>
          <p:cNvSpPr>
            <a:spLocks noChangeArrowheads="1"/>
          </p:cNvSpPr>
          <p:nvPr/>
        </p:nvSpPr>
        <p:spPr bwMode="auto">
          <a:xfrm>
            <a:off x="1542972" y="3924418"/>
            <a:ext cx="1852612" cy="228600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41674" name="Rectangle 10"/>
          <p:cNvSpPr>
            <a:spLocks noChangeArrowheads="1"/>
          </p:cNvSpPr>
          <p:nvPr/>
        </p:nvSpPr>
        <p:spPr bwMode="auto">
          <a:xfrm>
            <a:off x="5718097" y="5080118"/>
            <a:ext cx="1841500" cy="204788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41675" name="Line 11"/>
          <p:cNvSpPr>
            <a:spLocks noChangeShapeType="1"/>
          </p:cNvSpPr>
          <p:nvPr/>
        </p:nvSpPr>
        <p:spPr bwMode="auto">
          <a:xfrm flipH="1">
            <a:off x="3517822" y="2698868"/>
            <a:ext cx="757237" cy="1311275"/>
          </a:xfrm>
          <a:prstGeom prst="line">
            <a:avLst/>
          </a:prstGeom>
          <a:noFill/>
          <a:ln w="25400">
            <a:solidFill>
              <a:srgbClr val="3366F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41676" name="Line 12"/>
          <p:cNvSpPr>
            <a:spLocks noChangeShapeType="1"/>
          </p:cNvSpPr>
          <p:nvPr/>
        </p:nvSpPr>
        <p:spPr bwMode="auto">
          <a:xfrm flipH="1">
            <a:off x="7643734" y="3949818"/>
            <a:ext cx="1106488" cy="1214438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Indicate whether a modified record loaded using Bank Number Excel Integration:</a:t>
            </a:r>
          </a:p>
          <a:p>
            <a:pPr lvl="1"/>
            <a:r>
              <a:rPr lang="en-US" dirty="0" smtClean="0"/>
              <a:t>Updates an existing record.</a:t>
            </a:r>
          </a:p>
          <a:p>
            <a:pPr lvl="1"/>
            <a:r>
              <a:rPr lang="en-US" dirty="0" smtClean="0"/>
              <a:t>Creates a new bank number record.  </a:t>
            </a:r>
          </a:p>
          <a:p>
            <a:pPr lvl="1"/>
            <a:r>
              <a:rPr lang="en-US" dirty="0" smtClean="0"/>
              <a:t>For loaded data, the field is selected if the bank number is not yet used in a payment. Otherwise, the field is blank. 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Existing Record Field in Bank Grid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MC-1.4-1-XLS-110</a:t>
            </a:r>
            <a:endParaRPr lang="en-US"/>
          </a:p>
        </p:txBody>
      </p:sp>
      <p:sp>
        <p:nvSpPr>
          <p:cNvPr id="242692" name="Title 1"/>
          <p:cNvSpPr>
            <a:spLocks/>
          </p:cNvSpPr>
          <p:nvPr/>
        </p:nvSpPr>
        <p:spPr bwMode="auto">
          <a:xfrm>
            <a:off x="457200" y="-78571"/>
            <a:ext cx="8431213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/>
            <a:endParaRPr lang="en-US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For newly-imported data, the field is blank, and the system will create a new bank number.</a:t>
            </a:r>
          </a:p>
          <a:p>
            <a:endParaRPr lang="en-US" dirty="0"/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Existing Record Field</a:t>
            </a:r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MC-1.4-1-XLS-120</a:t>
            </a:r>
            <a:endParaRPr lang="en-US"/>
          </a:p>
        </p:txBody>
      </p:sp>
      <p:pic>
        <p:nvPicPr>
          <p:cNvPr id="243717" name="Picture 5" descr="ExistingRecor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" y="2562559"/>
            <a:ext cx="8134350" cy="3371850"/>
          </a:xfrm>
          <a:prstGeom prst="rect">
            <a:avLst/>
          </a:prstGeom>
          <a:noFill/>
        </p:spPr>
      </p:pic>
      <p:sp>
        <p:nvSpPr>
          <p:cNvPr id="243718" name="Rectangle 6"/>
          <p:cNvSpPr>
            <a:spLocks noChangeArrowheads="1"/>
          </p:cNvSpPr>
          <p:nvPr/>
        </p:nvSpPr>
        <p:spPr bwMode="auto">
          <a:xfrm>
            <a:off x="6869113" y="3467434"/>
            <a:ext cx="1022350" cy="40957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43719" name="Line 7"/>
          <p:cNvSpPr>
            <a:spLocks noChangeShapeType="1"/>
          </p:cNvSpPr>
          <p:nvPr/>
        </p:nvSpPr>
        <p:spPr bwMode="auto">
          <a:xfrm>
            <a:off x="6846888" y="2602246"/>
            <a:ext cx="565150" cy="817563"/>
          </a:xfrm>
          <a:prstGeom prst="line">
            <a:avLst/>
          </a:prstGeom>
          <a:noFill/>
          <a:ln w="34925">
            <a:solidFill>
              <a:srgbClr val="0000F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Customer (27.1.10)/Supplier (28.1.15)</a:t>
            </a:r>
          </a:p>
          <a:p>
            <a:pPr>
              <a:spcBef>
                <a:spcPct val="40000"/>
              </a:spcBef>
            </a:pPr>
            <a:r>
              <a:rPr lang="en-US"/>
              <a:t>Transfer account</a:t>
            </a:r>
          </a:p>
          <a:p>
            <a:pPr>
              <a:spcBef>
                <a:spcPct val="40000"/>
              </a:spcBef>
            </a:pPr>
            <a:r>
              <a:rPr lang="en-US"/>
              <a:t>Calculate BC/SC</a:t>
            </a:r>
          </a:p>
          <a:p>
            <a:pPr>
              <a:spcBef>
                <a:spcPct val="40000"/>
              </a:spcBef>
            </a:pPr>
            <a:r>
              <a:rPr lang="en-US"/>
              <a:t>Invoice type:</a:t>
            </a:r>
          </a:p>
          <a:p>
            <a:pPr lvl="1"/>
            <a:r>
              <a:rPr lang="en-US"/>
              <a:t>Adjustment, Credit note, Credit note correction, Invoice, Invoice Correction</a:t>
            </a:r>
          </a:p>
          <a:p>
            <a:pPr>
              <a:spcBef>
                <a:spcPct val="40000"/>
              </a:spcBef>
            </a:pPr>
            <a:r>
              <a:rPr lang="en-US"/>
              <a:t>Customers: Ship-to/Ship-From</a:t>
            </a:r>
          </a:p>
          <a:p>
            <a:pPr>
              <a:spcBef>
                <a:spcPct val="40000"/>
              </a:spcBef>
            </a:pPr>
            <a:r>
              <a:rPr lang="en-US"/>
              <a:t>Suppliers: Invoice Status Code</a:t>
            </a:r>
          </a:p>
          <a:p>
            <a:pPr lvl="1"/>
            <a:r>
              <a:rPr lang="en-US"/>
              <a:t>Allocation status: any or allocated</a:t>
            </a:r>
          </a:p>
          <a:p>
            <a:pPr lvl="1">
              <a:buFontTx/>
              <a:buNone/>
            </a:pPr>
            <a:endParaRPr lang="en-US"/>
          </a:p>
        </p:txBody>
      </p:sp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Open Items (Opening Balance Create)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98004" y="6638544"/>
            <a:ext cx="1545996" cy="219456"/>
          </a:xfrm>
        </p:spPr>
        <p:txBody>
          <a:bodyPr/>
          <a:lstStyle/>
          <a:p>
            <a:r>
              <a:rPr lang="en-US" smtClean="0"/>
              <a:t>MC-1.4-1-XLS-130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Journal Entry Excel Integration (25.13.1.6)</a:t>
            </a:r>
          </a:p>
          <a:p>
            <a:pPr>
              <a:spcBef>
                <a:spcPct val="55000"/>
              </a:spcBef>
            </a:pPr>
            <a:r>
              <a:rPr lang="en-US"/>
              <a:t>Right-click in grid:</a:t>
            </a:r>
          </a:p>
          <a:p>
            <a:pPr lvl="1"/>
            <a:r>
              <a:rPr lang="en-US"/>
              <a:t>Export to Excel for maintenance</a:t>
            </a:r>
          </a:p>
          <a:p>
            <a:pPr lvl="1"/>
            <a:r>
              <a:rPr lang="en-US"/>
              <a:t>Import from Excel </a:t>
            </a:r>
          </a:p>
          <a:p>
            <a:endParaRPr lang="en-US"/>
          </a:p>
        </p:txBody>
      </p:sp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Journal Entries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50870" y="6638544"/>
            <a:ext cx="1593130" cy="219456"/>
          </a:xfrm>
        </p:spPr>
        <p:txBody>
          <a:bodyPr/>
          <a:lstStyle/>
          <a:p>
            <a:r>
              <a:rPr lang="en-US" smtClean="0"/>
              <a:t>MC-1.4-1-XLS-140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78486"/>
            <a:ext cx="8229600" cy="5424523"/>
          </a:xfrm>
        </p:spPr>
        <p:txBody>
          <a:bodyPr/>
          <a:lstStyle/>
          <a:p>
            <a:r>
              <a:rPr lang="en-IE" sz="2400" dirty="0" smtClean="0"/>
              <a:t>Single JE Excel Integration, serving all purposes</a:t>
            </a:r>
            <a:endParaRPr lang="en-US" sz="2400" dirty="0" smtClean="0"/>
          </a:p>
          <a:p>
            <a:r>
              <a:rPr lang="en-US" sz="2400" dirty="0" smtClean="0"/>
              <a:t>JE </a:t>
            </a:r>
            <a:r>
              <a:rPr lang="en-US" sz="2400" dirty="0"/>
              <a:t>Excel Integration is divided into:</a:t>
            </a:r>
          </a:p>
          <a:p>
            <a:pPr lvl="1"/>
            <a:r>
              <a:rPr lang="en-US" sz="1800" dirty="0"/>
              <a:t>Journal Entry Excel Integration</a:t>
            </a:r>
          </a:p>
          <a:p>
            <a:pPr lvl="1"/>
            <a:r>
              <a:rPr lang="en-US" sz="1800" dirty="0"/>
              <a:t>Journal Entry </a:t>
            </a:r>
            <a:r>
              <a:rPr lang="en-US" sz="1800" dirty="0" smtClean="0"/>
              <a:t>Cross-Company Excel </a:t>
            </a:r>
            <a:r>
              <a:rPr lang="en-US" sz="1800" dirty="0"/>
              <a:t>Integration</a:t>
            </a:r>
          </a:p>
          <a:p>
            <a:pPr lvl="1"/>
            <a:r>
              <a:rPr lang="en-US" sz="1800" dirty="0"/>
              <a:t>Journal Entry </a:t>
            </a:r>
            <a:r>
              <a:rPr lang="en-US" sz="1800" dirty="0" smtClean="0"/>
              <a:t>Excel </a:t>
            </a:r>
            <a:r>
              <a:rPr lang="en-US" sz="1800" dirty="0"/>
              <a:t>Integration Repair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  <p:sp>
        <p:nvSpPr>
          <p:cNvPr id="236546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401372"/>
            <a:ext cx="8153400" cy="549242"/>
          </a:xfrm>
        </p:spPr>
        <p:txBody>
          <a:bodyPr>
            <a:normAutofit fontScale="90000"/>
          </a:bodyPr>
          <a:lstStyle/>
          <a:p>
            <a:r>
              <a:rPr lang="nl-NL" dirty="0">
                <a:solidFill>
                  <a:schemeClr val="tx1"/>
                </a:solidFill>
              </a:rPr>
              <a:t>JE Excel Integration - Segregation of </a:t>
            </a:r>
            <a:r>
              <a:rPr lang="nl-NL" dirty="0" smtClean="0">
                <a:solidFill>
                  <a:schemeClr val="tx1"/>
                </a:solidFill>
              </a:rPr>
              <a:t>Duties 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277493" y="6553700"/>
            <a:ext cx="1828799" cy="304299"/>
          </a:xfrm>
        </p:spPr>
        <p:txBody>
          <a:bodyPr/>
          <a:lstStyle/>
          <a:p>
            <a:r>
              <a:rPr lang="en-US" smtClean="0"/>
              <a:t>MC-1.4-1-XLS-150</a:t>
            </a:r>
            <a:endParaRPr lang="en-US"/>
          </a:p>
        </p:txBody>
      </p:sp>
      <p:pic>
        <p:nvPicPr>
          <p:cNvPr id="2365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8243" y="3335867"/>
            <a:ext cx="3081338" cy="2765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" name="Picture 9" descr="JE-Excel-Integrat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273" y="3286408"/>
            <a:ext cx="2891065" cy="2908802"/>
          </a:xfrm>
          <a:prstGeom prst="rect">
            <a:avLst/>
          </a:prstGeom>
        </p:spPr>
      </p:pic>
      <p:sp>
        <p:nvSpPr>
          <p:cNvPr id="236554" name="Line 10"/>
          <p:cNvSpPr>
            <a:spLocks noChangeShapeType="1"/>
          </p:cNvSpPr>
          <p:nvPr/>
        </p:nvSpPr>
        <p:spPr bwMode="auto">
          <a:xfrm flipV="1">
            <a:off x="2431168" y="4318503"/>
            <a:ext cx="3118606" cy="57177"/>
          </a:xfrm>
          <a:prstGeom prst="line">
            <a:avLst/>
          </a:prstGeom>
          <a:noFill/>
          <a:ln w="3492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36555" name="Line 11"/>
          <p:cNvSpPr>
            <a:spLocks noChangeShapeType="1"/>
          </p:cNvSpPr>
          <p:nvPr/>
        </p:nvSpPr>
        <p:spPr bwMode="auto">
          <a:xfrm>
            <a:off x="2467681" y="4375680"/>
            <a:ext cx="3128962" cy="265112"/>
          </a:xfrm>
          <a:prstGeom prst="line">
            <a:avLst/>
          </a:prstGeom>
          <a:noFill/>
          <a:ln w="3492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36557" name="Line 13"/>
          <p:cNvSpPr>
            <a:spLocks noChangeShapeType="1"/>
          </p:cNvSpPr>
          <p:nvPr/>
        </p:nvSpPr>
        <p:spPr bwMode="auto">
          <a:xfrm>
            <a:off x="2467681" y="4388381"/>
            <a:ext cx="3109254" cy="482384"/>
          </a:xfrm>
          <a:prstGeom prst="line">
            <a:avLst/>
          </a:prstGeom>
          <a:noFill/>
          <a:ln w="3492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 </a:t>
            </a:r>
            <a:r>
              <a:rPr lang="en-US" dirty="0" smtClean="0"/>
              <a:t>Cross-Company Excel Integration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MC-1.4-1-XLS-152</a:t>
            </a:r>
            <a:endParaRPr lang="en-US" dirty="0"/>
          </a:p>
        </p:txBody>
      </p:sp>
      <p:pic>
        <p:nvPicPr>
          <p:cNvPr id="5" name="Picture 4" descr="JE-CC-Excel-Integ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3974" y="1073732"/>
            <a:ext cx="6353175" cy="3895725"/>
          </a:xfrm>
          <a:prstGeom prst="rect">
            <a:avLst/>
          </a:prstGeom>
        </p:spPr>
      </p:pic>
      <p:pic>
        <p:nvPicPr>
          <p:cNvPr id="6" name="Picture 5" descr="CC-Excel-Blank-Shee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191" y="5182585"/>
            <a:ext cx="8519311" cy="10641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MC-1.4-1-XLS-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14400" y="1371600"/>
            <a:ext cx="6019800" cy="3276600"/>
          </a:xfrm>
          <a:prstGeom prst="rect">
            <a:avLst/>
          </a:prstGeom>
          <a:solidFill>
            <a:srgbClr val="E1F1F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1295400" y="2057400"/>
            <a:ext cx="5334000" cy="1066800"/>
            <a:chOff x="816" y="1296"/>
            <a:chExt cx="3360" cy="672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816" y="1296"/>
              <a:ext cx="3360" cy="672"/>
            </a:xfrm>
            <a:prstGeom prst="rect">
              <a:avLst/>
            </a:prstGeom>
            <a:solidFill>
              <a:srgbClr val="C7D6E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816" y="1296"/>
              <a:ext cx="29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dirty="0">
                  <a:solidFill>
                    <a:schemeClr val="tx1"/>
                  </a:solidFill>
                </a:rPr>
                <a:t>Entity-Level Child Posting – Entity </a:t>
              </a:r>
              <a:r>
                <a:rPr lang="en-US" sz="1400" dirty="0" smtClean="0">
                  <a:solidFill>
                    <a:schemeClr val="tx1"/>
                  </a:solidFill>
                </a:rPr>
                <a:t>10USACO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9" name="Group 13"/>
            <p:cNvGrpSpPr>
              <a:grpSpLocks/>
            </p:cNvGrpSpPr>
            <p:nvPr/>
          </p:nvGrpSpPr>
          <p:grpSpPr bwMode="auto">
            <a:xfrm>
              <a:off x="960" y="1536"/>
              <a:ext cx="3120" cy="154"/>
              <a:chOff x="960" y="1536"/>
              <a:chExt cx="3120" cy="154"/>
            </a:xfrm>
          </p:grpSpPr>
          <p:sp>
            <p:nvSpPr>
              <p:cNvPr id="15" name="Rectangle 7"/>
              <p:cNvSpPr>
                <a:spLocks noChangeArrowheads="1"/>
              </p:cNvSpPr>
              <p:nvPr/>
            </p:nvSpPr>
            <p:spPr bwMode="auto">
              <a:xfrm>
                <a:off x="960" y="1536"/>
                <a:ext cx="3120" cy="144"/>
              </a:xfrm>
              <a:prstGeom prst="rect">
                <a:avLst/>
              </a:prstGeom>
              <a:solidFill>
                <a:srgbClr val="8198E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Text Box 10"/>
              <p:cNvSpPr txBox="1">
                <a:spLocks noChangeArrowheads="1"/>
              </p:cNvSpPr>
              <p:nvPr/>
            </p:nvSpPr>
            <p:spPr bwMode="auto">
              <a:xfrm>
                <a:off x="960" y="1536"/>
                <a:ext cx="16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Level 3  </a:t>
                </a:r>
                <a:r>
                  <a:rPr lang="en-US" sz="1000" dirty="0">
                    <a:solidFill>
                      <a:schemeClr val="tx1"/>
                    </a:solidFill>
                  </a:rPr>
                  <a:t>- Posting Line</a:t>
                </a:r>
              </a:p>
            </p:txBody>
          </p:sp>
          <p:sp>
            <p:nvSpPr>
              <p:cNvPr id="17" name="Text Box 11"/>
              <p:cNvSpPr txBox="1">
                <a:spLocks noChangeArrowheads="1"/>
              </p:cNvSpPr>
              <p:nvPr/>
            </p:nvSpPr>
            <p:spPr bwMode="auto">
              <a:xfrm>
                <a:off x="2400" y="1536"/>
                <a:ext cx="72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>
                    <a:solidFill>
                      <a:schemeClr val="tx1"/>
                    </a:solidFill>
                  </a:rPr>
                  <a:t>AC 10000012</a:t>
                </a:r>
              </a:p>
            </p:txBody>
          </p:sp>
          <p:sp>
            <p:nvSpPr>
              <p:cNvPr id="18" name="Text Box 12"/>
              <p:cNvSpPr txBox="1">
                <a:spLocks noChangeArrowheads="1"/>
              </p:cNvSpPr>
              <p:nvPr/>
            </p:nvSpPr>
            <p:spPr bwMode="auto">
              <a:xfrm>
                <a:off x="3408" y="1536"/>
                <a:ext cx="67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>
                    <a:solidFill>
                      <a:schemeClr val="tx1"/>
                    </a:solidFill>
                  </a:rPr>
                  <a:t>DR  12,000</a:t>
                </a:r>
              </a:p>
            </p:txBody>
          </p:sp>
        </p:grpSp>
        <p:grpSp>
          <p:nvGrpSpPr>
            <p:cNvPr id="10" name="Group 14"/>
            <p:cNvGrpSpPr>
              <a:grpSpLocks/>
            </p:cNvGrpSpPr>
            <p:nvPr/>
          </p:nvGrpSpPr>
          <p:grpSpPr bwMode="auto">
            <a:xfrm>
              <a:off x="960" y="1728"/>
              <a:ext cx="3120" cy="154"/>
              <a:chOff x="960" y="1536"/>
              <a:chExt cx="3120" cy="154"/>
            </a:xfrm>
          </p:grpSpPr>
          <p:sp>
            <p:nvSpPr>
              <p:cNvPr id="11" name="Rectangle 15"/>
              <p:cNvSpPr>
                <a:spLocks noChangeArrowheads="1"/>
              </p:cNvSpPr>
              <p:nvPr/>
            </p:nvSpPr>
            <p:spPr bwMode="auto">
              <a:xfrm>
                <a:off x="960" y="1536"/>
                <a:ext cx="3120" cy="144"/>
              </a:xfrm>
              <a:prstGeom prst="rect">
                <a:avLst/>
              </a:prstGeom>
              <a:solidFill>
                <a:srgbClr val="8198E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" name="Text Box 16"/>
              <p:cNvSpPr txBox="1">
                <a:spLocks noChangeArrowheads="1"/>
              </p:cNvSpPr>
              <p:nvPr/>
            </p:nvSpPr>
            <p:spPr bwMode="auto">
              <a:xfrm>
                <a:off x="960" y="1536"/>
                <a:ext cx="16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Level 3  </a:t>
                </a:r>
                <a:r>
                  <a:rPr lang="en-US" sz="1000" dirty="0">
                    <a:solidFill>
                      <a:schemeClr val="tx1"/>
                    </a:solidFill>
                  </a:rPr>
                  <a:t>- Posting Line</a:t>
                </a:r>
              </a:p>
            </p:txBody>
          </p:sp>
          <p:sp>
            <p:nvSpPr>
              <p:cNvPr id="13" name="Text Box 17"/>
              <p:cNvSpPr txBox="1">
                <a:spLocks noChangeArrowheads="1"/>
              </p:cNvSpPr>
              <p:nvPr/>
            </p:nvSpPr>
            <p:spPr bwMode="auto">
              <a:xfrm>
                <a:off x="2400" y="1536"/>
                <a:ext cx="72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>
                    <a:solidFill>
                      <a:schemeClr val="tx1"/>
                    </a:solidFill>
                  </a:rPr>
                  <a:t>AC 100400</a:t>
                </a:r>
              </a:p>
            </p:txBody>
          </p:sp>
          <p:sp>
            <p:nvSpPr>
              <p:cNvPr id="14" name="Text Box 18"/>
              <p:cNvSpPr txBox="1">
                <a:spLocks noChangeArrowheads="1"/>
              </p:cNvSpPr>
              <p:nvPr/>
            </p:nvSpPr>
            <p:spPr bwMode="auto">
              <a:xfrm>
                <a:off x="3408" y="1536"/>
                <a:ext cx="67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>
                    <a:solidFill>
                      <a:schemeClr val="tx1"/>
                    </a:solidFill>
                  </a:rPr>
                  <a:t>CR  12,000</a:t>
                </a:r>
              </a:p>
            </p:txBody>
          </p:sp>
        </p:grpSp>
      </p:grpSp>
      <p:grpSp>
        <p:nvGrpSpPr>
          <p:cNvPr id="19" name="Group 20"/>
          <p:cNvGrpSpPr>
            <a:grpSpLocks/>
          </p:cNvGrpSpPr>
          <p:nvPr/>
        </p:nvGrpSpPr>
        <p:grpSpPr bwMode="auto">
          <a:xfrm>
            <a:off x="1295400" y="3352800"/>
            <a:ext cx="5334000" cy="1066800"/>
            <a:chOff x="816" y="1296"/>
            <a:chExt cx="3360" cy="672"/>
          </a:xfrm>
        </p:grpSpPr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816" y="1296"/>
              <a:ext cx="3360" cy="672"/>
            </a:xfrm>
            <a:prstGeom prst="rect">
              <a:avLst/>
            </a:prstGeom>
            <a:solidFill>
              <a:srgbClr val="C7D6E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Text Box 22"/>
            <p:cNvSpPr txBox="1">
              <a:spLocks noChangeArrowheads="1"/>
            </p:cNvSpPr>
            <p:nvPr/>
          </p:nvSpPr>
          <p:spPr bwMode="auto">
            <a:xfrm>
              <a:off x="816" y="1296"/>
              <a:ext cx="29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dirty="0">
                  <a:solidFill>
                    <a:schemeClr val="tx1"/>
                  </a:solidFill>
                </a:rPr>
                <a:t>Entity-Level Child Posting – Entity </a:t>
              </a:r>
              <a:r>
                <a:rPr lang="en-US" sz="1400" dirty="0" smtClean="0">
                  <a:solidFill>
                    <a:schemeClr val="tx1"/>
                  </a:solidFill>
                </a:rPr>
                <a:t>11CANCO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22" name="Group 23"/>
            <p:cNvGrpSpPr>
              <a:grpSpLocks/>
            </p:cNvGrpSpPr>
            <p:nvPr/>
          </p:nvGrpSpPr>
          <p:grpSpPr bwMode="auto">
            <a:xfrm>
              <a:off x="960" y="1536"/>
              <a:ext cx="3120" cy="154"/>
              <a:chOff x="960" y="1536"/>
              <a:chExt cx="3120" cy="154"/>
            </a:xfrm>
          </p:grpSpPr>
          <p:sp>
            <p:nvSpPr>
              <p:cNvPr id="28" name="Rectangle 24"/>
              <p:cNvSpPr>
                <a:spLocks noChangeArrowheads="1"/>
              </p:cNvSpPr>
              <p:nvPr/>
            </p:nvSpPr>
            <p:spPr bwMode="auto">
              <a:xfrm>
                <a:off x="960" y="1536"/>
                <a:ext cx="3120" cy="144"/>
              </a:xfrm>
              <a:prstGeom prst="rect">
                <a:avLst/>
              </a:prstGeom>
              <a:solidFill>
                <a:srgbClr val="8198E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" name="Text Box 25"/>
              <p:cNvSpPr txBox="1">
                <a:spLocks noChangeArrowheads="1"/>
              </p:cNvSpPr>
              <p:nvPr/>
            </p:nvSpPr>
            <p:spPr bwMode="auto">
              <a:xfrm>
                <a:off x="960" y="1536"/>
                <a:ext cx="16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Level 3  </a:t>
                </a:r>
                <a:r>
                  <a:rPr lang="en-US" sz="1000" dirty="0">
                    <a:solidFill>
                      <a:schemeClr val="tx1"/>
                    </a:solidFill>
                  </a:rPr>
                  <a:t>- Posting Line</a:t>
                </a:r>
              </a:p>
            </p:txBody>
          </p:sp>
          <p:sp>
            <p:nvSpPr>
              <p:cNvPr id="30" name="Text Box 26"/>
              <p:cNvSpPr txBox="1">
                <a:spLocks noChangeArrowheads="1"/>
              </p:cNvSpPr>
              <p:nvPr/>
            </p:nvSpPr>
            <p:spPr bwMode="auto">
              <a:xfrm>
                <a:off x="2400" y="1536"/>
                <a:ext cx="72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/>
                  <a:t>AC 410001</a:t>
                </a:r>
              </a:p>
            </p:txBody>
          </p:sp>
          <p:sp>
            <p:nvSpPr>
              <p:cNvPr id="31" name="Text Box 27"/>
              <p:cNvSpPr txBox="1">
                <a:spLocks noChangeArrowheads="1"/>
              </p:cNvSpPr>
              <p:nvPr/>
            </p:nvSpPr>
            <p:spPr bwMode="auto">
              <a:xfrm>
                <a:off x="3408" y="1536"/>
                <a:ext cx="67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>
                    <a:solidFill>
                      <a:schemeClr val="tx1"/>
                    </a:solidFill>
                  </a:rPr>
                  <a:t>DR  12,000</a:t>
                </a:r>
              </a:p>
            </p:txBody>
          </p:sp>
        </p:grpSp>
        <p:grpSp>
          <p:nvGrpSpPr>
            <p:cNvPr id="23" name="Group 28"/>
            <p:cNvGrpSpPr>
              <a:grpSpLocks/>
            </p:cNvGrpSpPr>
            <p:nvPr/>
          </p:nvGrpSpPr>
          <p:grpSpPr bwMode="auto">
            <a:xfrm>
              <a:off x="960" y="1728"/>
              <a:ext cx="3120" cy="154"/>
              <a:chOff x="960" y="1536"/>
              <a:chExt cx="3120" cy="154"/>
            </a:xfrm>
          </p:grpSpPr>
          <p:sp>
            <p:nvSpPr>
              <p:cNvPr id="24" name="Rectangle 29"/>
              <p:cNvSpPr>
                <a:spLocks noChangeArrowheads="1"/>
              </p:cNvSpPr>
              <p:nvPr/>
            </p:nvSpPr>
            <p:spPr bwMode="auto">
              <a:xfrm>
                <a:off x="960" y="1536"/>
                <a:ext cx="3120" cy="144"/>
              </a:xfrm>
              <a:prstGeom prst="rect">
                <a:avLst/>
              </a:prstGeom>
              <a:solidFill>
                <a:srgbClr val="8198E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Text Box 30"/>
              <p:cNvSpPr txBox="1">
                <a:spLocks noChangeArrowheads="1"/>
              </p:cNvSpPr>
              <p:nvPr/>
            </p:nvSpPr>
            <p:spPr bwMode="auto">
              <a:xfrm>
                <a:off x="960" y="1536"/>
                <a:ext cx="16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Level 3  </a:t>
                </a:r>
                <a:r>
                  <a:rPr lang="en-US" sz="1000" dirty="0">
                    <a:solidFill>
                      <a:schemeClr val="tx1"/>
                    </a:solidFill>
                  </a:rPr>
                  <a:t>- Posting Line</a:t>
                </a:r>
              </a:p>
            </p:txBody>
          </p:sp>
          <p:sp>
            <p:nvSpPr>
              <p:cNvPr id="26" name="Text Box 31"/>
              <p:cNvSpPr txBox="1">
                <a:spLocks noChangeArrowheads="1"/>
              </p:cNvSpPr>
              <p:nvPr/>
            </p:nvSpPr>
            <p:spPr bwMode="auto">
              <a:xfrm>
                <a:off x="2400" y="1536"/>
                <a:ext cx="72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/>
                  <a:t>AC 4100021</a:t>
                </a:r>
              </a:p>
            </p:txBody>
          </p:sp>
          <p:sp>
            <p:nvSpPr>
              <p:cNvPr id="27" name="Text Box 32"/>
              <p:cNvSpPr txBox="1">
                <a:spLocks noChangeArrowheads="1"/>
              </p:cNvSpPr>
              <p:nvPr/>
            </p:nvSpPr>
            <p:spPr bwMode="auto">
              <a:xfrm>
                <a:off x="3408" y="1536"/>
                <a:ext cx="67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>
                    <a:solidFill>
                      <a:schemeClr val="tx1"/>
                    </a:solidFill>
                  </a:rPr>
                  <a:t>CR  12,000</a:t>
                </a:r>
              </a:p>
            </p:txBody>
          </p:sp>
        </p:grpSp>
      </p:grpSp>
      <p:sp>
        <p:nvSpPr>
          <p:cNvPr id="32" name="Text Box 33"/>
          <p:cNvSpPr txBox="1">
            <a:spLocks noChangeArrowheads="1"/>
          </p:cNvSpPr>
          <p:nvPr/>
        </p:nvSpPr>
        <p:spPr bwMode="auto">
          <a:xfrm>
            <a:off x="990600" y="1447800"/>
            <a:ext cx="4648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tx1"/>
                </a:solidFill>
              </a:rPr>
              <a:t>Level 1 – Overall Posting Details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Designed for use by system administrators and senior staff.</a:t>
            </a:r>
          </a:p>
          <a:p>
            <a:pPr>
              <a:spcBef>
                <a:spcPct val="40000"/>
              </a:spcBef>
            </a:pPr>
            <a:r>
              <a:rPr lang="en-US"/>
              <a:t>Lets you bypass some of the validations of standard journal entry.</a:t>
            </a:r>
          </a:p>
          <a:p>
            <a:pPr>
              <a:spcBef>
                <a:spcPct val="40000"/>
              </a:spcBef>
            </a:pPr>
            <a:r>
              <a:rPr lang="en-US"/>
              <a:t>Designed for Excel Integration Repair activities.</a:t>
            </a:r>
          </a:p>
          <a:p>
            <a:pPr lvl="1">
              <a:buFontTx/>
              <a:buNone/>
            </a:pPr>
            <a:r>
              <a:rPr lang="en-US"/>
              <a:t>Usage Examples</a:t>
            </a:r>
          </a:p>
          <a:p>
            <a:pPr lvl="2"/>
            <a:r>
              <a:rPr lang="en-US"/>
              <a:t>Manually adjusting rounding differences on inventory control accounts</a:t>
            </a:r>
          </a:p>
          <a:p>
            <a:pPr lvl="2"/>
            <a:r>
              <a:rPr lang="en-US"/>
              <a:t>Manually adjusting errors in initial data load</a:t>
            </a:r>
          </a:p>
          <a:p>
            <a:pPr lvl="2"/>
            <a:r>
              <a:rPr lang="en-US"/>
              <a:t>Manually adjusting historical AR and AP balances at initial data load</a:t>
            </a:r>
          </a:p>
        </p:txBody>
      </p:sp>
      <p:sp>
        <p:nvSpPr>
          <p:cNvPr id="238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 Excel Integration Repair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92272" y="6638544"/>
            <a:ext cx="1451728" cy="219456"/>
          </a:xfrm>
        </p:spPr>
        <p:txBody>
          <a:bodyPr/>
          <a:lstStyle/>
          <a:p>
            <a:r>
              <a:rPr lang="en-US" smtClean="0"/>
              <a:t>MC-1.4-1-XLS-160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ebdings" pitchFamily="18" charset="2"/>
              <a:buNone/>
            </a:pPr>
            <a:r>
              <a:rPr lang="en-US" u="sng" dirty="0">
                <a:solidFill>
                  <a:srgbClr val="1A7BB2"/>
                </a:solidFill>
              </a:rPr>
              <a:t>NOT</a:t>
            </a:r>
            <a:r>
              <a:rPr lang="en-US" dirty="0">
                <a:solidFill>
                  <a:srgbClr val="1A7BB2"/>
                </a:solidFill>
              </a:rPr>
              <a:t> for use in:</a:t>
            </a:r>
          </a:p>
          <a:p>
            <a:r>
              <a:rPr lang="en-US" dirty="0"/>
              <a:t>Day-to-day accounting activities.</a:t>
            </a:r>
          </a:p>
          <a:p>
            <a:pPr>
              <a:spcBef>
                <a:spcPct val="50000"/>
              </a:spcBef>
            </a:pPr>
            <a:r>
              <a:rPr lang="en-US" dirty="0"/>
              <a:t>Correcting discrepancies between GL and AR/AP.</a:t>
            </a:r>
          </a:p>
          <a:p>
            <a:pPr lvl="1"/>
            <a:r>
              <a:rPr lang="en-US" dirty="0"/>
              <a:t>This requires intervention by QAD Support!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JE Excel Integration Repair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47175" y="6638544"/>
            <a:ext cx="1696825" cy="219456"/>
          </a:xfrm>
        </p:spPr>
        <p:txBody>
          <a:bodyPr/>
          <a:lstStyle/>
          <a:p>
            <a:r>
              <a:rPr lang="en-US" smtClean="0"/>
              <a:t>MC-1.4-1-XLS-170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Learn how to use Excel integration for: </a:t>
            </a:r>
          </a:p>
          <a:p>
            <a:pPr lvl="1"/>
            <a:r>
              <a:rPr lang="en-US" dirty="0"/>
              <a:t>Loading and updating static data</a:t>
            </a:r>
          </a:p>
          <a:p>
            <a:pPr lvl="1"/>
            <a:r>
              <a:rPr lang="en-US" dirty="0"/>
              <a:t>Loading transaction data</a:t>
            </a:r>
          </a:p>
        </p:txBody>
      </p:sp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93930" y="6638544"/>
            <a:ext cx="1150070" cy="219456"/>
          </a:xfrm>
        </p:spPr>
        <p:txBody>
          <a:bodyPr/>
          <a:lstStyle/>
          <a:p>
            <a:r>
              <a:rPr lang="en-US" dirty="0" smtClean="0"/>
              <a:t>MC-1.4-1-XLS-020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79151" y="6638544"/>
            <a:ext cx="1564849" cy="219456"/>
          </a:xfrm>
        </p:spPr>
        <p:txBody>
          <a:bodyPr/>
          <a:lstStyle/>
          <a:p>
            <a:r>
              <a:rPr lang="en-US" smtClean="0"/>
              <a:t>MC-1.4-1-XLS-180</a:t>
            </a:r>
            <a:endParaRPr lang="en-US"/>
          </a:p>
        </p:txBody>
      </p:sp>
      <p:pic>
        <p:nvPicPr>
          <p:cNvPr id="231427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481" y="1893712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Create the following data using the excel integration functionality</a:t>
            </a:r>
          </a:p>
          <a:p>
            <a:pPr lvl="1"/>
            <a:r>
              <a:rPr lang="en-US"/>
              <a:t>If some information is not mentioned in the instructions check with the available data in the system and then complete the data to be uploaded</a:t>
            </a:r>
          </a:p>
          <a:p>
            <a:pPr lvl="1"/>
            <a:r>
              <a:rPr lang="en-US"/>
              <a:t>EMEA: log into entity EMEA-DE</a:t>
            </a:r>
          </a:p>
          <a:p>
            <a:pPr lvl="1"/>
            <a:r>
              <a:rPr lang="en-US"/>
              <a:t>US: log into entity US-WEST</a:t>
            </a:r>
          </a:p>
        </p:txBody>
      </p:sp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Exercise: Excel Integration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22590" y="6638544"/>
            <a:ext cx="1621410" cy="219456"/>
          </a:xfrm>
        </p:spPr>
        <p:txBody>
          <a:bodyPr/>
          <a:lstStyle/>
          <a:p>
            <a:r>
              <a:rPr lang="en-US" smtClean="0"/>
              <a:t>MC-1.4-1-XLS-190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73118"/>
            <a:ext cx="8153400" cy="5429250"/>
          </a:xfrm>
        </p:spPr>
        <p:txBody>
          <a:bodyPr/>
          <a:lstStyle/>
          <a:p>
            <a:r>
              <a:rPr lang="en-US" dirty="0"/>
              <a:t>Account: 15900(EMEA) / 2059(US)</a:t>
            </a:r>
          </a:p>
          <a:p>
            <a:r>
              <a:rPr lang="en-US" dirty="0"/>
              <a:t>Description: Supplier open bal transfer</a:t>
            </a:r>
          </a:p>
          <a:p>
            <a:r>
              <a:rPr lang="en-US" dirty="0"/>
              <a:t>Type: Standard account</a:t>
            </a:r>
          </a:p>
          <a:p>
            <a:r>
              <a:rPr lang="en-US" dirty="0"/>
              <a:t>Category: Liability</a:t>
            </a:r>
          </a:p>
          <a:p>
            <a:r>
              <a:rPr lang="en-US" dirty="0"/>
              <a:t>Analysis: None</a:t>
            </a:r>
          </a:p>
          <a:p>
            <a:r>
              <a:rPr lang="en-US" dirty="0"/>
              <a:t>Debit/Credit: Debit</a:t>
            </a:r>
          </a:p>
          <a:p>
            <a:r>
              <a:rPr lang="en-US" dirty="0"/>
              <a:t>Balance account</a:t>
            </a:r>
          </a:p>
          <a:p>
            <a:r>
              <a:rPr lang="en-US" dirty="0"/>
              <a:t>Manual posting</a:t>
            </a:r>
          </a:p>
          <a:p>
            <a:r>
              <a:rPr lang="en-US" dirty="0"/>
              <a:t>Consolidation method: current exchange rate</a:t>
            </a:r>
          </a:p>
          <a:p>
            <a:endParaRPr lang="en-US" dirty="0"/>
          </a:p>
        </p:txBody>
      </p:sp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0228"/>
            <a:ext cx="8153400" cy="519113"/>
          </a:xfrm>
        </p:spPr>
        <p:txBody>
          <a:bodyPr/>
          <a:lstStyle/>
          <a:p>
            <a:r>
              <a:rPr lang="en-US" sz="2800" dirty="0"/>
              <a:t>Exercise: Accounts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01699" y="6638544"/>
            <a:ext cx="1442301" cy="219456"/>
          </a:xfrm>
        </p:spPr>
        <p:txBody>
          <a:bodyPr/>
          <a:lstStyle/>
          <a:p>
            <a:r>
              <a:rPr lang="en-US" smtClean="0"/>
              <a:t>MC-1.4-1-XLS-200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41552"/>
            <a:ext cx="8153400" cy="55419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BR code: </a:t>
            </a:r>
            <a:r>
              <a:rPr lang="en-US" dirty="0" err="1"/>
              <a:t>Gallug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BR Name: Global </a:t>
            </a:r>
            <a:r>
              <a:rPr lang="en-US" dirty="0" err="1"/>
              <a:t>Alluminium</a:t>
            </a:r>
            <a:r>
              <a:rPr lang="en-US" dirty="0"/>
              <a:t> Germany</a:t>
            </a:r>
          </a:p>
          <a:p>
            <a:pPr>
              <a:lnSpc>
                <a:spcPct val="90000"/>
              </a:lnSpc>
            </a:pPr>
            <a:r>
              <a:rPr lang="en-US" dirty="0"/>
              <a:t>BR Search Name: </a:t>
            </a:r>
            <a:r>
              <a:rPr lang="en-US" dirty="0" err="1"/>
              <a:t>Gallug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Head-Office address: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Address: </a:t>
            </a:r>
            <a:r>
              <a:rPr lang="en-US" dirty="0" err="1"/>
              <a:t>Ostseestrasse</a:t>
            </a:r>
            <a:r>
              <a:rPr lang="en-US" dirty="0"/>
              <a:t> 100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Zip code: 55001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City: Bremen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Country: DE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Language: us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Contact: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Name: Muller  Initial: J  Gender: Male  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Function: Sales Manager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Telephone: +49-2-75800123 </a:t>
            </a:r>
          </a:p>
        </p:txBody>
      </p:sp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0228"/>
            <a:ext cx="8153400" cy="517525"/>
          </a:xfrm>
        </p:spPr>
        <p:txBody>
          <a:bodyPr>
            <a:noAutofit/>
          </a:bodyPr>
          <a:lstStyle/>
          <a:p>
            <a:r>
              <a:rPr lang="en-US" sz="2800" dirty="0"/>
              <a:t>Exercise: Business Relation (BR)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28322" y="6638544"/>
            <a:ext cx="1715678" cy="219456"/>
          </a:xfrm>
        </p:spPr>
        <p:txBody>
          <a:bodyPr/>
          <a:lstStyle/>
          <a:p>
            <a:r>
              <a:rPr lang="en-US" smtClean="0"/>
              <a:t>MC-1.4-1-XLS-210</a:t>
            </a:r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/>
              <a:t>Supplier code : S01000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BR code: </a:t>
            </a:r>
            <a:r>
              <a:rPr lang="en-US" sz="2400" dirty="0" err="1"/>
              <a:t>Gallug</a:t>
            </a: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/>
              <a:t>Default currency: EUR (EMEA), USD (US)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Credit terms: 2M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Invoice status code: 999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All 3 Control accounts: APcontrol3rdparty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Sub-Account profile: </a:t>
            </a:r>
            <a:r>
              <a:rPr lang="en-US" sz="2400" dirty="0" err="1"/>
              <a:t>Mech</a:t>
            </a: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/>
              <a:t>Purchase account profile: purchase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Supplier type: OTH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Taxable: Yes</a:t>
            </a:r>
          </a:p>
          <a:p>
            <a:pPr>
              <a:lnSpc>
                <a:spcPct val="80000"/>
              </a:lnSpc>
            </a:pPr>
            <a:r>
              <a:rPr lang="en-US" sz="2400" dirty="0" err="1"/>
              <a:t>Taxzone</a:t>
            </a:r>
            <a:r>
              <a:rPr lang="en-US" sz="2400" dirty="0"/>
              <a:t>: DE</a:t>
            </a:r>
          </a:p>
          <a:p>
            <a:pPr>
              <a:lnSpc>
                <a:spcPct val="80000"/>
              </a:lnSpc>
            </a:pPr>
            <a:r>
              <a:rPr lang="en-US" sz="2400" dirty="0" err="1"/>
              <a:t>Taxclass</a:t>
            </a:r>
            <a:r>
              <a:rPr lang="en-US" sz="2400" dirty="0"/>
              <a:t>: H</a:t>
            </a:r>
          </a:p>
          <a:p>
            <a:pPr>
              <a:lnSpc>
                <a:spcPct val="80000"/>
              </a:lnSpc>
            </a:pPr>
            <a:endParaRPr lang="en-US" sz="2400" dirty="0"/>
          </a:p>
          <a:p>
            <a:pPr>
              <a:lnSpc>
                <a:spcPct val="80000"/>
              </a:lnSpc>
            </a:pPr>
            <a:endParaRPr lang="en-US" sz="2400" dirty="0"/>
          </a:p>
        </p:txBody>
      </p:sp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/>
              <a:t>Exercise: Suppliers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MC-1.4-1-XLS-220</a:t>
            </a:r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10689"/>
            <a:ext cx="8153400" cy="5137150"/>
          </a:xfrm>
        </p:spPr>
        <p:txBody>
          <a:bodyPr/>
          <a:lstStyle/>
          <a:p>
            <a:r>
              <a:rPr lang="en-US" dirty="0"/>
              <a:t>Bank format: IBAN</a:t>
            </a:r>
          </a:p>
          <a:p>
            <a:r>
              <a:rPr lang="en-US" dirty="0"/>
              <a:t>Bank account: </a:t>
            </a:r>
            <a:r>
              <a:rPr lang="de-DE" altLang="ja-JP" dirty="0">
                <a:ea typeface="MS PGothic" pitchFamily="34" charset="-128"/>
              </a:rPr>
              <a:t>DE73370502990152004792</a:t>
            </a:r>
            <a:r>
              <a:rPr lang="en-US" altLang="ja-JP" dirty="0">
                <a:ea typeface="MS PGothic" pitchFamily="34" charset="-128"/>
              </a:rPr>
              <a:t> </a:t>
            </a:r>
          </a:p>
          <a:p>
            <a:r>
              <a:rPr lang="en-US" altLang="ja-JP" dirty="0">
                <a:ea typeface="MS PGothic" pitchFamily="34" charset="-128"/>
              </a:rPr>
              <a:t>SWIFT code: </a:t>
            </a:r>
            <a:r>
              <a:rPr lang="de-DE" altLang="ja-JP" dirty="0">
                <a:ea typeface="MS PGothic" pitchFamily="34" charset="-128"/>
              </a:rPr>
              <a:t>COKSDE33</a:t>
            </a:r>
            <a:r>
              <a:rPr lang="en-US" altLang="ja-JP" dirty="0">
                <a:ea typeface="MS PGothic" pitchFamily="34" charset="-128"/>
              </a:rPr>
              <a:t> </a:t>
            </a:r>
          </a:p>
          <a:p>
            <a:r>
              <a:rPr lang="en-US" altLang="ja-JP" dirty="0">
                <a:ea typeface="MS PGothic" pitchFamily="34" charset="-128"/>
              </a:rPr>
              <a:t>Default bank: True</a:t>
            </a:r>
          </a:p>
          <a:p>
            <a:r>
              <a:rPr lang="en-US" altLang="ja-JP" dirty="0">
                <a:ea typeface="MS PGothic" pitchFamily="34" charset="-128"/>
              </a:rPr>
              <a:t>Own Bank account: </a:t>
            </a:r>
            <a:r>
              <a:rPr lang="en-US" dirty="0"/>
              <a:t>12345678</a:t>
            </a:r>
          </a:p>
          <a:p>
            <a:r>
              <a:rPr lang="en-US" dirty="0"/>
              <a:t>Payment format: US-CHECK</a:t>
            </a:r>
          </a:p>
          <a:p>
            <a:r>
              <a:rPr lang="en-US" dirty="0"/>
              <a:t>Parent type: CREDITOR</a:t>
            </a:r>
          </a:p>
          <a:p>
            <a:r>
              <a:rPr lang="en-US" dirty="0"/>
              <a:t>Parent object code: S01000</a:t>
            </a:r>
          </a:p>
          <a:p>
            <a:r>
              <a:rPr lang="en-US" dirty="0"/>
              <a:t>Entity code: US-WEST</a:t>
            </a:r>
          </a:p>
          <a:p>
            <a:endParaRPr lang="en-US" dirty="0"/>
          </a:p>
        </p:txBody>
      </p:sp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38250"/>
            <a:ext cx="8153400" cy="815975"/>
          </a:xfrm>
        </p:spPr>
        <p:txBody>
          <a:bodyPr/>
          <a:lstStyle/>
          <a:p>
            <a:r>
              <a:rPr lang="en-US" sz="2800" dirty="0"/>
              <a:t>Exercise: Supplier Bank Account Nr (US)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47175" y="6638544"/>
            <a:ext cx="1696825" cy="219456"/>
          </a:xfrm>
        </p:spPr>
        <p:txBody>
          <a:bodyPr/>
          <a:lstStyle/>
          <a:p>
            <a:r>
              <a:rPr lang="en-US" smtClean="0"/>
              <a:t>MC-1.4-1-XLS-230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7565"/>
            <a:ext cx="8153400" cy="5137150"/>
          </a:xfrm>
        </p:spPr>
        <p:txBody>
          <a:bodyPr/>
          <a:lstStyle/>
          <a:p>
            <a:r>
              <a:rPr lang="en-US" sz="2400" dirty="0"/>
              <a:t>Bank format: IBAN</a:t>
            </a:r>
          </a:p>
          <a:p>
            <a:r>
              <a:rPr lang="en-US" sz="2400" dirty="0"/>
              <a:t>Bank account: </a:t>
            </a:r>
            <a:r>
              <a:rPr lang="de-DE" altLang="ja-JP" sz="2400" dirty="0">
                <a:ea typeface="MS PGothic" pitchFamily="34" charset="-128"/>
              </a:rPr>
              <a:t>DE73370502990152004792</a:t>
            </a:r>
            <a:r>
              <a:rPr lang="en-US" altLang="ja-JP" sz="2400" dirty="0">
                <a:ea typeface="MS PGothic" pitchFamily="34" charset="-128"/>
              </a:rPr>
              <a:t> </a:t>
            </a:r>
          </a:p>
          <a:p>
            <a:r>
              <a:rPr lang="en-US" altLang="ja-JP" sz="2400" dirty="0">
                <a:ea typeface="MS PGothic" pitchFamily="34" charset="-128"/>
              </a:rPr>
              <a:t>SWIFT code: </a:t>
            </a:r>
            <a:r>
              <a:rPr lang="de-DE" altLang="ja-JP" sz="2400" dirty="0">
                <a:ea typeface="MS PGothic" pitchFamily="34" charset="-128"/>
              </a:rPr>
              <a:t>COKSDE33</a:t>
            </a:r>
            <a:r>
              <a:rPr lang="en-US" altLang="ja-JP" sz="2400" dirty="0">
                <a:ea typeface="MS PGothic" pitchFamily="34" charset="-128"/>
              </a:rPr>
              <a:t> </a:t>
            </a:r>
          </a:p>
          <a:p>
            <a:r>
              <a:rPr lang="en-US" altLang="ja-JP" sz="2400" dirty="0">
                <a:ea typeface="MS PGothic" pitchFamily="34" charset="-128"/>
              </a:rPr>
              <a:t>Default bank: True</a:t>
            </a:r>
          </a:p>
          <a:p>
            <a:r>
              <a:rPr lang="en-US" altLang="ja-JP" sz="2400" dirty="0">
                <a:ea typeface="MS PGothic" pitchFamily="34" charset="-128"/>
              </a:rPr>
              <a:t>Own Bank account: </a:t>
            </a:r>
            <a:r>
              <a:rPr lang="en-US" sz="2400" dirty="0"/>
              <a:t>DE03300209000001112223</a:t>
            </a:r>
          </a:p>
          <a:p>
            <a:r>
              <a:rPr lang="en-US" sz="2400" dirty="0"/>
              <a:t>Payment format: DEU.018</a:t>
            </a:r>
          </a:p>
          <a:p>
            <a:r>
              <a:rPr lang="en-US" sz="2400" dirty="0"/>
              <a:t>Attribute name: Payment type</a:t>
            </a:r>
          </a:p>
          <a:p>
            <a:r>
              <a:rPr lang="en-US" sz="2400" dirty="0"/>
              <a:t>Payment type: 51000</a:t>
            </a:r>
          </a:p>
          <a:p>
            <a:r>
              <a:rPr lang="en-US" sz="2400" dirty="0"/>
              <a:t>Parent type: CREDITOR</a:t>
            </a:r>
          </a:p>
          <a:p>
            <a:r>
              <a:rPr lang="en-US" sz="2400" dirty="0"/>
              <a:t>Parent object code: S01000</a:t>
            </a:r>
          </a:p>
          <a:p>
            <a:r>
              <a:rPr lang="en-US" sz="2400" dirty="0"/>
              <a:t>Entity code: EMEA-DE</a:t>
            </a:r>
          </a:p>
          <a:p>
            <a:endParaRPr lang="en-US" sz="2400" dirty="0"/>
          </a:p>
        </p:txBody>
      </p:sp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8823"/>
            <a:ext cx="8153400" cy="815975"/>
          </a:xfrm>
        </p:spPr>
        <p:txBody>
          <a:bodyPr/>
          <a:lstStyle/>
          <a:p>
            <a:r>
              <a:rPr lang="en-US" sz="2800" dirty="0"/>
              <a:t>Hands on: Supplier Bank Account Nr (EMEA)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35711" y="6638544"/>
            <a:ext cx="1508289" cy="219456"/>
          </a:xfrm>
        </p:spPr>
        <p:txBody>
          <a:bodyPr/>
          <a:lstStyle/>
          <a:p>
            <a:r>
              <a:rPr lang="en-US" smtClean="0"/>
              <a:t>MC-1.4-1-XLS-240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355" name="Object 3"/>
          <p:cNvGraphicFramePr>
            <a:graphicFrameLocks noChangeAspect="1"/>
          </p:cNvGraphicFramePr>
          <p:nvPr>
            <p:ph idx="1"/>
          </p:nvPr>
        </p:nvGraphicFramePr>
        <p:xfrm>
          <a:off x="388644" y="1108722"/>
          <a:ext cx="8382000" cy="4949825"/>
        </p:xfrm>
        <a:graphic>
          <a:graphicData uri="http://schemas.openxmlformats.org/presentationml/2006/ole">
            <p:oleObj spid="_x0000_s228355" name="Worksheet" r:id="rId3" imgW="7420051" imgH="4381500" progId="Excel.Sheet.8">
              <p:embed/>
            </p:oleObj>
          </a:graphicData>
        </a:graphic>
      </p:graphicFrame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Exercise: Supplier Open Items (USD)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81188" y="6638544"/>
            <a:ext cx="1762812" cy="219456"/>
          </a:xfrm>
        </p:spPr>
        <p:txBody>
          <a:bodyPr/>
          <a:lstStyle/>
          <a:p>
            <a:r>
              <a:rPr lang="en-US" smtClean="0"/>
              <a:t>MC-1.4-1-XLS-250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258" name="Object 290"/>
          <p:cNvGraphicFramePr>
            <a:graphicFrameLocks noChangeAspect="1"/>
          </p:cNvGraphicFramePr>
          <p:nvPr>
            <p:ph idx="1"/>
          </p:nvPr>
        </p:nvGraphicFramePr>
        <p:xfrm>
          <a:off x="862013" y="1075091"/>
          <a:ext cx="7419975" cy="4381500"/>
        </p:xfrm>
        <a:graphic>
          <a:graphicData uri="http://schemas.openxmlformats.org/presentationml/2006/ole">
            <p:oleObj spid="_x0000_s212258" name="Worksheet" r:id="rId3" imgW="7420051" imgH="4381500" progId="Excel.Sheet.8">
              <p:embed/>
            </p:oleObj>
          </a:graphicData>
        </a:graphic>
      </p:graphicFrame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Exercise: Supplier Open Items (EMEA)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63992" y="6638544"/>
            <a:ext cx="1480008" cy="219456"/>
          </a:xfrm>
        </p:spPr>
        <p:txBody>
          <a:bodyPr/>
          <a:lstStyle/>
          <a:p>
            <a:r>
              <a:rPr lang="en-US" smtClean="0"/>
              <a:t>MC-1.4-1-XLS-260</a:t>
            </a: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35129"/>
            <a:ext cx="8153400" cy="5357812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US" dirty="0"/>
              <a:t>Upload and post the following posting in the period of the system date (= posting date):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Daybook: TRAJE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Sub-account: </a:t>
            </a:r>
            <a:r>
              <a:rPr lang="en-US" dirty="0" err="1"/>
              <a:t>Gserv</a:t>
            </a:r>
            <a:r>
              <a:rPr lang="en-US" dirty="0"/>
              <a:t>  / Cost center: </a:t>
            </a:r>
            <a:r>
              <a:rPr lang="en-US" dirty="0" err="1"/>
              <a:t>Adm</a:t>
            </a:r>
            <a:r>
              <a:rPr lang="en-US" dirty="0"/>
              <a:t> (if needed)</a:t>
            </a:r>
          </a:p>
          <a:p>
            <a:pPr lvl="1">
              <a:lnSpc>
                <a:spcPct val="90000"/>
              </a:lnSpc>
            </a:pPr>
            <a:r>
              <a:rPr lang="fr-FR" dirty="0"/>
              <a:t>GL 7000 (</a:t>
            </a:r>
            <a:r>
              <a:rPr lang="fr-FR" dirty="0" err="1"/>
              <a:t>Travel</a:t>
            </a:r>
            <a:r>
              <a:rPr lang="fr-FR" dirty="0"/>
              <a:t>): 10 000 USD DEBIT</a:t>
            </a:r>
          </a:p>
          <a:p>
            <a:pPr lvl="1">
              <a:lnSpc>
                <a:spcPct val="90000"/>
              </a:lnSpc>
            </a:pPr>
            <a:r>
              <a:rPr lang="fr-FR" dirty="0"/>
              <a:t>GL 7010 (ICT): 900 USD DEBIT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/>
              <a:t>GL 7200 (Repair &amp; Maint): 1 100 USD DEBIT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B/S account:  GL 2470 (Accrual account): 12,000 USD CREDIT</a:t>
            </a:r>
          </a:p>
          <a:p>
            <a:pPr>
              <a:lnSpc>
                <a:spcPct val="90000"/>
              </a:lnSpc>
            </a:pPr>
            <a:r>
              <a:rPr lang="en-US" dirty="0"/>
              <a:t>Upload  and post the above posting  again but now as a Template: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Daybook TEMPLATE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Template code : M-EXP-ACCR-1 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/>
          </a:p>
        </p:txBody>
      </p:sp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13666"/>
            <a:ext cx="8153400" cy="620713"/>
          </a:xfrm>
        </p:spPr>
        <p:txBody>
          <a:bodyPr/>
          <a:lstStyle/>
          <a:p>
            <a:r>
              <a:rPr lang="en-US" dirty="0"/>
              <a:t>Exercise: Journal Entries (US)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35711" y="6638544"/>
            <a:ext cx="1508289" cy="219456"/>
          </a:xfrm>
        </p:spPr>
        <p:txBody>
          <a:bodyPr/>
          <a:lstStyle/>
          <a:p>
            <a:r>
              <a:rPr lang="en-US" smtClean="0"/>
              <a:t>MC-1.4-1-XLS-270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Fixed data</a:t>
            </a:r>
          </a:p>
          <a:p>
            <a:pPr lvl="2"/>
            <a:r>
              <a:rPr lang="en-US"/>
              <a:t>GL Accounts (25.3.13.5)</a:t>
            </a:r>
          </a:p>
          <a:p>
            <a:pPr lvl="2"/>
            <a:r>
              <a:rPr lang="en-US"/>
              <a:t>Business Relations (36.1.4.3.5)</a:t>
            </a:r>
          </a:p>
          <a:p>
            <a:pPr lvl="2"/>
            <a:r>
              <a:rPr lang="en-US"/>
              <a:t>…</a:t>
            </a:r>
          </a:p>
          <a:p>
            <a:r>
              <a:rPr lang="en-US"/>
              <a:t>Transactional data</a:t>
            </a:r>
          </a:p>
          <a:p>
            <a:pPr lvl="2"/>
            <a:r>
              <a:rPr lang="en-US"/>
              <a:t>Journal entries (25.13.1.6)</a:t>
            </a:r>
          </a:p>
          <a:p>
            <a:pPr lvl="1">
              <a:buFontTx/>
              <a:buNone/>
            </a:pPr>
            <a:endParaRPr lang="en-US"/>
          </a:p>
          <a:p>
            <a:endParaRPr lang="en-US"/>
          </a:p>
        </p:txBody>
      </p:sp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56223" y="6638544"/>
            <a:ext cx="1187777" cy="219456"/>
          </a:xfrm>
        </p:spPr>
        <p:txBody>
          <a:bodyPr/>
          <a:lstStyle/>
          <a:p>
            <a:r>
              <a:rPr lang="en-US" smtClean="0"/>
              <a:t>MC-1.4-1-XLS-030</a:t>
            </a:r>
            <a:endParaRPr lang="en-US" dirty="0"/>
          </a:p>
        </p:txBody>
      </p:sp>
      <p:pic>
        <p:nvPicPr>
          <p:cNvPr id="233478" name="Picture 6" descr="ExcelIntegrationLis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9198" y="642409"/>
            <a:ext cx="3000375" cy="5543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3724"/>
            <a:ext cx="8153400" cy="5357812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dirty="0"/>
              <a:t>Upload and post the following posting in the period of the system date (= posting date):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Daybook: TRAJE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Sub-account: </a:t>
            </a:r>
            <a:r>
              <a:rPr lang="en-US" dirty="0" err="1"/>
              <a:t>Gserv</a:t>
            </a:r>
            <a:r>
              <a:rPr lang="en-US" dirty="0"/>
              <a:t>  / Cost center: </a:t>
            </a:r>
            <a:r>
              <a:rPr lang="en-US" dirty="0" err="1"/>
              <a:t>Adm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fr-FR" dirty="0"/>
              <a:t>GL 40000 (</a:t>
            </a:r>
            <a:r>
              <a:rPr lang="fr-FR" dirty="0" err="1"/>
              <a:t>Travel</a:t>
            </a:r>
            <a:r>
              <a:rPr lang="fr-FR" dirty="0"/>
              <a:t>): 10 000 EUR DEBIT</a:t>
            </a:r>
          </a:p>
          <a:p>
            <a:pPr lvl="1">
              <a:lnSpc>
                <a:spcPct val="90000"/>
              </a:lnSpc>
            </a:pPr>
            <a:r>
              <a:rPr lang="fr-FR" dirty="0"/>
              <a:t>GL 40100 (ICT): 900 EUR DEBIT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/>
              <a:t>GL 42000 (Repair &amp; Maint): 1 100 EUR DEBIT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B/S account:  GL 19100 (Accrual account): 12,000 EUR CREDIT</a:t>
            </a:r>
          </a:p>
          <a:p>
            <a:pPr>
              <a:lnSpc>
                <a:spcPct val="90000"/>
              </a:lnSpc>
            </a:pPr>
            <a:r>
              <a:rPr lang="en-US" dirty="0"/>
              <a:t>Upload  and post the above posting  again but now as a Template: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Daybook TEMPLATE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Template code : M-EXP-ACCR-1 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/>
          </a:p>
        </p:txBody>
      </p:sp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4239"/>
            <a:ext cx="8153400" cy="620713"/>
          </a:xfrm>
        </p:spPr>
        <p:txBody>
          <a:bodyPr/>
          <a:lstStyle/>
          <a:p>
            <a:r>
              <a:rPr lang="en-US" dirty="0"/>
              <a:t>Exercise: Journal Entries (EMEA)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47175" y="6638544"/>
            <a:ext cx="1696825" cy="219456"/>
          </a:xfrm>
        </p:spPr>
        <p:txBody>
          <a:bodyPr/>
          <a:lstStyle/>
          <a:p>
            <a:r>
              <a:rPr lang="en-US" smtClean="0"/>
              <a:t>MC-1.4-1-XLS-280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Load</a:t>
            </a:r>
          </a:p>
          <a:p>
            <a:pPr lvl="1"/>
            <a:r>
              <a:rPr lang="en-US"/>
              <a:t>Loads existing data to the Excel Integration grid</a:t>
            </a:r>
          </a:p>
          <a:p>
            <a:pPr>
              <a:spcBef>
                <a:spcPct val="55000"/>
              </a:spcBef>
            </a:pPr>
            <a:r>
              <a:rPr lang="en-US"/>
              <a:t>Export to Excel for maintenance</a:t>
            </a:r>
          </a:p>
          <a:p>
            <a:pPr lvl="1"/>
            <a:r>
              <a:rPr lang="en-US"/>
              <a:t>Creates Excel file (template)</a:t>
            </a:r>
          </a:p>
          <a:p>
            <a:pPr>
              <a:spcBef>
                <a:spcPct val="55000"/>
              </a:spcBef>
            </a:pPr>
            <a:r>
              <a:rPr lang="en-US"/>
              <a:t>System View System Codes (36.24.3.3)</a:t>
            </a:r>
          </a:p>
          <a:p>
            <a:pPr lvl="1"/>
            <a:r>
              <a:rPr lang="en-US"/>
              <a:t>Displays database field name</a:t>
            </a:r>
          </a:p>
        </p:txBody>
      </p:sp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Excel Integration Uses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14821" y="6638544"/>
            <a:ext cx="1329179" cy="219456"/>
          </a:xfrm>
        </p:spPr>
        <p:txBody>
          <a:bodyPr/>
          <a:lstStyle/>
          <a:p>
            <a:r>
              <a:rPr lang="en-US" smtClean="0"/>
              <a:t>MC-1.4-1-XLS-040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GL Account Excel Integration (25.3.13.5)</a:t>
            </a:r>
          </a:p>
          <a:p>
            <a:pPr>
              <a:spcBef>
                <a:spcPct val="55000"/>
              </a:spcBef>
            </a:pPr>
            <a:r>
              <a:rPr lang="en-US"/>
              <a:t>Right-click in grid:</a:t>
            </a:r>
          </a:p>
          <a:p>
            <a:pPr lvl="1"/>
            <a:r>
              <a:rPr lang="en-US"/>
              <a:t>Load Accounts</a:t>
            </a:r>
          </a:p>
          <a:p>
            <a:pPr lvl="1"/>
            <a:r>
              <a:rPr lang="en-US"/>
              <a:t>Export to Excel for maintenance</a:t>
            </a:r>
          </a:p>
          <a:p>
            <a:pPr lvl="1"/>
            <a:r>
              <a:rPr lang="en-US"/>
              <a:t>Import from Excel </a:t>
            </a:r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Chart of Accounts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54565" y="6638544"/>
            <a:ext cx="1489435" cy="219456"/>
          </a:xfrm>
        </p:spPr>
        <p:txBody>
          <a:bodyPr/>
          <a:lstStyle/>
          <a:p>
            <a:r>
              <a:rPr lang="en-US" smtClean="0"/>
              <a:t>MC-1.4-1-XLS-050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Business Relation Excel Integration (36.1.4.3.5)</a:t>
            </a:r>
          </a:p>
          <a:p>
            <a:pPr>
              <a:spcBef>
                <a:spcPct val="55000"/>
              </a:spcBef>
            </a:pPr>
            <a:r>
              <a:rPr lang="en-US"/>
              <a:t>Right-click in grid:</a:t>
            </a:r>
          </a:p>
          <a:p>
            <a:pPr lvl="1"/>
            <a:r>
              <a:rPr lang="en-US"/>
              <a:t>Load business relations</a:t>
            </a:r>
          </a:p>
          <a:p>
            <a:pPr lvl="1"/>
            <a:r>
              <a:rPr lang="en-US"/>
              <a:t>Export to Excel for maintenance</a:t>
            </a:r>
          </a:p>
          <a:p>
            <a:pPr lvl="1"/>
            <a:r>
              <a:rPr lang="en-US"/>
              <a:t>Import from Excel </a:t>
            </a:r>
          </a:p>
        </p:txBody>
      </p:sp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Business Relations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46796" y="6638544"/>
            <a:ext cx="1197204" cy="219456"/>
          </a:xfrm>
        </p:spPr>
        <p:txBody>
          <a:bodyPr/>
          <a:lstStyle/>
          <a:p>
            <a:r>
              <a:rPr lang="en-US" smtClean="0"/>
              <a:t>MC-1.4-1-XLS-060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Customer Excel Integration (27.20.1.5)</a:t>
            </a:r>
          </a:p>
          <a:p>
            <a:pPr>
              <a:spcBef>
                <a:spcPct val="55000"/>
              </a:spcBef>
            </a:pPr>
            <a:r>
              <a:rPr lang="en-US"/>
              <a:t>Right-click in grid:</a:t>
            </a:r>
          </a:p>
          <a:p>
            <a:pPr lvl="1"/>
            <a:r>
              <a:rPr lang="en-US"/>
              <a:t>Load Customers</a:t>
            </a:r>
          </a:p>
          <a:p>
            <a:pPr lvl="1"/>
            <a:r>
              <a:rPr lang="en-US"/>
              <a:t>Export to Excel for maintenance</a:t>
            </a:r>
          </a:p>
          <a:p>
            <a:pPr lvl="1"/>
            <a:r>
              <a:rPr lang="en-US"/>
              <a:t>Import from Excel </a:t>
            </a:r>
          </a:p>
        </p:txBody>
      </p:sp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Data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37748" y="6638544"/>
            <a:ext cx="1706252" cy="219456"/>
          </a:xfrm>
        </p:spPr>
        <p:txBody>
          <a:bodyPr/>
          <a:lstStyle/>
          <a:p>
            <a:r>
              <a:rPr lang="en-US" smtClean="0"/>
              <a:t>MC-1.4-1-XLS-070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Supplier Excel Integration (28.20.1.5)</a:t>
            </a:r>
          </a:p>
          <a:p>
            <a:pPr>
              <a:spcBef>
                <a:spcPct val="55000"/>
              </a:spcBef>
            </a:pPr>
            <a:r>
              <a:rPr lang="en-US"/>
              <a:t>Right-click in grid:</a:t>
            </a:r>
          </a:p>
          <a:p>
            <a:pPr lvl="1"/>
            <a:r>
              <a:rPr lang="en-US"/>
              <a:t>Load Suppliers</a:t>
            </a:r>
          </a:p>
          <a:p>
            <a:pPr lvl="1"/>
            <a:r>
              <a:rPr lang="en-US"/>
              <a:t>Export to Excel for maintenance</a:t>
            </a:r>
          </a:p>
          <a:p>
            <a:pPr lvl="1"/>
            <a:r>
              <a:rPr lang="en-US"/>
              <a:t>Import from Excel</a:t>
            </a:r>
          </a:p>
        </p:txBody>
      </p:sp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Data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18895" y="6638544"/>
            <a:ext cx="1725105" cy="219456"/>
          </a:xfrm>
        </p:spPr>
        <p:txBody>
          <a:bodyPr/>
          <a:lstStyle/>
          <a:p>
            <a:r>
              <a:rPr lang="en-US" smtClean="0"/>
              <a:t>MC-1.4-1-XLS-080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Up to QAD 2009.1 EE:</a:t>
            </a:r>
          </a:p>
          <a:p>
            <a:pPr lvl="1"/>
            <a:r>
              <a:rPr lang="en-US" dirty="0" smtClean="0"/>
              <a:t>Upload new bank numbers only</a:t>
            </a:r>
          </a:p>
          <a:p>
            <a:pPr lvl="1"/>
            <a:r>
              <a:rPr lang="en-US" dirty="0" smtClean="0"/>
              <a:t>Could not be used for mass updates (no Load Data option.</a:t>
            </a:r>
          </a:p>
          <a:p>
            <a:r>
              <a:rPr lang="en-US" dirty="0" smtClean="0"/>
              <a:t>From QAD 2010 EE:</a:t>
            </a:r>
          </a:p>
          <a:p>
            <a:pPr lvl="1"/>
            <a:r>
              <a:rPr lang="en-US" dirty="0" smtClean="0"/>
              <a:t>New Load Data option.</a:t>
            </a:r>
          </a:p>
          <a:p>
            <a:pPr lvl="1"/>
            <a:r>
              <a:rPr lang="en-US" dirty="0" smtClean="0"/>
              <a:t>Can be used for mass updates.</a:t>
            </a:r>
          </a:p>
          <a:p>
            <a:pPr>
              <a:buClr>
                <a:srgbClr val="FF9900"/>
              </a:buClr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700" dirty="0" smtClean="0"/>
              <a:t>Customer and Supplier Bank Number Excel Integration</a:t>
            </a:r>
            <a:endParaRPr lang="en-US" dirty="0"/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MC-1.4-1-XLS-090</a:t>
            </a:r>
            <a:endParaRPr lang="en-US" dirty="0"/>
          </a:p>
        </p:txBody>
      </p:sp>
      <p:sp>
        <p:nvSpPr>
          <p:cNvPr id="240644" name="Title 1"/>
          <p:cNvSpPr>
            <a:spLocks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/>
            <a:endParaRPr lang="en-US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1822</TotalTime>
  <Words>1108</Words>
  <Application>Microsoft Office PowerPoint</Application>
  <PresentationFormat>On-screen Show (4:3)</PresentationFormat>
  <Paragraphs>231</Paragraphs>
  <Slides>30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QAD 2010 Template</vt:lpstr>
      <vt:lpstr>Worksheet</vt:lpstr>
      <vt:lpstr> Excel Integration</vt:lpstr>
      <vt:lpstr>Objectives</vt:lpstr>
      <vt:lpstr>Overview</vt:lpstr>
      <vt:lpstr>Excel Integration Uses</vt:lpstr>
      <vt:lpstr>Chart of Accounts</vt:lpstr>
      <vt:lpstr>Business Relations</vt:lpstr>
      <vt:lpstr>Customer Data</vt:lpstr>
      <vt:lpstr>Supplier Data</vt:lpstr>
      <vt:lpstr>Customer and Supplier Bank Number Excel Integration</vt:lpstr>
      <vt:lpstr>Slide 10</vt:lpstr>
      <vt:lpstr>Existing Record Field in Bank Grid </vt:lpstr>
      <vt:lpstr>Existing Record Field</vt:lpstr>
      <vt:lpstr>Open Items (Opening Balance Create)</vt:lpstr>
      <vt:lpstr>Journal Entries</vt:lpstr>
      <vt:lpstr>JE Excel Integration - Segregation of Duties  </vt:lpstr>
      <vt:lpstr>JE Cross-Company Excel Integration</vt:lpstr>
      <vt:lpstr>Slide 17</vt:lpstr>
      <vt:lpstr>JE Excel Integration Repair</vt:lpstr>
      <vt:lpstr>JE Excel Integration Repair</vt:lpstr>
      <vt:lpstr>Hands-on Exercise</vt:lpstr>
      <vt:lpstr>Exercise: Excel Integration</vt:lpstr>
      <vt:lpstr>Exercise: Accounts</vt:lpstr>
      <vt:lpstr>Exercise: Business Relation (BR)</vt:lpstr>
      <vt:lpstr>Exercise: Suppliers</vt:lpstr>
      <vt:lpstr>Exercise: Supplier Bank Account Nr (US)</vt:lpstr>
      <vt:lpstr>Hands on: Supplier Bank Account Nr (EMEA)</vt:lpstr>
      <vt:lpstr>Exercise: Supplier Open Items (USD)</vt:lpstr>
      <vt:lpstr>Exercise: Supplier Open Items (EMEA)</vt:lpstr>
      <vt:lpstr>Exercise: Journal Entries (US)</vt:lpstr>
      <vt:lpstr>Exercise: Journal Entries (EMEA)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132</cp:revision>
  <dcterms:created xsi:type="dcterms:W3CDTF">2006-05-18T22:11:08Z</dcterms:created>
  <dcterms:modified xsi:type="dcterms:W3CDTF">2011-03-10T18:27:53Z</dcterms:modified>
</cp:coreProperties>
</file>