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275" r:id="rId2"/>
    <p:sldId id="282" r:id="rId3"/>
    <p:sldId id="287" r:id="rId4"/>
    <p:sldId id="276" r:id="rId5"/>
    <p:sldId id="277" r:id="rId6"/>
    <p:sldId id="288" r:id="rId7"/>
    <p:sldId id="286" r:id="rId8"/>
    <p:sldId id="280" r:id="rId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83" d="100"/>
          <a:sy n="83" d="100"/>
        </p:scale>
        <p:origin x="-11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3.3_1_user defined fields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3B5EAAA3-5C7B-4037-AE30-310E9F7F0A6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3.3_1_user defined fields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3831849C-4130-4A53-835E-885C0904F62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3.3_1_user defined fields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77B483-BF2B-4469-AFC8-6D60F974B221}" type="slidenum">
              <a:rPr lang="en-US"/>
              <a:pPr/>
              <a:t>1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2008-MC-3.3-1-UDF-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2008-MC-3.3-1-UDF-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2008-MC-3.3-1-UDF-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2008-MC-3.3-1-UDF-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2008-MC-3.3-1-UDF-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2008-MC-3.3-1-UDF-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2008-MC-3.3-1-UDF-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70670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User-Defined Fields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2680856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467019" y="1254695"/>
            <a:ext cx="822449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Learn how to create and use user-defined fields in QAD Enterprise Applications</a:t>
            </a:r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63992" y="6638544"/>
            <a:ext cx="1480008" cy="219456"/>
          </a:xfrm>
        </p:spPr>
        <p:txBody>
          <a:bodyPr/>
          <a:lstStyle/>
          <a:p>
            <a:r>
              <a:rPr lang="en-US" smtClean="0"/>
              <a:t>MC-3.3-1-UDF-020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Definitions</a:t>
            </a:r>
          </a:p>
          <a:p>
            <a:r>
              <a:rPr lang="en-US"/>
              <a:t>How to create and modify</a:t>
            </a:r>
          </a:p>
          <a:p>
            <a:r>
              <a:rPr lang="en-US"/>
              <a:t>Exercise</a:t>
            </a:r>
          </a:p>
        </p:txBody>
      </p:sp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41443" y="6638544"/>
            <a:ext cx="1602557" cy="219456"/>
          </a:xfrm>
        </p:spPr>
        <p:txBody>
          <a:bodyPr/>
          <a:lstStyle/>
          <a:p>
            <a:r>
              <a:rPr lang="en-US" smtClean="0"/>
              <a:t>MC-3.3-1-UDF-030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User-Defined Fields: Definition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16858" y="6638544"/>
            <a:ext cx="1527142" cy="219456"/>
          </a:xfrm>
        </p:spPr>
        <p:txBody>
          <a:bodyPr/>
          <a:lstStyle/>
          <a:p>
            <a:r>
              <a:rPr lang="en-US" smtClean="0"/>
              <a:t>MC-3.3-1-UDF-040</a:t>
            </a:r>
            <a:endParaRPr lang="en-US" dirty="0"/>
          </a:p>
        </p:txBody>
      </p:sp>
      <p:sp>
        <p:nvSpPr>
          <p:cNvPr id="2119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892175"/>
            <a:ext cx="8229600" cy="5424488"/>
          </a:xfrm>
        </p:spPr>
        <p:txBody>
          <a:bodyPr/>
          <a:lstStyle/>
          <a:p>
            <a:r>
              <a:rPr lang="en-US"/>
              <a:t>Predefined fields in the database tables</a:t>
            </a:r>
          </a:p>
          <a:p>
            <a:r>
              <a:rPr lang="en-US"/>
              <a:t>Not used in the business logic</a:t>
            </a:r>
          </a:p>
          <a:p>
            <a:r>
              <a:rPr lang="en-US"/>
              <a:t>Can be customized to store additional information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UDF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83280" y="1869086"/>
            <a:ext cx="5760720" cy="3924971"/>
          </a:xfrm>
          <a:prstGeom prst="rect">
            <a:avLst/>
          </a:prstGeom>
        </p:spPr>
      </p:pic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Create Field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95967" y="6638544"/>
            <a:ext cx="1348033" cy="219456"/>
          </a:xfrm>
        </p:spPr>
        <p:txBody>
          <a:bodyPr/>
          <a:lstStyle/>
          <a:p>
            <a:r>
              <a:rPr lang="en-US" smtClean="0"/>
              <a:t>MC-3.3-1-UDF-050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424210" y="614735"/>
            <a:ext cx="8227391" cy="5029632"/>
            <a:chOff x="245097" y="1302906"/>
            <a:chExt cx="8227391" cy="5029632"/>
          </a:xfrm>
        </p:grpSpPr>
        <p:sp>
          <p:nvSpPr>
            <p:cNvPr id="212997" name="Rectangle 5"/>
            <p:cNvSpPr>
              <a:spLocks noChangeArrowheads="1"/>
            </p:cNvSpPr>
            <p:nvPr/>
          </p:nvSpPr>
          <p:spPr bwMode="auto">
            <a:xfrm>
              <a:off x="245097" y="2930525"/>
              <a:ext cx="3242641" cy="166199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algn="l"/>
              <a:r>
                <a:rPr lang="en-US" sz="1200" b="1" dirty="0">
                  <a:latin typeface="+mj-lt"/>
                </a:rPr>
                <a:t>Field name: type and validation</a:t>
              </a:r>
            </a:p>
            <a:p>
              <a:pPr algn="l"/>
              <a:r>
                <a:rPr lang="en-US" sz="1200" dirty="0">
                  <a:latin typeface="+mj-lt"/>
                </a:rPr>
                <a:t>Combo: user-defined value list</a:t>
              </a:r>
            </a:p>
            <a:p>
              <a:pPr algn="l"/>
              <a:r>
                <a:rPr lang="en-US" sz="1200" dirty="0">
                  <a:latin typeface="+mj-lt"/>
                </a:rPr>
                <a:t>Date	: valid date</a:t>
              </a:r>
            </a:p>
            <a:p>
              <a:pPr algn="l"/>
              <a:r>
                <a:rPr lang="en-US" sz="1200" dirty="0">
                  <a:latin typeface="+mj-lt"/>
                </a:rPr>
                <a:t>Decimal	: valid decimal</a:t>
              </a:r>
            </a:p>
            <a:p>
              <a:pPr algn="l"/>
              <a:r>
                <a:rPr lang="en-US" sz="1200" dirty="0">
                  <a:latin typeface="+mj-lt"/>
                </a:rPr>
                <a:t>Integer	: valid integer</a:t>
              </a:r>
            </a:p>
            <a:p>
              <a:pPr algn="l"/>
              <a:r>
                <a:rPr lang="en-US" sz="1200" dirty="0">
                  <a:latin typeface="+mj-lt"/>
                </a:rPr>
                <a:t>Short	: free text (max 20 char)</a:t>
              </a:r>
            </a:p>
            <a:p>
              <a:pPr algn="l"/>
              <a:r>
                <a:rPr lang="en-US" sz="1200" dirty="0">
                  <a:latin typeface="+mj-lt"/>
                </a:rPr>
                <a:t>Long	: free text (max 255 char) </a:t>
              </a:r>
              <a:endParaRPr lang="en-US" sz="1200" dirty="0" smtClean="0">
                <a:latin typeface="+mj-lt"/>
              </a:endParaRPr>
            </a:p>
            <a:p>
              <a:pPr algn="l"/>
              <a:r>
                <a:rPr lang="en-US" sz="1200" dirty="0" smtClean="0">
                  <a:latin typeface="+mj-lt"/>
                </a:rPr>
                <a:t>Note</a:t>
              </a:r>
              <a:r>
                <a:rPr lang="en-US" sz="1200" dirty="0">
                  <a:latin typeface="+mj-lt"/>
                </a:rPr>
                <a:t>	: free text (max 2000 char)</a:t>
              </a:r>
            </a:p>
          </p:txBody>
        </p:sp>
        <p:sp>
          <p:nvSpPr>
            <p:cNvPr id="212998" name="Line 6"/>
            <p:cNvSpPr>
              <a:spLocks noChangeShapeType="1"/>
            </p:cNvSpPr>
            <p:nvPr/>
          </p:nvSpPr>
          <p:spPr bwMode="auto">
            <a:xfrm>
              <a:off x="2581275" y="3446463"/>
              <a:ext cx="712788" cy="1587"/>
            </a:xfrm>
            <a:prstGeom prst="line">
              <a:avLst/>
            </a:prstGeom>
            <a:noFill/>
            <a:ln w="19050">
              <a:solidFill>
                <a:srgbClr val="2461AA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13003" name="Rectangle 11"/>
            <p:cNvSpPr>
              <a:spLocks noChangeArrowheads="1"/>
            </p:cNvSpPr>
            <p:nvPr/>
          </p:nvSpPr>
          <p:spPr bwMode="auto">
            <a:xfrm>
              <a:off x="315913" y="5418138"/>
              <a:ext cx="2722562" cy="914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/>
              <a:r>
                <a:rPr lang="en-US" sz="1200" b="1">
                  <a:latin typeface="+mj-lt"/>
                </a:rPr>
                <a:t>Lookup reference</a:t>
              </a:r>
              <a:r>
                <a:rPr lang="en-US" sz="1200">
                  <a:latin typeface="+mj-lt"/>
                </a:rPr>
                <a:t> </a:t>
              </a:r>
            </a:p>
            <a:p>
              <a:pPr lvl="1" algn="l"/>
              <a:r>
                <a:rPr lang="en-US" sz="1200">
                  <a:latin typeface="+mj-lt"/>
                </a:rPr>
                <a:t>- Only for type short or long</a:t>
              </a:r>
            </a:p>
            <a:p>
              <a:pPr lvl="1" algn="l"/>
              <a:r>
                <a:rPr lang="en-US" sz="1200">
                  <a:latin typeface="+mj-lt"/>
                </a:rPr>
                <a:t>- Select a query from drop- down list</a:t>
              </a:r>
            </a:p>
          </p:txBody>
        </p:sp>
        <p:sp>
          <p:nvSpPr>
            <p:cNvPr id="213004" name="Line 12"/>
            <p:cNvSpPr>
              <a:spLocks noChangeShapeType="1"/>
            </p:cNvSpPr>
            <p:nvPr/>
          </p:nvSpPr>
          <p:spPr bwMode="auto">
            <a:xfrm>
              <a:off x="2732088" y="5635625"/>
              <a:ext cx="712787" cy="1588"/>
            </a:xfrm>
            <a:prstGeom prst="line">
              <a:avLst/>
            </a:prstGeom>
            <a:noFill/>
            <a:ln w="19050">
              <a:solidFill>
                <a:srgbClr val="2461AA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13005" name="Text Box 13"/>
            <p:cNvSpPr txBox="1">
              <a:spLocks noChangeArrowheads="1"/>
            </p:cNvSpPr>
            <p:nvPr/>
          </p:nvSpPr>
          <p:spPr bwMode="auto">
            <a:xfrm>
              <a:off x="5854045" y="1302906"/>
              <a:ext cx="2618443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r>
                <a:rPr lang="en-US" sz="1200" b="1" dirty="0">
                  <a:latin typeface="+mj-lt"/>
                </a:rPr>
                <a:t>Value list</a:t>
              </a:r>
            </a:p>
            <a:p>
              <a:pPr lvl="1"/>
              <a:r>
                <a:rPr lang="en-US" sz="1200" dirty="0">
                  <a:latin typeface="+mj-lt"/>
                </a:rPr>
                <a:t>- Only for type combo</a:t>
              </a:r>
            </a:p>
            <a:p>
              <a:pPr lvl="1"/>
              <a:r>
                <a:rPr lang="en-US" sz="1200" dirty="0">
                  <a:latin typeface="+mj-lt"/>
                </a:rPr>
                <a:t>- Create your own list</a:t>
              </a:r>
              <a:endParaRPr lang="en-US" dirty="0">
                <a:latin typeface="+mj-lt"/>
              </a:endParaRPr>
            </a:p>
          </p:txBody>
        </p:sp>
        <p:sp>
          <p:nvSpPr>
            <p:cNvPr id="213006" name="Line 14"/>
            <p:cNvSpPr>
              <a:spLocks noChangeShapeType="1"/>
            </p:cNvSpPr>
            <p:nvPr/>
          </p:nvSpPr>
          <p:spPr bwMode="auto">
            <a:xfrm flipH="1">
              <a:off x="4404317" y="1989056"/>
              <a:ext cx="2665786" cy="1910945"/>
            </a:xfrm>
            <a:prstGeom prst="line">
              <a:avLst/>
            </a:prstGeom>
            <a:noFill/>
            <a:ln w="19050">
              <a:solidFill>
                <a:srgbClr val="2461AA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012430" y="6652260"/>
            <a:ext cx="1131570" cy="205740"/>
          </a:xfrm>
        </p:spPr>
        <p:txBody>
          <a:bodyPr/>
          <a:lstStyle/>
          <a:p>
            <a:r>
              <a:rPr lang="en-US" dirty="0" smtClean="0"/>
              <a:t>MC-3.3-1-UDF-060</a:t>
            </a:r>
            <a:endParaRPr lang="en-US" dirty="0"/>
          </a:p>
        </p:txBody>
      </p:sp>
      <p:pic>
        <p:nvPicPr>
          <p:cNvPr id="3" name="Picture 2" descr="Daybook-Create-DesignMo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5820" y="2877299"/>
            <a:ext cx="7025640" cy="3346336"/>
          </a:xfrm>
          <a:prstGeom prst="rect">
            <a:avLst/>
          </a:prstGeom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1767" y="207924"/>
            <a:ext cx="3362325" cy="2247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5" name="Line 7"/>
          <p:cNvSpPr>
            <a:spLocks noChangeShapeType="1"/>
          </p:cNvSpPr>
          <p:nvPr/>
        </p:nvSpPr>
        <p:spPr bwMode="auto">
          <a:xfrm flipV="1">
            <a:off x="5566410" y="955636"/>
            <a:ext cx="733907" cy="781724"/>
          </a:xfrm>
          <a:prstGeom prst="line">
            <a:avLst/>
          </a:prstGeom>
          <a:noFill/>
          <a:ln w="28575">
            <a:solidFill>
              <a:srgbClr val="2461AA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761712" y="1737321"/>
            <a:ext cx="2101850" cy="741363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>
                <a:latin typeface="+mj-lt"/>
              </a:rPr>
              <a:t>Make field available to all, or limit availability to user or role</a:t>
            </a:r>
          </a:p>
        </p:txBody>
      </p:sp>
      <p:pic>
        <p:nvPicPr>
          <p:cNvPr id="7" name="Picture 6" descr="Daybook-Create-Tool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5819" y="867335"/>
            <a:ext cx="2771775" cy="1951112"/>
          </a:xfrm>
          <a:prstGeom prst="rect">
            <a:avLst/>
          </a:prstGeom>
        </p:spPr>
      </p:pic>
      <p:sp>
        <p:nvSpPr>
          <p:cNvPr id="8" name="Rectangle 18"/>
          <p:cNvSpPr txBox="1">
            <a:spLocks noChangeArrowheads="1"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Add UDF to UI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9" name="Oval 17"/>
          <p:cNvSpPr>
            <a:spLocks noChangeArrowheads="1"/>
          </p:cNvSpPr>
          <p:nvPr/>
        </p:nvSpPr>
        <p:spPr bwMode="auto">
          <a:xfrm>
            <a:off x="548170" y="5598121"/>
            <a:ext cx="3327400" cy="766763"/>
          </a:xfrm>
          <a:prstGeom prst="ellipse">
            <a:avLst/>
          </a:prstGeom>
          <a:noFill/>
          <a:ln w="28575" algn="ctr">
            <a:solidFill>
              <a:srgbClr val="2461AA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0" name="AutoShape 23"/>
          <p:cNvSpPr>
            <a:spLocks noChangeArrowheads="1"/>
          </p:cNvSpPr>
          <p:nvPr/>
        </p:nvSpPr>
        <p:spPr bwMode="auto">
          <a:xfrm rot="19559658">
            <a:off x="2907830" y="4843424"/>
            <a:ext cx="1090612" cy="693737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2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flipH="1" flipV="1">
            <a:off x="2539530" y="1214716"/>
            <a:ext cx="415925" cy="4763"/>
          </a:xfrm>
          <a:prstGeom prst="line">
            <a:avLst/>
          </a:prstGeom>
          <a:noFill/>
          <a:ln w="28575">
            <a:solidFill>
              <a:srgbClr val="2461AA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1526705" y="982941"/>
            <a:ext cx="1001712" cy="512763"/>
          </a:xfrm>
          <a:prstGeom prst="ellipse">
            <a:avLst/>
          </a:prstGeom>
          <a:noFill/>
          <a:ln w="19050" algn="ctr">
            <a:solidFill>
              <a:srgbClr val="2461AA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2939262" y="872769"/>
            <a:ext cx="2101850" cy="741362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latin typeface="+mj-lt"/>
              </a:rPr>
              <a:t>From within the target menu, access Design Mode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Add to Report or View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95967" y="6638544"/>
            <a:ext cx="1348033" cy="219456"/>
          </a:xfrm>
        </p:spPr>
        <p:txBody>
          <a:bodyPr/>
          <a:lstStyle/>
          <a:p>
            <a:r>
              <a:rPr lang="en-US" smtClean="0"/>
              <a:t>MC-3.3-1-UDF-070</a:t>
            </a:r>
            <a:endParaRPr lang="en-US"/>
          </a:p>
        </p:txBody>
      </p:sp>
      <p:sp>
        <p:nvSpPr>
          <p:cNvPr id="23142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892175"/>
            <a:ext cx="8229600" cy="5424488"/>
          </a:xfrm>
        </p:spPr>
        <p:txBody>
          <a:bodyPr/>
          <a:lstStyle/>
          <a:p>
            <a:r>
              <a:rPr lang="en-US" sz="2000"/>
              <a:t>Use Manage Filter Fields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320068" y="1625503"/>
            <a:ext cx="8588262" cy="4244975"/>
            <a:chOff x="414338" y="2379663"/>
            <a:chExt cx="8588262" cy="4244975"/>
          </a:xfrm>
        </p:grpSpPr>
        <p:pic>
          <p:nvPicPr>
            <p:cNvPr id="2314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1200" y="2379663"/>
              <a:ext cx="7315200" cy="1609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31429" name="Oval 5"/>
            <p:cNvSpPr>
              <a:spLocks noChangeArrowheads="1"/>
            </p:cNvSpPr>
            <p:nvPr/>
          </p:nvSpPr>
          <p:spPr bwMode="auto">
            <a:xfrm>
              <a:off x="5548313" y="2540000"/>
              <a:ext cx="2346325" cy="1563688"/>
            </a:xfrm>
            <a:prstGeom prst="ellipse">
              <a:avLst/>
            </a:prstGeom>
            <a:noFill/>
            <a:ln w="19050" algn="ctr">
              <a:solidFill>
                <a:srgbClr val="2461AA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231430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4338" y="4191000"/>
              <a:ext cx="4876800" cy="1990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31431" name="Oval 7"/>
            <p:cNvSpPr>
              <a:spLocks noChangeArrowheads="1"/>
            </p:cNvSpPr>
            <p:nvPr/>
          </p:nvSpPr>
          <p:spPr bwMode="auto">
            <a:xfrm>
              <a:off x="1076325" y="4468813"/>
              <a:ext cx="700088" cy="1390650"/>
            </a:xfrm>
            <a:prstGeom prst="ellipse">
              <a:avLst/>
            </a:prstGeom>
            <a:noFill/>
            <a:ln w="19050" algn="ctr">
              <a:solidFill>
                <a:srgbClr val="2461AA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31434" name="Text Box 10"/>
            <p:cNvSpPr txBox="1">
              <a:spLocks noChangeArrowheads="1"/>
            </p:cNvSpPr>
            <p:nvPr/>
          </p:nvSpPr>
          <p:spPr bwMode="auto">
            <a:xfrm>
              <a:off x="5307293" y="4329113"/>
              <a:ext cx="3695307" cy="7445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342900" indent="-342900" algn="l">
                <a:spcBef>
                  <a:spcPct val="20000"/>
                </a:spcBef>
                <a:buClr>
                  <a:srgbClr val="890C4C"/>
                </a:buClr>
                <a:buFont typeface="Webdings" pitchFamily="18" charset="2"/>
                <a:buChar char="5"/>
              </a:pPr>
              <a:r>
                <a:rPr lang="en-US" sz="2000" dirty="0">
                  <a:latin typeface="+mj-lt"/>
                </a:rPr>
                <a:t>Add to report results grid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400" dirty="0">
                  <a:latin typeface="+mj-lt"/>
                </a:rPr>
                <a:t>(right-click – Columns)</a:t>
              </a:r>
            </a:p>
          </p:txBody>
        </p:sp>
        <p:pic>
          <p:nvPicPr>
            <p:cNvPr id="231435" name="Picture 1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84838" y="5291138"/>
              <a:ext cx="1857375" cy="13335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31436" name="Line 12"/>
            <p:cNvSpPr>
              <a:spLocks noChangeShapeType="1"/>
            </p:cNvSpPr>
            <p:nvPr/>
          </p:nvSpPr>
          <p:spPr bwMode="auto">
            <a:xfrm flipH="1">
              <a:off x="6818313" y="5068888"/>
              <a:ext cx="1017587" cy="904875"/>
            </a:xfrm>
            <a:prstGeom prst="line">
              <a:avLst/>
            </a:prstGeom>
            <a:noFill/>
            <a:ln w="19050">
              <a:solidFill>
                <a:srgbClr val="2461AA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Modify User-Defined Fields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35711" y="6638544"/>
            <a:ext cx="1508289" cy="219456"/>
          </a:xfrm>
        </p:spPr>
        <p:txBody>
          <a:bodyPr/>
          <a:lstStyle/>
          <a:p>
            <a:r>
              <a:rPr lang="en-US" smtClean="0"/>
              <a:t>MC-3.3-1-UDF-080</a:t>
            </a:r>
            <a:endParaRPr lang="en-US" dirty="0"/>
          </a:p>
        </p:txBody>
      </p:sp>
      <p:sp>
        <p:nvSpPr>
          <p:cNvPr id="2160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892175"/>
            <a:ext cx="8229600" cy="5424488"/>
          </a:xfrm>
        </p:spPr>
        <p:txBody>
          <a:bodyPr/>
          <a:lstStyle/>
          <a:p>
            <a:r>
              <a:rPr lang="en-US"/>
              <a:t>If the UDF is in use, you can modify:</a:t>
            </a:r>
          </a:p>
          <a:p>
            <a:pPr lvl="1"/>
            <a:r>
              <a:rPr lang="en-US"/>
              <a:t>Description</a:t>
            </a:r>
          </a:p>
          <a:p>
            <a:pPr lvl="1"/>
            <a:r>
              <a:rPr lang="en-US"/>
              <a:t>Side and column label</a:t>
            </a:r>
          </a:p>
          <a:p>
            <a:pPr lvl="1"/>
            <a:r>
              <a:rPr lang="en-US"/>
              <a:t>Value list (only for combo type fields)</a:t>
            </a:r>
          </a:p>
          <a:p>
            <a:pPr lvl="1"/>
            <a:r>
              <a:rPr lang="en-US"/>
              <a:t>Lookup reference</a:t>
            </a:r>
          </a:p>
          <a:p>
            <a:pPr>
              <a:spcBef>
                <a:spcPct val="60000"/>
              </a:spcBef>
            </a:pPr>
            <a:r>
              <a:rPr lang="en-US"/>
              <a:t>If the UDF is not in use, you can modify:</a:t>
            </a:r>
          </a:p>
          <a:p>
            <a:pPr lvl="1"/>
            <a:r>
              <a:rPr lang="en-US"/>
              <a:t>Mandatory field</a:t>
            </a:r>
          </a:p>
          <a:p>
            <a:pPr lvl="1"/>
            <a:r>
              <a:rPr lang="en-US"/>
              <a:t>Display length</a:t>
            </a:r>
          </a:p>
          <a:p>
            <a:pPr lvl="1"/>
            <a:r>
              <a:rPr lang="en-US"/>
              <a:t>Decimal precision</a:t>
            </a:r>
          </a:p>
          <a:p>
            <a:pPr lvl="1"/>
            <a:r>
              <a:rPr lang="en-US"/>
              <a:t>Can be deleted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1819</TotalTime>
  <Words>200</Words>
  <Application>Microsoft Office PowerPoint</Application>
  <PresentationFormat>On-screen Show (4:3)</PresentationFormat>
  <Paragraphs>54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 User-Defined Fields</vt:lpstr>
      <vt:lpstr>Objective</vt:lpstr>
      <vt:lpstr>Overview</vt:lpstr>
      <vt:lpstr>User-Defined Fields: Definition</vt:lpstr>
      <vt:lpstr>Create Field</vt:lpstr>
      <vt:lpstr>Slide 6</vt:lpstr>
      <vt:lpstr>Add to Report or View</vt:lpstr>
      <vt:lpstr>Modify User-Defined Fields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84</cp:revision>
  <dcterms:created xsi:type="dcterms:W3CDTF">2006-05-18T22:11:08Z</dcterms:created>
  <dcterms:modified xsi:type="dcterms:W3CDTF">2011-03-22T17:38:08Z</dcterms:modified>
</cp:coreProperties>
</file>