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notesMasterIdLst>
    <p:notesMasterId r:id="rId28"/>
  </p:notesMasterIdLst>
  <p:handoutMasterIdLst>
    <p:handoutMasterId r:id="rId29"/>
  </p:handoutMasterIdLst>
  <p:sldIdLst>
    <p:sldId id="264" r:id="rId2"/>
    <p:sldId id="300" r:id="rId3"/>
    <p:sldId id="263" r:id="rId4"/>
    <p:sldId id="302" r:id="rId5"/>
    <p:sldId id="303" r:id="rId6"/>
    <p:sldId id="304" r:id="rId7"/>
    <p:sldId id="305" r:id="rId8"/>
    <p:sldId id="306" r:id="rId9"/>
    <p:sldId id="307" r:id="rId10"/>
    <p:sldId id="308" r:id="rId11"/>
    <p:sldId id="309" r:id="rId12"/>
    <p:sldId id="310" r:id="rId13"/>
    <p:sldId id="311" r:id="rId14"/>
    <p:sldId id="312" r:id="rId15"/>
    <p:sldId id="313" r:id="rId16"/>
    <p:sldId id="314" r:id="rId17"/>
    <p:sldId id="322" r:id="rId18"/>
    <p:sldId id="315" r:id="rId19"/>
    <p:sldId id="316" r:id="rId20"/>
    <p:sldId id="317" r:id="rId21"/>
    <p:sldId id="321" r:id="rId22"/>
    <p:sldId id="318" r:id="rId23"/>
    <p:sldId id="319" r:id="rId24"/>
    <p:sldId id="299" r:id="rId25"/>
    <p:sldId id="297" r:id="rId26"/>
    <p:sldId id="298" r:id="rId27"/>
  </p:sldIdLst>
  <p:sldSz cx="9144000" cy="6858000" type="screen4x3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A46A"/>
    <a:srgbClr val="FF8500"/>
    <a:srgbClr val="FFE354"/>
    <a:srgbClr val="6A9913"/>
    <a:srgbClr val="4BB69D"/>
    <a:srgbClr val="2461AA"/>
    <a:srgbClr val="716FB0"/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82" autoAdjust="0"/>
    <p:restoredTop sz="99815" autoAdjust="0"/>
  </p:normalViewPr>
  <p:slideViewPr>
    <p:cSldViewPr snapToGrid="0">
      <p:cViewPr varScale="1">
        <p:scale>
          <a:sx n="105" d="100"/>
          <a:sy n="105" d="100"/>
        </p:scale>
        <p:origin x="-108" y="-13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21504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21504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r>
              <a:rPr lang="en-US"/>
              <a:t>2.1_1_budgets</a:t>
            </a:r>
          </a:p>
        </p:txBody>
      </p:sp>
      <p:sp>
        <p:nvSpPr>
          <p:cNvPr id="21504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fld id="{F5D4E0D5-FD60-470C-9C35-A31C0FA1D22A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399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994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3994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r>
              <a:rPr lang="en-US"/>
              <a:t>2.1_1_budgets</a:t>
            </a:r>
          </a:p>
        </p:txBody>
      </p:sp>
      <p:sp>
        <p:nvSpPr>
          <p:cNvPr id="3994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fld id="{31E2F20E-DEBE-435A-9823-EA19F3ECCC46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2.1_1_budgets</a:t>
            </a: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F9A74A0-8351-40EF-BF44-6A0E023D4992}" type="slidenum">
              <a:rPr lang="en-US"/>
              <a:pPr/>
              <a:t>1</a:t>
            </a:fld>
            <a:endParaRPr lang="en-US"/>
          </a:p>
        </p:txBody>
      </p:sp>
      <p:sp>
        <p:nvSpPr>
          <p:cNvPr id="1781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81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2.1_1_budgets</a:t>
            </a: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670EC72-CBAB-48F7-B37F-C7BADBCEBA58}" type="slidenum">
              <a:rPr lang="en-US"/>
              <a:pPr/>
              <a:t>3</a:t>
            </a:fld>
            <a:endParaRPr lang="en-US"/>
          </a:p>
        </p:txBody>
      </p:sp>
      <p:sp>
        <p:nvSpPr>
          <p:cNvPr id="1761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61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2008-MC-2.1-1-BU-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2008-MC-2.1-1-BU-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2008-MC-2.1-1-BU-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19271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2008-MC-2.1-1-BU-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36924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2008-MC-2.1-1-BU-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95535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2008-MC-2.1-1-BU-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06750990"/>
      </p:ext>
    </p:extLst>
  </p:cSld>
  <p:clrMapOvr>
    <a:masterClrMapping/>
  </p:clrMapOvr>
  <p:hf sldNum="0" hd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19200" y="4648200"/>
            <a:ext cx="7467600" cy="762000"/>
          </a:xfrm>
        </p:spPr>
        <p:txBody>
          <a:bodyPr/>
          <a:lstStyle>
            <a:lvl1pPr algn="r">
              <a:defRPr sz="28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24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19200" y="5410200"/>
            <a:ext cx="7467600" cy="762000"/>
          </a:xfrm>
        </p:spPr>
        <p:txBody>
          <a:bodyPr tIns="45720" bIns="45720"/>
          <a:lstStyle>
            <a:lvl1pPr marL="0" indent="0" algn="r">
              <a:buFont typeface="Webdings" pitchFamily="18" charset="2"/>
              <a:buNone/>
              <a:defRPr sz="2000" b="1"/>
            </a:lvl1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  <p:hf sldNum="0" hd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2008-MC-2.1-1-BU-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15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021502"/>
            <a:ext cx="8229600" cy="705411"/>
          </a:xfrm>
        </p:spPr>
        <p:txBody>
          <a:bodyPr/>
          <a:lstStyle/>
          <a:p>
            <a:r>
              <a:rPr lang="en-US" sz="2400" b="0">
                <a:solidFill>
                  <a:schemeClr val="tx1"/>
                </a:solidFill>
              </a:rPr>
              <a:t>Budgeting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457200" y="2831688"/>
            <a:ext cx="8229600" cy="349250"/>
          </a:xfrm>
        </p:spPr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77157" name="Rectangle 5"/>
          <p:cNvSpPr>
            <a:spLocks noChangeArrowheads="1"/>
          </p:cNvSpPr>
          <p:nvPr/>
        </p:nvSpPr>
        <p:spPr bwMode="auto">
          <a:xfrm>
            <a:off x="467034" y="953084"/>
            <a:ext cx="8252759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l"/>
            <a:r>
              <a:rPr lang="en-US" b="1" dirty="0"/>
              <a:t>QAD Enterprise </a:t>
            </a:r>
            <a:r>
              <a:rPr lang="en-US" b="1" dirty="0" smtClean="0"/>
              <a:t>Edition, Advanced </a:t>
            </a:r>
            <a:r>
              <a:rPr lang="en-US" b="1" dirty="0"/>
              <a:t>Financials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ooter Placeholder 1"/>
          <p:cNvSpPr>
            <a:spLocks noGrp="1"/>
          </p:cNvSpPr>
          <p:nvPr>
            <p:ph type="ftr" sz="quarter" idx="10"/>
          </p:nvPr>
        </p:nvSpPr>
        <p:spPr>
          <a:xfrm>
            <a:off x="7852528" y="6638544"/>
            <a:ext cx="1291472" cy="219456"/>
          </a:xfrm>
        </p:spPr>
        <p:txBody>
          <a:bodyPr/>
          <a:lstStyle/>
          <a:p>
            <a:r>
              <a:rPr lang="en-US" smtClean="0"/>
              <a:t>MC-2.1-1-BU-100</a:t>
            </a:r>
            <a:endParaRPr lang="en-US" dirty="0"/>
          </a:p>
        </p:txBody>
      </p:sp>
      <p:sp>
        <p:nvSpPr>
          <p:cNvPr id="231426" name="Rectangle 2"/>
          <p:cNvSpPr>
            <a:spLocks noChangeArrowheads="1"/>
          </p:cNvSpPr>
          <p:nvPr/>
        </p:nvSpPr>
        <p:spPr bwMode="auto">
          <a:xfrm>
            <a:off x="457200" y="-834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l"/>
            <a:r>
              <a:rPr lang="en-US" sz="3200" b="1">
                <a:latin typeface="+mj-lt"/>
              </a:rPr>
              <a:t>General Budget Data</a:t>
            </a:r>
          </a:p>
        </p:txBody>
      </p:sp>
      <p:grpSp>
        <p:nvGrpSpPr>
          <p:cNvPr id="19" name="Group 18"/>
          <p:cNvGrpSpPr/>
          <p:nvPr/>
        </p:nvGrpSpPr>
        <p:grpSpPr>
          <a:xfrm>
            <a:off x="-32525" y="1155363"/>
            <a:ext cx="9204325" cy="4930775"/>
            <a:chOff x="-263525" y="1598113"/>
            <a:chExt cx="9204325" cy="4930775"/>
          </a:xfrm>
        </p:grpSpPr>
        <p:sp>
          <p:nvSpPr>
            <p:cNvPr id="231433" name="Text Box 9"/>
            <p:cNvSpPr txBox="1">
              <a:spLocks noChangeArrowheads="1"/>
            </p:cNvSpPr>
            <p:nvPr/>
          </p:nvSpPr>
          <p:spPr bwMode="auto">
            <a:xfrm>
              <a:off x="-263525" y="2032000"/>
              <a:ext cx="1393825" cy="946150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  <a:effectLst/>
          </p:spPr>
          <p:txBody>
            <a:bodyPr lIns="228600" tIns="228600" rIns="228600" bIns="228600">
              <a:spAutoFit/>
            </a:bodyPr>
            <a:lstStyle/>
            <a:p>
              <a:pPr algn="r">
                <a:spcBef>
                  <a:spcPct val="50000"/>
                </a:spcBef>
              </a:pPr>
              <a:r>
                <a:rPr lang="en-US" sz="1600"/>
                <a:t>Budget Currency</a:t>
              </a:r>
            </a:p>
          </p:txBody>
        </p:sp>
        <p:pic>
          <p:nvPicPr>
            <p:cNvPr id="231442" name="Picture 18" descr="Budget-Cr-GenTab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085850" y="1598113"/>
              <a:ext cx="5715000" cy="3495675"/>
            </a:xfrm>
            <a:prstGeom prst="rect">
              <a:avLst/>
            </a:prstGeom>
            <a:noFill/>
          </p:spPr>
        </p:pic>
        <p:sp>
          <p:nvSpPr>
            <p:cNvPr id="231428" name="Oval 4"/>
            <p:cNvSpPr>
              <a:spLocks noChangeArrowheads="1"/>
            </p:cNvSpPr>
            <p:nvPr/>
          </p:nvSpPr>
          <p:spPr bwMode="auto">
            <a:xfrm>
              <a:off x="987425" y="3345950"/>
              <a:ext cx="2701925" cy="1036638"/>
            </a:xfrm>
            <a:prstGeom prst="ellipse">
              <a:avLst/>
            </a:prstGeom>
            <a:noFill/>
            <a:ln w="22225" algn="ctr">
              <a:solidFill>
                <a:srgbClr val="0000FF"/>
              </a:solidFill>
              <a:round/>
              <a:headEnd/>
              <a:tailEnd/>
            </a:ln>
            <a:effectLst/>
          </p:spPr>
          <p:txBody>
            <a:bodyPr wrap="none" lIns="228600" tIns="228600" rIns="228600" bIns="22860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31429" name="Oval 5"/>
            <p:cNvSpPr>
              <a:spLocks noChangeArrowheads="1"/>
            </p:cNvSpPr>
            <p:nvPr/>
          </p:nvSpPr>
          <p:spPr bwMode="auto">
            <a:xfrm>
              <a:off x="4410075" y="2501400"/>
              <a:ext cx="1473200" cy="609600"/>
            </a:xfrm>
            <a:prstGeom prst="ellipse">
              <a:avLst/>
            </a:prstGeom>
            <a:noFill/>
            <a:ln w="22225" algn="ctr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wrap="none" lIns="228600" tIns="228600" rIns="228600" bIns="22860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31430" name="Text Box 6"/>
            <p:cNvSpPr txBox="1">
              <a:spLocks noChangeArrowheads="1"/>
            </p:cNvSpPr>
            <p:nvPr/>
          </p:nvSpPr>
          <p:spPr bwMode="auto">
            <a:xfrm>
              <a:off x="833438" y="5093788"/>
              <a:ext cx="2722562" cy="1435100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  <a:effectLst/>
          </p:spPr>
          <p:txBody>
            <a:bodyPr lIns="228600" tIns="228600" rIns="228600" bIns="228600">
              <a:spAutoFit/>
            </a:bodyPr>
            <a:lstStyle/>
            <a:p>
              <a:pPr algn="l">
                <a:spcBef>
                  <a:spcPts val="400"/>
                </a:spcBef>
              </a:pPr>
              <a:r>
                <a:rPr lang="en-US" sz="1600">
                  <a:latin typeface="+mj-lt"/>
                </a:rPr>
                <a:t>Specify how the system will respond if the budget amounts are overrun.</a:t>
              </a:r>
            </a:p>
          </p:txBody>
        </p:sp>
        <p:sp>
          <p:nvSpPr>
            <p:cNvPr id="231431" name="Line 7"/>
            <p:cNvSpPr>
              <a:spLocks noChangeShapeType="1"/>
            </p:cNvSpPr>
            <p:nvPr/>
          </p:nvSpPr>
          <p:spPr bwMode="auto">
            <a:xfrm flipV="1">
              <a:off x="1931988" y="4403225"/>
              <a:ext cx="284162" cy="912813"/>
            </a:xfrm>
            <a:prstGeom prst="line">
              <a:avLst/>
            </a:prstGeom>
            <a:noFill/>
            <a:ln w="25400">
              <a:solidFill>
                <a:srgbClr val="0000FF"/>
              </a:solidFill>
              <a:round/>
              <a:headEnd/>
              <a:tailEnd type="triangle" w="med" len="med"/>
            </a:ln>
            <a:effectLst/>
          </p:spPr>
          <p:txBody>
            <a:bodyPr lIns="228600" tIns="228600" rIns="228600" bIns="22860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31432" name="Oval 8"/>
            <p:cNvSpPr>
              <a:spLocks noChangeArrowheads="1"/>
            </p:cNvSpPr>
            <p:nvPr/>
          </p:nvSpPr>
          <p:spPr bwMode="auto">
            <a:xfrm>
              <a:off x="1300163" y="2147388"/>
              <a:ext cx="2336800" cy="334962"/>
            </a:xfrm>
            <a:prstGeom prst="ellipse">
              <a:avLst/>
            </a:prstGeom>
            <a:noFill/>
            <a:ln w="22225" algn="ctr">
              <a:solidFill>
                <a:srgbClr val="0000FF"/>
              </a:solidFill>
              <a:round/>
              <a:headEnd/>
              <a:tailEnd/>
            </a:ln>
            <a:effectLst/>
          </p:spPr>
          <p:txBody>
            <a:bodyPr wrap="none" lIns="228600" tIns="228600" rIns="228600" bIns="22860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31434" name="Line 10"/>
            <p:cNvSpPr>
              <a:spLocks noChangeShapeType="1"/>
            </p:cNvSpPr>
            <p:nvPr/>
          </p:nvSpPr>
          <p:spPr bwMode="auto">
            <a:xfrm flipV="1">
              <a:off x="954088" y="2390275"/>
              <a:ext cx="396875" cy="111125"/>
            </a:xfrm>
            <a:prstGeom prst="line">
              <a:avLst/>
            </a:prstGeom>
            <a:noFill/>
            <a:ln w="22225">
              <a:solidFill>
                <a:srgbClr val="0000FF"/>
              </a:solidFill>
              <a:round/>
              <a:headEnd/>
              <a:tailEnd type="triangle" w="med" len="med"/>
            </a:ln>
            <a:effectLst/>
          </p:spPr>
          <p:txBody>
            <a:bodyPr lIns="228600" tIns="228600" rIns="228600" bIns="22860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31435" name="Oval 11"/>
            <p:cNvSpPr>
              <a:spLocks noChangeArrowheads="1"/>
            </p:cNvSpPr>
            <p:nvPr/>
          </p:nvSpPr>
          <p:spPr bwMode="auto">
            <a:xfrm>
              <a:off x="4205288" y="3709488"/>
              <a:ext cx="2366962" cy="334962"/>
            </a:xfrm>
            <a:prstGeom prst="ellipse">
              <a:avLst/>
            </a:prstGeom>
            <a:noFill/>
            <a:ln w="22225" algn="ctr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wrap="none" lIns="228600" tIns="228600" rIns="228600" bIns="22860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31436" name="Text Box 12"/>
            <p:cNvSpPr txBox="1">
              <a:spLocks noChangeArrowheads="1"/>
            </p:cNvSpPr>
            <p:nvPr/>
          </p:nvSpPr>
          <p:spPr bwMode="auto">
            <a:xfrm>
              <a:off x="3871913" y="5008063"/>
              <a:ext cx="2692400" cy="1200329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  <a:effectLst/>
          </p:spPr>
          <p:txBody>
            <a:bodyPr lIns="228600" tIns="228600" rIns="228600" bIns="228600">
              <a:spAutoFit/>
            </a:bodyPr>
            <a:lstStyle/>
            <a:p>
              <a:pPr algn="l">
                <a:spcBef>
                  <a:spcPts val="400"/>
                </a:spcBef>
              </a:pPr>
              <a:r>
                <a:rPr lang="en-US" sz="1600">
                  <a:latin typeface="+mj-lt"/>
                </a:rPr>
                <a:t>Select the field to enable the online budget check</a:t>
              </a:r>
            </a:p>
          </p:txBody>
        </p:sp>
        <p:sp>
          <p:nvSpPr>
            <p:cNvPr id="231437" name="Line 13"/>
            <p:cNvSpPr>
              <a:spLocks noChangeShapeType="1"/>
            </p:cNvSpPr>
            <p:nvPr/>
          </p:nvSpPr>
          <p:spPr bwMode="auto">
            <a:xfrm flipV="1">
              <a:off x="5262563" y="3953963"/>
              <a:ext cx="334962" cy="1177925"/>
            </a:xfrm>
            <a:prstGeom prst="line">
              <a:avLst/>
            </a:prstGeom>
            <a:noFill/>
            <a:ln w="22225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 lIns="228600" tIns="228600" rIns="228600" bIns="22860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31438" name="Text Box 14"/>
            <p:cNvSpPr txBox="1">
              <a:spLocks noChangeArrowheads="1"/>
            </p:cNvSpPr>
            <p:nvPr/>
          </p:nvSpPr>
          <p:spPr bwMode="auto">
            <a:xfrm>
              <a:off x="6777038" y="4920750"/>
              <a:ext cx="2163762" cy="1435100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  <a:effectLst/>
          </p:spPr>
          <p:txBody>
            <a:bodyPr lIns="228600" tIns="228600" rIns="228600" bIns="228600">
              <a:spAutoFit/>
            </a:bodyPr>
            <a:lstStyle/>
            <a:p>
              <a:pPr algn="l">
                <a:spcBef>
                  <a:spcPts val="400"/>
                </a:spcBef>
              </a:pPr>
              <a:r>
                <a:rPr lang="en-US" sz="1600">
                  <a:latin typeface="+mj-lt"/>
                </a:rPr>
                <a:t>Specify the entities that will update actuals for the budget.</a:t>
              </a:r>
              <a:endParaRPr lang="en-US">
                <a:latin typeface="+mj-lt"/>
              </a:endParaRPr>
            </a:p>
          </p:txBody>
        </p:sp>
        <p:cxnSp>
          <p:nvCxnSpPr>
            <p:cNvPr id="231439" name="AutoShape 15"/>
            <p:cNvCxnSpPr>
              <a:cxnSpLocks noChangeShapeType="1"/>
              <a:stCxn id="231438" idx="0"/>
              <a:endCxn id="231429" idx="6"/>
            </p:cNvCxnSpPr>
            <p:nvPr/>
          </p:nvCxnSpPr>
          <p:spPr bwMode="auto">
            <a:xfrm rot="5400000" flipH="1">
              <a:off x="5819776" y="2880812"/>
              <a:ext cx="2114550" cy="1965325"/>
            </a:xfrm>
            <a:prstGeom prst="bentConnector2">
              <a:avLst/>
            </a:prstGeom>
            <a:noFill/>
            <a:ln w="22225">
              <a:solidFill>
                <a:srgbClr val="FF0000"/>
              </a:solidFill>
              <a:miter lim="800000"/>
              <a:headEnd/>
              <a:tailEnd type="triangle" w="med" len="med"/>
            </a:ln>
            <a:effectLst/>
          </p:spPr>
        </p:cxnSp>
        <p:sp>
          <p:nvSpPr>
            <p:cNvPr id="231440" name="Line 16"/>
            <p:cNvSpPr>
              <a:spLocks noChangeShapeType="1"/>
            </p:cNvSpPr>
            <p:nvPr/>
          </p:nvSpPr>
          <p:spPr bwMode="auto">
            <a:xfrm>
              <a:off x="7862888" y="4787400"/>
              <a:ext cx="0" cy="346075"/>
            </a:xfrm>
            <a:prstGeom prst="line">
              <a:avLst/>
            </a:prstGeom>
            <a:noFill/>
            <a:ln w="22225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lIns="228600" tIns="228600" rIns="228600" bIns="228600" anchor="ctr"/>
            <a:lstStyle/>
            <a:p>
              <a:endParaRPr lang="en-US">
                <a:latin typeface="+mj-lt"/>
              </a:endParaRPr>
            </a:p>
          </p:txBody>
        </p: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1"/>
          <p:cNvSpPr>
            <a:spLocks noGrp="1"/>
          </p:cNvSpPr>
          <p:nvPr>
            <p:ph type="ftr" sz="quarter" idx="10"/>
          </p:nvPr>
        </p:nvSpPr>
        <p:spPr>
          <a:xfrm>
            <a:off x="7588577" y="6638544"/>
            <a:ext cx="1555423" cy="219456"/>
          </a:xfrm>
        </p:spPr>
        <p:txBody>
          <a:bodyPr/>
          <a:lstStyle/>
          <a:p>
            <a:r>
              <a:rPr lang="en-US" smtClean="0"/>
              <a:t>MC-2.1-1-BU-110</a:t>
            </a:r>
            <a:endParaRPr lang="en-US" dirty="0"/>
          </a:p>
        </p:txBody>
      </p:sp>
      <p:sp>
        <p:nvSpPr>
          <p:cNvPr id="232450" name="Rectangle 2"/>
          <p:cNvSpPr>
            <a:spLocks noChangeArrowheads="1"/>
          </p:cNvSpPr>
          <p:nvPr/>
        </p:nvSpPr>
        <p:spPr bwMode="auto">
          <a:xfrm>
            <a:off x="457200" y="-78571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l"/>
            <a:r>
              <a:rPr lang="en-US" sz="3200" b="1" dirty="0">
                <a:latin typeface="+mj-lt"/>
              </a:rPr>
              <a:t>Budget Periods</a:t>
            </a:r>
          </a:p>
        </p:txBody>
      </p:sp>
      <p:sp>
        <p:nvSpPr>
          <p:cNvPr id="232451" name="Rectangle 3"/>
          <p:cNvSpPr>
            <a:spLocks noChangeArrowheads="1"/>
          </p:cNvSpPr>
          <p:nvPr/>
        </p:nvSpPr>
        <p:spPr bwMode="auto">
          <a:xfrm>
            <a:off x="457200" y="878006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tIns="91440" bIns="91440"/>
          <a:lstStyle/>
          <a:p>
            <a:pPr marL="342900" indent="-342900" algn="l">
              <a:spcBef>
                <a:spcPts val="800"/>
              </a:spcBef>
              <a:buClr>
                <a:srgbClr val="890C4C"/>
              </a:buClr>
              <a:buFont typeface="Arial" pitchFamily="34" charset="0"/>
              <a:buChar char="•"/>
            </a:pPr>
            <a:r>
              <a:rPr lang="en-US" sz="2400" dirty="0"/>
              <a:t>Intervals of time into which the budget life span is divided for budget reporting purposes. </a:t>
            </a:r>
          </a:p>
          <a:p>
            <a:pPr marL="342900" indent="-342900" algn="l">
              <a:spcBef>
                <a:spcPts val="800"/>
              </a:spcBef>
              <a:buClr>
                <a:srgbClr val="890C4C"/>
              </a:buClr>
              <a:buFont typeface="Arial" pitchFamily="34" charset="0"/>
              <a:buChar char="•"/>
            </a:pPr>
            <a:r>
              <a:rPr lang="en-US" sz="2400" dirty="0"/>
              <a:t>Separate from tax or GL periods</a:t>
            </a:r>
          </a:p>
          <a:p>
            <a:pPr marL="342900" indent="-342900" algn="l">
              <a:spcBef>
                <a:spcPct val="20000"/>
              </a:spcBef>
              <a:buClr>
                <a:srgbClr val="890C4C"/>
              </a:buClr>
              <a:buFont typeface="Webdings" pitchFamily="18" charset="2"/>
              <a:buChar char="5"/>
            </a:pPr>
            <a:endParaRPr lang="en-US" sz="2000" dirty="0"/>
          </a:p>
        </p:txBody>
      </p:sp>
      <p:pic>
        <p:nvPicPr>
          <p:cNvPr id="232452" name="Picture 4" descr="Budget-Pd-Tab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2315" y="2515012"/>
            <a:ext cx="6761163" cy="32353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ooter Placeholder 1"/>
          <p:cNvSpPr>
            <a:spLocks noGrp="1"/>
          </p:cNvSpPr>
          <p:nvPr>
            <p:ph type="ftr" sz="quarter" idx="10"/>
          </p:nvPr>
        </p:nvSpPr>
        <p:spPr>
          <a:xfrm>
            <a:off x="7484882" y="6581982"/>
            <a:ext cx="1659118" cy="261884"/>
          </a:xfrm>
        </p:spPr>
        <p:txBody>
          <a:bodyPr/>
          <a:lstStyle/>
          <a:p>
            <a:r>
              <a:rPr lang="en-US" smtClean="0"/>
              <a:t>MC-2.1-1-BU-120</a:t>
            </a:r>
            <a:endParaRPr lang="en-US"/>
          </a:p>
        </p:txBody>
      </p:sp>
      <p:sp>
        <p:nvSpPr>
          <p:cNvPr id="233474" name="Rectangle 2"/>
          <p:cNvSpPr>
            <a:spLocks noChangeArrowheads="1"/>
          </p:cNvSpPr>
          <p:nvPr/>
        </p:nvSpPr>
        <p:spPr bwMode="auto">
          <a:xfrm>
            <a:off x="457200" y="-87998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l"/>
            <a:r>
              <a:rPr lang="en-US" sz="3200" b="1">
                <a:latin typeface="+mj-lt"/>
              </a:rPr>
              <a:t>Budget Levels</a:t>
            </a:r>
          </a:p>
        </p:txBody>
      </p:sp>
      <p:sp>
        <p:nvSpPr>
          <p:cNvPr id="233479" name="Text Box 7"/>
          <p:cNvSpPr txBox="1">
            <a:spLocks noChangeArrowheads="1"/>
          </p:cNvSpPr>
          <p:nvPr/>
        </p:nvSpPr>
        <p:spPr bwMode="auto">
          <a:xfrm>
            <a:off x="2041525" y="3564488"/>
            <a:ext cx="3494088" cy="2934137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wrap="square" lIns="228600" tIns="228600" rIns="228600" bIns="228600">
            <a:spAutoFit/>
          </a:bodyPr>
          <a:lstStyle/>
          <a:p>
            <a:pPr algn="l">
              <a:spcBef>
                <a:spcPts val="400"/>
              </a:spcBef>
            </a:pPr>
            <a:r>
              <a:rPr lang="en-US" sz="1600" dirty="0">
                <a:latin typeface="+mj-lt"/>
              </a:rPr>
              <a:t>Choose the COA hierarchy on which to base the budget structure: </a:t>
            </a:r>
            <a:br>
              <a:rPr lang="en-US" sz="1600" dirty="0">
                <a:latin typeface="+mj-lt"/>
              </a:rPr>
            </a:br>
            <a:r>
              <a:rPr lang="en-US" sz="1600" dirty="0">
                <a:latin typeface="+mj-lt"/>
              </a:rPr>
              <a:t>- Subtotal</a:t>
            </a:r>
          </a:p>
          <a:p>
            <a:pPr algn="l">
              <a:spcBef>
                <a:spcPts val="400"/>
              </a:spcBef>
            </a:pPr>
            <a:r>
              <a:rPr lang="en-US" sz="1600" dirty="0">
                <a:latin typeface="+mj-lt"/>
              </a:rPr>
              <a:t>- General Ledger</a:t>
            </a:r>
          </a:p>
          <a:p>
            <a:pPr algn="l">
              <a:spcBef>
                <a:spcPts val="400"/>
              </a:spcBef>
            </a:pPr>
            <a:r>
              <a:rPr lang="en-US" sz="1600" dirty="0">
                <a:latin typeface="+mj-lt"/>
              </a:rPr>
              <a:t>- Sub-Account</a:t>
            </a:r>
          </a:p>
          <a:p>
            <a:pPr algn="l">
              <a:spcBef>
                <a:spcPts val="400"/>
              </a:spcBef>
              <a:buFontTx/>
              <a:buChar char="-"/>
            </a:pPr>
            <a:r>
              <a:rPr lang="en-US" sz="1600" dirty="0">
                <a:latin typeface="+mj-lt"/>
              </a:rPr>
              <a:t> Cost Center</a:t>
            </a:r>
          </a:p>
          <a:p>
            <a:pPr algn="l">
              <a:spcBef>
                <a:spcPts val="400"/>
              </a:spcBef>
              <a:buFontTx/>
              <a:buChar char="-"/>
            </a:pPr>
            <a:r>
              <a:rPr lang="en-US" sz="1600" dirty="0">
                <a:latin typeface="+mj-lt"/>
              </a:rPr>
              <a:t> Project</a:t>
            </a:r>
          </a:p>
          <a:p>
            <a:pPr algn="l">
              <a:spcBef>
                <a:spcPts val="400"/>
              </a:spcBef>
              <a:buFontTx/>
              <a:buChar char="-"/>
            </a:pPr>
            <a:r>
              <a:rPr lang="en-US" sz="1600" dirty="0">
                <a:latin typeface="+mj-lt"/>
              </a:rPr>
              <a:t> </a:t>
            </a:r>
            <a:r>
              <a:rPr lang="en-US" sz="1600" dirty="0" smtClean="0">
                <a:latin typeface="+mj-lt"/>
              </a:rPr>
              <a:t>SAF</a:t>
            </a:r>
            <a:endParaRPr lang="en-US" sz="1600" dirty="0">
              <a:latin typeface="+mj-lt"/>
            </a:endParaRPr>
          </a:p>
        </p:txBody>
      </p:sp>
      <p:grpSp>
        <p:nvGrpSpPr>
          <p:cNvPr id="14" name="Group 13"/>
          <p:cNvGrpSpPr/>
          <p:nvPr/>
        </p:nvGrpSpPr>
        <p:grpSpPr>
          <a:xfrm>
            <a:off x="286044" y="469548"/>
            <a:ext cx="8567738" cy="5335686"/>
            <a:chOff x="314325" y="535537"/>
            <a:chExt cx="8567738" cy="5335686"/>
          </a:xfrm>
        </p:grpSpPr>
        <p:pic>
          <p:nvPicPr>
            <p:cNvPr id="233475" name="Picture 3" descr="Budget-Lvls-Tab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09600" y="1807124"/>
              <a:ext cx="6924675" cy="1771650"/>
            </a:xfrm>
            <a:prstGeom prst="rect">
              <a:avLst/>
            </a:prstGeom>
            <a:noFill/>
          </p:spPr>
        </p:pic>
        <p:sp>
          <p:nvSpPr>
            <p:cNvPr id="233476" name="Oval 4"/>
            <p:cNvSpPr>
              <a:spLocks noChangeArrowheads="1"/>
            </p:cNvSpPr>
            <p:nvPr/>
          </p:nvSpPr>
          <p:spPr bwMode="auto">
            <a:xfrm>
              <a:off x="3749675" y="2424662"/>
              <a:ext cx="182563" cy="801687"/>
            </a:xfrm>
            <a:prstGeom prst="ellipse">
              <a:avLst/>
            </a:prstGeom>
            <a:noFill/>
            <a:ln w="22225" algn="ctr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wrap="none" lIns="228600" tIns="228600" rIns="228600" bIns="22860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33477" name="Text Box 5"/>
            <p:cNvSpPr txBox="1">
              <a:spLocks noChangeArrowheads="1"/>
            </p:cNvSpPr>
            <p:nvPr/>
          </p:nvSpPr>
          <p:spPr bwMode="auto">
            <a:xfrm>
              <a:off x="4740275" y="535537"/>
              <a:ext cx="4141788" cy="1190625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  <a:effectLst/>
          </p:spPr>
          <p:txBody>
            <a:bodyPr lIns="228600" tIns="228600" rIns="228600" bIns="228600">
              <a:spAutoFit/>
            </a:bodyPr>
            <a:lstStyle/>
            <a:p>
              <a:pPr algn="l">
                <a:spcBef>
                  <a:spcPts val="400"/>
                </a:spcBef>
              </a:pPr>
              <a:r>
                <a:rPr lang="en-US" sz="1600" dirty="0"/>
                <a:t>Select which level is used in a proportional allocation (only valid when budget is marked as “use in Allocations”) </a:t>
              </a:r>
            </a:p>
          </p:txBody>
        </p:sp>
        <p:sp>
          <p:nvSpPr>
            <p:cNvPr id="233478" name="Line 6"/>
            <p:cNvSpPr>
              <a:spLocks noChangeShapeType="1"/>
            </p:cNvSpPr>
            <p:nvPr/>
          </p:nvSpPr>
          <p:spPr bwMode="auto">
            <a:xfrm flipH="1">
              <a:off x="4013200" y="1440412"/>
              <a:ext cx="923925" cy="1096962"/>
            </a:xfrm>
            <a:prstGeom prst="line">
              <a:avLst/>
            </a:prstGeom>
            <a:noFill/>
            <a:ln w="22225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 lIns="228600" tIns="228600" rIns="228600" bIns="22860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33480" name="Text Box 8"/>
            <p:cNvSpPr txBox="1">
              <a:spLocks noChangeArrowheads="1"/>
            </p:cNvSpPr>
            <p:nvPr/>
          </p:nvSpPr>
          <p:spPr bwMode="auto">
            <a:xfrm>
              <a:off x="314325" y="3564487"/>
              <a:ext cx="1655763" cy="946150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  <a:effectLst/>
          </p:spPr>
          <p:txBody>
            <a:bodyPr lIns="228600" tIns="228600" rIns="228600" bIns="228600">
              <a:spAutoFit/>
            </a:bodyPr>
            <a:lstStyle/>
            <a:p>
              <a:pPr algn="l">
                <a:spcBef>
                  <a:spcPts val="800"/>
                </a:spcBef>
              </a:pPr>
              <a:r>
                <a:rPr lang="en-US" sz="1600">
                  <a:latin typeface="+mj-lt"/>
                </a:rPr>
                <a:t>Maximum of 15 levels.</a:t>
              </a:r>
              <a:endParaRPr lang="en-US">
                <a:latin typeface="+mj-lt"/>
              </a:endParaRPr>
            </a:p>
          </p:txBody>
        </p:sp>
        <p:sp>
          <p:nvSpPr>
            <p:cNvPr id="233481" name="Text Box 9"/>
            <p:cNvSpPr txBox="1">
              <a:spLocks noChangeArrowheads="1"/>
            </p:cNvSpPr>
            <p:nvPr/>
          </p:nvSpPr>
          <p:spPr bwMode="auto">
            <a:xfrm>
              <a:off x="5567363" y="3805787"/>
              <a:ext cx="3078162" cy="884237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  <a:effectLst/>
          </p:spPr>
          <p:txBody>
            <a:bodyPr lIns="228600" tIns="228600" rIns="228600" bIns="228600">
              <a:spAutoFit/>
            </a:bodyPr>
            <a:lstStyle/>
            <a:p>
              <a:pPr>
                <a:spcBef>
                  <a:spcPct val="50000"/>
                </a:spcBef>
              </a:pPr>
              <a:endParaRPr lang="en-US">
                <a:latin typeface="+mj-lt"/>
              </a:endParaRPr>
            </a:p>
          </p:txBody>
        </p:sp>
        <p:sp>
          <p:nvSpPr>
            <p:cNvPr id="233482" name="Text Box 10"/>
            <p:cNvSpPr txBox="1">
              <a:spLocks noChangeArrowheads="1"/>
            </p:cNvSpPr>
            <p:nvPr/>
          </p:nvSpPr>
          <p:spPr bwMode="auto">
            <a:xfrm>
              <a:off x="5576888" y="3562899"/>
              <a:ext cx="2957512" cy="2308324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  <a:effectLst/>
          </p:spPr>
          <p:txBody>
            <a:bodyPr lIns="228600" tIns="228600" rIns="228600" bIns="228600">
              <a:spAutoFit/>
            </a:bodyPr>
            <a:lstStyle/>
            <a:p>
              <a:pPr algn="l">
                <a:spcBef>
                  <a:spcPts val="800"/>
                </a:spcBef>
              </a:pPr>
              <a:r>
                <a:rPr lang="en-US" sz="1600">
                  <a:latin typeface="+mj-lt"/>
                </a:rPr>
                <a:t>A subtotal is a calculated field that shows the sum of all underlying levels, both for budget and actual data.</a:t>
              </a:r>
            </a:p>
            <a:p>
              <a:pPr>
                <a:spcBef>
                  <a:spcPct val="50000"/>
                </a:spcBef>
              </a:pPr>
              <a:endParaRPr lang="en-US" sz="1600">
                <a:latin typeface="+mj-lt"/>
              </a:endParaRPr>
            </a:p>
          </p:txBody>
        </p:sp>
        <p:sp>
          <p:nvSpPr>
            <p:cNvPr id="233483" name="Line 11"/>
            <p:cNvSpPr>
              <a:spLocks noChangeShapeType="1"/>
            </p:cNvSpPr>
            <p:nvPr/>
          </p:nvSpPr>
          <p:spPr bwMode="auto">
            <a:xfrm flipV="1">
              <a:off x="884238" y="2892974"/>
              <a:ext cx="944562" cy="833438"/>
            </a:xfrm>
            <a:prstGeom prst="line">
              <a:avLst/>
            </a:prstGeom>
            <a:noFill/>
            <a:ln w="22225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 lIns="228600" tIns="228600" rIns="228600" bIns="22860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33484" name="Line 12"/>
            <p:cNvSpPr>
              <a:spLocks noChangeShapeType="1"/>
            </p:cNvSpPr>
            <p:nvPr/>
          </p:nvSpPr>
          <p:spPr bwMode="auto">
            <a:xfrm flipH="1" flipV="1">
              <a:off x="2794000" y="3269212"/>
              <a:ext cx="415925" cy="487362"/>
            </a:xfrm>
            <a:prstGeom prst="line">
              <a:avLst/>
            </a:prstGeom>
            <a:noFill/>
            <a:ln w="22225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 lIns="228600" tIns="228600" rIns="228600" bIns="228600" anchor="ctr"/>
            <a:lstStyle/>
            <a:p>
              <a:endParaRPr lang="en-US">
                <a:latin typeface="+mj-lt"/>
              </a:endParaRPr>
            </a:p>
          </p:txBody>
        </p:sp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1"/>
          <p:cNvSpPr>
            <a:spLocks noGrp="1"/>
          </p:cNvSpPr>
          <p:nvPr>
            <p:ph type="ftr" sz="quarter" idx="10"/>
          </p:nvPr>
        </p:nvSpPr>
        <p:spPr>
          <a:xfrm>
            <a:off x="7786540" y="6638544"/>
            <a:ext cx="1357460" cy="219456"/>
          </a:xfrm>
        </p:spPr>
        <p:txBody>
          <a:bodyPr/>
          <a:lstStyle/>
          <a:p>
            <a:r>
              <a:rPr lang="en-US" smtClean="0"/>
              <a:t>MC-2.1-1-BU-130</a:t>
            </a:r>
            <a:endParaRPr lang="en-US" dirty="0"/>
          </a:p>
        </p:txBody>
      </p:sp>
      <p:sp>
        <p:nvSpPr>
          <p:cNvPr id="234498" name="Rectangle 2"/>
          <p:cNvSpPr>
            <a:spLocks noChangeArrowheads="1"/>
          </p:cNvSpPr>
          <p:nvPr/>
        </p:nvSpPr>
        <p:spPr bwMode="auto">
          <a:xfrm>
            <a:off x="457200" y="-78571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l"/>
            <a:r>
              <a:rPr lang="en-US" sz="3200" b="1" dirty="0">
                <a:latin typeface="+mj-lt"/>
              </a:rPr>
              <a:t>Budget Structures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929609" y="1202169"/>
            <a:ext cx="7272337" cy="4792663"/>
            <a:chOff x="712788" y="1701800"/>
            <a:chExt cx="7272337" cy="4792663"/>
          </a:xfrm>
        </p:grpSpPr>
        <p:pic>
          <p:nvPicPr>
            <p:cNvPr id="234499" name="Picture 3" descr="Budget-Strt-Tab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776288" y="1701800"/>
              <a:ext cx="6934200" cy="3340100"/>
            </a:xfrm>
            <a:prstGeom prst="rect">
              <a:avLst/>
            </a:prstGeom>
            <a:noFill/>
          </p:spPr>
        </p:pic>
        <p:sp>
          <p:nvSpPr>
            <p:cNvPr id="234500" name="Text Box 4"/>
            <p:cNvSpPr txBox="1">
              <a:spLocks noChangeArrowheads="1"/>
            </p:cNvSpPr>
            <p:nvPr/>
          </p:nvSpPr>
          <p:spPr bwMode="auto">
            <a:xfrm>
              <a:off x="712788" y="5059363"/>
              <a:ext cx="2803525" cy="1435100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  <a:effectLst/>
          </p:spPr>
          <p:txBody>
            <a:bodyPr lIns="228600" tIns="228600" rIns="228600" bIns="228600">
              <a:spAutoFit/>
            </a:bodyPr>
            <a:lstStyle/>
            <a:p>
              <a:pPr algn="l">
                <a:spcBef>
                  <a:spcPts val="800"/>
                </a:spcBef>
              </a:pPr>
              <a:r>
                <a:rPr lang="en-US" sz="1600">
                  <a:latin typeface="+mj-lt"/>
                </a:rPr>
                <a:t>Create the budget topics according to the structure defined on the WBS Levels tab.</a:t>
              </a:r>
            </a:p>
          </p:txBody>
        </p:sp>
        <p:sp>
          <p:nvSpPr>
            <p:cNvPr id="234501" name="Text Box 5"/>
            <p:cNvSpPr txBox="1">
              <a:spLocks noChangeArrowheads="1"/>
            </p:cNvSpPr>
            <p:nvPr/>
          </p:nvSpPr>
          <p:spPr bwMode="auto">
            <a:xfrm>
              <a:off x="4997450" y="5057775"/>
              <a:ext cx="2987675" cy="1435100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  <a:effectLst/>
          </p:spPr>
          <p:txBody>
            <a:bodyPr lIns="228600" tIns="228600" rIns="228600" bIns="228600">
              <a:spAutoFit/>
            </a:bodyPr>
            <a:lstStyle/>
            <a:p>
              <a:pPr algn="l">
                <a:spcBef>
                  <a:spcPts val="800"/>
                </a:spcBef>
              </a:pPr>
              <a:r>
                <a:rPr lang="en-US" sz="1600">
                  <a:latin typeface="+mj-lt"/>
                </a:rPr>
                <a:t>The columns in the grid default from the settings on the General and Periods tab. </a:t>
              </a:r>
            </a:p>
          </p:txBody>
        </p:sp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23" name="Rectangle 3"/>
          <p:cNvSpPr>
            <a:spLocks noGrp="1" noChangeArrowheads="1"/>
          </p:cNvSpPr>
          <p:nvPr>
            <p:ph idx="1"/>
          </p:nvPr>
        </p:nvSpPr>
        <p:spPr>
          <a:xfrm>
            <a:off x="757081" y="1104940"/>
            <a:ext cx="7931150" cy="2620962"/>
          </a:xfrm>
        </p:spPr>
        <p:txBody>
          <a:bodyPr/>
          <a:lstStyle/>
          <a:p>
            <a:r>
              <a:rPr lang="en-US" dirty="0"/>
              <a:t>Manually in the grid</a:t>
            </a:r>
          </a:p>
          <a:p>
            <a:r>
              <a:rPr lang="en-US" dirty="0"/>
              <a:t>Excel Hotlink</a:t>
            </a:r>
          </a:p>
          <a:p>
            <a:pPr lvl="1"/>
            <a:r>
              <a:rPr lang="en-US" dirty="0"/>
              <a:t>Create Excel template</a:t>
            </a:r>
          </a:p>
          <a:p>
            <a:pPr lvl="1"/>
            <a:r>
              <a:rPr lang="en-US" dirty="0"/>
              <a:t>Create from Excel</a:t>
            </a:r>
          </a:p>
        </p:txBody>
      </p:sp>
      <p:sp>
        <p:nvSpPr>
          <p:cNvPr id="235522" name="Rectangle 2"/>
          <p:cNvSpPr>
            <a:spLocks noGrp="1" noChangeArrowheads="1"/>
          </p:cNvSpPr>
          <p:nvPr>
            <p:ph type="title"/>
          </p:nvPr>
        </p:nvSpPr>
        <p:spPr>
          <a:xfrm>
            <a:off x="494105" y="94212"/>
            <a:ext cx="8207375" cy="865187"/>
          </a:xfrm>
        </p:spPr>
        <p:txBody>
          <a:bodyPr/>
          <a:lstStyle/>
          <a:p>
            <a:r>
              <a:rPr lang="en-US" dirty="0"/>
              <a:t>Create a Budget Structure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711126" y="6638544"/>
            <a:ext cx="1432874" cy="219456"/>
          </a:xfrm>
        </p:spPr>
        <p:txBody>
          <a:bodyPr/>
          <a:lstStyle/>
          <a:p>
            <a:r>
              <a:rPr lang="en-US" smtClean="0"/>
              <a:t>MC-2.1-1-BU-140</a:t>
            </a:r>
            <a:endParaRPr 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494309" y="6638544"/>
            <a:ext cx="1649691" cy="219456"/>
          </a:xfrm>
        </p:spPr>
        <p:txBody>
          <a:bodyPr/>
          <a:lstStyle/>
          <a:p>
            <a:r>
              <a:rPr lang="en-US" smtClean="0"/>
              <a:t>MC-2.1-1-BU-150</a:t>
            </a:r>
            <a:endParaRPr lang="en-US" dirty="0"/>
          </a:p>
        </p:txBody>
      </p:sp>
      <p:sp>
        <p:nvSpPr>
          <p:cNvPr id="236546" name="Text Box 2"/>
          <p:cNvSpPr txBox="1">
            <a:spLocks noChangeArrowheads="1"/>
          </p:cNvSpPr>
          <p:nvPr/>
        </p:nvSpPr>
        <p:spPr bwMode="auto">
          <a:xfrm>
            <a:off x="381000" y="363714"/>
            <a:ext cx="8229600" cy="4587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tIns="91440" bIns="9144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b="1" dirty="0">
                <a:solidFill>
                  <a:schemeClr val="tx2"/>
                </a:solidFill>
                <a:latin typeface="+mj-lt"/>
              </a:rPr>
              <a:t>Create Manually in the Grid : Right-Mouse Click -&gt; Insert a New Row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686016" y="804647"/>
            <a:ext cx="7753350" cy="5638800"/>
            <a:chOff x="554038" y="936625"/>
            <a:chExt cx="7753350" cy="5638800"/>
          </a:xfrm>
        </p:grpSpPr>
        <p:pic>
          <p:nvPicPr>
            <p:cNvPr id="236550" name="Picture 6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54038" y="936625"/>
              <a:ext cx="7753350" cy="563880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</p:pic>
        <p:sp>
          <p:nvSpPr>
            <p:cNvPr id="236549" name="Oval 5"/>
            <p:cNvSpPr>
              <a:spLocks noChangeArrowheads="1"/>
            </p:cNvSpPr>
            <p:nvPr/>
          </p:nvSpPr>
          <p:spPr bwMode="auto">
            <a:xfrm>
              <a:off x="2951163" y="5507038"/>
              <a:ext cx="2336800" cy="334962"/>
            </a:xfrm>
            <a:prstGeom prst="ellipse">
              <a:avLst/>
            </a:prstGeom>
            <a:noFill/>
            <a:ln w="22225" algn="ctr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wrap="none" lIns="228600" tIns="228600" rIns="228600" bIns="228600" anchor="ctr"/>
            <a:lstStyle/>
            <a:p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522590" y="6638544"/>
            <a:ext cx="1621410" cy="219456"/>
          </a:xfrm>
        </p:spPr>
        <p:txBody>
          <a:bodyPr/>
          <a:lstStyle/>
          <a:p>
            <a:r>
              <a:rPr lang="en-US" smtClean="0"/>
              <a:t>MC-2.1-1-BU-160</a:t>
            </a:r>
            <a:endParaRPr lang="en-US"/>
          </a:p>
        </p:txBody>
      </p:sp>
      <p:sp>
        <p:nvSpPr>
          <p:cNvPr id="237570" name="Text Box 2"/>
          <p:cNvSpPr txBox="1">
            <a:spLocks noChangeArrowheads="1"/>
          </p:cNvSpPr>
          <p:nvPr/>
        </p:nvSpPr>
        <p:spPr bwMode="auto">
          <a:xfrm>
            <a:off x="428919" y="355836"/>
            <a:ext cx="8229600" cy="4587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tIns="91440" bIns="9144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b="1">
                <a:solidFill>
                  <a:schemeClr val="tx2"/>
                </a:solidFill>
                <a:latin typeface="+mj-lt"/>
              </a:rPr>
              <a:t>Create via Excel Hotlink : Create Excel Template or Create from Excel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676491" y="1181532"/>
            <a:ext cx="7785100" cy="4562475"/>
            <a:chOff x="544513" y="1681163"/>
            <a:chExt cx="7785100" cy="4562475"/>
          </a:xfrm>
        </p:grpSpPr>
        <p:pic>
          <p:nvPicPr>
            <p:cNvPr id="237573" name="Picture 5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14388" y="1681163"/>
              <a:ext cx="7515225" cy="456247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</p:pic>
        <p:sp>
          <p:nvSpPr>
            <p:cNvPr id="237572" name="Oval 4"/>
            <p:cNvSpPr>
              <a:spLocks noChangeArrowheads="1"/>
            </p:cNvSpPr>
            <p:nvPr/>
          </p:nvSpPr>
          <p:spPr bwMode="auto">
            <a:xfrm>
              <a:off x="544513" y="3113088"/>
              <a:ext cx="2336800" cy="674687"/>
            </a:xfrm>
            <a:prstGeom prst="ellipse">
              <a:avLst/>
            </a:prstGeom>
            <a:noFill/>
            <a:ln w="22225" algn="ctr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wrap="none" lIns="228600" tIns="228600" rIns="228600" bIns="228600" anchor="ctr"/>
            <a:lstStyle/>
            <a:p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 smtClean="0"/>
              <a:t>Topic Properties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559644" y="6645244"/>
            <a:ext cx="1584356" cy="212756"/>
          </a:xfrm>
        </p:spPr>
        <p:txBody>
          <a:bodyPr/>
          <a:lstStyle/>
          <a:p>
            <a:r>
              <a:rPr lang="en-US" dirty="0" smtClean="0"/>
              <a:t>MC-2.1-1-BU-165</a:t>
            </a:r>
            <a:endParaRPr lang="en-US" dirty="0"/>
          </a:p>
        </p:txBody>
      </p:sp>
      <p:pic>
        <p:nvPicPr>
          <p:cNvPr id="5" name="Picture 4" descr="TopicProps_Gen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22604" y="1309687"/>
            <a:ext cx="5886450" cy="4238625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TopicProps_CO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6336" y="1439501"/>
            <a:ext cx="5207019" cy="3730028"/>
          </a:xfrm>
          <a:prstGeom prst="rect">
            <a:avLst/>
          </a:prstGeom>
        </p:spPr>
      </p:pic>
      <p:sp>
        <p:nvSpPr>
          <p:cNvPr id="14" name="Footer Placeholder 1"/>
          <p:cNvSpPr>
            <a:spLocks noGrp="1"/>
          </p:cNvSpPr>
          <p:nvPr>
            <p:ph type="ftr" sz="quarter" idx="10"/>
          </p:nvPr>
        </p:nvSpPr>
        <p:spPr>
          <a:xfrm>
            <a:off x="7598004" y="6638544"/>
            <a:ext cx="1545996" cy="219456"/>
          </a:xfrm>
        </p:spPr>
        <p:txBody>
          <a:bodyPr/>
          <a:lstStyle/>
          <a:p>
            <a:r>
              <a:rPr lang="en-US" smtClean="0"/>
              <a:t>MC-2.1-1-BU-170</a:t>
            </a:r>
            <a:endParaRPr lang="en-US" dirty="0"/>
          </a:p>
        </p:txBody>
      </p:sp>
      <p:sp>
        <p:nvSpPr>
          <p:cNvPr id="238603" name="Rectangle 11"/>
          <p:cNvSpPr>
            <a:spLocks noChangeArrowheads="1"/>
          </p:cNvSpPr>
          <p:nvPr/>
        </p:nvSpPr>
        <p:spPr bwMode="auto">
          <a:xfrm>
            <a:off x="551470" y="-87998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l"/>
            <a:r>
              <a:rPr lang="en-US" sz="3200" b="1">
                <a:latin typeface="+mj-lt"/>
              </a:rPr>
              <a:t>Linking Topics</a:t>
            </a:r>
          </a:p>
        </p:txBody>
      </p:sp>
      <p:grpSp>
        <p:nvGrpSpPr>
          <p:cNvPr id="15" name="Group 14"/>
          <p:cNvGrpSpPr/>
          <p:nvPr/>
        </p:nvGrpSpPr>
        <p:grpSpPr>
          <a:xfrm>
            <a:off x="483502" y="828401"/>
            <a:ext cx="8453437" cy="5256213"/>
            <a:chOff x="417513" y="1412875"/>
            <a:chExt cx="8453437" cy="5256213"/>
          </a:xfrm>
        </p:grpSpPr>
        <p:sp>
          <p:nvSpPr>
            <p:cNvPr id="238604" name="Text Box 12"/>
            <p:cNvSpPr txBox="1">
              <a:spLocks noChangeArrowheads="1"/>
            </p:cNvSpPr>
            <p:nvPr/>
          </p:nvSpPr>
          <p:spPr bwMode="auto">
            <a:xfrm>
              <a:off x="5495925" y="1412875"/>
              <a:ext cx="3067050" cy="131286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  <a:effectLst/>
          </p:spPr>
          <p:txBody>
            <a:bodyPr lIns="228600" tIns="228600" rIns="228600" bIns="228600">
              <a:spAutoFit/>
            </a:bodyPr>
            <a:lstStyle/>
            <a:p>
              <a:pPr algn="l">
                <a:spcBef>
                  <a:spcPts val="800"/>
                </a:spcBef>
              </a:pPr>
              <a:r>
                <a:rPr lang="en-US" sz="1600" dirty="0">
                  <a:latin typeface="+mj-lt"/>
                </a:rPr>
                <a:t>Right-click on a topic, select Topic Properties.</a:t>
              </a:r>
            </a:p>
            <a:p>
              <a:pPr>
                <a:spcBef>
                  <a:spcPct val="50000"/>
                </a:spcBef>
              </a:pPr>
              <a:endParaRPr lang="en-US" sz="1600" dirty="0">
                <a:latin typeface="+mj-lt"/>
              </a:endParaRPr>
            </a:p>
          </p:txBody>
        </p:sp>
        <p:sp>
          <p:nvSpPr>
            <p:cNvPr id="238605" name="Text Box 13"/>
            <p:cNvSpPr txBox="1">
              <a:spLocks noChangeArrowheads="1"/>
            </p:cNvSpPr>
            <p:nvPr/>
          </p:nvSpPr>
          <p:spPr bwMode="auto">
            <a:xfrm>
              <a:off x="5526088" y="2246313"/>
              <a:ext cx="2895600" cy="1190625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  <a:effectLst/>
          </p:spPr>
          <p:txBody>
            <a:bodyPr lIns="228600" tIns="228600" rIns="228600" bIns="228600">
              <a:spAutoFit/>
            </a:bodyPr>
            <a:lstStyle/>
            <a:p>
              <a:pPr algn="l">
                <a:spcBef>
                  <a:spcPts val="400"/>
                </a:spcBef>
              </a:pPr>
              <a:r>
                <a:rPr lang="en-US" sz="1600">
                  <a:latin typeface="+mj-lt"/>
                </a:rPr>
                <a:t>Specify a budget group to link all COA for the group to the topic.</a:t>
              </a:r>
            </a:p>
          </p:txBody>
        </p:sp>
        <p:sp>
          <p:nvSpPr>
            <p:cNvPr id="238606" name="Text Box 14"/>
            <p:cNvSpPr txBox="1">
              <a:spLocks noChangeArrowheads="1"/>
            </p:cNvSpPr>
            <p:nvPr/>
          </p:nvSpPr>
          <p:spPr bwMode="auto">
            <a:xfrm>
              <a:off x="5557838" y="3343275"/>
              <a:ext cx="2530475" cy="1190625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  <a:effectLst/>
          </p:spPr>
          <p:txBody>
            <a:bodyPr lIns="228600" tIns="228600" rIns="228600" bIns="228600">
              <a:spAutoFit/>
            </a:bodyPr>
            <a:lstStyle/>
            <a:p>
              <a:pPr algn="l">
                <a:spcBef>
                  <a:spcPts val="400"/>
                </a:spcBef>
              </a:pPr>
              <a:r>
                <a:rPr lang="en-US" sz="1600">
                  <a:latin typeface="+mj-lt"/>
                </a:rPr>
                <a:t>Specify the COA components to link to the budget topic.</a:t>
              </a:r>
              <a:endParaRPr lang="en-US">
                <a:latin typeface="+mj-lt"/>
              </a:endParaRPr>
            </a:p>
          </p:txBody>
        </p:sp>
        <p:sp>
          <p:nvSpPr>
            <p:cNvPr id="238607" name="Text Box 15"/>
            <p:cNvSpPr txBox="1">
              <a:spLocks noChangeArrowheads="1"/>
            </p:cNvSpPr>
            <p:nvPr/>
          </p:nvSpPr>
          <p:spPr bwMode="auto">
            <a:xfrm>
              <a:off x="5548313" y="4500563"/>
              <a:ext cx="3322637" cy="2168525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  <a:effectLst/>
          </p:spPr>
          <p:txBody>
            <a:bodyPr lIns="228600" tIns="228600" rIns="228600" bIns="228600">
              <a:spAutoFit/>
            </a:bodyPr>
            <a:lstStyle/>
            <a:p>
              <a:pPr algn="l"/>
              <a:r>
                <a:rPr lang="en-US" sz="1600" dirty="0">
                  <a:latin typeface="+mj-lt"/>
                </a:rPr>
                <a:t>Specify an SAF structure and concept code for the first SAF level in the structure. </a:t>
              </a:r>
              <a:br>
                <a:rPr lang="en-US" sz="1600" dirty="0">
                  <a:latin typeface="+mj-lt"/>
                </a:rPr>
              </a:br>
              <a:endParaRPr lang="en-US" sz="1600" dirty="0">
                <a:latin typeface="+mj-lt"/>
              </a:endParaRPr>
            </a:p>
            <a:p>
              <a:pPr algn="l"/>
              <a:r>
                <a:rPr lang="en-US" sz="1600" dirty="0">
                  <a:latin typeface="+mj-lt"/>
                </a:rPr>
                <a:t>Note: The SAF fields are enabled only when the topic references a SAF level.</a:t>
              </a:r>
            </a:p>
          </p:txBody>
        </p:sp>
        <p:sp>
          <p:nvSpPr>
            <p:cNvPr id="238609" name="Rectangle 17"/>
            <p:cNvSpPr>
              <a:spLocks noChangeArrowheads="1"/>
            </p:cNvSpPr>
            <p:nvPr/>
          </p:nvSpPr>
          <p:spPr bwMode="auto">
            <a:xfrm>
              <a:off x="428625" y="3308350"/>
              <a:ext cx="2495550" cy="16827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cxnSp>
          <p:nvCxnSpPr>
            <p:cNvPr id="238610" name="AutoShape 18"/>
            <p:cNvCxnSpPr>
              <a:cxnSpLocks noChangeShapeType="1"/>
              <a:stCxn id="238605" idx="1"/>
              <a:endCxn id="238609" idx="3"/>
            </p:cNvCxnSpPr>
            <p:nvPr/>
          </p:nvCxnSpPr>
          <p:spPr bwMode="auto">
            <a:xfrm flipH="1">
              <a:off x="2924175" y="2841625"/>
              <a:ext cx="2601913" cy="550863"/>
            </a:xfrm>
            <a:prstGeom prst="straightConnector1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</p:cxnSp>
        <p:sp>
          <p:nvSpPr>
            <p:cNvPr id="238611" name="Rectangle 19"/>
            <p:cNvSpPr>
              <a:spLocks noChangeArrowheads="1"/>
            </p:cNvSpPr>
            <p:nvPr/>
          </p:nvSpPr>
          <p:spPr bwMode="auto">
            <a:xfrm>
              <a:off x="474663" y="3600450"/>
              <a:ext cx="2449512" cy="14763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cxnSp>
          <p:nvCxnSpPr>
            <p:cNvPr id="238612" name="AutoShape 20"/>
            <p:cNvCxnSpPr>
              <a:cxnSpLocks noChangeShapeType="1"/>
              <a:stCxn id="238606" idx="1"/>
              <a:endCxn id="238611" idx="3"/>
            </p:cNvCxnSpPr>
            <p:nvPr/>
          </p:nvCxnSpPr>
          <p:spPr bwMode="auto">
            <a:xfrm flipH="1" flipV="1">
              <a:off x="2924175" y="3675063"/>
              <a:ext cx="2633663" cy="263525"/>
            </a:xfrm>
            <a:prstGeom prst="straightConnector1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</p:cxnSp>
        <p:sp>
          <p:nvSpPr>
            <p:cNvPr id="238613" name="Rectangle 21"/>
            <p:cNvSpPr>
              <a:spLocks noChangeArrowheads="1"/>
            </p:cNvSpPr>
            <p:nvPr/>
          </p:nvSpPr>
          <p:spPr bwMode="auto">
            <a:xfrm>
              <a:off x="417513" y="4187825"/>
              <a:ext cx="2641600" cy="41751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cxnSp>
          <p:nvCxnSpPr>
            <p:cNvPr id="238614" name="AutoShape 22"/>
            <p:cNvCxnSpPr>
              <a:cxnSpLocks noChangeShapeType="1"/>
              <a:stCxn id="238607" idx="1"/>
              <a:endCxn id="238613" idx="3"/>
            </p:cNvCxnSpPr>
            <p:nvPr/>
          </p:nvCxnSpPr>
          <p:spPr bwMode="auto">
            <a:xfrm flipH="1" flipV="1">
              <a:off x="3059113" y="4397375"/>
              <a:ext cx="2489200" cy="1187450"/>
            </a:xfrm>
            <a:prstGeom prst="straightConnector1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</p:cxnSp>
      </p:grp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1"/>
          <p:cNvSpPr>
            <a:spLocks noGrp="1"/>
          </p:cNvSpPr>
          <p:nvPr>
            <p:ph type="ftr" sz="quarter" idx="10"/>
          </p:nvPr>
        </p:nvSpPr>
        <p:spPr>
          <a:xfrm>
            <a:off x="7296346" y="6638544"/>
            <a:ext cx="1847654" cy="219456"/>
          </a:xfrm>
        </p:spPr>
        <p:txBody>
          <a:bodyPr/>
          <a:lstStyle/>
          <a:p>
            <a:r>
              <a:rPr lang="en-US" smtClean="0"/>
              <a:t>MC-2.1-1-BU-180</a:t>
            </a:r>
            <a:endParaRPr lang="en-US"/>
          </a:p>
        </p:txBody>
      </p:sp>
      <p:sp>
        <p:nvSpPr>
          <p:cNvPr id="239618" name="Rectangle 2"/>
          <p:cNvSpPr>
            <a:spLocks noChangeArrowheads="1"/>
          </p:cNvSpPr>
          <p:nvPr/>
        </p:nvSpPr>
        <p:spPr bwMode="auto">
          <a:xfrm>
            <a:off x="513762" y="-78571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l"/>
            <a:r>
              <a:rPr lang="en-US" sz="3200" b="1">
                <a:latin typeface="+mj-lt"/>
              </a:rPr>
              <a:t>Budget Versions</a:t>
            </a:r>
          </a:p>
        </p:txBody>
      </p:sp>
      <p:sp>
        <p:nvSpPr>
          <p:cNvPr id="239620" name="Text Box 4"/>
          <p:cNvSpPr txBox="1">
            <a:spLocks noChangeArrowheads="1"/>
          </p:cNvSpPr>
          <p:nvPr/>
        </p:nvSpPr>
        <p:spPr bwMode="auto">
          <a:xfrm>
            <a:off x="600585" y="3700032"/>
            <a:ext cx="6724650" cy="191135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lIns="228600" tIns="228600" rIns="228600" bIns="228600">
            <a:spAutoFit/>
          </a:bodyPr>
          <a:lstStyle/>
          <a:p>
            <a:pPr marL="233363" indent="-233363" algn="l">
              <a:spcBef>
                <a:spcPts val="800"/>
              </a:spcBef>
              <a:buClr>
                <a:srgbClr val="990033"/>
              </a:buClr>
              <a:buFont typeface="Arial" pitchFamily="34" charset="0"/>
              <a:buChar char="•"/>
            </a:pPr>
            <a:r>
              <a:rPr lang="en-US" sz="1800" dirty="0">
                <a:latin typeface="+mj-lt"/>
              </a:rPr>
              <a:t>Budgets can have multiple versions.</a:t>
            </a:r>
          </a:p>
          <a:p>
            <a:pPr marL="233363" indent="-233363" algn="l">
              <a:spcBef>
                <a:spcPct val="65000"/>
              </a:spcBef>
              <a:buClr>
                <a:srgbClr val="990033"/>
              </a:buClr>
              <a:buFont typeface="Arial" pitchFamily="34" charset="0"/>
              <a:buChar char="•"/>
            </a:pPr>
            <a:r>
              <a:rPr lang="en-US" sz="1800" dirty="0">
                <a:latin typeface="+mj-lt"/>
              </a:rPr>
              <a:t>You must associate each version record with a valid reporting period. </a:t>
            </a:r>
          </a:p>
          <a:p>
            <a:pPr marL="233363" indent="-233363" algn="l">
              <a:spcBef>
                <a:spcPct val="65000"/>
              </a:spcBef>
              <a:buClr>
                <a:srgbClr val="990033"/>
              </a:buClr>
              <a:buFont typeface="Arial" pitchFamily="34" charset="0"/>
              <a:buChar char="•"/>
            </a:pPr>
            <a:r>
              <a:rPr lang="en-US" sz="1800" dirty="0">
                <a:latin typeface="+mj-lt"/>
              </a:rPr>
              <a:t>Only one budget version can be active at any time.</a:t>
            </a:r>
            <a:endParaRPr lang="en-US" sz="1600" dirty="0">
              <a:latin typeface="+mj-lt"/>
            </a:endParaRPr>
          </a:p>
        </p:txBody>
      </p:sp>
      <p:pic>
        <p:nvPicPr>
          <p:cNvPr id="239621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2497" y="1563257"/>
            <a:ext cx="7810500" cy="18764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23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Learn how budgeting works in QAD Enterprise Applications.</a:t>
            </a:r>
          </a:p>
          <a:p>
            <a:pPr>
              <a:spcBef>
                <a:spcPct val="55000"/>
              </a:spcBef>
            </a:pPr>
            <a:r>
              <a:rPr lang="en-US" dirty="0"/>
              <a:t>Learn how to create and update budgets.</a:t>
            </a:r>
          </a:p>
          <a:p>
            <a:pPr>
              <a:spcBef>
                <a:spcPct val="55000"/>
              </a:spcBef>
            </a:pPr>
            <a:r>
              <a:rPr lang="en-US" dirty="0"/>
              <a:t>Learn how to use the Excel integration for budgets.</a:t>
            </a:r>
          </a:p>
        </p:txBody>
      </p:sp>
      <p:sp>
        <p:nvSpPr>
          <p:cNvPr id="2232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Objectives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588577" y="6638544"/>
            <a:ext cx="1555423" cy="219456"/>
          </a:xfrm>
        </p:spPr>
        <p:txBody>
          <a:bodyPr/>
          <a:lstStyle/>
          <a:p>
            <a:r>
              <a:rPr lang="en-US" smtClean="0"/>
              <a:t>MC-2.1-1-BU-020</a:t>
            </a:r>
            <a:endParaRPr lang="en-US" dirty="0"/>
          </a:p>
        </p:txBody>
      </p:sp>
      <p:pic>
        <p:nvPicPr>
          <p:cNvPr id="223237" name="Picture 5" descr="Budgeti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52633" y="3534560"/>
            <a:ext cx="3227387" cy="216058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64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en-US"/>
              <a:t>Copy</a:t>
            </a:r>
          </a:p>
          <a:p>
            <a:pPr lvl="1">
              <a:lnSpc>
                <a:spcPct val="80000"/>
              </a:lnSpc>
              <a:spcBef>
                <a:spcPct val="30000"/>
              </a:spcBef>
            </a:pPr>
            <a:r>
              <a:rPr lang="en-GB"/>
              <a:t>You can use an existing budget as the basis for a new budget.  </a:t>
            </a:r>
          </a:p>
          <a:p>
            <a:pPr lvl="1">
              <a:lnSpc>
                <a:spcPct val="80000"/>
              </a:lnSpc>
              <a:spcBef>
                <a:spcPct val="30000"/>
              </a:spcBef>
            </a:pPr>
            <a:r>
              <a:rPr lang="en-GB"/>
              <a:t>The rules used during copying are:</a:t>
            </a:r>
          </a:p>
          <a:p>
            <a:pPr lvl="2">
              <a:lnSpc>
                <a:spcPct val="80000"/>
              </a:lnSpc>
              <a:spcBef>
                <a:spcPct val="30000"/>
              </a:spcBef>
            </a:pPr>
            <a:r>
              <a:rPr lang="en-GB"/>
              <a:t>The structure is copied.</a:t>
            </a:r>
          </a:p>
          <a:p>
            <a:pPr lvl="2">
              <a:lnSpc>
                <a:spcPct val="80000"/>
              </a:lnSpc>
              <a:spcBef>
                <a:spcPct val="30000"/>
              </a:spcBef>
            </a:pPr>
            <a:r>
              <a:rPr lang="en-GB"/>
              <a:t>You must define the periods of the new budget.</a:t>
            </a:r>
          </a:p>
          <a:p>
            <a:pPr lvl="2">
              <a:lnSpc>
                <a:spcPct val="80000"/>
              </a:lnSpc>
              <a:spcBef>
                <a:spcPct val="30000"/>
              </a:spcBef>
            </a:pPr>
            <a:r>
              <a:rPr lang="en-GB"/>
              <a:t>You can optionally</a:t>
            </a:r>
            <a:r>
              <a:rPr lang="en-GB" sz="1800"/>
              <a:t> copy the budget data also.</a:t>
            </a:r>
            <a:endParaRPr lang="en-US" sz="1800"/>
          </a:p>
          <a:p>
            <a:pPr>
              <a:lnSpc>
                <a:spcPct val="80000"/>
              </a:lnSpc>
              <a:spcBef>
                <a:spcPct val="55000"/>
              </a:spcBef>
            </a:pPr>
            <a:r>
              <a:rPr lang="en-US"/>
              <a:t>Rebuild</a:t>
            </a:r>
          </a:p>
          <a:p>
            <a:pPr lvl="1">
              <a:lnSpc>
                <a:spcPct val="80000"/>
              </a:lnSpc>
              <a:spcBef>
                <a:spcPct val="35000"/>
              </a:spcBef>
            </a:pPr>
            <a:r>
              <a:rPr lang="en-GB"/>
              <a:t>The Budget daemon updates the topic actual.</a:t>
            </a:r>
          </a:p>
          <a:p>
            <a:pPr lvl="1">
              <a:lnSpc>
                <a:spcPct val="80000"/>
              </a:lnSpc>
              <a:spcBef>
                <a:spcPct val="35000"/>
              </a:spcBef>
            </a:pPr>
            <a:r>
              <a:rPr lang="en-GB"/>
              <a:t>Each posting on a budget item generates a work record for the daemon.  </a:t>
            </a:r>
          </a:p>
        </p:txBody>
      </p:sp>
      <p:sp>
        <p:nvSpPr>
          <p:cNvPr id="2406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Budget Activities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MC-2.1-1-BU-190</a:t>
            </a:r>
            <a:endParaRPr lang="en-US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73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GB"/>
              <a:t>Rebuild – Continued</a:t>
            </a:r>
          </a:p>
          <a:p>
            <a:pPr lvl="1">
              <a:spcBef>
                <a:spcPct val="35000"/>
              </a:spcBef>
            </a:pPr>
            <a:r>
              <a:rPr lang="en-GB"/>
              <a:t>Clears all previous daemon calculations for a specific budget and re-generates all work records.  </a:t>
            </a:r>
          </a:p>
          <a:p>
            <a:pPr lvl="1">
              <a:spcBef>
                <a:spcPct val="35000"/>
              </a:spcBef>
            </a:pPr>
            <a:r>
              <a:rPr lang="en-GB"/>
              <a:t>All budget actuals are recalculated (rebuilt).</a:t>
            </a:r>
          </a:p>
          <a:p>
            <a:pPr>
              <a:spcBef>
                <a:spcPct val="55000"/>
              </a:spcBef>
            </a:pPr>
            <a:r>
              <a:rPr lang="en-US"/>
              <a:t>Delete</a:t>
            </a:r>
          </a:p>
          <a:p>
            <a:pPr lvl="1">
              <a:spcBef>
                <a:spcPct val="35000"/>
              </a:spcBef>
            </a:pPr>
            <a:r>
              <a:rPr lang="en-GB"/>
              <a:t>All budgets can be deleted.</a:t>
            </a:r>
            <a:endParaRPr lang="en-US"/>
          </a:p>
          <a:p>
            <a:endParaRPr lang="en-US"/>
          </a:p>
        </p:txBody>
      </p:sp>
      <p:sp>
        <p:nvSpPr>
          <p:cNvPr id="2447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Budget Activities – Continued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513163" y="6638544"/>
            <a:ext cx="1630837" cy="219456"/>
          </a:xfrm>
        </p:spPr>
        <p:txBody>
          <a:bodyPr/>
          <a:lstStyle/>
          <a:p>
            <a:r>
              <a:rPr lang="en-US" smtClean="0"/>
              <a:t>MC-2.1-1-BU-195</a:t>
            </a:r>
            <a:endParaRPr lang="en-US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66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sz="2400"/>
              <a:t>Allocates postings to the appropriate budget topics. </a:t>
            </a:r>
          </a:p>
          <a:p>
            <a:pPr>
              <a:spcBef>
                <a:spcPct val="100000"/>
              </a:spcBef>
            </a:pPr>
            <a:r>
              <a:rPr lang="en-US" sz="2400"/>
              <a:t>All postings are processed, including those in the transient and secondary layers.</a:t>
            </a:r>
          </a:p>
          <a:p>
            <a:pPr>
              <a:spcBef>
                <a:spcPct val="100000"/>
              </a:spcBef>
            </a:pPr>
            <a:r>
              <a:rPr lang="en-US" sz="2400"/>
              <a:t>Inspects all budget definition tables, and updates the actuals for the relevant budget topics.</a:t>
            </a:r>
          </a:p>
          <a:p>
            <a:pPr>
              <a:spcBef>
                <a:spcPct val="100000"/>
              </a:spcBef>
            </a:pPr>
            <a:r>
              <a:rPr lang="en-US" sz="2400"/>
              <a:t>The Budget daemon is also used for allocations.</a:t>
            </a:r>
          </a:p>
          <a:p>
            <a:endParaRPr lang="en-US" sz="2000"/>
          </a:p>
        </p:txBody>
      </p:sp>
      <p:sp>
        <p:nvSpPr>
          <p:cNvPr id="2416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Budget Daemon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682845" y="6638544"/>
            <a:ext cx="1461155" cy="219456"/>
          </a:xfrm>
        </p:spPr>
        <p:txBody>
          <a:bodyPr/>
          <a:lstStyle/>
          <a:p>
            <a:r>
              <a:rPr lang="en-US" smtClean="0"/>
              <a:t>MC-2.1-1-BU-200</a:t>
            </a:r>
            <a:endParaRPr lang="en-US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69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en-US" sz="2400" dirty="0"/>
              <a:t>Manually in the grid</a:t>
            </a:r>
          </a:p>
          <a:p>
            <a:pPr>
              <a:lnSpc>
                <a:spcPct val="80000"/>
              </a:lnSpc>
              <a:buFont typeface="Webdings" pitchFamily="18" charset="2"/>
              <a:buNone/>
            </a:pPr>
            <a:endParaRPr lang="en-US" sz="2400" dirty="0"/>
          </a:p>
          <a:p>
            <a:pPr>
              <a:lnSpc>
                <a:spcPct val="80000"/>
              </a:lnSpc>
            </a:pPr>
            <a:r>
              <a:rPr lang="en-US" sz="2400" dirty="0"/>
              <a:t>Excel Hotlink</a:t>
            </a:r>
          </a:p>
          <a:p>
            <a:pPr lvl="1">
              <a:lnSpc>
                <a:spcPct val="80000"/>
              </a:lnSpc>
            </a:pPr>
            <a:r>
              <a:rPr lang="en-US" sz="2000" dirty="0"/>
              <a:t>Create Hotlink / Restore Hotlink / Synchronize</a:t>
            </a:r>
          </a:p>
        </p:txBody>
      </p:sp>
      <p:sp>
        <p:nvSpPr>
          <p:cNvPr id="2426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Updating Budget Data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MC-2.1-1-BU-210</a:t>
            </a:r>
            <a:endParaRPr lang="en-US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1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000"/>
              <a:t>Hands-on Exercise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786540" y="6638544"/>
            <a:ext cx="1357460" cy="219456"/>
          </a:xfrm>
        </p:spPr>
        <p:txBody>
          <a:bodyPr/>
          <a:lstStyle/>
          <a:p>
            <a:r>
              <a:rPr lang="en-US" smtClean="0"/>
              <a:t>MC-2.1-1-BU-220</a:t>
            </a:r>
            <a:endParaRPr lang="en-US" dirty="0"/>
          </a:p>
        </p:txBody>
      </p:sp>
      <p:pic>
        <p:nvPicPr>
          <p:cNvPr id="221187" name="Picture 3" descr="hands-o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5481" y="1893712"/>
            <a:ext cx="8153400" cy="307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99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Login </a:t>
            </a:r>
            <a:r>
              <a:rPr lang="en-US" dirty="0"/>
              <a:t>into 10USACO or 22UKCO</a:t>
            </a:r>
          </a:p>
          <a:p>
            <a:r>
              <a:rPr lang="en-US" dirty="0"/>
              <a:t>Create a budget with code ISBGT</a:t>
            </a:r>
          </a:p>
          <a:p>
            <a:r>
              <a:rPr lang="en-US" dirty="0"/>
              <a:t>Period = 4 quarters of 2010 starting 01/01/10</a:t>
            </a:r>
          </a:p>
          <a:p>
            <a:r>
              <a:rPr lang="en-US" dirty="0"/>
              <a:t>Levels : Sub-total, Sub-total, GL account</a:t>
            </a:r>
          </a:p>
          <a:p>
            <a:r>
              <a:rPr lang="en-US" dirty="0"/>
              <a:t>Structures: use the excel hotlink to create the budget in excel and upload it (use the </a:t>
            </a:r>
            <a:r>
              <a:rPr lang="en-US" dirty="0" err="1"/>
              <a:t>xls</a:t>
            </a:r>
            <a:r>
              <a:rPr lang="en-US" dirty="0"/>
              <a:t> sheet HO budget create 1)</a:t>
            </a:r>
          </a:p>
          <a:p>
            <a:r>
              <a:rPr lang="en-US" dirty="0"/>
              <a:t>In the version tab: reporting period is 2010/01 </a:t>
            </a:r>
          </a:p>
          <a:p>
            <a:pPr>
              <a:buFont typeface="Webdings" pitchFamily="18" charset="2"/>
              <a:buNone/>
            </a:pPr>
            <a:endParaRPr lang="en-US" dirty="0"/>
          </a:p>
        </p:txBody>
      </p:sp>
      <p:sp>
        <p:nvSpPr>
          <p:cNvPr id="2129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/>
              <a:t>Exercise: Budget Create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MC-2.1-1-BU-230</a:t>
            </a:r>
            <a:endParaRPr lang="en-US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019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n-US" dirty="0"/>
              <a:t>Login into 10USACO or 22UKCO</a:t>
            </a:r>
          </a:p>
          <a:p>
            <a:pPr>
              <a:lnSpc>
                <a:spcPct val="90000"/>
              </a:lnSpc>
            </a:pPr>
            <a:r>
              <a:rPr lang="en-US" dirty="0"/>
              <a:t>Create a budget with code CC-</a:t>
            </a:r>
            <a:r>
              <a:rPr lang="en-US" dirty="0" err="1"/>
              <a:t>Adm</a:t>
            </a:r>
            <a:endParaRPr lang="en-US" dirty="0"/>
          </a:p>
          <a:p>
            <a:pPr>
              <a:lnSpc>
                <a:spcPct val="90000"/>
              </a:lnSpc>
            </a:pPr>
            <a:r>
              <a:rPr lang="en-US" dirty="0"/>
              <a:t>Period is equal to the periods of the accounting year 2010</a:t>
            </a:r>
          </a:p>
          <a:p>
            <a:pPr>
              <a:lnSpc>
                <a:spcPct val="90000"/>
              </a:lnSpc>
            </a:pPr>
            <a:r>
              <a:rPr lang="en-US" dirty="0"/>
              <a:t>2 levels : first cost center, then GL account</a:t>
            </a:r>
          </a:p>
          <a:p>
            <a:pPr>
              <a:lnSpc>
                <a:spcPct val="90000"/>
              </a:lnSpc>
            </a:pPr>
            <a:r>
              <a:rPr lang="en-US" dirty="0"/>
              <a:t>Structures: Cost center = </a:t>
            </a:r>
            <a:r>
              <a:rPr lang="en-US" dirty="0" err="1"/>
              <a:t>Adm</a:t>
            </a:r>
            <a:r>
              <a:rPr lang="en-US" dirty="0"/>
              <a:t>, </a:t>
            </a:r>
            <a:r>
              <a:rPr lang="en-US" dirty="0" err="1"/>
              <a:t>Gl</a:t>
            </a:r>
            <a:r>
              <a:rPr lang="en-US" dirty="0"/>
              <a:t> account = all accounts starting with 7</a:t>
            </a:r>
          </a:p>
          <a:p>
            <a:pPr>
              <a:lnSpc>
                <a:spcPct val="90000"/>
              </a:lnSpc>
            </a:pPr>
            <a:r>
              <a:rPr lang="en-US" dirty="0"/>
              <a:t>In the version tab: reporting period is 2010/01</a:t>
            </a:r>
          </a:p>
          <a:p>
            <a:pPr>
              <a:lnSpc>
                <a:spcPct val="90000"/>
              </a:lnSpc>
            </a:pPr>
            <a:r>
              <a:rPr lang="en-US" dirty="0"/>
              <a:t>Save this budget with status operational</a:t>
            </a:r>
          </a:p>
          <a:p>
            <a:pPr>
              <a:lnSpc>
                <a:spcPct val="90000"/>
              </a:lnSpc>
            </a:pPr>
            <a:r>
              <a:rPr lang="en-US" dirty="0"/>
              <a:t>Copy the budget CC-</a:t>
            </a:r>
            <a:r>
              <a:rPr lang="en-US" dirty="0" err="1"/>
              <a:t>Adm</a:t>
            </a:r>
            <a:r>
              <a:rPr lang="en-US" dirty="0"/>
              <a:t> to a new budget  CC-Mar (period is also equal to the periods of the accounting year 2010)</a:t>
            </a:r>
          </a:p>
        </p:txBody>
      </p:sp>
      <p:sp>
        <p:nvSpPr>
          <p:cNvPr id="2140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/>
              <a:t>Exercise: Budget Create and Copy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777113" y="6638544"/>
            <a:ext cx="1366887" cy="219456"/>
          </a:xfrm>
        </p:spPr>
        <p:txBody>
          <a:bodyPr/>
          <a:lstStyle/>
          <a:p>
            <a:r>
              <a:rPr lang="en-US" dirty="0" smtClean="0"/>
              <a:t>MC-2.1-1-BU-240</a:t>
            </a: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10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Demo</a:t>
            </a:r>
          </a:p>
          <a:p>
            <a:pPr lvl="1"/>
            <a:r>
              <a:rPr lang="en-US"/>
              <a:t>Budget creation, budget periods, budget levels, Excel integration, hotlink, budget update</a:t>
            </a:r>
          </a:p>
          <a:p>
            <a:r>
              <a:rPr lang="en-US"/>
              <a:t>Budget Setup</a:t>
            </a:r>
          </a:p>
          <a:p>
            <a:r>
              <a:rPr lang="en-US"/>
              <a:t>Exercise</a:t>
            </a:r>
          </a:p>
          <a:p>
            <a:pPr>
              <a:buFont typeface="Webdings" pitchFamily="18" charset="2"/>
              <a:buNone/>
            </a:pPr>
            <a:endParaRPr lang="en-US"/>
          </a:p>
        </p:txBody>
      </p:sp>
      <p:sp>
        <p:nvSpPr>
          <p:cNvPr id="17510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04239"/>
            <a:ext cx="8153400" cy="650875"/>
          </a:xfrm>
        </p:spPr>
        <p:txBody>
          <a:bodyPr/>
          <a:lstStyle/>
          <a:p>
            <a:r>
              <a:rPr lang="en-US"/>
              <a:t>Overview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428322" y="6638544"/>
            <a:ext cx="1715678" cy="219456"/>
          </a:xfrm>
        </p:spPr>
        <p:txBody>
          <a:bodyPr/>
          <a:lstStyle/>
          <a:p>
            <a:r>
              <a:rPr lang="en-US" smtClean="0"/>
              <a:t>MC-2.1-1-BU-030</a:t>
            </a: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83" name="Rectangle 3"/>
          <p:cNvSpPr>
            <a:spLocks noGrp="1" noChangeArrowheads="1"/>
          </p:cNvSpPr>
          <p:nvPr>
            <p:ph idx="1"/>
          </p:nvPr>
        </p:nvSpPr>
        <p:spPr>
          <a:noFill/>
          <a:ln/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400"/>
              <a:t>Use Budget Create (25.5.2.1) to define budgets.</a:t>
            </a:r>
          </a:p>
          <a:p>
            <a:pPr>
              <a:lnSpc>
                <a:spcPct val="90000"/>
              </a:lnSpc>
              <a:spcBef>
                <a:spcPct val="75000"/>
              </a:spcBef>
            </a:pPr>
            <a:r>
              <a:rPr lang="en-US" sz="2400"/>
              <a:t>Define budgets for a single entity, or for a group of entities with the same shared sets.</a:t>
            </a:r>
          </a:p>
          <a:p>
            <a:pPr>
              <a:lnSpc>
                <a:spcPct val="90000"/>
              </a:lnSpc>
              <a:spcBef>
                <a:spcPct val="75000"/>
              </a:spcBef>
            </a:pPr>
            <a:r>
              <a:rPr lang="en-US" sz="2400"/>
              <a:t>Budgets are composed of a structure of budget topics.</a:t>
            </a:r>
          </a:p>
          <a:p>
            <a:pPr>
              <a:lnSpc>
                <a:spcPct val="90000"/>
              </a:lnSpc>
              <a:spcBef>
                <a:spcPct val="75000"/>
              </a:spcBef>
            </a:pPr>
            <a:r>
              <a:rPr lang="en-US" sz="2400"/>
              <a:t>Topics are linked to:</a:t>
            </a:r>
          </a:p>
          <a:p>
            <a:pPr lvl="1">
              <a:lnSpc>
                <a:spcPct val="90000"/>
              </a:lnSpc>
            </a:pPr>
            <a:r>
              <a:rPr lang="en-US" sz="2000"/>
              <a:t>Accounts</a:t>
            </a:r>
          </a:p>
          <a:p>
            <a:pPr lvl="1">
              <a:lnSpc>
                <a:spcPct val="90000"/>
              </a:lnSpc>
            </a:pPr>
            <a:r>
              <a:rPr lang="en-US" sz="2000"/>
              <a:t>Sub-accounts</a:t>
            </a:r>
          </a:p>
          <a:p>
            <a:pPr lvl="1">
              <a:lnSpc>
                <a:spcPct val="90000"/>
              </a:lnSpc>
            </a:pPr>
            <a:r>
              <a:rPr lang="en-US" sz="2000"/>
              <a:t>Cost centers</a:t>
            </a:r>
          </a:p>
          <a:p>
            <a:pPr lvl="1">
              <a:lnSpc>
                <a:spcPct val="90000"/>
              </a:lnSpc>
            </a:pPr>
            <a:r>
              <a:rPr lang="en-US" sz="2000"/>
              <a:t>Projects</a:t>
            </a:r>
          </a:p>
          <a:p>
            <a:pPr lvl="1">
              <a:lnSpc>
                <a:spcPct val="90000"/>
              </a:lnSpc>
            </a:pPr>
            <a:r>
              <a:rPr lang="en-US" sz="2000"/>
              <a:t>SAFs</a:t>
            </a:r>
          </a:p>
          <a:p>
            <a:pPr lvl="1">
              <a:lnSpc>
                <a:spcPct val="90000"/>
              </a:lnSpc>
            </a:pPr>
            <a:r>
              <a:rPr lang="en-US" sz="2000"/>
              <a:t>Sub-totals</a:t>
            </a:r>
          </a:p>
        </p:txBody>
      </p:sp>
      <p:sp>
        <p:nvSpPr>
          <p:cNvPr id="225282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/>
              <a:t>Budgeting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484882" y="6638544"/>
            <a:ext cx="1659118" cy="219456"/>
          </a:xfrm>
        </p:spPr>
        <p:txBody>
          <a:bodyPr/>
          <a:lstStyle/>
          <a:p>
            <a:r>
              <a:rPr lang="en-US" smtClean="0"/>
              <a:t>MC-2.1-1-BU-040</a:t>
            </a:r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1"/>
          <p:cNvSpPr>
            <a:spLocks noGrp="1"/>
          </p:cNvSpPr>
          <p:nvPr>
            <p:ph type="ftr" sz="quarter" idx="10"/>
          </p:nvPr>
        </p:nvSpPr>
        <p:spPr>
          <a:xfrm>
            <a:off x="7466029" y="6638544"/>
            <a:ext cx="1677971" cy="219456"/>
          </a:xfrm>
        </p:spPr>
        <p:txBody>
          <a:bodyPr/>
          <a:lstStyle/>
          <a:p>
            <a:r>
              <a:rPr lang="en-US" smtClean="0"/>
              <a:t>MC-2.1-1-BU-050</a:t>
            </a:r>
            <a:endParaRPr lang="en-US" dirty="0"/>
          </a:p>
        </p:txBody>
      </p:sp>
      <p:sp>
        <p:nvSpPr>
          <p:cNvPr id="226306" name="Rectangle 2"/>
          <p:cNvSpPr>
            <a:spLocks noChangeArrowheads="1"/>
          </p:cNvSpPr>
          <p:nvPr/>
        </p:nvSpPr>
        <p:spPr bwMode="auto">
          <a:xfrm>
            <a:off x="457200" y="-87998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l"/>
            <a:r>
              <a:rPr lang="en-US" sz="3200" b="1">
                <a:latin typeface="+mj-lt"/>
              </a:rPr>
              <a:t>Budget Process</a:t>
            </a:r>
          </a:p>
        </p:txBody>
      </p:sp>
      <p:pic>
        <p:nvPicPr>
          <p:cNvPr id="226307" name="Picture 3" descr="budget-pma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72940" y="1245208"/>
            <a:ext cx="6594475" cy="43068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33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sz="2400"/>
              <a:t>Facilitate budget setup.</a:t>
            </a:r>
          </a:p>
          <a:p>
            <a:pPr>
              <a:spcBef>
                <a:spcPct val="75000"/>
              </a:spcBef>
            </a:pPr>
            <a:r>
              <a:rPr lang="en-US" sz="2400"/>
              <a:t>Define a budget group of accounts, sub-accounts, cost centers, projects, or SAFs.</a:t>
            </a:r>
          </a:p>
          <a:p>
            <a:pPr>
              <a:spcBef>
                <a:spcPct val="75000"/>
              </a:spcBef>
            </a:pPr>
            <a:r>
              <a:rPr lang="en-US" sz="2400"/>
              <a:t>Link the budget group to a budget topic, rather than linking each COA component individually.</a:t>
            </a:r>
          </a:p>
          <a:p>
            <a:endParaRPr lang="en-US" sz="2400"/>
          </a:p>
        </p:txBody>
      </p:sp>
      <p:sp>
        <p:nvSpPr>
          <p:cNvPr id="2273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Budget Groups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277493" y="6638544"/>
            <a:ext cx="1866507" cy="219456"/>
          </a:xfrm>
        </p:spPr>
        <p:txBody>
          <a:bodyPr/>
          <a:lstStyle/>
          <a:p>
            <a:r>
              <a:rPr lang="en-US" smtClean="0"/>
              <a:t>MC-2.1-1-BU-060</a:t>
            </a:r>
            <a:endParaRPr lang="en-US"/>
          </a:p>
        </p:txBody>
      </p:sp>
      <p:pic>
        <p:nvPicPr>
          <p:cNvPr id="227333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54622" y="3550376"/>
            <a:ext cx="4629150" cy="24669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35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800"/>
              </a:spcBef>
            </a:pPr>
            <a:r>
              <a:rPr lang="en-US" sz="2400" dirty="0"/>
              <a:t>Define report periods that are specific to budget reports.</a:t>
            </a:r>
          </a:p>
          <a:p>
            <a:pPr>
              <a:spcBef>
                <a:spcPct val="75000"/>
              </a:spcBef>
            </a:pPr>
            <a:r>
              <a:rPr lang="en-US" sz="2400" dirty="0"/>
              <a:t>Budgets can have multiple versions.</a:t>
            </a:r>
          </a:p>
          <a:p>
            <a:pPr>
              <a:spcBef>
                <a:spcPct val="75000"/>
              </a:spcBef>
            </a:pPr>
            <a:r>
              <a:rPr lang="en-US" sz="2400" dirty="0"/>
              <a:t>Associate each version record with a valid reporting period.</a:t>
            </a:r>
          </a:p>
          <a:p>
            <a:pPr>
              <a:spcBef>
                <a:spcPct val="75000"/>
              </a:spcBef>
            </a:pPr>
            <a:r>
              <a:rPr lang="en-US" sz="2400" dirty="0"/>
              <a:t>Reporting periods are independent of GL periods and tax periods.</a:t>
            </a:r>
          </a:p>
          <a:p>
            <a:pPr>
              <a:spcBef>
                <a:spcPts val="800"/>
              </a:spcBef>
            </a:pPr>
            <a:endParaRPr lang="en-US" sz="2400" dirty="0"/>
          </a:p>
          <a:p>
            <a:pPr>
              <a:spcBef>
                <a:spcPts val="800"/>
              </a:spcBef>
            </a:pPr>
            <a:endParaRPr lang="en-US" dirty="0"/>
          </a:p>
          <a:p>
            <a:pPr>
              <a:spcBef>
                <a:spcPts val="800"/>
              </a:spcBef>
            </a:pPr>
            <a:endParaRPr lang="en-US" dirty="0"/>
          </a:p>
          <a:p>
            <a:endParaRPr lang="en-US" dirty="0"/>
          </a:p>
        </p:txBody>
      </p:sp>
      <p:sp>
        <p:nvSpPr>
          <p:cNvPr id="2283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Budget Report Periods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532016" y="6638544"/>
            <a:ext cx="1611984" cy="219456"/>
          </a:xfrm>
        </p:spPr>
        <p:txBody>
          <a:bodyPr/>
          <a:lstStyle/>
          <a:p>
            <a:r>
              <a:rPr lang="en-US" smtClean="0"/>
              <a:t>MC-2.1-1-BU-070</a:t>
            </a:r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3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Budget Create (25.5.1.1)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607431" y="6638544"/>
            <a:ext cx="1536569" cy="219456"/>
          </a:xfrm>
        </p:spPr>
        <p:txBody>
          <a:bodyPr/>
          <a:lstStyle/>
          <a:p>
            <a:r>
              <a:rPr lang="en-US" smtClean="0"/>
              <a:t>MC-2.1-1-BU-080</a:t>
            </a:r>
            <a:endParaRPr lang="en-US" dirty="0"/>
          </a:p>
        </p:txBody>
      </p:sp>
      <p:pic>
        <p:nvPicPr>
          <p:cNvPr id="229381" name="Picture 5" descr="Budget-Create-QMI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35503" y="1067144"/>
            <a:ext cx="6056312" cy="497998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ooter Placeholder 1"/>
          <p:cNvSpPr>
            <a:spLocks noGrp="1"/>
          </p:cNvSpPr>
          <p:nvPr>
            <p:ph type="ftr" sz="quarter" idx="10"/>
          </p:nvPr>
        </p:nvSpPr>
        <p:spPr>
          <a:xfrm>
            <a:off x="7560297" y="6638544"/>
            <a:ext cx="1583703" cy="219456"/>
          </a:xfrm>
        </p:spPr>
        <p:txBody>
          <a:bodyPr/>
          <a:lstStyle/>
          <a:p>
            <a:r>
              <a:rPr lang="en-US" smtClean="0"/>
              <a:t>MC-2.1-1-BU-090</a:t>
            </a:r>
            <a:endParaRPr lang="en-US" dirty="0"/>
          </a:p>
        </p:txBody>
      </p:sp>
      <p:sp>
        <p:nvSpPr>
          <p:cNvPr id="230402" name="Rectangle 2"/>
          <p:cNvSpPr>
            <a:spLocks noChangeArrowheads="1"/>
          </p:cNvSpPr>
          <p:nvPr/>
        </p:nvSpPr>
        <p:spPr bwMode="auto">
          <a:xfrm>
            <a:off x="457200" y="-87998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l"/>
            <a:r>
              <a:rPr lang="en-US" sz="3200" b="1" dirty="0">
                <a:latin typeface="+mj-lt"/>
              </a:rPr>
              <a:t>Budget Create Header Fields</a:t>
            </a:r>
          </a:p>
        </p:txBody>
      </p:sp>
      <p:grpSp>
        <p:nvGrpSpPr>
          <p:cNvPr id="13" name="Group 12"/>
          <p:cNvGrpSpPr/>
          <p:nvPr/>
        </p:nvGrpSpPr>
        <p:grpSpPr>
          <a:xfrm>
            <a:off x="946366" y="1290560"/>
            <a:ext cx="7242175" cy="4308475"/>
            <a:chOff x="814388" y="1893888"/>
            <a:chExt cx="7242175" cy="4308475"/>
          </a:xfrm>
        </p:grpSpPr>
        <p:pic>
          <p:nvPicPr>
            <p:cNvPr id="230403" name="Picture 3" descr="Budget-Header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14388" y="1893888"/>
              <a:ext cx="5857875" cy="2047875"/>
            </a:xfrm>
            <a:prstGeom prst="rect">
              <a:avLst/>
            </a:prstGeom>
            <a:noFill/>
          </p:spPr>
        </p:pic>
        <p:sp>
          <p:nvSpPr>
            <p:cNvPr id="230404" name="Text Box 4"/>
            <p:cNvSpPr txBox="1">
              <a:spLocks noChangeArrowheads="1"/>
            </p:cNvSpPr>
            <p:nvPr/>
          </p:nvSpPr>
          <p:spPr bwMode="auto">
            <a:xfrm>
              <a:off x="914400" y="4233863"/>
              <a:ext cx="4186238" cy="1968500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  <a:effectLst/>
          </p:spPr>
          <p:txBody>
            <a:bodyPr lIns="228600" tIns="228600" rIns="228600" bIns="228600">
              <a:spAutoFit/>
            </a:bodyPr>
            <a:lstStyle/>
            <a:p>
              <a:pPr algn="l">
                <a:spcBef>
                  <a:spcPts val="400"/>
                </a:spcBef>
              </a:pPr>
              <a:r>
                <a:rPr lang="en-US" sz="1800">
                  <a:latin typeface="+mj-lt"/>
                </a:rPr>
                <a:t>Select if the budget structure will define a report hierarchy for the Balance Sheet and Income Statement structured reports.</a:t>
              </a:r>
            </a:p>
            <a:p>
              <a:pPr>
                <a:spcBef>
                  <a:spcPct val="50000"/>
                </a:spcBef>
              </a:pPr>
              <a:endParaRPr lang="en-US" sz="1800">
                <a:latin typeface="+mj-lt"/>
              </a:endParaRPr>
            </a:p>
          </p:txBody>
        </p:sp>
        <p:sp>
          <p:nvSpPr>
            <p:cNvPr id="230405" name="Oval 5"/>
            <p:cNvSpPr>
              <a:spLocks noChangeArrowheads="1"/>
            </p:cNvSpPr>
            <p:nvPr/>
          </p:nvSpPr>
          <p:spPr bwMode="auto">
            <a:xfrm>
              <a:off x="4470400" y="3678238"/>
              <a:ext cx="2052638" cy="171450"/>
            </a:xfrm>
            <a:prstGeom prst="ellipse">
              <a:avLst/>
            </a:prstGeom>
            <a:noFill/>
            <a:ln w="19050" algn="ctr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wrap="none" lIns="228600" tIns="228600" rIns="228600" bIns="228600" anchor="ctr"/>
            <a:lstStyle/>
            <a:p>
              <a:endParaRPr lang="en-US">
                <a:latin typeface="+mj-lt"/>
              </a:endParaRPr>
            </a:p>
          </p:txBody>
        </p:sp>
        <p:cxnSp>
          <p:nvCxnSpPr>
            <p:cNvPr id="230406" name="AutoShape 6"/>
            <p:cNvCxnSpPr>
              <a:cxnSpLocks noChangeShapeType="1"/>
              <a:stCxn id="230404" idx="0"/>
              <a:endCxn id="230405" idx="2"/>
            </p:cNvCxnSpPr>
            <p:nvPr/>
          </p:nvCxnSpPr>
          <p:spPr bwMode="auto">
            <a:xfrm rot="16200000">
              <a:off x="3499644" y="3272632"/>
              <a:ext cx="469900" cy="1452562"/>
            </a:xfrm>
            <a:prstGeom prst="bentConnector2">
              <a:avLst/>
            </a:prstGeom>
            <a:noFill/>
            <a:ln w="19050">
              <a:solidFill>
                <a:srgbClr val="FF0000"/>
              </a:solidFill>
              <a:miter lim="800000"/>
              <a:headEnd/>
              <a:tailEnd type="triangle" w="med" len="med"/>
            </a:ln>
            <a:effectLst/>
          </p:spPr>
        </p:cxnSp>
        <p:sp>
          <p:nvSpPr>
            <p:cNvPr id="230407" name="Oval 7"/>
            <p:cNvSpPr>
              <a:spLocks noChangeArrowheads="1"/>
            </p:cNvSpPr>
            <p:nvPr/>
          </p:nvSpPr>
          <p:spPr bwMode="auto">
            <a:xfrm>
              <a:off x="4459288" y="3424238"/>
              <a:ext cx="2052637" cy="171450"/>
            </a:xfrm>
            <a:prstGeom prst="ellipse">
              <a:avLst/>
            </a:prstGeom>
            <a:noFill/>
            <a:ln w="19050" algn="ctr">
              <a:solidFill>
                <a:srgbClr val="0000FF"/>
              </a:solidFill>
              <a:round/>
              <a:headEnd/>
              <a:tailEnd/>
            </a:ln>
            <a:effectLst/>
          </p:spPr>
          <p:txBody>
            <a:bodyPr wrap="none" lIns="228600" tIns="228600" rIns="228600" bIns="22860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30408" name="Text Box 8"/>
            <p:cNvSpPr txBox="1">
              <a:spLocks noChangeArrowheads="1"/>
            </p:cNvSpPr>
            <p:nvPr/>
          </p:nvSpPr>
          <p:spPr bwMode="auto">
            <a:xfrm>
              <a:off x="5384800" y="4216400"/>
              <a:ext cx="2671763" cy="1846659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  <a:effectLst/>
          </p:spPr>
          <p:txBody>
            <a:bodyPr lIns="228600" tIns="228600" rIns="228600" bIns="228600">
              <a:spAutoFit/>
            </a:bodyPr>
            <a:lstStyle/>
            <a:p>
              <a:pPr algn="l">
                <a:spcBef>
                  <a:spcPts val="400"/>
                </a:spcBef>
              </a:pPr>
              <a:r>
                <a:rPr lang="en-US" sz="1800">
                  <a:latin typeface="+mj-lt"/>
                </a:rPr>
                <a:t>Select the field if the budget structure will be used for allocations.</a:t>
              </a:r>
            </a:p>
          </p:txBody>
        </p:sp>
        <p:cxnSp>
          <p:nvCxnSpPr>
            <p:cNvPr id="230409" name="AutoShape 9"/>
            <p:cNvCxnSpPr>
              <a:cxnSpLocks noChangeShapeType="1"/>
              <a:stCxn id="230408" idx="0"/>
              <a:endCxn id="230407" idx="6"/>
            </p:cNvCxnSpPr>
            <p:nvPr/>
          </p:nvCxnSpPr>
          <p:spPr bwMode="auto">
            <a:xfrm rot="16200000" flipV="1">
              <a:off x="6263086" y="3758803"/>
              <a:ext cx="706437" cy="208757"/>
            </a:xfrm>
            <a:prstGeom prst="bentConnector2">
              <a:avLst/>
            </a:prstGeom>
            <a:noFill/>
            <a:ln w="19050">
              <a:solidFill>
                <a:srgbClr val="0000FF"/>
              </a:solidFill>
              <a:miter lim="800000"/>
              <a:headEnd/>
              <a:tailEnd type="triangle" w="med" len="med"/>
            </a:ln>
            <a:effectLst/>
          </p:spPr>
        </p:cxnSp>
        <p:sp>
          <p:nvSpPr>
            <p:cNvPr id="230410" name="Text Box 10"/>
            <p:cNvSpPr txBox="1">
              <a:spLocks noChangeArrowheads="1"/>
            </p:cNvSpPr>
            <p:nvPr/>
          </p:nvSpPr>
          <p:spPr bwMode="auto">
            <a:xfrm>
              <a:off x="6686550" y="2112963"/>
              <a:ext cx="1360488" cy="1006475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  <a:effectLst/>
          </p:spPr>
          <p:txBody>
            <a:bodyPr lIns="228600" tIns="228600" rIns="228600" bIns="22860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800">
                  <a:latin typeface="+mj-lt"/>
                </a:rPr>
                <a:t>Budget Status</a:t>
              </a:r>
            </a:p>
          </p:txBody>
        </p:sp>
        <p:sp>
          <p:nvSpPr>
            <p:cNvPr id="230411" name="Line 11"/>
            <p:cNvSpPr>
              <a:spLocks noChangeShapeType="1"/>
            </p:cNvSpPr>
            <p:nvPr/>
          </p:nvSpPr>
          <p:spPr bwMode="auto">
            <a:xfrm flipH="1">
              <a:off x="6065838" y="2632075"/>
              <a:ext cx="852487" cy="517525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 lIns="228600" tIns="228600" rIns="228600" bIns="228600" anchor="ctr"/>
            <a:lstStyle/>
            <a:p>
              <a:endParaRPr lang="en-US">
                <a:latin typeface="+mj-lt"/>
              </a:endParaRPr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QAD 2010 Presentation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 2010 Presentation</Template>
  <TotalTime>2089</TotalTime>
  <Words>879</Words>
  <Application>Microsoft Office PowerPoint</Application>
  <PresentationFormat>On-screen Show (4:3)</PresentationFormat>
  <Paragraphs>150</Paragraphs>
  <Slides>26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27" baseType="lpstr">
      <vt:lpstr>QAD 2010 Presentation</vt:lpstr>
      <vt:lpstr>Budgeting</vt:lpstr>
      <vt:lpstr>Objectives</vt:lpstr>
      <vt:lpstr>Overview</vt:lpstr>
      <vt:lpstr>Budgeting</vt:lpstr>
      <vt:lpstr>Slide 5</vt:lpstr>
      <vt:lpstr>Budget Groups</vt:lpstr>
      <vt:lpstr>Budget Report Periods</vt:lpstr>
      <vt:lpstr>Budget Create (25.5.1.1)</vt:lpstr>
      <vt:lpstr>Slide 9</vt:lpstr>
      <vt:lpstr>Slide 10</vt:lpstr>
      <vt:lpstr>Slide 11</vt:lpstr>
      <vt:lpstr>Slide 12</vt:lpstr>
      <vt:lpstr>Slide 13</vt:lpstr>
      <vt:lpstr>Create a Budget Structure</vt:lpstr>
      <vt:lpstr>Slide 15</vt:lpstr>
      <vt:lpstr>Slide 16</vt:lpstr>
      <vt:lpstr>Topic Properties</vt:lpstr>
      <vt:lpstr>Slide 18</vt:lpstr>
      <vt:lpstr>Slide 19</vt:lpstr>
      <vt:lpstr>Budget Activities</vt:lpstr>
      <vt:lpstr>Budget Activities – Continued</vt:lpstr>
      <vt:lpstr>Budget Daemon</vt:lpstr>
      <vt:lpstr>Updating Budget Data</vt:lpstr>
      <vt:lpstr>Hands-on Exercise</vt:lpstr>
      <vt:lpstr>Exercise: Budget Create</vt:lpstr>
      <vt:lpstr>Exercise: Budget Create and Copy</vt:lpstr>
    </vt:vector>
  </TitlesOfParts>
  <Company>QAD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</dc:title>
  <dc:creator>QAD</dc:creator>
  <cp:lastModifiedBy>ymg</cp:lastModifiedBy>
  <cp:revision>101</cp:revision>
  <dcterms:created xsi:type="dcterms:W3CDTF">2006-05-18T22:11:08Z</dcterms:created>
  <dcterms:modified xsi:type="dcterms:W3CDTF">2011-03-23T10:45:44Z</dcterms:modified>
</cp:coreProperties>
</file>