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handoutMasterIdLst>
    <p:handoutMasterId r:id="rId17"/>
  </p:handoutMasterIdLst>
  <p:sldIdLst>
    <p:sldId id="275" r:id="rId2"/>
    <p:sldId id="287" r:id="rId3"/>
    <p:sldId id="276" r:id="rId4"/>
    <p:sldId id="277" r:id="rId5"/>
    <p:sldId id="278" r:id="rId6"/>
    <p:sldId id="289" r:id="rId7"/>
    <p:sldId id="290" r:id="rId8"/>
    <p:sldId id="295" r:id="rId9"/>
    <p:sldId id="291" r:id="rId10"/>
    <p:sldId id="292" r:id="rId11"/>
    <p:sldId id="293" r:id="rId12"/>
    <p:sldId id="294" r:id="rId13"/>
    <p:sldId id="286" r:id="rId14"/>
    <p:sldId id="285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EA46A"/>
    <a:srgbClr val="FF8500"/>
    <a:srgbClr val="FFE354"/>
    <a:srgbClr val="6A9913"/>
    <a:srgbClr val="4BB69D"/>
    <a:srgbClr val="2461AA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5" d="100"/>
          <a:sy n="105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2.4_1_report variants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942C32E-9877-4AA4-A49D-8D9CBF4C21D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2.4_1_report variants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355D6DA-8D0E-4DC2-84D3-D96AED419D8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2.4_1_report variants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3D2A86-FAA1-43D0-9943-7D76785841FD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52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/>
              <a:t/>
            </a:r>
            <a:br>
              <a:rPr lang="en-US" sz="2400"/>
            </a:br>
            <a:r>
              <a:rPr lang="en-US" sz="2400"/>
              <a:t>Report Customization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2699710"/>
            <a:ext cx="8229600" cy="349250"/>
          </a:xfrm>
        </p:spPr>
        <p:txBody>
          <a:bodyPr/>
          <a:lstStyle/>
          <a:p>
            <a:r>
              <a:rPr lang="en-US" dirty="0" smtClean="0"/>
              <a:t>&lt;</a:t>
            </a:r>
            <a:r>
              <a:rPr lang="en-US" dirty="0"/>
              <a:t>Instructor Name, Title&gt;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468019" y="1153330"/>
            <a:ext cx="8232921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P-Tax-Register-Detail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773" y="1174315"/>
            <a:ext cx="6104630" cy="2985280"/>
          </a:xfrm>
          <a:prstGeom prst="rect">
            <a:avLst/>
          </a:prstGeom>
        </p:spPr>
      </p:pic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the Filter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3101" y="6638544"/>
            <a:ext cx="1300899" cy="219456"/>
          </a:xfrm>
        </p:spPr>
        <p:txBody>
          <a:bodyPr/>
          <a:lstStyle/>
          <a:p>
            <a:r>
              <a:rPr lang="en-US" smtClean="0"/>
              <a:t>MC-2.4-1-RV-055</a:t>
            </a:r>
            <a:endParaRPr lang="en-US" dirty="0"/>
          </a:p>
        </p:txBody>
      </p:sp>
      <p:pic>
        <p:nvPicPr>
          <p:cNvPr id="15" name="Picture 14" descr="Report-Variant-Save-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6041" y="2357965"/>
            <a:ext cx="4833937" cy="369248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408593" y="1105388"/>
            <a:ext cx="5980679" cy="4499667"/>
            <a:chOff x="2474582" y="1548457"/>
            <a:chExt cx="5980679" cy="4499667"/>
          </a:xfrm>
        </p:grpSpPr>
        <p:sp>
          <p:nvSpPr>
            <p:cNvPr id="234504" name="Rectangle 8"/>
            <p:cNvSpPr>
              <a:spLocks noChangeArrowheads="1"/>
            </p:cNvSpPr>
            <p:nvPr/>
          </p:nvSpPr>
          <p:spPr bwMode="auto">
            <a:xfrm>
              <a:off x="2474582" y="2105622"/>
              <a:ext cx="636588" cy="25241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4505" name="Text Box 9"/>
            <p:cNvSpPr txBox="1">
              <a:spLocks noChangeArrowheads="1"/>
            </p:cNvSpPr>
            <p:nvPr/>
          </p:nvSpPr>
          <p:spPr bwMode="auto">
            <a:xfrm>
              <a:off x="6718536" y="1548457"/>
              <a:ext cx="1736725" cy="793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Click Save As button</a:t>
              </a:r>
            </a:p>
          </p:txBody>
        </p:sp>
        <p:cxnSp>
          <p:nvCxnSpPr>
            <p:cNvPr id="234506" name="AutoShape 10"/>
            <p:cNvCxnSpPr>
              <a:cxnSpLocks noChangeShapeType="1"/>
              <a:stCxn id="234505" idx="1"/>
              <a:endCxn id="234504" idx="3"/>
            </p:cNvCxnSpPr>
            <p:nvPr/>
          </p:nvCxnSpPr>
          <p:spPr bwMode="auto">
            <a:xfrm rot="10800000" flipV="1">
              <a:off x="3111170" y="1945331"/>
              <a:ext cx="3607366" cy="28649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4501" name="Oval 5"/>
            <p:cNvSpPr>
              <a:spLocks noChangeArrowheads="1"/>
            </p:cNvSpPr>
            <p:nvPr/>
          </p:nvSpPr>
          <p:spPr bwMode="auto">
            <a:xfrm>
              <a:off x="3040235" y="5298824"/>
              <a:ext cx="2098675" cy="749300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773" y="1174315"/>
            <a:ext cx="6104630" cy="2985280"/>
          </a:xfrm>
          <a:prstGeom prst="rect">
            <a:avLst/>
          </a:prstGeom>
        </p:spPr>
      </p:pic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an Existing Filter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MC-2.4-1-RV-056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078285" y="1019425"/>
            <a:ext cx="7877175" cy="5187053"/>
            <a:chOff x="1266825" y="1575618"/>
            <a:chExt cx="7877175" cy="5187053"/>
          </a:xfrm>
        </p:grpSpPr>
        <p:sp>
          <p:nvSpPr>
            <p:cNvPr id="235531" name="Rectangle 11"/>
            <p:cNvSpPr>
              <a:spLocks noChangeArrowheads="1"/>
            </p:cNvSpPr>
            <p:nvPr/>
          </p:nvSpPr>
          <p:spPr bwMode="auto">
            <a:xfrm>
              <a:off x="1470559" y="2187103"/>
              <a:ext cx="636588" cy="25241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32" name="Text Box 12"/>
            <p:cNvSpPr txBox="1">
              <a:spLocks noChangeArrowheads="1"/>
            </p:cNvSpPr>
            <p:nvPr/>
          </p:nvSpPr>
          <p:spPr bwMode="auto">
            <a:xfrm>
              <a:off x="6990141" y="1575618"/>
              <a:ext cx="1736725" cy="793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Click Open button</a:t>
              </a:r>
            </a:p>
          </p:txBody>
        </p:sp>
        <p:cxnSp>
          <p:nvCxnSpPr>
            <p:cNvPr id="235533" name="AutoShape 13"/>
            <p:cNvCxnSpPr>
              <a:cxnSpLocks noChangeShapeType="1"/>
              <a:stCxn id="235532" idx="1"/>
              <a:endCxn id="235531" idx="3"/>
            </p:cNvCxnSpPr>
            <p:nvPr/>
          </p:nvCxnSpPr>
          <p:spPr bwMode="auto">
            <a:xfrm rot="10800000" flipV="1">
              <a:off x="2107147" y="1972492"/>
              <a:ext cx="4882994" cy="34081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pic>
          <p:nvPicPr>
            <p:cNvPr id="235524" name="Picture 4" descr="Open-Filter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66825" y="2909888"/>
              <a:ext cx="7877175" cy="2657475"/>
            </a:xfrm>
            <a:prstGeom prst="rect">
              <a:avLst/>
            </a:prstGeom>
            <a:noFill/>
          </p:spPr>
        </p:pic>
        <p:sp>
          <p:nvSpPr>
            <p:cNvPr id="235534" name="Text Box 14"/>
            <p:cNvSpPr txBox="1">
              <a:spLocks noChangeArrowheads="1"/>
            </p:cNvSpPr>
            <p:nvPr/>
          </p:nvSpPr>
          <p:spPr bwMode="auto">
            <a:xfrm>
              <a:off x="1460500" y="5654675"/>
              <a:ext cx="2654300" cy="11079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Double-click the filter you want to open</a:t>
              </a:r>
            </a:p>
          </p:txBody>
        </p:sp>
        <p:sp>
          <p:nvSpPr>
            <p:cNvPr id="235535" name="Rectangle 15"/>
            <p:cNvSpPr>
              <a:spLocks noChangeArrowheads="1"/>
            </p:cNvSpPr>
            <p:nvPr/>
          </p:nvSpPr>
          <p:spPr bwMode="auto">
            <a:xfrm>
              <a:off x="1409700" y="4662488"/>
              <a:ext cx="3341688" cy="239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5536" name="AutoShape 16"/>
            <p:cNvCxnSpPr>
              <a:cxnSpLocks noChangeShapeType="1"/>
              <a:stCxn id="235534" idx="1"/>
              <a:endCxn id="235535" idx="1"/>
            </p:cNvCxnSpPr>
            <p:nvPr/>
          </p:nvCxnSpPr>
          <p:spPr bwMode="auto">
            <a:xfrm rot="10800000">
              <a:off x="1409700" y="4782345"/>
              <a:ext cx="50800" cy="1426329"/>
            </a:xfrm>
            <a:prstGeom prst="bentConnector3">
              <a:avLst>
                <a:gd name="adj1" fmla="val 5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ersonal-User-Filt-Ma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1157287"/>
            <a:ext cx="7715250" cy="4543425"/>
          </a:xfrm>
          <a:prstGeom prst="rect">
            <a:avLst/>
          </a:prstGeom>
        </p:spPr>
      </p:pic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Maintaining Filters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7687" y="6638544"/>
            <a:ext cx="1376313" cy="219456"/>
          </a:xfrm>
        </p:spPr>
        <p:txBody>
          <a:bodyPr/>
          <a:lstStyle/>
          <a:p>
            <a:r>
              <a:rPr lang="en-US" smtClean="0"/>
              <a:t>MC-2.4-1-RV-057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980115" y="1272803"/>
            <a:ext cx="7312025" cy="4270375"/>
            <a:chOff x="735013" y="1847850"/>
            <a:chExt cx="7312025" cy="4270375"/>
          </a:xfrm>
        </p:grpSpPr>
        <p:sp>
          <p:nvSpPr>
            <p:cNvPr id="236550" name="Rectangle 6"/>
            <p:cNvSpPr>
              <a:spLocks noChangeArrowheads="1"/>
            </p:cNvSpPr>
            <p:nvPr/>
          </p:nvSpPr>
          <p:spPr bwMode="auto">
            <a:xfrm>
              <a:off x="974725" y="3582988"/>
              <a:ext cx="958850" cy="149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551" name="Rectangle 7"/>
            <p:cNvSpPr>
              <a:spLocks noChangeArrowheads="1"/>
            </p:cNvSpPr>
            <p:nvPr/>
          </p:nvSpPr>
          <p:spPr bwMode="auto">
            <a:xfrm>
              <a:off x="3027363" y="3597275"/>
              <a:ext cx="735012" cy="150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549" name="Text Box 5"/>
            <p:cNvSpPr txBox="1">
              <a:spLocks noChangeArrowheads="1"/>
            </p:cNvSpPr>
            <p:nvPr/>
          </p:nvSpPr>
          <p:spPr bwMode="auto">
            <a:xfrm>
              <a:off x="5357813" y="1847850"/>
              <a:ext cx="2654300" cy="803275"/>
            </a:xfrm>
            <a:prstGeom prst="rect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Specify who can access the filter</a:t>
              </a:r>
            </a:p>
          </p:txBody>
        </p:sp>
        <p:sp>
          <p:nvSpPr>
            <p:cNvPr id="236555" name="Rectangle 11"/>
            <p:cNvSpPr>
              <a:spLocks noChangeArrowheads="1"/>
            </p:cNvSpPr>
            <p:nvPr/>
          </p:nvSpPr>
          <p:spPr bwMode="auto">
            <a:xfrm>
              <a:off x="958850" y="2847975"/>
              <a:ext cx="644525" cy="225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556" name="Rectangle 12"/>
            <p:cNvSpPr>
              <a:spLocks noChangeArrowheads="1"/>
            </p:cNvSpPr>
            <p:nvPr/>
          </p:nvSpPr>
          <p:spPr bwMode="auto">
            <a:xfrm>
              <a:off x="3027363" y="2863850"/>
              <a:ext cx="555625" cy="254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6557" name="AutoShape 13"/>
            <p:cNvCxnSpPr>
              <a:cxnSpLocks noChangeShapeType="1"/>
              <a:stCxn id="236549" idx="1"/>
              <a:endCxn id="236555" idx="1"/>
            </p:cNvCxnSpPr>
            <p:nvPr/>
          </p:nvCxnSpPr>
          <p:spPr bwMode="auto">
            <a:xfrm rot="10800000" flipV="1">
              <a:off x="958850" y="2249488"/>
              <a:ext cx="4398963" cy="711200"/>
            </a:xfrm>
            <a:prstGeom prst="bentConnector3">
              <a:avLst>
                <a:gd name="adj1" fmla="val 105194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36558" name="AutoShape 14"/>
            <p:cNvCxnSpPr>
              <a:cxnSpLocks noChangeShapeType="1"/>
              <a:stCxn id="236549" idx="1"/>
              <a:endCxn id="236556" idx="0"/>
            </p:cNvCxnSpPr>
            <p:nvPr/>
          </p:nvCxnSpPr>
          <p:spPr bwMode="auto">
            <a:xfrm rot="10800000" flipV="1">
              <a:off x="3305175" y="2249488"/>
              <a:ext cx="2052638" cy="614362"/>
            </a:xfrm>
            <a:prstGeom prst="bentConnector2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6559" name="Text Box 15"/>
            <p:cNvSpPr txBox="1">
              <a:spLocks noChangeArrowheads="1"/>
            </p:cNvSpPr>
            <p:nvPr/>
          </p:nvSpPr>
          <p:spPr bwMode="auto">
            <a:xfrm>
              <a:off x="5391150" y="3214688"/>
              <a:ext cx="2654300" cy="800219"/>
            </a:xfrm>
            <a:prstGeom prst="rect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Set a filter as default</a:t>
              </a:r>
            </a:p>
          </p:txBody>
        </p:sp>
        <p:sp>
          <p:nvSpPr>
            <p:cNvPr id="236560" name="Rectangle 16"/>
            <p:cNvSpPr>
              <a:spLocks noChangeArrowheads="1"/>
            </p:cNvSpPr>
            <p:nvPr/>
          </p:nvSpPr>
          <p:spPr bwMode="auto">
            <a:xfrm>
              <a:off x="735013" y="3643313"/>
              <a:ext cx="868362" cy="3286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6561" name="AutoShape 17"/>
            <p:cNvCxnSpPr>
              <a:cxnSpLocks noChangeShapeType="1"/>
              <a:stCxn id="236559" idx="1"/>
              <a:endCxn id="236560" idx="3"/>
            </p:cNvCxnSpPr>
            <p:nvPr/>
          </p:nvCxnSpPr>
          <p:spPr bwMode="auto">
            <a:xfrm rot="10800000" flipV="1">
              <a:off x="1603376" y="3614797"/>
              <a:ext cx="3787775" cy="192821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6562" name="Rectangle 18"/>
            <p:cNvSpPr>
              <a:spLocks noChangeArrowheads="1"/>
            </p:cNvSpPr>
            <p:nvPr/>
          </p:nvSpPr>
          <p:spPr bwMode="auto">
            <a:xfrm>
              <a:off x="765175" y="4392613"/>
              <a:ext cx="1303338" cy="1936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563" name="Text Box 19"/>
            <p:cNvSpPr txBox="1">
              <a:spLocks noChangeArrowheads="1"/>
            </p:cNvSpPr>
            <p:nvPr/>
          </p:nvSpPr>
          <p:spPr bwMode="auto">
            <a:xfrm>
              <a:off x="5392738" y="5314950"/>
              <a:ext cx="2654300" cy="803275"/>
            </a:xfrm>
            <a:prstGeom prst="rect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Modify report parameters</a:t>
              </a:r>
            </a:p>
          </p:txBody>
        </p:sp>
        <p:cxnSp>
          <p:nvCxnSpPr>
            <p:cNvPr id="236564" name="AutoShape 20"/>
            <p:cNvCxnSpPr>
              <a:cxnSpLocks noChangeShapeType="1"/>
              <a:stCxn id="236563" idx="1"/>
              <a:endCxn id="236562" idx="3"/>
            </p:cNvCxnSpPr>
            <p:nvPr/>
          </p:nvCxnSpPr>
          <p:spPr bwMode="auto">
            <a:xfrm rot="10800000">
              <a:off x="2068513" y="4489450"/>
              <a:ext cx="3324225" cy="1227138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MC-2.4-1-RV-060</a:t>
            </a:r>
            <a:endParaRPr lang="en-US"/>
          </a:p>
        </p:txBody>
      </p:sp>
      <p:pic>
        <p:nvPicPr>
          <p:cNvPr id="2283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Run every time the report variants</a:t>
            </a:r>
          </a:p>
          <a:p>
            <a:r>
              <a:rPr lang="en-US"/>
              <a:t>Try some new variants by playing with the different selection criteria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Report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38544"/>
            <a:ext cx="1536569" cy="219456"/>
          </a:xfrm>
        </p:spPr>
        <p:txBody>
          <a:bodyPr/>
          <a:lstStyle/>
          <a:p>
            <a:r>
              <a:rPr lang="en-US" smtClean="0"/>
              <a:t>MC-2.4-1-RV-070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Practice creating report variants suited to your specific business case, in various areas of the financial application</a:t>
            </a:r>
          </a:p>
          <a:p>
            <a:r>
              <a:rPr lang="en-US" dirty="0"/>
              <a:t>Learn how to customize the new </a:t>
            </a:r>
            <a:r>
              <a:rPr lang="en-US" dirty="0" smtClean="0"/>
              <a:t>QAD Report Framework (QRF) reports</a:t>
            </a:r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MC-2.4-1-RV-020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Store specific selection criteria</a:t>
            </a:r>
          </a:p>
          <a:p>
            <a:pPr lvl="1"/>
            <a:r>
              <a:rPr lang="en-US"/>
              <a:t>Available next time the report is started</a:t>
            </a:r>
          </a:p>
          <a:p>
            <a:pPr lvl="1"/>
            <a:r>
              <a:rPr lang="en-US"/>
              <a:t>Unlimited number of variants</a:t>
            </a:r>
          </a:p>
          <a:p>
            <a:pPr lvl="1"/>
            <a:r>
              <a:rPr lang="en-US"/>
              <a:t>Save for personal use or shared use</a:t>
            </a:r>
          </a:p>
          <a:p>
            <a:pPr lvl="1"/>
            <a:r>
              <a:rPr lang="nl-NL"/>
              <a:t>Linked to a standard report</a:t>
            </a:r>
          </a:p>
          <a:p>
            <a:pPr lvl="1"/>
            <a:r>
              <a:rPr lang="nl-NL"/>
              <a:t>Do not appear as separate entries on the menu</a:t>
            </a:r>
          </a:p>
          <a:p>
            <a:pPr lvl="1">
              <a:buFontTx/>
              <a:buNone/>
            </a:pPr>
            <a:endParaRPr lang="nl-NL"/>
          </a:p>
          <a:p>
            <a:r>
              <a:rPr lang="nl-NL"/>
              <a:t>All variants of one report are based on the </a:t>
            </a:r>
            <a:r>
              <a:rPr lang="nl-NL" b="1"/>
              <a:t>same data</a:t>
            </a:r>
            <a:r>
              <a:rPr lang="nl-NL"/>
              <a:t>, but use </a:t>
            </a:r>
            <a:r>
              <a:rPr lang="nl-NL" b="1"/>
              <a:t>different filter criteria </a:t>
            </a:r>
            <a:r>
              <a:rPr lang="nl-NL"/>
              <a:t>and can use a </a:t>
            </a:r>
            <a:r>
              <a:rPr lang="nl-NL" b="1"/>
              <a:t>different report layout</a:t>
            </a:r>
            <a:endParaRPr lang="nl-NL" sz="2400"/>
          </a:p>
          <a:p>
            <a:endParaRPr lang="en-US" sz="200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9724" y="6638544"/>
            <a:ext cx="1574276" cy="219456"/>
          </a:xfrm>
        </p:spPr>
        <p:txBody>
          <a:bodyPr/>
          <a:lstStyle/>
          <a:p>
            <a:r>
              <a:rPr lang="en-US" smtClean="0"/>
              <a:t>MC-2.4-1-RV-030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</a:t>
            </a:r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smtClean="0"/>
              <a:t>MC-2.4-1-RV-040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225131" y="648171"/>
            <a:ext cx="8686800" cy="5547975"/>
            <a:chOff x="196850" y="846138"/>
            <a:chExt cx="8686800" cy="5547975"/>
          </a:xfrm>
        </p:grpSpPr>
        <p:pic>
          <p:nvPicPr>
            <p:cNvPr id="214028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6850" y="2965450"/>
              <a:ext cx="5141913" cy="25860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4020" name="Text Box 4"/>
            <p:cNvSpPr txBox="1">
              <a:spLocks noChangeArrowheads="1"/>
            </p:cNvSpPr>
            <p:nvPr/>
          </p:nvSpPr>
          <p:spPr bwMode="auto">
            <a:xfrm>
              <a:off x="474663" y="1643063"/>
              <a:ext cx="3200400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Review available variants in Report Settings menu</a:t>
              </a:r>
            </a:p>
          </p:txBody>
        </p:sp>
        <p:sp>
          <p:nvSpPr>
            <p:cNvPr id="214021" name="Line 5"/>
            <p:cNvSpPr>
              <a:spLocks noChangeShapeType="1"/>
            </p:cNvSpPr>
            <p:nvPr/>
          </p:nvSpPr>
          <p:spPr bwMode="auto">
            <a:xfrm>
              <a:off x="1955800" y="2424113"/>
              <a:ext cx="146050" cy="981075"/>
            </a:xfrm>
            <a:prstGeom prst="line">
              <a:avLst/>
            </a:prstGeom>
            <a:noFill/>
            <a:ln w="28575">
              <a:solidFill>
                <a:srgbClr val="2A11BD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4022" name="Oval 6"/>
            <p:cNvSpPr>
              <a:spLocks noChangeArrowheads="1"/>
            </p:cNvSpPr>
            <p:nvPr/>
          </p:nvSpPr>
          <p:spPr bwMode="auto">
            <a:xfrm>
              <a:off x="1104900" y="3430588"/>
              <a:ext cx="2001838" cy="627062"/>
            </a:xfrm>
            <a:prstGeom prst="ellipse">
              <a:avLst/>
            </a:prstGeom>
            <a:noFill/>
            <a:ln w="9525" algn="ctr">
              <a:solidFill>
                <a:srgbClr val="2A11BD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4023" name="Text Box 7"/>
            <p:cNvSpPr txBox="1">
              <a:spLocks noChangeArrowheads="1"/>
            </p:cNvSpPr>
            <p:nvPr/>
          </p:nvSpPr>
          <p:spPr bwMode="auto">
            <a:xfrm>
              <a:off x="5202238" y="846138"/>
              <a:ext cx="2674937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Save new variant</a:t>
              </a:r>
            </a:p>
          </p:txBody>
        </p:sp>
        <p:pic>
          <p:nvPicPr>
            <p:cNvPr id="21402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0225" y="1905000"/>
              <a:ext cx="4543425" cy="3073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4025" name="Text Box 9"/>
            <p:cNvSpPr txBox="1">
              <a:spLocks noChangeArrowheads="1"/>
            </p:cNvSpPr>
            <p:nvPr/>
          </p:nvSpPr>
          <p:spPr bwMode="auto">
            <a:xfrm>
              <a:off x="5853113" y="5378450"/>
              <a:ext cx="1879600" cy="101566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Share with other users option</a:t>
              </a:r>
            </a:p>
          </p:txBody>
        </p:sp>
        <p:sp>
          <p:nvSpPr>
            <p:cNvPr id="214026" name="Line 10"/>
            <p:cNvSpPr>
              <a:spLocks noChangeShapeType="1"/>
            </p:cNvSpPr>
            <p:nvPr/>
          </p:nvSpPr>
          <p:spPr bwMode="auto">
            <a:xfrm flipH="1" flipV="1">
              <a:off x="6284913" y="3744913"/>
              <a:ext cx="365125" cy="1579562"/>
            </a:xfrm>
            <a:prstGeom prst="line">
              <a:avLst/>
            </a:prstGeom>
            <a:noFill/>
            <a:ln w="28575">
              <a:solidFill>
                <a:srgbClr val="2A11BD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4024" name="Line 8"/>
            <p:cNvSpPr>
              <a:spLocks noChangeShapeType="1"/>
            </p:cNvSpPr>
            <p:nvPr/>
          </p:nvSpPr>
          <p:spPr bwMode="auto">
            <a:xfrm>
              <a:off x="7085013" y="1349375"/>
              <a:ext cx="706437" cy="3021013"/>
            </a:xfrm>
            <a:prstGeom prst="line">
              <a:avLst/>
            </a:prstGeom>
            <a:noFill/>
            <a:ln w="28575">
              <a:solidFill>
                <a:srgbClr val="2A11BD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 Reuse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0" y="6638544"/>
            <a:ext cx="1385740" cy="219456"/>
          </a:xfrm>
        </p:spPr>
        <p:txBody>
          <a:bodyPr/>
          <a:lstStyle/>
          <a:p>
            <a:r>
              <a:rPr lang="en-US" smtClean="0"/>
              <a:t>MC-2.4-1-RV-050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941780" y="1351002"/>
            <a:ext cx="7251700" cy="4284623"/>
            <a:chOff x="979488" y="1351002"/>
            <a:chExt cx="7251700" cy="4284623"/>
          </a:xfrm>
        </p:grpSpPr>
        <p:sp>
          <p:nvSpPr>
            <p:cNvPr id="215046" name="Text Box 6"/>
            <p:cNvSpPr txBox="1">
              <a:spLocks noChangeArrowheads="1"/>
            </p:cNvSpPr>
            <p:nvPr/>
          </p:nvSpPr>
          <p:spPr bwMode="auto">
            <a:xfrm>
              <a:off x="5878513" y="1351002"/>
              <a:ext cx="2352675" cy="19082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Select variant from drop-down list</a:t>
              </a:r>
            </a:p>
          </p:txBody>
        </p:sp>
        <p:pic>
          <p:nvPicPr>
            <p:cNvPr id="215047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9488" y="4005263"/>
              <a:ext cx="6362700" cy="16303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5045" name="Line 5"/>
            <p:cNvSpPr>
              <a:spLocks noChangeShapeType="1"/>
            </p:cNvSpPr>
            <p:nvPr/>
          </p:nvSpPr>
          <p:spPr bwMode="auto">
            <a:xfrm flipH="1">
              <a:off x="5451475" y="3297238"/>
              <a:ext cx="1524000" cy="2052637"/>
            </a:xfrm>
            <a:prstGeom prst="line">
              <a:avLst/>
            </a:prstGeom>
            <a:noFill/>
            <a:ln w="28575">
              <a:solidFill>
                <a:srgbClr val="2A11BD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 smtClean="0"/>
              <a:t>In QAD </a:t>
            </a:r>
            <a:r>
              <a:rPr lang="en-US" sz="2400" dirty="0"/>
              <a:t>2009.1, QAD </a:t>
            </a:r>
            <a:r>
              <a:rPr lang="en-US" sz="2400" dirty="0" smtClean="0"/>
              <a:t>moved </a:t>
            </a:r>
            <a:r>
              <a:rPr lang="en-US" sz="2400" dirty="0"/>
              <a:t>to use </a:t>
            </a:r>
            <a:r>
              <a:rPr lang="en-US" sz="2400" dirty="0" smtClean="0"/>
              <a:t>QRF</a:t>
            </a:r>
            <a:endParaRPr lang="en-US" sz="2400" dirty="0"/>
          </a:p>
          <a:p>
            <a:pPr>
              <a:spcBef>
                <a:spcPct val="40000"/>
              </a:spcBef>
              <a:spcAft>
                <a:spcPct val="10000"/>
              </a:spcAft>
            </a:pPr>
            <a:r>
              <a:rPr lang="en-US" sz="2400" dirty="0" smtClean="0"/>
              <a:t>All </a:t>
            </a:r>
            <a:r>
              <a:rPr lang="en-US" sz="2400" dirty="0"/>
              <a:t>new reports for subsequent releases will use </a:t>
            </a:r>
            <a:r>
              <a:rPr lang="en-US" sz="2400" dirty="0" smtClean="0"/>
              <a:t>QRF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MC-2.4-1-RV-051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432" y="1457532"/>
            <a:ext cx="6863518" cy="3901176"/>
          </a:xfrm>
          <a:prstGeom prst="rect">
            <a:avLst/>
          </a:prstGeom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</a:t>
            </a:r>
            <a:r>
              <a:rPr lang="en-US" dirty="0" smtClean="0"/>
              <a:t>QRF Reports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MC-2.4-1-RV-052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588729" y="1809818"/>
            <a:ext cx="7907338" cy="4071938"/>
            <a:chOff x="493712" y="2143125"/>
            <a:chExt cx="7907338" cy="4071938"/>
          </a:xfrm>
        </p:grpSpPr>
        <p:sp>
          <p:nvSpPr>
            <p:cNvPr id="232454" name="Rectangle 6"/>
            <p:cNvSpPr>
              <a:spLocks noChangeArrowheads="1"/>
            </p:cNvSpPr>
            <p:nvPr/>
          </p:nvSpPr>
          <p:spPr bwMode="auto">
            <a:xfrm>
              <a:off x="3767138" y="2263948"/>
              <a:ext cx="474455" cy="25241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2455" name="Text Box 7"/>
            <p:cNvSpPr txBox="1">
              <a:spLocks noChangeArrowheads="1"/>
            </p:cNvSpPr>
            <p:nvPr/>
          </p:nvSpPr>
          <p:spPr bwMode="auto">
            <a:xfrm>
              <a:off x="7000875" y="2143125"/>
              <a:ext cx="1378152" cy="109855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Modify Report Settings</a:t>
              </a:r>
            </a:p>
          </p:txBody>
        </p:sp>
        <p:cxnSp>
          <p:nvCxnSpPr>
            <p:cNvPr id="232456" name="AutoShape 8"/>
            <p:cNvCxnSpPr>
              <a:cxnSpLocks noChangeShapeType="1"/>
              <a:stCxn id="232455" idx="1"/>
              <a:endCxn id="232454" idx="3"/>
            </p:cNvCxnSpPr>
            <p:nvPr/>
          </p:nvCxnSpPr>
          <p:spPr bwMode="auto">
            <a:xfrm rot="10800000">
              <a:off x="4241593" y="2390154"/>
              <a:ext cx="2759282" cy="302246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2457" name="Rectangle 9"/>
            <p:cNvSpPr>
              <a:spLocks noChangeArrowheads="1"/>
            </p:cNvSpPr>
            <p:nvPr/>
          </p:nvSpPr>
          <p:spPr bwMode="auto">
            <a:xfrm>
              <a:off x="5191125" y="3394075"/>
              <a:ext cx="103188" cy="111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2458" name="Text Box 10"/>
            <p:cNvSpPr txBox="1">
              <a:spLocks noChangeArrowheads="1"/>
            </p:cNvSpPr>
            <p:nvPr/>
          </p:nvSpPr>
          <p:spPr bwMode="auto">
            <a:xfrm>
              <a:off x="6980238" y="3413125"/>
              <a:ext cx="1411287" cy="79375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Add criteria</a:t>
              </a:r>
            </a:p>
          </p:txBody>
        </p:sp>
        <p:cxnSp>
          <p:nvCxnSpPr>
            <p:cNvPr id="232459" name="AutoShape 11"/>
            <p:cNvCxnSpPr>
              <a:cxnSpLocks noChangeShapeType="1"/>
              <a:stCxn id="232458" idx="1"/>
            </p:cNvCxnSpPr>
            <p:nvPr/>
          </p:nvCxnSpPr>
          <p:spPr bwMode="auto">
            <a:xfrm rot="10800000">
              <a:off x="5653934" y="3411486"/>
              <a:ext cx="1326305" cy="398515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2460" name="Text Box 12"/>
            <p:cNvSpPr txBox="1">
              <a:spLocks noChangeArrowheads="1"/>
            </p:cNvSpPr>
            <p:nvPr/>
          </p:nvSpPr>
          <p:spPr bwMode="auto">
            <a:xfrm>
              <a:off x="6989763" y="4387850"/>
              <a:ext cx="1411287" cy="79375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Remove criteria</a:t>
              </a:r>
            </a:p>
          </p:txBody>
        </p:sp>
        <p:sp>
          <p:nvSpPr>
            <p:cNvPr id="232461" name="Rectangle 13"/>
            <p:cNvSpPr>
              <a:spLocks noChangeArrowheads="1"/>
            </p:cNvSpPr>
            <p:nvPr/>
          </p:nvSpPr>
          <p:spPr bwMode="auto">
            <a:xfrm>
              <a:off x="5414963" y="4937125"/>
              <a:ext cx="152400" cy="203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2462" name="AutoShape 14"/>
            <p:cNvCxnSpPr>
              <a:cxnSpLocks noChangeShapeType="1"/>
              <a:stCxn id="232460" idx="1"/>
              <a:endCxn id="232461" idx="3"/>
            </p:cNvCxnSpPr>
            <p:nvPr/>
          </p:nvCxnSpPr>
          <p:spPr bwMode="auto">
            <a:xfrm rot="10800000" flipV="1">
              <a:off x="5567363" y="4784725"/>
              <a:ext cx="1422400" cy="254000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2463" name="Rectangle 15"/>
            <p:cNvSpPr>
              <a:spLocks noChangeArrowheads="1"/>
            </p:cNvSpPr>
            <p:nvPr/>
          </p:nvSpPr>
          <p:spPr bwMode="auto">
            <a:xfrm>
              <a:off x="692634" y="2233612"/>
              <a:ext cx="615636" cy="290633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2464" name="Text Box 16"/>
            <p:cNvSpPr txBox="1">
              <a:spLocks noChangeArrowheads="1"/>
            </p:cNvSpPr>
            <p:nvPr/>
          </p:nvSpPr>
          <p:spPr bwMode="auto">
            <a:xfrm>
              <a:off x="493713" y="5726113"/>
              <a:ext cx="2473325" cy="48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Create New Filters</a:t>
              </a:r>
            </a:p>
          </p:txBody>
        </p:sp>
        <p:cxnSp>
          <p:nvCxnSpPr>
            <p:cNvPr id="232465" name="AutoShape 17"/>
            <p:cNvCxnSpPr>
              <a:cxnSpLocks noChangeShapeType="1"/>
              <a:stCxn id="232464" idx="1"/>
              <a:endCxn id="232463" idx="3"/>
            </p:cNvCxnSpPr>
            <p:nvPr/>
          </p:nvCxnSpPr>
          <p:spPr bwMode="auto">
            <a:xfrm rot="10800000" flipH="1">
              <a:off x="493712" y="2378930"/>
              <a:ext cx="814557" cy="3591659"/>
            </a:xfrm>
            <a:prstGeom prst="bentConnector5">
              <a:avLst>
                <a:gd name="adj1" fmla="val -28064"/>
                <a:gd name="adj2" fmla="val 51380"/>
                <a:gd name="adj3" fmla="val 128064"/>
              </a:avLst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1688"/>
            <a:ext cx="8407400" cy="881063"/>
          </a:xfrm>
        </p:spPr>
        <p:txBody>
          <a:bodyPr/>
          <a:lstStyle/>
          <a:p>
            <a:r>
              <a:rPr lang="en-US" dirty="0"/>
              <a:t>Changing </a:t>
            </a:r>
            <a:r>
              <a:rPr lang="en-US" dirty="0" smtClean="0"/>
              <a:t>QRF Report </a:t>
            </a:r>
            <a:r>
              <a:rPr lang="en-US" dirty="0"/>
              <a:t>Settings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1" y="6638544"/>
            <a:ext cx="1385740" cy="219456"/>
          </a:xfrm>
        </p:spPr>
        <p:txBody>
          <a:bodyPr/>
          <a:lstStyle/>
          <a:p>
            <a:r>
              <a:rPr lang="en-US" smtClean="0"/>
              <a:t>MC-2.4-1-RV-053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10217" y="1361625"/>
            <a:ext cx="8716962" cy="4676775"/>
            <a:chOff x="427038" y="1776413"/>
            <a:chExt cx="8716962" cy="4676775"/>
          </a:xfrm>
        </p:grpSpPr>
        <p:pic>
          <p:nvPicPr>
            <p:cNvPr id="237572" name="Picture 4" descr="Report_Settings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95850" y="2116138"/>
              <a:ext cx="4248150" cy="3076575"/>
            </a:xfrm>
            <a:prstGeom prst="rect">
              <a:avLst/>
            </a:prstGeom>
            <a:noFill/>
          </p:spPr>
        </p:pic>
        <p:pic>
          <p:nvPicPr>
            <p:cNvPr id="237574" name="Picture 6" descr="Report_Settings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7038" y="1776413"/>
              <a:ext cx="4276725" cy="3076575"/>
            </a:xfrm>
            <a:prstGeom prst="rect">
              <a:avLst/>
            </a:prstGeom>
            <a:noFill/>
          </p:spPr>
        </p:pic>
        <p:pic>
          <p:nvPicPr>
            <p:cNvPr id="237573" name="Picture 5" descr="Report_Settings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74713" y="3367088"/>
              <a:ext cx="4267200" cy="3086100"/>
            </a:xfrm>
            <a:prstGeom prst="rect">
              <a:avLst/>
            </a:prstGeom>
            <a:noFill/>
          </p:spPr>
        </p:pic>
        <p:sp>
          <p:nvSpPr>
            <p:cNvPr id="237575" name="Rectangle 7"/>
            <p:cNvSpPr>
              <a:spLocks noChangeArrowheads="1"/>
            </p:cNvSpPr>
            <p:nvPr/>
          </p:nvSpPr>
          <p:spPr bwMode="auto">
            <a:xfrm>
              <a:off x="569913" y="2143125"/>
              <a:ext cx="600075" cy="239713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7576" name="Rectangle 8"/>
            <p:cNvSpPr>
              <a:spLocks noChangeArrowheads="1"/>
            </p:cNvSpPr>
            <p:nvPr/>
          </p:nvSpPr>
          <p:spPr bwMode="auto">
            <a:xfrm>
              <a:off x="1546225" y="3703638"/>
              <a:ext cx="465138" cy="23971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7577" name="Rectangle 9"/>
            <p:cNvSpPr>
              <a:spLocks noChangeArrowheads="1"/>
            </p:cNvSpPr>
            <p:nvPr/>
          </p:nvSpPr>
          <p:spPr bwMode="auto">
            <a:xfrm>
              <a:off x="6043613" y="2430463"/>
              <a:ext cx="600075" cy="23971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P-Tax-Register-Detail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469" y="1114000"/>
            <a:ext cx="6505575" cy="3000375"/>
          </a:xfrm>
          <a:prstGeom prst="rect">
            <a:avLst/>
          </a:prstGeom>
        </p:spPr>
      </p:pic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a New Filter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MC-2.4-1-RV-054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711043" y="1268570"/>
            <a:ext cx="7721600" cy="3554412"/>
            <a:chOff x="390525" y="1589088"/>
            <a:chExt cx="7721600" cy="3554412"/>
          </a:xfrm>
        </p:grpSpPr>
        <p:sp>
          <p:nvSpPr>
            <p:cNvPr id="233478" name="Rectangle 6"/>
            <p:cNvSpPr>
              <a:spLocks noChangeArrowheads="1"/>
            </p:cNvSpPr>
            <p:nvPr/>
          </p:nvSpPr>
          <p:spPr bwMode="auto">
            <a:xfrm>
              <a:off x="390525" y="1963738"/>
              <a:ext cx="779463" cy="23971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3481" name="Text Box 9"/>
            <p:cNvSpPr txBox="1">
              <a:spLocks noChangeArrowheads="1"/>
            </p:cNvSpPr>
            <p:nvPr/>
          </p:nvSpPr>
          <p:spPr bwMode="auto">
            <a:xfrm>
              <a:off x="5635625" y="1589088"/>
              <a:ext cx="2473325" cy="79375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Click the New Filter button</a:t>
              </a:r>
            </a:p>
          </p:txBody>
        </p:sp>
        <p:cxnSp>
          <p:nvCxnSpPr>
            <p:cNvPr id="233482" name="AutoShape 10"/>
            <p:cNvCxnSpPr>
              <a:cxnSpLocks noChangeShapeType="1"/>
              <a:stCxn id="233481" idx="1"/>
              <a:endCxn id="233478" idx="3"/>
            </p:cNvCxnSpPr>
            <p:nvPr/>
          </p:nvCxnSpPr>
          <p:spPr bwMode="auto">
            <a:xfrm rot="10800000" flipV="1">
              <a:off x="1179513" y="1985963"/>
              <a:ext cx="4456112" cy="98425"/>
            </a:xfrm>
            <a:prstGeom prst="bentConnector3">
              <a:avLst>
                <a:gd name="adj1" fmla="val 50125"/>
              </a:avLst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3483" name="Text Box 11"/>
            <p:cNvSpPr txBox="1">
              <a:spLocks noChangeArrowheads="1"/>
            </p:cNvSpPr>
            <p:nvPr/>
          </p:nvSpPr>
          <p:spPr bwMode="auto">
            <a:xfrm>
              <a:off x="5638800" y="2370138"/>
              <a:ext cx="2473325" cy="48895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All filters are reset</a:t>
              </a:r>
            </a:p>
          </p:txBody>
        </p:sp>
        <p:sp>
          <p:nvSpPr>
            <p:cNvPr id="233484" name="Text Box 12"/>
            <p:cNvSpPr txBox="1">
              <a:spLocks noChangeArrowheads="1"/>
            </p:cNvSpPr>
            <p:nvPr/>
          </p:nvSpPr>
          <p:spPr bwMode="auto">
            <a:xfrm>
              <a:off x="574675" y="4349750"/>
              <a:ext cx="1889125" cy="793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Modify the filters</a:t>
              </a:r>
            </a:p>
          </p:txBody>
        </p:sp>
        <p:sp>
          <p:nvSpPr>
            <p:cNvPr id="233485" name="Rectangle 13"/>
            <p:cNvSpPr>
              <a:spLocks noChangeArrowheads="1"/>
            </p:cNvSpPr>
            <p:nvPr/>
          </p:nvSpPr>
          <p:spPr bwMode="auto">
            <a:xfrm>
              <a:off x="4735513" y="4181475"/>
              <a:ext cx="1274762" cy="269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3488" name="Rectangle 16"/>
            <p:cNvSpPr>
              <a:spLocks noChangeArrowheads="1"/>
            </p:cNvSpPr>
            <p:nvPr/>
          </p:nvSpPr>
          <p:spPr bwMode="auto">
            <a:xfrm>
              <a:off x="5337175" y="4646613"/>
              <a:ext cx="449263" cy="239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pic>
        <p:nvPicPr>
          <p:cNvPr id="18" name="Picture 17" descr="AP-Tax-Register-Details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5872" y="3030275"/>
            <a:ext cx="6104630" cy="29852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943192" y="4264182"/>
            <a:ext cx="380246" cy="19917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Elbow Connector 20"/>
          <p:cNvCxnSpPr>
            <a:endCxn id="19" idx="1"/>
          </p:cNvCxnSpPr>
          <p:nvPr/>
        </p:nvCxnSpPr>
        <p:spPr>
          <a:xfrm flipV="1">
            <a:off x="2136618" y="4363770"/>
            <a:ext cx="2806574" cy="99588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>
            <a:off x="2181885" y="4463358"/>
            <a:ext cx="2797521" cy="407406"/>
          </a:xfrm>
          <a:prstGeom prst="bentConnector3">
            <a:avLst>
              <a:gd name="adj1" fmla="val 48706"/>
            </a:avLst>
          </a:prstGeom>
          <a:ln w="1587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1683</TotalTime>
  <Words>264</Words>
  <Application>Microsoft Office PowerPoint</Application>
  <PresentationFormat>On-screen Show (4:3)</PresentationFormat>
  <Paragraphs>62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QAD 2010 Presentation</vt:lpstr>
      <vt:lpstr> Report Customization</vt:lpstr>
      <vt:lpstr>Objective</vt:lpstr>
      <vt:lpstr>Report Variants</vt:lpstr>
      <vt:lpstr>Report Variants</vt:lpstr>
      <vt:lpstr>Report Variants Reuse</vt:lpstr>
      <vt:lpstr>QAD Reporting Framework (QRF)</vt:lpstr>
      <vt:lpstr>Customizing QRF Reports</vt:lpstr>
      <vt:lpstr>Changing QRF Report Settings</vt:lpstr>
      <vt:lpstr>Creating a New Filter</vt:lpstr>
      <vt:lpstr>Save the Filter</vt:lpstr>
      <vt:lpstr>Loading an Existing Filter</vt:lpstr>
      <vt:lpstr>Maintaining Filters</vt:lpstr>
      <vt:lpstr>Hands-on Exercise</vt:lpstr>
      <vt:lpstr>Exercise: Report Variants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119</cp:revision>
  <dcterms:created xsi:type="dcterms:W3CDTF">2006-05-18T22:11:08Z</dcterms:created>
  <dcterms:modified xsi:type="dcterms:W3CDTF">2011-03-23T16:34:17Z</dcterms:modified>
</cp:coreProperties>
</file>