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6"/>
  </p:notesMasterIdLst>
  <p:handoutMasterIdLst>
    <p:handoutMasterId r:id="rId17"/>
  </p:handoutMasterIdLst>
  <p:sldIdLst>
    <p:sldId id="275" r:id="rId2"/>
    <p:sldId id="289" r:id="rId3"/>
    <p:sldId id="277" r:id="rId4"/>
    <p:sldId id="286" r:id="rId5"/>
    <p:sldId id="279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0" r:id="rId14"/>
    <p:sldId id="288" r:id="rId15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28" autoAdjust="0"/>
    <p:restoredTop sz="99815" autoAdjust="0"/>
  </p:normalViewPr>
  <p:slideViewPr>
    <p:cSldViewPr snapToGrid="0">
      <p:cViewPr>
        <p:scale>
          <a:sx n="90" d="100"/>
          <a:sy n="90" d="100"/>
        </p:scale>
        <p:origin x="-31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1.2_1_coding structures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8A4A5D5-B790-4A5F-9981-C53169B289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1.2_1_coding structures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DB2A434-CDD5-4CEA-9D11-65B42CB2A0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1.2_1_coding structures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E2FE6B-2908-4C9E-A6D0-2CE47557321B}" type="slidenum">
              <a:rPr lang="en-US">
                <a:latin typeface="Arial" pitchFamily="34" charset="0"/>
              </a:rPr>
              <a:pPr/>
              <a:t>1</a:t>
            </a:fld>
            <a:endParaRPr lang="en-US">
              <a:latin typeface="Arial" pitchFamily="34" charset="0"/>
            </a:endParaRPr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580313" y="6638925"/>
            <a:ext cx="1563687" cy="219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666038" y="6638925"/>
            <a:ext cx="1477962" cy="219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4" r:id="rId2"/>
    <p:sldLayoutId id="2147483675" r:id="rId3"/>
    <p:sldLayoutId id="2147483676" r:id="rId4"/>
    <p:sldLayoutId id="2147483677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16121"/>
            <a:ext cx="8229600" cy="7048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/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 </a:t>
            </a:r>
            <a:r>
              <a:rPr lang="en-US" sz="2400" b="0" dirty="0">
                <a:solidFill>
                  <a:schemeClr val="tx1"/>
                </a:solidFill>
                <a:ea typeface="+mj-ea"/>
              </a:rPr>
              <a:t>GL Analytical Coding Structures</a:t>
            </a:r>
          </a:p>
        </p:txBody>
      </p:sp>
      <p:sp>
        <p:nvSpPr>
          <p:cNvPr id="614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225746"/>
            <a:ext cx="8229600" cy="349250"/>
          </a:xfrm>
        </p:spPr>
        <p:txBody>
          <a:bodyPr/>
          <a:lstStyle/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8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51183" y="752076"/>
            <a:ext cx="822498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/>
            <a:r>
              <a:rPr lang="en-US" b="1" dirty="0"/>
              <a:t>QAD Enterprise </a:t>
            </a:r>
            <a:r>
              <a:rPr lang="en-US" b="1" dirty="0" smtClean="0"/>
              <a:t>Edition, Advanced </a:t>
            </a:r>
            <a:r>
              <a:rPr lang="en-US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ensure that each operational transaction has SAF details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Used when no SAF code can be retrieved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structure defaults mandatory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Other levels optional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Defaulting sequence by transaction type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Defaulting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473950" y="6638925"/>
            <a:ext cx="1670050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MC-1.2-1-CS-100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>
              <a:buFontTx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488"/>
            <a:ext cx="8153400" cy="88106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Default SAF Codes Example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539038" y="6638925"/>
            <a:ext cx="1604962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MC-1.2-1-CS-110</a:t>
            </a:r>
            <a:endParaRPr lang="en-US"/>
          </a:p>
        </p:txBody>
      </p:sp>
      <p:graphicFrame>
        <p:nvGraphicFramePr>
          <p:cNvPr id="237692" name="Group 124"/>
          <p:cNvGraphicFramePr>
            <a:graphicFrameLocks noGrp="1"/>
          </p:cNvGraphicFramePr>
          <p:nvPr/>
        </p:nvGraphicFramePr>
        <p:xfrm>
          <a:off x="609600" y="865188"/>
          <a:ext cx="7837488" cy="2086610"/>
        </p:xfrm>
        <a:graphic>
          <a:graphicData uri="http://schemas.openxmlformats.org/drawingml/2006/table">
            <a:tbl>
              <a:tblPr/>
              <a:tblGrid>
                <a:gridCol w="1712913"/>
                <a:gridCol w="1465262"/>
                <a:gridCol w="1204913"/>
                <a:gridCol w="1611312"/>
                <a:gridCol w="1843088"/>
              </a:tblGrid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SAF Structure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SAF Concepts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Region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Site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Item 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Product Line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3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SAF Codes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Canada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USA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Mexico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All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Any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RAW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NONE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NONE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412" name="Picture 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0" y="3046413"/>
            <a:ext cx="5648325" cy="3152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Reporting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MC-1.2-1-CS-120</a:t>
            </a:r>
            <a:endParaRPr lang="en-US"/>
          </a:p>
        </p:txBody>
      </p:sp>
      <p:pic>
        <p:nvPicPr>
          <p:cNvPr id="17412" name="Picture 6" descr="SAF Summary 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" y="1100138"/>
            <a:ext cx="56578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SAF 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2788" y="2181225"/>
            <a:ext cx="454660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SAF Vi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" y="3321050"/>
            <a:ext cx="44831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z="3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Hands-on Exercise</a:t>
            </a:r>
          </a:p>
        </p:txBody>
      </p:sp>
      <p:pic>
        <p:nvPicPr>
          <p:cNvPr id="1843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50" y="1892300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Login to entity EMEA-DE or US-WEST</a:t>
            </a:r>
          </a:p>
          <a:p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Create SAF concept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Logcharge</a:t>
            </a:r>
          </a:p>
          <a:p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Create SAF codes: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Freight, Handling , Other </a:t>
            </a:r>
          </a:p>
          <a:p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Create a SAF structure: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Transport</a:t>
            </a:r>
            <a:endParaRPr lang="en-US" sz="22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Link SAF concepts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Site</a:t>
            </a:r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,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Productline</a:t>
            </a:r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and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Logcharge</a:t>
            </a:r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to SAF structure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Transport</a:t>
            </a:r>
            <a:endParaRPr lang="en-US" sz="22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Check all GL accounts that are Cost Center enabled: if no SAF structure is linked , then link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Transport</a:t>
            </a:r>
          </a:p>
          <a:p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Modify Cost Center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</a:t>
            </a:r>
            <a:endParaRPr lang="en-US" sz="22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/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 the flag “Retrieve SAF structure from GL account”</a:t>
            </a:r>
          </a:p>
          <a:p>
            <a:pPr lvl="1"/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create  for this Cost Center SAF defaults for the concepts </a:t>
            </a:r>
            <a:r>
              <a:rPr lang="en-US" sz="2200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Site , Productline and Logcharge</a:t>
            </a:r>
            <a:endParaRPr lang="en-US" sz="2200" b="1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smtClean="0">
                <a:ea typeface="+mj-ea"/>
              </a:rPr>
              <a:t>Exercise: SAF</a:t>
            </a:r>
            <a:endParaRPr lang="en-US" sz="2800">
              <a:ea typeface="+mj-ea"/>
            </a:endParaRP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995684" y="6638925"/>
            <a:ext cx="1148316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MC-1.2-1-CS-140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Understand the capabilities of the GL coding structure for financial analysis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Learn how to use the GL capabilities for your company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Simplified setup of complex financial analysis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Objectives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8027581" y="6638925"/>
            <a:ext cx="1116419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MC-1.2-1-CS-020</a:t>
            </a:r>
            <a:endParaRPr lang="en-US" dirty="0"/>
          </a:p>
        </p:txBody>
      </p:sp>
      <p:pic>
        <p:nvPicPr>
          <p:cNvPr id="7173" name="Picture 4" descr="accoun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8163" y="512763"/>
            <a:ext cx="3114675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entury Gothic" pitchFamily="34" charset="0"/>
                <a:cs typeface="Century Gothic" pitchFamily="34" charset="0"/>
              </a:rPr>
              <a:t>GL Analytical Coding Segments</a:t>
            </a:r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 bwMode="auto">
          <a:xfrm>
            <a:off x="8027581" y="6638925"/>
            <a:ext cx="1116419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MC-1.2-1-CS-030</a:t>
            </a:r>
            <a:endParaRPr lang="en-US" dirty="0"/>
          </a:p>
        </p:txBody>
      </p:sp>
      <p:sp>
        <p:nvSpPr>
          <p:cNvPr id="291843" name="Text Box 3"/>
          <p:cNvSpPr txBox="1">
            <a:spLocks noChangeArrowheads="1"/>
          </p:cNvSpPr>
          <p:nvPr/>
        </p:nvSpPr>
        <p:spPr bwMode="auto">
          <a:xfrm>
            <a:off x="555625" y="2479675"/>
            <a:ext cx="1522413" cy="368300"/>
          </a:xfrm>
          <a:prstGeom prst="rect">
            <a:avLst/>
          </a:prstGeom>
          <a:solidFill>
            <a:schemeClr val="tx2"/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  <a:latin typeface="+mj-lt"/>
              </a:rPr>
              <a:t>Account</a:t>
            </a:r>
          </a:p>
        </p:txBody>
      </p:sp>
      <p:sp>
        <p:nvSpPr>
          <p:cNvPr id="291844" name="Text Box 4"/>
          <p:cNvSpPr txBox="1">
            <a:spLocks noChangeArrowheads="1"/>
          </p:cNvSpPr>
          <p:nvPr/>
        </p:nvSpPr>
        <p:spPr bwMode="auto">
          <a:xfrm>
            <a:off x="2147888" y="2479675"/>
            <a:ext cx="1163637" cy="368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>
                <a:latin typeface="+mj-lt"/>
              </a:rPr>
              <a:t>Sub-Account</a:t>
            </a:r>
          </a:p>
        </p:txBody>
      </p:sp>
      <p:sp>
        <p:nvSpPr>
          <p:cNvPr id="291845" name="Text Box 5"/>
          <p:cNvSpPr txBox="1">
            <a:spLocks noChangeArrowheads="1"/>
          </p:cNvSpPr>
          <p:nvPr/>
        </p:nvSpPr>
        <p:spPr bwMode="auto">
          <a:xfrm>
            <a:off x="3405847" y="2479675"/>
            <a:ext cx="97975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/>
              <a:t>Cost Center</a:t>
            </a:r>
          </a:p>
        </p:txBody>
      </p:sp>
      <p:sp>
        <p:nvSpPr>
          <p:cNvPr id="291846" name="Text Box 6"/>
          <p:cNvSpPr txBox="1">
            <a:spLocks noChangeArrowheads="1"/>
          </p:cNvSpPr>
          <p:nvPr/>
        </p:nvSpPr>
        <p:spPr bwMode="auto">
          <a:xfrm>
            <a:off x="4545105" y="2479675"/>
            <a:ext cx="84754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/>
              <a:t>  Project  </a:t>
            </a:r>
          </a:p>
        </p:txBody>
      </p:sp>
      <p:sp>
        <p:nvSpPr>
          <p:cNvPr id="291847" name="Text Box 7"/>
          <p:cNvSpPr txBox="1">
            <a:spLocks noChangeArrowheads="1"/>
          </p:cNvSpPr>
          <p:nvPr/>
        </p:nvSpPr>
        <p:spPr bwMode="auto">
          <a:xfrm>
            <a:off x="150813" y="1655763"/>
            <a:ext cx="579437" cy="3683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  <a:latin typeface="+mj-lt"/>
              </a:rPr>
              <a:t>Entity</a:t>
            </a:r>
          </a:p>
        </p:txBody>
      </p:sp>
      <p:sp>
        <p:nvSpPr>
          <p:cNvPr id="291848" name="Text Box 8"/>
          <p:cNvSpPr txBox="1">
            <a:spLocks noChangeArrowheads="1"/>
          </p:cNvSpPr>
          <p:nvPr/>
        </p:nvSpPr>
        <p:spPr bwMode="auto">
          <a:xfrm>
            <a:off x="874713" y="1655763"/>
            <a:ext cx="587375" cy="3683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Yr/Pd</a:t>
            </a:r>
          </a:p>
        </p:txBody>
      </p:sp>
      <p:sp>
        <p:nvSpPr>
          <p:cNvPr id="291849" name="Text Box 9"/>
          <p:cNvSpPr txBox="1">
            <a:spLocks noChangeArrowheads="1"/>
          </p:cNvSpPr>
          <p:nvPr/>
        </p:nvSpPr>
        <p:spPr bwMode="auto">
          <a:xfrm>
            <a:off x="2279650" y="1657350"/>
            <a:ext cx="869950" cy="3683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  <a:latin typeface="+mj-lt"/>
              </a:rPr>
              <a:t>Daybook</a:t>
            </a:r>
          </a:p>
        </p:txBody>
      </p:sp>
      <p:sp>
        <p:nvSpPr>
          <p:cNvPr id="291850" name="Rectangle 10"/>
          <p:cNvSpPr>
            <a:spLocks noChangeArrowheads="1"/>
          </p:cNvSpPr>
          <p:nvPr/>
        </p:nvSpPr>
        <p:spPr bwMode="auto">
          <a:xfrm>
            <a:off x="5445125" y="4067175"/>
            <a:ext cx="3600450" cy="2030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GB" sz="1200" dirty="0">
                <a:latin typeface="+mj-lt"/>
              </a:rPr>
              <a:t>Automatic data retrieval for </a:t>
            </a:r>
            <a:r>
              <a:rPr lang="en-US" sz="1200" dirty="0">
                <a:latin typeface="+mj-lt"/>
              </a:rPr>
              <a:t>operational transactions</a:t>
            </a:r>
          </a:p>
          <a:p>
            <a:pPr marL="114300" lvl="1">
              <a:defRPr/>
            </a:pPr>
            <a:endParaRPr lang="en-GB" sz="1200" dirty="0">
              <a:latin typeface="+mj-lt"/>
            </a:endParaRP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Site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Product Line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Region (Customer)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Customer Type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Supplier Type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Item Type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Item Group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14338" y="1657350"/>
            <a:ext cx="8813800" cy="3189288"/>
            <a:chOff x="384" y="1372"/>
            <a:chExt cx="5469" cy="2009"/>
          </a:xfrm>
        </p:grpSpPr>
        <p:sp>
          <p:nvSpPr>
            <p:cNvPr id="291852" name="Text Box 12"/>
            <p:cNvSpPr txBox="1">
              <a:spLocks noChangeArrowheads="1"/>
            </p:cNvSpPr>
            <p:nvPr/>
          </p:nvSpPr>
          <p:spPr bwMode="auto">
            <a:xfrm>
              <a:off x="3532" y="1890"/>
              <a:ext cx="356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SAF’s</a:t>
              </a:r>
            </a:p>
          </p:txBody>
        </p:sp>
        <p:sp>
          <p:nvSpPr>
            <p:cNvPr id="291853" name="Text Box 13"/>
            <p:cNvSpPr txBox="1">
              <a:spLocks noChangeArrowheads="1"/>
            </p:cNvSpPr>
            <p:nvPr/>
          </p:nvSpPr>
          <p:spPr bwMode="auto">
            <a:xfrm>
              <a:off x="3985" y="1890"/>
              <a:ext cx="356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SAF’s</a:t>
              </a:r>
            </a:p>
          </p:txBody>
        </p:sp>
        <p:sp>
          <p:nvSpPr>
            <p:cNvPr id="291854" name="Text Box 14"/>
            <p:cNvSpPr txBox="1">
              <a:spLocks noChangeArrowheads="1"/>
            </p:cNvSpPr>
            <p:nvPr/>
          </p:nvSpPr>
          <p:spPr bwMode="auto">
            <a:xfrm>
              <a:off x="4437" y="1890"/>
              <a:ext cx="356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SAF’s</a:t>
              </a:r>
            </a:p>
          </p:txBody>
        </p:sp>
        <p:sp>
          <p:nvSpPr>
            <p:cNvPr id="291855" name="Text Box 15"/>
            <p:cNvSpPr txBox="1">
              <a:spLocks noChangeArrowheads="1"/>
            </p:cNvSpPr>
            <p:nvPr/>
          </p:nvSpPr>
          <p:spPr bwMode="auto">
            <a:xfrm>
              <a:off x="4891" y="1890"/>
              <a:ext cx="357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SAF’s</a:t>
              </a:r>
            </a:p>
          </p:txBody>
        </p:sp>
        <p:sp>
          <p:nvSpPr>
            <p:cNvPr id="291856" name="Text Box 16"/>
            <p:cNvSpPr txBox="1">
              <a:spLocks noChangeArrowheads="1"/>
            </p:cNvSpPr>
            <p:nvPr/>
          </p:nvSpPr>
          <p:spPr bwMode="auto">
            <a:xfrm>
              <a:off x="5340" y="1890"/>
              <a:ext cx="357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SAF’s</a:t>
              </a:r>
            </a:p>
          </p:txBody>
        </p:sp>
        <p:sp>
          <p:nvSpPr>
            <p:cNvPr id="291858" name="Text Box 18"/>
            <p:cNvSpPr txBox="1">
              <a:spLocks noChangeArrowheads="1"/>
            </p:cNvSpPr>
            <p:nvPr/>
          </p:nvSpPr>
          <p:spPr bwMode="auto">
            <a:xfrm>
              <a:off x="794" y="3148"/>
              <a:ext cx="1137" cy="23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Other GAAP Account</a:t>
              </a:r>
            </a:p>
          </p:txBody>
        </p:sp>
        <p:sp>
          <p:nvSpPr>
            <p:cNvPr id="291859" name="Text Box 19"/>
            <p:cNvSpPr txBox="1">
              <a:spLocks noChangeArrowheads="1"/>
            </p:cNvSpPr>
            <p:nvPr/>
          </p:nvSpPr>
          <p:spPr bwMode="auto">
            <a:xfrm>
              <a:off x="826" y="2388"/>
              <a:ext cx="973" cy="23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Intercompany key</a:t>
              </a:r>
            </a:p>
          </p:txBody>
        </p:sp>
        <p:sp>
          <p:nvSpPr>
            <p:cNvPr id="291860" name="Text Box 20"/>
            <p:cNvSpPr txBox="1">
              <a:spLocks noChangeArrowheads="1"/>
            </p:cNvSpPr>
            <p:nvPr/>
          </p:nvSpPr>
          <p:spPr bwMode="auto">
            <a:xfrm>
              <a:off x="845" y="2768"/>
              <a:ext cx="947" cy="23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   Open item key  </a:t>
              </a:r>
            </a:p>
          </p:txBody>
        </p:sp>
        <p:sp>
          <p:nvSpPr>
            <p:cNvPr id="291861" name="Text Box 21"/>
            <p:cNvSpPr txBox="1">
              <a:spLocks noChangeArrowheads="1"/>
            </p:cNvSpPr>
            <p:nvPr/>
          </p:nvSpPr>
          <p:spPr bwMode="auto">
            <a:xfrm>
              <a:off x="1043" y="1372"/>
              <a:ext cx="371" cy="23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Layer</a:t>
              </a:r>
            </a:p>
          </p:txBody>
        </p:sp>
        <p:sp>
          <p:nvSpPr>
            <p:cNvPr id="198678" name="Text Box 22"/>
            <p:cNvSpPr txBox="1">
              <a:spLocks noChangeArrowheads="1"/>
            </p:cNvSpPr>
            <p:nvPr/>
          </p:nvSpPr>
          <p:spPr bwMode="auto">
            <a:xfrm>
              <a:off x="3269" y="2488"/>
              <a:ext cx="2584" cy="4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 dirty="0">
                  <a:latin typeface="+mj-lt"/>
                </a:rPr>
                <a:t>Up to five supplementary analysis fields 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on a posting line</a:t>
              </a:r>
            </a:p>
          </p:txBody>
        </p:sp>
        <p:sp>
          <p:nvSpPr>
            <p:cNvPr id="198679" name="AutoShape 23"/>
            <p:cNvSpPr>
              <a:spLocks/>
            </p:cNvSpPr>
            <p:nvPr/>
          </p:nvSpPr>
          <p:spPr bwMode="auto">
            <a:xfrm rot="5400000">
              <a:off x="4487" y="1224"/>
              <a:ext cx="193" cy="2353"/>
            </a:xfrm>
            <a:prstGeom prst="rightBrace">
              <a:avLst>
                <a:gd name="adj1" fmla="val 10159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>
                <a:defRPr/>
              </a:pPr>
              <a:endParaRPr lang="nl-NL">
                <a:latin typeface="+mj-lt"/>
              </a:endParaRPr>
            </a:p>
          </p:txBody>
        </p:sp>
        <p:sp>
          <p:nvSpPr>
            <p:cNvPr id="291864" name="Text Box 24"/>
            <p:cNvSpPr txBox="1">
              <a:spLocks noChangeArrowheads="1"/>
            </p:cNvSpPr>
            <p:nvPr/>
          </p:nvSpPr>
          <p:spPr bwMode="auto">
            <a:xfrm>
              <a:off x="384" y="1884"/>
              <a:ext cx="1029" cy="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Primary GAAP Acct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93788"/>
            <a:ext cx="8229600" cy="4743450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Sub-Account 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Enabled at creation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Enabled later</a:t>
            </a:r>
          </a:p>
          <a:p>
            <a:pPr lvl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Enabled at creation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Enabled later</a:t>
            </a: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GL Analytical Coding Segments Update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634288" y="6638925"/>
            <a:ext cx="1509712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entury Gothic" pitchFamily="34" charset="0"/>
                <a:cs typeface="Century Gothic" pitchFamily="34" charset="0"/>
              </a:rPr>
              <a:t>Automatically Populated SAFs</a:t>
            </a:r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 bwMode="auto">
          <a:xfrm>
            <a:off x="7985051" y="6638672"/>
            <a:ext cx="1158949" cy="219328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MC-1.2-1-CS-050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53971" y="851583"/>
            <a:ext cx="8888016" cy="5474800"/>
            <a:chOff x="-62993" y="596391"/>
            <a:chExt cx="9206993" cy="5602390"/>
          </a:xfrm>
        </p:grpSpPr>
        <p:pic>
          <p:nvPicPr>
            <p:cNvPr id="1024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5112" r="11993" b="30244"/>
            <a:stretch>
              <a:fillRect/>
            </a:stretch>
          </p:blipFill>
          <p:spPr bwMode="auto">
            <a:xfrm>
              <a:off x="-62993" y="596391"/>
              <a:ext cx="9206993" cy="5602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5" name="Text Box 7"/>
            <p:cNvSpPr txBox="1">
              <a:spLocks noChangeArrowheads="1"/>
            </p:cNvSpPr>
            <p:nvPr/>
          </p:nvSpPr>
          <p:spPr bwMode="auto">
            <a:xfrm>
              <a:off x="5967922" y="4204778"/>
              <a:ext cx="2288314" cy="915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r>
                <a:rPr lang="en-US" sz="1200">
                  <a:solidFill>
                    <a:srgbClr val="2461AA"/>
                  </a:solidFill>
                </a:rPr>
                <a:t>Site, product line, item type and work-order number that linked to this variance transaction</a:t>
              </a:r>
              <a:endParaRPr lang="en-US">
                <a:solidFill>
                  <a:srgbClr val="2461AA"/>
                </a:solidFill>
              </a:endParaRPr>
            </a:p>
          </p:txBody>
        </p:sp>
        <p:sp>
          <p:nvSpPr>
            <p:cNvPr id="10246" name="Line 8"/>
            <p:cNvSpPr>
              <a:spLocks noChangeShapeType="1"/>
            </p:cNvSpPr>
            <p:nvPr/>
          </p:nvSpPr>
          <p:spPr bwMode="auto">
            <a:xfrm flipH="1" flipV="1">
              <a:off x="3604133" y="3304665"/>
              <a:ext cx="2300984" cy="1134782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Optional analysis for creating detailed views of data.</a:t>
            </a:r>
          </a:p>
          <a:p>
            <a:pPr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Eliminate need to create separate COA elements for individual reporting.</a:t>
            </a:r>
          </a:p>
          <a:p>
            <a:pPr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Use with standard accounts</a:t>
            </a:r>
          </a:p>
          <a:p>
            <a:pPr lvl="1"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defRPr/>
            </a:pPr>
            <a:r>
              <a:rPr lang="en-GB" sz="2000" dirty="0">
                <a:ea typeface="+mn-ea"/>
              </a:rPr>
              <a:t> Exception: bank, closing, and tax accounts.</a:t>
            </a:r>
          </a:p>
          <a:p>
            <a:pPr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Not applicable to system accounts</a:t>
            </a:r>
          </a:p>
          <a:p>
            <a:pPr lvl="1"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defRPr/>
            </a:pPr>
            <a:r>
              <a:rPr lang="en-GB" sz="2000" dirty="0">
                <a:ea typeface="+mn-ea"/>
              </a:rPr>
              <a:t>Exception: PO receipts</a:t>
            </a:r>
          </a:p>
          <a:p>
            <a:pPr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Two types:</a:t>
            </a:r>
          </a:p>
          <a:p>
            <a:pPr lvl="1" fontAlgn="auto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defRPr/>
            </a:pPr>
            <a:r>
              <a:rPr lang="en-GB" sz="2000" dirty="0">
                <a:ea typeface="+mn-ea"/>
              </a:rPr>
              <a:t>System SAFs</a:t>
            </a:r>
          </a:p>
          <a:p>
            <a:pPr lvl="1" fontAlgn="auto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defRPr/>
            </a:pPr>
            <a:r>
              <a:rPr lang="en-GB" sz="2000" dirty="0">
                <a:ea typeface="+mn-ea"/>
              </a:rPr>
              <a:t>User-Defined SAFs</a:t>
            </a:r>
            <a:endParaRPr lang="en-US" dirty="0">
              <a:ea typeface="+mn-ea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SAFs Highlights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 additional setup in SAF Code Create </a:t>
            </a:r>
            <a:r>
              <a:rPr lang="en-US" altLang="zh-CN" sz="2400" smtClean="0">
                <a:solidFill>
                  <a:srgbClr val="4F4F4F"/>
                </a:solidFill>
                <a:latin typeface="Century Gothic" pitchFamily="34" charset="0"/>
                <a:ea typeface="SimSun" pitchFamily="2" charset="-122"/>
              </a:rPr>
              <a:t>(25.3.7.2.1)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Automatically retrieve data for manufacturing, sales and purchase orders, and inventory transactions.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Predefined system SAF concepts: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Product Line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Site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Item Type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Item Group 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Region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Type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Supplier Type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SAFs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559675" y="6638925"/>
            <a:ext cx="1584325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 additional setup.</a:t>
            </a:r>
          </a:p>
          <a:p>
            <a:pPr>
              <a:spcBef>
                <a:spcPct val="75000"/>
              </a:spcBef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Created based on business need.</a:t>
            </a:r>
          </a:p>
          <a:p>
            <a:pPr>
              <a:spcBef>
                <a:spcPct val="75000"/>
              </a:spcBef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Do not automatically retrieve code values from transactions.</a:t>
            </a:r>
          </a:p>
          <a:p>
            <a:pPr>
              <a:spcBef>
                <a:spcPct val="75000"/>
              </a:spcBef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Normally, applied to Financial transactions, and Fixed Assets.</a:t>
            </a:r>
          </a:p>
          <a:p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User-Defined SAFs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686675" y="6638925"/>
            <a:ext cx="1457325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Creating User-Defined SAFs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570788" y="6638925"/>
            <a:ext cx="1573212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MC-1.2-1-CS-090</a:t>
            </a:r>
            <a:endParaRPr lang="en-US"/>
          </a:p>
        </p:txBody>
      </p:sp>
      <p:pic>
        <p:nvPicPr>
          <p:cNvPr id="14340" name="Picture 3" descr="SAFs-P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6225" y="1179513"/>
            <a:ext cx="6029325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1551</TotalTime>
  <Words>434</Words>
  <Application>Microsoft Office PowerPoint</Application>
  <PresentationFormat>On-screen Show (4:3)</PresentationFormat>
  <Paragraphs>132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QAD 2010 Template</vt:lpstr>
      <vt:lpstr>  GL Analytical Coding Structures</vt:lpstr>
      <vt:lpstr>Objectives</vt:lpstr>
      <vt:lpstr>GL Analytical Coding Segments</vt:lpstr>
      <vt:lpstr>GL Analytical Coding Segments Update</vt:lpstr>
      <vt:lpstr>Automatically Populated SAFs</vt:lpstr>
      <vt:lpstr>SAFs Highlights</vt:lpstr>
      <vt:lpstr>System SAFs</vt:lpstr>
      <vt:lpstr>User-Defined SAFs</vt:lpstr>
      <vt:lpstr>Creating User-Defined SAFs</vt:lpstr>
      <vt:lpstr>SAF Defaulting</vt:lpstr>
      <vt:lpstr>Default SAF Codes Example</vt:lpstr>
      <vt:lpstr>SAF Reporting</vt:lpstr>
      <vt:lpstr>Hands-on Exercise</vt:lpstr>
      <vt:lpstr>Exercise: SAF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81</cp:revision>
  <dcterms:created xsi:type="dcterms:W3CDTF">2006-05-18T22:11:08Z</dcterms:created>
  <dcterms:modified xsi:type="dcterms:W3CDTF">2011-02-07T16:58:27Z</dcterms:modified>
</cp:coreProperties>
</file>