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88" r:id="rId3"/>
    <p:sldMasterId id="2147483802" r:id="rId4"/>
    <p:sldMasterId id="2147483817" r:id="rId5"/>
  </p:sldMasterIdLst>
  <p:notesMasterIdLst>
    <p:notesMasterId r:id="rId40"/>
  </p:notesMasterIdLst>
  <p:handoutMasterIdLst>
    <p:handoutMasterId r:id="rId41"/>
  </p:handoutMasterIdLst>
  <p:sldIdLst>
    <p:sldId id="586" r:id="rId6"/>
    <p:sldId id="593" r:id="rId7"/>
    <p:sldId id="585" r:id="rId8"/>
    <p:sldId id="595" r:id="rId9"/>
    <p:sldId id="596" r:id="rId10"/>
    <p:sldId id="587" r:id="rId11"/>
    <p:sldId id="597" r:id="rId12"/>
    <p:sldId id="601" r:id="rId13"/>
    <p:sldId id="598" r:id="rId14"/>
    <p:sldId id="599" r:id="rId15"/>
    <p:sldId id="602" r:id="rId16"/>
    <p:sldId id="600" r:id="rId17"/>
    <p:sldId id="569" r:id="rId18"/>
    <p:sldId id="570" r:id="rId19"/>
    <p:sldId id="571" r:id="rId20"/>
    <p:sldId id="572" r:id="rId21"/>
    <p:sldId id="573" r:id="rId22"/>
    <p:sldId id="603" r:id="rId23"/>
    <p:sldId id="574" r:id="rId24"/>
    <p:sldId id="575" r:id="rId25"/>
    <p:sldId id="604" r:id="rId26"/>
    <p:sldId id="605" r:id="rId27"/>
    <p:sldId id="606" r:id="rId28"/>
    <p:sldId id="607" r:id="rId29"/>
    <p:sldId id="608" r:id="rId30"/>
    <p:sldId id="609" r:id="rId31"/>
    <p:sldId id="610" r:id="rId32"/>
    <p:sldId id="611" r:id="rId33"/>
    <p:sldId id="612" r:id="rId34"/>
    <p:sldId id="613" r:id="rId35"/>
    <p:sldId id="614" r:id="rId36"/>
    <p:sldId id="615" r:id="rId37"/>
    <p:sldId id="594" r:id="rId38"/>
    <p:sldId id="592" r:id="rId39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777777"/>
    <a:srgbClr val="660066"/>
    <a:srgbClr val="000066"/>
    <a:srgbClr val="CC3300"/>
    <a:srgbClr val="003399"/>
    <a:srgbClr val="FFFEDE"/>
    <a:srgbClr val="F7FE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3810" autoAdjust="0"/>
    <p:restoredTop sz="94619" autoAdjust="0"/>
  </p:normalViewPr>
  <p:slideViewPr>
    <p:cSldViewPr snapToGrid="0">
      <p:cViewPr>
        <p:scale>
          <a:sx n="100" d="100"/>
          <a:sy n="100" d="100"/>
        </p:scale>
        <p:origin x="-696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E1DD27C-A0DE-458C-B148-467C8968F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B51899-6C2A-44FF-9EA1-3E79EDF103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2.3_1_structured reports</a:t>
            </a:r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578A8B-361F-4BFE-B979-68D32B3B8DB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85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86" r:id="rId12"/>
    <p:sldLayoutId id="2147483787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  <p:pic>
        <p:nvPicPr>
          <p:cNvPr id="7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alance_sheet" TargetMode="External"/><Relationship Id="rId2" Type="http://schemas.openxmlformats.org/officeDocument/2006/relationships/hyperlink" Target="http://en.wikipedia.org/wiki/Financial_statements" TargetMode="External"/><Relationship Id="rId1" Type="http://schemas.openxmlformats.org/officeDocument/2006/relationships/slideLayout" Target="../slideLayouts/slideLayout55.xml"/><Relationship Id="rId5" Type="http://schemas.openxmlformats.org/officeDocument/2006/relationships/hyperlink" Target="http://en.wikipedia.org/wiki/Cash_and_cash_equivalents" TargetMode="External"/><Relationship Id="rId4" Type="http://schemas.openxmlformats.org/officeDocument/2006/relationships/hyperlink" Target="http://en.wikipedia.org/wiki/Income_account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42452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Structured Reports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265263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463262" y="950350"/>
            <a:ext cx="821759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9451"/>
            <a:ext cx="8229600" cy="716523"/>
          </a:xfrm>
        </p:spPr>
        <p:txBody>
          <a:bodyPr/>
          <a:lstStyle/>
          <a:p>
            <a:pPr eaLnBrk="1" hangingPunct="1"/>
            <a:r>
              <a:rPr lang="en-US" smtClean="0"/>
              <a:t>Report Structure Topic Properties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98326" y="6596124"/>
            <a:ext cx="1728849" cy="244040"/>
          </a:xfrm>
          <a:noFill/>
        </p:spPr>
        <p:txBody>
          <a:bodyPr/>
          <a:lstStyle/>
          <a:p>
            <a:r>
              <a:rPr lang="en-US" smtClean="0">
                <a:latin typeface="+mj-lt"/>
              </a:rPr>
              <a:t>MC-2.3-1-SR-100</a:t>
            </a:r>
            <a:endParaRPr lang="en-US" dirty="0" smtClean="0">
              <a:latin typeface="+mj-lt"/>
            </a:endParaRP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7158038" y="1065938"/>
            <a:ext cx="1885950" cy="9951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865188">
              <a:spcBef>
                <a:spcPts val="800"/>
              </a:spcBef>
            </a:pPr>
            <a:r>
              <a:rPr lang="en-US" sz="1600" u="sng" dirty="0">
                <a:solidFill>
                  <a:srgbClr val="0000CC"/>
                </a:solidFill>
                <a:latin typeface="+mj-lt"/>
              </a:rPr>
              <a:t>Topic Properties</a:t>
            </a:r>
          </a:p>
          <a:p>
            <a:pPr algn="l" defTabSz="865188">
              <a:spcBef>
                <a:spcPts val="800"/>
              </a:spcBef>
            </a:pPr>
            <a:r>
              <a:rPr lang="en-US" sz="1200" dirty="0">
                <a:latin typeface="+mj-lt"/>
              </a:rPr>
              <a:t>Link COA elements to budget and report structures (Auto Link)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244475" y="2329588"/>
            <a:ext cx="1477963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865188">
              <a:spcBef>
                <a:spcPts val="400"/>
              </a:spcBef>
            </a:pPr>
            <a:r>
              <a:rPr lang="en-US" sz="1200" dirty="0">
                <a:latin typeface="+mj-lt"/>
              </a:rPr>
              <a:t>Hide subtotal topics on </a:t>
            </a:r>
            <a:r>
              <a:rPr lang="en-US" sz="1200" dirty="0" smtClean="0">
                <a:latin typeface="+mj-lt"/>
              </a:rPr>
              <a:t>reports</a:t>
            </a:r>
            <a:r>
              <a:rPr lang="en-US" sz="1200" dirty="0">
                <a:latin typeface="+mj-lt"/>
              </a:rPr>
              <a:t>.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209550" y="2991575"/>
            <a:ext cx="1509713" cy="83099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865188">
              <a:spcBef>
                <a:spcPts val="400"/>
              </a:spcBef>
            </a:pPr>
            <a:r>
              <a:rPr lang="en-US" sz="1200" dirty="0">
                <a:latin typeface="+mj-lt"/>
              </a:rPr>
              <a:t>Indicate how </a:t>
            </a:r>
            <a:r>
              <a:rPr lang="en-US" sz="1200" dirty="0" smtClean="0">
                <a:latin typeface="+mj-lt"/>
              </a:rPr>
              <a:t>Dr and Cr amounts </a:t>
            </a:r>
            <a:r>
              <a:rPr lang="en-US" sz="1200" dirty="0">
                <a:latin typeface="+mj-lt"/>
              </a:rPr>
              <a:t>are represented for a report </a:t>
            </a:r>
            <a:r>
              <a:rPr lang="en-US" sz="1200" dirty="0" smtClean="0">
                <a:latin typeface="+mj-lt"/>
              </a:rPr>
              <a:t>topic</a:t>
            </a:r>
            <a:r>
              <a:rPr lang="en-US" sz="1200" dirty="0">
                <a:latin typeface="+mj-lt"/>
              </a:rPr>
              <a:t>.</a:t>
            </a:r>
          </a:p>
        </p:txBody>
      </p:sp>
      <p:sp>
        <p:nvSpPr>
          <p:cNvPr id="14344" name="Text Box 11"/>
          <p:cNvSpPr txBox="1">
            <a:spLocks noChangeArrowheads="1"/>
          </p:cNvSpPr>
          <p:nvPr/>
        </p:nvSpPr>
        <p:spPr bwMode="auto">
          <a:xfrm>
            <a:off x="579438" y="5496650"/>
            <a:ext cx="8175625" cy="5873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l" defTabSz="865188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None/>
            </a:pPr>
            <a:r>
              <a:rPr lang="en-US" sz="1800" b="1" dirty="0">
                <a:latin typeface="+mj-lt"/>
              </a:rPr>
              <a:t>Note: New accounts, sub-accounts, etc… added to a budget group are automatically linked to the structure.</a:t>
            </a:r>
          </a:p>
        </p:txBody>
      </p:sp>
      <p:sp>
        <p:nvSpPr>
          <p:cNvPr id="14345" name="Rectangle 14"/>
          <p:cNvSpPr>
            <a:spLocks noChangeArrowheads="1"/>
          </p:cNvSpPr>
          <p:nvPr/>
        </p:nvSpPr>
        <p:spPr bwMode="auto">
          <a:xfrm>
            <a:off x="693738" y="2488338"/>
            <a:ext cx="1909762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46" name="Text Box 18"/>
          <p:cNvSpPr txBox="1">
            <a:spLocks noChangeArrowheads="1"/>
          </p:cNvSpPr>
          <p:nvPr/>
        </p:nvSpPr>
        <p:spPr bwMode="auto">
          <a:xfrm>
            <a:off x="161925" y="3872638"/>
            <a:ext cx="1638300" cy="92333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>
                <a:latin typeface="+mj-lt"/>
              </a:rPr>
              <a:t>Indicate whether the </a:t>
            </a:r>
            <a:r>
              <a:rPr lang="en-US" sz="1200" dirty="0" smtClean="0">
                <a:latin typeface="+mj-lt"/>
              </a:rPr>
              <a:t>topic can </a:t>
            </a:r>
            <a:r>
              <a:rPr lang="en-US" sz="1200" dirty="0">
                <a:latin typeface="+mj-lt"/>
              </a:rPr>
              <a:t>be rolled up to a higher level. </a:t>
            </a:r>
          </a:p>
        </p:txBody>
      </p:sp>
      <p:sp>
        <p:nvSpPr>
          <p:cNvPr id="14347" name="Rectangle 19"/>
          <p:cNvSpPr>
            <a:spLocks noChangeArrowheads="1"/>
          </p:cNvSpPr>
          <p:nvPr/>
        </p:nvSpPr>
        <p:spPr bwMode="auto">
          <a:xfrm>
            <a:off x="671513" y="2964588"/>
            <a:ext cx="763587" cy="173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48" name="Text Box 21"/>
          <p:cNvSpPr txBox="1">
            <a:spLocks noChangeArrowheads="1"/>
          </p:cNvSpPr>
          <p:nvPr/>
        </p:nvSpPr>
        <p:spPr bwMode="auto">
          <a:xfrm>
            <a:off x="1792288" y="4690200"/>
            <a:ext cx="2511425" cy="104644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latin typeface="+mj-lt"/>
              </a:rPr>
              <a:t>Print a header and footer line for the linked accounts.</a:t>
            </a:r>
          </a:p>
          <a:p>
            <a:pPr algn="l"/>
            <a:r>
              <a:rPr lang="en-US" sz="1400" dirty="0">
                <a:latin typeface="+mj-lt"/>
              </a:rPr>
              <a:t> </a:t>
            </a:r>
          </a:p>
        </p:txBody>
      </p:sp>
      <p:sp>
        <p:nvSpPr>
          <p:cNvPr id="14349" name="Rectangle 24"/>
          <p:cNvSpPr>
            <a:spLocks noChangeArrowheads="1"/>
          </p:cNvSpPr>
          <p:nvPr/>
        </p:nvSpPr>
        <p:spPr bwMode="auto">
          <a:xfrm>
            <a:off x="682625" y="2512150"/>
            <a:ext cx="1933575" cy="128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50" name="Rectangle 28"/>
          <p:cNvSpPr>
            <a:spLocks noChangeArrowheads="1"/>
          </p:cNvSpPr>
          <p:nvPr/>
        </p:nvSpPr>
        <p:spPr bwMode="auto">
          <a:xfrm>
            <a:off x="1933575" y="2455000"/>
            <a:ext cx="1990725" cy="173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52" name="Rectangle 31"/>
          <p:cNvSpPr>
            <a:spLocks noChangeArrowheads="1"/>
          </p:cNvSpPr>
          <p:nvPr/>
        </p:nvSpPr>
        <p:spPr bwMode="auto">
          <a:xfrm>
            <a:off x="1909763" y="2674075"/>
            <a:ext cx="1030287" cy="150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53" name="Rectangle 32"/>
          <p:cNvSpPr>
            <a:spLocks noChangeArrowheads="1"/>
          </p:cNvSpPr>
          <p:nvPr/>
        </p:nvSpPr>
        <p:spPr bwMode="auto">
          <a:xfrm>
            <a:off x="2814638" y="2918550"/>
            <a:ext cx="1030287" cy="150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55" name="Rectangle 35"/>
          <p:cNvSpPr>
            <a:spLocks noChangeArrowheads="1"/>
          </p:cNvSpPr>
          <p:nvPr/>
        </p:nvSpPr>
        <p:spPr bwMode="auto">
          <a:xfrm>
            <a:off x="1955800" y="3161438"/>
            <a:ext cx="682625" cy="88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58" name="Text Box 40"/>
          <p:cNvSpPr txBox="1">
            <a:spLocks noChangeArrowheads="1"/>
          </p:cNvSpPr>
          <p:nvPr/>
        </p:nvSpPr>
        <p:spPr bwMode="auto">
          <a:xfrm>
            <a:off x="7172325" y="3756750"/>
            <a:ext cx="1771650" cy="12926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dirty="0">
                <a:latin typeface="+mj-lt"/>
              </a:rPr>
              <a:t>Indicate the GL category of accounts linked to the current level in the budget or report structure. </a:t>
            </a:r>
          </a:p>
        </p:txBody>
      </p:sp>
      <p:sp>
        <p:nvSpPr>
          <p:cNvPr id="14359" name="Rectangle 41"/>
          <p:cNvSpPr>
            <a:spLocks noChangeArrowheads="1"/>
          </p:cNvSpPr>
          <p:nvPr/>
        </p:nvSpPr>
        <p:spPr bwMode="auto">
          <a:xfrm>
            <a:off x="4318000" y="3288438"/>
            <a:ext cx="2406650" cy="277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25" name="Picture 24" descr="TopicProps_G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7378" y="923925"/>
            <a:ext cx="5284576" cy="3805237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152650" y="3343275"/>
            <a:ext cx="1047750" cy="2000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/>
          <p:nvPr/>
        </p:nvCxnSpPr>
        <p:spPr>
          <a:xfrm rot="10800000">
            <a:off x="6791327" y="4429124"/>
            <a:ext cx="380998" cy="9526"/>
          </a:xfrm>
          <a:prstGeom prst="straightConnector1">
            <a:avLst/>
          </a:prstGeom>
          <a:ln w="22225">
            <a:solidFill>
              <a:srgbClr val="0033CC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opicProps_CO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261" y="1477601"/>
            <a:ext cx="5207019" cy="3730028"/>
          </a:xfrm>
          <a:prstGeom prst="rect">
            <a:avLst/>
          </a:prstGeom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28450" y="110850"/>
            <a:ext cx="8686800" cy="881063"/>
          </a:xfrm>
        </p:spPr>
        <p:txBody>
          <a:bodyPr/>
          <a:lstStyle/>
          <a:p>
            <a:pPr eaLnBrk="1" hangingPunct="1"/>
            <a:r>
              <a:rPr lang="en-US" sz="2800" smtClean="0"/>
              <a:t>Report Structure Topic Properties - Continued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9574" y="6619874"/>
            <a:ext cx="1788226" cy="238126"/>
          </a:xfrm>
          <a:noFill/>
        </p:spPr>
        <p:txBody>
          <a:bodyPr/>
          <a:lstStyle/>
          <a:p>
            <a:r>
              <a:rPr lang="en-US" smtClean="0"/>
              <a:t>MC-2.3-1-SR-105</a:t>
            </a: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652150" y="1905738"/>
            <a:ext cx="7708900" cy="3508653"/>
            <a:chOff x="600075" y="2535238"/>
            <a:chExt cx="7708900" cy="3508653"/>
          </a:xfrm>
        </p:grpSpPr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6237288" y="2535238"/>
              <a:ext cx="2071687" cy="35086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Specify an alternate COA group on which to base the report output. </a:t>
              </a:r>
            </a:p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Required when creating a regional report based on an alternate COA structure, such as the Chinese Balance Sheet.</a:t>
              </a:r>
            </a:p>
          </p:txBody>
        </p:sp>
        <p:sp>
          <p:nvSpPr>
            <p:cNvPr id="15366" name="Oval 6"/>
            <p:cNvSpPr>
              <a:spLocks noChangeArrowheads="1"/>
            </p:cNvSpPr>
            <p:nvPr/>
          </p:nvSpPr>
          <p:spPr bwMode="auto">
            <a:xfrm>
              <a:off x="600075" y="5392000"/>
              <a:ext cx="2928938" cy="335700"/>
            </a:xfrm>
            <a:prstGeom prst="ellipse">
              <a:avLst/>
            </a:prstGeom>
            <a:noFill/>
            <a:ln w="19050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326"/>
            <a:ext cx="8229600" cy="716523"/>
          </a:xfrm>
        </p:spPr>
        <p:txBody>
          <a:bodyPr/>
          <a:lstStyle/>
          <a:p>
            <a:pPr eaLnBrk="1" hangingPunct="1"/>
            <a:r>
              <a:rPr lang="en-US" smtClean="0"/>
              <a:t>Report Structure System Accounts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06599"/>
            <a:ext cx="8229600" cy="4992157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800"/>
              </a:spcBef>
            </a:pPr>
            <a:r>
              <a:rPr lang="en-US" sz="2400" smtClean="0"/>
              <a:t>During Year-End Closing, the system posts the P&amp;L balance to the balance sheet. </a:t>
            </a:r>
          </a:p>
          <a:p>
            <a:pPr lvl="1" eaLnBrk="1" hangingPunct="1">
              <a:spcBef>
                <a:spcPts val="800"/>
              </a:spcBef>
            </a:pPr>
            <a:r>
              <a:rPr lang="en-US" sz="2000" smtClean="0"/>
              <a:t>The P&amp;L balance then becomes zero.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smtClean="0"/>
              <a:t>You can include the P&amp;L balance for the current year and all unclosed previous years in a report structure.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smtClean="0"/>
              <a:t>Use two system accounts:</a:t>
            </a:r>
          </a:p>
          <a:p>
            <a:pPr lvl="1" eaLnBrk="1" hangingPunct="1"/>
            <a:r>
              <a:rPr lang="en-US" sz="2000" smtClean="0"/>
              <a:t>Result of Previous Year</a:t>
            </a:r>
          </a:p>
          <a:p>
            <a:pPr lvl="1" eaLnBrk="1" hangingPunct="1"/>
            <a:r>
              <a:rPr lang="en-US" sz="2000" smtClean="0"/>
              <a:t>Result of Current Year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smtClean="0"/>
              <a:t>The results are shown on a separate line in the reports:</a:t>
            </a:r>
          </a:p>
          <a:p>
            <a:pPr lvl="1" eaLnBrk="1" hangingPunct="1">
              <a:spcBef>
                <a:spcPts val="800"/>
              </a:spcBef>
            </a:pPr>
            <a:r>
              <a:rPr lang="en-US" sz="2000" smtClean="0">
                <a:solidFill>
                  <a:srgbClr val="0000CC"/>
                </a:solidFill>
              </a:rPr>
              <a:t>Profit/Loss of All Open Accounting Years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32073" y="6619874"/>
            <a:ext cx="1835727" cy="238126"/>
          </a:xfrm>
          <a:noFill/>
        </p:spPr>
        <p:txBody>
          <a:bodyPr/>
          <a:lstStyle/>
          <a:p>
            <a:r>
              <a:rPr lang="en-US" smtClean="0"/>
              <a:t>MC-2.3-1-SR-110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504700" y="159451"/>
            <a:ext cx="8229600" cy="716523"/>
          </a:xfrm>
        </p:spPr>
        <p:txBody>
          <a:bodyPr/>
          <a:lstStyle/>
          <a:p>
            <a:pPr eaLnBrk="1" hangingPunct="1"/>
            <a:r>
              <a:rPr lang="en-US" dirty="0" smtClean="0"/>
              <a:t>Execution Program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5000"/>
              </a:spcBef>
            </a:pPr>
            <a:r>
              <a:rPr lang="en-US" sz="2400" smtClean="0"/>
              <a:t>Retrieves the data based on the report structure and the program selection criteria</a:t>
            </a:r>
          </a:p>
          <a:p>
            <a:pPr eaLnBrk="1" hangingPunct="1">
              <a:spcBef>
                <a:spcPct val="55000"/>
              </a:spcBef>
            </a:pPr>
            <a:r>
              <a:rPr lang="en-US" sz="2400" smtClean="0"/>
              <a:t>Two versions:</a:t>
            </a:r>
          </a:p>
          <a:p>
            <a:pPr lvl="1" eaLnBrk="1" hangingPunct="1"/>
            <a:r>
              <a:rPr lang="en-US" sz="2000" smtClean="0"/>
              <a:t>Balance Sheet report, which focuses on balances</a:t>
            </a:r>
          </a:p>
          <a:p>
            <a:pPr lvl="1" eaLnBrk="1" hangingPunct="1"/>
            <a:r>
              <a:rPr lang="en-US" sz="2000" smtClean="0"/>
              <a:t>Income Statement report, which focuses on movements </a:t>
            </a:r>
          </a:p>
          <a:p>
            <a:pPr eaLnBrk="1" hangingPunct="1">
              <a:spcBef>
                <a:spcPct val="55000"/>
              </a:spcBef>
            </a:pPr>
            <a:r>
              <a:rPr lang="en-US" sz="2400" smtClean="0"/>
              <a:t>Attributes</a:t>
            </a:r>
          </a:p>
          <a:p>
            <a:pPr lvl="1" eaLnBrk="1" hangingPunct="1"/>
            <a:r>
              <a:rPr lang="en-US" sz="2000" smtClean="0"/>
              <a:t>Selection criteria</a:t>
            </a:r>
          </a:p>
          <a:p>
            <a:pPr lvl="1" eaLnBrk="1" hangingPunct="1"/>
            <a:r>
              <a:rPr lang="en-US" sz="2000" smtClean="0"/>
              <a:t>Content</a:t>
            </a:r>
          </a:p>
          <a:p>
            <a:pPr lvl="1" eaLnBrk="1" hangingPunct="1"/>
            <a:r>
              <a:rPr lang="en-US" sz="2000" smtClean="0"/>
              <a:t>Output options</a:t>
            </a:r>
          </a:p>
          <a:p>
            <a:pPr eaLnBrk="1" hangingPunct="1"/>
            <a:endParaRPr lang="en-US" sz="240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55823" y="6619874"/>
            <a:ext cx="1811977" cy="238126"/>
          </a:xfrm>
          <a:noFill/>
        </p:spPr>
        <p:txBody>
          <a:bodyPr/>
          <a:lstStyle/>
          <a:p>
            <a:r>
              <a:rPr lang="en-US" smtClean="0"/>
              <a:t>MC-2.3-1-SR-120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A report structure can be used for both the Income statement and Balance Sheet</a:t>
            </a:r>
          </a:p>
          <a:p>
            <a:pPr eaLnBrk="1" hangingPunct="1"/>
            <a:r>
              <a:rPr lang="en-US" sz="2400" dirty="0" smtClean="0"/>
              <a:t>Multi-entity</a:t>
            </a:r>
          </a:p>
          <a:p>
            <a:pPr lvl="1" eaLnBrk="1" hangingPunct="1"/>
            <a:r>
              <a:rPr lang="en-US" sz="2000" dirty="0" smtClean="0"/>
              <a:t>Select entities from any domain with the same COA shared set</a:t>
            </a:r>
          </a:p>
          <a:p>
            <a:pPr eaLnBrk="1" hangingPunct="1"/>
            <a:r>
              <a:rPr lang="en-US" sz="2400" dirty="0" smtClean="0"/>
              <a:t>Time frame</a:t>
            </a:r>
          </a:p>
          <a:p>
            <a:pPr lvl="1" eaLnBrk="1" hangingPunct="1"/>
            <a:r>
              <a:rPr lang="en-US" sz="2000" dirty="0" smtClean="0"/>
              <a:t>Balance Sheet report</a:t>
            </a:r>
          </a:p>
          <a:p>
            <a:pPr lvl="2" eaLnBrk="1" hangingPunct="1"/>
            <a:r>
              <a:rPr lang="en-US" sz="2000" dirty="0" smtClean="0"/>
              <a:t>To Date: entered by the user</a:t>
            </a:r>
          </a:p>
          <a:p>
            <a:pPr lvl="2" eaLnBrk="1" hangingPunct="1"/>
            <a:r>
              <a:rPr lang="en-US" sz="2000" dirty="0" smtClean="0"/>
              <a:t>From date: the start of the GL calendar year specified</a:t>
            </a:r>
          </a:p>
          <a:p>
            <a:pPr lvl="1" eaLnBrk="1" hangingPunct="1"/>
            <a:r>
              <a:rPr lang="en-US" sz="2000" dirty="0" smtClean="0"/>
              <a:t>Income Statement report</a:t>
            </a:r>
          </a:p>
          <a:p>
            <a:pPr lvl="2" eaLnBrk="1" hangingPunct="1"/>
            <a:r>
              <a:rPr lang="en-US" sz="2000" dirty="0" smtClean="0"/>
              <a:t>From Date and To Date: entered by the user</a:t>
            </a:r>
          </a:p>
          <a:p>
            <a:pPr eaLnBrk="1" hangingPunct="1"/>
            <a:r>
              <a:rPr lang="en-US" sz="2400" dirty="0" smtClean="0"/>
              <a:t>Data:</a:t>
            </a:r>
          </a:p>
          <a:p>
            <a:pPr lvl="1" eaLnBrk="1" hangingPunct="1"/>
            <a:r>
              <a:rPr lang="en-US" sz="2000" dirty="0" smtClean="0"/>
              <a:t>Actuals (posting)</a:t>
            </a:r>
          </a:p>
          <a:p>
            <a:pPr lvl="1" eaLnBrk="1" hangingPunct="1"/>
            <a:r>
              <a:rPr lang="en-US" sz="2000" dirty="0" smtClean="0"/>
              <a:t>Budget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Selection Criteria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MC-2.3-1-SR-130</a:t>
            </a:r>
            <a:endParaRPr lang="en-US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</a:t>
            </a:r>
          </a:p>
          <a:p>
            <a:pPr lvl="1" eaLnBrk="1" hangingPunct="1">
              <a:spcBef>
                <a:spcPct val="45000"/>
              </a:spcBef>
            </a:pPr>
            <a:r>
              <a:rPr lang="en-US" smtClean="0"/>
              <a:t>Sub-Account, Cost Center, Project</a:t>
            </a:r>
          </a:p>
          <a:p>
            <a:pPr lvl="2" eaLnBrk="1" hangingPunct="1"/>
            <a:r>
              <a:rPr lang="en-US" smtClean="0"/>
              <a:t>List selection</a:t>
            </a:r>
          </a:p>
          <a:p>
            <a:pPr lvl="2" eaLnBrk="1" hangingPunct="1"/>
            <a:r>
              <a:rPr lang="en-US" smtClean="0"/>
              <a:t>Report on selected analytical details</a:t>
            </a:r>
          </a:p>
          <a:p>
            <a:pPr lvl="1" eaLnBrk="1" hangingPunct="1">
              <a:spcBef>
                <a:spcPct val="55000"/>
              </a:spcBef>
            </a:pPr>
            <a:r>
              <a:rPr lang="en-US" smtClean="0"/>
              <a:t>Layer</a:t>
            </a:r>
          </a:p>
          <a:p>
            <a:pPr lvl="2" eaLnBrk="1" hangingPunct="1"/>
            <a:r>
              <a:rPr lang="en-US" smtClean="0"/>
              <a:t>List selection</a:t>
            </a:r>
          </a:p>
          <a:p>
            <a:pPr lvl="2" eaLnBrk="1" hangingPunct="1"/>
            <a:r>
              <a:rPr lang="en-US" smtClean="0"/>
              <a:t>Report on any combination of primary (official), secondary (management), and transient layers</a:t>
            </a:r>
          </a:p>
          <a:p>
            <a:pPr eaLnBrk="1" hangingPunct="1"/>
            <a:endParaRPr lang="en-US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Selection Criteria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MC-2.3-1-SR-140</a:t>
            </a:r>
            <a:endParaRPr lang="en-US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Two measures: </a:t>
            </a:r>
          </a:p>
          <a:p>
            <a:pPr lvl="1" eaLnBrk="1" hangingPunct="1"/>
            <a:r>
              <a:rPr lang="en-US" smtClean="0"/>
              <a:t>Actual and Budget data for the selected time frames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Measures variances</a:t>
            </a:r>
          </a:p>
          <a:p>
            <a:pPr lvl="1" eaLnBrk="1" hangingPunct="1"/>
            <a:r>
              <a:rPr lang="en-US" smtClean="0"/>
              <a:t>Absolute variances and percentage variances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The budget data is pro-rated when the selected time frame does not match the granularity of the period definition.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Balance Sheet Report Content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MC-2.3-1-SR-150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326"/>
            <a:ext cx="8229600" cy="716523"/>
          </a:xfrm>
        </p:spPr>
        <p:txBody>
          <a:bodyPr/>
          <a:lstStyle/>
          <a:p>
            <a:pPr eaLnBrk="1" hangingPunct="1"/>
            <a:r>
              <a:rPr lang="en-US" smtClean="0"/>
              <a:t>Income Statement Report Content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Two measures: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Actual and budget data for the selected time frames</a:t>
            </a:r>
          </a:p>
          <a:p>
            <a:pPr eaLnBrk="1" hangingPunct="1">
              <a:lnSpc>
                <a:spcPct val="80000"/>
              </a:lnSpc>
              <a:spcBef>
                <a:spcPct val="55000"/>
              </a:spcBef>
            </a:pPr>
            <a:r>
              <a:rPr lang="en-US" smtClean="0"/>
              <a:t>Displays a percentage of the total income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Total income is calculated as the sum of all amounts on GL accounts of category Income</a:t>
            </a:r>
          </a:p>
          <a:p>
            <a:pPr eaLnBrk="1" hangingPunct="1">
              <a:lnSpc>
                <a:spcPct val="80000"/>
              </a:lnSpc>
              <a:spcBef>
                <a:spcPct val="55000"/>
              </a:spcBef>
            </a:pPr>
            <a:r>
              <a:rPr lang="en-US" smtClean="0"/>
              <a:t>Measures variance in absolute value</a:t>
            </a:r>
          </a:p>
          <a:p>
            <a:pPr eaLnBrk="1" hangingPunct="1">
              <a:lnSpc>
                <a:spcPct val="80000"/>
              </a:lnSpc>
              <a:spcBef>
                <a:spcPct val="55000"/>
              </a:spcBef>
            </a:pPr>
            <a:r>
              <a:rPr lang="en-US" smtClean="0"/>
              <a:t>The budget data is pro-rated when the selected time frame does not match the granularity of the period definition</a:t>
            </a:r>
          </a:p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91449" y="6619874"/>
            <a:ext cx="1776351" cy="238126"/>
          </a:xfrm>
          <a:noFill/>
        </p:spPr>
        <p:txBody>
          <a:bodyPr/>
          <a:lstStyle/>
          <a:p>
            <a:r>
              <a:rPr lang="en-US" smtClean="0"/>
              <a:t>MC-2.3-1-SR-160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75000"/>
              </a:spcBef>
            </a:pPr>
            <a:r>
              <a:rPr lang="en-US" sz="2400" dirty="0" smtClean="0"/>
              <a:t>Regional Balance Sheet and Regional Income Statement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dirty="0" smtClean="0"/>
              <a:t>Use to run structured balance sheet and income statement reports with the output organized based on a multi-level alternate COA structure. 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dirty="0" smtClean="0"/>
              <a:t>Specify the report structure using Budget Create.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dirty="0" smtClean="0"/>
              <a:t>In the Topic Properties, specify the alternate COA group on which to base the report.</a:t>
            </a:r>
          </a:p>
          <a:p>
            <a:pPr eaLnBrk="1" hangingPunct="1">
              <a:spcBef>
                <a:spcPct val="75000"/>
              </a:spcBef>
            </a:pPr>
            <a:r>
              <a:rPr lang="en-US" sz="2400" dirty="0" smtClean="0"/>
              <a:t>When you run the reports, specify the COA cross-reference for the alternate COA structure on which to base the report output.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Regional Structured Reports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MC-2.3-1-SR-165</a:t>
            </a:r>
            <a:endParaRPr lang="en-US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Reporting Currency </a:t>
            </a:r>
          </a:p>
          <a:p>
            <a:pPr lvl="1" eaLnBrk="1" hangingPunct="1"/>
            <a:r>
              <a:rPr lang="en-US" dirty="0" smtClean="0"/>
              <a:t>Domain base currency, if the selected domains have the same base currency</a:t>
            </a:r>
          </a:p>
          <a:p>
            <a:pPr lvl="1" eaLnBrk="1" hangingPunct="1"/>
            <a:r>
              <a:rPr lang="en-US" dirty="0" smtClean="0"/>
              <a:t>Statutory currency, if the selected domains have different base currencies</a:t>
            </a:r>
          </a:p>
          <a:p>
            <a:pPr lvl="1" eaLnBrk="1" hangingPunct="1"/>
            <a:r>
              <a:rPr lang="en-US" dirty="0" smtClean="0"/>
              <a:t>Any other currency</a:t>
            </a:r>
          </a:p>
          <a:p>
            <a:pPr lvl="2" eaLnBrk="1" hangingPunct="1"/>
            <a:r>
              <a:rPr lang="en-US" dirty="0" smtClean="0"/>
              <a:t>Amounts are recalculated using today's accounting exchange rate.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Detail level</a:t>
            </a:r>
          </a:p>
          <a:p>
            <a:pPr lvl="1" eaLnBrk="1" hangingPunct="1"/>
            <a:r>
              <a:rPr lang="en-US" dirty="0" smtClean="0"/>
              <a:t>Specifies the topic level up to which (and including) the data needs to be reported.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Output Options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MC-2.3-1-SR-170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 what structured reports are and how they can benefit you</a:t>
            </a:r>
          </a:p>
          <a:p>
            <a:pPr eaLnBrk="1" hangingPunct="1"/>
            <a:r>
              <a:rPr lang="en-US" smtClean="0"/>
              <a:t>Learn and practice how to setup and use structured reports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MC-2.3-1-SR-020</a:t>
            </a:r>
            <a:endParaRPr lang="en-US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Hide account numbers</a:t>
            </a:r>
          </a:p>
          <a:p>
            <a:pPr lvl="1" eaLnBrk="1" hangingPunct="1"/>
            <a:r>
              <a:rPr lang="en-US" dirty="0" smtClean="0"/>
              <a:t>COA details not shown 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Round</a:t>
            </a:r>
          </a:p>
          <a:p>
            <a:pPr lvl="1" eaLnBrk="1" hangingPunct="1"/>
            <a:r>
              <a:rPr lang="en-US" dirty="0" smtClean="0"/>
              <a:t>Nearest thousand</a:t>
            </a:r>
          </a:p>
          <a:p>
            <a:pPr lvl="1" eaLnBrk="1" hangingPunct="1"/>
            <a:r>
              <a:rPr lang="en-US" dirty="0" smtClean="0"/>
              <a:t>Unit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On topic level</a:t>
            </a:r>
          </a:p>
          <a:p>
            <a:pPr lvl="1" eaLnBrk="1" hangingPunct="1"/>
            <a:r>
              <a:rPr lang="en-US" dirty="0" smtClean="0"/>
              <a:t>Hide on report: hide this topic</a:t>
            </a:r>
          </a:p>
          <a:p>
            <a:pPr lvl="1" eaLnBrk="1" hangingPunct="1"/>
            <a:r>
              <a:rPr lang="en-US" dirty="0" smtClean="0"/>
              <a:t>Invert base sign</a:t>
            </a:r>
          </a:p>
          <a:p>
            <a:pPr lvl="1" eaLnBrk="1" hangingPunct="1"/>
            <a:r>
              <a:rPr lang="en-US" dirty="0" smtClean="0"/>
              <a:t>Roll Up Amount: roll up to higher level</a:t>
            </a:r>
          </a:p>
          <a:p>
            <a:pPr lvl="1" eaLnBrk="1" hangingPunct="1"/>
            <a:r>
              <a:rPr lang="en-US" dirty="0" smtClean="0"/>
              <a:t>Print Sum Line: print header and footer line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Output Options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MC-2.3-1-SR-180</a:t>
            </a:r>
            <a:endParaRPr 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1"/>
          <p:cNvSpPr>
            <a:spLocks noGrp="1" noChangeArrowheads="1"/>
          </p:cNvSpPr>
          <p:nvPr>
            <p:ph type="title"/>
          </p:nvPr>
        </p:nvSpPr>
        <p:spPr>
          <a:xfrm>
            <a:off x="457200" y="87100"/>
            <a:ext cx="8153400" cy="881063"/>
          </a:xfrm>
        </p:spPr>
        <p:txBody>
          <a:bodyPr/>
          <a:lstStyle/>
          <a:p>
            <a:pPr eaLnBrk="1" hangingPunct="1"/>
            <a:r>
              <a:rPr lang="en-US" dirty="0" smtClean="0"/>
              <a:t>Output Options</a:t>
            </a:r>
          </a:p>
        </p:txBody>
      </p:sp>
      <p:graphicFrame>
        <p:nvGraphicFramePr>
          <p:cNvPr id="579657" name="Group 73"/>
          <p:cNvGraphicFramePr>
            <a:graphicFrameLocks noGrp="1"/>
          </p:cNvGraphicFramePr>
          <p:nvPr>
            <p:ph type="tbl" idx="1"/>
          </p:nvPr>
        </p:nvGraphicFramePr>
        <p:xfrm>
          <a:off x="708025" y="2529688"/>
          <a:ext cx="7794625" cy="3299079"/>
        </p:xfrm>
        <a:graphic>
          <a:graphicData uri="http://schemas.openxmlformats.org/drawingml/2006/table">
            <a:tbl>
              <a:tblPr/>
              <a:tblGrid>
                <a:gridCol w="1917700"/>
                <a:gridCol w="1993900"/>
                <a:gridCol w="3883025"/>
              </a:tblGrid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Summarize Sub-Accounts?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Summarize Cost Centers/Projects?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Report Detail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One amount per GL account.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An amount for each GL account and sub-account combination.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An amount for each GL account and cost center/project combination.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An amount for each GL account, sub-account, and cost center/project combination.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EDE"/>
                    </a:solidFill>
                  </a:tcPr>
                </a:tc>
              </a:tr>
            </a:tbl>
          </a:graphicData>
        </a:graphic>
      </p:graphicFrame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86452" y="6629400"/>
            <a:ext cx="1681348" cy="228600"/>
          </a:xfrm>
          <a:noFill/>
        </p:spPr>
        <p:txBody>
          <a:bodyPr/>
          <a:lstStyle/>
          <a:p>
            <a:r>
              <a:rPr lang="en-US" sz="1000" smtClean="0"/>
              <a:t>MC-2.3-1-SR-190</a:t>
            </a:r>
            <a:endParaRPr lang="en-US" sz="1000" dirty="0" smtClean="0"/>
          </a:p>
        </p:txBody>
      </p:sp>
      <p:sp>
        <p:nvSpPr>
          <p:cNvPr id="25630" name="Rectangle 74"/>
          <p:cNvSpPr>
            <a:spLocks noChangeArrowheads="1"/>
          </p:cNvSpPr>
          <p:nvPr/>
        </p:nvSpPr>
        <p:spPr bwMode="auto">
          <a:xfrm>
            <a:off x="457200" y="1002000"/>
            <a:ext cx="7678738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Analytical </a:t>
            </a:r>
            <a:r>
              <a:rPr lang="en-US" dirty="0">
                <a:latin typeface="+mj-lt"/>
              </a:rPr>
              <a:t>details:</a:t>
            </a:r>
          </a:p>
          <a:p>
            <a:pPr marL="742950" lvl="1" indent="-285750" algn="l">
              <a:lnSpc>
                <a:spcPct val="8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400" dirty="0">
                <a:latin typeface="+mj-lt"/>
              </a:rPr>
              <a:t>Only applicable when the analytical dimension is explicitly defined in the report structure.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IE" smtClean="0"/>
              <a:t>You can create a Cash Flow Statement using structured reports</a:t>
            </a:r>
          </a:p>
          <a:p>
            <a:pPr eaLnBrk="1" hangingPunct="1"/>
            <a:endParaRPr lang="en-IE" smtClean="0"/>
          </a:p>
          <a:p>
            <a:pPr eaLnBrk="1" hangingPunct="1"/>
            <a:r>
              <a:rPr lang="en-US" smtClean="0"/>
              <a:t>“a </a:t>
            </a:r>
            <a:r>
              <a:rPr lang="en-US" smtClean="0">
                <a:hlinkClick r:id="rId2" action="ppaction://hlinkfile" tooltip="Financial statements"/>
              </a:rPr>
              <a:t>financial statement</a:t>
            </a:r>
            <a:r>
              <a:rPr lang="en-US" smtClean="0"/>
              <a:t> that shows how changes in </a:t>
            </a:r>
            <a:r>
              <a:rPr lang="en-US" smtClean="0">
                <a:hlinkClick r:id="rId3" action="ppaction://hlinkfile" tooltip="Balance sheet"/>
              </a:rPr>
              <a:t>balance sheet</a:t>
            </a:r>
            <a:r>
              <a:rPr lang="en-US" smtClean="0"/>
              <a:t> and </a:t>
            </a:r>
            <a:r>
              <a:rPr lang="en-US" smtClean="0">
                <a:hlinkClick r:id="rId4" action="ppaction://hlinkfile" tooltip="Income account"/>
              </a:rPr>
              <a:t>income accounts</a:t>
            </a:r>
            <a:r>
              <a:rPr lang="en-US" smtClean="0"/>
              <a:t> affect </a:t>
            </a:r>
            <a:r>
              <a:rPr lang="en-US" smtClean="0">
                <a:hlinkClick r:id="rId5" action="ppaction://hlinkfile" tooltip="Cash and cash equivalents"/>
              </a:rPr>
              <a:t>cash and cash equivalents</a:t>
            </a:r>
            <a:r>
              <a:rPr lang="en-US" smtClean="0"/>
              <a:t>, and breaks the analysis down to operating, investing, and financing activities”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    (source: Wikipedia)</a:t>
            </a:r>
          </a:p>
          <a:p>
            <a:pPr eaLnBrk="1" hangingPunct="1"/>
            <a:endParaRPr lang="en-US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mtClean="0"/>
              <a:t>Cash Flow Statement</a:t>
            </a:r>
            <a:endParaRPr lang="en-US" smtClean="0"/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MC-2.3-1-SR-200</a:t>
            </a:r>
            <a:endParaRPr lang="en-US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Executives</a:t>
            </a:r>
          </a:p>
          <a:p>
            <a:pPr eaLnBrk="1" hangingPunct="1"/>
            <a:r>
              <a:rPr lang="en-US" dirty="0" smtClean="0"/>
              <a:t>Stockholders</a:t>
            </a:r>
          </a:p>
          <a:p>
            <a:pPr eaLnBrk="1" hangingPunct="1"/>
            <a:r>
              <a:rPr lang="en-US" dirty="0" smtClean="0"/>
              <a:t>Suppliers</a:t>
            </a:r>
          </a:p>
          <a:p>
            <a:pPr eaLnBrk="1" hangingPunct="1"/>
            <a:r>
              <a:rPr lang="en-US" dirty="0" smtClean="0"/>
              <a:t>Investors</a:t>
            </a:r>
          </a:p>
          <a:p>
            <a:pPr eaLnBrk="1" hangingPunct="1"/>
            <a:r>
              <a:rPr lang="en-US" dirty="0" smtClean="0"/>
              <a:t>Employees</a:t>
            </a:r>
          </a:p>
          <a:p>
            <a:pPr eaLnBrk="1" hangingPunct="1"/>
            <a:r>
              <a:rPr lang="en-US" dirty="0" smtClean="0"/>
              <a:t>…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IE" dirty="0" smtClean="0"/>
              <a:t>Who Does the Cash Flow Statement Interest?</a:t>
            </a:r>
            <a:endParaRPr lang="en-US" dirty="0" smtClean="0"/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MC-2.3-1-SR-210</a:t>
            </a:r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Divided into three sections:</a:t>
            </a:r>
          </a:p>
          <a:p>
            <a:pPr lvl="1"/>
            <a:r>
              <a:rPr lang="en-US" dirty="0" smtClean="0"/>
              <a:t>Cash flow from operating activities</a:t>
            </a:r>
          </a:p>
          <a:p>
            <a:pPr lvl="1"/>
            <a:r>
              <a:rPr lang="en-US" dirty="0" smtClean="0"/>
              <a:t>Cash flow from investing activities</a:t>
            </a:r>
          </a:p>
          <a:p>
            <a:pPr lvl="1"/>
            <a:r>
              <a:rPr lang="en-US" dirty="0" smtClean="0"/>
              <a:t>Cash flow from financing  activities</a:t>
            </a:r>
          </a:p>
          <a:p>
            <a:r>
              <a:rPr lang="en-US" dirty="0" smtClean="0"/>
              <a:t>95% of all companies use the Cash Flow indirect method</a:t>
            </a:r>
          </a:p>
          <a:p>
            <a:pPr lvl="1"/>
            <a:r>
              <a:rPr lang="en-US" dirty="0" smtClean="0"/>
              <a:t>Uses net income as starting point</a:t>
            </a:r>
          </a:p>
          <a:p>
            <a:pPr lvl="1"/>
            <a:r>
              <a:rPr lang="en-US" dirty="0" smtClean="0"/>
              <a:t>Makes adjustments for all transactions for non-cash items in the Profit and Loss</a:t>
            </a:r>
          </a:p>
          <a:p>
            <a:pPr lvl="1"/>
            <a:r>
              <a:rPr lang="en-US" dirty="0" smtClean="0"/>
              <a:t>Adjusts for all cash-based transactions in the Balance Sheet</a:t>
            </a:r>
          </a:p>
          <a:p>
            <a:endParaRPr lang="en-US" dirty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mtClean="0"/>
              <a:t>Format of the Cash Flow Statement</a:t>
            </a:r>
            <a:endParaRPr lang="en-US" smtClean="0"/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MC-2.3-1-SR-220</a:t>
            </a:r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67699" y="6619874"/>
            <a:ext cx="1800101" cy="238126"/>
          </a:xfrm>
          <a:noFill/>
        </p:spPr>
        <p:txBody>
          <a:bodyPr/>
          <a:lstStyle/>
          <a:p>
            <a:r>
              <a:rPr lang="en-US" smtClean="0"/>
              <a:t>MC-2.3-1-SR-230</a:t>
            </a:r>
            <a:endParaRPr lang="en-US" dirty="0" smtClean="0"/>
          </a:p>
        </p:txBody>
      </p:sp>
      <p:pic>
        <p:nvPicPr>
          <p:cNvPr id="29699" name="Picture 3" descr="CF layou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9125" y="166538"/>
            <a:ext cx="5141913" cy="614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Use the Income Statement report 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Fine tune the report layout in Crystal Reports Designer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Create a report variant using the fine-tuned layout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Run the report variant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IE" dirty="0" smtClean="0"/>
              <a:t>Creating a Cash Flow Statement with Structured Reports</a:t>
            </a:r>
            <a:endParaRPr lang="en-US" dirty="0" smtClean="0"/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MC-2.3-1-SR-240</a:t>
            </a:r>
            <a:endParaRPr lang="en-US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27075" y="6619874"/>
            <a:ext cx="1740725" cy="238126"/>
          </a:xfrm>
          <a:noFill/>
        </p:spPr>
        <p:txBody>
          <a:bodyPr/>
          <a:lstStyle/>
          <a:p>
            <a:r>
              <a:rPr lang="en-US" smtClean="0"/>
              <a:t>MC-2.3-1-SR-250</a:t>
            </a:r>
            <a:endParaRPr lang="en-US" dirty="0" smtClean="0"/>
          </a:p>
        </p:txBody>
      </p:sp>
      <p:pic>
        <p:nvPicPr>
          <p:cNvPr id="31747" name="Picture 6" descr="CF struct repor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81088"/>
            <a:ext cx="91440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defRPr/>
            </a:pPr>
            <a:r>
              <a:rPr lang="nl-NL" dirty="0" smtClean="0"/>
              <a:t>In Crystal Reports Designer</a:t>
            </a:r>
          </a:p>
          <a:p>
            <a:pPr marL="0" indent="0" eaLnBrk="1" hangingPunct="1">
              <a:buFont typeface="Webdings" pitchFamily="18" charset="2"/>
              <a:buNone/>
              <a:defRPr/>
            </a:pPr>
            <a:endParaRPr lang="nl-NL" dirty="0" smtClean="0"/>
          </a:p>
          <a:p>
            <a:pPr marL="0" indent="0" eaLnBrk="1" hangingPunct="1">
              <a:defRPr/>
            </a:pPr>
            <a:r>
              <a:rPr lang="nl-NL" dirty="0" smtClean="0"/>
              <a:t>In the application:</a:t>
            </a:r>
          </a:p>
          <a:p>
            <a:pPr marL="400050" lvl="1" indent="0" eaLnBrk="1" hangingPunct="1">
              <a:defRPr/>
            </a:pPr>
            <a:r>
              <a:rPr lang="nl-NL" dirty="0" smtClean="0"/>
              <a:t>Budget groups</a:t>
            </a:r>
          </a:p>
          <a:p>
            <a:pPr marL="400050" lvl="1" indent="0" eaLnBrk="1" hangingPunct="1">
              <a:defRPr/>
            </a:pPr>
            <a:r>
              <a:rPr lang="nl-NL" dirty="0" smtClean="0"/>
              <a:t>Budget code for reporting</a:t>
            </a:r>
          </a:p>
          <a:p>
            <a:pPr marL="400050" lvl="1" indent="0" eaLnBrk="1" hangingPunct="1">
              <a:defRPr/>
            </a:pPr>
            <a:r>
              <a:rPr lang="nl-NL" dirty="0" smtClean="0"/>
              <a:t>Report variant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mtClean="0"/>
              <a:t>Setup	</a:t>
            </a:r>
            <a:endParaRPr lang="en-US" smtClean="0"/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MC-2.3-1-SR-260</a:t>
            </a:r>
            <a:endParaRPr lang="en-US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57200" y="159451"/>
            <a:ext cx="8229600" cy="716523"/>
          </a:xfrm>
        </p:spPr>
        <p:txBody>
          <a:bodyPr/>
          <a:lstStyle/>
          <a:p>
            <a:pPr eaLnBrk="1" hangingPunct="1"/>
            <a:r>
              <a:rPr lang="en-IE" dirty="0" smtClean="0"/>
              <a:t>Crystal Reports Designer</a:t>
            </a:r>
            <a:endParaRPr lang="en-US" dirty="0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Open .rpt file for the Income Statement report</a:t>
            </a:r>
          </a:p>
          <a:p>
            <a:pPr eaLnBrk="1" hangingPunct="1"/>
            <a:r>
              <a:rPr lang="en-US" dirty="0" smtClean="0"/>
              <a:t>Change report and page header</a:t>
            </a:r>
          </a:p>
          <a:p>
            <a:pPr eaLnBrk="1" hangingPunct="1"/>
            <a:r>
              <a:rPr lang="en-US" dirty="0" smtClean="0"/>
              <a:t>Remove the % columns</a:t>
            </a:r>
          </a:p>
          <a:p>
            <a:pPr eaLnBrk="1" hangingPunct="1"/>
            <a:r>
              <a:rPr lang="en-US" dirty="0" smtClean="0"/>
              <a:t>Save .rpt file under different name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32073" y="6619874"/>
            <a:ext cx="1835727" cy="238126"/>
          </a:xfrm>
          <a:noFill/>
        </p:spPr>
        <p:txBody>
          <a:bodyPr/>
          <a:lstStyle/>
          <a:p>
            <a:r>
              <a:rPr lang="en-US" smtClean="0"/>
              <a:t>MC-2.3-1-SR-270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are structured reports?</a:t>
            </a:r>
          </a:p>
          <a:p>
            <a:pPr eaLnBrk="1" hangingPunct="1"/>
            <a:r>
              <a:rPr lang="en-US" smtClean="0"/>
              <a:t>Setting up a structured report</a:t>
            </a:r>
          </a:p>
          <a:p>
            <a:pPr lvl="1" eaLnBrk="1" hangingPunct="1"/>
            <a:r>
              <a:rPr lang="en-US" smtClean="0"/>
              <a:t>Base data</a:t>
            </a:r>
          </a:p>
          <a:p>
            <a:pPr lvl="1" eaLnBrk="1" hangingPunct="1"/>
            <a:r>
              <a:rPr lang="en-US" smtClean="0"/>
              <a:t>Report structure</a:t>
            </a:r>
          </a:p>
          <a:p>
            <a:pPr eaLnBrk="1" hangingPunct="1"/>
            <a:r>
              <a:rPr lang="en-US" smtClean="0"/>
              <a:t>Running structured reports</a:t>
            </a:r>
          </a:p>
          <a:p>
            <a:pPr eaLnBrk="1" hangingPunct="1"/>
            <a:endParaRPr lang="en-US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MC-2.3-1-SR-030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159451"/>
            <a:ext cx="8229600" cy="716523"/>
          </a:xfrm>
        </p:spPr>
        <p:txBody>
          <a:bodyPr/>
          <a:lstStyle/>
          <a:p>
            <a:pPr eaLnBrk="1" hangingPunct="1"/>
            <a:r>
              <a:rPr lang="en-IE" dirty="0" smtClean="0"/>
              <a:t>Budget Groups</a:t>
            </a:r>
            <a:endParaRPr lang="en-US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Create/validate budget groups:</a:t>
            </a:r>
          </a:p>
          <a:p>
            <a:pPr lvl="1" eaLnBrk="1" hangingPunct="1"/>
            <a:r>
              <a:rPr lang="en-US" smtClean="0"/>
              <a:t>Depreciation exp</a:t>
            </a:r>
          </a:p>
          <a:p>
            <a:pPr lvl="1" eaLnBrk="1" hangingPunct="1"/>
            <a:r>
              <a:rPr lang="en-US" smtClean="0"/>
              <a:t>Accounts Receivable</a:t>
            </a:r>
          </a:p>
          <a:p>
            <a:pPr lvl="1" eaLnBrk="1" hangingPunct="1"/>
            <a:r>
              <a:rPr lang="en-US" smtClean="0"/>
              <a:t>Inventory</a:t>
            </a:r>
          </a:p>
          <a:p>
            <a:pPr lvl="1" eaLnBrk="1" hangingPunct="1"/>
            <a:r>
              <a:rPr lang="en-US" smtClean="0"/>
              <a:t>Prepaid exp</a:t>
            </a:r>
          </a:p>
          <a:p>
            <a:pPr lvl="1" eaLnBrk="1" hangingPunct="1"/>
            <a:r>
              <a:rPr lang="en-US" smtClean="0"/>
              <a:t>Accounts Payable</a:t>
            </a:r>
          </a:p>
          <a:p>
            <a:pPr lvl="1" eaLnBrk="1" hangingPunct="1"/>
            <a:r>
              <a:rPr lang="en-US" smtClean="0"/>
              <a:t>Tax Payable</a:t>
            </a:r>
          </a:p>
          <a:p>
            <a:pPr lvl="1" eaLnBrk="1" hangingPunct="1"/>
            <a:r>
              <a:rPr lang="en-US" smtClean="0"/>
              <a:t>Capital Expenditures, Sales of equipment, …</a:t>
            </a:r>
          </a:p>
          <a:p>
            <a:pPr lvl="1" eaLnBrk="1" hangingPunct="1"/>
            <a:r>
              <a:rPr lang="en-US" smtClean="0"/>
              <a:t>LT Debt payments, Dividends paid, …</a:t>
            </a:r>
          </a:p>
          <a:p>
            <a:pPr eaLnBrk="1" hangingPunct="1"/>
            <a:endParaRPr lang="en-US" smtClean="0"/>
          </a:p>
        </p:txBody>
      </p:sp>
      <p:sp>
        <p:nvSpPr>
          <p:cNvPr id="3482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91449" y="6619874"/>
            <a:ext cx="1776351" cy="238126"/>
          </a:xfrm>
          <a:noFill/>
        </p:spPr>
        <p:txBody>
          <a:bodyPr/>
          <a:lstStyle/>
          <a:p>
            <a:r>
              <a:rPr lang="en-US" smtClean="0"/>
              <a:t>MC-2.3-1-SR-280</a:t>
            </a:r>
            <a:endParaRPr lang="en-US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159451"/>
            <a:ext cx="8229600" cy="716523"/>
          </a:xfrm>
        </p:spPr>
        <p:txBody>
          <a:bodyPr/>
          <a:lstStyle/>
          <a:p>
            <a:pPr eaLnBrk="1" hangingPunct="1"/>
            <a:r>
              <a:rPr lang="en-US" smtClean="0"/>
              <a:t>Budget Create: CF Statement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457200" y="870813"/>
            <a:ext cx="8153400" cy="649287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dirty="0" smtClean="0"/>
              <a:t>Three levels: sub-total, sub-total, GL account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55823" y="6619874"/>
            <a:ext cx="1811977" cy="238126"/>
          </a:xfrm>
          <a:noFill/>
        </p:spPr>
        <p:txBody>
          <a:bodyPr/>
          <a:lstStyle/>
          <a:p>
            <a:r>
              <a:rPr lang="en-US" smtClean="0"/>
              <a:t>MC-2.3-1-SR-290</a:t>
            </a:r>
            <a:endParaRPr lang="en-US" dirty="0" smtClean="0"/>
          </a:p>
        </p:txBody>
      </p:sp>
      <p:pic>
        <p:nvPicPr>
          <p:cNvPr id="35845" name="Picture 3" descr="CF struc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063" y="1367825"/>
            <a:ext cx="5786437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159451"/>
            <a:ext cx="8229600" cy="716523"/>
          </a:xfrm>
        </p:spPr>
        <p:txBody>
          <a:bodyPr/>
          <a:lstStyle/>
          <a:p>
            <a:pPr eaLnBrk="1" hangingPunct="1"/>
            <a:r>
              <a:rPr lang="en-US" dirty="0" smtClean="0"/>
              <a:t>Related Reports for Validation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Trial Balance</a:t>
            </a:r>
          </a:p>
          <a:p>
            <a:pPr eaLnBrk="1" hangingPunct="1"/>
            <a:r>
              <a:rPr lang="en-US" smtClean="0"/>
              <a:t>Balance Sheet report</a:t>
            </a:r>
          </a:p>
          <a:p>
            <a:pPr eaLnBrk="1" hangingPunct="1"/>
            <a:r>
              <a:rPr lang="en-US" smtClean="0"/>
              <a:t>Income Statement report</a:t>
            </a:r>
          </a:p>
          <a:p>
            <a:pPr eaLnBrk="1" hangingPunct="1"/>
            <a:endParaRPr lang="en-US" smtClean="0"/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0203" y="6619874"/>
            <a:ext cx="1657597" cy="238126"/>
          </a:xfrm>
          <a:noFill/>
        </p:spPr>
        <p:txBody>
          <a:bodyPr/>
          <a:lstStyle/>
          <a:p>
            <a:r>
              <a:rPr lang="en-US" smtClean="0"/>
              <a:t>MC-2.3-1-SR-300</a:t>
            </a:r>
            <a:endParaRPr lang="en-US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98327" y="6619874"/>
            <a:ext cx="1669473" cy="238126"/>
          </a:xfrm>
          <a:noFill/>
        </p:spPr>
        <p:txBody>
          <a:bodyPr/>
          <a:lstStyle/>
          <a:p>
            <a:r>
              <a:rPr lang="en-US" smtClean="0"/>
              <a:t>MC-2.3-1-SR-310</a:t>
            </a:r>
            <a:endParaRPr lang="en-US" dirty="0" smtClean="0"/>
          </a:p>
        </p:txBody>
      </p:sp>
      <p:pic>
        <p:nvPicPr>
          <p:cNvPr id="37892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950" y="18938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Login into 22UKCO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Create a structured report for the income statement (budget code = IncStat)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Periods: 4 quarters starting 01/01/10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3 levels: sub-total, sub-total, GL account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Use the Excel sheet HO Struct report 1 to upload the structure via the excel hotlink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Use Auto Link to link to budget groups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Use GL Account Extended View to check that all P/L accounts are linked to a budget group and if needed use account modify to update (Other Expenses)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Run the report for the year 2010 (measure 1): once with GL account details and once without</a:t>
            </a:r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Exercise: Structured reports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MC-2.3-1-SR-320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sz="2400" smtClean="0"/>
              <a:t>Define hierarchy of levels to accumulate data for the Balance Sheet and Income Statement reports.</a:t>
            </a:r>
          </a:p>
          <a:p>
            <a:pPr eaLnBrk="1" hangingPunct="1">
              <a:lnSpc>
                <a:spcPct val="80000"/>
              </a:lnSpc>
              <a:spcBef>
                <a:spcPct val="75000"/>
              </a:spcBef>
            </a:pPr>
            <a:r>
              <a:rPr lang="en-US" sz="2400" smtClean="0"/>
              <a:t>Report structure consists of a placeholder entity budget</a:t>
            </a:r>
          </a:p>
          <a:p>
            <a:pPr lvl="1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sz="2000" smtClean="0"/>
              <a:t>Contains a budget structure.</a:t>
            </a:r>
          </a:p>
          <a:p>
            <a:pPr lvl="1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sz="2000" smtClean="0"/>
              <a:t>Does not have to contain budget data.</a:t>
            </a:r>
          </a:p>
          <a:p>
            <a:pPr eaLnBrk="1" hangingPunct="1">
              <a:lnSpc>
                <a:spcPct val="80000"/>
              </a:lnSpc>
              <a:spcBef>
                <a:spcPct val="75000"/>
              </a:spcBef>
            </a:pPr>
            <a:r>
              <a:rPr lang="en-US" sz="2400" smtClean="0"/>
              <a:t>Create levels and topics, link COA elements, and optionally add subtotals.</a:t>
            </a:r>
          </a:p>
          <a:p>
            <a:pPr eaLnBrk="1" hangingPunct="1">
              <a:lnSpc>
                <a:spcPct val="80000"/>
              </a:lnSpc>
              <a:spcBef>
                <a:spcPct val="75000"/>
              </a:spcBef>
            </a:pPr>
            <a:r>
              <a:rPr lang="en-US" sz="2400" smtClean="0"/>
              <a:t>Structure must contain a minimum of one GL account topic level.</a:t>
            </a:r>
          </a:p>
          <a:p>
            <a:pPr eaLnBrk="1" hangingPunct="1">
              <a:lnSpc>
                <a:spcPct val="80000"/>
              </a:lnSpc>
              <a:spcBef>
                <a:spcPct val="75000"/>
              </a:spcBef>
            </a:pPr>
            <a:r>
              <a:rPr lang="en-US" sz="2400" smtClean="0"/>
              <a:t>You can also create structured reports based on an alternate COA (Regional Balance Sheet and Regional Income Statement). 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 Structures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MC-2.3-1-SR-040</a:t>
            </a: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528450" y="171326"/>
            <a:ext cx="8229600" cy="716523"/>
          </a:xfrm>
        </p:spPr>
        <p:txBody>
          <a:bodyPr/>
          <a:lstStyle/>
          <a:p>
            <a:pPr eaLnBrk="1" hangingPunct="1"/>
            <a:r>
              <a:rPr lang="en-US" smtClean="0"/>
              <a:t>Report Structure Process Map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91449" y="6619874"/>
            <a:ext cx="1776351" cy="238126"/>
          </a:xfrm>
          <a:noFill/>
        </p:spPr>
        <p:txBody>
          <a:bodyPr/>
          <a:lstStyle/>
          <a:p>
            <a:r>
              <a:rPr lang="en-US" smtClean="0"/>
              <a:t>MC-2.3-1-SR-050</a:t>
            </a:r>
            <a:endParaRPr lang="en-US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437838" y="1149013"/>
            <a:ext cx="8243887" cy="4687887"/>
            <a:chOff x="319088" y="1624013"/>
            <a:chExt cx="8243887" cy="4687887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4276725" y="1636713"/>
              <a:ext cx="4286250" cy="244633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228600" tIns="228600" rIns="228600" bIns="228600">
              <a:spAutoFit/>
            </a:bodyPr>
            <a:lstStyle/>
            <a:p>
              <a:pPr marL="173038" indent="-173038" algn="l">
                <a:spcBef>
                  <a:spcPts val="800"/>
                </a:spcBef>
                <a:buFontTx/>
                <a:buChar char="•"/>
              </a:pPr>
              <a:r>
                <a:rPr lang="en-US" sz="1800">
                  <a:latin typeface="+mj-lt"/>
                </a:rPr>
                <a:t>Use Budget Create (25.5.1.1) to create a budget structure to use as a report structure.</a:t>
              </a:r>
            </a:p>
            <a:p>
              <a:pPr marL="173038" indent="-173038" algn="l">
                <a:spcBef>
                  <a:spcPts val="800"/>
                </a:spcBef>
                <a:buFontTx/>
                <a:buChar char="•"/>
              </a:pPr>
              <a:r>
                <a:rPr lang="en-US" sz="1800">
                  <a:latin typeface="+mj-lt"/>
                </a:rPr>
                <a:t>Select the Use as Report field.</a:t>
              </a:r>
            </a:p>
            <a:p>
              <a:pPr marL="173038" indent="-173038" algn="l">
                <a:spcBef>
                  <a:spcPts val="800"/>
                </a:spcBef>
              </a:pPr>
              <a:endParaRPr lang="en-US" sz="1800">
                <a:latin typeface="+mj-lt"/>
              </a:endParaRPr>
            </a:p>
            <a:p>
              <a:pPr marL="173038" indent="-173038">
                <a:spcBef>
                  <a:spcPct val="50000"/>
                </a:spcBef>
              </a:pPr>
              <a:endParaRPr lang="en-US" sz="1800">
                <a:latin typeface="+mj-lt"/>
              </a:endParaRPr>
            </a:p>
          </p:txBody>
        </p:sp>
        <p:pic>
          <p:nvPicPr>
            <p:cNvPr id="9221" name="Picture 5" descr="COA-Ma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9088" y="1624013"/>
              <a:ext cx="4121150" cy="468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564075" y="195076"/>
            <a:ext cx="8229600" cy="716523"/>
          </a:xfrm>
        </p:spPr>
        <p:txBody>
          <a:bodyPr/>
          <a:lstStyle/>
          <a:p>
            <a:pPr eaLnBrk="1" hangingPunct="1"/>
            <a:r>
              <a:rPr lang="en-US" sz="2800" smtClean="0"/>
              <a:t>Report Structure Base Data: Budget Groups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38951" y="6619874"/>
            <a:ext cx="1728849" cy="238126"/>
          </a:xfrm>
          <a:noFill/>
        </p:spPr>
        <p:txBody>
          <a:bodyPr/>
          <a:lstStyle/>
          <a:p>
            <a:r>
              <a:rPr lang="en-US" smtClean="0"/>
              <a:t>MC-2.3-1-SR-060</a:t>
            </a: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22075" y="1142213"/>
            <a:ext cx="8291513" cy="4776787"/>
            <a:chOff x="647700" y="1747838"/>
            <a:chExt cx="8291513" cy="4776787"/>
          </a:xfrm>
        </p:grpSpPr>
        <p:pic>
          <p:nvPicPr>
            <p:cNvPr id="10244" name="Picture 4" descr="budg gr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7700" y="1747838"/>
              <a:ext cx="4410075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5" name="Picture 5" descr="budg gr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76363" y="4181475"/>
              <a:ext cx="7562850" cy="2343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4816475" y="5697538"/>
              <a:ext cx="4014788" cy="752475"/>
            </a:xfrm>
            <a:prstGeom prst="ellips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3201"/>
            <a:ext cx="8229600" cy="71652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Report Structure Base Data: Budget Period</a:t>
            </a:r>
          </a:p>
        </p:txBody>
      </p:sp>
      <p:sp>
        <p:nvSpPr>
          <p:cNvPr id="11269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Minimum of one period for the report structure</a:t>
            </a:r>
          </a:p>
          <a:p>
            <a:pPr eaLnBrk="1" hangingPunct="1"/>
            <a:r>
              <a:rPr lang="en-US" smtClean="0"/>
              <a:t>Can create a single period for the entire year.</a:t>
            </a:r>
          </a:p>
          <a:p>
            <a:pPr lvl="1" eaLnBrk="1" hangingPunct="1"/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20197" y="6619874"/>
            <a:ext cx="1847603" cy="238126"/>
          </a:xfrm>
          <a:noFill/>
        </p:spPr>
        <p:txBody>
          <a:bodyPr/>
          <a:lstStyle/>
          <a:p>
            <a:r>
              <a:rPr lang="en-US" smtClean="0"/>
              <a:t>MC-2.3-1-SR-070</a:t>
            </a:r>
          </a:p>
        </p:txBody>
      </p:sp>
      <p:grpSp>
        <p:nvGrpSpPr>
          <p:cNvPr id="11268" name="Group 3"/>
          <p:cNvGrpSpPr>
            <a:grpSpLocks/>
          </p:cNvGrpSpPr>
          <p:nvPr/>
        </p:nvGrpSpPr>
        <p:grpSpPr bwMode="auto">
          <a:xfrm>
            <a:off x="2228463" y="3352925"/>
            <a:ext cx="4668837" cy="2066925"/>
            <a:chOff x="199" y="1127"/>
            <a:chExt cx="3094" cy="1370"/>
          </a:xfrm>
        </p:grpSpPr>
        <p:pic>
          <p:nvPicPr>
            <p:cNvPr id="11270" name="Picture 4" descr="Bdgt-Per-Tab-for_R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9" y="1127"/>
              <a:ext cx="3094" cy="1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1" name="Oval 5"/>
            <p:cNvSpPr>
              <a:spLocks noChangeArrowheads="1"/>
            </p:cNvSpPr>
            <p:nvPr/>
          </p:nvSpPr>
          <p:spPr bwMode="auto">
            <a:xfrm>
              <a:off x="205" y="1152"/>
              <a:ext cx="1677" cy="659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8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defTabSz="865188" eaLnBrk="1" hangingPunct="1"/>
            <a:r>
              <a:rPr lang="en-US" sz="2400" smtClean="0"/>
              <a:t>Define the number of levels to include.</a:t>
            </a:r>
          </a:p>
          <a:p>
            <a:pPr defTabSz="865188" eaLnBrk="1" hangingPunct="1"/>
            <a:r>
              <a:rPr lang="en-US" sz="2400" smtClean="0"/>
              <a:t>No subtotal levels within the COA elements.</a:t>
            </a:r>
          </a:p>
          <a:p>
            <a:pPr defTabSz="865188" eaLnBrk="1" hangingPunct="1"/>
            <a:r>
              <a:rPr lang="en-US" sz="2400" smtClean="0"/>
              <a:t>Maximum of 15 levels. </a:t>
            </a:r>
          </a:p>
          <a:p>
            <a:pPr defTabSz="865188" eaLnBrk="1" hangingPunct="1"/>
            <a:r>
              <a:rPr lang="en-US" sz="2400" smtClean="0"/>
              <a:t>Strict sequence</a:t>
            </a:r>
          </a:p>
          <a:p>
            <a:pPr lvl="1" defTabSz="865188" eaLnBrk="1" hangingPunct="1"/>
            <a:r>
              <a:rPr lang="en-US" sz="2000" smtClean="0"/>
              <a:t>(Sub-total), GL Acct, (Sub-Acct), (Cost Center/Project), (SAF)</a:t>
            </a:r>
          </a:p>
          <a:p>
            <a:pPr defTabSz="865188" eaLnBrk="1" hangingPunct="1"/>
            <a:r>
              <a:rPr lang="en-US" sz="2400" smtClean="0"/>
              <a:t>Level type can be</a:t>
            </a:r>
          </a:p>
          <a:p>
            <a:pPr lvl="1" defTabSz="865188" eaLnBrk="1" hangingPunct="1"/>
            <a:r>
              <a:rPr lang="en-US" sz="2000" smtClean="0"/>
              <a:t>(Sub)Total</a:t>
            </a:r>
          </a:p>
          <a:p>
            <a:pPr lvl="1" defTabSz="865188" eaLnBrk="1" hangingPunct="1"/>
            <a:r>
              <a:rPr lang="en-US" sz="2000" smtClean="0"/>
              <a:t>All COA elements</a:t>
            </a:r>
          </a:p>
          <a:p>
            <a:pPr lvl="1" defTabSz="865188" eaLnBrk="1" hangingPunct="1">
              <a:buFont typeface="Times New Roman" pitchFamily="18" charset="0"/>
              <a:buNone/>
            </a:pPr>
            <a:endParaRPr lang="en-US" sz="1800" smtClean="0"/>
          </a:p>
          <a:p>
            <a:pPr defTabSz="865188" eaLnBrk="1" hangingPunct="1"/>
            <a:endParaRPr lang="en-US" sz="240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Report Structure Base Data: Budget Levels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MC-2.3-1-SR-080</a:t>
            </a:r>
            <a:endParaRPr lang="en-US" dirty="0" smtClean="0"/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3957638" y="3900463"/>
            <a:ext cx="4251325" cy="1968500"/>
            <a:chOff x="2853" y="2771"/>
            <a:chExt cx="2678" cy="1240"/>
          </a:xfrm>
        </p:grpSpPr>
        <p:pic>
          <p:nvPicPr>
            <p:cNvPr id="12294" name="Picture 5" descr="Bdgt-Lvls-Tab-for_R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3" y="2771"/>
              <a:ext cx="2678" cy="1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5" name="Oval 6"/>
            <p:cNvSpPr>
              <a:spLocks noChangeArrowheads="1"/>
            </p:cNvSpPr>
            <p:nvPr/>
          </p:nvSpPr>
          <p:spPr bwMode="auto">
            <a:xfrm>
              <a:off x="2950" y="3001"/>
              <a:ext cx="2157" cy="474"/>
            </a:xfrm>
            <a:prstGeom prst="ellips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326"/>
            <a:ext cx="8229600" cy="716523"/>
          </a:xfrm>
        </p:spPr>
        <p:txBody>
          <a:bodyPr/>
          <a:lstStyle/>
          <a:p>
            <a:pPr eaLnBrk="1" hangingPunct="1"/>
            <a:r>
              <a:rPr lang="en-US" smtClean="0"/>
              <a:t>Creating a Report Structure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50826" y="6619874"/>
            <a:ext cx="1716974" cy="238126"/>
          </a:xfrm>
          <a:noFill/>
        </p:spPr>
        <p:txBody>
          <a:bodyPr/>
          <a:lstStyle/>
          <a:p>
            <a:r>
              <a:rPr lang="en-US" smtClean="0"/>
              <a:t>MC-2.3-1-SR-090</a:t>
            </a:r>
            <a:endParaRPr lang="en-US" dirty="0" smtClean="0"/>
          </a:p>
        </p:txBody>
      </p:sp>
      <p:pic>
        <p:nvPicPr>
          <p:cNvPr id="13316" name="Picture 3" descr="Bdgt-Str-Tab-for_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7463" y="1053500"/>
            <a:ext cx="6530975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774713" y="4158650"/>
            <a:ext cx="6786562" cy="172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865188">
              <a:spcBef>
                <a:spcPts val="8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 smtClean="0">
                <a:latin typeface="+mj-lt"/>
              </a:rPr>
              <a:t> Create </a:t>
            </a:r>
            <a:r>
              <a:rPr lang="en-US" sz="1800" dirty="0">
                <a:latin typeface="+mj-lt"/>
              </a:rPr>
              <a:t>a structure of topics, like in a regular budget. </a:t>
            </a:r>
          </a:p>
          <a:p>
            <a:pPr algn="l" defTabSz="865188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 smtClean="0">
                <a:latin typeface="+mj-lt"/>
              </a:rPr>
              <a:t> Unlimited </a:t>
            </a:r>
            <a:r>
              <a:rPr lang="en-US" sz="1800" dirty="0">
                <a:latin typeface="+mj-lt"/>
              </a:rPr>
              <a:t>number of topics by level</a:t>
            </a:r>
          </a:p>
          <a:p>
            <a:pPr algn="l" defTabSz="865188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 smtClean="0">
                <a:latin typeface="+mj-lt"/>
              </a:rPr>
              <a:t> Link </a:t>
            </a:r>
            <a:r>
              <a:rPr lang="en-US" sz="1800" dirty="0">
                <a:latin typeface="+mj-lt"/>
              </a:rPr>
              <a:t>a COA element to each level topic (Auto Link)</a:t>
            </a:r>
          </a:p>
          <a:p>
            <a:pPr algn="l" defTabSz="865188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 smtClean="0">
                <a:latin typeface="+mj-lt"/>
              </a:rPr>
              <a:t> Excel </a:t>
            </a:r>
            <a:r>
              <a:rPr lang="en-US" sz="1800" dirty="0">
                <a:latin typeface="+mj-lt"/>
              </a:rPr>
              <a:t>integration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13044</TotalTime>
  <Words>1435</Words>
  <Application>Microsoft Office PowerPoint</Application>
  <PresentationFormat>On-screen Show (4:3)</PresentationFormat>
  <Paragraphs>251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1_EX06PP_template</vt:lpstr>
      <vt:lpstr>2_EX06PP_template</vt:lpstr>
      <vt:lpstr>2011</vt:lpstr>
      <vt:lpstr>QAD 2010 Template</vt:lpstr>
      <vt:lpstr>1_QAD 2010 Template</vt:lpstr>
      <vt:lpstr>Structured Reports</vt:lpstr>
      <vt:lpstr>Objectives</vt:lpstr>
      <vt:lpstr>Overview</vt:lpstr>
      <vt:lpstr>Report Structures</vt:lpstr>
      <vt:lpstr>Report Structure Process Map</vt:lpstr>
      <vt:lpstr>Report Structure Base Data: Budget Groups</vt:lpstr>
      <vt:lpstr>Report Structure Base Data: Budget Period</vt:lpstr>
      <vt:lpstr>Report Structure Base Data: Budget Levels</vt:lpstr>
      <vt:lpstr>Creating a Report Structure</vt:lpstr>
      <vt:lpstr>Report Structure Topic Properties</vt:lpstr>
      <vt:lpstr>Report Structure Topic Properties - Continued</vt:lpstr>
      <vt:lpstr>Report Structure System Accounts</vt:lpstr>
      <vt:lpstr>Execution Program</vt:lpstr>
      <vt:lpstr>Selection Criteria</vt:lpstr>
      <vt:lpstr>Selection Criteria</vt:lpstr>
      <vt:lpstr>Balance Sheet Report Content</vt:lpstr>
      <vt:lpstr>Income Statement Report Content</vt:lpstr>
      <vt:lpstr>Regional Structured Reports</vt:lpstr>
      <vt:lpstr>Output Options</vt:lpstr>
      <vt:lpstr>Output Options</vt:lpstr>
      <vt:lpstr>Output Options</vt:lpstr>
      <vt:lpstr>Cash Flow Statement</vt:lpstr>
      <vt:lpstr>Who Does the Cash Flow Statement Interest?</vt:lpstr>
      <vt:lpstr>Format of the Cash Flow Statement</vt:lpstr>
      <vt:lpstr>Slide 25</vt:lpstr>
      <vt:lpstr>Creating a Cash Flow Statement with Structured Reports</vt:lpstr>
      <vt:lpstr>Slide 27</vt:lpstr>
      <vt:lpstr>Setup </vt:lpstr>
      <vt:lpstr>Crystal Reports Designer</vt:lpstr>
      <vt:lpstr>Budget Groups</vt:lpstr>
      <vt:lpstr>Budget Create: CF Statement</vt:lpstr>
      <vt:lpstr>Related Reports for Validation</vt:lpstr>
      <vt:lpstr>Hands-on Exercise</vt:lpstr>
      <vt:lpstr>Exercise: Structured reports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319</cp:revision>
  <dcterms:created xsi:type="dcterms:W3CDTF">2002-08-30T20:17:01Z</dcterms:created>
  <dcterms:modified xsi:type="dcterms:W3CDTF">2011-03-23T10:45:40Z</dcterms:modified>
</cp:coreProperties>
</file>