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61" r:id="rId2"/>
    <p:sldMasterId id="2147483673" r:id="rId3"/>
  </p:sldMasterIdLst>
  <p:notesMasterIdLst>
    <p:notesMasterId r:id="rId19"/>
  </p:notesMasterIdLst>
  <p:sldIdLst>
    <p:sldId id="256" r:id="rId4"/>
    <p:sldId id="267" r:id="rId5"/>
    <p:sldId id="266" r:id="rId6"/>
    <p:sldId id="257" r:id="rId7"/>
    <p:sldId id="259" r:id="rId8"/>
    <p:sldId id="265" r:id="rId9"/>
    <p:sldId id="272" r:id="rId10"/>
    <p:sldId id="261" r:id="rId11"/>
    <p:sldId id="262" r:id="rId12"/>
    <p:sldId id="268" r:id="rId13"/>
    <p:sldId id="263" r:id="rId14"/>
    <p:sldId id="264" r:id="rId15"/>
    <p:sldId id="269" r:id="rId16"/>
    <p:sldId id="271" r:id="rId17"/>
    <p:sldId id="275" r:id="rId1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E821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776" autoAdjust="0"/>
  </p:normalViewPr>
  <p:slideViewPr>
    <p:cSldViewPr>
      <p:cViewPr varScale="1">
        <p:scale>
          <a:sx n="90" d="100"/>
          <a:sy n="90" d="100"/>
        </p:scale>
        <p:origin x="-5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5164AFD-195C-400C-BAC4-6F37525F5AC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9FE463-B9BB-4D9B-9C9C-3B2F50613F50}" type="slidenum">
              <a:rPr lang="en-US"/>
              <a:pPr/>
              <a:t>2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920221-0671-458E-B2F9-CA2DD7FB2F7F}" type="slidenum">
              <a:rPr lang="en-US"/>
              <a:pPr/>
              <a:t>11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F4F379-93BF-4DD6-8A29-CBF27A84864B}" type="slidenum">
              <a:rPr lang="en-US"/>
              <a:pPr/>
              <a:t>12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1CF8A8-A682-41CE-8B8A-DC17B9D7783A}" type="slidenum">
              <a:rPr lang="en-US"/>
              <a:pPr/>
              <a:t>13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909162-969E-4292-86ED-A2C93BABB290}" type="slidenum">
              <a:rPr lang="en-US"/>
              <a:pPr/>
              <a:t>14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E7D3ED-1FD1-47EC-875F-74A96F840D1F}" type="slidenum">
              <a:rPr lang="en-US"/>
              <a:pPr/>
              <a:t>3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51596C-C2D9-48E1-9AF4-11471A54FA3B}" type="slidenum">
              <a:rPr lang="en-US"/>
              <a:pPr/>
              <a:t>4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8F984-2399-4727-8D29-A755536AEBE3}" type="slidenum">
              <a:rPr lang="en-US"/>
              <a:pPr/>
              <a:t>5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	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7E89B1-B84C-4A40-AF88-1D4E57B50E24}" type="slidenum">
              <a:rPr lang="en-US"/>
              <a:pPr/>
              <a:t>6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47CECF-E51E-4456-99FF-F0BD73BEFD5C}" type="slidenum">
              <a:rPr lang="en-US"/>
              <a:pPr/>
              <a:t>7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65DF55-FFAC-4E24-8A27-321B68D68AEA}" type="slidenum">
              <a:rPr lang="en-US"/>
              <a:pPr/>
              <a:t>8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64D6BB-42C4-4F27-B685-8BC4D7D4CC6E}" type="slidenum">
              <a:rPr lang="en-US"/>
              <a:pPr/>
              <a:t>9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8723B2-508E-4782-9193-5EEBADC841BC}" type="slidenum">
              <a:rPr lang="en-US"/>
              <a:pPr/>
              <a:t>10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hf sldNum="0"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2009-EF-AC-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2009-EF-AC-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r>
              <a:rPr lang="en-US" smtClean="0"/>
              <a:t>2009-EF-AC-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18589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dirty="0"/>
              <a:t>QAD Enterprise </a:t>
            </a:r>
            <a:r>
              <a:rPr lang="en-US" dirty="0" smtClean="0"/>
              <a:t>Edition, Advanced </a:t>
            </a:r>
            <a:r>
              <a:rPr lang="en-US" dirty="0"/>
              <a:t>Financials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631950"/>
            <a:ext cx="8229600" cy="349250"/>
          </a:xfrm>
        </p:spPr>
        <p:txBody>
          <a:bodyPr/>
          <a:lstStyle/>
          <a:p>
            <a:r>
              <a:rPr lang="en-US" dirty="0"/>
              <a:t>Alternate COA and COA Cross References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dirty="0"/>
              <a:t>Creating Alternate COA Structures</a:t>
            </a:r>
          </a:p>
        </p:txBody>
      </p:sp>
      <p:pic>
        <p:nvPicPr>
          <p:cNvPr id="1843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6137" y="990600"/>
            <a:ext cx="7571725" cy="4991100"/>
          </a:xfrm>
        </p:spPr>
      </p:pic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AF-AC-100</a:t>
            </a:r>
            <a:endParaRPr lang="en-US"/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6248400" y="2036762"/>
            <a:ext cx="2209800" cy="685800"/>
          </a:xfrm>
          <a:prstGeom prst="ellipse">
            <a:avLst/>
          </a:prstGeom>
          <a:noFill/>
          <a:ln w="28575" algn="ctr">
            <a:solidFill>
              <a:srgbClr val="E8210C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6172200" y="4094162"/>
            <a:ext cx="1828800" cy="609600"/>
          </a:xfrm>
          <a:prstGeom prst="ellipse">
            <a:avLst/>
          </a:prstGeom>
          <a:noFill/>
          <a:ln w="28575" algn="ctr">
            <a:solidFill>
              <a:srgbClr val="E8210C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/>
              <a:t>COA Cross-Reference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4992157"/>
          </a:xfrm>
        </p:spPr>
        <p:txBody>
          <a:bodyPr>
            <a:normAutofit fontScale="92500"/>
          </a:bodyPr>
          <a:lstStyle/>
          <a:p>
            <a:r>
              <a:rPr lang="en-US"/>
              <a:t>Create a COA cross reference record mapping the alternate COA to the primary COA</a:t>
            </a:r>
          </a:p>
          <a:p>
            <a:pPr lvl="1"/>
            <a:r>
              <a:rPr lang="en-US"/>
              <a:t>COA Cross Reference Type: Alternate COA</a:t>
            </a:r>
          </a:p>
          <a:p>
            <a:r>
              <a:rPr lang="en-US"/>
              <a:t>System validated</a:t>
            </a:r>
          </a:p>
          <a:p>
            <a:pPr lvl="1"/>
            <a:r>
              <a:rPr lang="en-US"/>
              <a:t>Based on existing postings</a:t>
            </a:r>
          </a:p>
          <a:p>
            <a:pPr>
              <a:spcBef>
                <a:spcPct val="130000"/>
              </a:spcBef>
            </a:pPr>
            <a:r>
              <a:rPr lang="en-US" b="1">
                <a:solidFill>
                  <a:srgbClr val="0000CC"/>
                </a:solidFill>
              </a:rPr>
              <a:t>Note</a:t>
            </a:r>
            <a:r>
              <a:rPr lang="en-US" b="1"/>
              <a:t>:</a:t>
            </a:r>
            <a:r>
              <a:rPr lang="en-US"/>
              <a:t> you can also create COA cross-refs of types Combined COA Dimensions and Separate COA Dimensions for use in consolidation</a:t>
            </a:r>
          </a:p>
          <a:p>
            <a:pPr lvl="1">
              <a:spcBef>
                <a:spcPct val="75000"/>
              </a:spcBef>
            </a:pPr>
            <a:r>
              <a:rPr lang="en-US"/>
              <a:t>Covered in Consolidation chapter of this training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AF-AC-110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7877"/>
            <a:ext cx="8229600" cy="716523"/>
          </a:xfrm>
        </p:spPr>
        <p:txBody>
          <a:bodyPr/>
          <a:lstStyle/>
          <a:p>
            <a:r>
              <a:rPr lang="en-US" sz="2800"/>
              <a:t>Creating Cross-References for Alternate COAs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4992157"/>
          </a:xfrm>
        </p:spPr>
        <p:txBody>
          <a:bodyPr/>
          <a:lstStyle/>
          <a:p>
            <a:r>
              <a:rPr lang="en-US"/>
              <a:t>Alt. COA mapping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AF-AC-120</a:t>
            </a:r>
            <a:endParaRPr lang="en-US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66" y="3048000"/>
            <a:ext cx="8939212" cy="2360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0478" y="1676400"/>
            <a:ext cx="3171825" cy="1209675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ffectLst/>
        </p:spPr>
      </p:pic>
      <p:sp>
        <p:nvSpPr>
          <p:cNvPr id="14342" name="AutoShape 6"/>
          <p:cNvSpPr>
            <a:spLocks noChangeArrowheads="1"/>
          </p:cNvSpPr>
          <p:nvPr/>
        </p:nvSpPr>
        <p:spPr bwMode="auto">
          <a:xfrm rot="18403628">
            <a:off x="5287003" y="3168650"/>
            <a:ext cx="1219200" cy="457200"/>
          </a:xfrm>
          <a:prstGeom prst="righ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153400" cy="881063"/>
          </a:xfrm>
        </p:spPr>
        <p:txBody>
          <a:bodyPr/>
          <a:lstStyle/>
          <a:p>
            <a:r>
              <a:rPr lang="en-US" dirty="0"/>
              <a:t>Reports with Alternate COA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153400" cy="5053013"/>
          </a:xfrm>
        </p:spPr>
        <p:txBody>
          <a:bodyPr/>
          <a:lstStyle/>
          <a:p>
            <a:r>
              <a:rPr lang="en-US" dirty="0"/>
              <a:t>Use Alt COA with any Chinese accounting regional reports</a:t>
            </a:r>
          </a:p>
          <a:p>
            <a:pPr lvl="1"/>
            <a:r>
              <a:rPr lang="en-US" dirty="0"/>
              <a:t>Chinese GL Transaction Reports</a:t>
            </a:r>
          </a:p>
          <a:p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AF-AC-130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35909" y="2286000"/>
            <a:ext cx="8658225" cy="3943350"/>
            <a:chOff x="228600" y="2667000"/>
            <a:chExt cx="8658225" cy="3943350"/>
          </a:xfrm>
        </p:grpSpPr>
        <p:pic>
          <p:nvPicPr>
            <p:cNvPr id="1946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7000" y="2667000"/>
              <a:ext cx="6219825" cy="39433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19461" name="Oval 5"/>
            <p:cNvSpPr>
              <a:spLocks noChangeArrowheads="1"/>
            </p:cNvSpPr>
            <p:nvPr/>
          </p:nvSpPr>
          <p:spPr bwMode="auto">
            <a:xfrm>
              <a:off x="4343400" y="4724400"/>
              <a:ext cx="1905000" cy="685800"/>
            </a:xfrm>
            <a:prstGeom prst="ellipse">
              <a:avLst/>
            </a:prstGeom>
            <a:noFill/>
            <a:ln w="28575" algn="ctr">
              <a:solidFill>
                <a:srgbClr val="E8210C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9462" name="Oval 6"/>
            <p:cNvSpPr>
              <a:spLocks noChangeArrowheads="1"/>
            </p:cNvSpPr>
            <p:nvPr/>
          </p:nvSpPr>
          <p:spPr bwMode="auto">
            <a:xfrm>
              <a:off x="6019800" y="4724400"/>
              <a:ext cx="2057400" cy="685800"/>
            </a:xfrm>
            <a:prstGeom prst="ellipse">
              <a:avLst/>
            </a:prstGeom>
            <a:noFill/>
            <a:ln w="28575" algn="ctr">
              <a:solidFill>
                <a:srgbClr val="E8210C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19464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2667000"/>
              <a:ext cx="2012950" cy="36814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228600" y="3810000"/>
              <a:ext cx="2362200" cy="533400"/>
            </a:xfrm>
            <a:prstGeom prst="ellipse">
              <a:avLst/>
            </a:prstGeom>
            <a:noFill/>
            <a:ln w="28575" algn="ctr">
              <a:solidFill>
                <a:srgbClr val="E8210C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/>
              <a:t>Review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992157"/>
          </a:xfrm>
        </p:spPr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en-US" dirty="0"/>
              <a:t>What are the benefits of the alternate COA functionality?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dirty="0"/>
              <a:t>At what level is the alternate COA data stored?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dirty="0"/>
              <a:t>What are the three steps (one optional) to set up an alternate COA?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dirty="0"/>
              <a:t>What are the three cross-reference types? What are they used for?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dirty="0"/>
              <a:t>Which reports are available to use with alternate COA?</a:t>
            </a:r>
          </a:p>
          <a:p>
            <a:pPr marL="533400" indent="-533400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AF-AC-140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pic>
        <p:nvPicPr>
          <p:cNvPr id="409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235" y="1894367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5978"/>
            <a:ext cx="8229600" cy="716523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Understand the alternate chart of accounts (COA) functionality, its benefits, and its use</a:t>
            </a:r>
          </a:p>
          <a:p>
            <a:r>
              <a:rPr lang="en-US"/>
              <a:t>Understand the COA cross-reference functionality</a:t>
            </a:r>
          </a:p>
          <a:p>
            <a:pPr lvl="1"/>
            <a:r>
              <a:rPr lang="en-US"/>
              <a:t>Used to create cross-references for use in alternate COAs and in consolidation</a:t>
            </a:r>
          </a:p>
          <a:p>
            <a:r>
              <a:rPr lang="en-US"/>
              <a:t>Practice setting up an alternate COA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Alternate COA Benefits and Highlights</a:t>
            </a:r>
          </a:p>
          <a:p>
            <a:r>
              <a:rPr lang="en-US"/>
              <a:t>Process</a:t>
            </a:r>
          </a:p>
          <a:p>
            <a:r>
              <a:rPr lang="en-US"/>
              <a:t>Setup</a:t>
            </a:r>
          </a:p>
          <a:p>
            <a:r>
              <a:rPr lang="en-US"/>
              <a:t>Reports</a:t>
            </a:r>
          </a:p>
          <a:p>
            <a:r>
              <a:rPr lang="en-US"/>
              <a:t>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/>
              <a:t>Benefits and Highlights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153400" cy="5053012"/>
          </a:xfrm>
        </p:spPr>
        <p:txBody>
          <a:bodyPr/>
          <a:lstStyle/>
          <a:p>
            <a:r>
              <a:rPr lang="en-US" dirty="0"/>
              <a:t>Required in some countries, such as China, France, and Russia</a:t>
            </a:r>
          </a:p>
          <a:p>
            <a:r>
              <a:rPr lang="en-US" dirty="0"/>
              <a:t>Reporting only, no posting</a:t>
            </a:r>
          </a:p>
          <a:p>
            <a:r>
              <a:rPr lang="en-US" dirty="0"/>
              <a:t>Multiple alternate COAs</a:t>
            </a:r>
          </a:p>
          <a:p>
            <a:r>
              <a:rPr lang="en-US" dirty="0"/>
              <a:t>Stored at system level</a:t>
            </a:r>
          </a:p>
          <a:p>
            <a:pPr lvl="1"/>
            <a:r>
              <a:rPr lang="en-US" dirty="0"/>
              <a:t>Valid across domains</a:t>
            </a:r>
          </a:p>
          <a:p>
            <a:r>
              <a:rPr lang="en-US" dirty="0"/>
              <a:t>Alternate COA structures</a:t>
            </a:r>
          </a:p>
          <a:p>
            <a:pPr lvl="1"/>
            <a:r>
              <a:rPr lang="en-US" dirty="0"/>
              <a:t>Copy function and Excel integration</a:t>
            </a:r>
          </a:p>
          <a:p>
            <a:r>
              <a:rPr lang="en-US" dirty="0"/>
              <a:t>Mapped to operational COA using </a:t>
            </a:r>
            <a:br>
              <a:rPr lang="en-US" dirty="0"/>
            </a:br>
            <a:r>
              <a:rPr lang="en-US" dirty="0"/>
              <a:t>cross-references</a:t>
            </a:r>
          </a:p>
          <a:p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AF-AC-040</a:t>
            </a:r>
            <a:endParaRPr lang="en-US"/>
          </a:p>
        </p:txBody>
      </p:sp>
      <p:pic>
        <p:nvPicPr>
          <p:cNvPr id="7172" name="Picture 4" descr="chinese fla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447800"/>
            <a:ext cx="2286000" cy="1819275"/>
          </a:xfrm>
          <a:prstGeom prst="rect">
            <a:avLst/>
          </a:prstGeom>
          <a:noFill/>
        </p:spPr>
      </p:pic>
      <p:pic>
        <p:nvPicPr>
          <p:cNvPr id="7173" name="Picture 5" descr="French Flag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3810000"/>
            <a:ext cx="2057400" cy="1636713"/>
          </a:xfrm>
          <a:prstGeom prst="rect">
            <a:avLst/>
          </a:prstGeom>
          <a:noFill/>
        </p:spPr>
      </p:pic>
      <p:pic>
        <p:nvPicPr>
          <p:cNvPr id="7174" name="Picture 6" descr="Russian fla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2590800"/>
            <a:ext cx="1981200" cy="157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6611"/>
            <a:ext cx="8229600" cy="716523"/>
          </a:xfrm>
        </p:spPr>
        <p:txBody>
          <a:bodyPr/>
          <a:lstStyle/>
          <a:p>
            <a:r>
              <a:rPr lang="en-US"/>
              <a:t>Example of Alternate COA - China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8900" y="6619875"/>
            <a:ext cx="1435100" cy="238125"/>
          </a:xfrm>
        </p:spPr>
        <p:txBody>
          <a:bodyPr/>
          <a:lstStyle/>
          <a:p>
            <a:r>
              <a:rPr lang="en-US" smtClean="0">
                <a:latin typeface="+mj-lt"/>
              </a:rPr>
              <a:t>AF-AC-050</a:t>
            </a:r>
            <a:endParaRPr lang="en-US"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0" y="1600200"/>
            <a:ext cx="9144000" cy="4648200"/>
            <a:chOff x="0" y="1371600"/>
            <a:chExt cx="9144000" cy="4648200"/>
          </a:xfrm>
        </p:grpSpPr>
        <p:pic>
          <p:nvPicPr>
            <p:cNvPr id="9237" name="Picture 21" descr="Chinese-CO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1600"/>
              <a:ext cx="7467600" cy="4648200"/>
            </a:xfrm>
            <a:prstGeom prst="rect">
              <a:avLst/>
            </a:prstGeom>
            <a:noFill/>
          </p:spPr>
        </p:pic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6354730" y="2211569"/>
              <a:ext cx="2789270" cy="1447800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E8210C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sz="1800" dirty="0">
                <a:latin typeface="+mj-lt"/>
              </a:endParaRPr>
            </a:p>
            <a:p>
              <a:r>
                <a:rPr lang="en-US" sz="1800" dirty="0">
                  <a:latin typeface="+mj-lt"/>
                </a:rPr>
                <a:t>Only the lowest level </a:t>
              </a:r>
            </a:p>
            <a:p>
              <a:r>
                <a:rPr lang="en-US" sz="1800" dirty="0">
                  <a:latin typeface="+mj-lt"/>
                </a:rPr>
                <a:t>of each structure branch</a:t>
              </a:r>
            </a:p>
            <a:p>
              <a:r>
                <a:rPr lang="en-US" sz="1800" dirty="0">
                  <a:latin typeface="+mj-lt"/>
                </a:rPr>
                <a:t> is linked to the </a:t>
              </a:r>
            </a:p>
            <a:p>
              <a:r>
                <a:rPr lang="en-US" sz="1800" dirty="0">
                  <a:latin typeface="+mj-lt"/>
                </a:rPr>
                <a:t>operational COA</a:t>
              </a:r>
            </a:p>
            <a:p>
              <a:endParaRPr lang="en-US" sz="1800" dirty="0">
                <a:latin typeface="+mj-lt"/>
              </a:endParaRPr>
            </a:p>
          </p:txBody>
        </p:sp>
        <p:sp>
          <p:nvSpPr>
            <p:cNvPr id="9229" name="Oval 13"/>
            <p:cNvSpPr>
              <a:spLocks noChangeArrowheads="1"/>
            </p:cNvSpPr>
            <p:nvPr/>
          </p:nvSpPr>
          <p:spPr bwMode="auto">
            <a:xfrm>
              <a:off x="4068730" y="1982969"/>
              <a:ext cx="2057400" cy="685800"/>
            </a:xfrm>
            <a:prstGeom prst="ellipse">
              <a:avLst/>
            </a:prstGeom>
            <a:noFill/>
            <a:ln w="28575" algn="ctr">
              <a:solidFill>
                <a:srgbClr val="E8210C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1" name="Oval 15"/>
            <p:cNvSpPr>
              <a:spLocks noChangeArrowheads="1"/>
            </p:cNvSpPr>
            <p:nvPr/>
          </p:nvSpPr>
          <p:spPr bwMode="auto">
            <a:xfrm>
              <a:off x="106330" y="3049769"/>
              <a:ext cx="2057400" cy="685800"/>
            </a:xfrm>
            <a:prstGeom prst="ellipse">
              <a:avLst/>
            </a:prstGeom>
            <a:noFill/>
            <a:ln w="28575" algn="ctr">
              <a:solidFill>
                <a:srgbClr val="E8210C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2" name="Oval 16"/>
            <p:cNvSpPr>
              <a:spLocks noChangeArrowheads="1"/>
            </p:cNvSpPr>
            <p:nvPr/>
          </p:nvSpPr>
          <p:spPr bwMode="auto">
            <a:xfrm>
              <a:off x="2087530" y="3049769"/>
              <a:ext cx="2057400" cy="685800"/>
            </a:xfrm>
            <a:prstGeom prst="ellipse">
              <a:avLst/>
            </a:prstGeom>
            <a:noFill/>
            <a:ln w="28575" algn="ctr">
              <a:solidFill>
                <a:srgbClr val="E8210C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3" name="Oval 17"/>
            <p:cNvSpPr>
              <a:spLocks noChangeArrowheads="1"/>
            </p:cNvSpPr>
            <p:nvPr/>
          </p:nvSpPr>
          <p:spPr bwMode="auto">
            <a:xfrm>
              <a:off x="2925730" y="2516369"/>
              <a:ext cx="2057400" cy="685800"/>
            </a:xfrm>
            <a:prstGeom prst="ellipse">
              <a:avLst/>
            </a:prstGeom>
            <a:noFill/>
            <a:ln w="28575" algn="ctr">
              <a:solidFill>
                <a:srgbClr val="E8210C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 flipH="1" flipV="1">
              <a:off x="5516530" y="2668769"/>
              <a:ext cx="838200" cy="228600"/>
            </a:xfrm>
            <a:prstGeom prst="line">
              <a:avLst/>
            </a:prstGeom>
            <a:noFill/>
            <a:ln w="28575">
              <a:solidFill>
                <a:srgbClr val="E8210C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 flipH="1" flipV="1">
              <a:off x="4983130" y="2897369"/>
              <a:ext cx="1371600" cy="0"/>
            </a:xfrm>
            <a:prstGeom prst="line">
              <a:avLst/>
            </a:prstGeom>
            <a:noFill/>
            <a:ln w="28575">
              <a:solidFill>
                <a:srgbClr val="E8210C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 flipH="1">
              <a:off x="4144930" y="2897369"/>
              <a:ext cx="2133600" cy="457200"/>
            </a:xfrm>
            <a:prstGeom prst="line">
              <a:avLst/>
            </a:prstGeom>
            <a:noFill/>
            <a:ln w="28575">
              <a:solidFill>
                <a:srgbClr val="E8210C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153400" cy="881063"/>
          </a:xfrm>
        </p:spPr>
        <p:txBody>
          <a:bodyPr/>
          <a:lstStyle/>
          <a:p>
            <a:r>
              <a:rPr lang="en-US" dirty="0"/>
              <a:t>Alternate Chart of Accounts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AF-AC-060</a:t>
            </a:r>
            <a:endParaRPr lang="en-US"/>
          </a:p>
        </p:txBody>
      </p:sp>
      <p:pic>
        <p:nvPicPr>
          <p:cNvPr id="15364" name="Picture 4" descr="Alt-COA-p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2575" y="762000"/>
            <a:ext cx="6067425" cy="553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/>
              <a:t>Alternate COA Setup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Create alternate COA groups (opt.)</a:t>
            </a:r>
          </a:p>
          <a:p>
            <a:r>
              <a:rPr lang="en-US"/>
              <a:t>Create an alternate COA structure</a:t>
            </a:r>
          </a:p>
          <a:p>
            <a:r>
              <a:rPr lang="en-US"/>
              <a:t>Create cross-references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153400" cy="881063"/>
          </a:xfrm>
        </p:spPr>
        <p:txBody>
          <a:bodyPr/>
          <a:lstStyle/>
          <a:p>
            <a:r>
              <a:rPr lang="en-US" dirty="0"/>
              <a:t>Alternate COA Groups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153400" cy="5053013"/>
          </a:xfrm>
        </p:spPr>
        <p:txBody>
          <a:bodyPr/>
          <a:lstStyle/>
          <a:p>
            <a:r>
              <a:rPr lang="en-US" dirty="0"/>
              <a:t>Assigned to alternate accounts</a:t>
            </a:r>
          </a:p>
          <a:p>
            <a:r>
              <a:rPr lang="en-US" dirty="0"/>
              <a:t>Avoid duplication of cross-reference</a:t>
            </a:r>
          </a:p>
          <a:p>
            <a:r>
              <a:rPr lang="en-US" dirty="0"/>
              <a:t>Use on Regional Balance Sheet and Income Statement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AF-AC-080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52400" y="2514600"/>
            <a:ext cx="8820150" cy="3586163"/>
            <a:chOff x="323850" y="3048000"/>
            <a:chExt cx="8820150" cy="3586163"/>
          </a:xfrm>
        </p:grpSpPr>
        <p:pic>
          <p:nvPicPr>
            <p:cNvPr id="1126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850" y="3352800"/>
              <a:ext cx="5257800" cy="32813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91050" y="4724400"/>
              <a:ext cx="4552950" cy="18478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11270" name="Rectangle 6"/>
            <p:cNvSpPr>
              <a:spLocks noChangeArrowheads="1"/>
            </p:cNvSpPr>
            <p:nvPr/>
          </p:nvSpPr>
          <p:spPr bwMode="auto">
            <a:xfrm>
              <a:off x="5791200" y="3048000"/>
              <a:ext cx="3200400" cy="160020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r>
                <a:rPr lang="en-US" sz="2000" dirty="0">
                  <a:latin typeface="+mj-lt"/>
                </a:rPr>
                <a:t>Create manually or </a:t>
              </a:r>
            </a:p>
            <a:p>
              <a:r>
                <a:rPr lang="en-US" sz="2000" dirty="0">
                  <a:latin typeface="+mj-lt"/>
                </a:rPr>
                <a:t>with Excel integration</a:t>
              </a:r>
            </a:p>
          </p:txBody>
        </p:sp>
        <p:sp>
          <p:nvSpPr>
            <p:cNvPr id="11271" name="Line 7"/>
            <p:cNvSpPr>
              <a:spLocks noChangeShapeType="1"/>
            </p:cNvSpPr>
            <p:nvPr/>
          </p:nvSpPr>
          <p:spPr bwMode="auto">
            <a:xfrm flipH="1" flipV="1">
              <a:off x="2133600" y="3505200"/>
              <a:ext cx="3657600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Line 8"/>
            <p:cNvSpPr>
              <a:spLocks noChangeShapeType="1"/>
            </p:cNvSpPr>
            <p:nvPr/>
          </p:nvSpPr>
          <p:spPr bwMode="auto">
            <a:xfrm flipH="1">
              <a:off x="5105400" y="3505200"/>
              <a:ext cx="685800" cy="129540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/>
              <a:t>Alternate COA Structure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One or more structures</a:t>
            </a:r>
          </a:p>
          <a:p>
            <a:r>
              <a:rPr lang="en-US"/>
              <a:t>Multiple levels</a:t>
            </a:r>
          </a:p>
          <a:p>
            <a:r>
              <a:rPr lang="en-US"/>
              <a:t>Link lowest structure level to operational COA</a:t>
            </a:r>
          </a:p>
          <a:p>
            <a:pPr lvl="1"/>
            <a:r>
              <a:rPr lang="en-US"/>
              <a:t>Any combination of GL account and sub-account, cost center, project</a:t>
            </a:r>
          </a:p>
          <a:p>
            <a:r>
              <a:rPr lang="en-US"/>
              <a:t>Many-to-one relationship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AF-AC-090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8868</TotalTime>
  <Words>380</Words>
  <Application>Microsoft Office PowerPoint</Application>
  <PresentationFormat>On-screen Show (4:3)</PresentationFormat>
  <Paragraphs>92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1_EX06PP_template</vt:lpstr>
      <vt:lpstr>2011</vt:lpstr>
      <vt:lpstr>QAD 2010 Template</vt:lpstr>
      <vt:lpstr>QAD Enterprise Edition, Advanced Financials</vt:lpstr>
      <vt:lpstr>Objectives</vt:lpstr>
      <vt:lpstr>Overview</vt:lpstr>
      <vt:lpstr>Benefits and Highlights</vt:lpstr>
      <vt:lpstr>Example of Alternate COA - China</vt:lpstr>
      <vt:lpstr>Alternate Chart of Accounts Process</vt:lpstr>
      <vt:lpstr>Alternate COA Setup</vt:lpstr>
      <vt:lpstr>Alternate COA Groups</vt:lpstr>
      <vt:lpstr>Alternate COA Structure</vt:lpstr>
      <vt:lpstr>Creating Alternate COA Structures</vt:lpstr>
      <vt:lpstr>COA Cross-Reference</vt:lpstr>
      <vt:lpstr>Creating Cross-References for Alternate COAs</vt:lpstr>
      <vt:lpstr>Reports with Alternate COA</vt:lpstr>
      <vt:lpstr>Review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QAD</dc:creator>
  <cp:lastModifiedBy>mdf</cp:lastModifiedBy>
  <cp:revision>46</cp:revision>
  <dcterms:created xsi:type="dcterms:W3CDTF">2009-01-29T00:50:16Z</dcterms:created>
  <dcterms:modified xsi:type="dcterms:W3CDTF">2010-12-01T22:15:27Z</dcterms:modified>
</cp:coreProperties>
</file>