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1"/>
  </p:notesMasterIdLst>
  <p:handoutMasterIdLst>
    <p:handoutMasterId r:id="rId12"/>
  </p:handoutMasterIdLst>
  <p:sldIdLst>
    <p:sldId id="275" r:id="rId2"/>
    <p:sldId id="283" r:id="rId3"/>
    <p:sldId id="276" r:id="rId4"/>
    <p:sldId id="277" r:id="rId5"/>
    <p:sldId id="278" r:id="rId6"/>
    <p:sldId id="282" r:id="rId7"/>
    <p:sldId id="279" r:id="rId8"/>
    <p:sldId id="280" r:id="rId9"/>
    <p:sldId id="281" r:id="rId10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101" d="100"/>
          <a:sy n="101" d="100"/>
        </p:scale>
        <p:origin x="-2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2.2_1_budget reports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fld id="{2F2CF62F-718A-4C48-90A8-41263398C67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2.2_1_budget reports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fld id="{4A6F4D33-85E4-4CDB-BA4A-56E4DFBBB59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2.2_1_budget reports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DFFEBC-6E94-4042-A80B-E6848FC35F1C}" type="slidenum">
              <a:rPr lang="en-US"/>
              <a:pPr/>
              <a:t>1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2008-MC-2.2-1-BR-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2008-MC-2.2-1-BR-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2008-MC-2.2-1-BR-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2008-MC-2.2-1-BR-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2008-MC-2.2-1-BR-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2008-MC-2.2-1-BR-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2008-MC-2.2-1-BR-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70670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Budget Reports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680856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467020" y="953031"/>
            <a:ext cx="828105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Understand which budget reports are available</a:t>
            </a:r>
          </a:p>
          <a:p>
            <a:r>
              <a:rPr lang="en-US"/>
              <a:t>Learn to run reports for a specific business case</a:t>
            </a:r>
          </a:p>
        </p:txBody>
      </p:sp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73419" y="6638544"/>
            <a:ext cx="1470581" cy="219456"/>
          </a:xfrm>
        </p:spPr>
        <p:txBody>
          <a:bodyPr/>
          <a:lstStyle/>
          <a:p>
            <a:r>
              <a:rPr lang="en-US" smtClean="0"/>
              <a:t>MC-2.2-1-BR-020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1" name="Rectangle 3"/>
          <p:cNvSpPr>
            <a:spLocks noGrp="1" noChangeArrowheads="1"/>
          </p:cNvSpPr>
          <p:nvPr>
            <p:ph idx="1"/>
          </p:nvPr>
        </p:nvSpPr>
        <p:spPr>
          <a:xfrm>
            <a:off x="758864" y="891610"/>
            <a:ext cx="8229600" cy="5424523"/>
          </a:xfrm>
        </p:spPr>
        <p:txBody>
          <a:bodyPr/>
          <a:lstStyle/>
          <a:p>
            <a:r>
              <a:rPr lang="en-US" dirty="0"/>
              <a:t>Standard reports</a:t>
            </a:r>
          </a:p>
          <a:p>
            <a:r>
              <a:rPr lang="en-US" dirty="0"/>
              <a:t>Report on:</a:t>
            </a:r>
          </a:p>
          <a:p>
            <a:pPr lvl="1"/>
            <a:r>
              <a:rPr lang="en-US" dirty="0"/>
              <a:t>Budgets</a:t>
            </a:r>
          </a:p>
          <a:p>
            <a:pPr lvl="1"/>
            <a:r>
              <a:rPr lang="en-US" dirty="0"/>
              <a:t>Forecasts</a:t>
            </a:r>
          </a:p>
          <a:p>
            <a:pPr lvl="1"/>
            <a:r>
              <a:rPr lang="en-US" dirty="0"/>
              <a:t>Actuals</a:t>
            </a:r>
          </a:p>
          <a:p>
            <a:r>
              <a:rPr lang="en-US" dirty="0"/>
              <a:t>General budget reports:</a:t>
            </a:r>
          </a:p>
          <a:p>
            <a:pPr lvl="1"/>
            <a:r>
              <a:rPr lang="en-US" dirty="0"/>
              <a:t>Budget Overview Report (25.5.3.2)</a:t>
            </a:r>
          </a:p>
          <a:p>
            <a:pPr lvl="1"/>
            <a:r>
              <a:rPr lang="en-US" dirty="0"/>
              <a:t>Budget Detail Report (25.5.3.1)</a:t>
            </a:r>
          </a:p>
        </p:txBody>
      </p:sp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4239"/>
            <a:ext cx="8153400" cy="635000"/>
          </a:xfrm>
        </p:spPr>
        <p:txBody>
          <a:bodyPr/>
          <a:lstStyle/>
          <a:p>
            <a:r>
              <a:rPr lang="en-US"/>
              <a:t>Budget Reports: Definitions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82845" y="6638544"/>
            <a:ext cx="1461155" cy="219456"/>
          </a:xfrm>
        </p:spPr>
        <p:txBody>
          <a:bodyPr/>
          <a:lstStyle/>
          <a:p>
            <a:r>
              <a:rPr lang="en-US" smtClean="0"/>
              <a:t>MC-2.2-1-BR-030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Rectangle 3"/>
          <p:cNvSpPr>
            <a:spLocks noGrp="1" noChangeArrowheads="1"/>
          </p:cNvSpPr>
          <p:nvPr>
            <p:ph idx="1"/>
          </p:nvPr>
        </p:nvSpPr>
        <p:spPr>
          <a:xfrm>
            <a:off x="754298" y="1007220"/>
            <a:ext cx="8153400" cy="49577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Up to 8 columns of data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Specify for each column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Data type:</a:t>
            </a:r>
          </a:p>
          <a:p>
            <a:pPr lvl="2">
              <a:lnSpc>
                <a:spcPct val="90000"/>
              </a:lnSpc>
            </a:pPr>
            <a:r>
              <a:rPr lang="en-US" sz="1800" dirty="0"/>
              <a:t>Budget / Forecast / Actuals</a:t>
            </a:r>
          </a:p>
          <a:p>
            <a:pPr lvl="2">
              <a:lnSpc>
                <a:spcPct val="90000"/>
              </a:lnSpc>
            </a:pPr>
            <a:r>
              <a:rPr lang="en-US" sz="1800" dirty="0"/>
              <a:t>Monetary value / Quantity</a:t>
            </a:r>
          </a:p>
          <a:p>
            <a:pPr lvl="2">
              <a:lnSpc>
                <a:spcPct val="90000"/>
              </a:lnSpc>
            </a:pPr>
            <a:r>
              <a:rPr lang="en-US" sz="1800" dirty="0"/>
              <a:t>Absolute differences: Budget – Actuals, Forecast – Actuals</a:t>
            </a:r>
          </a:p>
          <a:p>
            <a:pPr lvl="2">
              <a:lnSpc>
                <a:spcPct val="90000"/>
              </a:lnSpc>
            </a:pPr>
            <a:r>
              <a:rPr lang="en-US" sz="1800" dirty="0"/>
              <a:t>% differences : (budget – actuals) / Budget * 100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Time frame:</a:t>
            </a:r>
          </a:p>
          <a:p>
            <a:pPr lvl="2">
              <a:lnSpc>
                <a:spcPct val="90000"/>
              </a:lnSpc>
            </a:pPr>
            <a:r>
              <a:rPr lang="en-US" sz="1800" dirty="0"/>
              <a:t>From / To</a:t>
            </a:r>
          </a:p>
          <a:p>
            <a:pPr lvl="2">
              <a:lnSpc>
                <a:spcPct val="90000"/>
              </a:lnSpc>
            </a:pPr>
            <a:r>
              <a:rPr lang="en-US" sz="1800" dirty="0"/>
              <a:t>Life to date / Life to end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Budget version:</a:t>
            </a:r>
          </a:p>
          <a:p>
            <a:pPr lvl="2">
              <a:lnSpc>
                <a:spcPct val="90000"/>
              </a:lnSpc>
            </a:pPr>
            <a:r>
              <a:rPr lang="en-US" sz="1800" dirty="0"/>
              <a:t>See “To” period</a:t>
            </a:r>
          </a:p>
          <a:p>
            <a:pPr lvl="2">
              <a:lnSpc>
                <a:spcPct val="90000"/>
              </a:lnSpc>
            </a:pPr>
            <a:r>
              <a:rPr lang="en-US" sz="1800" dirty="0"/>
              <a:t>Use Active budget</a:t>
            </a:r>
          </a:p>
          <a:p>
            <a:pPr lvl="2">
              <a:lnSpc>
                <a:spcPct val="90000"/>
              </a:lnSpc>
            </a:pPr>
            <a:r>
              <a:rPr lang="en-US" sz="1800" dirty="0"/>
              <a:t>Use Original Budget</a:t>
            </a:r>
          </a:p>
        </p:txBody>
      </p:sp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xfrm>
            <a:off x="523189" y="175958"/>
            <a:ext cx="8153400" cy="720725"/>
          </a:xfrm>
        </p:spPr>
        <p:txBody>
          <a:bodyPr/>
          <a:lstStyle/>
          <a:p>
            <a:r>
              <a:rPr lang="en-US"/>
              <a:t>Budget Overview Report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13163" y="6638544"/>
            <a:ext cx="1630837" cy="219456"/>
          </a:xfrm>
        </p:spPr>
        <p:txBody>
          <a:bodyPr/>
          <a:lstStyle/>
          <a:p>
            <a:r>
              <a:rPr lang="en-US" smtClean="0"/>
              <a:t>MC-2.2-1-BR-040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Detailed actuals by budget topic</a:t>
            </a:r>
          </a:p>
          <a:p>
            <a:r>
              <a:rPr lang="en-US"/>
              <a:t>Subtotals / Grand total</a:t>
            </a:r>
          </a:p>
          <a:p>
            <a:r>
              <a:rPr lang="en-US"/>
              <a:t>Open budget / forecast amounts</a:t>
            </a:r>
          </a:p>
          <a:p>
            <a:pPr lvl="1"/>
            <a:r>
              <a:rPr lang="en-US"/>
              <a:t>Budget – Actuals or Forecast - Actuals</a:t>
            </a:r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Detail Report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52528" y="6638544"/>
            <a:ext cx="1291472" cy="219456"/>
          </a:xfrm>
        </p:spPr>
        <p:txBody>
          <a:bodyPr/>
          <a:lstStyle/>
          <a:p>
            <a:r>
              <a:rPr lang="en-US" smtClean="0"/>
              <a:t>MC-2.2-1-BR-050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29979" y="6638544"/>
            <a:ext cx="1414021" cy="219456"/>
          </a:xfrm>
        </p:spPr>
        <p:txBody>
          <a:bodyPr/>
          <a:lstStyle/>
          <a:p>
            <a:r>
              <a:rPr lang="en-US" smtClean="0"/>
              <a:t>MC-2.2-1-BR-060</a:t>
            </a:r>
            <a:endParaRPr lang="en-US"/>
          </a:p>
        </p:txBody>
      </p:sp>
      <p:pic>
        <p:nvPicPr>
          <p:cNvPr id="223235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481" y="1884285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Login into US-WEST or EMEA-DE</a:t>
            </a:r>
          </a:p>
          <a:p>
            <a:r>
              <a:rPr lang="en-US" dirty="0"/>
              <a:t>Run the budget overview report for budget IS2008 with the following settings:</a:t>
            </a:r>
          </a:p>
          <a:p>
            <a:pPr lvl="1"/>
            <a:r>
              <a:rPr lang="en-US" dirty="0"/>
              <a:t>Data:</a:t>
            </a:r>
          </a:p>
          <a:p>
            <a:pPr lvl="2"/>
            <a:r>
              <a:rPr lang="en-US" dirty="0"/>
              <a:t>5 columns: all budget data</a:t>
            </a:r>
          </a:p>
          <a:p>
            <a:pPr lvl="1"/>
            <a:r>
              <a:rPr lang="en-US" dirty="0"/>
              <a:t>Time frame</a:t>
            </a:r>
          </a:p>
          <a:p>
            <a:pPr lvl="2"/>
            <a:r>
              <a:rPr lang="en-US" dirty="0"/>
              <a:t>Column 1: Q1 = Jan 2008 to Mar 2008</a:t>
            </a:r>
          </a:p>
          <a:p>
            <a:pPr lvl="2"/>
            <a:r>
              <a:rPr lang="en-US" dirty="0"/>
              <a:t>Column 2: Q1 = Apr 2008 to Jun 2008</a:t>
            </a:r>
          </a:p>
          <a:p>
            <a:pPr lvl="2"/>
            <a:r>
              <a:rPr lang="en-US" dirty="0"/>
              <a:t>Column 3: Q1 = Jul 2008 to Sep 2008</a:t>
            </a:r>
          </a:p>
          <a:p>
            <a:pPr lvl="2"/>
            <a:r>
              <a:rPr lang="en-US" dirty="0"/>
              <a:t>Column 4: Q1 = Oct 2008 to Dec 2008</a:t>
            </a:r>
          </a:p>
          <a:p>
            <a:pPr lvl="2"/>
            <a:r>
              <a:rPr lang="en-US" dirty="0"/>
              <a:t>Column 5: Year = Jan 2008 to Dec 2008</a:t>
            </a:r>
          </a:p>
          <a:p>
            <a:pPr lvl="2">
              <a:buFontTx/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Exercise: Budget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11127" y="6638544"/>
            <a:ext cx="1432874" cy="219456"/>
          </a:xfrm>
        </p:spPr>
        <p:txBody>
          <a:bodyPr/>
          <a:lstStyle/>
          <a:p>
            <a:r>
              <a:rPr lang="en-US" smtClean="0"/>
              <a:t>MC-2.2-1-BR-070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7" name="Rectangle 3"/>
          <p:cNvSpPr>
            <a:spLocks noGrp="1" noChangeArrowheads="1"/>
          </p:cNvSpPr>
          <p:nvPr>
            <p:ph idx="1"/>
          </p:nvPr>
        </p:nvSpPr>
        <p:spPr>
          <a:xfrm>
            <a:off x="749437" y="896860"/>
            <a:ext cx="8153400" cy="495935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sz="2400" dirty="0"/>
              <a:t>Login into US-WEST or EMEA-DE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Make sure the budget &amp; history daemons are running and the status of the budget CC-</a:t>
            </a:r>
            <a:r>
              <a:rPr lang="en-US" sz="2400" dirty="0" err="1"/>
              <a:t>Adm</a:t>
            </a:r>
            <a:r>
              <a:rPr lang="en-US" sz="2400" dirty="0"/>
              <a:t> is operational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Upload actuals data  for the first 3 months of 2008 using the excel integration on JE (use the </a:t>
            </a:r>
            <a:r>
              <a:rPr lang="en-US" sz="2400" dirty="0" err="1"/>
              <a:t>xls</a:t>
            </a:r>
            <a:r>
              <a:rPr lang="en-US" sz="2400" dirty="0"/>
              <a:t> sheets HO budget reports 2xxx) (USD if US)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Run the budget overview report for budget CC-</a:t>
            </a:r>
            <a:r>
              <a:rPr lang="en-US" sz="2400" dirty="0" err="1"/>
              <a:t>Adm</a:t>
            </a:r>
            <a:r>
              <a:rPr lang="en-US" sz="2400" dirty="0"/>
              <a:t> with the following settings: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Data:</a:t>
            </a:r>
          </a:p>
          <a:p>
            <a:pPr lvl="2">
              <a:lnSpc>
                <a:spcPct val="80000"/>
              </a:lnSpc>
            </a:pPr>
            <a:r>
              <a:rPr lang="en-US" sz="1800" dirty="0"/>
              <a:t>8 columns:</a:t>
            </a:r>
          </a:p>
          <a:p>
            <a:pPr lvl="3">
              <a:lnSpc>
                <a:spcPct val="80000"/>
              </a:lnSpc>
            </a:pPr>
            <a:r>
              <a:rPr lang="en-US" sz="1600" dirty="0"/>
              <a:t>1-4: Budget / Actuals / </a:t>
            </a:r>
            <a:r>
              <a:rPr lang="en-US" sz="1600" dirty="0" err="1"/>
              <a:t>Budg</a:t>
            </a:r>
            <a:r>
              <a:rPr lang="en-US" sz="1600" dirty="0"/>
              <a:t> – Act / (</a:t>
            </a:r>
            <a:r>
              <a:rPr lang="en-US" sz="1600" dirty="0" err="1"/>
              <a:t>Budg</a:t>
            </a:r>
            <a:r>
              <a:rPr lang="en-US" sz="1600" dirty="0"/>
              <a:t> – Act)/</a:t>
            </a:r>
            <a:r>
              <a:rPr lang="en-US" sz="1600" dirty="0" err="1"/>
              <a:t>Budg</a:t>
            </a:r>
            <a:r>
              <a:rPr lang="en-US" sz="1600" dirty="0"/>
              <a:t> * 100</a:t>
            </a:r>
          </a:p>
          <a:p>
            <a:pPr lvl="3">
              <a:lnSpc>
                <a:spcPct val="80000"/>
              </a:lnSpc>
            </a:pPr>
            <a:r>
              <a:rPr lang="en-US" sz="1600" dirty="0"/>
              <a:t>5-8: Budget / Actuals / </a:t>
            </a:r>
            <a:r>
              <a:rPr lang="en-US" sz="1600" dirty="0" err="1"/>
              <a:t>Budg</a:t>
            </a:r>
            <a:r>
              <a:rPr lang="en-US" sz="1600" dirty="0"/>
              <a:t> – Act / (</a:t>
            </a:r>
            <a:r>
              <a:rPr lang="en-US" sz="1600" dirty="0" err="1"/>
              <a:t>Budg</a:t>
            </a:r>
            <a:r>
              <a:rPr lang="en-US" sz="1600" dirty="0"/>
              <a:t> – Act)/</a:t>
            </a:r>
            <a:r>
              <a:rPr lang="en-US" sz="1600" dirty="0" err="1"/>
              <a:t>Budg</a:t>
            </a:r>
            <a:r>
              <a:rPr lang="en-US" sz="1600" dirty="0"/>
              <a:t> * 100</a:t>
            </a:r>
          </a:p>
          <a:p>
            <a:pPr lvl="3">
              <a:lnSpc>
                <a:spcPct val="80000"/>
              </a:lnSpc>
              <a:buFontTx/>
              <a:buNone/>
            </a:pPr>
            <a:endParaRPr lang="en-US" sz="1600" dirty="0"/>
          </a:p>
          <a:p>
            <a:pPr lvl="1">
              <a:lnSpc>
                <a:spcPct val="80000"/>
              </a:lnSpc>
            </a:pPr>
            <a:r>
              <a:rPr lang="en-US" sz="2000" dirty="0"/>
              <a:t>Time frame</a:t>
            </a:r>
          </a:p>
          <a:p>
            <a:pPr lvl="2">
              <a:lnSpc>
                <a:spcPct val="80000"/>
              </a:lnSpc>
            </a:pPr>
            <a:r>
              <a:rPr lang="en-US" sz="1800" dirty="0"/>
              <a:t>Column 1 to 4: March 2008</a:t>
            </a:r>
          </a:p>
          <a:p>
            <a:pPr lvl="2">
              <a:lnSpc>
                <a:spcPct val="80000"/>
              </a:lnSpc>
            </a:pPr>
            <a:r>
              <a:rPr lang="en-US" sz="1800" dirty="0"/>
              <a:t>Column 5 to 8: 2008 (full year)</a:t>
            </a:r>
          </a:p>
          <a:p>
            <a:pPr>
              <a:lnSpc>
                <a:spcPct val="80000"/>
              </a:lnSpc>
            </a:pPr>
            <a:endParaRPr lang="en-US" sz="2400" dirty="0"/>
          </a:p>
        </p:txBody>
      </p:sp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Exercise: Budget vs Actuals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48833" y="6638544"/>
            <a:ext cx="1395167" cy="219456"/>
          </a:xfrm>
        </p:spPr>
        <p:txBody>
          <a:bodyPr/>
          <a:lstStyle/>
          <a:p>
            <a:r>
              <a:rPr lang="en-US" smtClean="0"/>
              <a:t>MC-2.2-1-BR-080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Login into US-WEST or EMEA-DE</a:t>
            </a:r>
          </a:p>
          <a:p>
            <a:r>
              <a:rPr lang="en-US"/>
              <a:t>Run for the period from 2008/01 to 2008/02 the budget detail report for budget CC-Adm</a:t>
            </a:r>
          </a:p>
        </p:txBody>
      </p:sp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Exercise: Budget Detail Report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7113" y="6638544"/>
            <a:ext cx="1366887" cy="219456"/>
          </a:xfrm>
        </p:spPr>
        <p:txBody>
          <a:bodyPr/>
          <a:lstStyle/>
          <a:p>
            <a:r>
              <a:rPr lang="en-US" smtClean="0"/>
              <a:t>MC-2.2-1-BR-090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Presentation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Presentation</Template>
  <TotalTime>580</TotalTime>
  <Words>400</Words>
  <Application>Microsoft Office PowerPoint</Application>
  <PresentationFormat>On-screen Show (4:3)</PresentationFormat>
  <Paragraphs>75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QAD 2010 Presentation</vt:lpstr>
      <vt:lpstr> Budget Reports</vt:lpstr>
      <vt:lpstr>Objectives</vt:lpstr>
      <vt:lpstr>Budget Reports: Definitions</vt:lpstr>
      <vt:lpstr>Budget Overview Report</vt:lpstr>
      <vt:lpstr>Budget Detail Report</vt:lpstr>
      <vt:lpstr>Hands-on Exercise</vt:lpstr>
      <vt:lpstr>Exercise: Budget Overview</vt:lpstr>
      <vt:lpstr>Exercise: Budget vs Actuals</vt:lpstr>
      <vt:lpstr>Exercise: Budget Detail Report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mdf</cp:lastModifiedBy>
  <cp:revision>79</cp:revision>
  <dcterms:created xsi:type="dcterms:W3CDTF">2006-05-18T22:11:08Z</dcterms:created>
  <dcterms:modified xsi:type="dcterms:W3CDTF">2010-12-01T18:36:07Z</dcterms:modified>
</cp:coreProperties>
</file>