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23"/>
  </p:notesMasterIdLst>
  <p:handoutMasterIdLst>
    <p:handoutMasterId r:id="rId24"/>
  </p:handoutMasterIdLst>
  <p:sldIdLst>
    <p:sldId id="297" r:id="rId2"/>
    <p:sldId id="350" r:id="rId3"/>
    <p:sldId id="356" r:id="rId4"/>
    <p:sldId id="357" r:id="rId5"/>
    <p:sldId id="363" r:id="rId6"/>
    <p:sldId id="358" r:id="rId7"/>
    <p:sldId id="360" r:id="rId8"/>
    <p:sldId id="344" r:id="rId9"/>
    <p:sldId id="346" r:id="rId10"/>
    <p:sldId id="345" r:id="rId11"/>
    <p:sldId id="347" r:id="rId12"/>
    <p:sldId id="348" r:id="rId13"/>
    <p:sldId id="349" r:id="rId14"/>
    <p:sldId id="361" r:id="rId15"/>
    <p:sldId id="337" r:id="rId16"/>
    <p:sldId id="353" r:id="rId17"/>
    <p:sldId id="354" r:id="rId18"/>
    <p:sldId id="355" r:id="rId19"/>
    <p:sldId id="352" r:id="rId20"/>
    <p:sldId id="362" r:id="rId21"/>
    <p:sldId id="338" r:id="rId22"/>
  </p:sldIdLst>
  <p:sldSz cx="9144000" cy="6858000" type="screen4x3"/>
  <p:notesSz cx="7019925" cy="9305925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716FB0"/>
    <a:srgbClr val="00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82" autoAdjust="0"/>
    <p:restoredTop sz="99815" autoAdjust="0"/>
  </p:normalViewPr>
  <p:slideViewPr>
    <p:cSldViewPr snapToGrid="0">
      <p:cViewPr varScale="1">
        <p:scale>
          <a:sx n="101" d="100"/>
          <a:sy n="101" d="100"/>
        </p:scale>
        <p:origin x="-22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00" tIns="46199" rIns="92400" bIns="46199" numCol="1" anchor="t" anchorCtr="0" compatLnSpc="1">
            <a:prstTxWarp prst="textNoShape">
              <a:avLst/>
            </a:prstTxWarp>
          </a:bodyPr>
          <a:lstStyle>
            <a:lvl1pPr algn="l" defTabSz="9239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129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6688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00" tIns="46199" rIns="92400" bIns="46199" numCol="1" anchor="t" anchorCtr="0" compatLnSpc="1">
            <a:prstTxWarp prst="textNoShape">
              <a:avLst/>
            </a:prstTxWarp>
          </a:bodyPr>
          <a:lstStyle>
            <a:lvl1pPr algn="r" defTabSz="9239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129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00" tIns="46199" rIns="92400" bIns="46199" numCol="1" anchor="b" anchorCtr="0" compatLnSpc="1">
            <a:prstTxWarp prst="textNoShape">
              <a:avLst/>
            </a:prstTxWarp>
          </a:bodyPr>
          <a:lstStyle>
            <a:lvl1pPr algn="l" defTabSz="923925">
              <a:defRPr sz="1200">
                <a:latin typeface="Arial" charset="0"/>
              </a:defRPr>
            </a:lvl1pPr>
          </a:lstStyle>
          <a:p>
            <a:r>
              <a:rPr lang="en-US"/>
              <a:t>4.2_1_LB</a:t>
            </a:r>
          </a:p>
        </p:txBody>
      </p:sp>
      <p:sp>
        <p:nvSpPr>
          <p:cNvPr id="2129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6688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00" tIns="46199" rIns="92400" bIns="46199" numCol="1" anchor="b" anchorCtr="0" compatLnSpc="1">
            <a:prstTxWarp prst="textNoShape">
              <a:avLst/>
            </a:prstTxWarp>
          </a:bodyPr>
          <a:lstStyle>
            <a:lvl1pPr algn="r" defTabSz="923925">
              <a:defRPr sz="1200">
                <a:latin typeface="Arial" charset="0"/>
              </a:defRPr>
            </a:lvl1pPr>
          </a:lstStyle>
          <a:p>
            <a:fld id="{8F2E819A-0399-411D-BAA2-71BE90F3A32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00" tIns="46199" rIns="92400" bIns="46199" numCol="1" anchor="t" anchorCtr="0" compatLnSpc="1">
            <a:prstTxWarp prst="textNoShape">
              <a:avLst/>
            </a:prstTxWarp>
          </a:bodyPr>
          <a:lstStyle>
            <a:lvl1pPr algn="l" defTabSz="9239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6688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00" tIns="46199" rIns="92400" bIns="46199" numCol="1" anchor="t" anchorCtr="0" compatLnSpc="1">
            <a:prstTxWarp prst="textNoShape">
              <a:avLst/>
            </a:prstTxWarp>
          </a:bodyPr>
          <a:lstStyle>
            <a:lvl1pPr algn="r" defTabSz="9239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6913"/>
            <a:ext cx="4654550" cy="34909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21188"/>
            <a:ext cx="5616575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00" tIns="46199" rIns="92400" bIns="4619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00" tIns="46199" rIns="92400" bIns="46199" numCol="1" anchor="b" anchorCtr="0" compatLnSpc="1">
            <a:prstTxWarp prst="textNoShape">
              <a:avLst/>
            </a:prstTxWarp>
          </a:bodyPr>
          <a:lstStyle>
            <a:lvl1pPr algn="l" defTabSz="923925">
              <a:defRPr sz="1200">
                <a:latin typeface="Arial" charset="0"/>
              </a:defRPr>
            </a:lvl1pPr>
          </a:lstStyle>
          <a:p>
            <a:r>
              <a:rPr lang="en-US"/>
              <a:t>4.2_1_LB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6688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00" tIns="46199" rIns="92400" bIns="46199" numCol="1" anchor="b" anchorCtr="0" compatLnSpc="1">
            <a:prstTxWarp prst="textNoShape">
              <a:avLst/>
            </a:prstTxWarp>
          </a:bodyPr>
          <a:lstStyle>
            <a:lvl1pPr algn="r" defTabSz="923925">
              <a:defRPr sz="1200">
                <a:latin typeface="Arial" charset="0"/>
              </a:defRPr>
            </a:lvl1pPr>
          </a:lstStyle>
          <a:p>
            <a:fld id="{5AE56466-988F-47F6-BFEC-CFBF4CFF366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4.2_1_LB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1C43A94-9162-478C-A701-C1ECF9AF4EF3}" type="slidenum">
              <a:rPr lang="en-US"/>
              <a:pPr/>
              <a:t>1</a:t>
            </a:fld>
            <a:endParaRPr lang="en-US"/>
          </a:p>
        </p:txBody>
      </p:sp>
      <p:sp>
        <p:nvSpPr>
          <p:cNvPr id="216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6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4.2_1_LB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6F33D9-FA91-4744-B348-DB76F6DC6E6E}" type="slidenum">
              <a:rPr lang="en-US"/>
              <a:pPr/>
              <a:t>16</a:t>
            </a:fld>
            <a:endParaRPr lang="en-US"/>
          </a:p>
        </p:txBody>
      </p:sp>
      <p:sp>
        <p:nvSpPr>
          <p:cNvPr id="361474" name="Rectangle 7"/>
          <p:cNvSpPr txBox="1">
            <a:spLocks noGrp="1" noChangeArrowheads="1"/>
          </p:cNvSpPr>
          <p:nvPr/>
        </p:nvSpPr>
        <p:spPr bwMode="auto">
          <a:xfrm>
            <a:off x="3976688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A8547865-0650-48DA-95BB-869EC0F6A78A}" type="slidenum">
              <a:rPr lang="en-US" altLang="zh-CN" sz="1200">
                <a:latin typeface="Arial" charset="0"/>
              </a:rPr>
              <a:pPr algn="r"/>
              <a:t>16</a:t>
            </a:fld>
            <a:endParaRPr lang="en-US" altLang="zh-CN" sz="1200">
              <a:latin typeface="Arial" charset="0"/>
            </a:endParaRPr>
          </a:p>
        </p:txBody>
      </p:sp>
      <p:sp>
        <p:nvSpPr>
          <p:cNvPr id="361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2688" y="696913"/>
            <a:ext cx="4654550" cy="3490912"/>
          </a:xfrm>
          <a:ln/>
        </p:spPr>
      </p:sp>
      <p:sp>
        <p:nvSpPr>
          <p:cNvPr id="36147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440" tIns="45720" rIns="91440" bIns="45720"/>
          <a:lstStyle/>
          <a:p>
            <a:r>
              <a:rPr lang="en-US" altLang="zh-CN"/>
              <a:t>The customer writes a check and sends that to a lock box address of you bank.</a:t>
            </a:r>
          </a:p>
          <a:p>
            <a:r>
              <a:rPr lang="en-US" altLang="zh-CN"/>
              <a:t>Your bank provides you with electronic files that contain all the customer checks they received. </a:t>
            </a:r>
          </a:p>
          <a:p>
            <a:r>
              <a:rPr lang="en-US" altLang="zh-CN"/>
              <a:t>The customer’s bank makes the transfer to the supplier’s bank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2008-MC-4.2-1-LB-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2008-MC-4.2-1-LB-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2008-MC-4.2-1-LB-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2008-MC-4.2-1-LB-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2008-MC-4.2-1-LB-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2008-MC-4.2-1-LB-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2008-MC-4.2-1-LB-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../../../../../../SP2/US%20Bank%20file%20payments/System%20setup.ppt" TargetMode="Externa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../../../../../../SP2/US%20Bank%20file%20payments/System%20setup.ppt" TargetMode="Externa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040356"/>
            <a:ext cx="8229600" cy="705411"/>
          </a:xfrm>
        </p:spPr>
        <p:txBody>
          <a:bodyPr/>
          <a:lstStyle/>
          <a:p>
            <a:r>
              <a:rPr lang="en-US" sz="2400" b="0">
                <a:solidFill>
                  <a:schemeClr val="tx1"/>
                </a:solidFill>
              </a:rPr>
              <a:t>Process Incoming Bank Files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2850542"/>
            <a:ext cx="8229600" cy="34925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15045" name="Rectangle 5"/>
          <p:cNvSpPr>
            <a:spLocks noChangeArrowheads="1"/>
          </p:cNvSpPr>
          <p:nvPr/>
        </p:nvSpPr>
        <p:spPr bwMode="auto">
          <a:xfrm>
            <a:off x="467020" y="953031"/>
            <a:ext cx="823392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/>
            <a:r>
              <a:rPr lang="en-US" b="1" dirty="0">
                <a:latin typeface="+mj-lt"/>
              </a:rPr>
              <a:t>QAD Enterprise Edition</a:t>
            </a:r>
            <a:r>
              <a:rPr lang="en-US" b="1" dirty="0" smtClean="0">
                <a:latin typeface="+mj-lt"/>
              </a:rPr>
              <a:t>, Advanced </a:t>
            </a:r>
            <a:r>
              <a:rPr lang="en-US" b="1" dirty="0">
                <a:latin typeface="+mj-lt"/>
              </a:rPr>
              <a:t>Financials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1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/>
              <a:t>Transactions: Process Incoming Bank Files (31.1.6)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39406" y="6638544"/>
            <a:ext cx="1404594" cy="219456"/>
          </a:xfrm>
        </p:spPr>
        <p:txBody>
          <a:bodyPr/>
          <a:lstStyle/>
          <a:p>
            <a:r>
              <a:rPr lang="en-US" smtClean="0"/>
              <a:t>MC-4.2-1-LB-150</a:t>
            </a:r>
            <a:endParaRPr lang="en-US"/>
          </a:p>
        </p:txBody>
      </p:sp>
      <p:pic>
        <p:nvPicPr>
          <p:cNvPr id="347141" name="Picture 5" descr="31 1 6 a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6998" y="1444175"/>
            <a:ext cx="8045450" cy="2828925"/>
          </a:xfrm>
          <a:prstGeom prst="rect">
            <a:avLst/>
          </a:prstGeom>
          <a:noFill/>
        </p:spPr>
      </p:pic>
      <p:pic>
        <p:nvPicPr>
          <p:cNvPr id="347142" name="Picture 6" descr="31 1 6 a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3448" y="2934837"/>
            <a:ext cx="7877175" cy="2905125"/>
          </a:xfrm>
          <a:prstGeom prst="rect">
            <a:avLst/>
          </a:prstGeom>
          <a:noFill/>
        </p:spPr>
      </p:pic>
      <p:sp>
        <p:nvSpPr>
          <p:cNvPr id="347143" name="Text Box 7"/>
          <p:cNvSpPr txBox="1">
            <a:spLocks noChangeArrowheads="1"/>
          </p:cNvSpPr>
          <p:nvPr/>
        </p:nvSpPr>
        <p:spPr bwMode="auto">
          <a:xfrm>
            <a:off x="5200160" y="1914075"/>
            <a:ext cx="2682875" cy="1319212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endParaRPr lang="en-US" sz="1800">
              <a:latin typeface="+mj-lt"/>
            </a:endParaRPr>
          </a:p>
          <a:p>
            <a:pPr>
              <a:spcBef>
                <a:spcPct val="50000"/>
              </a:spcBef>
            </a:pPr>
            <a:r>
              <a:rPr lang="en-US" sz="1800">
                <a:latin typeface="+mj-lt"/>
              </a:rPr>
              <a:t>Selection criteria</a:t>
            </a:r>
          </a:p>
          <a:p>
            <a:pPr>
              <a:spcBef>
                <a:spcPct val="50000"/>
              </a:spcBef>
            </a:pPr>
            <a:endParaRPr lang="en-US" sz="1800">
              <a:latin typeface="+mj-l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1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/>
              <a:t>Transactions: Process Incoming Bank Files (31.1.6)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54565" y="6638544"/>
            <a:ext cx="1489435" cy="219456"/>
          </a:xfrm>
        </p:spPr>
        <p:txBody>
          <a:bodyPr/>
          <a:lstStyle/>
          <a:p>
            <a:r>
              <a:rPr lang="en-US" smtClean="0"/>
              <a:t>MC-4.2-1-LB-160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57150" y="1752600"/>
            <a:ext cx="9029700" cy="3352800"/>
            <a:chOff x="57150" y="1752600"/>
            <a:chExt cx="9029700" cy="3352800"/>
          </a:xfrm>
        </p:grpSpPr>
        <p:pic>
          <p:nvPicPr>
            <p:cNvPr id="349188" name="Picture 4" descr="31 1 6 a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7150" y="1752600"/>
              <a:ext cx="9029700" cy="3352800"/>
            </a:xfrm>
            <a:prstGeom prst="rect">
              <a:avLst/>
            </a:prstGeom>
            <a:noFill/>
          </p:spPr>
        </p:pic>
        <p:sp>
          <p:nvSpPr>
            <p:cNvPr id="349189" name="Text Box 5"/>
            <p:cNvSpPr txBox="1">
              <a:spLocks noChangeArrowheads="1"/>
            </p:cNvSpPr>
            <p:nvPr/>
          </p:nvSpPr>
          <p:spPr bwMode="auto">
            <a:xfrm>
              <a:off x="6180138" y="2093913"/>
              <a:ext cx="2682875" cy="1319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sz="1800">
                <a:latin typeface="+mj-lt"/>
              </a:endParaRPr>
            </a:p>
            <a:p>
              <a:pPr>
                <a:spcBef>
                  <a:spcPct val="50000"/>
                </a:spcBef>
              </a:pPr>
              <a:r>
                <a:rPr lang="en-US" sz="1800">
                  <a:latin typeface="+mj-lt"/>
                </a:rPr>
                <a:t>Selected files details</a:t>
              </a:r>
            </a:p>
            <a:p>
              <a:pPr>
                <a:spcBef>
                  <a:spcPct val="50000"/>
                </a:spcBef>
              </a:pPr>
              <a:endParaRPr lang="en-US" sz="1800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2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/>
              <a:t>Transactions: Process Incoming Bank Files (31.1.6)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24247" y="6638544"/>
            <a:ext cx="1319753" cy="219456"/>
          </a:xfrm>
        </p:spPr>
        <p:txBody>
          <a:bodyPr/>
          <a:lstStyle/>
          <a:p>
            <a:r>
              <a:rPr lang="en-US" smtClean="0"/>
              <a:t>MC-4.2-1-LB-170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906130" y="1037951"/>
            <a:ext cx="7327900" cy="5056188"/>
            <a:chOff x="1179513" y="1622425"/>
            <a:chExt cx="7327900" cy="5056188"/>
          </a:xfrm>
        </p:grpSpPr>
        <p:pic>
          <p:nvPicPr>
            <p:cNvPr id="350212" name="Picture 4" descr="31 1 6 c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79513" y="1622425"/>
              <a:ext cx="7019925" cy="5056188"/>
            </a:xfrm>
            <a:prstGeom prst="rect">
              <a:avLst/>
            </a:prstGeom>
            <a:noFill/>
          </p:spPr>
        </p:pic>
        <p:sp>
          <p:nvSpPr>
            <p:cNvPr id="350213" name="Text Box 5"/>
            <p:cNvSpPr txBox="1">
              <a:spLocks noChangeArrowheads="1"/>
            </p:cNvSpPr>
            <p:nvPr/>
          </p:nvSpPr>
          <p:spPr bwMode="auto">
            <a:xfrm>
              <a:off x="5824538" y="3892550"/>
              <a:ext cx="2682875" cy="131921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sz="1800">
                <a:latin typeface="+mj-lt"/>
              </a:endParaRPr>
            </a:p>
            <a:p>
              <a:pPr>
                <a:spcBef>
                  <a:spcPct val="50000"/>
                </a:spcBef>
              </a:pPr>
              <a:r>
                <a:rPr lang="en-US" sz="1800">
                  <a:latin typeface="+mj-lt"/>
                </a:rPr>
                <a:t>Files processing…</a:t>
              </a:r>
            </a:p>
            <a:p>
              <a:pPr>
                <a:spcBef>
                  <a:spcPct val="50000"/>
                </a:spcBef>
              </a:pPr>
              <a:endParaRPr lang="en-US" sz="1800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2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/>
              <a:t>Transactions Results: </a:t>
            </a:r>
            <a:br>
              <a:rPr lang="en-US" sz="2800"/>
            </a:br>
            <a:r>
              <a:rPr lang="en-US" sz="2800"/>
              <a:t>Processed Customer Payments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29979" y="6638544"/>
            <a:ext cx="1414021" cy="219456"/>
          </a:xfrm>
        </p:spPr>
        <p:txBody>
          <a:bodyPr/>
          <a:lstStyle/>
          <a:p>
            <a:r>
              <a:rPr lang="en-US" smtClean="0"/>
              <a:t>MC-4.2-1-LB-180</a:t>
            </a:r>
            <a:endParaRPr lang="en-US" dirty="0"/>
          </a:p>
        </p:txBody>
      </p:sp>
      <p:pic>
        <p:nvPicPr>
          <p:cNvPr id="351236" name="Picture 4" descr="cust pay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603" y="1690943"/>
            <a:ext cx="8267700" cy="3790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7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US</a:t>
            </a:r>
          </a:p>
          <a:p>
            <a:pPr lvl="1"/>
            <a:r>
              <a:rPr lang="en-US"/>
              <a:t>Lockbox processing</a:t>
            </a:r>
          </a:p>
          <a:p>
            <a:pPr>
              <a:spcBef>
                <a:spcPct val="55000"/>
              </a:spcBef>
            </a:pPr>
            <a:r>
              <a:rPr lang="en-US"/>
              <a:t>Europe</a:t>
            </a:r>
          </a:p>
          <a:p>
            <a:pPr lvl="1"/>
            <a:r>
              <a:rPr lang="en-US"/>
              <a:t>SWIFT MT 940</a:t>
            </a:r>
          </a:p>
          <a:p>
            <a:endParaRPr lang="en-US"/>
          </a:p>
        </p:txBody>
      </p:sp>
      <p:sp>
        <p:nvSpPr>
          <p:cNvPr id="371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Examples of Worldwide Bank File Processing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18515" y="6638544"/>
            <a:ext cx="1225485" cy="219456"/>
          </a:xfrm>
        </p:spPr>
        <p:txBody>
          <a:bodyPr/>
          <a:lstStyle/>
          <a:p>
            <a:r>
              <a:rPr lang="en-US" smtClean="0"/>
              <a:t>MC-4.2-1-LB-181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8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Functionality to process incoming US bank files</a:t>
            </a:r>
            <a:endParaRPr lang="en-US">
              <a:latin typeface="Arial" charset="0"/>
            </a:endParaRPr>
          </a:p>
          <a:p>
            <a:r>
              <a:rPr lang="en-US">
                <a:latin typeface="Arial" charset="0"/>
              </a:rPr>
              <a:t>Interface for incoming US Bank files containing payment (check) information</a:t>
            </a:r>
          </a:p>
          <a:p>
            <a:r>
              <a:rPr lang="en-US">
                <a:latin typeface="Arial" charset="0"/>
              </a:rPr>
              <a:t>Automatic creation of AR payments</a:t>
            </a:r>
          </a:p>
          <a:p>
            <a:r>
              <a:rPr lang="en-US">
                <a:latin typeface="Arial" charset="0"/>
              </a:rPr>
              <a:t>Automatic change of status of AR payments to Paid</a:t>
            </a:r>
          </a:p>
        </p:txBody>
      </p:sp>
      <p:sp>
        <p:nvSpPr>
          <p:cNvPr id="336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 Processing: Lock-Box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80808" y="6638544"/>
            <a:ext cx="1263192" cy="219456"/>
          </a:xfrm>
        </p:spPr>
        <p:txBody>
          <a:bodyPr/>
          <a:lstStyle/>
          <a:p>
            <a:r>
              <a:rPr lang="en-US" smtClean="0"/>
              <a:t>MC-4.2-1-LB-121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4A4A86"/>
                </a:solidFill>
                <a:ea typeface="宋体" pitchFamily="2" charset="-122"/>
              </a:rPr>
              <a:t>Lock Box Checks Processing</a:t>
            </a:r>
          </a:p>
        </p:txBody>
      </p:sp>
      <p:sp>
        <p:nvSpPr>
          <p:cNvPr id="12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701699" y="6638544"/>
            <a:ext cx="1442301" cy="219456"/>
          </a:xfrm>
        </p:spPr>
        <p:txBody>
          <a:bodyPr/>
          <a:lstStyle/>
          <a:p>
            <a:r>
              <a:rPr lang="en-US" smtClean="0"/>
              <a:t>MC-4.2-1-LB-050</a:t>
            </a:r>
            <a:endParaRPr lang="en-US" dirty="0"/>
          </a:p>
        </p:txBody>
      </p:sp>
      <p:sp>
        <p:nvSpPr>
          <p:cNvPr id="360452" name="Rectangle 8"/>
          <p:cNvSpPr>
            <a:spLocks noChangeArrowheads="1"/>
          </p:cNvSpPr>
          <p:nvPr/>
        </p:nvSpPr>
        <p:spPr bwMode="auto">
          <a:xfrm>
            <a:off x="1295400" y="914400"/>
            <a:ext cx="6705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en-US" altLang="zh-CN" b="1">
              <a:solidFill>
                <a:srgbClr val="4A4A86"/>
              </a:solidFill>
              <a:latin typeface="Arial" charset="0"/>
              <a:ea typeface="宋体" pitchFamily="2" charset="-122"/>
            </a:endParaRPr>
          </a:p>
        </p:txBody>
      </p:sp>
      <p:pic>
        <p:nvPicPr>
          <p:cNvPr id="36045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675" y="3787442"/>
            <a:ext cx="2514600" cy="1814513"/>
          </a:xfrm>
          <a:prstGeom prst="rect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</p:spPr>
      </p:pic>
      <p:grpSp>
        <p:nvGrpSpPr>
          <p:cNvPr id="13" name="Group 12"/>
          <p:cNvGrpSpPr/>
          <p:nvPr/>
        </p:nvGrpSpPr>
        <p:grpSpPr>
          <a:xfrm>
            <a:off x="244573" y="2137422"/>
            <a:ext cx="8648700" cy="1993900"/>
            <a:chOff x="254000" y="2505075"/>
            <a:chExt cx="8648700" cy="1993900"/>
          </a:xfrm>
        </p:grpSpPr>
        <p:sp>
          <p:nvSpPr>
            <p:cNvPr id="2055" name="Text Box 7"/>
            <p:cNvSpPr txBox="1">
              <a:spLocks noChangeArrowheads="1"/>
            </p:cNvSpPr>
            <p:nvPr/>
          </p:nvSpPr>
          <p:spPr bwMode="auto">
            <a:xfrm>
              <a:off x="254000" y="2974975"/>
              <a:ext cx="1828800" cy="1066800"/>
            </a:xfrm>
            <a:prstGeom prst="rect">
              <a:avLst/>
            </a:prstGeom>
            <a:gradFill rotWithShape="1">
              <a:gsLst>
                <a:gs pos="0">
                  <a:srgbClr val="B1B1CB">
                    <a:gamma/>
                    <a:tint val="78824"/>
                    <a:invGamma/>
                  </a:srgbClr>
                </a:gs>
                <a:gs pos="100000">
                  <a:srgbClr val="B1B1CB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4A4A6E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anchor="ctr"/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sz="2200" b="1" dirty="0">
                  <a:solidFill>
                    <a:srgbClr val="3B3B57"/>
                  </a:solidFill>
                  <a:latin typeface="+mj-lt"/>
                </a:rPr>
                <a:t>Customer</a:t>
              </a:r>
            </a:p>
          </p:txBody>
        </p:sp>
        <p:sp>
          <p:nvSpPr>
            <p:cNvPr id="2057" name="Text Box 9"/>
            <p:cNvSpPr txBox="1">
              <a:spLocks noChangeArrowheads="1"/>
            </p:cNvSpPr>
            <p:nvPr/>
          </p:nvSpPr>
          <p:spPr bwMode="auto">
            <a:xfrm>
              <a:off x="6896100" y="2505075"/>
              <a:ext cx="2006600" cy="1993900"/>
            </a:xfrm>
            <a:prstGeom prst="rect">
              <a:avLst/>
            </a:prstGeom>
            <a:gradFill rotWithShape="1">
              <a:gsLst>
                <a:gs pos="0">
                  <a:srgbClr val="C2C2D6"/>
                </a:gs>
                <a:gs pos="100000">
                  <a:srgbClr val="B1B1CB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4A4A6E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spcBef>
                  <a:spcPct val="50000"/>
                </a:spcBef>
              </a:pPr>
              <a:r>
                <a:rPr lang="en-US" altLang="zh-CN" sz="2200" b="1" dirty="0">
                  <a:solidFill>
                    <a:srgbClr val="3B3B57"/>
                  </a:solidFill>
                  <a:latin typeface="+mj-lt"/>
                  <a:ea typeface="宋体" pitchFamily="2" charset="-122"/>
                </a:rPr>
                <a:t>Enterprise Financials</a:t>
              </a:r>
            </a:p>
          </p:txBody>
        </p:sp>
        <p:sp>
          <p:nvSpPr>
            <p:cNvPr id="2060" name="AutoShape 12"/>
            <p:cNvSpPr>
              <a:spLocks noChangeArrowheads="1"/>
            </p:cNvSpPr>
            <p:nvPr/>
          </p:nvSpPr>
          <p:spPr bwMode="auto">
            <a:xfrm>
              <a:off x="2260600" y="3190875"/>
              <a:ext cx="1143000" cy="609600"/>
            </a:xfrm>
            <a:prstGeom prst="rightArrow">
              <a:avLst>
                <a:gd name="adj1" fmla="val 50000"/>
                <a:gd name="adj2" fmla="val 46875"/>
              </a:avLst>
            </a:prstGeom>
            <a:gradFill rotWithShape="1">
              <a:gsLst>
                <a:gs pos="0">
                  <a:srgbClr val="B1B1CB">
                    <a:gamma/>
                    <a:tint val="78824"/>
                    <a:invGamma/>
                  </a:srgbClr>
                </a:gs>
                <a:gs pos="100000">
                  <a:srgbClr val="B1B1CB"/>
                </a:gs>
              </a:gsLst>
              <a:path path="rect">
                <a:fillToRect l="50000" t="50000" r="50000" b="50000"/>
              </a:path>
            </a:gradFill>
            <a:ln w="9525" algn="ctr">
              <a:solidFill>
                <a:srgbClr val="4A4A6E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r>
                <a:rPr lang="nl-NL" sz="1800" b="1" dirty="0">
                  <a:solidFill>
                    <a:srgbClr val="3B3B57"/>
                  </a:solidFill>
                  <a:latin typeface="+mj-lt"/>
                </a:rPr>
                <a:t>mail</a:t>
              </a:r>
            </a:p>
          </p:txBody>
        </p:sp>
        <p:sp>
          <p:nvSpPr>
            <p:cNvPr id="2068" name="Text Box 20"/>
            <p:cNvSpPr txBox="1">
              <a:spLocks noChangeArrowheads="1"/>
            </p:cNvSpPr>
            <p:nvPr/>
          </p:nvSpPr>
          <p:spPr bwMode="auto">
            <a:xfrm>
              <a:off x="3549650" y="2644775"/>
              <a:ext cx="1955604" cy="1689100"/>
            </a:xfrm>
            <a:prstGeom prst="rect">
              <a:avLst/>
            </a:prstGeom>
            <a:gradFill rotWithShape="1">
              <a:gsLst>
                <a:gs pos="0">
                  <a:srgbClr val="C2C2D6"/>
                </a:gs>
                <a:gs pos="100000">
                  <a:srgbClr val="B1B1CB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4A4A6E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solidFill>
                    <a:srgbClr val="3B3B57"/>
                  </a:solidFill>
                  <a:latin typeface="+mj-lt"/>
                  <a:ea typeface="宋体" pitchFamily="2" charset="-122"/>
                </a:rPr>
                <a:t>Bank</a:t>
              </a:r>
            </a:p>
          </p:txBody>
        </p:sp>
        <p:sp>
          <p:nvSpPr>
            <p:cNvPr id="2071" name="AutoShape 23"/>
            <p:cNvSpPr>
              <a:spLocks noChangeArrowheads="1"/>
            </p:cNvSpPr>
            <p:nvPr/>
          </p:nvSpPr>
          <p:spPr bwMode="auto">
            <a:xfrm>
              <a:off x="5588000" y="3203575"/>
              <a:ext cx="1143000" cy="609600"/>
            </a:xfrm>
            <a:prstGeom prst="rightArrow">
              <a:avLst>
                <a:gd name="adj1" fmla="val 50000"/>
                <a:gd name="adj2" fmla="val 46875"/>
              </a:avLst>
            </a:prstGeom>
            <a:gradFill rotWithShape="1">
              <a:gsLst>
                <a:gs pos="0">
                  <a:srgbClr val="B1B1CB">
                    <a:gamma/>
                    <a:tint val="78824"/>
                    <a:invGamma/>
                  </a:srgbClr>
                </a:gs>
                <a:gs pos="100000">
                  <a:srgbClr val="B1B1CB"/>
                </a:gs>
              </a:gsLst>
              <a:path path="rect">
                <a:fillToRect l="50000" t="50000" r="50000" b="50000"/>
              </a:path>
            </a:gradFill>
            <a:ln w="9525" algn="ctr">
              <a:solidFill>
                <a:srgbClr val="4A4A6E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r>
                <a:rPr lang="nl-NL" sz="1800" b="1" dirty="0">
                  <a:solidFill>
                    <a:srgbClr val="3B3B57"/>
                  </a:solidFill>
                  <a:latin typeface="+mj-lt"/>
                </a:rPr>
                <a:t>File</a:t>
              </a:r>
            </a:p>
          </p:txBody>
        </p:sp>
        <p:sp>
          <p:nvSpPr>
            <p:cNvPr id="2" name="Text Box 9"/>
            <p:cNvSpPr txBox="1">
              <a:spLocks noChangeArrowheads="1"/>
            </p:cNvSpPr>
            <p:nvPr/>
          </p:nvSpPr>
          <p:spPr bwMode="auto">
            <a:xfrm>
              <a:off x="3657600" y="3343275"/>
              <a:ext cx="1689100" cy="850900"/>
            </a:xfrm>
            <a:prstGeom prst="rect">
              <a:avLst/>
            </a:prstGeom>
            <a:gradFill rotWithShape="1">
              <a:gsLst>
                <a:gs pos="0">
                  <a:srgbClr val="B1B1CB">
                    <a:gamma/>
                    <a:tint val="78824"/>
                    <a:invGamma/>
                  </a:srgbClr>
                </a:gs>
                <a:gs pos="100000">
                  <a:srgbClr val="B1B1CB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4A4A6E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en-US" altLang="zh-CN" sz="2100" b="1" dirty="0">
                  <a:solidFill>
                    <a:srgbClr val="3B3B57"/>
                  </a:solidFill>
                  <a:latin typeface="+mj-lt"/>
                  <a:ea typeface="宋体" pitchFamily="2" charset="-122"/>
                </a:rPr>
                <a:t>Lock box</a:t>
              </a:r>
            </a:p>
          </p:txBody>
        </p:sp>
        <p:sp>
          <p:nvSpPr>
            <p:cNvPr id="3" name="Text Box 9"/>
            <p:cNvSpPr txBox="1">
              <a:spLocks noChangeArrowheads="1"/>
            </p:cNvSpPr>
            <p:nvPr/>
          </p:nvSpPr>
          <p:spPr bwMode="auto">
            <a:xfrm>
              <a:off x="6956982" y="3482975"/>
              <a:ext cx="1838226" cy="850900"/>
            </a:xfrm>
            <a:prstGeom prst="rect">
              <a:avLst/>
            </a:prstGeom>
            <a:gradFill rotWithShape="1">
              <a:gsLst>
                <a:gs pos="0">
                  <a:srgbClr val="B1B1CB">
                    <a:gamma/>
                    <a:tint val="78824"/>
                    <a:invGamma/>
                  </a:srgbClr>
                </a:gs>
                <a:gs pos="100000">
                  <a:srgbClr val="B1B1CB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4A4A6E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en-US" altLang="zh-CN" sz="2100" b="1" dirty="0" smtClean="0">
                  <a:solidFill>
                    <a:srgbClr val="3B3B57"/>
                  </a:solidFill>
                  <a:latin typeface="+mj-lt"/>
                  <a:ea typeface="宋体" pitchFamily="2" charset="-122"/>
                </a:rPr>
                <a:t>Payments</a:t>
              </a:r>
              <a:endParaRPr lang="en-US" altLang="zh-CN" sz="2100" b="1" dirty="0">
                <a:solidFill>
                  <a:srgbClr val="3B3B57"/>
                </a:solidFill>
                <a:latin typeface="+mj-lt"/>
                <a:ea typeface="宋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49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 Bank File - New AR Payments</a:t>
            </a:r>
          </a:p>
        </p:txBody>
      </p:sp>
      <p:sp>
        <p:nvSpPr>
          <p:cNvPr id="19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82845" y="6638544"/>
            <a:ext cx="1461155" cy="219456"/>
          </a:xfrm>
        </p:spPr>
        <p:txBody>
          <a:bodyPr/>
          <a:lstStyle/>
          <a:p>
            <a:r>
              <a:rPr lang="en-US" smtClean="0"/>
              <a:t>MC-4.2-1-LB-060</a:t>
            </a:r>
            <a:endParaRPr lang="en-US" dirty="0"/>
          </a:p>
        </p:txBody>
      </p:sp>
      <p:sp>
        <p:nvSpPr>
          <p:cNvPr id="362498" name="Rectangle 2"/>
          <p:cNvSpPr>
            <a:spLocks noChangeArrowheads="1"/>
          </p:cNvSpPr>
          <p:nvPr/>
        </p:nvSpPr>
        <p:spPr bwMode="auto">
          <a:xfrm>
            <a:off x="1908175" y="1544638"/>
            <a:ext cx="4824413" cy="3684587"/>
          </a:xfrm>
          <a:prstGeom prst="rect">
            <a:avLst/>
          </a:prstGeom>
          <a:solidFill>
            <a:srgbClr val="FEA46A">
              <a:alpha val="31000"/>
            </a:srgb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62500" name="Rectangle 4">
            <a:hlinkClick r:id="rId2"/>
          </p:cNvPr>
          <p:cNvSpPr>
            <a:spLocks noChangeArrowheads="1"/>
          </p:cNvSpPr>
          <p:nvPr/>
        </p:nvSpPr>
        <p:spPr bwMode="auto">
          <a:xfrm>
            <a:off x="2705100" y="3089275"/>
            <a:ext cx="1150938" cy="719138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400" b="1">
                <a:solidFill>
                  <a:schemeClr val="bg1"/>
                </a:solidFill>
                <a:latin typeface="+mj-lt"/>
              </a:rPr>
              <a:t>Customer</a:t>
            </a:r>
          </a:p>
          <a:p>
            <a:r>
              <a:rPr lang="en-US" sz="1400" b="1">
                <a:solidFill>
                  <a:schemeClr val="bg1"/>
                </a:solidFill>
                <a:latin typeface="+mj-lt"/>
              </a:rPr>
              <a:t>Invoice</a:t>
            </a:r>
            <a:endParaRPr lang="en-US" sz="14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62501" name="Rectangle 5">
            <a:hlinkClick r:id="rId2"/>
          </p:cNvPr>
          <p:cNvSpPr>
            <a:spLocks noChangeArrowheads="1"/>
          </p:cNvSpPr>
          <p:nvPr/>
        </p:nvSpPr>
        <p:spPr bwMode="auto">
          <a:xfrm>
            <a:off x="4589463" y="3094038"/>
            <a:ext cx="1223962" cy="719137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400" b="1">
                <a:solidFill>
                  <a:schemeClr val="bg1"/>
                </a:solidFill>
                <a:latin typeface="+mj-lt"/>
              </a:rPr>
              <a:t>AR Payment</a:t>
            </a:r>
          </a:p>
          <a:p>
            <a:r>
              <a:rPr lang="en-US" sz="1400" b="1">
                <a:solidFill>
                  <a:schemeClr val="bg1"/>
                </a:solidFill>
                <a:latin typeface="+mj-lt"/>
              </a:rPr>
              <a:t>check, draft</a:t>
            </a:r>
            <a:endParaRPr lang="en-US" sz="14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62502" name="Rectangle 6">
            <a:hlinkClick r:id="rId2"/>
          </p:cNvPr>
          <p:cNvSpPr>
            <a:spLocks noChangeArrowheads="1"/>
          </p:cNvSpPr>
          <p:nvPr/>
        </p:nvSpPr>
        <p:spPr bwMode="auto">
          <a:xfrm>
            <a:off x="7570788" y="3094038"/>
            <a:ext cx="1139825" cy="719137"/>
          </a:xfrm>
          <a:prstGeom prst="rect">
            <a:avLst/>
          </a:prstGeom>
          <a:solidFill>
            <a:srgbClr val="2461AA"/>
          </a:solidFill>
          <a:ln w="9525" algn="ctr">
            <a:solidFill>
              <a:srgbClr val="2461AA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r>
              <a:rPr lang="en-US" sz="1400" b="1">
                <a:solidFill>
                  <a:schemeClr val="bg1"/>
                </a:solidFill>
                <a:latin typeface="+mj-lt"/>
              </a:rPr>
              <a:t>Own Bank</a:t>
            </a:r>
          </a:p>
        </p:txBody>
      </p:sp>
      <p:sp>
        <p:nvSpPr>
          <p:cNvPr id="362503" name="Rectangle 7">
            <a:hlinkClick r:id="rId2"/>
          </p:cNvPr>
          <p:cNvSpPr>
            <a:spLocks noChangeArrowheads="1"/>
          </p:cNvSpPr>
          <p:nvPr/>
        </p:nvSpPr>
        <p:spPr bwMode="auto">
          <a:xfrm>
            <a:off x="468313" y="3089275"/>
            <a:ext cx="1139825" cy="719138"/>
          </a:xfrm>
          <a:prstGeom prst="rect">
            <a:avLst/>
          </a:prstGeom>
          <a:solidFill>
            <a:srgbClr val="2461AA"/>
          </a:solidFill>
          <a:ln w="9525" algn="ctr">
            <a:solidFill>
              <a:srgbClr val="2461AA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r>
              <a:rPr lang="en-US" sz="1400" b="1">
                <a:solidFill>
                  <a:schemeClr val="bg1"/>
                </a:solidFill>
                <a:latin typeface="+mj-lt"/>
              </a:rPr>
              <a:t>Customer</a:t>
            </a:r>
          </a:p>
        </p:txBody>
      </p:sp>
      <p:cxnSp>
        <p:nvCxnSpPr>
          <p:cNvPr id="362504" name="AutoShape 8"/>
          <p:cNvCxnSpPr>
            <a:cxnSpLocks noChangeShapeType="1"/>
            <a:stCxn id="362503" idx="3"/>
            <a:endCxn id="362500" idx="1"/>
          </p:cNvCxnSpPr>
          <p:nvPr/>
        </p:nvCxnSpPr>
        <p:spPr bwMode="auto">
          <a:xfrm>
            <a:off x="1608138" y="3449638"/>
            <a:ext cx="1096962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ffectLst/>
        </p:spPr>
      </p:cxnSp>
      <p:cxnSp>
        <p:nvCxnSpPr>
          <p:cNvPr id="362505" name="AutoShape 9"/>
          <p:cNvCxnSpPr>
            <a:cxnSpLocks noChangeShapeType="1"/>
            <a:stCxn id="362501" idx="3"/>
            <a:endCxn id="362502" idx="1"/>
          </p:cNvCxnSpPr>
          <p:nvPr/>
        </p:nvCxnSpPr>
        <p:spPr bwMode="auto">
          <a:xfrm>
            <a:off x="5813425" y="3454400"/>
            <a:ext cx="1757363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ffectLst/>
        </p:spPr>
      </p:cxnSp>
      <p:sp>
        <p:nvSpPr>
          <p:cNvPr id="362507" name="Text Box 11"/>
          <p:cNvSpPr txBox="1">
            <a:spLocks noChangeArrowheads="1"/>
          </p:cNvSpPr>
          <p:nvPr/>
        </p:nvSpPr>
        <p:spPr bwMode="auto">
          <a:xfrm>
            <a:off x="2843213" y="1595438"/>
            <a:ext cx="2952750" cy="4587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solidFill>
                  <a:schemeClr val="tx2"/>
                </a:solidFill>
                <a:latin typeface="+mj-lt"/>
              </a:rPr>
              <a:t>QAD Financials</a:t>
            </a:r>
          </a:p>
        </p:txBody>
      </p:sp>
      <p:cxnSp>
        <p:nvCxnSpPr>
          <p:cNvPr id="362508" name="AutoShape 12"/>
          <p:cNvCxnSpPr>
            <a:cxnSpLocks noChangeShapeType="1"/>
            <a:stCxn id="362512" idx="1"/>
            <a:endCxn id="362503" idx="0"/>
          </p:cNvCxnSpPr>
          <p:nvPr/>
        </p:nvCxnSpPr>
        <p:spPr bwMode="auto">
          <a:xfrm rot="10800000" flipV="1">
            <a:off x="1038225" y="2489200"/>
            <a:ext cx="6532563" cy="60007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 type="triangle" w="med" len="med"/>
            <a:tailEnd/>
          </a:ln>
          <a:effectLst/>
        </p:spPr>
      </p:cxnSp>
      <p:sp>
        <p:nvSpPr>
          <p:cNvPr id="362509" name="Text Box 13"/>
          <p:cNvSpPr txBox="1">
            <a:spLocks noChangeArrowheads="1"/>
          </p:cNvSpPr>
          <p:nvPr/>
        </p:nvSpPr>
        <p:spPr bwMode="auto">
          <a:xfrm>
            <a:off x="2080252" y="3141663"/>
            <a:ext cx="360363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dirty="0">
                <a:solidFill>
                  <a:schemeClr val="tx2"/>
                </a:solidFill>
                <a:latin typeface="+mj-lt"/>
              </a:rPr>
              <a:t>1</a:t>
            </a:r>
          </a:p>
        </p:txBody>
      </p:sp>
      <p:sp>
        <p:nvSpPr>
          <p:cNvPr id="362510" name="Text Box 14"/>
          <p:cNvSpPr txBox="1">
            <a:spLocks noChangeArrowheads="1"/>
          </p:cNvSpPr>
          <p:nvPr/>
        </p:nvSpPr>
        <p:spPr bwMode="auto">
          <a:xfrm>
            <a:off x="3724275" y="2466975"/>
            <a:ext cx="1795463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>
                <a:solidFill>
                  <a:schemeClr val="tx2"/>
                </a:solidFill>
                <a:latin typeface="+mj-lt"/>
              </a:rPr>
              <a:t>2 (check by mail)</a:t>
            </a:r>
          </a:p>
        </p:txBody>
      </p:sp>
      <p:sp>
        <p:nvSpPr>
          <p:cNvPr id="362511" name="Text Box 15"/>
          <p:cNvSpPr txBox="1">
            <a:spLocks noChangeArrowheads="1"/>
          </p:cNvSpPr>
          <p:nvPr/>
        </p:nvSpPr>
        <p:spPr bwMode="auto">
          <a:xfrm>
            <a:off x="5932488" y="3144838"/>
            <a:ext cx="1668462" cy="609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dirty="0">
                <a:solidFill>
                  <a:schemeClr val="tx2"/>
                </a:solidFill>
                <a:latin typeface="+mj-lt"/>
              </a:rPr>
              <a:t>3 (new payment message)</a:t>
            </a:r>
          </a:p>
        </p:txBody>
      </p:sp>
      <p:sp>
        <p:nvSpPr>
          <p:cNvPr id="362512" name="Rectangle 16">
            <a:hlinkClick r:id="rId2"/>
          </p:cNvPr>
          <p:cNvSpPr>
            <a:spLocks noChangeArrowheads="1"/>
          </p:cNvSpPr>
          <p:nvPr/>
        </p:nvSpPr>
        <p:spPr bwMode="auto">
          <a:xfrm>
            <a:off x="7570788" y="2128838"/>
            <a:ext cx="1139825" cy="719137"/>
          </a:xfrm>
          <a:prstGeom prst="rect">
            <a:avLst/>
          </a:prstGeom>
          <a:solidFill>
            <a:srgbClr val="2461AA"/>
          </a:solidFill>
          <a:ln w="9525" algn="ctr">
            <a:solidFill>
              <a:srgbClr val="2461AA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r>
              <a:rPr lang="en-US" sz="1400" b="1">
                <a:solidFill>
                  <a:schemeClr val="bg1"/>
                </a:solidFill>
                <a:latin typeface="+mj-lt"/>
              </a:rPr>
              <a:t>Lock Box</a:t>
            </a:r>
          </a:p>
        </p:txBody>
      </p:sp>
      <p:cxnSp>
        <p:nvCxnSpPr>
          <p:cNvPr id="362513" name="AutoShape 17"/>
          <p:cNvCxnSpPr>
            <a:cxnSpLocks noChangeShapeType="1"/>
            <a:stCxn id="362512" idx="2"/>
            <a:endCxn id="362502" idx="0"/>
          </p:cNvCxnSpPr>
          <p:nvPr/>
        </p:nvCxnSpPr>
        <p:spPr bwMode="auto">
          <a:xfrm rot="5400000">
            <a:off x="8017668" y="2971007"/>
            <a:ext cx="246063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362514" name="AutoShape 18"/>
          <p:cNvCxnSpPr>
            <a:cxnSpLocks noChangeShapeType="1"/>
            <a:stCxn id="362501" idx="1"/>
            <a:endCxn id="362500" idx="3"/>
          </p:cNvCxnSpPr>
          <p:nvPr/>
        </p:nvCxnSpPr>
        <p:spPr bwMode="auto">
          <a:xfrm flipH="1" flipV="1">
            <a:off x="3856038" y="3449638"/>
            <a:ext cx="733425" cy="476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</p:cxnSp>
      <p:sp>
        <p:nvSpPr>
          <p:cNvPr id="362515" name="Text Box 19"/>
          <p:cNvSpPr txBox="1">
            <a:spLocks noChangeArrowheads="1"/>
          </p:cNvSpPr>
          <p:nvPr/>
        </p:nvSpPr>
        <p:spPr bwMode="auto">
          <a:xfrm>
            <a:off x="3903055" y="3113088"/>
            <a:ext cx="677863" cy="723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dirty="0">
                <a:solidFill>
                  <a:schemeClr val="tx2"/>
                </a:solidFill>
                <a:latin typeface="+mj-lt"/>
              </a:rPr>
              <a:t>4</a:t>
            </a:r>
          </a:p>
          <a:p>
            <a:pPr>
              <a:spcBef>
                <a:spcPct val="50000"/>
              </a:spcBef>
            </a:pPr>
            <a:r>
              <a:rPr lang="en-US" sz="1400" dirty="0">
                <a:solidFill>
                  <a:schemeClr val="tx2"/>
                </a:solidFill>
                <a:latin typeface="+mj-lt"/>
              </a:rPr>
              <a:t>Link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52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 Bank File - Collected AR Payments</a:t>
            </a:r>
          </a:p>
        </p:txBody>
      </p:sp>
      <p:sp>
        <p:nvSpPr>
          <p:cNvPr id="1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37369" y="6638544"/>
            <a:ext cx="1206631" cy="219456"/>
          </a:xfrm>
        </p:spPr>
        <p:txBody>
          <a:bodyPr/>
          <a:lstStyle/>
          <a:p>
            <a:r>
              <a:rPr lang="en-US" smtClean="0"/>
              <a:t>MC-4.2-1-LB-070</a:t>
            </a:r>
            <a:endParaRPr lang="en-US" dirty="0"/>
          </a:p>
        </p:txBody>
      </p:sp>
      <p:grpSp>
        <p:nvGrpSpPr>
          <p:cNvPr id="16" name="Group 15"/>
          <p:cNvGrpSpPr/>
          <p:nvPr/>
        </p:nvGrpSpPr>
        <p:grpSpPr>
          <a:xfrm>
            <a:off x="440032" y="1252401"/>
            <a:ext cx="8242300" cy="4764087"/>
            <a:chOff x="468313" y="1544638"/>
            <a:chExt cx="8242300" cy="4764087"/>
          </a:xfrm>
        </p:grpSpPr>
        <p:sp>
          <p:nvSpPr>
            <p:cNvPr id="363522" name="Rectangle 2"/>
            <p:cNvSpPr>
              <a:spLocks noChangeArrowheads="1"/>
            </p:cNvSpPr>
            <p:nvPr/>
          </p:nvSpPr>
          <p:spPr bwMode="auto">
            <a:xfrm>
              <a:off x="1908175" y="1544638"/>
              <a:ext cx="4824413" cy="3684587"/>
            </a:xfrm>
            <a:prstGeom prst="rect">
              <a:avLst/>
            </a:prstGeom>
            <a:solidFill>
              <a:schemeClr val="accent1">
                <a:alpha val="31000"/>
              </a:schemeClr>
            </a:solidFill>
            <a:ln w="9525" algn="ctr">
              <a:solidFill>
                <a:schemeClr val="tx2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63524" name="Rectangle 4">
              <a:hlinkClick r:id="rId2"/>
            </p:cNvPr>
            <p:cNvSpPr>
              <a:spLocks noChangeArrowheads="1"/>
            </p:cNvSpPr>
            <p:nvPr/>
          </p:nvSpPr>
          <p:spPr bwMode="auto">
            <a:xfrm>
              <a:off x="3687763" y="3094038"/>
              <a:ext cx="1223962" cy="719137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en-US" sz="1400" b="1" dirty="0">
                  <a:solidFill>
                    <a:schemeClr val="bg1"/>
                  </a:solidFill>
                  <a:latin typeface="+mj-lt"/>
                </a:rPr>
                <a:t>AR Payment</a:t>
              </a:r>
            </a:p>
            <a:p>
              <a:r>
                <a:rPr lang="en-US" sz="1400" b="1" dirty="0">
                  <a:solidFill>
                    <a:schemeClr val="bg1"/>
                  </a:solidFill>
                  <a:latin typeface="+mj-lt"/>
                </a:rPr>
                <a:t>check, draft</a:t>
              </a:r>
              <a:endParaRPr lang="en-US" sz="14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63525" name="Rectangle 5">
              <a:hlinkClick r:id="rId2"/>
            </p:cNvPr>
            <p:cNvSpPr>
              <a:spLocks noChangeArrowheads="1"/>
            </p:cNvSpPr>
            <p:nvPr/>
          </p:nvSpPr>
          <p:spPr bwMode="auto">
            <a:xfrm>
              <a:off x="7570788" y="3094038"/>
              <a:ext cx="1139825" cy="719137"/>
            </a:xfrm>
            <a:prstGeom prst="rect">
              <a:avLst/>
            </a:prstGeom>
            <a:solidFill>
              <a:srgbClr val="2461AA"/>
            </a:solidFill>
            <a:ln w="9525" algn="ctr">
              <a:solidFill>
                <a:srgbClr val="2461AA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+mj-lt"/>
                </a:rPr>
                <a:t>Own Bank</a:t>
              </a:r>
            </a:p>
          </p:txBody>
        </p:sp>
        <p:sp>
          <p:nvSpPr>
            <p:cNvPr id="363526" name="Rectangle 6">
              <a:hlinkClick r:id="rId2"/>
            </p:cNvPr>
            <p:cNvSpPr>
              <a:spLocks noChangeArrowheads="1"/>
            </p:cNvSpPr>
            <p:nvPr/>
          </p:nvSpPr>
          <p:spPr bwMode="auto">
            <a:xfrm>
              <a:off x="468313" y="3089275"/>
              <a:ext cx="1139825" cy="719138"/>
            </a:xfrm>
            <a:prstGeom prst="rect">
              <a:avLst/>
            </a:prstGeom>
            <a:solidFill>
              <a:srgbClr val="2461AA"/>
            </a:solidFill>
            <a:ln w="9525" algn="ctr">
              <a:solidFill>
                <a:srgbClr val="2461AA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+mj-lt"/>
                </a:rPr>
                <a:t>Customer</a:t>
              </a:r>
            </a:p>
          </p:txBody>
        </p:sp>
        <p:cxnSp>
          <p:nvCxnSpPr>
            <p:cNvPr id="363527" name="AutoShape 7"/>
            <p:cNvCxnSpPr>
              <a:cxnSpLocks noChangeShapeType="1"/>
              <a:stCxn id="363524" idx="3"/>
              <a:endCxn id="363525" idx="1"/>
            </p:cNvCxnSpPr>
            <p:nvPr/>
          </p:nvCxnSpPr>
          <p:spPr bwMode="auto">
            <a:xfrm>
              <a:off x="4911725" y="3454400"/>
              <a:ext cx="2659063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</p:cxnSp>
        <p:sp>
          <p:nvSpPr>
            <p:cNvPr id="363529" name="Text Box 9"/>
            <p:cNvSpPr txBox="1">
              <a:spLocks noChangeArrowheads="1"/>
            </p:cNvSpPr>
            <p:nvPr/>
          </p:nvSpPr>
          <p:spPr bwMode="auto">
            <a:xfrm>
              <a:off x="2843213" y="1595438"/>
              <a:ext cx="2952750" cy="45878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>
                  <a:solidFill>
                    <a:schemeClr val="tx2"/>
                  </a:solidFill>
                  <a:latin typeface="+mj-lt"/>
                </a:rPr>
                <a:t>QAD Financials</a:t>
              </a:r>
            </a:p>
          </p:txBody>
        </p:sp>
        <p:sp>
          <p:nvSpPr>
            <p:cNvPr id="363530" name="Rectangle 10">
              <a:hlinkClick r:id="rId2"/>
            </p:cNvPr>
            <p:cNvSpPr>
              <a:spLocks noChangeArrowheads="1"/>
            </p:cNvSpPr>
            <p:nvPr/>
          </p:nvSpPr>
          <p:spPr bwMode="auto">
            <a:xfrm>
              <a:off x="3708400" y="5589588"/>
              <a:ext cx="1139825" cy="719137"/>
            </a:xfrm>
            <a:prstGeom prst="rect">
              <a:avLst/>
            </a:prstGeom>
            <a:solidFill>
              <a:srgbClr val="2461AA"/>
            </a:solidFill>
            <a:ln w="9525" algn="ctr">
              <a:solidFill>
                <a:srgbClr val="2461AA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+mj-lt"/>
                </a:rPr>
                <a:t>Collecting </a:t>
              </a:r>
            </a:p>
            <a:p>
              <a:r>
                <a:rPr lang="en-US" sz="1400" b="1">
                  <a:solidFill>
                    <a:schemeClr val="bg1"/>
                  </a:solidFill>
                  <a:latin typeface="+mj-lt"/>
                </a:rPr>
                <a:t>the money</a:t>
              </a:r>
            </a:p>
          </p:txBody>
        </p:sp>
        <p:sp>
          <p:nvSpPr>
            <p:cNvPr id="363531" name="Rectangle 11">
              <a:hlinkClick r:id="rId2"/>
            </p:cNvPr>
            <p:cNvSpPr>
              <a:spLocks noChangeArrowheads="1"/>
            </p:cNvSpPr>
            <p:nvPr/>
          </p:nvSpPr>
          <p:spPr bwMode="auto">
            <a:xfrm>
              <a:off x="468313" y="4076700"/>
              <a:ext cx="1139825" cy="719138"/>
            </a:xfrm>
            <a:prstGeom prst="rect">
              <a:avLst/>
            </a:prstGeom>
            <a:solidFill>
              <a:srgbClr val="2461AA"/>
            </a:solidFill>
            <a:ln w="9525" algn="ctr">
              <a:solidFill>
                <a:srgbClr val="2461AA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+mj-lt"/>
                </a:rPr>
                <a:t>Customer</a:t>
              </a:r>
            </a:p>
            <a:p>
              <a:r>
                <a:rPr lang="en-US" sz="1400" b="1">
                  <a:solidFill>
                    <a:schemeClr val="bg1"/>
                  </a:solidFill>
                  <a:latin typeface="+mj-lt"/>
                </a:rPr>
                <a:t>Bank</a:t>
              </a:r>
            </a:p>
          </p:txBody>
        </p:sp>
        <p:cxnSp>
          <p:nvCxnSpPr>
            <p:cNvPr id="363532" name="AutoShape 12"/>
            <p:cNvCxnSpPr>
              <a:cxnSpLocks noChangeShapeType="1"/>
              <a:stCxn id="363525" idx="2"/>
              <a:endCxn id="363530" idx="3"/>
            </p:cNvCxnSpPr>
            <p:nvPr/>
          </p:nvCxnSpPr>
          <p:spPr bwMode="auto">
            <a:xfrm rot="5400000">
              <a:off x="5426075" y="3235325"/>
              <a:ext cx="2136775" cy="3292475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 type="triangle" w="med" len="med"/>
              <a:tailEnd/>
            </a:ln>
            <a:effectLst/>
          </p:spPr>
        </p:cxnSp>
        <p:cxnSp>
          <p:nvCxnSpPr>
            <p:cNvPr id="363533" name="AutoShape 13"/>
            <p:cNvCxnSpPr>
              <a:cxnSpLocks noChangeShapeType="1"/>
              <a:stCxn id="363531" idx="2"/>
              <a:endCxn id="363530" idx="1"/>
            </p:cNvCxnSpPr>
            <p:nvPr/>
          </p:nvCxnSpPr>
          <p:spPr bwMode="auto">
            <a:xfrm rot="16200000" flipH="1">
              <a:off x="1796257" y="4037806"/>
              <a:ext cx="1154112" cy="2670175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363534" name="Text Box 14"/>
            <p:cNvSpPr txBox="1">
              <a:spLocks noChangeArrowheads="1"/>
            </p:cNvSpPr>
            <p:nvPr/>
          </p:nvSpPr>
          <p:spPr bwMode="auto">
            <a:xfrm>
              <a:off x="5047016" y="3132138"/>
              <a:ext cx="1668462" cy="83099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dirty="0">
                  <a:solidFill>
                    <a:schemeClr val="tx2"/>
                  </a:solidFill>
                  <a:latin typeface="+mj-lt"/>
                </a:rPr>
                <a:t>6 (collected payment messages)</a:t>
              </a:r>
            </a:p>
          </p:txBody>
        </p:sp>
        <p:sp>
          <p:nvSpPr>
            <p:cNvPr id="363535" name="Text Box 15"/>
            <p:cNvSpPr txBox="1">
              <a:spLocks noChangeArrowheads="1"/>
            </p:cNvSpPr>
            <p:nvPr/>
          </p:nvSpPr>
          <p:spPr bwMode="auto">
            <a:xfrm>
              <a:off x="5940425" y="5589588"/>
              <a:ext cx="360363" cy="3968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>
                  <a:solidFill>
                    <a:schemeClr val="tx2"/>
                  </a:solidFill>
                  <a:latin typeface="+mj-lt"/>
                </a:rPr>
                <a:t>5</a:t>
              </a: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4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Streamline customer payment process</a:t>
            </a:r>
          </a:p>
          <a:p>
            <a:r>
              <a:rPr lang="en-US"/>
              <a:t>Process Automation</a:t>
            </a:r>
          </a:p>
          <a:p>
            <a:r>
              <a:rPr lang="en-US"/>
              <a:t>Reduce overhead</a:t>
            </a:r>
          </a:p>
          <a:p>
            <a:r>
              <a:rPr lang="en-US"/>
              <a:t>Reduce error rate</a:t>
            </a:r>
          </a:p>
        </p:txBody>
      </p:sp>
      <p:sp>
        <p:nvSpPr>
          <p:cNvPr id="359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Benefits of Lockbox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35711" y="6638544"/>
            <a:ext cx="1508289" cy="219456"/>
          </a:xfrm>
        </p:spPr>
        <p:txBody>
          <a:bodyPr/>
          <a:lstStyle/>
          <a:p>
            <a:r>
              <a:rPr lang="en-US" smtClean="0"/>
              <a:t>MC-4.2-1-LB-080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3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Understand the benefits of using the Process Incoming Bank Files function</a:t>
            </a:r>
          </a:p>
          <a:p>
            <a:r>
              <a:rPr lang="en-US"/>
              <a:t>Learn to set up and use the Process Incoming Bank Files function</a:t>
            </a:r>
          </a:p>
          <a:p>
            <a:r>
              <a:rPr lang="en-US"/>
              <a:t>Understand the differences between US lockbox processing and European SWIFT MT940</a:t>
            </a:r>
          </a:p>
          <a:p>
            <a:endParaRPr lang="en-US"/>
          </a:p>
        </p:txBody>
      </p:sp>
      <p:sp>
        <p:nvSpPr>
          <p:cNvPr id="356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Objective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73419" y="6638544"/>
            <a:ext cx="1470581" cy="219456"/>
          </a:xfrm>
        </p:spPr>
        <p:txBody>
          <a:bodyPr/>
          <a:lstStyle/>
          <a:p>
            <a:r>
              <a:rPr lang="en-US" smtClean="0"/>
              <a:t>MC-4.2-1-LB-020</a:t>
            </a:r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7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55000"/>
              </a:spcBef>
            </a:pPr>
            <a:r>
              <a:rPr lang="en-US"/>
              <a:t>Commonly used throughout Europe</a:t>
            </a:r>
          </a:p>
          <a:p>
            <a:pPr>
              <a:spcBef>
                <a:spcPct val="55000"/>
              </a:spcBef>
            </a:pPr>
            <a:r>
              <a:rPr lang="en-US"/>
              <a:t>In Financials, use SWIFT MT940 to create </a:t>
            </a:r>
            <a:r>
              <a:rPr lang="en-US" b="1"/>
              <a:t>bank statement lines</a:t>
            </a:r>
            <a:r>
              <a:rPr lang="en-US"/>
              <a:t> only</a:t>
            </a:r>
          </a:p>
          <a:p>
            <a:pPr>
              <a:spcBef>
                <a:spcPct val="55000"/>
              </a:spcBef>
            </a:pPr>
            <a:r>
              <a:rPr lang="en-US"/>
              <a:t>SWIFT MT940 file has a predefined structure and contains account transaction data</a:t>
            </a:r>
          </a:p>
          <a:p>
            <a:pPr>
              <a:spcBef>
                <a:spcPct val="55000"/>
              </a:spcBef>
            </a:pPr>
            <a:r>
              <a:rPr lang="en-US"/>
              <a:t>Each file contains a header, a section with transactions, and a footer</a:t>
            </a:r>
          </a:p>
        </p:txBody>
      </p:sp>
      <p:sp>
        <p:nvSpPr>
          <p:cNvPr id="372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European Processing: SWIFT MT940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67687" y="6638544"/>
            <a:ext cx="1376313" cy="219456"/>
          </a:xfrm>
        </p:spPr>
        <p:txBody>
          <a:bodyPr/>
          <a:lstStyle/>
          <a:p>
            <a:r>
              <a:rPr lang="en-US" smtClean="0"/>
              <a:t>MC-4.2-1-LB-081</a:t>
            </a: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Customer Roxy, US-WEST, three open invoices</a:t>
            </a:r>
          </a:p>
          <a:p>
            <a:r>
              <a:rPr lang="en-US"/>
              <a:t>Roxy sends three checks to lock box of our bank (Wells Fargo)</a:t>
            </a:r>
          </a:p>
          <a:p>
            <a:r>
              <a:rPr lang="en-US"/>
              <a:t>Our bank sends us the data file with details of received customer checks</a:t>
            </a:r>
          </a:p>
          <a:p>
            <a:r>
              <a:rPr lang="en-US"/>
              <a:t>Our bank sends us a second data file with the details of the customer checks that have been collected</a:t>
            </a:r>
          </a:p>
        </p:txBody>
      </p:sp>
      <p:sp>
        <p:nvSpPr>
          <p:cNvPr id="337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Demo Scenario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63992" y="6638544"/>
            <a:ext cx="1480008" cy="219456"/>
          </a:xfrm>
        </p:spPr>
        <p:txBody>
          <a:bodyPr/>
          <a:lstStyle/>
          <a:p>
            <a:r>
              <a:rPr lang="en-US" smtClean="0"/>
              <a:t>MC-4.2-1-LB-182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5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tabLst>
                <a:tab pos="6973888" algn="l"/>
              </a:tabLst>
            </a:pPr>
            <a:r>
              <a:rPr lang="en-US" sz="2400" dirty="0"/>
              <a:t>Own bank account</a:t>
            </a:r>
          </a:p>
          <a:p>
            <a:pPr lvl="1">
              <a:lnSpc>
                <a:spcPct val="90000"/>
              </a:lnSpc>
              <a:tabLst>
                <a:tab pos="6973888" algn="l"/>
              </a:tabLst>
            </a:pPr>
            <a:r>
              <a:rPr lang="en-US" sz="2000" dirty="0"/>
              <a:t>Combination own bank/entity must be unique </a:t>
            </a:r>
            <a:endParaRPr lang="en-US" sz="1800" dirty="0"/>
          </a:p>
          <a:p>
            <a:pPr>
              <a:lnSpc>
                <a:spcPct val="90000"/>
              </a:lnSpc>
              <a:spcBef>
                <a:spcPct val="55000"/>
              </a:spcBef>
              <a:tabLst>
                <a:tab pos="6973888" algn="l"/>
              </a:tabLst>
            </a:pPr>
            <a:r>
              <a:rPr lang="en-US" sz="2400" dirty="0"/>
              <a:t>Importing predefined bank format XML files for use with electronic bank payments. </a:t>
            </a:r>
          </a:p>
          <a:p>
            <a:pPr lvl="1">
              <a:lnSpc>
                <a:spcPct val="90000"/>
              </a:lnSpc>
              <a:tabLst>
                <a:tab pos="6973888" algn="l"/>
              </a:tabLst>
            </a:pPr>
            <a:r>
              <a:rPr lang="en-US" sz="2000" dirty="0"/>
              <a:t>Bank File Format Import (described in the previous chapter)</a:t>
            </a:r>
          </a:p>
          <a:p>
            <a:pPr>
              <a:lnSpc>
                <a:spcPct val="90000"/>
              </a:lnSpc>
              <a:spcBef>
                <a:spcPct val="55000"/>
              </a:spcBef>
              <a:tabLst>
                <a:tab pos="6973888" algn="l"/>
              </a:tabLst>
            </a:pPr>
            <a:r>
              <a:rPr lang="en-US" sz="2400" dirty="0"/>
              <a:t>Linking payment formats to bank accounts. </a:t>
            </a:r>
          </a:p>
          <a:p>
            <a:pPr lvl="1">
              <a:lnSpc>
                <a:spcPct val="90000"/>
              </a:lnSpc>
              <a:tabLst>
                <a:tab pos="6973888" algn="l"/>
              </a:tabLst>
            </a:pPr>
            <a:r>
              <a:rPr lang="en-US" sz="2000" dirty="0"/>
              <a:t>Bank Payment Format Link (described in the previous chapter)</a:t>
            </a:r>
          </a:p>
          <a:p>
            <a:pPr>
              <a:lnSpc>
                <a:spcPct val="90000"/>
              </a:lnSpc>
              <a:spcBef>
                <a:spcPct val="55000"/>
              </a:spcBef>
              <a:tabLst>
                <a:tab pos="6973888" algn="l"/>
              </a:tabLst>
            </a:pPr>
            <a:r>
              <a:rPr lang="en-US" sz="2400" dirty="0"/>
              <a:t>Configuring bank payment formats for use with automatic payments from bank payment files.</a:t>
            </a:r>
          </a:p>
          <a:p>
            <a:pPr lvl="1">
              <a:lnSpc>
                <a:spcPct val="90000"/>
              </a:lnSpc>
              <a:tabLst>
                <a:tab pos="6973888" algn="l"/>
              </a:tabLst>
            </a:pPr>
            <a:r>
              <a:rPr lang="en-US" sz="2000" dirty="0"/>
              <a:t>Bank File Format Maintain</a:t>
            </a:r>
          </a:p>
          <a:p>
            <a:pPr>
              <a:lnSpc>
                <a:spcPct val="90000"/>
              </a:lnSpc>
              <a:spcBef>
                <a:spcPct val="55000"/>
              </a:spcBef>
              <a:tabLst>
                <a:tab pos="6973888" algn="l"/>
              </a:tabLst>
            </a:pPr>
            <a:r>
              <a:rPr lang="en-US" sz="2400" dirty="0"/>
              <a:t>Incoming bank file layout must exist in system</a:t>
            </a:r>
          </a:p>
          <a:p>
            <a:pPr lvl="1">
              <a:lnSpc>
                <a:spcPct val="90000"/>
              </a:lnSpc>
              <a:tabLst>
                <a:tab pos="6973888" algn="l"/>
              </a:tabLst>
            </a:pPr>
            <a:r>
              <a:rPr lang="en-US" sz="2000" dirty="0"/>
              <a:t> EC Subsystem Definition Maint (35.13.1)</a:t>
            </a:r>
          </a:p>
          <a:p>
            <a:pPr lvl="1">
              <a:lnSpc>
                <a:spcPct val="90000"/>
              </a:lnSpc>
              <a:tabLst>
                <a:tab pos="6973888" algn="l"/>
              </a:tabLst>
            </a:pPr>
            <a:endParaRPr lang="en-US" sz="1800" dirty="0"/>
          </a:p>
        </p:txBody>
      </p:sp>
      <p:sp>
        <p:nvSpPr>
          <p:cNvPr id="366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Prerequisites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154944" y="6638544"/>
            <a:ext cx="1989056" cy="219456"/>
          </a:xfrm>
        </p:spPr>
        <p:txBody>
          <a:bodyPr/>
          <a:lstStyle/>
          <a:p>
            <a:r>
              <a:rPr lang="en-US" smtClean="0"/>
              <a:t>MC-4.2-1-LB-025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Link transaction types to activities</a:t>
            </a:r>
            <a:endParaRPr lang="en-US" dirty="0"/>
          </a:p>
        </p:txBody>
      </p:sp>
      <p:sp>
        <p:nvSpPr>
          <p:cNvPr id="367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Prerequisites: Bank File Format Maintain</a:t>
            </a:r>
          </a:p>
        </p:txBody>
      </p:sp>
      <p:sp>
        <p:nvSpPr>
          <p:cNvPr id="1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41443" y="6638544"/>
            <a:ext cx="1602557" cy="219456"/>
          </a:xfrm>
        </p:spPr>
        <p:txBody>
          <a:bodyPr/>
          <a:lstStyle/>
          <a:p>
            <a:r>
              <a:rPr lang="en-US" smtClean="0"/>
              <a:t>MC-4.2-1-LB-026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887903" y="1601200"/>
            <a:ext cx="7356475" cy="4359275"/>
            <a:chOff x="935038" y="1704897"/>
            <a:chExt cx="7356475" cy="4359275"/>
          </a:xfrm>
        </p:grpSpPr>
        <p:pic>
          <p:nvPicPr>
            <p:cNvPr id="367620" name="Picture 4" descr="bank_file_format_mnt-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35038" y="1704897"/>
              <a:ext cx="4427537" cy="3355975"/>
            </a:xfrm>
            <a:prstGeom prst="rect">
              <a:avLst/>
            </a:prstGeom>
            <a:noFill/>
          </p:spPr>
        </p:pic>
        <p:sp>
          <p:nvSpPr>
            <p:cNvPr id="367621" name="Rectangle 5"/>
            <p:cNvSpPr>
              <a:spLocks noChangeArrowheads="1"/>
            </p:cNvSpPr>
            <p:nvPr/>
          </p:nvSpPr>
          <p:spPr bwMode="auto">
            <a:xfrm>
              <a:off x="1022350" y="4557635"/>
              <a:ext cx="2433638" cy="21748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67622" name="Text Box 6"/>
            <p:cNvSpPr txBox="1">
              <a:spLocks noChangeArrowheads="1"/>
            </p:cNvSpPr>
            <p:nvPr/>
          </p:nvSpPr>
          <p:spPr bwMode="auto">
            <a:xfrm>
              <a:off x="946150" y="5270422"/>
              <a:ext cx="4478338" cy="7937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2000" b="1">
                  <a:latin typeface="+mj-lt"/>
                </a:rPr>
                <a:t>Swift MT 940 is more commonly used in Europe</a:t>
              </a:r>
            </a:p>
          </p:txBody>
        </p:sp>
        <p:cxnSp>
          <p:nvCxnSpPr>
            <p:cNvPr id="367623" name="AutoShape 7"/>
            <p:cNvCxnSpPr>
              <a:cxnSpLocks noChangeShapeType="1"/>
              <a:stCxn id="367622" idx="0"/>
              <a:endCxn id="367621" idx="2"/>
            </p:cNvCxnSpPr>
            <p:nvPr/>
          </p:nvCxnSpPr>
          <p:spPr bwMode="auto">
            <a:xfrm rot="5400000" flipH="1">
              <a:off x="2465388" y="4549697"/>
              <a:ext cx="495300" cy="946150"/>
            </a:xfrm>
            <a:prstGeom prst="bentConnector3">
              <a:avLst>
                <a:gd name="adj1" fmla="val 25000"/>
              </a:avLst>
            </a:prstGeom>
            <a:noFill/>
            <a:ln w="19050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367624" name="Rectangle 8"/>
            <p:cNvSpPr>
              <a:spLocks noChangeArrowheads="1"/>
            </p:cNvSpPr>
            <p:nvPr/>
          </p:nvSpPr>
          <p:spPr bwMode="auto">
            <a:xfrm>
              <a:off x="1162050" y="2822497"/>
              <a:ext cx="2325688" cy="2936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67626" name="Text Box 10"/>
            <p:cNvSpPr txBox="1">
              <a:spLocks noChangeArrowheads="1"/>
            </p:cNvSpPr>
            <p:nvPr/>
          </p:nvSpPr>
          <p:spPr bwMode="auto">
            <a:xfrm>
              <a:off x="5672138" y="2341485"/>
              <a:ext cx="2619375" cy="17081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2000" b="1">
                  <a:latin typeface="+mj-lt"/>
                </a:rPr>
                <a:t>US-specific Bank Formats and lockbox processing are common in the US</a:t>
              </a:r>
            </a:p>
          </p:txBody>
        </p:sp>
        <p:cxnSp>
          <p:nvCxnSpPr>
            <p:cNvPr id="367627" name="AutoShape 11"/>
            <p:cNvCxnSpPr>
              <a:cxnSpLocks noChangeShapeType="1"/>
            </p:cNvCxnSpPr>
            <p:nvPr/>
          </p:nvCxnSpPr>
          <p:spPr bwMode="auto">
            <a:xfrm rot="10800000">
              <a:off x="3487738" y="3001885"/>
              <a:ext cx="2184400" cy="73025"/>
            </a:xfrm>
            <a:prstGeom prst="bentConnector3">
              <a:avLst>
                <a:gd name="adj1" fmla="val 50000"/>
              </a:avLst>
            </a:prstGeom>
            <a:noFill/>
            <a:ln w="19050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Prerequisites: EC Subsystem Definition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09468" y="6638544"/>
            <a:ext cx="1734532" cy="219456"/>
          </a:xfrm>
        </p:spPr>
        <p:txBody>
          <a:bodyPr/>
          <a:lstStyle/>
          <a:p>
            <a:r>
              <a:rPr lang="en-US" smtClean="0"/>
              <a:t>MC-4.2-1-LB-027</a:t>
            </a:r>
            <a:endParaRPr lang="en-US" dirty="0"/>
          </a:p>
        </p:txBody>
      </p:sp>
      <p:pic>
        <p:nvPicPr>
          <p:cNvPr id="373764" name="Picture 4" descr="EC-Subsystem-Def-Mai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15286" y="1803400"/>
            <a:ext cx="6296025" cy="33051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Loading Files</a:t>
            </a:r>
          </a:p>
          <a:p>
            <a:pPr lvl="1"/>
            <a:r>
              <a:rPr lang="en-US" dirty="0"/>
              <a:t>Load Files using EDI Document Import (35.1)</a:t>
            </a:r>
          </a:p>
          <a:p>
            <a:pPr lvl="1"/>
            <a:r>
              <a:rPr lang="en-US" dirty="0"/>
              <a:t>Session Report (35.7)</a:t>
            </a:r>
          </a:p>
          <a:p>
            <a:pPr lvl="1"/>
            <a:endParaRPr lang="en-US" sz="2800" dirty="0"/>
          </a:p>
          <a:p>
            <a:r>
              <a:rPr lang="en-US" dirty="0"/>
              <a:t>File Transactions</a:t>
            </a:r>
          </a:p>
          <a:p>
            <a:pPr lvl="1"/>
            <a:r>
              <a:rPr lang="en-US" dirty="0"/>
              <a:t>Process the bank files using Process Incoming Bank Files (31.1.6)</a:t>
            </a:r>
          </a:p>
          <a:p>
            <a:pPr lvl="1"/>
            <a:r>
              <a:rPr lang="en-US" dirty="0"/>
              <a:t>Generate resulting customer and supplier payments</a:t>
            </a:r>
          </a:p>
          <a:p>
            <a:endParaRPr lang="en-US" sz="2400" dirty="0"/>
          </a:p>
        </p:txBody>
      </p:sp>
      <p:sp>
        <p:nvSpPr>
          <p:cNvPr id="368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Electronic Processing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18515" y="6638544"/>
            <a:ext cx="1225485" cy="219456"/>
          </a:xfrm>
        </p:spPr>
        <p:txBody>
          <a:bodyPr/>
          <a:lstStyle/>
          <a:p>
            <a:r>
              <a:rPr lang="en-US" smtClean="0"/>
              <a:t>MC-4.2-1-LB-030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/>
          <p:cNvSpPr/>
          <p:nvPr/>
        </p:nvSpPr>
        <p:spPr>
          <a:xfrm>
            <a:off x="386485" y="5241334"/>
            <a:ext cx="2042385" cy="86413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dist="76200" dir="2700000" rotWithShape="0">
              <a:schemeClr val="bg1">
                <a:lumMod val="7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3618378" y="3712592"/>
            <a:ext cx="2042385" cy="86413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dist="76200" dir="2700000" rotWithShape="0">
              <a:schemeClr val="bg1">
                <a:lumMod val="7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6916260" y="3711024"/>
            <a:ext cx="2042385" cy="8641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dist="76200" dir="2700000" rotWithShape="0">
              <a:schemeClr val="bg1">
                <a:lumMod val="7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6914692" y="2587643"/>
            <a:ext cx="2042385" cy="8641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dist="76200" dir="2700000" rotWithShape="0">
              <a:schemeClr val="bg1">
                <a:lumMod val="7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4707206" y="2586075"/>
            <a:ext cx="2042385" cy="8641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dist="76200" dir="2700000" rotWithShape="0">
              <a:schemeClr val="bg1">
                <a:lumMod val="7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2424304" y="2584507"/>
            <a:ext cx="2119416" cy="86726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dist="76200" dir="2700000" rotWithShape="0">
              <a:schemeClr val="bg1">
                <a:lumMod val="7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141402" y="2582939"/>
            <a:ext cx="2130459" cy="86726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dist="76200" dir="2700000" rotWithShape="0">
              <a:schemeClr val="bg1">
                <a:lumMod val="7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0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Bank Files Process Flow</a:t>
            </a:r>
          </a:p>
        </p:txBody>
      </p:sp>
      <p:sp>
        <p:nvSpPr>
          <p:cNvPr id="28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80808" y="6638544"/>
            <a:ext cx="1263192" cy="219456"/>
          </a:xfrm>
        </p:spPr>
        <p:txBody>
          <a:bodyPr/>
          <a:lstStyle/>
          <a:p>
            <a:r>
              <a:rPr lang="en-US" smtClean="0"/>
              <a:t>MC-4.2-1-LB-040</a:t>
            </a:r>
            <a:endParaRPr lang="en-US" dirty="0"/>
          </a:p>
        </p:txBody>
      </p:sp>
      <p:sp>
        <p:nvSpPr>
          <p:cNvPr id="370693" name="Rectangle 5"/>
          <p:cNvSpPr>
            <a:spLocks noChangeArrowheads="1"/>
          </p:cNvSpPr>
          <p:nvPr/>
        </p:nvSpPr>
        <p:spPr bwMode="auto">
          <a:xfrm>
            <a:off x="2478386" y="2627152"/>
            <a:ext cx="2018220" cy="7925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tIns="228600" bIns="228600" anchor="ctr"/>
          <a:lstStyle/>
          <a:p>
            <a:pPr eaLnBrk="0" hangingPunct="0"/>
            <a:r>
              <a:rPr lang="en-US" sz="1400" dirty="0">
                <a:latin typeface="+mj-lt"/>
              </a:rPr>
              <a:t>Update AR payment status to Paid.</a:t>
            </a:r>
          </a:p>
        </p:txBody>
      </p:sp>
      <p:sp>
        <p:nvSpPr>
          <p:cNvPr id="370694" name="Rectangle 6"/>
          <p:cNvSpPr>
            <a:spLocks noChangeArrowheads="1"/>
          </p:cNvSpPr>
          <p:nvPr/>
        </p:nvSpPr>
        <p:spPr bwMode="auto">
          <a:xfrm>
            <a:off x="4813077" y="2617725"/>
            <a:ext cx="1832819" cy="7925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tIns="228600" bIns="228600" anchor="ctr"/>
          <a:lstStyle/>
          <a:p>
            <a:pPr eaLnBrk="0" hangingPunct="0"/>
            <a:r>
              <a:rPr lang="en-US" sz="1400" dirty="0">
                <a:latin typeface="+mj-lt"/>
              </a:rPr>
              <a:t>Update AP payment status to Paid</a:t>
            </a:r>
          </a:p>
        </p:txBody>
      </p:sp>
      <p:sp>
        <p:nvSpPr>
          <p:cNvPr id="370695" name="Rectangle 7"/>
          <p:cNvSpPr>
            <a:spLocks noChangeArrowheads="1"/>
          </p:cNvSpPr>
          <p:nvPr/>
        </p:nvSpPr>
        <p:spPr bwMode="auto">
          <a:xfrm>
            <a:off x="7040941" y="2617725"/>
            <a:ext cx="1773122" cy="7925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tIns="228600" bIns="228600" anchor="ctr"/>
          <a:lstStyle/>
          <a:p>
            <a:pPr eaLnBrk="0" hangingPunct="0"/>
            <a:r>
              <a:rPr lang="en-US" sz="1400" dirty="0">
                <a:latin typeface="+mj-lt"/>
              </a:rPr>
              <a:t>Create bank statement entry.</a:t>
            </a:r>
          </a:p>
        </p:txBody>
      </p:sp>
      <p:sp>
        <p:nvSpPr>
          <p:cNvPr id="370696" name="Rectangle 8"/>
          <p:cNvSpPr>
            <a:spLocks noChangeArrowheads="1"/>
          </p:cNvSpPr>
          <p:nvPr/>
        </p:nvSpPr>
        <p:spPr bwMode="auto">
          <a:xfrm>
            <a:off x="528199" y="5278331"/>
            <a:ext cx="1715383" cy="7925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tIns="228600" bIns="228600" anchor="ctr"/>
          <a:lstStyle/>
          <a:p>
            <a:pPr eaLnBrk="0" hangingPunct="0"/>
            <a:r>
              <a:rPr lang="en-US" sz="1400">
                <a:latin typeface="+mj-lt"/>
              </a:rPr>
              <a:t>Automatic allocation</a:t>
            </a:r>
          </a:p>
        </p:txBody>
      </p:sp>
      <p:sp>
        <p:nvSpPr>
          <p:cNvPr id="370698" name="Rectangle 10"/>
          <p:cNvSpPr>
            <a:spLocks noChangeArrowheads="1"/>
          </p:cNvSpPr>
          <p:nvPr/>
        </p:nvSpPr>
        <p:spPr bwMode="auto">
          <a:xfrm>
            <a:off x="187781" y="2625593"/>
            <a:ext cx="2018220" cy="7925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tIns="228600" bIns="228600" anchor="ctr"/>
          <a:lstStyle/>
          <a:p>
            <a:pPr eaLnBrk="0" hangingPunct="0"/>
            <a:r>
              <a:rPr lang="en-US" sz="1400" dirty="0">
                <a:latin typeface="+mj-lt"/>
              </a:rPr>
              <a:t>Create new AR payment in Initial or For Collection status</a:t>
            </a:r>
          </a:p>
        </p:txBody>
      </p:sp>
      <p:sp>
        <p:nvSpPr>
          <p:cNvPr id="370699" name="Line 11"/>
          <p:cNvSpPr>
            <a:spLocks noChangeShapeType="1"/>
          </p:cNvSpPr>
          <p:nvPr/>
        </p:nvSpPr>
        <p:spPr bwMode="auto">
          <a:xfrm>
            <a:off x="4545945" y="1219807"/>
            <a:ext cx="6258" cy="386905"/>
          </a:xfrm>
          <a:prstGeom prst="line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370701" name="Line 13"/>
          <p:cNvSpPr>
            <a:spLocks noChangeShapeType="1"/>
          </p:cNvSpPr>
          <p:nvPr/>
        </p:nvSpPr>
        <p:spPr bwMode="auto">
          <a:xfrm flipH="1">
            <a:off x="1191073" y="2222954"/>
            <a:ext cx="3288603" cy="344782"/>
          </a:xfrm>
          <a:prstGeom prst="line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370702" name="Line 14"/>
          <p:cNvSpPr>
            <a:spLocks noChangeShapeType="1"/>
          </p:cNvSpPr>
          <p:nvPr/>
        </p:nvSpPr>
        <p:spPr bwMode="auto">
          <a:xfrm flipH="1">
            <a:off x="3550356" y="2124667"/>
            <a:ext cx="1056045" cy="457111"/>
          </a:xfrm>
          <a:prstGeom prst="line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370703" name="Line 15"/>
          <p:cNvSpPr>
            <a:spLocks noChangeShapeType="1"/>
          </p:cNvSpPr>
          <p:nvPr/>
        </p:nvSpPr>
        <p:spPr bwMode="auto">
          <a:xfrm>
            <a:off x="4191806" y="2056022"/>
            <a:ext cx="1447173" cy="539795"/>
          </a:xfrm>
          <a:prstGeom prst="line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370704" name="Line 16"/>
          <p:cNvSpPr>
            <a:spLocks noChangeShapeType="1"/>
          </p:cNvSpPr>
          <p:nvPr/>
        </p:nvSpPr>
        <p:spPr bwMode="auto">
          <a:xfrm>
            <a:off x="4237177" y="2176150"/>
            <a:ext cx="3646877" cy="391585"/>
          </a:xfrm>
          <a:prstGeom prst="line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370705" name="Line 17"/>
          <p:cNvSpPr>
            <a:spLocks noChangeShapeType="1"/>
          </p:cNvSpPr>
          <p:nvPr/>
        </p:nvSpPr>
        <p:spPr bwMode="auto">
          <a:xfrm>
            <a:off x="1345919" y="3438273"/>
            <a:ext cx="4694" cy="166931"/>
          </a:xfrm>
          <a:prstGeom prst="line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370707" name="AutoShape 19"/>
          <p:cNvSpPr>
            <a:spLocks noChangeAspect="1" noChangeArrowheads="1"/>
          </p:cNvSpPr>
          <p:nvPr/>
        </p:nvSpPr>
        <p:spPr bwMode="auto">
          <a:xfrm>
            <a:off x="113124" y="3589603"/>
            <a:ext cx="2714930" cy="1179576"/>
          </a:xfrm>
          <a:prstGeom prst="flowChartDecision">
            <a:avLst/>
          </a:prstGeom>
          <a:solidFill>
            <a:schemeClr val="accent1">
              <a:lumMod val="40000"/>
              <a:lumOff val="60000"/>
            </a:schemeClr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tIns="228600" bIns="228600" anchor="ctr"/>
          <a:lstStyle/>
          <a:p>
            <a:pPr eaLnBrk="0" hangingPunct="0"/>
            <a:r>
              <a:rPr lang="en-US" sz="1400" dirty="0">
                <a:latin typeface="+mj-lt"/>
              </a:rPr>
              <a:t>Invoices exist for this customer ?</a:t>
            </a:r>
          </a:p>
        </p:txBody>
      </p:sp>
      <p:sp>
        <p:nvSpPr>
          <p:cNvPr id="370708" name="Line 20"/>
          <p:cNvSpPr>
            <a:spLocks noChangeShapeType="1"/>
          </p:cNvSpPr>
          <p:nvPr/>
        </p:nvSpPr>
        <p:spPr bwMode="auto">
          <a:xfrm flipH="1">
            <a:off x="1357460" y="4755597"/>
            <a:ext cx="8838" cy="495133"/>
          </a:xfrm>
          <a:prstGeom prst="line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370709" name="Line 21"/>
          <p:cNvSpPr>
            <a:spLocks noChangeShapeType="1"/>
          </p:cNvSpPr>
          <p:nvPr/>
        </p:nvSpPr>
        <p:spPr bwMode="auto">
          <a:xfrm>
            <a:off x="2828041" y="4138363"/>
            <a:ext cx="784123" cy="3517"/>
          </a:xfrm>
          <a:prstGeom prst="line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370710" name="Rectangle 22"/>
          <p:cNvSpPr>
            <a:spLocks noChangeArrowheads="1"/>
          </p:cNvSpPr>
          <p:nvPr/>
        </p:nvSpPr>
        <p:spPr bwMode="auto">
          <a:xfrm>
            <a:off x="3703306" y="3758360"/>
            <a:ext cx="1849096" cy="7925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tIns="228600" bIns="228600" anchor="ctr"/>
          <a:lstStyle/>
          <a:p>
            <a:pPr eaLnBrk="0" hangingPunct="0"/>
            <a:r>
              <a:rPr lang="en-US" sz="1400" dirty="0">
                <a:latin typeface="+mj-lt"/>
              </a:rPr>
              <a:t>Manual allocation to invoice or prepayments</a:t>
            </a:r>
          </a:p>
        </p:txBody>
      </p:sp>
      <p:sp>
        <p:nvSpPr>
          <p:cNvPr id="370712" name="Rectangle 24"/>
          <p:cNvSpPr>
            <a:spLocks noChangeArrowheads="1"/>
          </p:cNvSpPr>
          <p:nvPr/>
        </p:nvSpPr>
        <p:spPr bwMode="auto">
          <a:xfrm>
            <a:off x="7037812" y="3772400"/>
            <a:ext cx="1823386" cy="7925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tIns="228600" bIns="228600" anchor="ctr"/>
          <a:lstStyle/>
          <a:p>
            <a:pPr eaLnBrk="0" hangingPunct="0"/>
            <a:r>
              <a:rPr lang="en-US" sz="1400" dirty="0">
                <a:latin typeface="+mj-lt"/>
              </a:rPr>
              <a:t>Manual allocation in bank statement</a:t>
            </a:r>
          </a:p>
        </p:txBody>
      </p:sp>
      <p:sp>
        <p:nvSpPr>
          <p:cNvPr id="370713" name="Line 25"/>
          <p:cNvSpPr>
            <a:spLocks noChangeShapeType="1"/>
          </p:cNvSpPr>
          <p:nvPr/>
        </p:nvSpPr>
        <p:spPr bwMode="auto">
          <a:xfrm>
            <a:off x="7936967" y="3399271"/>
            <a:ext cx="4693" cy="294859"/>
          </a:xfrm>
          <a:prstGeom prst="line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370715" name="Rectangle 27"/>
          <p:cNvSpPr>
            <a:spLocks noChangeArrowheads="1"/>
          </p:cNvSpPr>
          <p:nvPr/>
        </p:nvSpPr>
        <p:spPr bwMode="auto">
          <a:xfrm>
            <a:off x="3242821" y="1603595"/>
            <a:ext cx="2648932" cy="56475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tIns="228600" bIns="228600" anchor="ctr"/>
          <a:lstStyle/>
          <a:p>
            <a:pPr algn="l" eaLnBrk="0" hangingPunct="0"/>
            <a:endParaRPr lang="en-US" sz="1400">
              <a:latin typeface="+mj-lt"/>
            </a:endParaRPr>
          </a:p>
        </p:txBody>
      </p:sp>
      <p:sp>
        <p:nvSpPr>
          <p:cNvPr id="370717" name="Text Box 29"/>
          <p:cNvSpPr txBox="1">
            <a:spLocks noChangeArrowheads="1"/>
          </p:cNvSpPr>
          <p:nvPr/>
        </p:nvSpPr>
        <p:spPr bwMode="auto">
          <a:xfrm>
            <a:off x="3367311" y="1680040"/>
            <a:ext cx="2401525" cy="3993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pPr algn="l" eaLnBrk="0" hangingPunct="0"/>
            <a:r>
              <a:rPr lang="en-US" sz="1400" dirty="0">
                <a:latin typeface="+mj-lt"/>
              </a:rPr>
              <a:t>Process valid transactions</a:t>
            </a:r>
          </a:p>
        </p:txBody>
      </p:sp>
      <p:sp>
        <p:nvSpPr>
          <p:cNvPr id="370720" name="Rectangle 32"/>
          <p:cNvSpPr>
            <a:spLocks noChangeArrowheads="1"/>
          </p:cNvSpPr>
          <p:nvPr/>
        </p:nvSpPr>
        <p:spPr bwMode="auto">
          <a:xfrm>
            <a:off x="3252013" y="807942"/>
            <a:ext cx="2629944" cy="56475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tIns="228600" bIns="228600" anchor="ctr"/>
          <a:lstStyle/>
          <a:p>
            <a:pPr algn="l" eaLnBrk="0" hangingPunct="0"/>
            <a:endParaRPr lang="en-US" sz="1400">
              <a:latin typeface="+mj-lt"/>
            </a:endParaRPr>
          </a:p>
        </p:txBody>
      </p:sp>
      <p:sp>
        <p:nvSpPr>
          <p:cNvPr id="370721" name="Text Box 33"/>
          <p:cNvSpPr txBox="1">
            <a:spLocks noChangeArrowheads="1"/>
          </p:cNvSpPr>
          <p:nvPr/>
        </p:nvSpPr>
        <p:spPr bwMode="auto">
          <a:xfrm>
            <a:off x="3403076" y="903108"/>
            <a:ext cx="2337848" cy="3993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pPr eaLnBrk="0" hangingPunct="0"/>
            <a:r>
              <a:rPr lang="en-US" sz="1400" dirty="0">
                <a:latin typeface="+mj-lt"/>
              </a:rPr>
              <a:t>Import bank file using EDI</a:t>
            </a:r>
          </a:p>
        </p:txBody>
      </p:sp>
      <p:sp>
        <p:nvSpPr>
          <p:cNvPr id="370706" name="Rectangle 18"/>
          <p:cNvSpPr>
            <a:spLocks noChangeArrowheads="1"/>
          </p:cNvSpPr>
          <p:nvPr/>
        </p:nvSpPr>
        <p:spPr bwMode="auto">
          <a:xfrm>
            <a:off x="619032" y="4855277"/>
            <a:ext cx="512184" cy="307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1400">
                <a:latin typeface="+mj-lt"/>
              </a:rPr>
              <a:t>Yes</a:t>
            </a:r>
          </a:p>
        </p:txBody>
      </p:sp>
      <p:sp>
        <p:nvSpPr>
          <p:cNvPr id="370711" name="Rectangle 23"/>
          <p:cNvSpPr>
            <a:spLocks noChangeArrowheads="1"/>
          </p:cNvSpPr>
          <p:nvPr/>
        </p:nvSpPr>
        <p:spPr bwMode="auto">
          <a:xfrm>
            <a:off x="3153721" y="3772135"/>
            <a:ext cx="437903" cy="307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1400" dirty="0">
                <a:latin typeface="+mj-lt"/>
              </a:rPr>
              <a:t>No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Loading Files: Document Import (35.1)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35711" y="6638544"/>
            <a:ext cx="1508289" cy="219456"/>
          </a:xfrm>
        </p:spPr>
        <p:txBody>
          <a:bodyPr/>
          <a:lstStyle/>
          <a:p>
            <a:r>
              <a:rPr lang="en-US" smtClean="0"/>
              <a:t>MC-4.2-1-LB-041</a:t>
            </a:r>
            <a:endParaRPr lang="en-US" dirty="0"/>
          </a:p>
        </p:txBody>
      </p:sp>
      <p:pic>
        <p:nvPicPr>
          <p:cNvPr id="346116" name="Picture 4" descr="35 1 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0040" y="1971460"/>
            <a:ext cx="8718550" cy="29003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Loading Files: Session Report (35.7)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92272" y="6638544"/>
            <a:ext cx="1451728" cy="219456"/>
          </a:xfrm>
        </p:spPr>
        <p:txBody>
          <a:bodyPr/>
          <a:lstStyle/>
          <a:p>
            <a:r>
              <a:rPr lang="en-US" smtClean="0"/>
              <a:t>MC-4.2-1-LB-140</a:t>
            </a:r>
            <a:endParaRPr lang="en-US"/>
          </a:p>
        </p:txBody>
      </p:sp>
      <p:pic>
        <p:nvPicPr>
          <p:cNvPr id="348165" name="Picture 5" descr="3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8113" y="834183"/>
            <a:ext cx="8401050" cy="4427537"/>
          </a:xfrm>
          <a:prstGeom prst="rect">
            <a:avLst/>
          </a:prstGeom>
          <a:noFill/>
        </p:spPr>
      </p:pic>
      <p:pic>
        <p:nvPicPr>
          <p:cNvPr id="348166" name="Picture 6" descr="3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30375" y="4075858"/>
            <a:ext cx="7267575" cy="21812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7333</TotalTime>
  <Words>633</Words>
  <Application>Microsoft Office PowerPoint</Application>
  <PresentationFormat>On-screen Show (4:3)</PresentationFormat>
  <Paragraphs>142</Paragraphs>
  <Slides>21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QAD 2010 Template</vt:lpstr>
      <vt:lpstr>Process Incoming Bank Files</vt:lpstr>
      <vt:lpstr>Objective</vt:lpstr>
      <vt:lpstr>Prerequisites</vt:lpstr>
      <vt:lpstr>Prerequisites: Bank File Format Maintain</vt:lpstr>
      <vt:lpstr>Prerequisites: EC Subsystem Definition</vt:lpstr>
      <vt:lpstr>Electronic Processing</vt:lpstr>
      <vt:lpstr>Bank Files Process Flow</vt:lpstr>
      <vt:lpstr>Loading Files: Document Import (35.1)</vt:lpstr>
      <vt:lpstr>Loading Files: Session Report (35.7)</vt:lpstr>
      <vt:lpstr>Transactions: Process Incoming Bank Files (31.1.6)</vt:lpstr>
      <vt:lpstr>Transactions: Process Incoming Bank Files (31.1.6)</vt:lpstr>
      <vt:lpstr>Transactions: Process Incoming Bank Files (31.1.6)</vt:lpstr>
      <vt:lpstr>Transactions Results:  Processed Customer Payments</vt:lpstr>
      <vt:lpstr>Examples of Worldwide Bank File Processing</vt:lpstr>
      <vt:lpstr>US Processing: Lock-Box</vt:lpstr>
      <vt:lpstr>Lock Box Checks Processing</vt:lpstr>
      <vt:lpstr>US Bank File - New AR Payments</vt:lpstr>
      <vt:lpstr>US Bank File - Collected AR Payments</vt:lpstr>
      <vt:lpstr>Benefits of Lockbox</vt:lpstr>
      <vt:lpstr>European Processing: SWIFT MT940</vt:lpstr>
      <vt:lpstr>Demo Scenario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mdf</cp:lastModifiedBy>
  <cp:revision>145</cp:revision>
  <dcterms:created xsi:type="dcterms:W3CDTF">2006-05-18T22:11:08Z</dcterms:created>
  <dcterms:modified xsi:type="dcterms:W3CDTF">2011-02-17T17:32:10Z</dcterms:modified>
</cp:coreProperties>
</file>