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handoutMasterIdLst>
    <p:handoutMasterId r:id="rId20"/>
  </p:handoutMasterIdLst>
  <p:sldIdLst>
    <p:sldId id="297" r:id="rId2"/>
    <p:sldId id="308" r:id="rId3"/>
    <p:sldId id="298" r:id="rId4"/>
    <p:sldId id="299" r:id="rId5"/>
    <p:sldId id="302" r:id="rId6"/>
    <p:sldId id="313" r:id="rId7"/>
    <p:sldId id="303" r:id="rId8"/>
    <p:sldId id="30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11" r:id="rId18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B2B2B2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5" d="100"/>
          <a:sy n="105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ADE857C-5616-4ACD-B1A2-C7CD3D7040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B5352B-EE04-43D6-8A08-90AD9D65853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4.3_1_payment format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AEF30-35CD-4412-B1BF-70C10CE3A5DE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0097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 Advanced Banking Setup</a:t>
            </a:r>
            <a:endParaRPr lang="en-US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90283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19" y="953031"/>
            <a:ext cx="822449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095"/>
            <a:ext cx="8229600" cy="5284038"/>
          </a:xfrm>
        </p:spPr>
        <p:txBody>
          <a:bodyPr/>
          <a:lstStyle/>
          <a:p>
            <a:r>
              <a:rPr lang="en-US" dirty="0" smtClean="0"/>
              <a:t>You have created </a:t>
            </a:r>
            <a:r>
              <a:rPr lang="en-US" dirty="0" smtClean="0"/>
              <a:t>a payment selection</a:t>
            </a:r>
          </a:p>
          <a:p>
            <a:r>
              <a:rPr lang="en-US" dirty="0" smtClean="0"/>
              <a:t>You want </a:t>
            </a:r>
            <a:r>
              <a:rPr lang="en-US" dirty="0" smtClean="0"/>
              <a:t>to </a:t>
            </a:r>
            <a:r>
              <a:rPr lang="en-US" dirty="0" smtClean="0"/>
              <a:t>run the payment selection from </a:t>
            </a:r>
            <a:r>
              <a:rPr lang="en-US" dirty="0" smtClean="0"/>
              <a:t>another </a:t>
            </a:r>
            <a:r>
              <a:rPr lang="en-US" dirty="0" smtClean="0"/>
              <a:t>own bank number </a:t>
            </a:r>
            <a:endParaRPr lang="en-US" dirty="0" smtClean="0"/>
          </a:p>
          <a:p>
            <a:r>
              <a:rPr lang="en-US" dirty="0" smtClean="0"/>
              <a:t>You want to </a:t>
            </a:r>
            <a:r>
              <a:rPr lang="en-US" dirty="0" smtClean="0"/>
              <a:t>change </a:t>
            </a:r>
            <a:r>
              <a:rPr lang="en-US" dirty="0" smtClean="0"/>
              <a:t>the payment format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</a:t>
            </a:r>
            <a:r>
              <a:rPr lang="en-IE" dirty="0" smtClean="0"/>
              <a:t>Details: Business Case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0424" y="6638544"/>
            <a:ext cx="1113576" cy="219456"/>
          </a:xfrm>
        </p:spPr>
        <p:txBody>
          <a:bodyPr/>
          <a:lstStyle/>
          <a:p>
            <a:r>
              <a:rPr lang="en-US" dirty="0" smtClean="0"/>
              <a:t>MC-4.3-1-PF-120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095"/>
            <a:ext cx="8229600" cy="5284038"/>
          </a:xfrm>
        </p:spPr>
        <p:txBody>
          <a:bodyPr/>
          <a:lstStyle/>
          <a:p>
            <a:r>
              <a:rPr lang="en-US" dirty="0" smtClean="0"/>
              <a:t>Changing own bank account / banking details on AR/AP payments</a:t>
            </a:r>
          </a:p>
          <a:p>
            <a:r>
              <a:rPr lang="en-US" dirty="0" smtClean="0"/>
              <a:t>Customer and supplier mass payment change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Details</a:t>
            </a:r>
            <a:r>
              <a:rPr lang="en-IE" dirty="0" smtClean="0"/>
              <a:t>: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9889" y="6638544"/>
            <a:ext cx="1204111" cy="219456"/>
          </a:xfrm>
        </p:spPr>
        <p:txBody>
          <a:bodyPr/>
          <a:lstStyle/>
          <a:p>
            <a:r>
              <a:rPr lang="en-US" dirty="0" smtClean="0"/>
              <a:t>MC-4.3-1-PF-130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Change Own Bank Details on Supplier Payment Selection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4622" y="6663350"/>
            <a:ext cx="1249378" cy="194650"/>
          </a:xfrm>
        </p:spPr>
        <p:txBody>
          <a:bodyPr/>
          <a:lstStyle/>
          <a:p>
            <a:r>
              <a:rPr lang="en-US" dirty="0" smtClean="0"/>
              <a:t>MC-4.3-1-PF-140</a:t>
            </a:r>
            <a:endParaRPr lang="en-US" dirty="0"/>
          </a:p>
        </p:txBody>
      </p:sp>
      <p:pic>
        <p:nvPicPr>
          <p:cNvPr id="5" name="Picture 4" descr="change own bank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465" y="1145305"/>
            <a:ext cx="6353175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Change Own Bank Details on Supplier Payment Selection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41125" y="6654296"/>
            <a:ext cx="1502875" cy="203703"/>
          </a:xfrm>
        </p:spPr>
        <p:txBody>
          <a:bodyPr/>
          <a:lstStyle/>
          <a:p>
            <a:r>
              <a:rPr lang="en-US" dirty="0" smtClean="0"/>
              <a:t>MC-4.3-1-PF-150</a:t>
            </a:r>
            <a:endParaRPr lang="en-US" dirty="0"/>
          </a:p>
        </p:txBody>
      </p:sp>
      <p:pic>
        <p:nvPicPr>
          <p:cNvPr id="5" name="Picture 4" descr="change own bank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5865" y="1155495"/>
            <a:ext cx="6457950" cy="49815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Payment Format Attribute Restrictions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3263" y="6618083"/>
            <a:ext cx="1140737" cy="239917"/>
          </a:xfrm>
        </p:spPr>
        <p:txBody>
          <a:bodyPr/>
          <a:lstStyle/>
          <a:p>
            <a:r>
              <a:rPr lang="en-US" dirty="0" smtClean="0"/>
              <a:t>MC-4.3-1-PF-160</a:t>
            </a:r>
            <a:endParaRPr lang="en-US" dirty="0"/>
          </a:p>
        </p:txBody>
      </p:sp>
      <p:pic>
        <p:nvPicPr>
          <p:cNvPr id="5" name="Picture 4" descr="change own bank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5681" y="1347174"/>
            <a:ext cx="6050395" cy="46132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 (27.6.4.5) / Supplier (28.9.3.5)</a:t>
            </a:r>
          </a:p>
          <a:p>
            <a:r>
              <a:rPr lang="en-US" dirty="0" smtClean="0"/>
              <a:t>Scope:</a:t>
            </a:r>
          </a:p>
          <a:p>
            <a:pPr lvl="1"/>
            <a:r>
              <a:rPr lang="en-US" dirty="0" smtClean="0"/>
              <a:t>Update status of payment:</a:t>
            </a:r>
          </a:p>
          <a:p>
            <a:pPr lvl="2"/>
            <a:r>
              <a:rPr lang="en-US" dirty="0" smtClean="0"/>
              <a:t>Example: “for collection” to ‘paid”</a:t>
            </a:r>
          </a:p>
          <a:p>
            <a:pPr lvl="1"/>
            <a:r>
              <a:rPr lang="en-US" dirty="0" smtClean="0"/>
              <a:t>Change own bank details</a:t>
            </a:r>
          </a:p>
          <a:p>
            <a:pPr lvl="1"/>
            <a:r>
              <a:rPr lang="en-US" dirty="0" smtClean="0"/>
              <a:t>Renumber payments (pre-printed checks)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Payment Mass Change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9766" y="6638544"/>
            <a:ext cx="1394234" cy="219456"/>
          </a:xfrm>
        </p:spPr>
        <p:txBody>
          <a:bodyPr/>
          <a:lstStyle/>
          <a:p>
            <a:r>
              <a:rPr lang="en-US" dirty="0" smtClean="0"/>
              <a:t>MC-4.3-1-PF-170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4499" y="6645244"/>
            <a:ext cx="1439501" cy="212756"/>
          </a:xfrm>
        </p:spPr>
        <p:txBody>
          <a:bodyPr/>
          <a:lstStyle/>
          <a:p>
            <a:r>
              <a:rPr lang="en-US" dirty="0" smtClean="0"/>
              <a:t>MC-4.3-1-PF-180</a:t>
            </a:r>
            <a:endParaRPr lang="en-US" dirty="0"/>
          </a:p>
        </p:txBody>
      </p:sp>
      <p:pic>
        <p:nvPicPr>
          <p:cNvPr id="5" name="Content Placeholder 4" descr="mass chan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893987"/>
            <a:ext cx="8229600" cy="54208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dirty="0" smtClean="0"/>
              <a:t>MC-4.3-1-PF-190</a:t>
            </a:r>
            <a:endParaRPr lang="en-US" dirty="0"/>
          </a:p>
        </p:txBody>
      </p:sp>
      <p:pic>
        <p:nvPicPr>
          <p:cNvPr id="2457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84285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Learn how to work with bank payment file formats in QAD Enterprise Applications</a:t>
            </a:r>
          </a:p>
          <a:p>
            <a:pPr lvl="1"/>
            <a:r>
              <a:rPr lang="en-US"/>
              <a:t>Technical setup</a:t>
            </a:r>
          </a:p>
          <a:p>
            <a:pPr lvl="1"/>
            <a:r>
              <a:rPr lang="en-US"/>
              <a:t>Functional setup and use</a:t>
            </a: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0" y="6638544"/>
            <a:ext cx="1385740" cy="219456"/>
          </a:xfrm>
        </p:spPr>
        <p:txBody>
          <a:bodyPr/>
          <a:lstStyle/>
          <a:p>
            <a:r>
              <a:rPr lang="en-US" smtClean="0"/>
              <a:t>MC-4.3-1-PF-020</a:t>
            </a:r>
            <a:endParaRPr lang="en-US" dirty="0"/>
          </a:p>
        </p:txBody>
      </p:sp>
      <p:pic>
        <p:nvPicPr>
          <p:cNvPr id="241668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5101" y="3828053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New bank account in The Netherlands.</a:t>
            </a:r>
          </a:p>
          <a:p>
            <a:r>
              <a:rPr lang="en-US"/>
              <a:t>This bank account works with a specific electronic payment file format.</a:t>
            </a:r>
          </a:p>
          <a:p>
            <a:r>
              <a:rPr lang="en-US"/>
              <a:t>QAD provides a zip file with the electronic payment file format for the Dutch bank account</a:t>
            </a:r>
          </a:p>
          <a:p>
            <a:endParaRPr lang="en-US"/>
          </a:p>
          <a:p>
            <a:r>
              <a:rPr lang="en-US" b="1"/>
              <a:t>How do I install this file in QAD Enterprise Edition?</a:t>
            </a:r>
            <a:endParaRPr lang="en-US"/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MC-4.3-1-PF-030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Technical setup</a:t>
            </a:r>
          </a:p>
          <a:p>
            <a:pPr lvl="1"/>
            <a:r>
              <a:rPr lang="en-IE" dirty="0" smtClean="0"/>
              <a:t>Refer to the QAD Bank Driver training</a:t>
            </a:r>
            <a:endParaRPr lang="en-US" dirty="0" smtClean="0"/>
          </a:p>
          <a:p>
            <a:r>
              <a:rPr lang="en-US" dirty="0" smtClean="0"/>
              <a:t>Functional </a:t>
            </a:r>
            <a:r>
              <a:rPr lang="en-US" dirty="0"/>
              <a:t>setup</a:t>
            </a:r>
          </a:p>
          <a:p>
            <a:pPr lvl="1"/>
            <a:r>
              <a:rPr lang="en-US" dirty="0"/>
              <a:t>Create new GL account (type Bank)</a:t>
            </a:r>
          </a:p>
          <a:p>
            <a:pPr lvl="1"/>
            <a:r>
              <a:rPr lang="en-US" dirty="0"/>
              <a:t>Link bank GL to payment format</a:t>
            </a:r>
          </a:p>
          <a:p>
            <a:pPr lvl="1"/>
            <a:r>
              <a:rPr lang="en-US" dirty="0"/>
              <a:t>Supplier payment status </a:t>
            </a:r>
          </a:p>
          <a:p>
            <a:pPr lvl="1"/>
            <a:r>
              <a:rPr lang="en-US" dirty="0"/>
              <a:t>Supplier modify</a:t>
            </a:r>
          </a:p>
          <a:p>
            <a:pPr lvl="2"/>
            <a:r>
              <a:rPr lang="en-US" dirty="0"/>
              <a:t>Update bank info</a:t>
            </a:r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MC-4.3-1-PF-040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Create own bank account</a:t>
            </a:r>
          </a:p>
          <a:p>
            <a:pPr lvl="1"/>
            <a:r>
              <a:rPr lang="en-US" sz="2000"/>
              <a:t>GL Account Create (25.3.13.1)</a:t>
            </a:r>
          </a:p>
          <a:p>
            <a:r>
              <a:rPr lang="en-US" sz="2400"/>
              <a:t>Import bank formats</a:t>
            </a:r>
          </a:p>
          <a:p>
            <a:pPr lvl="1"/>
            <a:r>
              <a:rPr lang="en-US" sz="2000"/>
              <a:t>Bank File Format Import (31.23)</a:t>
            </a:r>
          </a:p>
          <a:p>
            <a:r>
              <a:rPr lang="en-US" sz="2400"/>
              <a:t>Create payment formats</a:t>
            </a:r>
          </a:p>
          <a:p>
            <a:pPr lvl="1"/>
            <a:r>
              <a:rPr lang="en-US" sz="2000"/>
              <a:t>Payment Format Maintenance (25.11.1)</a:t>
            </a:r>
          </a:p>
          <a:p>
            <a:r>
              <a:rPr lang="en-US" sz="2400"/>
              <a:t>Link payment format to bank</a:t>
            </a:r>
          </a:p>
          <a:p>
            <a:pPr lvl="1"/>
            <a:r>
              <a:rPr lang="en-US" sz="2000"/>
              <a:t>Bank Payment Format Link (25.11.2)</a:t>
            </a:r>
          </a:p>
          <a:p>
            <a:r>
              <a:rPr lang="en-US" sz="2400"/>
              <a:t>Define statuses for new payment format</a:t>
            </a:r>
          </a:p>
          <a:p>
            <a:pPr lvl="1"/>
            <a:r>
              <a:rPr lang="en-US" sz="2000"/>
              <a:t>Supplier Payment Status Create (28.9.1.1.1)</a:t>
            </a:r>
          </a:p>
          <a:p>
            <a:r>
              <a:rPr lang="en-US" sz="2400"/>
              <a:t>Assign bank/payment format combination</a:t>
            </a:r>
          </a:p>
          <a:p>
            <a:pPr lvl="1"/>
            <a:r>
              <a:rPr lang="en-US" sz="2000"/>
              <a:t>Supplier Modify (28.20.1.2)</a:t>
            </a:r>
          </a:p>
          <a:p>
            <a:pPr lvl="1"/>
            <a:endParaRPr lang="en-US" sz="2000"/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Setup Flow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32016" y="6638544"/>
            <a:ext cx="1611984" cy="219456"/>
          </a:xfrm>
        </p:spPr>
        <p:txBody>
          <a:bodyPr/>
          <a:lstStyle/>
          <a:p>
            <a:r>
              <a:rPr lang="en-US" smtClean="0"/>
              <a:t>MC-4.3-1-PF-080</a:t>
            </a:r>
            <a:endParaRPr lang="en-US"/>
          </a:p>
        </p:txBody>
      </p:sp>
      <p:pic>
        <p:nvPicPr>
          <p:cNvPr id="22426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6742" y="1466850"/>
            <a:ext cx="2932113" cy="1106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4268" name="AutoShape 12"/>
          <p:cNvSpPr>
            <a:spLocks noChangeArrowheads="1"/>
          </p:cNvSpPr>
          <p:nvPr/>
        </p:nvSpPr>
        <p:spPr bwMode="auto">
          <a:xfrm>
            <a:off x="208198" y="1050142"/>
            <a:ext cx="288925" cy="839787"/>
          </a:xfrm>
          <a:prstGeom prst="curvedRightArrow">
            <a:avLst>
              <a:gd name="adj1" fmla="val 58132"/>
              <a:gd name="adj2" fmla="val 11626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4272" name="AutoShape 16"/>
          <p:cNvSpPr>
            <a:spLocks noChangeArrowheads="1"/>
          </p:cNvSpPr>
          <p:nvPr/>
        </p:nvSpPr>
        <p:spPr bwMode="auto">
          <a:xfrm>
            <a:off x="211373" y="1937554"/>
            <a:ext cx="288925" cy="839788"/>
          </a:xfrm>
          <a:prstGeom prst="curvedRightArrow">
            <a:avLst>
              <a:gd name="adj1" fmla="val 58132"/>
              <a:gd name="adj2" fmla="val 11626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4273" name="AutoShape 17"/>
          <p:cNvSpPr>
            <a:spLocks noChangeArrowheads="1"/>
          </p:cNvSpPr>
          <p:nvPr/>
        </p:nvSpPr>
        <p:spPr bwMode="auto">
          <a:xfrm>
            <a:off x="184386" y="2750354"/>
            <a:ext cx="288925" cy="839788"/>
          </a:xfrm>
          <a:prstGeom prst="curvedRightArrow">
            <a:avLst>
              <a:gd name="adj1" fmla="val 58132"/>
              <a:gd name="adj2" fmla="val 11626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4274" name="AutoShape 18"/>
          <p:cNvSpPr>
            <a:spLocks noChangeArrowheads="1"/>
          </p:cNvSpPr>
          <p:nvPr/>
        </p:nvSpPr>
        <p:spPr bwMode="auto">
          <a:xfrm>
            <a:off x="171686" y="3607604"/>
            <a:ext cx="288925" cy="839788"/>
          </a:xfrm>
          <a:prstGeom prst="curvedRightArrow">
            <a:avLst>
              <a:gd name="adj1" fmla="val 58132"/>
              <a:gd name="adj2" fmla="val 11626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4275" name="AutoShape 19"/>
          <p:cNvSpPr>
            <a:spLocks noChangeArrowheads="1"/>
          </p:cNvSpPr>
          <p:nvPr/>
        </p:nvSpPr>
        <p:spPr bwMode="auto">
          <a:xfrm>
            <a:off x="173273" y="4493429"/>
            <a:ext cx="288925" cy="839788"/>
          </a:xfrm>
          <a:prstGeom prst="curvedRightArrow">
            <a:avLst>
              <a:gd name="adj1" fmla="val 58132"/>
              <a:gd name="adj2" fmla="val 11626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File Format Import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MC-4.3-1-PF-075</a:t>
            </a:r>
            <a:endParaRPr lang="en-US"/>
          </a:p>
        </p:txBody>
      </p:sp>
      <p:pic>
        <p:nvPicPr>
          <p:cNvPr id="247812" name="Picture 4" descr="bankfileformatim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155" y="1468913"/>
            <a:ext cx="6407150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invoice</a:t>
            </a:r>
          </a:p>
          <a:p>
            <a:pPr lvl="1"/>
            <a:r>
              <a:rPr lang="en-US" dirty="0"/>
              <a:t>Supplier Invoice Create </a:t>
            </a:r>
            <a:r>
              <a:rPr lang="en-US" sz="2000" dirty="0"/>
              <a:t>(28.1.1.1)</a:t>
            </a:r>
          </a:p>
          <a:p>
            <a:r>
              <a:rPr lang="en-US" dirty="0"/>
              <a:t>Select invoice for payment</a:t>
            </a:r>
          </a:p>
          <a:p>
            <a:pPr lvl="1"/>
            <a:r>
              <a:rPr lang="en-US" dirty="0"/>
              <a:t>Supplier Payment Selection Create </a:t>
            </a:r>
            <a:r>
              <a:rPr lang="en-US" sz="2000" dirty="0"/>
              <a:t>(28.9.4.1)</a:t>
            </a:r>
          </a:p>
          <a:p>
            <a:r>
              <a:rPr lang="en-US" sz="2400" dirty="0"/>
              <a:t>Confirm payment selection</a:t>
            </a:r>
          </a:p>
          <a:p>
            <a:pPr lvl="1"/>
            <a:r>
              <a:rPr lang="en-US" dirty="0"/>
              <a:t>Supplier Payment Selection Confirm </a:t>
            </a:r>
            <a:r>
              <a:rPr lang="en-US" sz="2000" dirty="0"/>
              <a:t>(28.9.4.5)</a:t>
            </a:r>
          </a:p>
          <a:p>
            <a:r>
              <a:rPr lang="en-US" dirty="0"/>
              <a:t>Process payment</a:t>
            </a:r>
          </a:p>
          <a:p>
            <a:pPr lvl="1"/>
            <a:r>
              <a:rPr lang="en-US" dirty="0"/>
              <a:t>Supplier Payment Selection Execute </a:t>
            </a:r>
            <a:r>
              <a:rPr lang="en-US" sz="2000" dirty="0"/>
              <a:t>(28.9.4.6)</a:t>
            </a:r>
          </a:p>
          <a:p>
            <a:r>
              <a:rPr lang="en-US" sz="2400" dirty="0">
                <a:solidFill>
                  <a:srgbClr val="B2B2B2"/>
                </a:solidFill>
              </a:rPr>
              <a:t>Opt. re-process</a:t>
            </a:r>
          </a:p>
          <a:p>
            <a:pPr lvl="1"/>
            <a:r>
              <a:rPr lang="en-US" dirty="0">
                <a:solidFill>
                  <a:srgbClr val="B2B2B2"/>
                </a:solidFill>
              </a:rPr>
              <a:t>Supplier Payment Selection Re-execute </a:t>
            </a:r>
            <a:r>
              <a:rPr lang="en-US" sz="2000" dirty="0">
                <a:solidFill>
                  <a:srgbClr val="B2B2B2"/>
                </a:solidFill>
              </a:rPr>
              <a:t>(28.9.4.7)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Flow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39786" y="6638544"/>
            <a:ext cx="1904214" cy="219456"/>
          </a:xfrm>
        </p:spPr>
        <p:txBody>
          <a:bodyPr/>
          <a:lstStyle/>
          <a:p>
            <a:r>
              <a:rPr lang="en-US" smtClean="0"/>
              <a:t>MC-4.3-1-PF-090</a:t>
            </a:r>
            <a:endParaRPr lang="en-US" dirty="0"/>
          </a:p>
        </p:txBody>
      </p:sp>
      <p:grpSp>
        <p:nvGrpSpPr>
          <p:cNvPr id="225289" name="Group 9"/>
          <p:cNvGrpSpPr>
            <a:grpSpLocks/>
          </p:cNvGrpSpPr>
          <p:nvPr/>
        </p:nvGrpSpPr>
        <p:grpSpPr bwMode="auto">
          <a:xfrm>
            <a:off x="53623" y="942486"/>
            <a:ext cx="508000" cy="4175125"/>
            <a:chOff x="301" y="1164"/>
            <a:chExt cx="320" cy="2630"/>
          </a:xfrm>
        </p:grpSpPr>
        <p:sp>
          <p:nvSpPr>
            <p:cNvPr id="225285" name="AutoShape 5"/>
            <p:cNvSpPr>
              <a:spLocks noChangeArrowheads="1"/>
            </p:cNvSpPr>
            <p:nvPr/>
          </p:nvSpPr>
          <p:spPr bwMode="auto">
            <a:xfrm>
              <a:off x="314" y="1164"/>
              <a:ext cx="295" cy="627"/>
            </a:xfrm>
            <a:prstGeom prst="curvedRightArrow">
              <a:avLst>
                <a:gd name="adj1" fmla="val 42508"/>
                <a:gd name="adj2" fmla="val 85017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286" name="AutoShape 6"/>
            <p:cNvSpPr>
              <a:spLocks noChangeArrowheads="1"/>
            </p:cNvSpPr>
            <p:nvPr/>
          </p:nvSpPr>
          <p:spPr bwMode="auto">
            <a:xfrm>
              <a:off x="301" y="3167"/>
              <a:ext cx="295" cy="627"/>
            </a:xfrm>
            <a:prstGeom prst="curvedRightArrow">
              <a:avLst>
                <a:gd name="adj1" fmla="val 42508"/>
                <a:gd name="adj2" fmla="val 85017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287" name="AutoShape 7"/>
            <p:cNvSpPr>
              <a:spLocks noChangeArrowheads="1"/>
            </p:cNvSpPr>
            <p:nvPr/>
          </p:nvSpPr>
          <p:spPr bwMode="auto">
            <a:xfrm>
              <a:off x="313" y="2490"/>
              <a:ext cx="295" cy="627"/>
            </a:xfrm>
            <a:prstGeom prst="curvedRightArrow">
              <a:avLst>
                <a:gd name="adj1" fmla="val 42508"/>
                <a:gd name="adj2" fmla="val 85017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288" name="AutoShape 8"/>
            <p:cNvSpPr>
              <a:spLocks noChangeArrowheads="1"/>
            </p:cNvSpPr>
            <p:nvPr/>
          </p:nvSpPr>
          <p:spPr bwMode="auto">
            <a:xfrm>
              <a:off x="326" y="1817"/>
              <a:ext cx="295" cy="627"/>
            </a:xfrm>
            <a:prstGeom prst="curvedRightArrow">
              <a:avLst>
                <a:gd name="adj1" fmla="val 42508"/>
                <a:gd name="adj2" fmla="val 85017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file in output (“out”) directory</a:t>
            </a:r>
          </a:p>
          <a:p>
            <a:r>
              <a:rPr lang="en-US" dirty="0"/>
              <a:t>Check log file in “log” directory</a:t>
            </a:r>
          </a:p>
          <a:p>
            <a:r>
              <a:rPr lang="en-US" dirty="0"/>
              <a:t>Check XML file in “</a:t>
            </a:r>
            <a:r>
              <a:rPr lang="en-US" dirty="0" err="1"/>
              <a:t>outarchive</a:t>
            </a:r>
            <a:r>
              <a:rPr lang="en-US" dirty="0"/>
              <a:t>” directory </a:t>
            </a:r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1381" y="6638544"/>
            <a:ext cx="1272619" cy="219456"/>
          </a:xfrm>
        </p:spPr>
        <p:txBody>
          <a:bodyPr/>
          <a:lstStyle/>
          <a:p>
            <a:r>
              <a:rPr lang="en-US" smtClean="0"/>
              <a:t>MC-4.3-1-PF-100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how to change for a payment selection:</a:t>
            </a:r>
          </a:p>
          <a:p>
            <a:pPr lvl="1"/>
            <a:r>
              <a:rPr lang="en-US" dirty="0" smtClean="0"/>
              <a:t>Own bank account</a:t>
            </a:r>
          </a:p>
          <a:p>
            <a:pPr lvl="1"/>
            <a:r>
              <a:rPr lang="en-US" dirty="0" smtClean="0"/>
              <a:t>Payment format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943" y="6638544"/>
            <a:ext cx="1195057" cy="219456"/>
          </a:xfrm>
        </p:spPr>
        <p:txBody>
          <a:bodyPr/>
          <a:lstStyle/>
          <a:p>
            <a:r>
              <a:rPr lang="en-US" dirty="0" smtClean="0"/>
              <a:t>MC-4.3-1-PF-110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2484</TotalTime>
  <Words>412</Words>
  <Application>Microsoft Office PowerPoint</Application>
  <PresentationFormat>On-screen Show (4:3)</PresentationFormat>
  <Paragraphs>90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QAD 2010 Template</vt:lpstr>
      <vt:lpstr>  Advanced Banking Setup</vt:lpstr>
      <vt:lpstr>Objectives</vt:lpstr>
      <vt:lpstr>Business Case</vt:lpstr>
      <vt:lpstr>Overview</vt:lpstr>
      <vt:lpstr>Functional Setup Flow</vt:lpstr>
      <vt:lpstr>Bank File Format Import</vt:lpstr>
      <vt:lpstr>Transaction Flow</vt:lpstr>
      <vt:lpstr>Transaction Results</vt:lpstr>
      <vt:lpstr>Changing Bank and Payment Format Details</vt:lpstr>
      <vt:lpstr>Changing Bank and Payment Format Details: Business Case</vt:lpstr>
      <vt:lpstr>Changing Bank and Payment Format Details: Overview</vt:lpstr>
      <vt:lpstr>Change Own Bank Details on Supplier Payment Selection</vt:lpstr>
      <vt:lpstr>Change Own Bank Details on Supplier Payment Selection</vt:lpstr>
      <vt:lpstr>Payment Format Attribute Restrictions</vt:lpstr>
      <vt:lpstr>Payment Mass Change</vt:lpstr>
      <vt:lpstr>Slide 16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94</cp:revision>
  <dcterms:created xsi:type="dcterms:W3CDTF">2006-05-18T22:11:08Z</dcterms:created>
  <dcterms:modified xsi:type="dcterms:W3CDTF">2011-02-14T15:09:17Z</dcterms:modified>
</cp:coreProperties>
</file>