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  <p:sldMasterId id="2147483686" r:id="rId3"/>
  </p:sldMasterIdLst>
  <p:notesMasterIdLst>
    <p:notesMasterId r:id="rId14"/>
  </p:notesMasterIdLst>
  <p:handoutMasterIdLst>
    <p:handoutMasterId r:id="rId15"/>
  </p:handoutMasterIdLst>
  <p:sldIdLst>
    <p:sldId id="275" r:id="rId4"/>
    <p:sldId id="286" r:id="rId5"/>
    <p:sldId id="276" r:id="rId6"/>
    <p:sldId id="277" r:id="rId7"/>
    <p:sldId id="278" r:id="rId8"/>
    <p:sldId id="288" r:id="rId9"/>
    <p:sldId id="281" r:id="rId10"/>
    <p:sldId id="279" r:id="rId11"/>
    <p:sldId id="289" r:id="rId12"/>
    <p:sldId id="285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5" d="100"/>
          <a:sy n="105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3.4_1_screen customization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0AB3684-6B73-4103-A431-37ED941396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3.4_1_screen customization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5BCD0F7D-1290-4553-823C-46EC217E55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3.4_1_screen customization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B4D0F8-F0EA-4FDA-A4C9-A4FC5074B4B5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Screen Customization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19" y="962458"/>
            <a:ext cx="805481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MC-3.4-1-SC-090</a:t>
            </a:r>
            <a:endParaRPr lang="en-US" dirty="0"/>
          </a:p>
        </p:txBody>
      </p:sp>
      <p:pic>
        <p:nvPicPr>
          <p:cNvPr id="229379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Understand the benefits of screen customization</a:t>
            </a:r>
          </a:p>
          <a:p>
            <a:r>
              <a:rPr lang="en-US"/>
              <a:t>Learn how to customize screens for your own business case</a:t>
            </a:r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MC-3.4-1-SC-020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20932" y="6638544"/>
            <a:ext cx="1923068" cy="219456"/>
          </a:xfrm>
        </p:spPr>
        <p:txBody>
          <a:bodyPr/>
          <a:lstStyle/>
          <a:p>
            <a:r>
              <a:rPr lang="en-US" smtClean="0"/>
              <a:t>MC-3.4-1-SC-030</a:t>
            </a:r>
            <a:endParaRPr lang="en-US"/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93901" y="1390650"/>
            <a:ext cx="8153400" cy="5053013"/>
          </a:xfrm>
        </p:spPr>
        <p:txBody>
          <a:bodyPr/>
          <a:lstStyle/>
          <a:p>
            <a:r>
              <a:rPr lang="en-US" dirty="0"/>
              <a:t>UI customization using Design Mode feature</a:t>
            </a:r>
          </a:p>
          <a:p>
            <a:r>
              <a:rPr lang="en-US" dirty="0"/>
              <a:t>User-defined fields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Setup</a:t>
            </a:r>
          </a:p>
          <a:p>
            <a:pPr lvl="1"/>
            <a:r>
              <a:rPr lang="en-US" dirty="0"/>
              <a:t>Security settings</a:t>
            </a:r>
          </a:p>
          <a:p>
            <a:pPr lvl="2"/>
            <a:r>
              <a:rPr lang="en-US" dirty="0"/>
              <a:t>Change System Settings (36.24.5.1)</a:t>
            </a:r>
          </a:p>
          <a:p>
            <a:pPr lvl="2"/>
            <a:r>
              <a:rPr lang="en-US" dirty="0"/>
              <a:t>Change User Settings (36.24.5.2)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Screen Customization Prerequisites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173798" y="6638544"/>
            <a:ext cx="1970202" cy="219456"/>
          </a:xfrm>
        </p:spPr>
        <p:txBody>
          <a:bodyPr/>
          <a:lstStyle/>
          <a:p>
            <a:r>
              <a:rPr lang="en-US" smtClean="0"/>
              <a:t>MC-3.4-1-SC-040</a:t>
            </a:r>
            <a:endParaRPr lang="en-US"/>
          </a:p>
        </p:txBody>
      </p:sp>
      <p:pic>
        <p:nvPicPr>
          <p:cNvPr id="10" name="Picture 9" descr="Change-System-Settin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3192" y="2890666"/>
            <a:ext cx="3960986" cy="3351604"/>
          </a:xfrm>
          <a:prstGeom prst="rect">
            <a:avLst/>
          </a:prstGeom>
        </p:spPr>
      </p:pic>
      <p:pic>
        <p:nvPicPr>
          <p:cNvPr id="11" name="Picture 10" descr="Change-User-Settin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963" y="2927335"/>
            <a:ext cx="4345663" cy="18858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Process Flow 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MC-3.4-1-SC-050</a:t>
            </a:r>
            <a:endParaRPr lang="en-US"/>
          </a:p>
        </p:txBody>
      </p:sp>
      <p:sp>
        <p:nvSpPr>
          <p:cNvPr id="2140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149292"/>
            <a:ext cx="8153400" cy="5053012"/>
          </a:xfrm>
        </p:spPr>
        <p:txBody>
          <a:bodyPr/>
          <a:lstStyle/>
          <a:p>
            <a:r>
              <a:rPr lang="en-US" dirty="0"/>
              <a:t>Design Mode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Customization levels</a:t>
            </a:r>
            <a:endParaRPr lang="en-US" dirty="0"/>
          </a:p>
          <a:p>
            <a:pPr lvl="1"/>
            <a:r>
              <a:rPr lang="en-US" sz="2000" dirty="0"/>
              <a:t>General</a:t>
            </a:r>
          </a:p>
          <a:p>
            <a:pPr lvl="1"/>
            <a:r>
              <a:rPr lang="en-US" sz="2000" dirty="0"/>
              <a:t>Role</a:t>
            </a:r>
          </a:p>
          <a:p>
            <a:pPr lvl="1"/>
            <a:r>
              <a:rPr lang="en-US" sz="2000" dirty="0"/>
              <a:t>User</a:t>
            </a:r>
          </a:p>
        </p:txBody>
      </p:sp>
      <p:grpSp>
        <p:nvGrpSpPr>
          <p:cNvPr id="214020" name="Group 4"/>
          <p:cNvGrpSpPr>
            <a:grpSpLocks/>
          </p:cNvGrpSpPr>
          <p:nvPr/>
        </p:nvGrpSpPr>
        <p:grpSpPr bwMode="auto">
          <a:xfrm>
            <a:off x="3843338" y="1209964"/>
            <a:ext cx="4351965" cy="1292074"/>
            <a:chOff x="386" y="738"/>
            <a:chExt cx="2766" cy="681"/>
          </a:xfrm>
        </p:grpSpPr>
        <p:pic>
          <p:nvPicPr>
            <p:cNvPr id="214021" name="Picture 5" descr="Designmodestar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6" y="807"/>
              <a:ext cx="2766" cy="612"/>
            </a:xfrm>
            <a:prstGeom prst="rect">
              <a:avLst/>
            </a:prstGeom>
            <a:noFill/>
          </p:spPr>
        </p:pic>
        <p:sp>
          <p:nvSpPr>
            <p:cNvPr id="214022" name="Oval 6"/>
            <p:cNvSpPr>
              <a:spLocks noChangeArrowheads="1"/>
            </p:cNvSpPr>
            <p:nvPr/>
          </p:nvSpPr>
          <p:spPr bwMode="auto">
            <a:xfrm>
              <a:off x="1232" y="738"/>
              <a:ext cx="1096" cy="681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pic>
        <p:nvPicPr>
          <p:cNvPr id="9" name="Picture 8" descr="Set-Design-M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5135" y="3524828"/>
            <a:ext cx="46386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aybook-Create-DesignMo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910" y="2868704"/>
            <a:ext cx="7038108" cy="3352274"/>
          </a:xfrm>
          <a:prstGeom prst="rect">
            <a:avLst/>
          </a:prstGeom>
        </p:spPr>
      </p:pic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Process Flow – Continued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MC-3.4-1-SC-060</a:t>
            </a:r>
            <a:endParaRPr lang="en-US" dirty="0"/>
          </a:p>
        </p:txBody>
      </p:sp>
      <p:sp>
        <p:nvSpPr>
          <p:cNvPr id="2324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-1" y="1082460"/>
            <a:ext cx="5180445" cy="2379662"/>
          </a:xfrm>
        </p:spPr>
        <p:txBody>
          <a:bodyPr/>
          <a:lstStyle/>
          <a:p>
            <a:r>
              <a:rPr lang="en-US" dirty="0">
                <a:latin typeface="+mj-lt"/>
              </a:rPr>
              <a:t>Highlight a field on the UI to:</a:t>
            </a:r>
          </a:p>
          <a:p>
            <a:pPr lvl="1"/>
            <a:r>
              <a:rPr lang="en-US" sz="2000" dirty="0">
                <a:latin typeface="+mj-lt"/>
              </a:rPr>
              <a:t>Change its properties	</a:t>
            </a:r>
          </a:p>
          <a:p>
            <a:pPr lvl="1"/>
            <a:r>
              <a:rPr lang="en-US" sz="2000" dirty="0">
                <a:latin typeface="+mj-lt"/>
              </a:rPr>
              <a:t>Remove it from the UI</a:t>
            </a:r>
          </a:p>
          <a:p>
            <a:endParaRPr lang="en-US" sz="2000" dirty="0">
              <a:latin typeface="+mj-lt"/>
            </a:endParaRPr>
          </a:p>
        </p:txBody>
      </p:sp>
      <p:sp>
        <p:nvSpPr>
          <p:cNvPr id="232453" name="Oval 5"/>
          <p:cNvSpPr>
            <a:spLocks noChangeArrowheads="1"/>
          </p:cNvSpPr>
          <p:nvPr/>
        </p:nvSpPr>
        <p:spPr bwMode="auto">
          <a:xfrm>
            <a:off x="693101" y="3081188"/>
            <a:ext cx="2687407" cy="315913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4165091" y="1934496"/>
            <a:ext cx="4385018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lvl="1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2000" dirty="0">
                <a:latin typeface="+mj-lt"/>
              </a:rPr>
              <a:t> Move it to another position</a:t>
            </a:r>
          </a:p>
          <a:p>
            <a:pPr lvl="1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2000" dirty="0">
                <a:latin typeface="+mj-lt"/>
              </a:rPr>
              <a:t> Add a user-defined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aybook-Create-DesignMo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3412" y="2546265"/>
            <a:ext cx="6990154" cy="3329434"/>
          </a:xfrm>
          <a:prstGeom prst="rect">
            <a:avLst/>
          </a:prstGeom>
        </p:spPr>
      </p:pic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Moving Fields to Other Tabs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MC-3.4-1-SC-070</a:t>
            </a:r>
            <a:endParaRPr lang="en-US" dirty="0"/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1923" y="857701"/>
            <a:ext cx="8153400" cy="19129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>
                <a:latin typeface="+mj-lt"/>
              </a:rPr>
              <a:t>Set to invisible by setting the Visible property to False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+mj-lt"/>
              </a:rPr>
              <a:t>The field now displays in the business field area of the Field list window</a:t>
            </a:r>
          </a:p>
          <a:p>
            <a:pPr>
              <a:lnSpc>
                <a:spcPct val="90000"/>
              </a:lnSpc>
              <a:spcBef>
                <a:spcPct val="55000"/>
              </a:spcBef>
            </a:pPr>
            <a:r>
              <a:rPr lang="en-US" sz="2000" dirty="0">
                <a:latin typeface="+mj-lt"/>
              </a:rPr>
              <a:t>Select the target tab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161925" y="3089785"/>
            <a:ext cx="1757363" cy="26776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000" dirty="0">
                <a:latin typeface="+mj-lt"/>
              </a:rPr>
              <a:t>Drag the field from the business field area to its new location</a:t>
            </a:r>
          </a:p>
          <a:p>
            <a:pPr>
              <a:spcBef>
                <a:spcPct val="50000"/>
              </a:spcBef>
            </a:pPr>
            <a:endParaRPr lang="en-US" dirty="0">
              <a:latin typeface="+mj-lt"/>
            </a:endParaRPr>
          </a:p>
        </p:txBody>
      </p:sp>
      <p:sp>
        <p:nvSpPr>
          <p:cNvPr id="217094" name="Oval 6"/>
          <p:cNvSpPr>
            <a:spLocks noChangeArrowheads="1"/>
          </p:cNvSpPr>
          <p:nvPr/>
        </p:nvSpPr>
        <p:spPr bwMode="auto">
          <a:xfrm>
            <a:off x="1844911" y="5305330"/>
            <a:ext cx="2001837" cy="543209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7095" name="Line 7"/>
          <p:cNvSpPr>
            <a:spLocks noChangeShapeType="1"/>
          </p:cNvSpPr>
          <p:nvPr/>
        </p:nvSpPr>
        <p:spPr bwMode="auto">
          <a:xfrm>
            <a:off x="3856777" y="5558827"/>
            <a:ext cx="1792585" cy="12674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eld-Propert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9792" y="1753071"/>
            <a:ext cx="3200400" cy="3333750"/>
          </a:xfrm>
          <a:prstGeom prst="rect">
            <a:avLst/>
          </a:prstGeom>
        </p:spPr>
      </p:pic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>
          <a:xfrm>
            <a:off x="4530725" y="981703"/>
            <a:ext cx="4079875" cy="5357812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r>
              <a:rPr lang="en-US" sz="1800" dirty="0">
                <a:latin typeface="+mj-lt"/>
              </a:rPr>
              <a:t>If </a:t>
            </a:r>
            <a:r>
              <a:rPr lang="en-US" sz="1800" dirty="0" err="1">
                <a:latin typeface="+mj-lt"/>
              </a:rPr>
              <a:t>ScEnabled</a:t>
            </a:r>
            <a:r>
              <a:rPr lang="en-US" sz="1800" dirty="0">
                <a:latin typeface="+mj-lt"/>
              </a:rPr>
              <a:t> is False, the field is visible on UI, but cannot be accessed or copied</a:t>
            </a: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r>
              <a:rPr lang="en-US" sz="1800" dirty="0">
                <a:latin typeface="+mj-lt"/>
              </a:rPr>
              <a:t>Default value</a:t>
            </a: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r>
              <a:rPr lang="en-US" sz="1800" dirty="0">
                <a:latin typeface="+mj-lt"/>
              </a:rPr>
              <a:t>Field label on the UI</a:t>
            </a: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r>
              <a:rPr lang="en-US" sz="1800" dirty="0">
                <a:latin typeface="+mj-lt"/>
              </a:rPr>
              <a:t>If </a:t>
            </a:r>
            <a:r>
              <a:rPr lang="en-US" sz="1800" dirty="0" err="1">
                <a:latin typeface="+mj-lt"/>
              </a:rPr>
              <a:t>ScReadOnly</a:t>
            </a:r>
            <a:r>
              <a:rPr lang="en-US" sz="1800" dirty="0">
                <a:latin typeface="+mj-lt"/>
              </a:rPr>
              <a:t> is True, the field is visible on the UI, but not editable.</a:t>
            </a: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endParaRPr lang="en-US" sz="1800" dirty="0">
              <a:latin typeface="+mj-lt"/>
            </a:endParaRPr>
          </a:p>
          <a:p>
            <a:pPr marL="0" indent="0">
              <a:lnSpc>
                <a:spcPct val="80000"/>
              </a:lnSpc>
              <a:buFont typeface="Webdings" pitchFamily="18" charset="2"/>
              <a:buNone/>
            </a:pPr>
            <a:r>
              <a:rPr lang="en-US" sz="1800" dirty="0">
                <a:latin typeface="+mj-lt"/>
              </a:rPr>
              <a:t>If Visible is False, the field is no longer visible (but appears in the business fields area.</a:t>
            </a:r>
          </a:p>
        </p:txBody>
      </p:sp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Field Properties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4247" y="6638544"/>
            <a:ext cx="1319753" cy="219456"/>
          </a:xfrm>
        </p:spPr>
        <p:txBody>
          <a:bodyPr/>
          <a:lstStyle/>
          <a:p>
            <a:r>
              <a:rPr lang="en-US" smtClean="0"/>
              <a:t>MC-3.4-1-SC-080</a:t>
            </a:r>
            <a:endParaRPr lang="en-US" dirty="0"/>
          </a:p>
        </p:txBody>
      </p:sp>
      <p:sp>
        <p:nvSpPr>
          <p:cNvPr id="215045" name="Line 5"/>
          <p:cNvSpPr>
            <a:spLocks noChangeShapeType="1"/>
          </p:cNvSpPr>
          <p:nvPr/>
        </p:nvSpPr>
        <p:spPr bwMode="auto">
          <a:xfrm flipV="1">
            <a:off x="2480650" y="1280153"/>
            <a:ext cx="2061188" cy="139967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5046" name="Line 6"/>
          <p:cNvSpPr>
            <a:spLocks noChangeShapeType="1"/>
          </p:cNvSpPr>
          <p:nvPr/>
        </p:nvSpPr>
        <p:spPr bwMode="auto">
          <a:xfrm flipV="1">
            <a:off x="2444436" y="2112002"/>
            <a:ext cx="2078352" cy="7036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5047" name="Line 7"/>
          <p:cNvSpPr>
            <a:spLocks noChangeShapeType="1"/>
          </p:cNvSpPr>
          <p:nvPr/>
        </p:nvSpPr>
        <p:spPr bwMode="auto">
          <a:xfrm flipV="1">
            <a:off x="3213980" y="3020052"/>
            <a:ext cx="1226258" cy="12149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5048" name="Line 8"/>
          <p:cNvSpPr>
            <a:spLocks noChangeShapeType="1"/>
          </p:cNvSpPr>
          <p:nvPr/>
        </p:nvSpPr>
        <p:spPr bwMode="auto">
          <a:xfrm>
            <a:off x="2516862" y="3277354"/>
            <a:ext cx="1942425" cy="92856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5049" name="Line 9"/>
          <p:cNvSpPr>
            <a:spLocks noChangeShapeType="1"/>
          </p:cNvSpPr>
          <p:nvPr/>
        </p:nvSpPr>
        <p:spPr bwMode="auto">
          <a:xfrm>
            <a:off x="2471596" y="3594226"/>
            <a:ext cx="1949592" cy="185152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Field Properties, Events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6927" y="6627137"/>
            <a:ext cx="1367073" cy="230863"/>
          </a:xfrm>
        </p:spPr>
        <p:txBody>
          <a:bodyPr/>
          <a:lstStyle/>
          <a:p>
            <a:r>
              <a:rPr lang="en-US" dirty="0" smtClean="0"/>
              <a:t>MC-3.4-1-SC-085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91754" y="986828"/>
            <a:ext cx="34855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latin typeface="Century Gothic" pitchFamily="34" charset="0"/>
              </a:rPr>
              <a:t>Add basic customization </a:t>
            </a:r>
            <a:r>
              <a:rPr lang="en-US" sz="2000" dirty="0" smtClean="0">
                <a:latin typeface="Century Gothic" pitchFamily="34" charset="0"/>
              </a:rPr>
              <a:t>code to UI </a:t>
            </a:r>
            <a:r>
              <a:rPr lang="en-US" sz="2000" dirty="0" smtClean="0">
                <a:latin typeface="Century Gothic" pitchFamily="34" charset="0"/>
              </a:rPr>
              <a:t>elements</a:t>
            </a:r>
          </a:p>
          <a:p>
            <a:pPr algn="l"/>
            <a:endParaRPr lang="en-IE" sz="2000" dirty="0" smtClean="0">
              <a:latin typeface="Century Gothic" pitchFamily="34" charset="0"/>
            </a:endParaRPr>
          </a:p>
          <a:p>
            <a:pPr algn="l"/>
            <a:r>
              <a:rPr lang="en-US" sz="2000" dirty="0" smtClean="0">
                <a:latin typeface="Century Gothic" pitchFamily="34" charset="0"/>
              </a:rPr>
              <a:t>Select </a:t>
            </a:r>
            <a:r>
              <a:rPr lang="en-US" sz="2000" dirty="0" smtClean="0">
                <a:latin typeface="Century Gothic" pitchFamily="34" charset="0"/>
              </a:rPr>
              <a:t>an event from </a:t>
            </a:r>
            <a:r>
              <a:rPr lang="en-US" sz="2000" dirty="0" smtClean="0">
                <a:latin typeface="Century Gothic" pitchFamily="34" charset="0"/>
              </a:rPr>
              <a:t>the </a:t>
            </a:r>
            <a:r>
              <a:rPr lang="en-US" sz="2000" dirty="0" smtClean="0">
                <a:latin typeface="Century Gothic" pitchFamily="34" charset="0"/>
              </a:rPr>
              <a:t>list of </a:t>
            </a:r>
            <a:r>
              <a:rPr lang="en-US" sz="2000" dirty="0" smtClean="0">
                <a:latin typeface="Century Gothic" pitchFamily="34" charset="0"/>
              </a:rPr>
              <a:t>exposed events </a:t>
            </a:r>
            <a:r>
              <a:rPr lang="en-US" sz="2000" dirty="0" smtClean="0">
                <a:latin typeface="Century Gothic" pitchFamily="34" charset="0"/>
              </a:rPr>
              <a:t>for each field or </a:t>
            </a:r>
            <a:r>
              <a:rPr lang="en-US" sz="2000" dirty="0" smtClean="0">
                <a:latin typeface="Century Gothic" pitchFamily="34" charset="0"/>
              </a:rPr>
              <a:t>control</a:t>
            </a:r>
          </a:p>
          <a:p>
            <a:pPr algn="l"/>
            <a:endParaRPr lang="en-IE" sz="2000" dirty="0" smtClean="0">
              <a:latin typeface="Century Gothic" pitchFamily="34" charset="0"/>
            </a:endParaRPr>
          </a:p>
          <a:p>
            <a:pPr algn="l"/>
            <a:r>
              <a:rPr lang="en-IE" sz="2000" dirty="0" smtClean="0">
                <a:latin typeface="Century Gothic" pitchFamily="34" charset="0"/>
              </a:rPr>
              <a:t>Open custom code editor</a:t>
            </a:r>
            <a:endParaRPr lang="en-US" sz="2000" dirty="0">
              <a:latin typeface="Century Gothic" pitchFamily="34" charset="0"/>
            </a:endParaRPr>
          </a:p>
        </p:txBody>
      </p:sp>
      <p:pic>
        <p:nvPicPr>
          <p:cNvPr id="11" name="Picture 10" descr="Field-Properties-Ev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127" y="898697"/>
            <a:ext cx="3190875" cy="3286125"/>
          </a:xfrm>
          <a:prstGeom prst="rect">
            <a:avLst/>
          </a:prstGeom>
        </p:spPr>
      </p:pic>
      <p:pic>
        <p:nvPicPr>
          <p:cNvPr id="9" name="Picture 8" descr="Field-Properties-Events-CustomC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7781" y="3648722"/>
            <a:ext cx="5977210" cy="2711808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rot="10800000">
            <a:off x="3150607" y="2661720"/>
            <a:ext cx="1004939" cy="66090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>
            <a:off x="2734149" y="1973655"/>
            <a:ext cx="1448552" cy="4164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2011</Template>
  <TotalTime>1200</TotalTime>
  <Words>240</Words>
  <Application>Microsoft Office PowerPoint</Application>
  <PresentationFormat>On-screen Show (4:3)</PresentationFormat>
  <Paragraphs>65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2011</vt:lpstr>
      <vt:lpstr>QAD 2010 Template</vt:lpstr>
      <vt:lpstr>QAD 2010 Presentation</vt:lpstr>
      <vt:lpstr> Screen Customization</vt:lpstr>
      <vt:lpstr>Objectives</vt:lpstr>
      <vt:lpstr>Scope</vt:lpstr>
      <vt:lpstr>Screen Customization Prerequisites</vt:lpstr>
      <vt:lpstr>General Process Flow </vt:lpstr>
      <vt:lpstr>General Process Flow – Continued</vt:lpstr>
      <vt:lpstr>Moving Fields to Other Tabs</vt:lpstr>
      <vt:lpstr>Field Properties</vt:lpstr>
      <vt:lpstr>Field Properties, Events Tab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100</cp:revision>
  <dcterms:created xsi:type="dcterms:W3CDTF">2006-05-18T22:11:08Z</dcterms:created>
  <dcterms:modified xsi:type="dcterms:W3CDTF">2011-03-23T15:31:28Z</dcterms:modified>
</cp:coreProperties>
</file>