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  <p:sldMasterId id="2147483673" r:id="rId2"/>
  </p:sldMasterIdLst>
  <p:notesMasterIdLst>
    <p:notesMasterId r:id="rId18"/>
  </p:notesMasterIdLst>
  <p:handoutMasterIdLst>
    <p:handoutMasterId r:id="rId19"/>
  </p:handoutMasterIdLst>
  <p:sldIdLst>
    <p:sldId id="275" r:id="rId3"/>
    <p:sldId id="287" r:id="rId4"/>
    <p:sldId id="295" r:id="rId5"/>
    <p:sldId id="276" r:id="rId6"/>
    <p:sldId id="296" r:id="rId7"/>
    <p:sldId id="297" r:id="rId8"/>
    <p:sldId id="289" r:id="rId9"/>
    <p:sldId id="298" r:id="rId10"/>
    <p:sldId id="299" r:id="rId11"/>
    <p:sldId id="300" r:id="rId12"/>
    <p:sldId id="288" r:id="rId13"/>
    <p:sldId id="285" r:id="rId14"/>
    <p:sldId id="282" r:id="rId15"/>
    <p:sldId id="293" r:id="rId16"/>
    <p:sldId id="284" r:id="rId17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A46A"/>
    <a:srgbClr val="FF8500"/>
    <a:srgbClr val="FFE354"/>
    <a:srgbClr val="6A9913"/>
    <a:srgbClr val="4BB69D"/>
    <a:srgbClr val="2461AA"/>
    <a:srgbClr val="716FB0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82" autoAdjust="0"/>
    <p:restoredTop sz="99815" autoAdjust="0"/>
  </p:normalViewPr>
  <p:slideViewPr>
    <p:cSldViewPr snapToGrid="0">
      <p:cViewPr varScale="1">
        <p:scale>
          <a:sx n="101" d="100"/>
          <a:sy n="101" d="100"/>
        </p:scale>
        <p:origin x="-22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152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14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14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r>
              <a:rPr lang="en-US"/>
              <a:t>1.3_1_daemons</a:t>
            </a:r>
          </a:p>
        </p:txBody>
      </p:sp>
      <p:sp>
        <p:nvSpPr>
          <p:cNvPr id="1914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294312A9-D141-4BCB-8431-74B6CF49A62A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r>
              <a:rPr lang="en-US"/>
              <a:t>1.3_1_daemons</a:t>
            </a:r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D7F963DD-C341-4E65-8DB8-37B514B947B2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1.3_1_daemons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690EDF8-0ED2-4CF8-AA83-443EE6066A11}" type="slidenum">
              <a:rPr lang="en-US"/>
              <a:pPr/>
              <a:t>1</a:t>
            </a:fld>
            <a:endParaRPr lang="en-US"/>
          </a:p>
        </p:txBody>
      </p:sp>
      <p:sp>
        <p:nvSpPr>
          <p:cNvPr id="190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0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30" name="Picture 6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222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2008-MC-1.3-1-DA-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2008-MC-1.3-1-DA-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2008-MC-1.3-1-DA-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2008-MC-1.3-1-DA-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2008-MC-1.3-1-DA-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2008-MC-1.3-1-DA-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2008-MC-1.3-1-DA-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2008-MC-1.3-1-DA-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2008-MC-1.3-1-DA-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2008-MC-1.3-1-DA-</a:t>
            </a:r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2008-MC-1.3-1-DA-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2008-MC-1.3-1-DA-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2008-MC-1.3-1-DA-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2008-MC-1.3-1-DA-</a:t>
            </a:r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2008-MC-1.3-1-DA-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2008-MC-1.3-1-DA-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15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51204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1205" name="Text Box 5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51213" name="Picture 13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  <p:sp>
        <p:nvSpPr>
          <p:cNvPr id="51214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42238" y="6599238"/>
            <a:ext cx="130651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t" anchorCtr="0" compatLnSpc="1">
            <a:prstTxWarp prst="textNoShape">
              <a:avLst/>
            </a:prstTxWarp>
          </a:bodyPr>
          <a:lstStyle>
            <a:lvl1pPr algn="r" defTabSz="865188" eaLnBrk="0" hangingPunct="0">
              <a:defRPr sz="800">
                <a:latin typeface="Arial" charset="0"/>
              </a:defRPr>
            </a:lvl1pPr>
          </a:lstStyle>
          <a:p>
            <a:r>
              <a:rPr lang="en-US" smtClean="0"/>
              <a:t>2008-MC-1.3-1-DA-</a:t>
            </a: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hf sldNum="0" hd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1" fontAlgn="base" hangingPunct="1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2008-MC-1.3-1-DA-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323904"/>
            <a:ext cx="8229600" cy="705411"/>
          </a:xfrm>
        </p:spPr>
        <p:txBody>
          <a:bodyPr>
            <a:normAutofit fontScale="90000"/>
          </a:bodyPr>
          <a:lstStyle/>
          <a:p>
            <a:r>
              <a:rPr lang="en-US" sz="2400" b="0" dirty="0">
                <a:solidFill>
                  <a:schemeClr val="tx1"/>
                </a:solidFill>
              </a:rPr>
              <a:t/>
            </a:r>
            <a:br>
              <a:rPr lang="en-US" sz="2400" b="0" dirty="0">
                <a:solidFill>
                  <a:schemeClr val="tx1"/>
                </a:solidFill>
              </a:rPr>
            </a:br>
            <a:r>
              <a:rPr lang="en-US" sz="2400" b="0" dirty="0">
                <a:solidFill>
                  <a:schemeClr val="tx1"/>
                </a:solidFill>
              </a:rPr>
              <a:t>Daemons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57200" y="2134090"/>
            <a:ext cx="8229600" cy="34925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Training Guide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89445" name="Rectangle 5"/>
          <p:cNvSpPr>
            <a:spLocks noChangeArrowheads="1"/>
          </p:cNvSpPr>
          <p:nvPr/>
        </p:nvSpPr>
        <p:spPr bwMode="auto">
          <a:xfrm>
            <a:off x="467037" y="679772"/>
            <a:ext cx="7467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/>
            <a:r>
              <a:rPr lang="en-US" sz="2400" b="1" dirty="0"/>
              <a:t>QAD Enterprise </a:t>
            </a:r>
            <a:r>
              <a:rPr lang="en-US" sz="2400" b="1" dirty="0" smtClean="0"/>
              <a:t>Edition, Advanced </a:t>
            </a:r>
            <a:r>
              <a:rPr lang="en-US" sz="2400" b="1" dirty="0"/>
              <a:t>Financials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Use of XML Files in Financials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277493" y="6638544"/>
            <a:ext cx="1866507" cy="219456"/>
          </a:xfrm>
        </p:spPr>
        <p:txBody>
          <a:bodyPr/>
          <a:lstStyle/>
          <a:p>
            <a:r>
              <a:rPr lang="en-US" smtClean="0"/>
              <a:t>MC-1.3-1-DA-090</a:t>
            </a:r>
            <a:endParaRPr lang="en-US" dirty="0"/>
          </a:p>
        </p:txBody>
      </p:sp>
      <p:pic>
        <p:nvPicPr>
          <p:cNvPr id="230404" name="Picture 4" descr="dump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6051" y="1158797"/>
            <a:ext cx="6359525" cy="4527550"/>
          </a:xfrm>
          <a:prstGeom prst="rect">
            <a:avLst/>
          </a:prstGeom>
          <a:noFill/>
        </p:spPr>
      </p:pic>
      <p:pic>
        <p:nvPicPr>
          <p:cNvPr id="230405" name="Picture 5" descr="open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1951" y="3116185"/>
            <a:ext cx="3543300" cy="28098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000"/>
              <a:t>Hands-on Exercise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522590" y="6638544"/>
            <a:ext cx="1621410" cy="219456"/>
          </a:xfrm>
        </p:spPr>
        <p:txBody>
          <a:bodyPr/>
          <a:lstStyle/>
          <a:p>
            <a:r>
              <a:rPr lang="en-US" smtClean="0"/>
              <a:t>MC-1.3-1-DA-100</a:t>
            </a:r>
            <a:endParaRPr lang="en-US" dirty="0"/>
          </a:p>
        </p:txBody>
      </p:sp>
      <p:pic>
        <p:nvPicPr>
          <p:cNvPr id="216067" name="Picture 3" descr="hands-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481" y="1893712"/>
            <a:ext cx="8153400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Dump exchange rates from QAD 2008 and modify the XML file</a:t>
            </a:r>
          </a:p>
          <a:p>
            <a:endParaRPr lang="en-US"/>
          </a:p>
          <a:p>
            <a:r>
              <a:rPr lang="en-US"/>
              <a:t>Use the XML Daemon to upload the following exchange rates (type = accounting) for USD against EUR in entity US-WEST:</a:t>
            </a:r>
          </a:p>
          <a:p>
            <a:pPr lvl="1"/>
            <a:r>
              <a:rPr lang="en-US"/>
              <a:t>1 USD = 0.67 EUR as of March 1, 2008</a:t>
            </a:r>
          </a:p>
          <a:p>
            <a:pPr lvl="1"/>
            <a:r>
              <a:rPr lang="en-US"/>
              <a:t>1 USD = 0.625 EUR as of April 1, 2008</a:t>
            </a:r>
          </a:p>
        </p:txBody>
      </p:sp>
      <p:sp>
        <p:nvSpPr>
          <p:cNvPr id="210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Exercise – XML Daemon (US)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588577" y="6638544"/>
            <a:ext cx="1555423" cy="219456"/>
          </a:xfrm>
        </p:spPr>
        <p:txBody>
          <a:bodyPr/>
          <a:lstStyle/>
          <a:p>
            <a:r>
              <a:rPr lang="en-US" smtClean="0"/>
              <a:t>MC-1.3-1-DA-120</a:t>
            </a:r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Dump exchange rates from QAD 2008 and modify the XML file</a:t>
            </a:r>
          </a:p>
          <a:p>
            <a:pPr>
              <a:buFont typeface="Webdings" pitchFamily="18" charset="2"/>
              <a:buNone/>
            </a:pPr>
            <a:endParaRPr lang="en-US"/>
          </a:p>
          <a:p>
            <a:r>
              <a:rPr lang="en-US"/>
              <a:t>Use the XML Daemon to upload the following exchange rates (type = accounting) for EUR against USD in entity EMEA-DE:</a:t>
            </a:r>
          </a:p>
          <a:p>
            <a:pPr lvl="1"/>
            <a:r>
              <a:rPr lang="en-US"/>
              <a:t>1 EUR = 1.5 USD as of March 1, 2008</a:t>
            </a:r>
          </a:p>
          <a:p>
            <a:pPr lvl="1"/>
            <a:r>
              <a:rPr lang="en-US"/>
              <a:t>1 EUR = 1.6 USD as of April 1, 2008</a:t>
            </a:r>
          </a:p>
        </p:txBody>
      </p:sp>
      <p:sp>
        <p:nvSpPr>
          <p:cNvPr id="203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Exercise – XML Daemon (EMEA)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692272" y="6638544"/>
            <a:ext cx="1451728" cy="219456"/>
          </a:xfrm>
        </p:spPr>
        <p:txBody>
          <a:bodyPr/>
          <a:lstStyle/>
          <a:p>
            <a:r>
              <a:rPr lang="en-US" smtClean="0"/>
              <a:t>MC-1.3-1-DA-130</a:t>
            </a: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185961"/>
            <a:ext cx="8153400" cy="5357812"/>
          </a:xfrm>
        </p:spPr>
        <p:txBody>
          <a:bodyPr/>
          <a:lstStyle/>
          <a:p>
            <a:r>
              <a:rPr lang="en-US" sz="2400" dirty="0"/>
              <a:t>In the training lab, on the desktop: </a:t>
            </a:r>
            <a:r>
              <a:rPr lang="en-US" sz="2400" dirty="0" err="1"/>
              <a:t>scan_daemon</a:t>
            </a:r>
            <a:r>
              <a:rPr lang="en-US" sz="2400" dirty="0"/>
              <a:t>:</a:t>
            </a:r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pPr>
              <a:buFont typeface="Webdings" pitchFamily="18" charset="2"/>
              <a:buNone/>
            </a:pPr>
            <a:r>
              <a:rPr lang="en-US" sz="2400" dirty="0" smtClean="0"/>
              <a:t>Tip</a:t>
            </a:r>
            <a:r>
              <a:rPr lang="en-US" sz="2400" dirty="0"/>
              <a:t>: Use Workflow Delete (36.24.7) to remove objects from your inbox</a:t>
            </a:r>
          </a:p>
        </p:txBody>
      </p:sp>
      <p:sp>
        <p:nvSpPr>
          <p:cNvPr id="2232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84099"/>
            <a:ext cx="8153400" cy="881062"/>
          </a:xfrm>
        </p:spPr>
        <p:txBody>
          <a:bodyPr/>
          <a:lstStyle/>
          <a:p>
            <a:r>
              <a:rPr lang="en-US" dirty="0"/>
              <a:t>Scan Daemon</a:t>
            </a: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682845" y="6638544"/>
            <a:ext cx="1461155" cy="219456"/>
          </a:xfrm>
        </p:spPr>
        <p:txBody>
          <a:bodyPr/>
          <a:lstStyle/>
          <a:p>
            <a:r>
              <a:rPr lang="en-US" smtClean="0"/>
              <a:t>MC-1.3-1-DA-140</a:t>
            </a:r>
            <a:endParaRPr lang="en-US"/>
          </a:p>
        </p:txBody>
      </p:sp>
      <p:pic>
        <p:nvPicPr>
          <p:cNvPr id="223238" name="Picture 6" descr="Scan-Daemon di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2225" y="1729454"/>
            <a:ext cx="7267575" cy="3441700"/>
          </a:xfrm>
          <a:prstGeom prst="rect">
            <a:avLst/>
          </a:prstGeom>
          <a:noFill/>
        </p:spPr>
      </p:pic>
      <p:sp>
        <p:nvSpPr>
          <p:cNvPr id="223239" name="Oval 7"/>
          <p:cNvSpPr>
            <a:spLocks noChangeArrowheads="1"/>
          </p:cNvSpPr>
          <p:nvPr/>
        </p:nvSpPr>
        <p:spPr bwMode="auto">
          <a:xfrm>
            <a:off x="1797050" y="1627854"/>
            <a:ext cx="625475" cy="641350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23240" name="Line 8"/>
          <p:cNvSpPr>
            <a:spLocks noChangeShapeType="1"/>
          </p:cNvSpPr>
          <p:nvPr/>
        </p:nvSpPr>
        <p:spPr bwMode="auto">
          <a:xfrm>
            <a:off x="2422525" y="2092992"/>
            <a:ext cx="3127375" cy="1139825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533400" indent="-533400">
              <a:buFont typeface="Webdings" pitchFamily="18" charset="2"/>
              <a:buAutoNum type="arabicPeriod"/>
            </a:pPr>
            <a:r>
              <a:rPr lang="en-US" sz="2400"/>
              <a:t>Place a scanned supplier invoice (Desktop\Advanced Financials Exercises\Daemons\Scan Daemon) in the scan_daemon directory</a:t>
            </a:r>
          </a:p>
          <a:p>
            <a:pPr marL="533400" indent="-533400">
              <a:buFont typeface="Webdings" pitchFamily="18" charset="2"/>
              <a:buAutoNum type="arabicPeriod"/>
            </a:pPr>
            <a:r>
              <a:rPr lang="en-US" sz="2400"/>
              <a:t>Start the supplier invoice create process by clicking on the link in the message in your inbox</a:t>
            </a:r>
          </a:p>
          <a:p>
            <a:pPr marL="533400" indent="-533400">
              <a:buFont typeface="Webdings" pitchFamily="18" charset="2"/>
              <a:buAutoNum type="arabicPeriod"/>
            </a:pPr>
            <a:r>
              <a:rPr lang="en-US" sz="2400"/>
              <a:t>Check the scanned document</a:t>
            </a:r>
          </a:p>
          <a:p>
            <a:pPr marL="533400" indent="-533400">
              <a:buFont typeface="Webdings" pitchFamily="18" charset="2"/>
              <a:buAutoNum type="arabicPeriod"/>
            </a:pPr>
            <a:r>
              <a:rPr lang="en-US" sz="2400"/>
              <a:t>Enter the invoice details based on the scanned document, and post the supplier invoice</a:t>
            </a:r>
          </a:p>
          <a:p>
            <a:pPr marL="533400" indent="-533400">
              <a:buFont typeface="Webdings" pitchFamily="18" charset="2"/>
              <a:buAutoNum type="arabicPeriod"/>
            </a:pPr>
            <a:r>
              <a:rPr lang="en-US" sz="2400"/>
              <a:t>Go to Supplier Invoice View and check the scanned document</a:t>
            </a:r>
          </a:p>
        </p:txBody>
      </p:sp>
      <p:sp>
        <p:nvSpPr>
          <p:cNvPr id="205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Exercise – Scan Daemon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607431" y="6629117"/>
            <a:ext cx="1536569" cy="219456"/>
          </a:xfrm>
        </p:spPr>
        <p:txBody>
          <a:bodyPr/>
          <a:lstStyle/>
          <a:p>
            <a:r>
              <a:rPr lang="en-US" smtClean="0"/>
              <a:t>MC-1.3-1-DA-150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Discover the role of daemons in QAD Enterprise Applications.</a:t>
            </a:r>
          </a:p>
          <a:p>
            <a:pPr>
              <a:spcBef>
                <a:spcPct val="55000"/>
              </a:spcBef>
            </a:pPr>
            <a:r>
              <a:rPr lang="en-US" dirty="0"/>
              <a:t>Learn to manage daemons.</a:t>
            </a:r>
          </a:p>
          <a:p>
            <a:pPr>
              <a:spcBef>
                <a:spcPct val="55000"/>
              </a:spcBef>
            </a:pPr>
            <a:r>
              <a:rPr lang="en-US" dirty="0"/>
              <a:t>Learn to use daemons as tools.</a:t>
            </a:r>
          </a:p>
        </p:txBody>
      </p:sp>
      <p:sp>
        <p:nvSpPr>
          <p:cNvPr id="214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Objectives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041064" y="6638544"/>
            <a:ext cx="1102936" cy="219456"/>
          </a:xfrm>
        </p:spPr>
        <p:txBody>
          <a:bodyPr/>
          <a:lstStyle/>
          <a:p>
            <a:r>
              <a:rPr lang="en-US" smtClean="0"/>
              <a:t>MC-1.3-1-DA-020</a:t>
            </a:r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Daemons in QAD Enterprise Applications.</a:t>
            </a:r>
          </a:p>
          <a:p>
            <a:pPr>
              <a:spcBef>
                <a:spcPct val="55000"/>
              </a:spcBef>
            </a:pPr>
            <a:r>
              <a:rPr lang="en-US" dirty="0"/>
              <a:t>Use in Financial Programs: XML Files.</a:t>
            </a:r>
          </a:p>
          <a:p>
            <a:pPr>
              <a:spcBef>
                <a:spcPct val="55000"/>
              </a:spcBef>
            </a:pPr>
            <a:r>
              <a:rPr lang="en-US" dirty="0"/>
              <a:t>Exercise: XML and Scan Daemons.</a:t>
            </a:r>
          </a:p>
        </p:txBody>
      </p:sp>
      <p:sp>
        <p:nvSpPr>
          <p:cNvPr id="225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MC-1.3-1-DA-030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z="2400" b="1"/>
              <a:t>History</a:t>
            </a:r>
          </a:p>
          <a:p>
            <a:pPr lvl="1"/>
            <a:r>
              <a:rPr lang="en-US" sz="2000"/>
              <a:t>Historical data for GL and SAFs.</a:t>
            </a:r>
          </a:p>
          <a:p>
            <a:r>
              <a:rPr lang="en-US" sz="2400" b="1"/>
              <a:t>Balance</a:t>
            </a:r>
          </a:p>
          <a:p>
            <a:pPr lvl="1"/>
            <a:r>
              <a:rPr lang="en-US" sz="2000"/>
              <a:t>Customer and supplier balance movements and history data.</a:t>
            </a:r>
          </a:p>
          <a:p>
            <a:r>
              <a:rPr lang="en-US" sz="2400" b="1"/>
              <a:t>Budget</a:t>
            </a:r>
            <a:r>
              <a:rPr lang="en-US" sz="2400"/>
              <a:t> </a:t>
            </a:r>
          </a:p>
          <a:p>
            <a:pPr lvl="1"/>
            <a:r>
              <a:rPr lang="en-US" sz="2000"/>
              <a:t>Actuals vs budget data.</a:t>
            </a:r>
          </a:p>
          <a:p>
            <a:r>
              <a:rPr lang="en-US" sz="2400" b="1"/>
              <a:t>Cross-Company</a:t>
            </a:r>
          </a:p>
          <a:p>
            <a:pPr lvl="1"/>
            <a:r>
              <a:rPr lang="en-US" sz="2000"/>
              <a:t>Cross-company postings.</a:t>
            </a:r>
          </a:p>
          <a:p>
            <a:r>
              <a:rPr lang="en-US" sz="2400" b="1"/>
              <a:t>Replication</a:t>
            </a:r>
          </a:p>
          <a:p>
            <a:pPr lvl="1"/>
            <a:r>
              <a:rPr lang="en-US" sz="2000"/>
              <a:t>Completing data for new domains.</a:t>
            </a:r>
          </a:p>
          <a:p>
            <a:r>
              <a:rPr lang="en-US" sz="2400" b="1"/>
              <a:t>Time-Out</a:t>
            </a:r>
          </a:p>
          <a:p>
            <a:pPr lvl="1"/>
            <a:r>
              <a:rPr lang="en-US" sz="2000"/>
              <a:t>Terminating inactive user sessions.</a:t>
            </a:r>
          </a:p>
        </p:txBody>
      </p:sp>
      <p:sp>
        <p:nvSpPr>
          <p:cNvPr id="197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/>
              <a:t>Daemons in QAD Enterprise Applications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579151" y="6638544"/>
            <a:ext cx="1564849" cy="219456"/>
          </a:xfrm>
        </p:spPr>
        <p:txBody>
          <a:bodyPr/>
          <a:lstStyle/>
          <a:p>
            <a:r>
              <a:rPr lang="en-US" smtClean="0"/>
              <a:t>MC-1.3-1-DA-040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40409"/>
            <a:ext cx="8229600" cy="4415681"/>
          </a:xfrm>
        </p:spPr>
        <p:txBody>
          <a:bodyPr/>
          <a:lstStyle/>
          <a:p>
            <a:r>
              <a:rPr lang="en-US" sz="2400" b="1" dirty="0"/>
              <a:t>XML</a:t>
            </a:r>
          </a:p>
          <a:p>
            <a:pPr lvl="1"/>
            <a:r>
              <a:rPr lang="en-US" sz="2000" dirty="0"/>
              <a:t>Data dump and upload.</a:t>
            </a:r>
          </a:p>
          <a:p>
            <a:r>
              <a:rPr lang="en-US" sz="2400" b="1" dirty="0"/>
              <a:t>Scan</a:t>
            </a:r>
          </a:p>
          <a:p>
            <a:pPr lvl="1"/>
            <a:r>
              <a:rPr lang="en-US" sz="2000" dirty="0"/>
              <a:t>Monitors a directory for documents to attach to new Financials records.</a:t>
            </a:r>
          </a:p>
          <a:p>
            <a:r>
              <a:rPr lang="en-US" sz="2400" b="1" dirty="0"/>
              <a:t>Event</a:t>
            </a:r>
            <a:r>
              <a:rPr lang="en-US" sz="2400" dirty="0"/>
              <a:t> </a:t>
            </a:r>
          </a:p>
          <a:p>
            <a:pPr lvl="1"/>
            <a:r>
              <a:rPr lang="en-US" sz="2000" dirty="0"/>
              <a:t>Publishes Financials business events.</a:t>
            </a:r>
          </a:p>
          <a:p>
            <a:r>
              <a:rPr lang="en-US" sz="2400" b="1" dirty="0"/>
              <a:t>Report</a:t>
            </a:r>
          </a:p>
          <a:p>
            <a:pPr lvl="1"/>
            <a:r>
              <a:rPr lang="en-US" sz="2000" dirty="0"/>
              <a:t>Processes batch reporting requests.</a:t>
            </a:r>
          </a:p>
        </p:txBody>
      </p:sp>
      <p:sp>
        <p:nvSpPr>
          <p:cNvPr id="22630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800"/>
              <a:t>Daemons in QAD Enterprise Applications - Continued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645138" y="6638544"/>
            <a:ext cx="1498862" cy="219456"/>
          </a:xfrm>
        </p:spPr>
        <p:txBody>
          <a:bodyPr/>
          <a:lstStyle/>
          <a:p>
            <a:r>
              <a:rPr lang="en-US" smtClean="0"/>
              <a:t>MC-1.3-1-DA-045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146140"/>
            <a:ext cx="8229600" cy="4707912"/>
          </a:xfrm>
        </p:spPr>
        <p:txBody>
          <a:bodyPr/>
          <a:lstStyle/>
          <a:p>
            <a:r>
              <a:rPr lang="en-US" dirty="0"/>
              <a:t>XML Daemon Configure (36.14.16.6.1)</a:t>
            </a:r>
          </a:p>
          <a:p>
            <a:pPr>
              <a:spcBef>
                <a:spcPct val="65000"/>
              </a:spcBef>
            </a:pPr>
            <a:r>
              <a:rPr lang="en-US" dirty="0"/>
              <a:t>XML Daemon Monitor (36.14.16.6.3)</a:t>
            </a:r>
          </a:p>
          <a:p>
            <a:pPr>
              <a:spcBef>
                <a:spcPct val="65000"/>
              </a:spcBef>
            </a:pPr>
            <a:r>
              <a:rPr lang="en-US" dirty="0"/>
              <a:t>XML Daemon Start (36.14.16.6.4)</a:t>
            </a:r>
          </a:p>
          <a:p>
            <a:pPr>
              <a:spcBef>
                <a:spcPct val="65000"/>
              </a:spcBef>
            </a:pPr>
            <a:r>
              <a:rPr lang="en-US" dirty="0"/>
              <a:t>XML Daemon Stop (36.14.16.6.5)</a:t>
            </a:r>
          </a:p>
          <a:p>
            <a:pPr>
              <a:spcBef>
                <a:spcPct val="65000"/>
              </a:spcBef>
            </a:pPr>
            <a:r>
              <a:rPr lang="en-US" dirty="0"/>
              <a:t>XML Daemon Unconditional Stop (36.14.16.6.6)</a:t>
            </a:r>
          </a:p>
        </p:txBody>
      </p:sp>
      <p:sp>
        <p:nvSpPr>
          <p:cNvPr id="227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Manage XML Daemon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371761" y="6629117"/>
            <a:ext cx="1772239" cy="219456"/>
          </a:xfrm>
        </p:spPr>
        <p:txBody>
          <a:bodyPr/>
          <a:lstStyle/>
          <a:p>
            <a:r>
              <a:rPr lang="en-US" smtClean="0"/>
              <a:t>MC-1.3-1-DA-050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XML Daemon Configuration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29979" y="6638544"/>
            <a:ext cx="1414021" cy="219456"/>
          </a:xfrm>
        </p:spPr>
        <p:txBody>
          <a:bodyPr/>
          <a:lstStyle/>
          <a:p>
            <a:r>
              <a:rPr lang="en-US" smtClean="0"/>
              <a:t>MC-1.3-1-DA-060</a:t>
            </a:r>
            <a:endParaRPr lang="en-US"/>
          </a:p>
        </p:txBody>
      </p:sp>
      <p:pic>
        <p:nvPicPr>
          <p:cNvPr id="219139" name="Picture 3" descr="xml daemon setu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2438" y="1205658"/>
            <a:ext cx="7467600" cy="4572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740778"/>
            <a:ext cx="8229600" cy="5424523"/>
          </a:xfrm>
        </p:spPr>
        <p:txBody>
          <a:bodyPr/>
          <a:lstStyle/>
          <a:p>
            <a:pPr marL="533400" indent="-533400"/>
            <a:r>
              <a:rPr lang="en-US" dirty="0"/>
              <a:t>File layout.</a:t>
            </a:r>
          </a:p>
          <a:p>
            <a:pPr marL="914400" lvl="1" indent="-457200">
              <a:buFontTx/>
              <a:buAutoNum type="arabicPeriod"/>
            </a:pPr>
            <a:r>
              <a:rPr lang="en-US" dirty="0"/>
              <a:t>Object modify menu (for example, Country Modify).</a:t>
            </a:r>
          </a:p>
          <a:p>
            <a:pPr marL="914400" lvl="1" indent="-457200">
              <a:buFontTx/>
              <a:buAutoNum type="arabicPeriod"/>
            </a:pPr>
            <a:r>
              <a:rPr lang="en-US" dirty="0"/>
              <a:t>Select Properties from object drop-down list</a:t>
            </a:r>
          </a:p>
          <a:p>
            <a:pPr marL="914400" lvl="1" indent="-457200">
              <a:buFontTx/>
              <a:buAutoNum type="arabicPeriod"/>
            </a:pPr>
            <a:r>
              <a:rPr lang="en-US" dirty="0"/>
              <a:t>Enter dump location and file name. </a:t>
            </a:r>
          </a:p>
          <a:p>
            <a:pPr marL="914400" lvl="1" indent="-457200">
              <a:buFontTx/>
              <a:buAutoNum type="arabicPeriod"/>
            </a:pPr>
            <a:r>
              <a:rPr lang="en-US" dirty="0"/>
              <a:t>Click Dump XML.</a:t>
            </a:r>
          </a:p>
        </p:txBody>
      </p:sp>
      <p:sp>
        <p:nvSpPr>
          <p:cNvPr id="228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Use of XML Files in Financials</a:t>
            </a:r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663992" y="6638544"/>
            <a:ext cx="1480008" cy="219456"/>
          </a:xfrm>
        </p:spPr>
        <p:txBody>
          <a:bodyPr/>
          <a:lstStyle/>
          <a:p>
            <a:r>
              <a:rPr lang="en-US" smtClean="0"/>
              <a:t>MC-1.3-1-DA-070</a:t>
            </a:r>
            <a:endParaRPr lang="en-US" dirty="0"/>
          </a:p>
        </p:txBody>
      </p:sp>
      <p:grpSp>
        <p:nvGrpSpPr>
          <p:cNvPr id="9" name="Group 8"/>
          <p:cNvGrpSpPr/>
          <p:nvPr/>
        </p:nvGrpSpPr>
        <p:grpSpPr>
          <a:xfrm>
            <a:off x="448792" y="3302530"/>
            <a:ext cx="8242300" cy="3046412"/>
            <a:chOff x="250825" y="3811588"/>
            <a:chExt cx="8242300" cy="3046412"/>
          </a:xfrm>
        </p:grpSpPr>
        <p:pic>
          <p:nvPicPr>
            <p:cNvPr id="228356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50825" y="3835400"/>
              <a:ext cx="4610100" cy="28479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</p:pic>
        <p:pic>
          <p:nvPicPr>
            <p:cNvPr id="228357" name="Picture 5" descr="xml file 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911725" y="3811588"/>
              <a:ext cx="3581400" cy="3046412"/>
            </a:xfrm>
            <a:prstGeom prst="rect">
              <a:avLst/>
            </a:prstGeom>
            <a:noFill/>
          </p:spPr>
        </p:pic>
        <p:sp>
          <p:nvSpPr>
            <p:cNvPr id="228358" name="Oval 6"/>
            <p:cNvSpPr>
              <a:spLocks noChangeArrowheads="1"/>
            </p:cNvSpPr>
            <p:nvPr/>
          </p:nvSpPr>
          <p:spPr bwMode="auto">
            <a:xfrm>
              <a:off x="1014413" y="5564188"/>
              <a:ext cx="1111250" cy="304800"/>
            </a:xfrm>
            <a:prstGeom prst="ellips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solidFill>
                  <a:srgbClr val="2461AA"/>
                </a:solidFill>
              </a:endParaRPr>
            </a:p>
          </p:txBody>
        </p:sp>
        <p:sp>
          <p:nvSpPr>
            <p:cNvPr id="228359" name="Line 7"/>
            <p:cNvSpPr>
              <a:spLocks noChangeShapeType="1"/>
            </p:cNvSpPr>
            <p:nvPr/>
          </p:nvSpPr>
          <p:spPr bwMode="auto">
            <a:xfrm flipV="1">
              <a:off x="2111375" y="5715000"/>
              <a:ext cx="2884488" cy="11113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9" name="Rectangle 3"/>
          <p:cNvSpPr>
            <a:spLocks noGrp="1" noChangeArrowheads="1"/>
          </p:cNvSpPr>
          <p:nvPr>
            <p:ph idx="1"/>
          </p:nvPr>
        </p:nvSpPr>
        <p:spPr>
          <a:xfrm>
            <a:off x="466627" y="863330"/>
            <a:ext cx="8229600" cy="5424523"/>
          </a:xfrm>
        </p:spPr>
        <p:txBody>
          <a:bodyPr/>
          <a:lstStyle/>
          <a:p>
            <a:pPr lvl="1"/>
            <a:r>
              <a:rPr lang="en-US"/>
              <a:t>In object Modify menu browse: right-click -&gt; Dump XML</a:t>
            </a:r>
          </a:p>
          <a:p>
            <a:pPr lvl="1"/>
            <a:r>
              <a:rPr lang="en-US"/>
              <a:t>Multiple selection</a:t>
            </a:r>
          </a:p>
        </p:txBody>
      </p:sp>
      <p:sp>
        <p:nvSpPr>
          <p:cNvPr id="229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Use of XML Files in Financials</a:t>
            </a: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475456" y="6638544"/>
            <a:ext cx="1668544" cy="219456"/>
          </a:xfrm>
        </p:spPr>
        <p:txBody>
          <a:bodyPr/>
          <a:lstStyle/>
          <a:p>
            <a:r>
              <a:rPr lang="en-US" smtClean="0"/>
              <a:t>MC-1.3-1-DA-080</a:t>
            </a:r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658264" y="2496766"/>
            <a:ext cx="7823200" cy="3436937"/>
            <a:chOff x="300038" y="3071813"/>
            <a:chExt cx="7823200" cy="3436937"/>
          </a:xfrm>
        </p:grpSpPr>
        <p:pic>
          <p:nvPicPr>
            <p:cNvPr id="229380" name="Picture 4" descr="dump 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00038" y="3071813"/>
              <a:ext cx="4962525" cy="3436937"/>
            </a:xfrm>
            <a:prstGeom prst="rect">
              <a:avLst/>
            </a:prstGeom>
            <a:noFill/>
          </p:spPr>
        </p:pic>
        <p:pic>
          <p:nvPicPr>
            <p:cNvPr id="229381" name="Picture 5" descr="dump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218113" y="3997325"/>
              <a:ext cx="2905125" cy="838200"/>
            </a:xfrm>
            <a:prstGeom prst="rect">
              <a:avLst/>
            </a:prstGeom>
            <a:noFill/>
          </p:spPr>
        </p:pic>
        <p:sp>
          <p:nvSpPr>
            <p:cNvPr id="229383" name="Oval 7"/>
            <p:cNvSpPr>
              <a:spLocks noChangeArrowheads="1"/>
            </p:cNvSpPr>
            <p:nvPr/>
          </p:nvSpPr>
          <p:spPr bwMode="auto">
            <a:xfrm>
              <a:off x="808038" y="4718050"/>
              <a:ext cx="1935162" cy="1290638"/>
            </a:xfrm>
            <a:prstGeom prst="ellips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9241</TotalTime>
  <Words>470</Words>
  <Application>Microsoft Office PowerPoint</Application>
  <PresentationFormat>On-screen Show (4:3)</PresentationFormat>
  <Paragraphs>96</Paragraphs>
  <Slides>15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17" baseType="lpstr">
      <vt:lpstr>1_EX06PP_template</vt:lpstr>
      <vt:lpstr>QAD 2010 Template</vt:lpstr>
      <vt:lpstr> Daemons</vt:lpstr>
      <vt:lpstr>Objectives</vt:lpstr>
      <vt:lpstr>Overview</vt:lpstr>
      <vt:lpstr>Daemons in QAD Enterprise Applications</vt:lpstr>
      <vt:lpstr>Daemons in QAD Enterprise Applications - Continued</vt:lpstr>
      <vt:lpstr>Manage XML Daemon</vt:lpstr>
      <vt:lpstr>XML Daemon Configuration</vt:lpstr>
      <vt:lpstr>Use of XML Files in Financials</vt:lpstr>
      <vt:lpstr>Use of XML Files in Financials</vt:lpstr>
      <vt:lpstr>Use of XML Files in Financials</vt:lpstr>
      <vt:lpstr>Hands-on Exercise</vt:lpstr>
      <vt:lpstr>Exercise – XML Daemon (US)</vt:lpstr>
      <vt:lpstr>Exercise – XML Daemon (EMEA)</vt:lpstr>
      <vt:lpstr>Scan Daemon</vt:lpstr>
      <vt:lpstr>Exercise – Scan Daemon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QAD</dc:creator>
  <cp:lastModifiedBy>mdf</cp:lastModifiedBy>
  <cp:revision>74</cp:revision>
  <dcterms:created xsi:type="dcterms:W3CDTF">2006-05-18T22:11:08Z</dcterms:created>
  <dcterms:modified xsi:type="dcterms:W3CDTF">2011-02-07T16:59:55Z</dcterms:modified>
</cp:coreProperties>
</file>