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5"/>
  </p:notesMasterIdLst>
  <p:handoutMasterIdLst>
    <p:handoutMasterId r:id="rId16"/>
  </p:handoutMasterIdLst>
  <p:sldIdLst>
    <p:sldId id="318" r:id="rId2"/>
    <p:sldId id="319" r:id="rId3"/>
    <p:sldId id="320" r:id="rId4"/>
    <p:sldId id="301" r:id="rId5"/>
    <p:sldId id="317" r:id="rId6"/>
    <p:sldId id="322" r:id="rId7"/>
    <p:sldId id="321" r:id="rId8"/>
    <p:sldId id="312" r:id="rId9"/>
    <p:sldId id="310" r:id="rId10"/>
    <p:sldId id="313" r:id="rId11"/>
    <p:sldId id="314" r:id="rId12"/>
    <p:sldId id="315" r:id="rId13"/>
    <p:sldId id="316" r:id="rId14"/>
  </p:sldIdLst>
  <p:sldSz cx="9144000" cy="6858000" type="screen4x3"/>
  <p:notesSz cx="7019925" cy="9305925"/>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C6ECD9"/>
    <a:srgbClr val="FFE6CD"/>
    <a:srgbClr val="E5E5F3"/>
    <a:srgbClr val="E6E6E6"/>
    <a:srgbClr val="FFFFD1"/>
    <a:srgbClr val="E7F1F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2" autoAdjust="0"/>
    <p:restoredTop sz="98475" autoAdjust="0"/>
  </p:normalViewPr>
  <p:slideViewPr>
    <p:cSldViewPr snapToGrid="0">
      <p:cViewPr>
        <p:scale>
          <a:sx n="100" d="100"/>
          <a:sy n="100" d="100"/>
        </p:scale>
        <p:origin x="-258"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2994" name="Rectangle 2"/>
          <p:cNvSpPr>
            <a:spLocks noGrp="1" noChangeArrowheads="1"/>
          </p:cNvSpPr>
          <p:nvPr>
            <p:ph type="hdr" sz="quarter"/>
          </p:nvPr>
        </p:nvSpPr>
        <p:spPr bwMode="auto">
          <a:xfrm>
            <a:off x="0"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l" defTabSz="923925">
              <a:defRPr sz="1200">
                <a:latin typeface="Arial" charset="0"/>
              </a:defRPr>
            </a:lvl1pPr>
          </a:lstStyle>
          <a:p>
            <a:endParaRPr lang="en-US"/>
          </a:p>
        </p:txBody>
      </p:sp>
      <p:sp>
        <p:nvSpPr>
          <p:cNvPr id="212995" name="Rectangle 3"/>
          <p:cNvSpPr>
            <a:spLocks noGrp="1" noChangeArrowheads="1"/>
          </p:cNvSpPr>
          <p:nvPr>
            <p:ph type="dt" sz="quarter" idx="1"/>
          </p:nvPr>
        </p:nvSpPr>
        <p:spPr bwMode="auto">
          <a:xfrm>
            <a:off x="3976688"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r" defTabSz="923925">
              <a:defRPr sz="1200">
                <a:latin typeface="Arial" charset="0"/>
              </a:defRPr>
            </a:lvl1pPr>
          </a:lstStyle>
          <a:p>
            <a:endParaRPr lang="en-US"/>
          </a:p>
        </p:txBody>
      </p:sp>
      <p:sp>
        <p:nvSpPr>
          <p:cNvPr id="212996" name="Rectangle 4"/>
          <p:cNvSpPr>
            <a:spLocks noGrp="1" noChangeArrowheads="1"/>
          </p:cNvSpPr>
          <p:nvPr>
            <p:ph type="ftr" sz="quarter" idx="2"/>
          </p:nvPr>
        </p:nvSpPr>
        <p:spPr bwMode="auto">
          <a:xfrm>
            <a:off x="0"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l" defTabSz="923925">
              <a:defRPr sz="1200">
                <a:latin typeface="Arial" charset="0"/>
              </a:defRPr>
            </a:lvl1pPr>
          </a:lstStyle>
          <a:p>
            <a:r>
              <a:rPr lang="en-US"/>
              <a:t>1.5_1_ERS</a:t>
            </a:r>
          </a:p>
        </p:txBody>
      </p:sp>
      <p:sp>
        <p:nvSpPr>
          <p:cNvPr id="212997" name="Rectangle 5"/>
          <p:cNvSpPr>
            <a:spLocks noGrp="1" noChangeArrowheads="1"/>
          </p:cNvSpPr>
          <p:nvPr>
            <p:ph type="sldNum" sz="quarter" idx="3"/>
          </p:nvPr>
        </p:nvSpPr>
        <p:spPr bwMode="auto">
          <a:xfrm>
            <a:off x="3976688"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r" defTabSz="923925">
              <a:defRPr sz="1200">
                <a:latin typeface="Arial" charset="0"/>
              </a:defRPr>
            </a:lvl1pPr>
          </a:lstStyle>
          <a:p>
            <a:fld id="{B569D416-CD26-4F9B-B303-DAB301D2462C}"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l" defTabSz="923925">
              <a:defRPr sz="1200">
                <a:latin typeface="Arial" charset="0"/>
              </a:defRPr>
            </a:lvl1pPr>
          </a:lstStyle>
          <a:p>
            <a:endParaRPr lang="en-US"/>
          </a:p>
        </p:txBody>
      </p:sp>
      <p:sp>
        <p:nvSpPr>
          <p:cNvPr id="39939" name="Rectangle 3"/>
          <p:cNvSpPr>
            <a:spLocks noGrp="1" noChangeArrowheads="1"/>
          </p:cNvSpPr>
          <p:nvPr>
            <p:ph type="dt" idx="1"/>
          </p:nvPr>
        </p:nvSpPr>
        <p:spPr bwMode="auto">
          <a:xfrm>
            <a:off x="3976688"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r" defTabSz="9239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84275" y="696913"/>
            <a:ext cx="4654550" cy="3490912"/>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l" defTabSz="923925">
              <a:defRPr sz="1200">
                <a:latin typeface="Arial" charset="0"/>
              </a:defRPr>
            </a:lvl1pPr>
          </a:lstStyle>
          <a:p>
            <a:r>
              <a:rPr lang="en-US"/>
              <a:t>1.5_1_ERS</a:t>
            </a:r>
          </a:p>
        </p:txBody>
      </p:sp>
      <p:sp>
        <p:nvSpPr>
          <p:cNvPr id="39943" name="Rectangle 7"/>
          <p:cNvSpPr>
            <a:spLocks noGrp="1" noChangeArrowheads="1"/>
          </p:cNvSpPr>
          <p:nvPr>
            <p:ph type="sldNum" sz="quarter" idx="5"/>
          </p:nvPr>
        </p:nvSpPr>
        <p:spPr bwMode="auto">
          <a:xfrm>
            <a:off x="3976688"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r" defTabSz="923925">
              <a:defRPr sz="1200">
                <a:latin typeface="Arial" charset="0"/>
              </a:defRPr>
            </a:lvl1pPr>
          </a:lstStyle>
          <a:p>
            <a:fld id="{B6E45C44-4EDF-4D4D-86BC-AF4ACD410C6B}"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1.5_1_ERS</a:t>
            </a:r>
          </a:p>
        </p:txBody>
      </p:sp>
      <p:sp>
        <p:nvSpPr>
          <p:cNvPr id="5" name="Rectangle 7"/>
          <p:cNvSpPr>
            <a:spLocks noGrp="1" noChangeArrowheads="1"/>
          </p:cNvSpPr>
          <p:nvPr>
            <p:ph type="sldNum" sz="quarter" idx="5"/>
          </p:nvPr>
        </p:nvSpPr>
        <p:spPr>
          <a:ln/>
        </p:spPr>
        <p:txBody>
          <a:bodyPr/>
          <a:lstStyle/>
          <a:p>
            <a:fld id="{BFA3C05B-5DD8-4623-A081-644903DAC591}" type="slidenum">
              <a:rPr lang="en-US"/>
              <a:pPr/>
              <a:t>1</a:t>
            </a:fld>
            <a:endParaRPr lang="en-US"/>
          </a:p>
        </p:txBody>
      </p:sp>
      <p:sp>
        <p:nvSpPr>
          <p:cNvPr id="342018" name="Rectangle 2"/>
          <p:cNvSpPr>
            <a:spLocks noGrp="1" noRot="1" noChangeAspect="1" noChangeArrowheads="1" noTextEdit="1"/>
          </p:cNvSpPr>
          <p:nvPr>
            <p:ph type="sldImg"/>
          </p:nvPr>
        </p:nvSpPr>
        <p:spPr>
          <a:xfrm>
            <a:off x="1184275" y="698500"/>
            <a:ext cx="4652963" cy="3489325"/>
          </a:xfrm>
          <a:ln/>
        </p:spPr>
      </p:sp>
      <p:sp>
        <p:nvSpPr>
          <p:cNvPr id="342019" name="Rectangle 3"/>
          <p:cNvSpPr>
            <a:spLocks noGrp="1" noChangeArrowheads="1"/>
          </p:cNvSpPr>
          <p:nvPr>
            <p:ph type="body" idx="1"/>
          </p:nvPr>
        </p:nvSpPr>
        <p:spPr>
          <a:xfrm>
            <a:off x="701675" y="4419600"/>
            <a:ext cx="5616575" cy="4187825"/>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3B01E958-DEFB-43B6-9FA3-8285234FE651}" type="slidenum">
              <a:rPr lang="en-US"/>
              <a:pPr/>
              <a:t>4</a:t>
            </a:fld>
            <a:endParaRPr lang="en-US"/>
          </a:p>
        </p:txBody>
      </p:sp>
      <p:sp>
        <p:nvSpPr>
          <p:cNvPr id="303106" name="Slide Image Placeholder 1"/>
          <p:cNvSpPr>
            <a:spLocks noGrp="1" noRot="1" noChangeAspect="1" noTextEdit="1"/>
          </p:cNvSpPr>
          <p:nvPr>
            <p:ph type="sldImg"/>
          </p:nvPr>
        </p:nvSpPr>
        <p:spPr>
          <a:xfrm>
            <a:off x="1182688" y="696913"/>
            <a:ext cx="4654550" cy="3490912"/>
          </a:xfrm>
          <a:ln/>
        </p:spPr>
      </p:sp>
      <p:sp>
        <p:nvSpPr>
          <p:cNvPr id="3" name="Notes Placeholder 2"/>
          <p:cNvSpPr>
            <a:spLocks noGrp="1"/>
          </p:cNvSpPr>
          <p:nvPr>
            <p:ph type="body" idx="1"/>
          </p:nvPr>
        </p:nvSpPr>
        <p:spPr>
          <a:xfrm>
            <a:off x="703263" y="4421188"/>
            <a:ext cx="5613400" cy="4187825"/>
          </a:xfrm>
        </p:spPr>
        <p:txBody>
          <a:bodyPr lIns="92394" tIns="46197" rIns="92394" bIns="46197"/>
          <a:lstStyle/>
          <a:p>
            <a:pPr>
              <a:lnSpc>
                <a:spcPct val="80000"/>
              </a:lnSpc>
            </a:pPr>
            <a:r>
              <a:rPr lang="en-US"/>
              <a:t>There are numerous benefits for both the supplier and purchaser who use ERS. The two main categories are summarized as follows: (1) ERS aligns with the reengineering or streamlining of business processes. (2) ERS creates better relationships with suppliers.</a:t>
            </a:r>
          </a:p>
          <a:p>
            <a:pPr>
              <a:lnSpc>
                <a:spcPct val="80000"/>
              </a:lnSpc>
            </a:pPr>
            <a:r>
              <a:rPr lang="en-US"/>
              <a:t>1. </a:t>
            </a:r>
            <a:r>
              <a:rPr lang="en-US" b="1"/>
              <a:t>Streamlining Business Processes</a:t>
            </a:r>
            <a:endParaRPr lang="en-US"/>
          </a:p>
          <a:p>
            <a:pPr>
              <a:lnSpc>
                <a:spcPct val="80000"/>
              </a:lnSpc>
            </a:pPr>
            <a:r>
              <a:rPr lang="en-US"/>
              <a:t>The reengineered purchasing and payment process associated with ERS results in reduced costs, reduced errors, and eliminates non-value-added activities.</a:t>
            </a:r>
          </a:p>
          <a:p>
            <a:pPr>
              <a:lnSpc>
                <a:spcPct val="80000"/>
              </a:lnSpc>
            </a:pPr>
            <a:r>
              <a:rPr lang="en-US"/>
              <a:t>a. </a:t>
            </a:r>
            <a:r>
              <a:rPr lang="en-US" b="1" i="1"/>
              <a:t>Reduced Costs –</a:t>
            </a:r>
            <a:r>
              <a:rPr lang="en-US"/>
              <a:t>less manpower resources, equipment and floor space, and eliminates lost discounts</a:t>
            </a:r>
          </a:p>
          <a:p>
            <a:pPr>
              <a:lnSpc>
                <a:spcPct val="80000"/>
              </a:lnSpc>
            </a:pPr>
            <a:r>
              <a:rPr lang="en-US"/>
              <a:t>b. </a:t>
            </a:r>
            <a:r>
              <a:rPr lang="en-US" b="1" i="1"/>
              <a:t>Reduced Errors –</a:t>
            </a:r>
            <a:r>
              <a:rPr lang="en-US"/>
              <a:t> less human intervention Checking purchase order numbers are now automated.</a:t>
            </a:r>
          </a:p>
          <a:p>
            <a:pPr>
              <a:lnSpc>
                <a:spcPct val="80000"/>
              </a:lnSpc>
            </a:pPr>
            <a:r>
              <a:rPr lang="en-US"/>
              <a:t>c. </a:t>
            </a:r>
            <a:r>
              <a:rPr lang="en-US" b="1" i="1"/>
              <a:t>Non-Value-Added Activities Eliminated – </a:t>
            </a:r>
            <a:r>
              <a:rPr lang="en-US"/>
              <a:t>Mail opening, data entry are eliminated.</a:t>
            </a:r>
          </a:p>
          <a:p>
            <a:pPr>
              <a:lnSpc>
                <a:spcPct val="80000"/>
              </a:lnSpc>
            </a:pPr>
            <a:r>
              <a:rPr lang="en-US"/>
              <a:t>2. </a:t>
            </a:r>
            <a:r>
              <a:rPr lang="en-US" b="1"/>
              <a:t>Better Supplier Relationships</a:t>
            </a:r>
            <a:endParaRPr lang="en-US"/>
          </a:p>
          <a:p>
            <a:pPr>
              <a:lnSpc>
                <a:spcPct val="80000"/>
              </a:lnSpc>
            </a:pPr>
            <a:r>
              <a:rPr lang="en-US"/>
              <a:t>ERS results in more timely communication of data between trading partners and often generates other economic values for both partners.</a:t>
            </a:r>
          </a:p>
          <a:p>
            <a:pPr>
              <a:lnSpc>
                <a:spcPct val="80000"/>
              </a:lnSpc>
            </a:pPr>
            <a:r>
              <a:rPr lang="en-US"/>
              <a:t>a. </a:t>
            </a:r>
            <a:r>
              <a:rPr lang="en-US" b="1" i="1"/>
              <a:t>More Timely Payments – </a:t>
            </a:r>
            <a:r>
              <a:rPr lang="en-US"/>
              <a:t>Because of the streamlining of the process the supplier receives payment sooner.</a:t>
            </a:r>
          </a:p>
          <a:p>
            <a:pPr>
              <a:lnSpc>
                <a:spcPct val="80000"/>
              </a:lnSpc>
            </a:pPr>
            <a:r>
              <a:rPr lang="en-US"/>
              <a:t>b. </a:t>
            </a:r>
            <a:r>
              <a:rPr lang="en-US" b="1" i="1"/>
              <a:t>Maximized Discounts – </a:t>
            </a:r>
            <a:r>
              <a:rPr lang="en-US"/>
              <a:t>ERS results in fewer problems to resolve, thus allowing purchasers to take full advantage of prompt payment discounts.</a:t>
            </a:r>
          </a:p>
          <a:p>
            <a:pPr>
              <a:lnSpc>
                <a:spcPct val="80000"/>
              </a:lnSpc>
            </a:pPr>
            <a:r>
              <a:rPr lang="en-US"/>
              <a:t>c. </a:t>
            </a:r>
            <a:r>
              <a:rPr lang="en-US" b="1" i="1"/>
              <a:t>Lower Prices from Suppliers – </a:t>
            </a:r>
            <a:r>
              <a:rPr lang="en-US"/>
              <a:t>Less human intervention, no paper invoices, fewer payment problems and no reconciliation issues result in reduced prices for the supplier as well as the purchaser. Many purchasers use this as leverage to negotiate lower prices with their key suppliers.</a:t>
            </a:r>
          </a:p>
        </p:txBody>
      </p:sp>
      <p:sp>
        <p:nvSpPr>
          <p:cNvPr id="303108" name="Slide Number Placeholder 3"/>
          <p:cNvSpPr txBox="1">
            <a:spLocks noGrp="1"/>
          </p:cNvSpPr>
          <p:nvPr/>
        </p:nvSpPr>
        <p:spPr bwMode="auto">
          <a:xfrm>
            <a:off x="3975100" y="8839200"/>
            <a:ext cx="3043238" cy="465138"/>
          </a:xfrm>
          <a:prstGeom prst="rect">
            <a:avLst/>
          </a:prstGeom>
          <a:noFill/>
          <a:ln w="9525">
            <a:noFill/>
            <a:miter lim="800000"/>
            <a:headEnd/>
            <a:tailEnd/>
          </a:ln>
        </p:spPr>
        <p:txBody>
          <a:bodyPr lIns="92394" tIns="46197" rIns="92394" bIns="46197" anchor="b"/>
          <a:lstStyle/>
          <a:p>
            <a:pPr algn="r" defTabSz="915988"/>
            <a:fld id="{F1F3AB1E-9DD4-4719-A042-57089BD3A927}" type="slidenum">
              <a:rPr lang="en-US" sz="1200">
                <a:latin typeface="Arial" charset="0"/>
              </a:rPr>
              <a:pPr algn="r" defTabSz="915988"/>
              <a:t>4</a:t>
            </a:fld>
            <a:endParaRPr lang="en-US"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CDC8BE2D-0F68-4A05-96B6-485F9D3D9DD9}" type="slidenum">
              <a:rPr lang="en-US"/>
              <a:pPr/>
              <a:t>8</a:t>
            </a:fld>
            <a:endParaRPr lang="en-US"/>
          </a:p>
        </p:txBody>
      </p:sp>
      <p:sp>
        <p:nvSpPr>
          <p:cNvPr id="327682"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D1E9E153-2676-43CF-BEF0-357BD611A152}" type="slidenum">
              <a:rPr lang="en-US" sz="1200">
                <a:latin typeface="Arial" charset="0"/>
              </a:rPr>
              <a:pPr algn="r"/>
              <a:t>8</a:t>
            </a:fld>
            <a:endParaRPr lang="en-US" sz="1200">
              <a:latin typeface="Arial" charset="0"/>
            </a:endParaRPr>
          </a:p>
        </p:txBody>
      </p:sp>
      <p:sp>
        <p:nvSpPr>
          <p:cNvPr id="327683" name="Rectangle 2"/>
          <p:cNvSpPr>
            <a:spLocks noGrp="1" noRot="1" noChangeAspect="1" noChangeArrowheads="1" noTextEdit="1"/>
          </p:cNvSpPr>
          <p:nvPr>
            <p:ph type="sldImg"/>
          </p:nvPr>
        </p:nvSpPr>
        <p:spPr>
          <a:xfrm>
            <a:off x="1184275" y="698500"/>
            <a:ext cx="4652963" cy="3489325"/>
          </a:xfrm>
          <a:ln/>
        </p:spPr>
      </p:sp>
      <p:sp>
        <p:nvSpPr>
          <p:cNvPr id="327684" name="Rectangle 3"/>
          <p:cNvSpPr>
            <a:spLocks noGrp="1" noChangeArrowheads="1"/>
          </p:cNvSpPr>
          <p:nvPr>
            <p:ph type="body" idx="1"/>
          </p:nvPr>
        </p:nvSpPr>
        <p:spPr>
          <a:xfrm>
            <a:off x="701675" y="4421188"/>
            <a:ext cx="5616575" cy="4186237"/>
          </a:xfrm>
        </p:spPr>
        <p:txBody>
          <a:bodyPr lIns="91440" tIns="45720" rIns="91440" bIns="45720"/>
          <a:lstStyle/>
          <a:p>
            <a:r>
              <a:rPr lang="en-US"/>
              <a:t>Purchase order maintenance</a:t>
            </a:r>
          </a:p>
          <a:p>
            <a:r>
              <a:rPr lang="en-US"/>
              <a:t>Create purchase order with three lines</a:t>
            </a:r>
          </a:p>
          <a:p>
            <a:r>
              <a:rPr lang="en-US"/>
              <a:t>	1) 10000	Skoda    </a:t>
            </a:r>
          </a:p>
          <a:p>
            <a:r>
              <a:rPr lang="en-US"/>
              <a:t>	2) 12000	Skoda</a:t>
            </a:r>
          </a:p>
          <a:p>
            <a:r>
              <a:rPr lang="en-US"/>
              <a:t>	3) 2005	Skoda</a:t>
            </a:r>
          </a:p>
          <a:p>
            <a:r>
              <a:rPr lang="en-US"/>
              <a:t>This results in creation of two supplier invoices – one in finished status and second one in initial status</a:t>
            </a:r>
          </a:p>
          <a:p>
            <a:endParaRPr lang="en-US"/>
          </a:p>
          <a:p>
            <a:endParaRPr lang="en-US"/>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F9418B4C-349C-40C5-B253-00E55BFE1DBA}" type="slidenum">
              <a:rPr lang="en-US"/>
              <a:pPr/>
              <a:t>9</a:t>
            </a:fld>
            <a:endParaRPr lang="en-US"/>
          </a:p>
        </p:txBody>
      </p:sp>
      <p:sp>
        <p:nvSpPr>
          <p:cNvPr id="323586"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C64602A7-0939-49D0-9F1C-8AC3ACD4F463}" type="slidenum">
              <a:rPr lang="en-US" sz="1200">
                <a:latin typeface="Arial" charset="0"/>
              </a:rPr>
              <a:pPr algn="r"/>
              <a:t>9</a:t>
            </a:fld>
            <a:endParaRPr lang="en-US" sz="1200">
              <a:latin typeface="Arial" charset="0"/>
            </a:endParaRPr>
          </a:p>
        </p:txBody>
      </p:sp>
      <p:sp>
        <p:nvSpPr>
          <p:cNvPr id="323587" name="Rectangle 2"/>
          <p:cNvSpPr>
            <a:spLocks noGrp="1" noRot="1" noChangeAspect="1" noChangeArrowheads="1" noTextEdit="1"/>
          </p:cNvSpPr>
          <p:nvPr>
            <p:ph type="sldImg"/>
          </p:nvPr>
        </p:nvSpPr>
        <p:spPr>
          <a:xfrm>
            <a:off x="1184275" y="698500"/>
            <a:ext cx="4652963" cy="3489325"/>
          </a:xfrm>
          <a:ln/>
        </p:spPr>
      </p:sp>
      <p:sp>
        <p:nvSpPr>
          <p:cNvPr id="323588" name="Rectangle 3"/>
          <p:cNvSpPr>
            <a:spLocks noGrp="1" noChangeArrowheads="1"/>
          </p:cNvSpPr>
          <p:nvPr>
            <p:ph type="body" idx="1"/>
          </p:nvPr>
        </p:nvSpPr>
        <p:spPr>
          <a:xfrm>
            <a:off x="701675" y="4421188"/>
            <a:ext cx="5616575" cy="4186237"/>
          </a:xfrm>
        </p:spPr>
        <p:txBody>
          <a:bodyPr lIns="91440" tIns="45720" rIns="91440" bIns="45720"/>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2EDCC490-EA8B-4A85-8161-255725C6E541}" type="slidenum">
              <a:rPr lang="en-US"/>
              <a:pPr/>
              <a:t>10</a:t>
            </a:fld>
            <a:endParaRPr lang="en-US"/>
          </a:p>
        </p:txBody>
      </p:sp>
      <p:sp>
        <p:nvSpPr>
          <p:cNvPr id="329730"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B7A62D41-21FF-4265-B175-A1BEBECC6971}" type="slidenum">
              <a:rPr lang="en-US" sz="1200">
                <a:latin typeface="Arial" charset="0"/>
              </a:rPr>
              <a:pPr algn="r"/>
              <a:t>10</a:t>
            </a:fld>
            <a:endParaRPr lang="en-US" sz="1200">
              <a:latin typeface="Arial" charset="0"/>
            </a:endParaRPr>
          </a:p>
        </p:txBody>
      </p:sp>
      <p:sp>
        <p:nvSpPr>
          <p:cNvPr id="329731" name="Rectangle 2"/>
          <p:cNvSpPr>
            <a:spLocks noGrp="1" noRot="1" noChangeAspect="1" noChangeArrowheads="1" noTextEdit="1"/>
          </p:cNvSpPr>
          <p:nvPr>
            <p:ph type="sldImg"/>
          </p:nvPr>
        </p:nvSpPr>
        <p:spPr>
          <a:xfrm>
            <a:off x="1184275" y="698500"/>
            <a:ext cx="4652963" cy="3489325"/>
          </a:xfrm>
          <a:ln/>
        </p:spPr>
      </p:sp>
      <p:sp>
        <p:nvSpPr>
          <p:cNvPr id="329732" name="Rectangle 3"/>
          <p:cNvSpPr>
            <a:spLocks noGrp="1" noChangeArrowheads="1"/>
          </p:cNvSpPr>
          <p:nvPr>
            <p:ph type="body" idx="1"/>
          </p:nvPr>
        </p:nvSpPr>
        <p:spPr>
          <a:xfrm>
            <a:off x="701675" y="4421188"/>
            <a:ext cx="5616575" cy="4186237"/>
          </a:xfrm>
        </p:spPr>
        <p:txBody>
          <a:bodyPr lIns="91440" tIns="45720" rIns="91440" bIns="45720"/>
          <a:lstStyle/>
          <a:p>
            <a:pPr>
              <a:lnSpc>
                <a:spcPct val="90000"/>
              </a:lnSpc>
            </a:pPr>
            <a:r>
              <a:rPr lang="en-US" sz="1000"/>
              <a:t>ERS control:</a:t>
            </a:r>
          </a:p>
          <a:p>
            <a:pPr>
              <a:lnSpc>
                <a:spcPct val="90000"/>
              </a:lnSpc>
            </a:pPr>
            <a:r>
              <a:rPr lang="en-US" sz="1000" u="sng"/>
              <a:t>ERS Processing</a:t>
            </a:r>
            <a:r>
              <a:rPr lang="en-US" sz="1000"/>
              <a:t> – activate ERS processing</a:t>
            </a:r>
          </a:p>
          <a:p>
            <a:pPr>
              <a:lnSpc>
                <a:spcPct val="90000"/>
              </a:lnSpc>
            </a:pPr>
            <a:r>
              <a:rPr lang="en-US" sz="1000" u="sng"/>
              <a:t>ERS Option</a:t>
            </a:r>
            <a:r>
              <a:rPr lang="en-US" sz="1000"/>
              <a:t> - Specify when the system determines the ERS option, which is set up in ERS Maintenance</a:t>
            </a:r>
          </a:p>
          <a:p>
            <a:pPr>
              <a:lnSpc>
                <a:spcPct val="90000"/>
              </a:lnSpc>
            </a:pPr>
            <a:r>
              <a:rPr lang="en-US" sz="1000"/>
              <a:t>	Blank: Determine the ERS option when the purchase order line is created.</a:t>
            </a:r>
          </a:p>
          <a:p>
            <a:pPr>
              <a:lnSpc>
                <a:spcPct val="90000"/>
              </a:lnSpc>
            </a:pPr>
            <a:r>
              <a:rPr lang="en-US" sz="1000"/>
              <a:t>	0: Determine the ERS option at ERS processing time.</a:t>
            </a:r>
          </a:p>
          <a:p>
            <a:pPr>
              <a:lnSpc>
                <a:spcPct val="90000"/>
              </a:lnSpc>
            </a:pPr>
            <a:r>
              <a:rPr lang="en-US" sz="1000"/>
              <a:t>	1: Disallow ERS processing.</a:t>
            </a:r>
          </a:p>
          <a:p>
            <a:pPr>
              <a:lnSpc>
                <a:spcPct val="90000"/>
              </a:lnSpc>
            </a:pPr>
            <a:r>
              <a:rPr lang="en-US" sz="1000" u="sng"/>
              <a:t>ERS Packing Slip Error</a:t>
            </a:r>
            <a:r>
              <a:rPr lang="en-US" sz="1000"/>
              <a:t> -</a:t>
            </a:r>
            <a:r>
              <a:rPr lang="en-US" sz="1000" i="1"/>
              <a:t> </a:t>
            </a:r>
            <a:r>
              <a:rPr lang="en-US" sz="1000"/>
              <a:t>Set the processing option to use when a received order has no packing slip number. </a:t>
            </a:r>
          </a:p>
          <a:p>
            <a:pPr>
              <a:lnSpc>
                <a:spcPct val="90000"/>
              </a:lnSpc>
            </a:pPr>
            <a:r>
              <a:rPr lang="en-US" sz="1000"/>
              <a:t>	If Yes, the system does not create a voucher when the packing slip number is missing. </a:t>
            </a:r>
          </a:p>
          <a:p>
            <a:pPr>
              <a:lnSpc>
                <a:spcPct val="90000"/>
              </a:lnSpc>
            </a:pPr>
            <a:r>
              <a:rPr lang="en-US" sz="1000"/>
              <a:t>	If No, the system creates a voucher using the receiver ID as the invoice number.</a:t>
            </a:r>
          </a:p>
          <a:p>
            <a:pPr>
              <a:lnSpc>
                <a:spcPct val="90000"/>
              </a:lnSpc>
            </a:pPr>
            <a:r>
              <a:rPr lang="en-US" sz="1000" u="sng"/>
              <a:t>ERS Update GL Average Cost - </a:t>
            </a:r>
            <a:r>
              <a:rPr lang="en-US" sz="1000"/>
              <a:t>Set a processing option for creating vouchers in an average cost environment. </a:t>
            </a:r>
          </a:p>
          <a:p>
            <a:pPr>
              <a:lnSpc>
                <a:spcPct val="90000"/>
              </a:lnSpc>
            </a:pPr>
            <a:r>
              <a:rPr lang="en-US" sz="1000"/>
              <a:t>	If Yes, the system updates the cost of an item at ERS processing time. </a:t>
            </a:r>
          </a:p>
          <a:p>
            <a:pPr>
              <a:lnSpc>
                <a:spcPct val="90000"/>
              </a:lnSpc>
            </a:pPr>
            <a:r>
              <a:rPr lang="en-US" sz="1000"/>
              <a:t>	Enter No if you do not want to update the cost.</a:t>
            </a:r>
          </a:p>
          <a:p>
            <a:pPr>
              <a:lnSpc>
                <a:spcPct val="90000"/>
              </a:lnSpc>
            </a:pPr>
            <a:r>
              <a:rPr lang="en-US" sz="1000" u="sng"/>
              <a:t>ERS Voucher Date Option -</a:t>
            </a:r>
            <a:r>
              <a:rPr lang="en-US" sz="1000" i="1"/>
              <a:t> </a:t>
            </a:r>
            <a:r>
              <a:rPr lang="en-US" sz="1000"/>
              <a:t>Set an option for the voucher date.</a:t>
            </a:r>
          </a:p>
          <a:p>
            <a:pPr>
              <a:lnSpc>
                <a:spcPct val="90000"/>
              </a:lnSpc>
            </a:pPr>
            <a:r>
              <a:rPr lang="en-US" sz="1000"/>
              <a:t>	0 (zero): Use the receipt date as the voucher date.</a:t>
            </a:r>
          </a:p>
          <a:p>
            <a:pPr>
              <a:lnSpc>
                <a:spcPct val="90000"/>
              </a:lnSpc>
            </a:pPr>
            <a:r>
              <a:rPr lang="en-US" sz="1000"/>
              <a:t>	1: Use the ship date as the voucher date.</a:t>
            </a:r>
          </a:p>
          <a:p>
            <a:pPr>
              <a:lnSpc>
                <a:spcPct val="90000"/>
              </a:lnSpc>
            </a:pPr>
            <a:endParaRPr lang="en-US" sz="1000"/>
          </a:p>
          <a:p>
            <a:pPr>
              <a:lnSpc>
                <a:spcPct val="90000"/>
              </a:lnSpc>
            </a:pPr>
            <a:endParaRPr 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64C10303-0312-4658-A918-86D0FAEE6B77}" type="slidenum">
              <a:rPr lang="en-US"/>
              <a:pPr/>
              <a:t>11</a:t>
            </a:fld>
            <a:endParaRPr lang="en-US"/>
          </a:p>
        </p:txBody>
      </p:sp>
      <p:sp>
        <p:nvSpPr>
          <p:cNvPr id="331778"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F36C1231-E88F-49CC-B0CD-13E6252BFD81}" type="slidenum">
              <a:rPr lang="en-US" sz="1200">
                <a:latin typeface="Arial" charset="0"/>
              </a:rPr>
              <a:pPr algn="r"/>
              <a:t>11</a:t>
            </a:fld>
            <a:endParaRPr lang="en-US" sz="1200">
              <a:latin typeface="Arial" charset="0"/>
            </a:endParaRPr>
          </a:p>
        </p:txBody>
      </p:sp>
      <p:sp>
        <p:nvSpPr>
          <p:cNvPr id="331779" name="Rectangle 2"/>
          <p:cNvSpPr>
            <a:spLocks noGrp="1" noRot="1" noChangeAspect="1" noChangeArrowheads="1" noTextEdit="1"/>
          </p:cNvSpPr>
          <p:nvPr>
            <p:ph type="sldImg"/>
          </p:nvPr>
        </p:nvSpPr>
        <p:spPr>
          <a:xfrm>
            <a:off x="1184275" y="698500"/>
            <a:ext cx="4652963" cy="3489325"/>
          </a:xfrm>
          <a:ln/>
        </p:spPr>
      </p:sp>
      <p:sp>
        <p:nvSpPr>
          <p:cNvPr id="331780" name="Rectangle 3"/>
          <p:cNvSpPr>
            <a:spLocks noGrp="1" noChangeArrowheads="1"/>
          </p:cNvSpPr>
          <p:nvPr>
            <p:ph type="body" idx="1"/>
          </p:nvPr>
        </p:nvSpPr>
        <p:spPr>
          <a:xfrm>
            <a:off x="701675" y="4421188"/>
            <a:ext cx="5616575" cy="4186237"/>
          </a:xfrm>
        </p:spPr>
        <p:txBody>
          <a:bodyPr lIns="91440" tIns="45720" rIns="91440" bIns="45720"/>
          <a:lstStyle/>
          <a:p>
            <a:r>
              <a:rPr lang="en-US" sz="1000"/>
              <a:t>When determining the ERS option for a purchase order line, the system looks for a corresponding ERS Maintenance record or combination of ERS Maintenance records, in the following order.</a:t>
            </a:r>
          </a:p>
          <a:p>
            <a:r>
              <a:rPr lang="en-US" sz="1000" b="1"/>
              <a:t>	• </a:t>
            </a:r>
            <a:r>
              <a:rPr lang="en-US" sz="1000"/>
              <a:t>Supplier/site/item record</a:t>
            </a:r>
          </a:p>
          <a:p>
            <a:r>
              <a:rPr lang="en-US" sz="1000" b="1"/>
              <a:t>	• </a:t>
            </a:r>
            <a:r>
              <a:rPr lang="en-US" sz="1000"/>
              <a:t>Supplier/site record</a:t>
            </a:r>
          </a:p>
          <a:p>
            <a:r>
              <a:rPr lang="en-US" sz="1000" b="1"/>
              <a:t>	• </a:t>
            </a:r>
            <a:r>
              <a:rPr lang="en-US" sz="1000"/>
              <a:t>Supplier/item record and a separate site record</a:t>
            </a:r>
          </a:p>
          <a:p>
            <a:r>
              <a:rPr lang="en-US" sz="1000" b="1"/>
              <a:t>	• </a:t>
            </a:r>
            <a:r>
              <a:rPr lang="en-US" sz="1000"/>
              <a:t>Supplier record and a separate site record</a:t>
            </a:r>
          </a:p>
          <a:p>
            <a:endParaRPr lang="en-US" sz="1000"/>
          </a:p>
          <a:p>
            <a:r>
              <a:rPr lang="en-US" sz="1000" u="sng"/>
              <a:t>ERS Option</a:t>
            </a:r>
            <a:r>
              <a:rPr lang="en-US" sz="1000"/>
              <a:t> - Specify the kind of ERS processing to allow for this supplier/site/item combination.</a:t>
            </a:r>
          </a:p>
          <a:p>
            <a:r>
              <a:rPr lang="en-US" sz="1000"/>
              <a:t>1: Disallow ERS processing of this record.</a:t>
            </a:r>
          </a:p>
          <a:p>
            <a:r>
              <a:rPr lang="en-US" sz="1000"/>
              <a:t>2: Allow an supplier invoices in Initial status to be created. This option adds a degree of security, since the supplier invoice created is approved in a separate process.</a:t>
            </a:r>
          </a:p>
          <a:p>
            <a:r>
              <a:rPr lang="en-US" sz="1000"/>
              <a:t>3: Allow creation of a supplier invoices in finished status.</a:t>
            </a:r>
          </a:p>
          <a:p>
            <a:endParaRPr lang="en-US" sz="1000" i="1"/>
          </a:p>
          <a:p>
            <a:r>
              <a:rPr lang="en-US" sz="1000" u="sng"/>
              <a:t>ERS Price List Option</a:t>
            </a:r>
            <a:r>
              <a:rPr lang="en-US" sz="1000" i="1"/>
              <a:t> - </a:t>
            </a:r>
            <a:r>
              <a:rPr lang="en-US" sz="1000"/>
              <a:t>Specify the effective date to use when</a:t>
            </a:r>
          </a:p>
          <a:p>
            <a:r>
              <a:rPr lang="en-US" sz="1000"/>
              <a:t>accessing a price list.</a:t>
            </a:r>
          </a:p>
          <a:p>
            <a:r>
              <a:rPr lang="en-US" sz="1000"/>
              <a:t>1: Use the receipt date.</a:t>
            </a:r>
          </a:p>
          <a:p>
            <a:r>
              <a:rPr lang="en-US" sz="1000"/>
              <a:t>2: Use the ship date.</a:t>
            </a:r>
          </a:p>
          <a:p>
            <a:r>
              <a:rPr lang="en-US" sz="1000"/>
              <a:t>3: Use the order date, which varies by the order type.</a:t>
            </a:r>
          </a:p>
          <a:p>
            <a:endParaRPr lang="en-US" sz="1000"/>
          </a:p>
          <a:p>
            <a:endParaRPr lang="en-US"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968B087C-187F-49B9-B1D1-E92C4A806448}" type="slidenum">
              <a:rPr lang="en-US"/>
              <a:pPr/>
              <a:t>12</a:t>
            </a:fld>
            <a:endParaRPr lang="en-US"/>
          </a:p>
        </p:txBody>
      </p:sp>
      <p:sp>
        <p:nvSpPr>
          <p:cNvPr id="333826"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53C9C0A5-AFC1-4A8D-B391-57FCEE3F9529}" type="slidenum">
              <a:rPr lang="en-US" sz="1200">
                <a:latin typeface="Arial" charset="0"/>
              </a:rPr>
              <a:pPr algn="r"/>
              <a:t>12</a:t>
            </a:fld>
            <a:endParaRPr lang="en-US" sz="1200">
              <a:latin typeface="Arial" charset="0"/>
            </a:endParaRPr>
          </a:p>
        </p:txBody>
      </p:sp>
      <p:sp>
        <p:nvSpPr>
          <p:cNvPr id="333827" name="Rectangle 2"/>
          <p:cNvSpPr>
            <a:spLocks noGrp="1" noRot="1" noChangeAspect="1" noChangeArrowheads="1" noTextEdit="1"/>
          </p:cNvSpPr>
          <p:nvPr>
            <p:ph type="sldImg"/>
          </p:nvPr>
        </p:nvSpPr>
        <p:spPr>
          <a:xfrm>
            <a:off x="1184275" y="698500"/>
            <a:ext cx="4652963" cy="3489325"/>
          </a:xfrm>
          <a:ln/>
        </p:spPr>
      </p:sp>
      <p:sp>
        <p:nvSpPr>
          <p:cNvPr id="333828" name="Rectangle 3"/>
          <p:cNvSpPr>
            <a:spLocks noGrp="1" noChangeArrowheads="1"/>
          </p:cNvSpPr>
          <p:nvPr>
            <p:ph type="body" idx="1"/>
          </p:nvPr>
        </p:nvSpPr>
        <p:spPr>
          <a:xfrm>
            <a:off x="701675" y="4421188"/>
            <a:ext cx="5616575" cy="4186237"/>
          </a:xfrm>
        </p:spPr>
        <p:txBody>
          <a:bodyPr lIns="91440" tIns="45720" rIns="91440" bIns="45720"/>
          <a:lstStyle/>
          <a:p>
            <a:pPr>
              <a:lnSpc>
                <a:spcPct val="80000"/>
              </a:lnSpc>
            </a:pPr>
            <a:r>
              <a:rPr lang="en-US" sz="800" b="1"/>
              <a:t>Purchase order maintenance</a:t>
            </a:r>
          </a:p>
          <a:p>
            <a:pPr>
              <a:lnSpc>
                <a:spcPct val="80000"/>
              </a:lnSpc>
            </a:pPr>
            <a:r>
              <a:rPr lang="en-US" sz="800" u="sng"/>
              <a:t>ERS Option</a:t>
            </a:r>
            <a:r>
              <a:rPr lang="en-US" sz="800" i="1"/>
              <a:t> - </a:t>
            </a:r>
            <a:r>
              <a:rPr lang="en-US" sz="800"/>
              <a:t>Enter when the system should determine the ERS option for this order. Defaults from the ERS Option field of ERS Control. Becomes default for line items.</a:t>
            </a:r>
          </a:p>
          <a:p>
            <a:pPr>
              <a:lnSpc>
                <a:spcPct val="80000"/>
              </a:lnSpc>
            </a:pPr>
            <a:r>
              <a:rPr lang="en-US" sz="800"/>
              <a:t>	Blank (the default): Determine the ERS option at the time the purchase order line is created.</a:t>
            </a:r>
          </a:p>
          <a:p>
            <a:pPr>
              <a:lnSpc>
                <a:spcPct val="80000"/>
              </a:lnSpc>
            </a:pPr>
            <a:r>
              <a:rPr lang="en-US" sz="800"/>
              <a:t>	0: Determine the ERS option at ERS processing time.</a:t>
            </a:r>
          </a:p>
          <a:p>
            <a:pPr>
              <a:lnSpc>
                <a:spcPct val="80000"/>
              </a:lnSpc>
            </a:pPr>
            <a:r>
              <a:rPr lang="en-US" sz="800"/>
              <a:t>	1: Disallow ERS processing.</a:t>
            </a:r>
          </a:p>
          <a:p>
            <a:pPr>
              <a:lnSpc>
                <a:spcPct val="80000"/>
              </a:lnSpc>
            </a:pPr>
            <a:endParaRPr lang="en-US" sz="800" i="1"/>
          </a:p>
          <a:p>
            <a:pPr>
              <a:lnSpc>
                <a:spcPct val="80000"/>
              </a:lnSpc>
            </a:pPr>
            <a:r>
              <a:rPr lang="en-US" sz="800" u="sng"/>
              <a:t>ERS Price List Option</a:t>
            </a:r>
            <a:r>
              <a:rPr lang="en-US" sz="800" i="1"/>
              <a:t> - </a:t>
            </a:r>
            <a:r>
              <a:rPr lang="en-US" sz="800"/>
              <a:t>Enter when the system should determine the ERS price list option for this order. The defaults is 0 (zero) and defaults to line items.</a:t>
            </a:r>
          </a:p>
          <a:p>
            <a:pPr>
              <a:lnSpc>
                <a:spcPct val="80000"/>
              </a:lnSpc>
            </a:pPr>
            <a:r>
              <a:rPr lang="en-US" sz="800"/>
              <a:t>	0: Determine the ERS price list option at ERS processing time.</a:t>
            </a:r>
          </a:p>
          <a:p>
            <a:pPr>
              <a:lnSpc>
                <a:spcPct val="80000"/>
              </a:lnSpc>
            </a:pPr>
            <a:r>
              <a:rPr lang="en-US" sz="800"/>
              <a:t>	1: Use receipt date as the effective date when accessing a price list.</a:t>
            </a:r>
          </a:p>
          <a:p>
            <a:pPr>
              <a:lnSpc>
                <a:spcPct val="80000"/>
              </a:lnSpc>
            </a:pPr>
            <a:r>
              <a:rPr lang="en-US" sz="800"/>
              <a:t>	2: Use the ship date.</a:t>
            </a:r>
          </a:p>
          <a:p>
            <a:pPr>
              <a:lnSpc>
                <a:spcPct val="80000"/>
              </a:lnSpc>
            </a:pPr>
            <a:r>
              <a:rPr lang="en-US" sz="800"/>
              <a:t>	3: Use the order date.</a:t>
            </a:r>
          </a:p>
          <a:p>
            <a:pPr>
              <a:lnSpc>
                <a:spcPct val="80000"/>
              </a:lnSpc>
            </a:pPr>
            <a:endParaRPr lang="en-US" sz="800" i="1"/>
          </a:p>
          <a:p>
            <a:pPr>
              <a:lnSpc>
                <a:spcPct val="80000"/>
              </a:lnSpc>
            </a:pPr>
            <a:r>
              <a:rPr lang="en-US" sz="800" u="sng"/>
              <a:t>Fixed Price</a:t>
            </a:r>
            <a:r>
              <a:rPr lang="en-US" sz="800" i="1"/>
              <a:t> - </a:t>
            </a:r>
            <a:r>
              <a:rPr lang="en-US" sz="800"/>
              <a:t>Sets the default for Fixed Price for line items. Defaults from Supplier Maintenance.</a:t>
            </a:r>
          </a:p>
          <a:p>
            <a:pPr lvl="1">
              <a:lnSpc>
                <a:spcPct val="80000"/>
              </a:lnSpc>
            </a:pPr>
            <a:r>
              <a:rPr lang="en-US" sz="800"/>
              <a:t>If Yes, the ERS Processor takes the price from the purchase order.</a:t>
            </a:r>
          </a:p>
          <a:p>
            <a:pPr lvl="1">
              <a:lnSpc>
                <a:spcPct val="80000"/>
              </a:lnSpc>
            </a:pPr>
            <a:r>
              <a:rPr lang="en-US" sz="800"/>
              <a:t>If No, the ERS Processor tries to determine a price by looking for an applicable price list. If no applicable price list is found, the system looks for a supplier/item quoted price. If none is found, the system looks for an item price.</a:t>
            </a:r>
          </a:p>
          <a:p>
            <a:pPr>
              <a:lnSpc>
                <a:spcPct val="80000"/>
              </a:lnSpc>
            </a:pPr>
            <a:endParaRPr lang="en-US" sz="800"/>
          </a:p>
          <a:p>
            <a:pPr>
              <a:lnSpc>
                <a:spcPct val="80000"/>
              </a:lnSpc>
            </a:pPr>
            <a:r>
              <a:rPr lang="en-US" sz="800" b="1"/>
              <a:t>Purchase order line</a:t>
            </a:r>
          </a:p>
          <a:p>
            <a:pPr>
              <a:lnSpc>
                <a:spcPct val="80000"/>
              </a:lnSpc>
            </a:pPr>
            <a:r>
              <a:rPr lang="en-US" sz="800" u="sng"/>
              <a:t>ERS Option</a:t>
            </a:r>
            <a:r>
              <a:rPr lang="en-US" sz="800" i="1"/>
              <a:t> - </a:t>
            </a:r>
            <a:r>
              <a:rPr lang="en-US" sz="800"/>
              <a:t>Specify when the system should determine the ERS option for this line item. Line-level value defaults from the same field on the header. You can change it to a value less than or equal to the ERS Option specified in ERS Maintenance.</a:t>
            </a:r>
          </a:p>
          <a:p>
            <a:pPr lvl="1">
              <a:lnSpc>
                <a:spcPct val="80000"/>
              </a:lnSpc>
            </a:pPr>
            <a:r>
              <a:rPr lang="en-US" sz="800"/>
              <a:t>If ERS Option is blank in the header, the line-level field defaults from the ERS Option set in ERS Maintenance for this supplier/ site/item combination—1 for no ERS, 2 for an unconfirmed voucher, 3 for a confirmed voucher.</a:t>
            </a:r>
          </a:p>
          <a:p>
            <a:pPr lvl="1">
              <a:lnSpc>
                <a:spcPct val="80000"/>
              </a:lnSpc>
            </a:pPr>
            <a:r>
              <a:rPr lang="en-US" sz="800"/>
              <a:t>If the value in the header is 0, the value at the line level is also 0, indicating that the ERS option is to be determined at ERS processing time.</a:t>
            </a:r>
          </a:p>
          <a:p>
            <a:pPr lvl="1">
              <a:lnSpc>
                <a:spcPct val="80000"/>
              </a:lnSpc>
            </a:pPr>
            <a:r>
              <a:rPr lang="en-US" sz="800"/>
              <a:t>If the value in the header field is 1, the value at the line level is also 1. ERS processing is not allowed. The value you set for a line displays for that line the next time you access the order.</a:t>
            </a:r>
          </a:p>
          <a:p>
            <a:pPr>
              <a:lnSpc>
                <a:spcPct val="80000"/>
              </a:lnSpc>
            </a:pPr>
            <a:endParaRPr lang="en-US" sz="800" b="1" i="1"/>
          </a:p>
          <a:p>
            <a:pPr>
              <a:lnSpc>
                <a:spcPct val="80000"/>
              </a:lnSpc>
            </a:pPr>
            <a:r>
              <a:rPr lang="en-US" sz="800" u="sng"/>
              <a:t>ERS Price List Option</a:t>
            </a:r>
            <a:r>
              <a:rPr lang="en-US" sz="800" i="1"/>
              <a:t> - </a:t>
            </a:r>
            <a:r>
              <a:rPr lang="en-US" sz="800"/>
              <a:t>Enter when the system should determine the ERS price list option for this line item.</a:t>
            </a:r>
          </a:p>
          <a:p>
            <a:pPr>
              <a:lnSpc>
                <a:spcPct val="80000"/>
              </a:lnSpc>
            </a:pPr>
            <a:r>
              <a:rPr lang="en-US" sz="800"/>
              <a:t>If ERS Price List Option in the order header is 1, 2, or 3, that value defaults here.</a:t>
            </a:r>
          </a:p>
          <a:p>
            <a:pPr>
              <a:lnSpc>
                <a:spcPct val="80000"/>
              </a:lnSpc>
            </a:pPr>
            <a:endParaRPr lang="en-US" sz="800"/>
          </a:p>
          <a:p>
            <a:pPr>
              <a:lnSpc>
                <a:spcPct val="80000"/>
              </a:lnSpc>
            </a:pPr>
            <a:r>
              <a:rPr lang="en-US" sz="800" u="sng"/>
              <a:t>Fixed Price</a:t>
            </a:r>
            <a:r>
              <a:rPr lang="en-US" sz="800" i="1"/>
              <a:t> - </a:t>
            </a:r>
            <a:r>
              <a:rPr lang="en-US" sz="800"/>
              <a:t>Defaults from header; you can change the value for each</a:t>
            </a:r>
          </a:p>
          <a:p>
            <a:pPr>
              <a:lnSpc>
                <a:spcPct val="80000"/>
              </a:lnSpc>
            </a:pPr>
            <a:r>
              <a:rPr lang="en-US" sz="800"/>
              <a:t>line item.</a:t>
            </a:r>
          </a:p>
          <a:p>
            <a:pPr>
              <a:lnSpc>
                <a:spcPct val="80000"/>
              </a:lnSpc>
            </a:pPr>
            <a:endParaRPr lang="en-US" sz="8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CEAFFE23-1C9E-45AF-8E97-071487DB89E6}" type="slidenum">
              <a:rPr lang="en-US"/>
              <a:pPr/>
              <a:t>13</a:t>
            </a:fld>
            <a:endParaRPr lang="en-US"/>
          </a:p>
        </p:txBody>
      </p:sp>
      <p:sp>
        <p:nvSpPr>
          <p:cNvPr id="335874"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A5CD44BE-49C6-4ED5-A37B-737A82CCDAAB}" type="slidenum">
              <a:rPr lang="en-US" sz="1200">
                <a:latin typeface="Arial" charset="0"/>
              </a:rPr>
              <a:pPr algn="r"/>
              <a:t>13</a:t>
            </a:fld>
            <a:endParaRPr lang="en-US" sz="1200">
              <a:latin typeface="Arial" charset="0"/>
            </a:endParaRPr>
          </a:p>
        </p:txBody>
      </p:sp>
      <p:sp>
        <p:nvSpPr>
          <p:cNvPr id="335875" name="Rectangle 2"/>
          <p:cNvSpPr>
            <a:spLocks noGrp="1" noRot="1" noChangeAspect="1" noChangeArrowheads="1" noTextEdit="1"/>
          </p:cNvSpPr>
          <p:nvPr>
            <p:ph type="sldImg"/>
          </p:nvPr>
        </p:nvSpPr>
        <p:spPr>
          <a:xfrm>
            <a:off x="1184275" y="698500"/>
            <a:ext cx="4652963" cy="3489325"/>
          </a:xfrm>
          <a:ln/>
        </p:spPr>
      </p:sp>
      <p:sp>
        <p:nvSpPr>
          <p:cNvPr id="335876" name="Rectangle 3"/>
          <p:cNvSpPr>
            <a:spLocks noGrp="1" noChangeArrowheads="1"/>
          </p:cNvSpPr>
          <p:nvPr>
            <p:ph type="body" idx="1"/>
          </p:nvPr>
        </p:nvSpPr>
        <p:spPr>
          <a:xfrm>
            <a:off x="701675" y="4421188"/>
            <a:ext cx="5616575" cy="4186237"/>
          </a:xfrm>
        </p:spPr>
        <p:txBody>
          <a:bodyPr lIns="91440" tIns="45720" rIns="91440" bIns="45720"/>
          <a:lstStyle/>
          <a:p>
            <a:r>
              <a:rPr lang="en-US" b="1"/>
              <a:t>ERS Processor</a:t>
            </a:r>
          </a:p>
          <a:p>
            <a:pPr>
              <a:buFontTx/>
              <a:buChar char="•"/>
            </a:pPr>
            <a:r>
              <a:rPr lang="en-IE"/>
              <a:t>Filter options</a:t>
            </a:r>
          </a:p>
          <a:p>
            <a:pPr>
              <a:buFontTx/>
              <a:buChar char="•"/>
            </a:pPr>
            <a:r>
              <a:rPr lang="en-IE"/>
              <a:t>Selection flag, other grid fields</a:t>
            </a:r>
          </a:p>
          <a:p>
            <a:pPr>
              <a:buFontTx/>
              <a:buChar char="•"/>
            </a:pPr>
            <a:r>
              <a:rPr lang="en-IE"/>
              <a:t>Processing flags</a:t>
            </a:r>
          </a:p>
          <a:p>
            <a:pPr>
              <a:buFontTx/>
              <a:buChar char="•"/>
            </a:pPr>
            <a:r>
              <a:rPr lang="en-IE"/>
              <a:t>Progress bar</a:t>
            </a:r>
          </a:p>
          <a:p>
            <a:endParaRPr lang="en-IE"/>
          </a:p>
          <a:p>
            <a:r>
              <a:rPr lang="en-IE"/>
              <a:t>After processing</a:t>
            </a:r>
          </a:p>
          <a:p>
            <a:pPr>
              <a:buFontTx/>
              <a:buChar char="-"/>
            </a:pPr>
            <a:r>
              <a:rPr lang="en-IE"/>
              <a:t>not processed errors are highlighted by red color, error details after expaning of row.</a:t>
            </a:r>
          </a:p>
          <a:p>
            <a:pPr>
              <a:buFontTx/>
              <a:buChar char="-"/>
            </a:pPr>
            <a:r>
              <a:rPr lang="en-IE"/>
              <a:t>If invoice created, reference contains ID of created supplier invoice</a:t>
            </a:r>
          </a:p>
          <a:p>
            <a:endParaRPr lang="en-IE"/>
          </a:p>
          <a:p>
            <a:r>
              <a:rPr lang="en-IE" b="1"/>
              <a:t>ERS Audit report</a:t>
            </a:r>
            <a:endParaRPr lang="en-US" b="1"/>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7886700" y="6638544"/>
            <a:ext cx="1257300" cy="219456"/>
          </a:xfrm>
        </p:spPr>
        <p:txBody>
          <a:bodyPr/>
          <a:lstStyle/>
          <a:p>
            <a:r>
              <a:rPr lang="en-US" dirty="0" smtClean="0"/>
              <a:t>MC-1.5-1-ERS-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743825" y="6638544"/>
            <a:ext cx="1400175" cy="219456"/>
          </a:xfrm>
        </p:spPr>
        <p:txBody>
          <a:bodyPr/>
          <a:lstStyle/>
          <a:p>
            <a:r>
              <a:rPr lang="en-US" dirty="0" smtClean="0"/>
              <a:t>MC-1.5-1-ERS-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smtClean="0"/>
              <a:t>Click to edit Master title style</a:t>
            </a:r>
            <a:endParaRPr lang="en-US"/>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smtClean="0"/>
              <a:t>Click to edit Master subtitle style</a:t>
            </a:r>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2008-MC-1.5-1-ERS-</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457200" y="1839352"/>
            <a:ext cx="8229600" cy="705411"/>
          </a:xfrm>
        </p:spPr>
        <p:txBody>
          <a:bodyPr>
            <a:normAutofit/>
          </a:bodyPr>
          <a:lstStyle/>
          <a:p>
            <a:r>
              <a:rPr lang="en-US" sz="2400" b="0" dirty="0" smtClean="0">
                <a:solidFill>
                  <a:schemeClr val="tx1"/>
                </a:solidFill>
              </a:rPr>
              <a:t>Evaluated </a:t>
            </a:r>
            <a:r>
              <a:rPr lang="en-US" sz="2400" b="0" dirty="0">
                <a:solidFill>
                  <a:schemeClr val="tx1"/>
                </a:solidFill>
              </a:rPr>
              <a:t>Receipts Settlement (ERS)</a:t>
            </a:r>
          </a:p>
        </p:txBody>
      </p:sp>
      <p:sp>
        <p:nvSpPr>
          <p:cNvPr id="4" name="Text Placeholder 3"/>
          <p:cNvSpPr>
            <a:spLocks noGrp="1"/>
          </p:cNvSpPr>
          <p:nvPr>
            <p:ph type="body" sz="quarter" idx="10"/>
          </p:nvPr>
        </p:nvSpPr>
        <p:spPr>
          <a:xfrm>
            <a:off x="457200" y="2649538"/>
            <a:ext cx="8229600" cy="349250"/>
          </a:xfrm>
        </p:spPr>
        <p:txBody>
          <a:bodyPr/>
          <a:lstStyle/>
          <a:p>
            <a:endParaRPr lang="en-US"/>
          </a:p>
        </p:txBody>
      </p:sp>
      <p:sp>
        <p:nvSpPr>
          <p:cNvPr id="5" name="Text Placeholder 4"/>
          <p:cNvSpPr>
            <a:spLocks noGrp="1"/>
          </p:cNvSpPr>
          <p:nvPr>
            <p:ph type="body" sz="quarter" idx="11"/>
          </p:nvPr>
        </p:nvSpPr>
        <p:spPr/>
        <p:txBody>
          <a:bodyPr/>
          <a:lstStyle/>
          <a:p>
            <a:endParaRPr lang="en-US"/>
          </a:p>
        </p:txBody>
      </p:sp>
      <p:sp>
        <p:nvSpPr>
          <p:cNvPr id="340997" name="Rectangle 5"/>
          <p:cNvSpPr>
            <a:spLocks noChangeArrowheads="1"/>
          </p:cNvSpPr>
          <p:nvPr/>
        </p:nvSpPr>
        <p:spPr bwMode="auto">
          <a:xfrm>
            <a:off x="458788" y="946150"/>
            <a:ext cx="8240712" cy="762000"/>
          </a:xfrm>
          <a:prstGeom prst="rect">
            <a:avLst/>
          </a:prstGeom>
          <a:noFill/>
          <a:ln w="9525">
            <a:noFill/>
            <a:miter lim="800000"/>
            <a:headEnd/>
            <a:tailEnd/>
          </a:ln>
          <a:effectLst/>
        </p:spPr>
        <p:txBody>
          <a:bodyPr anchor="b"/>
          <a:lstStyle/>
          <a:p>
            <a:pPr algn="l"/>
            <a:r>
              <a:rPr lang="en-US" b="1" dirty="0">
                <a:latin typeface="+mj-lt"/>
              </a:rPr>
              <a:t>QAD Enterprise </a:t>
            </a:r>
            <a:r>
              <a:rPr lang="en-US" b="1" dirty="0" smtClean="0">
                <a:latin typeface="+mj-lt"/>
              </a:rPr>
              <a:t>Edition, Advanced </a:t>
            </a:r>
            <a:r>
              <a:rPr lang="en-US" b="1" dirty="0">
                <a:latin typeface="+mj-lt"/>
              </a:rPr>
              <a:t>Financials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a:xfrm>
            <a:off x="7410450" y="6638544"/>
            <a:ext cx="1733550" cy="219456"/>
          </a:xfrm>
        </p:spPr>
        <p:txBody>
          <a:bodyPr/>
          <a:lstStyle/>
          <a:p>
            <a:r>
              <a:rPr lang="en-US" smtClean="0"/>
              <a:t>MC-1.5-1-ERS-090</a:t>
            </a:r>
            <a:endParaRPr lang="en-US" dirty="0"/>
          </a:p>
        </p:txBody>
      </p:sp>
      <p:sp>
        <p:nvSpPr>
          <p:cNvPr id="328706" name="Rectangle 2"/>
          <p:cNvSpPr>
            <a:spLocks noGrp="1" noChangeArrowheads="1"/>
          </p:cNvSpPr>
          <p:nvPr>
            <p:ph type="title" idx="4294967295"/>
          </p:nvPr>
        </p:nvSpPr>
        <p:spPr>
          <a:xfrm>
            <a:off x="571500" y="90488"/>
            <a:ext cx="8153400" cy="881062"/>
          </a:xfrm>
        </p:spPr>
        <p:txBody>
          <a:bodyPr/>
          <a:lstStyle/>
          <a:p>
            <a:r>
              <a:rPr lang="en-US" dirty="0"/>
              <a:t>ERS Control</a:t>
            </a:r>
          </a:p>
        </p:txBody>
      </p:sp>
      <p:grpSp>
        <p:nvGrpSpPr>
          <p:cNvPr id="7" name="Group 6"/>
          <p:cNvGrpSpPr/>
          <p:nvPr/>
        </p:nvGrpSpPr>
        <p:grpSpPr>
          <a:xfrm>
            <a:off x="1573213" y="1925638"/>
            <a:ext cx="5976937" cy="2432050"/>
            <a:chOff x="2278063" y="1582738"/>
            <a:chExt cx="5976937" cy="2432050"/>
          </a:xfrm>
        </p:grpSpPr>
        <p:pic>
          <p:nvPicPr>
            <p:cNvPr id="328713" name="Picture 9" descr="ERS-COntrol"/>
            <p:cNvPicPr>
              <a:picLocks noChangeAspect="1" noChangeArrowheads="1"/>
            </p:cNvPicPr>
            <p:nvPr/>
          </p:nvPicPr>
          <p:blipFill>
            <a:blip r:embed="rId3" cstate="print"/>
            <a:srcRect/>
            <a:stretch>
              <a:fillRect/>
            </a:stretch>
          </p:blipFill>
          <p:spPr bwMode="auto">
            <a:xfrm>
              <a:off x="2278063" y="2025650"/>
              <a:ext cx="3267075" cy="1989138"/>
            </a:xfrm>
            <a:prstGeom prst="rect">
              <a:avLst/>
            </a:prstGeom>
            <a:noFill/>
          </p:spPr>
        </p:pic>
        <p:sp>
          <p:nvSpPr>
            <p:cNvPr id="328710" name="AutoShape 6"/>
            <p:cNvSpPr>
              <a:spLocks/>
            </p:cNvSpPr>
            <p:nvPr/>
          </p:nvSpPr>
          <p:spPr bwMode="auto">
            <a:xfrm>
              <a:off x="5999162" y="1582738"/>
              <a:ext cx="1125537" cy="254000"/>
            </a:xfrm>
            <a:prstGeom prst="accentCallout1">
              <a:avLst>
                <a:gd name="adj1" fmla="val 45000"/>
                <a:gd name="adj2" fmla="val -8333"/>
                <a:gd name="adj3" fmla="val 273125"/>
                <a:gd name="adj4" fmla="val -112676"/>
              </a:avLst>
            </a:prstGeom>
            <a:noFill/>
            <a:ln w="28575">
              <a:solidFill>
                <a:srgbClr val="2461AA"/>
              </a:solidFill>
              <a:miter lim="800000"/>
              <a:headEnd/>
              <a:tailEnd/>
            </a:ln>
            <a:effectLst/>
          </p:spPr>
          <p:txBody>
            <a:bodyPr tIns="91440" bIns="91440" anchor="ctr"/>
            <a:lstStyle/>
            <a:p>
              <a:r>
                <a:rPr lang="en-US" sz="1400" dirty="0">
                  <a:latin typeface="+mj-lt"/>
                </a:rPr>
                <a:t>Activate</a:t>
              </a:r>
            </a:p>
          </p:txBody>
        </p:sp>
        <p:sp>
          <p:nvSpPr>
            <p:cNvPr id="328711" name="AutoShape 7"/>
            <p:cNvSpPr>
              <a:spLocks/>
            </p:cNvSpPr>
            <p:nvPr/>
          </p:nvSpPr>
          <p:spPr bwMode="auto">
            <a:xfrm>
              <a:off x="6273800" y="2425700"/>
              <a:ext cx="1981200" cy="254000"/>
            </a:xfrm>
            <a:prstGeom prst="accentCallout1">
              <a:avLst>
                <a:gd name="adj1" fmla="val 45000"/>
                <a:gd name="adj2" fmla="val -3847"/>
                <a:gd name="adj3" fmla="val 85000"/>
                <a:gd name="adj4" fmla="val -57694"/>
              </a:avLst>
            </a:prstGeom>
            <a:noFill/>
            <a:ln w="28575">
              <a:solidFill>
                <a:srgbClr val="2461AA"/>
              </a:solidFill>
              <a:miter lim="800000"/>
              <a:headEnd/>
              <a:tailEnd/>
            </a:ln>
            <a:effectLst/>
          </p:spPr>
          <p:txBody>
            <a:bodyPr tIns="91440" bIns="91440" anchor="ctr"/>
            <a:lstStyle/>
            <a:p>
              <a:r>
                <a:rPr lang="en-US" sz="1400" dirty="0">
                  <a:latin typeface="+mj-lt"/>
                </a:rPr>
                <a:t>Select ERS option</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a:xfrm>
            <a:off x="7286625" y="6638544"/>
            <a:ext cx="1857375" cy="219456"/>
          </a:xfrm>
        </p:spPr>
        <p:txBody>
          <a:bodyPr/>
          <a:lstStyle/>
          <a:p>
            <a:r>
              <a:rPr lang="en-US" smtClean="0"/>
              <a:t>MC-1.5-1-ERS-100</a:t>
            </a:r>
            <a:endParaRPr lang="en-US" dirty="0"/>
          </a:p>
        </p:txBody>
      </p:sp>
      <p:sp>
        <p:nvSpPr>
          <p:cNvPr id="330754" name="Rectangle 2"/>
          <p:cNvSpPr>
            <a:spLocks noGrp="1" noChangeArrowheads="1"/>
          </p:cNvSpPr>
          <p:nvPr>
            <p:ph type="title" idx="4294967295"/>
          </p:nvPr>
        </p:nvSpPr>
        <p:spPr>
          <a:xfrm>
            <a:off x="581025" y="71438"/>
            <a:ext cx="8153400" cy="881062"/>
          </a:xfrm>
        </p:spPr>
        <p:txBody>
          <a:bodyPr/>
          <a:lstStyle/>
          <a:p>
            <a:r>
              <a:rPr lang="en-US" dirty="0"/>
              <a:t>ERS Maintenance and ERS Browse</a:t>
            </a:r>
          </a:p>
        </p:txBody>
      </p:sp>
      <p:grpSp>
        <p:nvGrpSpPr>
          <p:cNvPr id="8" name="Group 7"/>
          <p:cNvGrpSpPr/>
          <p:nvPr/>
        </p:nvGrpSpPr>
        <p:grpSpPr>
          <a:xfrm>
            <a:off x="169863" y="827088"/>
            <a:ext cx="8783637" cy="4899025"/>
            <a:chOff x="141288" y="1503363"/>
            <a:chExt cx="8783637" cy="4899025"/>
          </a:xfrm>
        </p:grpSpPr>
        <p:pic>
          <p:nvPicPr>
            <p:cNvPr id="330756" name="Picture 5"/>
            <p:cNvPicPr>
              <a:picLocks noChangeAspect="1" noChangeArrowheads="1"/>
            </p:cNvPicPr>
            <p:nvPr/>
          </p:nvPicPr>
          <p:blipFill>
            <a:blip r:embed="rId3" cstate="print"/>
            <a:srcRect l="20572" t="20520" r="48082" b="55269"/>
            <a:stretch>
              <a:fillRect/>
            </a:stretch>
          </p:blipFill>
          <p:spPr bwMode="auto">
            <a:xfrm>
              <a:off x="187325" y="1503363"/>
              <a:ext cx="3529013" cy="1655762"/>
            </a:xfrm>
            <a:prstGeom prst="rect">
              <a:avLst/>
            </a:prstGeom>
            <a:noFill/>
            <a:ln w="9525" algn="ctr">
              <a:noFill/>
              <a:miter lim="800000"/>
              <a:headEnd/>
              <a:tailEnd/>
            </a:ln>
          </p:spPr>
        </p:pic>
        <p:pic>
          <p:nvPicPr>
            <p:cNvPr id="330757" name="Picture 6"/>
            <p:cNvPicPr>
              <a:picLocks noChangeAspect="1" noChangeArrowheads="1"/>
            </p:cNvPicPr>
            <p:nvPr/>
          </p:nvPicPr>
          <p:blipFill>
            <a:blip r:embed="rId4" cstate="print"/>
            <a:srcRect l="19939" t="12094" r="17386" b="42618"/>
            <a:stretch>
              <a:fillRect/>
            </a:stretch>
          </p:blipFill>
          <p:spPr bwMode="auto">
            <a:xfrm>
              <a:off x="2020888" y="3371850"/>
              <a:ext cx="6904037" cy="3030538"/>
            </a:xfrm>
            <a:prstGeom prst="rect">
              <a:avLst/>
            </a:prstGeom>
            <a:noFill/>
            <a:ln w="9525" algn="ctr">
              <a:noFill/>
              <a:miter lim="800000"/>
              <a:headEnd/>
              <a:tailEnd/>
            </a:ln>
          </p:spPr>
        </p:pic>
        <p:sp>
          <p:nvSpPr>
            <p:cNvPr id="330759" name="Oval 7"/>
            <p:cNvSpPr>
              <a:spLocks noChangeArrowheads="1"/>
            </p:cNvSpPr>
            <p:nvPr/>
          </p:nvSpPr>
          <p:spPr bwMode="auto">
            <a:xfrm>
              <a:off x="141288" y="2449513"/>
              <a:ext cx="1617662" cy="833437"/>
            </a:xfrm>
            <a:prstGeom prst="ellipse">
              <a:avLst/>
            </a:prstGeom>
            <a:noFill/>
            <a:ln w="19050" algn="ctr">
              <a:solidFill>
                <a:srgbClr val="2461AA"/>
              </a:solidFill>
              <a:round/>
              <a:headEnd/>
              <a:tailEnd/>
            </a:ln>
            <a:effectLst/>
          </p:spPr>
          <p:txBody>
            <a:bodyPr wrap="none" tIns="91440" bIns="91440" anchor="ctr"/>
            <a:lstStyle/>
            <a:p>
              <a:endParaRPr lang="en-US">
                <a:solidFill>
                  <a:srgbClr val="2461AA"/>
                </a:solidFill>
              </a:endParaRPr>
            </a:p>
          </p:txBody>
        </p:sp>
      </p:grpSp>
      <p:sp>
        <p:nvSpPr>
          <p:cNvPr id="330758" name="Oval 6"/>
          <p:cNvSpPr>
            <a:spLocks noChangeArrowheads="1"/>
          </p:cNvSpPr>
          <p:nvPr/>
        </p:nvSpPr>
        <p:spPr bwMode="auto">
          <a:xfrm>
            <a:off x="4125913" y="3886200"/>
            <a:ext cx="1352550" cy="1971675"/>
          </a:xfrm>
          <a:prstGeom prst="ellipse">
            <a:avLst/>
          </a:prstGeom>
          <a:noFill/>
          <a:ln w="19050" algn="ctr">
            <a:solidFill>
              <a:srgbClr val="2461AA"/>
            </a:solidFill>
            <a:round/>
            <a:headEnd/>
            <a:tailEnd/>
          </a:ln>
          <a:effectLst/>
        </p:spPr>
        <p:txBody>
          <a:bodyPr wrap="none" tIns="91440" bIns="91440" anchor="ctr"/>
          <a:lstStyle/>
          <a:p>
            <a:endParaRPr lang="en-US">
              <a:solidFill>
                <a:srgbClr val="2461AA"/>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a:xfrm>
            <a:off x="7610475" y="6638544"/>
            <a:ext cx="1533525" cy="219456"/>
          </a:xfrm>
        </p:spPr>
        <p:txBody>
          <a:bodyPr/>
          <a:lstStyle/>
          <a:p>
            <a:r>
              <a:rPr lang="en-US" smtClean="0"/>
              <a:t>MC-1.5-1-ERS-110</a:t>
            </a:r>
            <a:endParaRPr lang="en-US" dirty="0"/>
          </a:p>
        </p:txBody>
      </p:sp>
      <p:sp>
        <p:nvSpPr>
          <p:cNvPr id="332803" name="Rectangle 2"/>
          <p:cNvSpPr>
            <a:spLocks noGrp="1" noChangeArrowheads="1"/>
          </p:cNvSpPr>
          <p:nvPr>
            <p:ph type="title" idx="4294967295"/>
          </p:nvPr>
        </p:nvSpPr>
        <p:spPr>
          <a:xfrm>
            <a:off x="581025" y="80963"/>
            <a:ext cx="8153400" cy="881062"/>
          </a:xfrm>
        </p:spPr>
        <p:txBody>
          <a:bodyPr/>
          <a:lstStyle/>
          <a:p>
            <a:r>
              <a:rPr lang="en-US" dirty="0"/>
              <a:t>ERS – Purchase Order Maintenance</a:t>
            </a:r>
          </a:p>
        </p:txBody>
      </p:sp>
      <p:grpSp>
        <p:nvGrpSpPr>
          <p:cNvPr id="8" name="Group 7"/>
          <p:cNvGrpSpPr/>
          <p:nvPr/>
        </p:nvGrpSpPr>
        <p:grpSpPr>
          <a:xfrm>
            <a:off x="557213" y="1400175"/>
            <a:ext cx="7994650" cy="4270375"/>
            <a:chOff x="433388" y="1714500"/>
            <a:chExt cx="7994650" cy="4270375"/>
          </a:xfrm>
        </p:grpSpPr>
        <p:pic>
          <p:nvPicPr>
            <p:cNvPr id="332805" name="Picture 6"/>
            <p:cNvPicPr>
              <a:picLocks noChangeAspect="1" noChangeArrowheads="1"/>
            </p:cNvPicPr>
            <p:nvPr/>
          </p:nvPicPr>
          <p:blipFill>
            <a:blip r:embed="rId3" cstate="print"/>
            <a:srcRect l="19977" t="12035" r="16728" b="31023"/>
            <a:stretch>
              <a:fillRect/>
            </a:stretch>
          </p:blipFill>
          <p:spPr bwMode="auto">
            <a:xfrm>
              <a:off x="433388" y="2030413"/>
              <a:ext cx="4894262" cy="2674937"/>
            </a:xfrm>
            <a:prstGeom prst="rect">
              <a:avLst/>
            </a:prstGeom>
            <a:noFill/>
            <a:ln w="9525" algn="ctr">
              <a:solidFill>
                <a:schemeClr val="tx1"/>
              </a:solidFill>
              <a:miter lim="800000"/>
              <a:headEnd/>
              <a:tailEnd/>
            </a:ln>
          </p:spPr>
        </p:pic>
        <p:pic>
          <p:nvPicPr>
            <p:cNvPr id="332802" name="Picture 7"/>
            <p:cNvPicPr>
              <a:picLocks noChangeAspect="1" noChangeArrowheads="1"/>
            </p:cNvPicPr>
            <p:nvPr/>
          </p:nvPicPr>
          <p:blipFill>
            <a:blip r:embed="rId4" cstate="print"/>
            <a:srcRect l="19977" t="25809" r="11612" b="18454"/>
            <a:stretch>
              <a:fillRect/>
            </a:stretch>
          </p:blipFill>
          <p:spPr bwMode="auto">
            <a:xfrm>
              <a:off x="2038350" y="3135313"/>
              <a:ext cx="5757863" cy="2849562"/>
            </a:xfrm>
            <a:prstGeom prst="rect">
              <a:avLst/>
            </a:prstGeom>
            <a:noFill/>
            <a:ln w="9525" algn="ctr">
              <a:solidFill>
                <a:schemeClr val="tx1"/>
              </a:solidFill>
              <a:miter lim="800000"/>
              <a:headEnd/>
              <a:tailEnd/>
            </a:ln>
          </p:spPr>
        </p:pic>
        <p:sp>
          <p:nvSpPr>
            <p:cNvPr id="332806" name="Rectangle 6"/>
            <p:cNvSpPr>
              <a:spLocks noChangeArrowheads="1"/>
            </p:cNvSpPr>
            <p:nvPr/>
          </p:nvSpPr>
          <p:spPr bwMode="auto">
            <a:xfrm>
              <a:off x="3860800" y="4737100"/>
              <a:ext cx="1147763" cy="558800"/>
            </a:xfrm>
            <a:prstGeom prst="rect">
              <a:avLst/>
            </a:prstGeom>
            <a:noFill/>
            <a:ln w="19050" algn="ctr">
              <a:solidFill>
                <a:srgbClr val="2461AA"/>
              </a:solidFill>
              <a:miter lim="800000"/>
              <a:headEnd/>
              <a:tailEnd/>
            </a:ln>
            <a:effectLst/>
          </p:spPr>
          <p:txBody>
            <a:bodyPr wrap="none" tIns="91440" bIns="91440" anchor="ctr"/>
            <a:lstStyle/>
            <a:p>
              <a:endParaRPr lang="en-US"/>
            </a:p>
          </p:txBody>
        </p:sp>
        <p:sp>
          <p:nvSpPr>
            <p:cNvPr id="332807" name="AutoShape 7"/>
            <p:cNvSpPr>
              <a:spLocks/>
            </p:cNvSpPr>
            <p:nvPr/>
          </p:nvSpPr>
          <p:spPr bwMode="auto">
            <a:xfrm>
              <a:off x="6964363" y="1714500"/>
              <a:ext cx="1463675" cy="823913"/>
            </a:xfrm>
            <a:prstGeom prst="accentCallout2">
              <a:avLst>
                <a:gd name="adj1" fmla="val 13875"/>
                <a:gd name="adj2" fmla="val -5208"/>
                <a:gd name="adj3" fmla="val 13875"/>
                <a:gd name="adj4" fmla="val -78852"/>
                <a:gd name="adj5" fmla="val 363005"/>
                <a:gd name="adj6" fmla="val -155097"/>
              </a:avLst>
            </a:prstGeom>
            <a:noFill/>
            <a:ln w="19050">
              <a:solidFill>
                <a:srgbClr val="2461AA"/>
              </a:solidFill>
              <a:miter lim="800000"/>
              <a:headEnd/>
              <a:tailEnd/>
            </a:ln>
            <a:effectLst/>
          </p:spPr>
          <p:txBody>
            <a:bodyPr tIns="91440" bIns="91440" anchor="ctr"/>
            <a:lstStyle/>
            <a:p>
              <a:r>
                <a:rPr lang="en-US" sz="1400" dirty="0">
                  <a:latin typeface="+mj-lt"/>
                </a:rPr>
                <a:t>ERS settings display and can be modified</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52" name="Picture 6"/>
          <p:cNvPicPr>
            <a:picLocks noChangeAspect="1" noChangeArrowheads="1"/>
          </p:cNvPicPr>
          <p:nvPr/>
        </p:nvPicPr>
        <p:blipFill>
          <a:blip r:embed="rId3" cstate="print"/>
          <a:srcRect l="17456" t="8456" r="13127" b="30716"/>
          <a:stretch>
            <a:fillRect/>
          </a:stretch>
        </p:blipFill>
        <p:spPr bwMode="auto">
          <a:xfrm>
            <a:off x="611188" y="979488"/>
            <a:ext cx="7777162" cy="4981575"/>
          </a:xfrm>
          <a:prstGeom prst="rect">
            <a:avLst/>
          </a:prstGeom>
          <a:noFill/>
          <a:ln w="9525" algn="ctr">
            <a:noFill/>
            <a:miter lim="800000"/>
            <a:headEnd/>
            <a:tailEnd/>
          </a:ln>
        </p:spPr>
      </p:pic>
      <p:sp>
        <p:nvSpPr>
          <p:cNvPr id="6" name="Footer Placeholder 1"/>
          <p:cNvSpPr>
            <a:spLocks noGrp="1"/>
          </p:cNvSpPr>
          <p:nvPr>
            <p:ph type="ftr" sz="quarter" idx="10"/>
          </p:nvPr>
        </p:nvSpPr>
        <p:spPr>
          <a:xfrm>
            <a:off x="7286625" y="6638544"/>
            <a:ext cx="1857375" cy="219456"/>
          </a:xfrm>
        </p:spPr>
        <p:txBody>
          <a:bodyPr/>
          <a:lstStyle/>
          <a:p>
            <a:r>
              <a:rPr lang="en-US" smtClean="0"/>
              <a:t>MC-1.5-1-ERS-120</a:t>
            </a:r>
            <a:endParaRPr lang="en-US"/>
          </a:p>
        </p:txBody>
      </p:sp>
      <p:sp>
        <p:nvSpPr>
          <p:cNvPr id="334850" name="Rectangle 3"/>
          <p:cNvSpPr>
            <a:spLocks noGrp="1" noChangeArrowheads="1"/>
          </p:cNvSpPr>
          <p:nvPr>
            <p:ph type="title" idx="4294967295"/>
          </p:nvPr>
        </p:nvSpPr>
        <p:spPr>
          <a:xfrm>
            <a:off x="581025" y="80963"/>
            <a:ext cx="8153400" cy="881062"/>
          </a:xfrm>
        </p:spPr>
        <p:txBody>
          <a:bodyPr/>
          <a:lstStyle/>
          <a:p>
            <a:r>
              <a:rPr lang="en-US" dirty="0"/>
              <a:t>ERS Processor</a:t>
            </a:r>
          </a:p>
        </p:txBody>
      </p:sp>
      <p:sp>
        <p:nvSpPr>
          <p:cNvPr id="334853" name="Text Box 5"/>
          <p:cNvSpPr txBox="1">
            <a:spLocks noChangeArrowheads="1"/>
          </p:cNvSpPr>
          <p:nvPr/>
        </p:nvSpPr>
        <p:spPr bwMode="auto">
          <a:xfrm>
            <a:off x="5629275" y="1050925"/>
            <a:ext cx="2935288" cy="1027113"/>
          </a:xfrm>
          <a:prstGeom prst="rect">
            <a:avLst/>
          </a:prstGeom>
          <a:solidFill>
            <a:schemeClr val="bg1"/>
          </a:solidFill>
          <a:ln w="19050" algn="ctr">
            <a:solidFill>
              <a:schemeClr val="tx1"/>
            </a:solidFill>
            <a:miter lim="800000"/>
            <a:headEnd/>
            <a:tailEnd/>
          </a:ln>
          <a:effectLst/>
        </p:spPr>
        <p:txBody>
          <a:bodyPr tIns="91440" bIns="91440">
            <a:spAutoFit/>
          </a:bodyPr>
          <a:lstStyle/>
          <a:p>
            <a:pPr>
              <a:spcBef>
                <a:spcPct val="50000"/>
              </a:spcBef>
            </a:pPr>
            <a:r>
              <a:rPr lang="en-US" sz="1800">
                <a:latin typeface="+mj-lt"/>
              </a:rPr>
              <a:t>When necessary, check ERS processor and audit reports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9" name="Rectangle 3"/>
          <p:cNvSpPr>
            <a:spLocks noGrp="1" noChangeArrowheads="1"/>
          </p:cNvSpPr>
          <p:nvPr>
            <p:ph idx="1"/>
          </p:nvPr>
        </p:nvSpPr>
        <p:spPr/>
        <p:txBody>
          <a:bodyPr/>
          <a:lstStyle/>
          <a:p>
            <a:r>
              <a:rPr lang="en-US" dirty="0"/>
              <a:t>Understand the ERS functionality in QAD Enterprise Applications.</a:t>
            </a:r>
          </a:p>
          <a:p>
            <a:pPr>
              <a:spcBef>
                <a:spcPct val="55000"/>
              </a:spcBef>
            </a:pPr>
            <a:r>
              <a:rPr lang="en-US" dirty="0"/>
              <a:t>Learn how to set up and use ERS.</a:t>
            </a:r>
          </a:p>
        </p:txBody>
      </p:sp>
      <p:sp>
        <p:nvSpPr>
          <p:cNvPr id="347138" name="Rectangle 2"/>
          <p:cNvSpPr>
            <a:spLocks noGrp="1" noChangeArrowheads="1"/>
          </p:cNvSpPr>
          <p:nvPr>
            <p:ph type="title"/>
          </p:nvPr>
        </p:nvSpPr>
        <p:spPr/>
        <p:txBody>
          <a:bodyPr/>
          <a:lstStyle/>
          <a:p>
            <a:r>
              <a:rPr lang="en-US"/>
              <a:t>Objective</a:t>
            </a:r>
          </a:p>
        </p:txBody>
      </p:sp>
      <p:sp>
        <p:nvSpPr>
          <p:cNvPr id="4" name="Footer Placeholder 3"/>
          <p:cNvSpPr>
            <a:spLocks noGrp="1"/>
          </p:cNvSpPr>
          <p:nvPr>
            <p:ph type="ftr" sz="quarter" idx="10"/>
          </p:nvPr>
        </p:nvSpPr>
        <p:spPr/>
        <p:txBody>
          <a:bodyPr/>
          <a:lstStyle/>
          <a:p>
            <a:r>
              <a:rPr lang="en-US" smtClean="0"/>
              <a:t>MC-1.5-1-ERS-020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3" name="Rectangle 3"/>
          <p:cNvSpPr>
            <a:spLocks noGrp="1" noChangeArrowheads="1"/>
          </p:cNvSpPr>
          <p:nvPr>
            <p:ph idx="1"/>
          </p:nvPr>
        </p:nvSpPr>
        <p:spPr/>
        <p:txBody>
          <a:bodyPr/>
          <a:lstStyle/>
          <a:p>
            <a:r>
              <a:rPr lang="en-US" dirty="0"/>
              <a:t>ERS benefits.</a:t>
            </a:r>
          </a:p>
          <a:p>
            <a:pPr>
              <a:spcBef>
                <a:spcPct val="60000"/>
              </a:spcBef>
            </a:pPr>
            <a:r>
              <a:rPr lang="en-US" dirty="0"/>
              <a:t>ERS key features.</a:t>
            </a:r>
          </a:p>
          <a:p>
            <a:pPr>
              <a:spcBef>
                <a:spcPct val="60000"/>
              </a:spcBef>
            </a:pPr>
            <a:r>
              <a:rPr lang="en-US" dirty="0"/>
              <a:t>ERS process flow.</a:t>
            </a:r>
          </a:p>
          <a:p>
            <a:pPr lvl="1"/>
            <a:r>
              <a:rPr lang="en-US" dirty="0"/>
              <a:t>ERS setup</a:t>
            </a:r>
          </a:p>
          <a:p>
            <a:pPr lvl="1"/>
            <a:r>
              <a:rPr lang="en-US" dirty="0"/>
              <a:t>ERS processing</a:t>
            </a:r>
          </a:p>
        </p:txBody>
      </p:sp>
      <p:sp>
        <p:nvSpPr>
          <p:cNvPr id="348162" name="Rectangle 2"/>
          <p:cNvSpPr>
            <a:spLocks noGrp="1" noChangeArrowheads="1"/>
          </p:cNvSpPr>
          <p:nvPr>
            <p:ph type="title"/>
          </p:nvPr>
        </p:nvSpPr>
        <p:spPr/>
        <p:txBody>
          <a:bodyPr/>
          <a:lstStyle/>
          <a:p>
            <a:r>
              <a:rPr lang="en-US"/>
              <a:t>Overview</a:t>
            </a:r>
          </a:p>
        </p:txBody>
      </p:sp>
      <p:sp>
        <p:nvSpPr>
          <p:cNvPr id="4" name="Footer Placeholder 3"/>
          <p:cNvSpPr>
            <a:spLocks noGrp="1"/>
          </p:cNvSpPr>
          <p:nvPr>
            <p:ph type="ftr" sz="quarter" idx="10"/>
          </p:nvPr>
        </p:nvSpPr>
        <p:spPr/>
        <p:txBody>
          <a:bodyPr/>
          <a:lstStyle/>
          <a:p>
            <a:r>
              <a:rPr lang="en-US" smtClean="0"/>
              <a:t>MC-1.5-1-ERS-030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a:xfrm>
            <a:off x="7296150" y="6638544"/>
            <a:ext cx="1847850" cy="219456"/>
          </a:xfrm>
        </p:spPr>
        <p:txBody>
          <a:bodyPr/>
          <a:lstStyle/>
          <a:p>
            <a:r>
              <a:rPr lang="en-US" smtClean="0"/>
              <a:t>MC-1.5-1-ERS-040</a:t>
            </a:r>
            <a:endParaRPr lang="en-US" dirty="0"/>
          </a:p>
        </p:txBody>
      </p:sp>
      <p:sp>
        <p:nvSpPr>
          <p:cNvPr id="302082" name="Title 1"/>
          <p:cNvSpPr>
            <a:spLocks noGrp="1"/>
          </p:cNvSpPr>
          <p:nvPr>
            <p:ph type="title" idx="4294967295"/>
          </p:nvPr>
        </p:nvSpPr>
        <p:spPr>
          <a:xfrm>
            <a:off x="590550" y="66675"/>
            <a:ext cx="8153400" cy="881063"/>
          </a:xfrm>
        </p:spPr>
        <p:txBody>
          <a:bodyPr/>
          <a:lstStyle/>
          <a:p>
            <a:r>
              <a:rPr lang="en-US" dirty="0"/>
              <a:t>ERS Benefits</a:t>
            </a:r>
          </a:p>
        </p:txBody>
      </p:sp>
      <p:sp>
        <p:nvSpPr>
          <p:cNvPr id="302083" name="Content Placeholder 2"/>
          <p:cNvSpPr>
            <a:spLocks noGrp="1"/>
          </p:cNvSpPr>
          <p:nvPr>
            <p:ph idx="4294967295"/>
          </p:nvPr>
        </p:nvSpPr>
        <p:spPr>
          <a:xfrm>
            <a:off x="742950" y="833438"/>
            <a:ext cx="8153400" cy="5053012"/>
          </a:xfrm>
        </p:spPr>
        <p:txBody>
          <a:bodyPr/>
          <a:lstStyle/>
          <a:p>
            <a:r>
              <a:rPr lang="en-US" dirty="0"/>
              <a:t>Streamline business processes</a:t>
            </a:r>
          </a:p>
          <a:p>
            <a:pPr lvl="1"/>
            <a:r>
              <a:rPr lang="en-US" dirty="0"/>
              <a:t>Reduced costs</a:t>
            </a:r>
          </a:p>
          <a:p>
            <a:pPr lvl="1"/>
            <a:r>
              <a:rPr lang="en-US" dirty="0"/>
              <a:t>Reduced errors</a:t>
            </a:r>
          </a:p>
          <a:p>
            <a:pPr lvl="1"/>
            <a:r>
              <a:rPr lang="en-US" dirty="0"/>
              <a:t>Eliminate non-value added activities</a:t>
            </a:r>
          </a:p>
          <a:p>
            <a:r>
              <a:rPr lang="en-US" dirty="0"/>
              <a:t>Improve supplier relationships</a:t>
            </a:r>
          </a:p>
          <a:p>
            <a:pPr lvl="1"/>
            <a:r>
              <a:rPr lang="en-US" dirty="0"/>
              <a:t>More timely payments</a:t>
            </a:r>
          </a:p>
          <a:p>
            <a:pPr lvl="1"/>
            <a:r>
              <a:rPr lang="en-US" dirty="0"/>
              <a:t>Maximized discounts</a:t>
            </a:r>
          </a:p>
          <a:p>
            <a:pPr lvl="1"/>
            <a:r>
              <a:rPr lang="en-US" dirty="0"/>
              <a:t>Lower prices from suppliers</a:t>
            </a:r>
          </a:p>
          <a:p>
            <a:r>
              <a:rPr lang="en-US" dirty="0"/>
              <a:t>Vital for automotive industry; beneficial to other verticals.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1" name="Rectangle 3"/>
          <p:cNvSpPr>
            <a:spLocks noGrp="1" noChangeArrowheads="1"/>
          </p:cNvSpPr>
          <p:nvPr>
            <p:ph idx="1"/>
          </p:nvPr>
        </p:nvSpPr>
        <p:spPr>
          <a:xfrm>
            <a:off x="657225" y="891610"/>
            <a:ext cx="8229600" cy="5424523"/>
          </a:xfrm>
        </p:spPr>
        <p:txBody>
          <a:bodyPr/>
          <a:lstStyle/>
          <a:p>
            <a:r>
              <a:rPr lang="en-US" dirty="0"/>
              <a:t>Optional functionality.</a:t>
            </a:r>
          </a:p>
          <a:p>
            <a:r>
              <a:rPr lang="en-US" dirty="0"/>
              <a:t>Generates:</a:t>
            </a:r>
          </a:p>
          <a:p>
            <a:pPr lvl="1"/>
            <a:r>
              <a:rPr lang="en-US" dirty="0"/>
              <a:t>Supplier invoices/credit notes</a:t>
            </a:r>
          </a:p>
          <a:p>
            <a:pPr lvl="1"/>
            <a:r>
              <a:rPr lang="en-US" dirty="0"/>
              <a:t>Receiver matching records</a:t>
            </a:r>
          </a:p>
          <a:p>
            <a:r>
              <a:rPr lang="en-US" dirty="0"/>
              <a:t>Based on completed PO receipts.</a:t>
            </a:r>
          </a:p>
          <a:p>
            <a:r>
              <a:rPr lang="en-US" dirty="0"/>
              <a:t>Supplier invoices can be:</a:t>
            </a:r>
          </a:p>
          <a:p>
            <a:pPr lvl="1"/>
            <a:r>
              <a:rPr lang="en-US" dirty="0"/>
              <a:t>Initial</a:t>
            </a:r>
          </a:p>
          <a:p>
            <a:pPr lvl="1"/>
            <a:r>
              <a:rPr lang="en-US" dirty="0"/>
              <a:t>Confirmed</a:t>
            </a:r>
          </a:p>
          <a:p>
            <a:r>
              <a:rPr lang="en-US" dirty="0"/>
              <a:t>Receipts can be from multiple entities and sites within a domain.</a:t>
            </a:r>
          </a:p>
        </p:txBody>
      </p:sp>
      <p:sp>
        <p:nvSpPr>
          <p:cNvPr id="339970" name="Rectangle 2"/>
          <p:cNvSpPr>
            <a:spLocks noGrp="1" noChangeArrowheads="1"/>
          </p:cNvSpPr>
          <p:nvPr>
            <p:ph type="title"/>
          </p:nvPr>
        </p:nvSpPr>
        <p:spPr/>
        <p:txBody>
          <a:bodyPr/>
          <a:lstStyle/>
          <a:p>
            <a:r>
              <a:rPr lang="en-US"/>
              <a:t>ERS Key Features</a:t>
            </a:r>
          </a:p>
        </p:txBody>
      </p:sp>
      <p:sp>
        <p:nvSpPr>
          <p:cNvPr id="4" name="Footer Placeholder 3"/>
          <p:cNvSpPr>
            <a:spLocks noGrp="1"/>
          </p:cNvSpPr>
          <p:nvPr>
            <p:ph type="ftr" sz="quarter" idx="10"/>
          </p:nvPr>
        </p:nvSpPr>
        <p:spPr>
          <a:xfrm>
            <a:off x="7515225" y="6638544"/>
            <a:ext cx="1628775" cy="219456"/>
          </a:xfrm>
        </p:spPr>
        <p:txBody>
          <a:bodyPr/>
          <a:lstStyle/>
          <a:p>
            <a:r>
              <a:rPr lang="en-US" smtClean="0"/>
              <a:t>MC-1.5-1-ERS-050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en-US"/>
              <a:t>ERS Process</a:t>
            </a:r>
          </a:p>
        </p:txBody>
      </p:sp>
      <p:sp>
        <p:nvSpPr>
          <p:cNvPr id="4" name="Footer Placeholder 3"/>
          <p:cNvSpPr>
            <a:spLocks noGrp="1"/>
          </p:cNvSpPr>
          <p:nvPr>
            <p:ph type="ftr" sz="quarter" idx="10"/>
          </p:nvPr>
        </p:nvSpPr>
        <p:spPr>
          <a:xfrm>
            <a:off x="7734300" y="6638544"/>
            <a:ext cx="1409700" cy="219456"/>
          </a:xfrm>
        </p:spPr>
        <p:txBody>
          <a:bodyPr/>
          <a:lstStyle/>
          <a:p>
            <a:r>
              <a:rPr lang="en-US" smtClean="0"/>
              <a:t>MC-1.5-1-ERS-55</a:t>
            </a:r>
            <a:endParaRPr lang="en-US"/>
          </a:p>
        </p:txBody>
      </p:sp>
      <p:pic>
        <p:nvPicPr>
          <p:cNvPr id="350212" name="Picture 4"/>
          <p:cNvPicPr>
            <a:picLocks noChangeAspect="1" noChangeArrowheads="1"/>
          </p:cNvPicPr>
          <p:nvPr/>
        </p:nvPicPr>
        <p:blipFill>
          <a:blip r:embed="rId2" cstate="print"/>
          <a:srcRect/>
          <a:stretch>
            <a:fillRect/>
          </a:stretch>
        </p:blipFill>
        <p:spPr bwMode="auto">
          <a:xfrm>
            <a:off x="2216150" y="774700"/>
            <a:ext cx="4702175" cy="55911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4"/>
          <p:cNvSpPr>
            <a:spLocks noGrp="1" noChangeArrowheads="1"/>
          </p:cNvSpPr>
          <p:nvPr>
            <p:ph type="title"/>
          </p:nvPr>
        </p:nvSpPr>
        <p:spPr>
          <a:xfrm>
            <a:off x="533400" y="114300"/>
            <a:ext cx="8597900" cy="881063"/>
          </a:xfrm>
        </p:spPr>
        <p:txBody>
          <a:bodyPr/>
          <a:lstStyle/>
          <a:p>
            <a:r>
              <a:rPr lang="en-US" sz="2400" dirty="0"/>
              <a:t>ERS Process from Purchase Order to Supplier Invoice</a:t>
            </a:r>
          </a:p>
        </p:txBody>
      </p:sp>
      <p:sp>
        <p:nvSpPr>
          <p:cNvPr id="38" name="Footer Placeholder 3"/>
          <p:cNvSpPr>
            <a:spLocks noGrp="1"/>
          </p:cNvSpPr>
          <p:nvPr>
            <p:ph type="ftr" sz="quarter" idx="10"/>
          </p:nvPr>
        </p:nvSpPr>
        <p:spPr>
          <a:xfrm>
            <a:off x="7562850" y="6638544"/>
            <a:ext cx="1581150" cy="219456"/>
          </a:xfrm>
        </p:spPr>
        <p:txBody>
          <a:bodyPr/>
          <a:lstStyle/>
          <a:p>
            <a:r>
              <a:rPr lang="en-US" smtClean="0"/>
              <a:t>MC-1.5-1-ERS-060</a:t>
            </a:r>
            <a:endParaRPr lang="en-US" dirty="0"/>
          </a:p>
        </p:txBody>
      </p:sp>
      <p:grpSp>
        <p:nvGrpSpPr>
          <p:cNvPr id="39" name="Group 38"/>
          <p:cNvGrpSpPr/>
          <p:nvPr/>
        </p:nvGrpSpPr>
        <p:grpSpPr>
          <a:xfrm>
            <a:off x="438150" y="885825"/>
            <a:ext cx="8267699" cy="5410200"/>
            <a:chOff x="104775" y="1295400"/>
            <a:chExt cx="8267699" cy="5410200"/>
          </a:xfrm>
        </p:grpSpPr>
        <p:sp>
          <p:nvSpPr>
            <p:cNvPr id="349186" name="AutoShape 2"/>
            <p:cNvSpPr>
              <a:spLocks noChangeArrowheads="1"/>
            </p:cNvSpPr>
            <p:nvPr/>
          </p:nvSpPr>
          <p:spPr bwMode="auto">
            <a:xfrm>
              <a:off x="3657600" y="2209800"/>
              <a:ext cx="1524000" cy="990600"/>
            </a:xfrm>
            <a:prstGeom prst="flowChartDecision">
              <a:avLst/>
            </a:prstGeom>
            <a:solidFill>
              <a:srgbClr val="FFFFD1"/>
            </a:solidFill>
            <a:ln w="25400" algn="ctr">
              <a:solidFill>
                <a:schemeClr val="tx1"/>
              </a:solidFill>
              <a:miter lim="800000"/>
              <a:headEnd/>
              <a:tailEnd/>
            </a:ln>
            <a:effectLst/>
          </p:spPr>
          <p:txBody>
            <a:bodyPr wrap="none" tIns="91440" bIns="91440" anchor="ctr"/>
            <a:lstStyle/>
            <a:p>
              <a:r>
                <a:rPr lang="en-US" sz="1200" dirty="0">
                  <a:latin typeface="+mj-lt"/>
                </a:rPr>
                <a:t>Consignment </a:t>
              </a:r>
            </a:p>
            <a:p>
              <a:r>
                <a:rPr lang="en-US" sz="1200" dirty="0">
                  <a:latin typeface="+mj-lt"/>
                </a:rPr>
                <a:t>Inventory</a:t>
              </a:r>
            </a:p>
          </p:txBody>
        </p:sp>
        <p:sp>
          <p:nvSpPr>
            <p:cNvPr id="349187" name="AutoShape 3"/>
            <p:cNvSpPr>
              <a:spLocks noChangeArrowheads="1"/>
            </p:cNvSpPr>
            <p:nvPr/>
          </p:nvSpPr>
          <p:spPr bwMode="auto">
            <a:xfrm>
              <a:off x="3505200" y="1295400"/>
              <a:ext cx="2144713" cy="762000"/>
            </a:xfrm>
            <a:prstGeom prst="flowChartAlternateProcess">
              <a:avLst/>
            </a:prstGeom>
            <a:solidFill>
              <a:srgbClr val="FFFFD1"/>
            </a:solidFill>
            <a:ln w="25400" algn="ctr">
              <a:solidFill>
                <a:schemeClr val="tx1"/>
              </a:solidFill>
              <a:miter lim="800000"/>
              <a:headEnd/>
              <a:tailEnd/>
            </a:ln>
            <a:effectLst/>
          </p:spPr>
          <p:txBody>
            <a:bodyPr wrap="none" tIns="91440" bIns="91440" anchor="ctr"/>
            <a:lstStyle/>
            <a:p>
              <a:r>
                <a:rPr lang="en-US" sz="1400" b="1">
                  <a:latin typeface="+mj-lt"/>
                </a:rPr>
                <a:t>Create Purchase Order</a:t>
              </a:r>
            </a:p>
          </p:txBody>
        </p:sp>
        <p:sp>
          <p:nvSpPr>
            <p:cNvPr id="349189" name="AutoShape 5"/>
            <p:cNvSpPr>
              <a:spLocks noChangeArrowheads="1"/>
            </p:cNvSpPr>
            <p:nvPr/>
          </p:nvSpPr>
          <p:spPr bwMode="auto">
            <a:xfrm>
              <a:off x="6019800" y="2209800"/>
              <a:ext cx="1905000" cy="762000"/>
            </a:xfrm>
            <a:prstGeom prst="flowChartAlternateProcess">
              <a:avLst/>
            </a:prstGeom>
            <a:solidFill>
              <a:srgbClr val="CCFFCC"/>
            </a:solidFill>
            <a:ln w="25400" algn="ctr">
              <a:solidFill>
                <a:schemeClr val="tx1"/>
              </a:solidFill>
              <a:miter lim="800000"/>
              <a:headEnd/>
              <a:tailEnd/>
            </a:ln>
            <a:effectLst/>
          </p:spPr>
          <p:txBody>
            <a:bodyPr wrap="none" tIns="91440" bIns="91440" anchor="ctr"/>
            <a:lstStyle/>
            <a:p>
              <a:r>
                <a:rPr lang="en-US" sz="1400" b="1">
                  <a:latin typeface="+mj-lt"/>
                </a:rPr>
                <a:t>PO Receipt</a:t>
              </a:r>
            </a:p>
          </p:txBody>
        </p:sp>
        <p:sp>
          <p:nvSpPr>
            <p:cNvPr id="349190" name="AutoShape 6"/>
            <p:cNvSpPr>
              <a:spLocks noChangeArrowheads="1"/>
            </p:cNvSpPr>
            <p:nvPr/>
          </p:nvSpPr>
          <p:spPr bwMode="auto">
            <a:xfrm>
              <a:off x="914400" y="2286000"/>
              <a:ext cx="1965325" cy="762000"/>
            </a:xfrm>
            <a:prstGeom prst="flowChartAlternateProcess">
              <a:avLst/>
            </a:prstGeom>
            <a:solidFill>
              <a:srgbClr val="CCFFCC"/>
            </a:solidFill>
            <a:ln w="25400" algn="ctr">
              <a:solidFill>
                <a:schemeClr val="tx1"/>
              </a:solidFill>
              <a:miter lim="800000"/>
              <a:headEnd/>
              <a:tailEnd/>
            </a:ln>
            <a:effectLst/>
          </p:spPr>
          <p:txBody>
            <a:bodyPr wrap="none" tIns="91440" bIns="91440" anchor="ctr"/>
            <a:lstStyle/>
            <a:p>
              <a:r>
                <a:rPr lang="en-US" sz="1400" b="1">
                  <a:latin typeface="+mj-lt"/>
                </a:rPr>
                <a:t>PO Receipt</a:t>
              </a:r>
            </a:p>
          </p:txBody>
        </p:sp>
        <p:sp>
          <p:nvSpPr>
            <p:cNvPr id="349191" name="Line 7"/>
            <p:cNvSpPr>
              <a:spLocks noChangeShapeType="1"/>
            </p:cNvSpPr>
            <p:nvPr/>
          </p:nvSpPr>
          <p:spPr bwMode="auto">
            <a:xfrm>
              <a:off x="2895600" y="2709863"/>
              <a:ext cx="78105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192" name="Line 8"/>
            <p:cNvSpPr>
              <a:spLocks noChangeShapeType="1"/>
            </p:cNvSpPr>
            <p:nvPr/>
          </p:nvSpPr>
          <p:spPr bwMode="auto">
            <a:xfrm>
              <a:off x="5181600" y="2700338"/>
              <a:ext cx="83820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193" name="Line 9"/>
            <p:cNvSpPr>
              <a:spLocks noChangeShapeType="1"/>
            </p:cNvSpPr>
            <p:nvPr/>
          </p:nvSpPr>
          <p:spPr bwMode="auto">
            <a:xfrm>
              <a:off x="4419600" y="2057400"/>
              <a:ext cx="0" cy="1524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194" name="Text Box 10"/>
            <p:cNvSpPr txBox="1">
              <a:spLocks noChangeArrowheads="1"/>
            </p:cNvSpPr>
            <p:nvPr/>
          </p:nvSpPr>
          <p:spPr bwMode="auto">
            <a:xfrm>
              <a:off x="3003550" y="2347913"/>
              <a:ext cx="395288" cy="366712"/>
            </a:xfrm>
            <a:prstGeom prst="rect">
              <a:avLst/>
            </a:prstGeom>
            <a:noFill/>
            <a:ln w="9525" algn="ctr">
              <a:noFill/>
              <a:miter lim="800000"/>
              <a:headEnd/>
              <a:tailEnd/>
            </a:ln>
            <a:effectLst/>
          </p:spPr>
          <p:txBody>
            <a:bodyPr wrap="none" tIns="91440" bIns="91440">
              <a:spAutoFit/>
            </a:bodyPr>
            <a:lstStyle/>
            <a:p>
              <a:r>
                <a:rPr lang="en-US" sz="1200" b="1">
                  <a:latin typeface="+mj-lt"/>
                </a:rPr>
                <a:t>No</a:t>
              </a:r>
            </a:p>
          </p:txBody>
        </p:sp>
        <p:sp>
          <p:nvSpPr>
            <p:cNvPr id="349195" name="Text Box 11"/>
            <p:cNvSpPr txBox="1">
              <a:spLocks noChangeArrowheads="1"/>
            </p:cNvSpPr>
            <p:nvPr/>
          </p:nvSpPr>
          <p:spPr bwMode="auto">
            <a:xfrm>
              <a:off x="5257800" y="2362200"/>
              <a:ext cx="612775" cy="366713"/>
            </a:xfrm>
            <a:prstGeom prst="rect">
              <a:avLst/>
            </a:prstGeom>
            <a:noFill/>
            <a:ln w="9525" algn="ctr">
              <a:noFill/>
              <a:miter lim="800000"/>
              <a:headEnd/>
              <a:tailEnd/>
            </a:ln>
            <a:effectLst/>
          </p:spPr>
          <p:txBody>
            <a:bodyPr tIns="91440" bIns="91440">
              <a:spAutoFit/>
            </a:bodyPr>
            <a:lstStyle/>
            <a:p>
              <a:r>
                <a:rPr lang="en-US" sz="1200" b="1">
                  <a:latin typeface="+mj-lt"/>
                </a:rPr>
                <a:t>Yes</a:t>
              </a:r>
            </a:p>
          </p:txBody>
        </p:sp>
        <p:sp>
          <p:nvSpPr>
            <p:cNvPr id="349196" name="AutoShape 12"/>
            <p:cNvSpPr>
              <a:spLocks noChangeArrowheads="1"/>
            </p:cNvSpPr>
            <p:nvPr/>
          </p:nvSpPr>
          <p:spPr bwMode="auto">
            <a:xfrm>
              <a:off x="571500" y="2895600"/>
              <a:ext cx="723900" cy="3810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Receipt</a:t>
              </a:r>
            </a:p>
          </p:txBody>
        </p:sp>
        <p:sp>
          <p:nvSpPr>
            <p:cNvPr id="349197" name="AutoShape 13"/>
            <p:cNvSpPr>
              <a:spLocks noChangeArrowheads="1"/>
            </p:cNvSpPr>
            <p:nvPr/>
          </p:nvSpPr>
          <p:spPr bwMode="auto">
            <a:xfrm>
              <a:off x="381000" y="2133600"/>
              <a:ext cx="685800" cy="3810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Pending</a:t>
              </a:r>
            </a:p>
            <a:p>
              <a:r>
                <a:rPr lang="en-US" sz="1200">
                  <a:latin typeface="+mj-lt"/>
                </a:rPr>
                <a:t>Invoice</a:t>
              </a:r>
            </a:p>
          </p:txBody>
        </p:sp>
        <p:sp>
          <p:nvSpPr>
            <p:cNvPr id="349198" name="AutoShape 14"/>
            <p:cNvSpPr>
              <a:spLocks noChangeArrowheads="1"/>
            </p:cNvSpPr>
            <p:nvPr/>
          </p:nvSpPr>
          <p:spPr bwMode="auto">
            <a:xfrm>
              <a:off x="7467600" y="2895600"/>
              <a:ext cx="723900" cy="3048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Receipt</a:t>
              </a:r>
            </a:p>
          </p:txBody>
        </p:sp>
        <p:sp>
          <p:nvSpPr>
            <p:cNvPr id="349199" name="AutoShape 15"/>
            <p:cNvSpPr>
              <a:spLocks noChangeArrowheads="1"/>
            </p:cNvSpPr>
            <p:nvPr/>
          </p:nvSpPr>
          <p:spPr bwMode="auto">
            <a:xfrm>
              <a:off x="6248400" y="3200400"/>
              <a:ext cx="1143000" cy="609600"/>
            </a:xfrm>
            <a:prstGeom prst="flowChartAlternateProcess">
              <a:avLst/>
            </a:prstGeom>
            <a:solidFill>
              <a:srgbClr val="FFE6CD"/>
            </a:solidFill>
            <a:ln w="25400" algn="ctr">
              <a:solidFill>
                <a:schemeClr val="tx1"/>
              </a:solidFill>
              <a:miter lim="800000"/>
              <a:headEnd/>
              <a:tailEnd/>
            </a:ln>
            <a:effectLst/>
          </p:spPr>
          <p:txBody>
            <a:bodyPr wrap="none" tIns="91440" bIns="91440" anchor="ctr"/>
            <a:lstStyle/>
            <a:p>
              <a:r>
                <a:rPr lang="en-US" sz="1400">
                  <a:latin typeface="+mj-lt"/>
                </a:rPr>
                <a:t>Inventory</a:t>
              </a:r>
            </a:p>
            <a:p>
              <a:r>
                <a:rPr lang="en-US" sz="1400">
                  <a:latin typeface="+mj-lt"/>
                </a:rPr>
                <a:t>usage</a:t>
              </a:r>
            </a:p>
          </p:txBody>
        </p:sp>
        <p:sp>
          <p:nvSpPr>
            <p:cNvPr id="349200" name="AutoShape 16"/>
            <p:cNvSpPr>
              <a:spLocks noChangeArrowheads="1"/>
            </p:cNvSpPr>
            <p:nvPr/>
          </p:nvSpPr>
          <p:spPr bwMode="auto">
            <a:xfrm>
              <a:off x="7162800" y="3657600"/>
              <a:ext cx="685800" cy="3810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Pending</a:t>
              </a:r>
            </a:p>
            <a:p>
              <a:r>
                <a:rPr lang="en-US" sz="1200">
                  <a:latin typeface="+mj-lt"/>
                </a:rPr>
                <a:t>Invoice</a:t>
              </a:r>
            </a:p>
          </p:txBody>
        </p:sp>
        <p:sp>
          <p:nvSpPr>
            <p:cNvPr id="349201" name="Line 17"/>
            <p:cNvSpPr>
              <a:spLocks noChangeShapeType="1"/>
            </p:cNvSpPr>
            <p:nvPr/>
          </p:nvSpPr>
          <p:spPr bwMode="auto">
            <a:xfrm>
              <a:off x="6781800" y="2971800"/>
              <a:ext cx="0" cy="2286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2" name="AutoShape 18"/>
            <p:cNvSpPr>
              <a:spLocks noChangeArrowheads="1"/>
            </p:cNvSpPr>
            <p:nvPr/>
          </p:nvSpPr>
          <p:spPr bwMode="auto">
            <a:xfrm>
              <a:off x="3733800" y="4648200"/>
              <a:ext cx="1447800" cy="1066800"/>
            </a:xfrm>
            <a:prstGeom prst="flowChartDecision">
              <a:avLst/>
            </a:prstGeom>
            <a:solidFill>
              <a:schemeClr val="hlink"/>
            </a:solidFill>
            <a:ln w="9525" algn="ctr">
              <a:solidFill>
                <a:schemeClr val="tx1"/>
              </a:solidFill>
              <a:miter lim="800000"/>
              <a:headEnd/>
              <a:tailEnd/>
            </a:ln>
            <a:effectLst/>
          </p:spPr>
          <p:txBody>
            <a:bodyPr wrap="none" tIns="91440" bIns="91440" anchor="ctr"/>
            <a:lstStyle/>
            <a:p>
              <a:r>
                <a:rPr lang="en-US" b="1">
                  <a:solidFill>
                    <a:schemeClr val="bg1"/>
                  </a:solidFill>
                  <a:latin typeface="+mj-lt"/>
                </a:rPr>
                <a:t>ERS</a:t>
              </a:r>
            </a:p>
          </p:txBody>
        </p:sp>
        <p:sp>
          <p:nvSpPr>
            <p:cNvPr id="349203" name="Line 19"/>
            <p:cNvSpPr>
              <a:spLocks noChangeShapeType="1"/>
            </p:cNvSpPr>
            <p:nvPr/>
          </p:nvSpPr>
          <p:spPr bwMode="auto">
            <a:xfrm>
              <a:off x="1905000" y="3048000"/>
              <a:ext cx="2514600" cy="16002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4" name="Line 20"/>
            <p:cNvSpPr>
              <a:spLocks noChangeShapeType="1"/>
            </p:cNvSpPr>
            <p:nvPr/>
          </p:nvSpPr>
          <p:spPr bwMode="auto">
            <a:xfrm flipV="1">
              <a:off x="4495800" y="3505200"/>
              <a:ext cx="1752600" cy="11430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5" name="Line 21"/>
            <p:cNvSpPr>
              <a:spLocks noChangeShapeType="1"/>
            </p:cNvSpPr>
            <p:nvPr/>
          </p:nvSpPr>
          <p:spPr bwMode="auto">
            <a:xfrm flipH="1" flipV="1">
              <a:off x="2209800" y="5181600"/>
              <a:ext cx="152400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6" name="Line 22"/>
            <p:cNvSpPr>
              <a:spLocks noChangeShapeType="1"/>
            </p:cNvSpPr>
            <p:nvPr/>
          </p:nvSpPr>
          <p:spPr bwMode="auto">
            <a:xfrm>
              <a:off x="5181600" y="5181600"/>
              <a:ext cx="106680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7" name="Text Box 23"/>
            <p:cNvSpPr txBox="1">
              <a:spLocks noChangeArrowheads="1"/>
            </p:cNvSpPr>
            <p:nvPr/>
          </p:nvSpPr>
          <p:spPr bwMode="auto">
            <a:xfrm>
              <a:off x="5334000" y="4876800"/>
              <a:ext cx="576263" cy="366713"/>
            </a:xfrm>
            <a:prstGeom prst="rect">
              <a:avLst/>
            </a:prstGeom>
            <a:noFill/>
            <a:ln w="9525" algn="ctr">
              <a:noFill/>
              <a:miter lim="800000"/>
              <a:headEnd/>
              <a:tailEnd/>
            </a:ln>
            <a:effectLst/>
          </p:spPr>
          <p:txBody>
            <a:bodyPr tIns="91440" bIns="91440">
              <a:spAutoFit/>
            </a:bodyPr>
            <a:lstStyle/>
            <a:p>
              <a:r>
                <a:rPr lang="en-US" sz="1200" b="1">
                  <a:latin typeface="+mj-lt"/>
                </a:rPr>
                <a:t>Yes</a:t>
              </a:r>
            </a:p>
          </p:txBody>
        </p:sp>
        <p:sp>
          <p:nvSpPr>
            <p:cNvPr id="349208" name="Text Box 24"/>
            <p:cNvSpPr txBox="1">
              <a:spLocks noChangeArrowheads="1"/>
            </p:cNvSpPr>
            <p:nvPr/>
          </p:nvSpPr>
          <p:spPr bwMode="auto">
            <a:xfrm>
              <a:off x="2730500" y="4876800"/>
              <a:ext cx="395288" cy="366713"/>
            </a:xfrm>
            <a:prstGeom prst="rect">
              <a:avLst/>
            </a:prstGeom>
            <a:noFill/>
            <a:ln w="9525" algn="ctr">
              <a:noFill/>
              <a:miter lim="800000"/>
              <a:headEnd/>
              <a:tailEnd/>
            </a:ln>
            <a:effectLst/>
          </p:spPr>
          <p:txBody>
            <a:bodyPr wrap="none" tIns="91440" bIns="91440">
              <a:spAutoFit/>
            </a:bodyPr>
            <a:lstStyle/>
            <a:p>
              <a:r>
                <a:rPr lang="en-US" sz="1200" b="1">
                  <a:latin typeface="+mj-lt"/>
                </a:rPr>
                <a:t>No</a:t>
              </a:r>
            </a:p>
          </p:txBody>
        </p:sp>
        <p:sp>
          <p:nvSpPr>
            <p:cNvPr id="349209" name="AutoShape 25"/>
            <p:cNvSpPr>
              <a:spLocks noChangeArrowheads="1"/>
            </p:cNvSpPr>
            <p:nvPr/>
          </p:nvSpPr>
          <p:spPr bwMode="auto">
            <a:xfrm>
              <a:off x="304800" y="4800600"/>
              <a:ext cx="1905000" cy="762000"/>
            </a:xfrm>
            <a:prstGeom prst="flowChartAlternateProcess">
              <a:avLst/>
            </a:prstGeom>
            <a:solidFill>
              <a:srgbClr val="E5E5F3"/>
            </a:solidFill>
            <a:ln w="25400" algn="ctr">
              <a:solidFill>
                <a:schemeClr val="tx1"/>
              </a:solidFill>
              <a:miter lim="800000"/>
              <a:headEnd/>
              <a:tailEnd/>
            </a:ln>
            <a:effectLst/>
          </p:spPr>
          <p:txBody>
            <a:bodyPr wrap="none" tIns="91440" bIns="91440" anchor="ctr"/>
            <a:lstStyle/>
            <a:p>
              <a:r>
                <a:rPr lang="en-US" sz="1400" b="1">
                  <a:latin typeface="+mj-lt"/>
                </a:rPr>
                <a:t>Supplier Invoice</a:t>
              </a:r>
            </a:p>
          </p:txBody>
        </p:sp>
        <p:sp>
          <p:nvSpPr>
            <p:cNvPr id="349210" name="AutoShape 26"/>
            <p:cNvSpPr>
              <a:spLocks noChangeArrowheads="1"/>
            </p:cNvSpPr>
            <p:nvPr/>
          </p:nvSpPr>
          <p:spPr bwMode="auto">
            <a:xfrm>
              <a:off x="304800" y="5867400"/>
              <a:ext cx="1905000" cy="762000"/>
            </a:xfrm>
            <a:prstGeom prst="flowChartAlternateProcess">
              <a:avLst/>
            </a:prstGeom>
            <a:solidFill>
              <a:srgbClr val="C6ECD9"/>
            </a:solidFill>
            <a:ln w="25400" algn="ctr">
              <a:solidFill>
                <a:schemeClr val="tx1"/>
              </a:solidFill>
              <a:miter lim="800000"/>
              <a:headEnd/>
              <a:tailEnd/>
            </a:ln>
            <a:effectLst/>
          </p:spPr>
          <p:txBody>
            <a:bodyPr wrap="none" tIns="91440" bIns="91440" anchor="ctr"/>
            <a:lstStyle/>
            <a:p>
              <a:r>
                <a:rPr lang="en-US" sz="1400" b="1">
                  <a:latin typeface="+mj-lt"/>
                </a:rPr>
                <a:t>Receiver Matching</a:t>
              </a:r>
            </a:p>
          </p:txBody>
        </p:sp>
        <p:sp>
          <p:nvSpPr>
            <p:cNvPr id="349211" name="AutoShape 27"/>
            <p:cNvSpPr>
              <a:spLocks noChangeArrowheads="1"/>
            </p:cNvSpPr>
            <p:nvPr/>
          </p:nvSpPr>
          <p:spPr bwMode="auto">
            <a:xfrm>
              <a:off x="6248400" y="4800600"/>
              <a:ext cx="1905000" cy="762000"/>
            </a:xfrm>
            <a:prstGeom prst="flowChartAlternateProcess">
              <a:avLst/>
            </a:prstGeom>
            <a:solidFill>
              <a:srgbClr val="E5E5F3"/>
            </a:solidFill>
            <a:ln w="25400" algn="ctr">
              <a:solidFill>
                <a:schemeClr val="tx1"/>
              </a:solidFill>
              <a:miter lim="800000"/>
              <a:headEnd/>
              <a:tailEnd/>
            </a:ln>
            <a:effectLst/>
          </p:spPr>
          <p:txBody>
            <a:bodyPr wrap="none" tIns="91440" bIns="91440" anchor="ctr"/>
            <a:lstStyle/>
            <a:p>
              <a:r>
                <a:rPr lang="en-US" sz="1400" b="1">
                  <a:latin typeface="+mj-lt"/>
                </a:rPr>
                <a:t>ERS Processing</a:t>
              </a:r>
            </a:p>
          </p:txBody>
        </p:sp>
        <p:sp>
          <p:nvSpPr>
            <p:cNvPr id="349212" name="Line 28"/>
            <p:cNvSpPr>
              <a:spLocks noChangeShapeType="1"/>
            </p:cNvSpPr>
            <p:nvPr/>
          </p:nvSpPr>
          <p:spPr bwMode="auto">
            <a:xfrm>
              <a:off x="1143000" y="5562600"/>
              <a:ext cx="0" cy="3048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13" name="AutoShape 29"/>
            <p:cNvSpPr>
              <a:spLocks noChangeArrowheads="1"/>
            </p:cNvSpPr>
            <p:nvPr/>
          </p:nvSpPr>
          <p:spPr bwMode="auto">
            <a:xfrm>
              <a:off x="4191000" y="3352800"/>
              <a:ext cx="685800" cy="609600"/>
            </a:xfrm>
            <a:prstGeom prst="flowChartDocument">
              <a:avLst/>
            </a:prstGeom>
            <a:solidFill>
              <a:schemeClr val="bg1"/>
            </a:solidFill>
            <a:ln w="22225" algn="ctr">
              <a:solidFill>
                <a:schemeClr val="tx1"/>
              </a:solidFill>
              <a:miter lim="800000"/>
              <a:headEnd/>
              <a:tailEnd/>
            </a:ln>
            <a:effectLst/>
          </p:spPr>
          <p:txBody>
            <a:bodyPr wrap="none" tIns="91440" bIns="91440" anchor="ctr"/>
            <a:lstStyle/>
            <a:p>
              <a:r>
                <a:rPr lang="en-US" sz="1200" b="1">
                  <a:latin typeface="+mj-lt"/>
                </a:rPr>
                <a:t>Receiver</a:t>
              </a:r>
            </a:p>
          </p:txBody>
        </p:sp>
        <p:sp>
          <p:nvSpPr>
            <p:cNvPr id="349214" name="Line 30"/>
            <p:cNvSpPr>
              <a:spLocks noChangeShapeType="1"/>
            </p:cNvSpPr>
            <p:nvPr/>
          </p:nvSpPr>
          <p:spPr bwMode="auto">
            <a:xfrm>
              <a:off x="2919413" y="3005138"/>
              <a:ext cx="1271587" cy="423862"/>
            </a:xfrm>
            <a:prstGeom prst="line">
              <a:avLst/>
            </a:prstGeom>
            <a:noFill/>
            <a:ln w="19050">
              <a:solidFill>
                <a:schemeClr val="tx1"/>
              </a:solidFill>
              <a:prstDash val="dash"/>
              <a:round/>
              <a:headEnd/>
              <a:tailEnd/>
            </a:ln>
            <a:effectLst/>
          </p:spPr>
          <p:txBody>
            <a:bodyPr wrap="none" tIns="91440" bIns="91440" anchor="ctr"/>
            <a:lstStyle/>
            <a:p>
              <a:endParaRPr lang="en-US">
                <a:latin typeface="+mj-lt"/>
              </a:endParaRPr>
            </a:p>
          </p:txBody>
        </p:sp>
        <p:sp>
          <p:nvSpPr>
            <p:cNvPr id="349215" name="Line 31"/>
            <p:cNvSpPr>
              <a:spLocks noChangeShapeType="1"/>
            </p:cNvSpPr>
            <p:nvPr/>
          </p:nvSpPr>
          <p:spPr bwMode="auto">
            <a:xfrm flipV="1">
              <a:off x="4876800" y="2895600"/>
              <a:ext cx="1143000" cy="533400"/>
            </a:xfrm>
            <a:prstGeom prst="line">
              <a:avLst/>
            </a:prstGeom>
            <a:noFill/>
            <a:ln w="19050">
              <a:solidFill>
                <a:schemeClr val="tx1"/>
              </a:solidFill>
              <a:prstDash val="dash"/>
              <a:round/>
              <a:headEnd/>
              <a:tailEnd/>
            </a:ln>
            <a:effectLst/>
          </p:spPr>
          <p:txBody>
            <a:bodyPr wrap="none" tIns="91440" bIns="91440" anchor="ctr"/>
            <a:lstStyle/>
            <a:p>
              <a:endParaRPr lang="en-US">
                <a:latin typeface="+mj-lt"/>
              </a:endParaRPr>
            </a:p>
          </p:txBody>
        </p:sp>
        <p:sp>
          <p:nvSpPr>
            <p:cNvPr id="349216" name="AutoShape 32"/>
            <p:cNvSpPr>
              <a:spLocks noChangeArrowheads="1"/>
            </p:cNvSpPr>
            <p:nvPr/>
          </p:nvSpPr>
          <p:spPr bwMode="auto">
            <a:xfrm>
              <a:off x="1981200" y="3962400"/>
              <a:ext cx="685800" cy="609600"/>
            </a:xfrm>
            <a:prstGeom prst="flowChartDocument">
              <a:avLst/>
            </a:prstGeom>
            <a:solidFill>
              <a:schemeClr val="bg1"/>
            </a:solidFill>
            <a:ln w="19050" algn="ctr">
              <a:solidFill>
                <a:schemeClr val="tx1"/>
              </a:solidFill>
              <a:miter lim="800000"/>
              <a:headEnd/>
              <a:tailEnd/>
            </a:ln>
            <a:effectLst/>
          </p:spPr>
          <p:txBody>
            <a:bodyPr wrap="none" tIns="91440" bIns="91440" anchor="ctr"/>
            <a:lstStyle/>
            <a:p>
              <a:r>
                <a:rPr lang="en-US" sz="1200">
                  <a:latin typeface="+mj-lt"/>
                </a:rPr>
                <a:t>Supplier</a:t>
              </a:r>
            </a:p>
            <a:p>
              <a:r>
                <a:rPr lang="en-US" sz="1200">
                  <a:latin typeface="+mj-lt"/>
                </a:rPr>
                <a:t>Invoice</a:t>
              </a:r>
            </a:p>
          </p:txBody>
        </p:sp>
        <p:sp>
          <p:nvSpPr>
            <p:cNvPr id="349217" name="Line 33"/>
            <p:cNvSpPr>
              <a:spLocks noChangeShapeType="1"/>
            </p:cNvSpPr>
            <p:nvPr/>
          </p:nvSpPr>
          <p:spPr bwMode="auto">
            <a:xfrm flipH="1">
              <a:off x="1447800" y="4572000"/>
              <a:ext cx="685800" cy="228600"/>
            </a:xfrm>
            <a:prstGeom prst="line">
              <a:avLst/>
            </a:prstGeom>
            <a:noFill/>
            <a:ln w="19050">
              <a:solidFill>
                <a:schemeClr val="tx1"/>
              </a:solidFill>
              <a:prstDash val="dash"/>
              <a:round/>
              <a:headEnd/>
              <a:tailEnd/>
            </a:ln>
            <a:effectLst/>
          </p:spPr>
          <p:txBody>
            <a:bodyPr wrap="none" tIns="91440" bIns="91440" anchor="ctr"/>
            <a:lstStyle/>
            <a:p>
              <a:endParaRPr lang="en-US">
                <a:latin typeface="+mj-lt"/>
              </a:endParaRPr>
            </a:p>
          </p:txBody>
        </p:sp>
        <p:sp>
          <p:nvSpPr>
            <p:cNvPr id="349218" name="AutoShape 34"/>
            <p:cNvSpPr>
              <a:spLocks noChangeArrowheads="1"/>
            </p:cNvSpPr>
            <p:nvPr/>
          </p:nvSpPr>
          <p:spPr bwMode="auto">
            <a:xfrm>
              <a:off x="104775" y="5334000"/>
              <a:ext cx="657225" cy="3810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200">
                  <a:latin typeface="+mj-lt"/>
                </a:rPr>
                <a:t>Supplier</a:t>
              </a:r>
            </a:p>
            <a:p>
              <a:r>
                <a:rPr lang="en-US" sz="1200">
                  <a:latin typeface="+mj-lt"/>
                </a:rPr>
                <a:t>Invoice</a:t>
              </a:r>
            </a:p>
          </p:txBody>
        </p:sp>
        <p:sp>
          <p:nvSpPr>
            <p:cNvPr id="349219" name="AutoShape 35"/>
            <p:cNvSpPr>
              <a:spLocks noChangeArrowheads="1"/>
            </p:cNvSpPr>
            <p:nvPr/>
          </p:nvSpPr>
          <p:spPr bwMode="auto">
            <a:xfrm>
              <a:off x="2133599" y="6172200"/>
              <a:ext cx="790575" cy="5334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100" dirty="0">
                  <a:latin typeface="+mj-lt"/>
                </a:rPr>
                <a:t>Receiver</a:t>
              </a:r>
            </a:p>
            <a:p>
              <a:r>
                <a:rPr lang="en-US" sz="1100" dirty="0">
                  <a:latin typeface="+mj-lt"/>
                </a:rPr>
                <a:t>Matching</a:t>
              </a:r>
            </a:p>
          </p:txBody>
        </p:sp>
        <p:sp>
          <p:nvSpPr>
            <p:cNvPr id="349220" name="AutoShape 36"/>
            <p:cNvSpPr>
              <a:spLocks noChangeArrowheads="1"/>
            </p:cNvSpPr>
            <p:nvPr/>
          </p:nvSpPr>
          <p:spPr bwMode="auto">
            <a:xfrm>
              <a:off x="6019800" y="5410200"/>
              <a:ext cx="609600" cy="3810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200">
                  <a:latin typeface="+mj-lt"/>
                </a:rPr>
                <a:t>Supplier</a:t>
              </a:r>
            </a:p>
            <a:p>
              <a:r>
                <a:rPr lang="en-US" sz="1200">
                  <a:latin typeface="+mj-lt"/>
                </a:rPr>
                <a:t>Invoice</a:t>
              </a:r>
            </a:p>
          </p:txBody>
        </p:sp>
        <p:sp>
          <p:nvSpPr>
            <p:cNvPr id="349221" name="AutoShape 37"/>
            <p:cNvSpPr>
              <a:spLocks noChangeArrowheads="1"/>
            </p:cNvSpPr>
            <p:nvPr/>
          </p:nvSpPr>
          <p:spPr bwMode="auto">
            <a:xfrm>
              <a:off x="7619999" y="5410200"/>
              <a:ext cx="752475" cy="5334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200">
                  <a:latin typeface="+mj-lt"/>
                </a:rPr>
                <a:t>Receiver</a:t>
              </a:r>
            </a:p>
            <a:p>
              <a:r>
                <a:rPr lang="en-US" sz="1200">
                  <a:latin typeface="+mj-lt"/>
                </a:rPr>
                <a:t>Matching</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a:xfrm>
            <a:off x="7591425" y="6638544"/>
            <a:ext cx="1552575" cy="219456"/>
          </a:xfrm>
        </p:spPr>
        <p:txBody>
          <a:bodyPr/>
          <a:lstStyle/>
          <a:p>
            <a:r>
              <a:rPr lang="en-US" smtClean="0"/>
              <a:t>MC-1.5-1-ERS-070</a:t>
            </a:r>
            <a:endParaRPr lang="en-US" dirty="0"/>
          </a:p>
        </p:txBody>
      </p:sp>
      <p:sp>
        <p:nvSpPr>
          <p:cNvPr id="326658" name="Rectangle 2"/>
          <p:cNvSpPr>
            <a:spLocks noGrp="1" noChangeArrowheads="1"/>
          </p:cNvSpPr>
          <p:nvPr>
            <p:ph type="title" idx="4294967295"/>
          </p:nvPr>
        </p:nvSpPr>
        <p:spPr>
          <a:xfrm>
            <a:off x="581025" y="71438"/>
            <a:ext cx="8153400" cy="881062"/>
          </a:xfrm>
        </p:spPr>
        <p:txBody>
          <a:bodyPr/>
          <a:lstStyle/>
          <a:p>
            <a:r>
              <a:rPr lang="en-US" dirty="0"/>
              <a:t>ERS High Level Process Overview</a:t>
            </a:r>
          </a:p>
        </p:txBody>
      </p:sp>
      <p:sp>
        <p:nvSpPr>
          <p:cNvPr id="326659" name="Rectangle 3"/>
          <p:cNvSpPr>
            <a:spLocks noGrp="1" noChangeArrowheads="1"/>
          </p:cNvSpPr>
          <p:nvPr>
            <p:ph type="body" idx="4294967295"/>
          </p:nvPr>
        </p:nvSpPr>
        <p:spPr>
          <a:xfrm>
            <a:off x="762000" y="933450"/>
            <a:ext cx="8153400" cy="5053013"/>
          </a:xfrm>
        </p:spPr>
        <p:txBody>
          <a:bodyPr>
            <a:normAutofit fontScale="92500"/>
          </a:bodyPr>
          <a:lstStyle/>
          <a:p>
            <a:pPr>
              <a:lnSpc>
                <a:spcPct val="90000"/>
              </a:lnSpc>
            </a:pPr>
            <a:r>
              <a:rPr lang="en-US" dirty="0"/>
              <a:t>Prerequisites</a:t>
            </a:r>
          </a:p>
          <a:p>
            <a:pPr lvl="1">
              <a:lnSpc>
                <a:spcPct val="90000"/>
              </a:lnSpc>
            </a:pPr>
            <a:r>
              <a:rPr lang="en-US" dirty="0"/>
              <a:t>ERS Control</a:t>
            </a:r>
          </a:p>
          <a:p>
            <a:pPr lvl="1">
              <a:lnSpc>
                <a:spcPct val="90000"/>
              </a:lnSpc>
            </a:pPr>
            <a:r>
              <a:rPr lang="en-US" dirty="0"/>
              <a:t>ERS Browse</a:t>
            </a:r>
          </a:p>
          <a:p>
            <a:pPr lvl="1">
              <a:lnSpc>
                <a:spcPct val="90000"/>
              </a:lnSpc>
            </a:pPr>
            <a:r>
              <a:rPr lang="en-US" dirty="0"/>
              <a:t>Purchase Order Maintenance, create PO</a:t>
            </a:r>
          </a:p>
          <a:p>
            <a:pPr lvl="1">
              <a:lnSpc>
                <a:spcPct val="90000"/>
              </a:lnSpc>
            </a:pPr>
            <a:r>
              <a:rPr lang="en-US" dirty="0"/>
              <a:t>Purchase Order Receipt, receive PO</a:t>
            </a:r>
          </a:p>
          <a:p>
            <a:pPr>
              <a:lnSpc>
                <a:spcPct val="90000"/>
              </a:lnSpc>
              <a:spcBef>
                <a:spcPct val="50000"/>
              </a:spcBef>
            </a:pPr>
            <a:r>
              <a:rPr lang="en-US" dirty="0"/>
              <a:t>ERS process</a:t>
            </a:r>
          </a:p>
          <a:p>
            <a:pPr lvl="1">
              <a:lnSpc>
                <a:spcPct val="90000"/>
              </a:lnSpc>
            </a:pPr>
            <a:r>
              <a:rPr lang="en-US" dirty="0"/>
              <a:t>Invoice/credit note created based on PO receipt lines</a:t>
            </a:r>
          </a:p>
          <a:p>
            <a:pPr>
              <a:lnSpc>
                <a:spcPct val="90000"/>
              </a:lnSpc>
              <a:spcBef>
                <a:spcPct val="50000"/>
              </a:spcBef>
            </a:pPr>
            <a:r>
              <a:rPr lang="en-US" dirty="0"/>
              <a:t>Reports and audits</a:t>
            </a:r>
          </a:p>
          <a:p>
            <a:pPr lvl="1">
              <a:lnSpc>
                <a:spcPct val="90000"/>
              </a:lnSpc>
            </a:pPr>
            <a:r>
              <a:rPr lang="en-US" dirty="0"/>
              <a:t>Audit trail</a:t>
            </a:r>
          </a:p>
          <a:p>
            <a:pPr lvl="1">
              <a:lnSpc>
                <a:spcPct val="90000"/>
              </a:lnSpc>
            </a:pPr>
            <a:r>
              <a:rPr lang="en-US" dirty="0"/>
              <a:t>Supplier Invoice View, check supplier invoice</a:t>
            </a:r>
          </a:p>
          <a:p>
            <a:pPr lvl="1">
              <a:lnSpc>
                <a:spcPct val="90000"/>
              </a:lnSpc>
            </a:pPr>
            <a:r>
              <a:rPr lang="en-US" dirty="0"/>
              <a:t>Receiver Matching View, check receiver matching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3" name="Rectangle 4"/>
          <p:cNvSpPr>
            <a:spLocks noGrp="1" noChangeArrowheads="1"/>
          </p:cNvSpPr>
          <p:nvPr>
            <p:ph idx="1"/>
          </p:nvPr>
        </p:nvSpPr>
        <p:spPr/>
        <p:txBody>
          <a:bodyPr/>
          <a:lstStyle/>
          <a:p>
            <a:r>
              <a:rPr lang="en-US" dirty="0"/>
              <a:t>ERS Control</a:t>
            </a:r>
          </a:p>
          <a:p>
            <a:pPr lvl="1"/>
            <a:r>
              <a:rPr lang="en-US" dirty="0"/>
              <a:t>Activate ERS</a:t>
            </a:r>
          </a:p>
          <a:p>
            <a:pPr>
              <a:spcBef>
                <a:spcPct val="55000"/>
              </a:spcBef>
            </a:pPr>
            <a:r>
              <a:rPr lang="en-US" dirty="0"/>
              <a:t>ERS Maintenance, ERS Browse</a:t>
            </a:r>
          </a:p>
          <a:p>
            <a:pPr lvl="1"/>
            <a:r>
              <a:rPr lang="en-US" dirty="0"/>
              <a:t>Define conditions for processing</a:t>
            </a:r>
          </a:p>
          <a:p>
            <a:pPr>
              <a:spcBef>
                <a:spcPct val="55000"/>
              </a:spcBef>
            </a:pPr>
            <a:r>
              <a:rPr lang="en-US" dirty="0"/>
              <a:t>ERS Purchase Order Conversion </a:t>
            </a:r>
          </a:p>
          <a:p>
            <a:pPr lvl="1"/>
            <a:r>
              <a:rPr lang="en-US" dirty="0"/>
              <a:t>Enable ERS processing for existing POs</a:t>
            </a:r>
          </a:p>
        </p:txBody>
      </p:sp>
      <p:sp>
        <p:nvSpPr>
          <p:cNvPr id="322562" name="Rectangle 2"/>
          <p:cNvSpPr>
            <a:spLocks noGrp="1" noChangeArrowheads="1"/>
          </p:cNvSpPr>
          <p:nvPr>
            <p:ph type="title"/>
          </p:nvPr>
        </p:nvSpPr>
        <p:spPr/>
        <p:txBody>
          <a:bodyPr/>
          <a:lstStyle/>
          <a:p>
            <a:r>
              <a:rPr lang="en-US" dirty="0"/>
              <a:t>ERS Setup</a:t>
            </a:r>
          </a:p>
        </p:txBody>
      </p:sp>
      <p:sp>
        <p:nvSpPr>
          <p:cNvPr id="4" name="Footer Placeholder 1"/>
          <p:cNvSpPr>
            <a:spLocks noGrp="1"/>
          </p:cNvSpPr>
          <p:nvPr>
            <p:ph type="ftr" sz="quarter" idx="10"/>
          </p:nvPr>
        </p:nvSpPr>
        <p:spPr/>
        <p:txBody>
          <a:bodyPr/>
          <a:lstStyle/>
          <a:p>
            <a:r>
              <a:rPr lang="en-US" smtClean="0"/>
              <a:t>MC-1.5-1-ERS-080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Presentation">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2010 Presentation</Template>
  <TotalTime>6383</TotalTime>
  <Words>707</Words>
  <Application>Microsoft Office PowerPoint</Application>
  <PresentationFormat>On-screen Show (4:3)</PresentationFormat>
  <Paragraphs>214</Paragraphs>
  <Slides>13</Slides>
  <Notes>8</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QAD 2010 Presentation</vt:lpstr>
      <vt:lpstr>Evaluated Receipts Settlement (ERS)</vt:lpstr>
      <vt:lpstr>Objective</vt:lpstr>
      <vt:lpstr>Overview</vt:lpstr>
      <vt:lpstr>ERS Benefits</vt:lpstr>
      <vt:lpstr>ERS Key Features</vt:lpstr>
      <vt:lpstr>ERS Process</vt:lpstr>
      <vt:lpstr>ERS Process from Purchase Order to Supplier Invoice</vt:lpstr>
      <vt:lpstr>ERS High Level Process Overview</vt:lpstr>
      <vt:lpstr>ERS Setup</vt:lpstr>
      <vt:lpstr>ERS Control</vt:lpstr>
      <vt:lpstr>ERS Maintenance and ERS Browse</vt:lpstr>
      <vt:lpstr>ERS – Purchase Order Maintenance</vt:lpstr>
      <vt:lpstr>ERS Processor</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mdf</cp:lastModifiedBy>
  <cp:revision>110</cp:revision>
  <dcterms:created xsi:type="dcterms:W3CDTF">2006-05-18T22:11:08Z</dcterms:created>
  <dcterms:modified xsi:type="dcterms:W3CDTF">2011-02-07T17:01:59Z</dcterms:modified>
</cp:coreProperties>
</file>