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30"/>
  </p:notesMasterIdLst>
  <p:handoutMasterIdLst>
    <p:handoutMasterId r:id="rId31"/>
  </p:handoutMasterIdLst>
  <p:sldIdLst>
    <p:sldId id="297" r:id="rId2"/>
    <p:sldId id="308" r:id="rId3"/>
    <p:sldId id="331" r:id="rId4"/>
    <p:sldId id="342" r:id="rId5"/>
    <p:sldId id="318" r:id="rId6"/>
    <p:sldId id="309" r:id="rId7"/>
    <p:sldId id="332" r:id="rId8"/>
    <p:sldId id="311" r:id="rId9"/>
    <p:sldId id="312" r:id="rId10"/>
    <p:sldId id="313" r:id="rId11"/>
    <p:sldId id="314" r:id="rId12"/>
    <p:sldId id="315" r:id="rId13"/>
    <p:sldId id="317" r:id="rId14"/>
    <p:sldId id="333" r:id="rId15"/>
    <p:sldId id="334" r:id="rId16"/>
    <p:sldId id="322" r:id="rId17"/>
    <p:sldId id="323" r:id="rId18"/>
    <p:sldId id="337" r:id="rId19"/>
    <p:sldId id="338" r:id="rId20"/>
    <p:sldId id="335" r:id="rId21"/>
    <p:sldId id="339" r:id="rId22"/>
    <p:sldId id="341" r:id="rId23"/>
    <p:sldId id="324" r:id="rId24"/>
    <p:sldId id="340" r:id="rId25"/>
    <p:sldId id="327" r:id="rId26"/>
    <p:sldId id="328" r:id="rId27"/>
    <p:sldId id="330" r:id="rId28"/>
    <p:sldId id="329" r:id="rId29"/>
  </p:sldIdLst>
  <p:sldSz cx="9144000" cy="6858000" type="screen4x3"/>
  <p:notesSz cx="6858000" cy="92964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A46A"/>
    <a:srgbClr val="FF8500"/>
    <a:srgbClr val="FFE354"/>
    <a:srgbClr val="6A9913"/>
    <a:srgbClr val="4BB69D"/>
    <a:srgbClr val="2461AA"/>
    <a:srgbClr val="5A87C6"/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82" autoAdjust="0"/>
    <p:restoredTop sz="99815" autoAdjust="0"/>
  </p:normalViewPr>
  <p:slideViewPr>
    <p:cSldViewPr snapToGrid="0">
      <p:cViewPr varScale="1">
        <p:scale>
          <a:sx n="101" d="100"/>
          <a:sy n="101" d="100"/>
        </p:scale>
        <p:origin x="-22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662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21299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21299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29675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r>
              <a:rPr lang="en-US"/>
              <a:t>4.3_1_payment format</a:t>
            </a:r>
          </a:p>
        </p:txBody>
      </p:sp>
      <p:sp>
        <p:nvSpPr>
          <p:cNvPr id="21299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829675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30F3EEBC-0C1F-43C4-83EA-07DB4F9FCF4D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049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416425"/>
            <a:ext cx="5486400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r>
              <a:rPr lang="en-US"/>
              <a:t>4.3_1_payment format</a:t>
            </a:r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829675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0D720BE1-2487-4929-BF57-F958BA5ED0C8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4.3_1_payment format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526C8A8-E042-4078-B7E3-AB63C25B506C}" type="slidenum">
              <a:rPr lang="en-US"/>
              <a:pPr/>
              <a:t>1</a:t>
            </a:fld>
            <a:endParaRPr lang="en-US"/>
          </a:p>
        </p:txBody>
      </p:sp>
      <p:sp>
        <p:nvSpPr>
          <p:cNvPr id="216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6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2008-MC-4.3-1-PF-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2008-MC-4.3-1-PF-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2008-MC-4.3-1-PF-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2008-MC-4.3-1-PF-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2008-MC-4.3-1-PF-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2008-MC-4.3-1-PF-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19200" y="4648200"/>
            <a:ext cx="7467600" cy="762000"/>
          </a:xfrm>
        </p:spPr>
        <p:txBody>
          <a:bodyPr/>
          <a:lstStyle>
            <a:lvl1pPr algn="r">
              <a:defRPr sz="2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5410200"/>
            <a:ext cx="7467600" cy="762000"/>
          </a:xfrm>
        </p:spPr>
        <p:txBody>
          <a:bodyPr tIns="45720" bIns="45720"/>
          <a:lstStyle>
            <a:lvl1pPr marL="0" indent="0" algn="r">
              <a:buFont typeface="Webdings" pitchFamily="18" charset="2"/>
              <a:buNone/>
              <a:defRPr sz="2000" b="1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2008-MC-4.3-1-PF-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0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80097"/>
            <a:ext cx="8229600" cy="705411"/>
          </a:xfrm>
        </p:spPr>
        <p:txBody>
          <a:bodyPr>
            <a:normAutofit fontScale="90000"/>
          </a:bodyPr>
          <a:lstStyle/>
          <a:p>
            <a:r>
              <a:rPr lang="en-US" sz="2400" b="0">
                <a:solidFill>
                  <a:schemeClr val="tx1"/>
                </a:solidFill>
              </a:rPr>
              <a:t/>
            </a:r>
            <a:br>
              <a:rPr lang="en-US" sz="2400" b="0">
                <a:solidFill>
                  <a:schemeClr val="tx1"/>
                </a:solidFill>
              </a:rPr>
            </a:br>
            <a:r>
              <a:rPr lang="en-US" sz="2400" b="0">
                <a:solidFill>
                  <a:schemeClr val="tx1"/>
                </a:solidFill>
              </a:rPr>
              <a:t> Self-Billing</a:t>
            </a:r>
            <a:endParaRPr lang="en-US" b="0">
              <a:solidFill>
                <a:schemeClr val="tx1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457200" y="2690283"/>
            <a:ext cx="8229600" cy="34925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15045" name="Rectangle 5"/>
          <p:cNvSpPr>
            <a:spLocks noChangeArrowheads="1"/>
          </p:cNvSpPr>
          <p:nvPr/>
        </p:nvSpPr>
        <p:spPr bwMode="auto">
          <a:xfrm>
            <a:off x="467019" y="953031"/>
            <a:ext cx="819621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l"/>
            <a:r>
              <a:rPr lang="en-US" b="1" dirty="0">
                <a:latin typeface="+mj-lt"/>
              </a:rPr>
              <a:t>QAD Enterprise </a:t>
            </a:r>
            <a:r>
              <a:rPr lang="en-US" b="1" dirty="0" smtClean="0">
                <a:latin typeface="+mj-lt"/>
              </a:rPr>
              <a:t>Edition, Advanced </a:t>
            </a:r>
            <a:r>
              <a:rPr lang="en-US" b="1" dirty="0">
                <a:latin typeface="+mj-lt"/>
              </a:rPr>
              <a:t>Financials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9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/>
              <a:t>Set Up Self Billing for Customers - Continued</a:t>
            </a:r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701699" y="6638544"/>
            <a:ext cx="1442301" cy="219456"/>
          </a:xfrm>
        </p:spPr>
        <p:txBody>
          <a:bodyPr/>
          <a:lstStyle/>
          <a:p>
            <a:r>
              <a:rPr lang="en-US" smtClean="0"/>
              <a:t>MC-SB-080</a:t>
            </a:r>
            <a:endParaRPr lang="en-US" dirty="0"/>
          </a:p>
        </p:txBody>
      </p:sp>
      <p:sp>
        <p:nvSpPr>
          <p:cNvPr id="251907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0" y="1500188"/>
            <a:ext cx="8153400" cy="1133475"/>
          </a:xfrm>
        </p:spPr>
        <p:txBody>
          <a:bodyPr/>
          <a:lstStyle/>
          <a:p>
            <a:r>
              <a:rPr lang="en-US"/>
              <a:t>Activate creation of payments from Self-Billing transactions</a:t>
            </a:r>
          </a:p>
        </p:txBody>
      </p:sp>
      <p:pic>
        <p:nvPicPr>
          <p:cNvPr id="251908" name="Picture 4" descr="sb_custdatamain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5988" y="2752725"/>
            <a:ext cx="2295525" cy="1085850"/>
          </a:xfrm>
          <a:prstGeom prst="rect">
            <a:avLst/>
          </a:prstGeom>
          <a:noFill/>
        </p:spPr>
      </p:pic>
      <p:sp>
        <p:nvSpPr>
          <p:cNvPr id="251909" name="Oval 5"/>
          <p:cNvSpPr>
            <a:spLocks noChangeArrowheads="1"/>
          </p:cNvSpPr>
          <p:nvPr/>
        </p:nvSpPr>
        <p:spPr bwMode="auto">
          <a:xfrm>
            <a:off x="1136650" y="3200400"/>
            <a:ext cx="1881188" cy="339725"/>
          </a:xfrm>
          <a:prstGeom prst="ellipse">
            <a:avLst/>
          </a:prstGeom>
          <a:noFill/>
          <a:ln w="25400" algn="ctr">
            <a:solidFill>
              <a:srgbClr val="0000FF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251910" name="Rectangle 6"/>
          <p:cNvSpPr>
            <a:spLocks noChangeArrowheads="1"/>
          </p:cNvSpPr>
          <p:nvPr/>
        </p:nvSpPr>
        <p:spPr bwMode="auto">
          <a:xfrm>
            <a:off x="432682" y="4030663"/>
            <a:ext cx="8153400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tIns="91440" bIns="91440"/>
          <a:lstStyle/>
          <a:p>
            <a:pPr marL="342900" indent="-342900" algn="l">
              <a:spcBef>
                <a:spcPct val="20000"/>
              </a:spcBef>
              <a:buClr>
                <a:srgbClr val="890C4C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The customer payment will have status For Collection or Paid</a:t>
            </a:r>
          </a:p>
        </p:txBody>
      </p:sp>
      <p:sp>
        <p:nvSpPr>
          <p:cNvPr id="251911" name="Rectangle 7"/>
          <p:cNvSpPr>
            <a:spLocks noChangeArrowheads="1"/>
          </p:cNvSpPr>
          <p:nvPr/>
        </p:nvSpPr>
        <p:spPr bwMode="auto">
          <a:xfrm>
            <a:off x="433584" y="5180013"/>
            <a:ext cx="8153400" cy="100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tIns="91440" bIns="91440"/>
          <a:lstStyle/>
          <a:p>
            <a:pPr marL="342900" indent="-342900" algn="l">
              <a:lnSpc>
                <a:spcPct val="90000"/>
              </a:lnSpc>
              <a:spcBef>
                <a:spcPct val="20000"/>
              </a:spcBef>
              <a:buClr>
                <a:srgbClr val="890C4C"/>
              </a:buClr>
              <a:buFont typeface="Arial" pitchFamily="34" charset="0"/>
              <a:buChar char="•"/>
            </a:pPr>
            <a:r>
              <a:rPr lang="en-US" sz="2400" b="1" dirty="0">
                <a:latin typeface="+mj-lt"/>
              </a:rPr>
              <a:t>Note:</a:t>
            </a:r>
            <a:r>
              <a:rPr lang="en-US" sz="2400" dirty="0">
                <a:latin typeface="+mj-lt"/>
              </a:rPr>
              <a:t> this field only appears after you activate Self Billing in Self-Billing Control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93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800"/>
              <a:t>Designate Customer Bank Account for Use with Self-Billing</a:t>
            </a:r>
          </a:p>
        </p:txBody>
      </p:sp>
      <p:sp>
        <p:nvSpPr>
          <p:cNvPr id="10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90235" y="6638544"/>
            <a:ext cx="1253765" cy="219456"/>
          </a:xfrm>
        </p:spPr>
        <p:txBody>
          <a:bodyPr/>
          <a:lstStyle/>
          <a:p>
            <a:r>
              <a:rPr lang="en-US" smtClean="0"/>
              <a:t>MC-SB-090</a:t>
            </a:r>
            <a:endParaRPr lang="en-US" dirty="0"/>
          </a:p>
        </p:txBody>
      </p:sp>
      <p:grpSp>
        <p:nvGrpSpPr>
          <p:cNvPr id="11" name="Group 10"/>
          <p:cNvGrpSpPr/>
          <p:nvPr/>
        </p:nvGrpSpPr>
        <p:grpSpPr>
          <a:xfrm>
            <a:off x="443579" y="1616605"/>
            <a:ext cx="8248650" cy="3989387"/>
            <a:chOff x="660400" y="2125663"/>
            <a:chExt cx="8248650" cy="3989387"/>
          </a:xfrm>
        </p:grpSpPr>
        <p:pic>
          <p:nvPicPr>
            <p:cNvPr id="252934" name="Picture 6" descr="Customer-Bank-SB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60400" y="2125663"/>
              <a:ext cx="8248650" cy="2762250"/>
            </a:xfrm>
            <a:prstGeom prst="rect">
              <a:avLst/>
            </a:prstGeom>
            <a:noFill/>
          </p:spPr>
        </p:pic>
        <p:sp>
          <p:nvSpPr>
            <p:cNvPr id="252944" name="Text Box 16"/>
            <p:cNvSpPr txBox="1">
              <a:spLocks noChangeArrowheads="1"/>
            </p:cNvSpPr>
            <p:nvPr/>
          </p:nvSpPr>
          <p:spPr bwMode="auto">
            <a:xfrm>
              <a:off x="2155825" y="5106988"/>
              <a:ext cx="2598738" cy="1008062"/>
            </a:xfrm>
            <a:prstGeom prst="rect">
              <a:avLst/>
            </a:prstGeom>
            <a:noFill/>
            <a:ln w="15875" algn="ctr">
              <a:noFill/>
              <a:miter lim="800000"/>
              <a:headEnd/>
              <a:tailEnd/>
            </a:ln>
            <a:effectLst/>
          </p:spPr>
          <p:txBody>
            <a:bodyPr tIns="91440" bIns="91440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800">
                  <a:latin typeface="+mj-lt"/>
                </a:rPr>
                <a:t>Indicate the default bank account for self-billing</a:t>
              </a:r>
            </a:p>
          </p:txBody>
        </p:sp>
        <p:sp>
          <p:nvSpPr>
            <p:cNvPr id="252945" name="Rectangle 17"/>
            <p:cNvSpPr>
              <a:spLocks noChangeArrowheads="1"/>
            </p:cNvSpPr>
            <p:nvPr/>
          </p:nvSpPr>
          <p:spPr bwMode="auto">
            <a:xfrm>
              <a:off x="3540125" y="4075113"/>
              <a:ext cx="1006475" cy="36671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cxnSp>
          <p:nvCxnSpPr>
            <p:cNvPr id="252946" name="AutoShape 18"/>
            <p:cNvCxnSpPr>
              <a:cxnSpLocks noChangeShapeType="1"/>
              <a:stCxn id="252944" idx="0"/>
              <a:endCxn id="252945" idx="2"/>
            </p:cNvCxnSpPr>
            <p:nvPr/>
          </p:nvCxnSpPr>
          <p:spPr bwMode="auto">
            <a:xfrm rot="16200000">
              <a:off x="3417094" y="4480719"/>
              <a:ext cx="665163" cy="587375"/>
            </a:xfrm>
            <a:prstGeom prst="bentConnector3">
              <a:avLst>
                <a:gd name="adj1" fmla="val 50120"/>
              </a:avLst>
            </a:prstGeom>
            <a:noFill/>
            <a:ln w="22225">
              <a:solidFill>
                <a:srgbClr val="FF0000"/>
              </a:solidFill>
              <a:miter lim="800000"/>
              <a:headEnd/>
              <a:tailEnd type="triangle" w="med" len="med"/>
            </a:ln>
            <a:effectLst/>
          </p:spPr>
        </p:cxnSp>
        <p:sp>
          <p:nvSpPr>
            <p:cNvPr id="252947" name="Text Box 19"/>
            <p:cNvSpPr txBox="1">
              <a:spLocks noChangeArrowheads="1"/>
            </p:cNvSpPr>
            <p:nvPr/>
          </p:nvSpPr>
          <p:spPr bwMode="auto">
            <a:xfrm>
              <a:off x="6032500" y="5106988"/>
              <a:ext cx="2598738" cy="733425"/>
            </a:xfrm>
            <a:prstGeom prst="rect">
              <a:avLst/>
            </a:prstGeom>
            <a:noFill/>
            <a:ln w="15875" algn="ctr">
              <a:noFill/>
              <a:miter lim="800000"/>
              <a:headEnd/>
              <a:tailEnd/>
            </a:ln>
            <a:effectLst/>
          </p:spPr>
          <p:txBody>
            <a:bodyPr tIns="91440" bIns="91440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800">
                  <a:latin typeface="+mj-lt"/>
                </a:rPr>
                <a:t>Specify the payment status to use</a:t>
              </a:r>
            </a:p>
          </p:txBody>
        </p:sp>
        <p:sp>
          <p:nvSpPr>
            <p:cNvPr id="252948" name="Rectangle 20"/>
            <p:cNvSpPr>
              <a:spLocks noChangeArrowheads="1"/>
            </p:cNvSpPr>
            <p:nvPr/>
          </p:nvSpPr>
          <p:spPr bwMode="auto">
            <a:xfrm>
              <a:off x="7562850" y="4049713"/>
              <a:ext cx="993775" cy="3778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cxnSp>
          <p:nvCxnSpPr>
            <p:cNvPr id="252949" name="AutoShape 21"/>
            <p:cNvCxnSpPr>
              <a:cxnSpLocks noChangeShapeType="1"/>
              <a:stCxn id="252947" idx="0"/>
              <a:endCxn id="252948" idx="2"/>
            </p:cNvCxnSpPr>
            <p:nvPr/>
          </p:nvCxnSpPr>
          <p:spPr bwMode="auto">
            <a:xfrm rot="16200000">
              <a:off x="7356476" y="4403725"/>
              <a:ext cx="679450" cy="727075"/>
            </a:xfrm>
            <a:prstGeom prst="bentConnector3">
              <a:avLst>
                <a:gd name="adj1" fmla="val 50000"/>
              </a:avLst>
            </a:prstGeom>
            <a:noFill/>
            <a:ln w="22225">
              <a:solidFill>
                <a:srgbClr val="FF0000"/>
              </a:solidFill>
              <a:miter lim="800000"/>
              <a:headEnd/>
              <a:tailEnd type="triangle" w="med" len="med"/>
            </a:ln>
            <a:effectLst/>
          </p:spPr>
        </p:cxn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9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Self-Billing Data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701699" y="6638544"/>
            <a:ext cx="1442301" cy="219456"/>
          </a:xfrm>
        </p:spPr>
        <p:txBody>
          <a:bodyPr/>
          <a:lstStyle/>
          <a:p>
            <a:r>
              <a:rPr lang="en-US" smtClean="0"/>
              <a:t>MC-SB-100</a:t>
            </a:r>
            <a:endParaRPr lang="en-US" dirty="0"/>
          </a:p>
        </p:txBody>
      </p:sp>
      <p:sp>
        <p:nvSpPr>
          <p:cNvPr id="253955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0" y="892175"/>
            <a:ext cx="8229600" cy="5424488"/>
          </a:xfrm>
        </p:spPr>
        <p:txBody>
          <a:bodyPr/>
          <a:lstStyle/>
          <a:p>
            <a:pPr>
              <a:spcAft>
                <a:spcPct val="45000"/>
              </a:spcAft>
            </a:pPr>
            <a:r>
              <a:rPr lang="en-US"/>
              <a:t>Can include:</a:t>
            </a:r>
          </a:p>
          <a:p>
            <a:pPr lvl="1">
              <a:spcAft>
                <a:spcPct val="40000"/>
              </a:spcAft>
            </a:pPr>
            <a:r>
              <a:rPr lang="en-US"/>
              <a:t>Adjustments and corrections from previous self-bills</a:t>
            </a:r>
          </a:p>
          <a:p>
            <a:pPr lvl="1">
              <a:spcAft>
                <a:spcPct val="40000"/>
              </a:spcAft>
            </a:pPr>
            <a:r>
              <a:rPr lang="en-US"/>
              <a:t>Partial payment for a shipment</a:t>
            </a:r>
          </a:p>
          <a:p>
            <a:pPr lvl="1">
              <a:spcAft>
                <a:spcPct val="40000"/>
              </a:spcAft>
            </a:pPr>
            <a:r>
              <a:rPr lang="en-US"/>
              <a:t>Full payment for a shipment</a:t>
            </a:r>
          </a:p>
          <a:p>
            <a:pPr lvl="1">
              <a:spcAft>
                <a:spcPct val="40000"/>
              </a:spcAft>
            </a:pPr>
            <a:r>
              <a:rPr lang="en-US"/>
              <a:t>Trailer charges for selected invoices (including freight and handling charges)</a:t>
            </a:r>
          </a:p>
          <a:p>
            <a:pPr lvl="1">
              <a:spcAft>
                <a:spcPct val="40000"/>
              </a:spcAft>
            </a:pPr>
            <a:r>
              <a:rPr lang="en-US"/>
              <a:t>Tax charges on selected invoices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Self-Bill Auto Create</a:t>
            </a: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05394" y="6638544"/>
            <a:ext cx="1338606" cy="219456"/>
          </a:xfrm>
        </p:spPr>
        <p:txBody>
          <a:bodyPr/>
          <a:lstStyle/>
          <a:p>
            <a:r>
              <a:rPr lang="en-US" smtClean="0"/>
              <a:t>MC-SB-120</a:t>
            </a:r>
            <a:endParaRPr lang="en-US" dirty="0"/>
          </a:p>
        </p:txBody>
      </p:sp>
      <p:sp>
        <p:nvSpPr>
          <p:cNvPr id="256005" name="Rectangle 5"/>
          <p:cNvSpPr>
            <a:spLocks noGrp="1" noChangeArrowheads="1"/>
          </p:cNvSpPr>
          <p:nvPr>
            <p:ph idx="4294967295"/>
          </p:nvPr>
        </p:nvSpPr>
        <p:spPr>
          <a:xfrm>
            <a:off x="6034147" y="1463225"/>
            <a:ext cx="2798762" cy="3119437"/>
          </a:xfrm>
          <a:noFill/>
          <a:ln/>
        </p:spPr>
        <p:txBody>
          <a:bodyPr>
            <a:normAutofit fontScale="92500"/>
          </a:bodyPr>
          <a:lstStyle/>
          <a:p>
            <a:r>
              <a:rPr lang="en-US" sz="2400" dirty="0"/>
              <a:t>Used to enter customer remittance data</a:t>
            </a:r>
          </a:p>
          <a:p>
            <a:r>
              <a:rPr lang="en-US" sz="2400" dirty="0"/>
              <a:t>Associate payment information with correct invoice</a:t>
            </a:r>
          </a:p>
        </p:txBody>
      </p:sp>
      <p:pic>
        <p:nvPicPr>
          <p:cNvPr id="256004" name="Picture 4" descr="Self-Bill Aut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9182" y="1328287"/>
            <a:ext cx="5616575" cy="3579813"/>
          </a:xfrm>
          <a:prstGeom prst="rect">
            <a:avLst/>
          </a:prstGeom>
          <a:noFill/>
        </p:spPr>
      </p:pic>
      <p:sp>
        <p:nvSpPr>
          <p:cNvPr id="256006" name="Rectangle 6"/>
          <p:cNvSpPr>
            <a:spLocks noChangeArrowheads="1"/>
          </p:cNvSpPr>
          <p:nvPr/>
        </p:nvSpPr>
        <p:spPr bwMode="auto">
          <a:xfrm>
            <a:off x="327907" y="4944867"/>
            <a:ext cx="7997825" cy="846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tIns="91440" bIns="91440"/>
          <a:lstStyle/>
          <a:p>
            <a:pPr marL="342900" indent="-342900" algn="l">
              <a:spcBef>
                <a:spcPct val="20000"/>
              </a:spcBef>
              <a:buClr>
                <a:srgbClr val="890C4C"/>
              </a:buClr>
              <a:buFont typeface="Arial" pitchFamily="34" charset="0"/>
              <a:buChar char="•"/>
            </a:pPr>
            <a:r>
              <a:rPr lang="en-US" sz="2400" dirty="0"/>
              <a:t>Assign self-bill number or use system-generated number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Self-Bill Auto Create – Workbench</a:t>
            </a:r>
          </a:p>
        </p:txBody>
      </p:sp>
      <p:sp>
        <p:nvSpPr>
          <p:cNvPr id="1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MC-SB-135</a:t>
            </a:r>
            <a:endParaRPr lang="en-US"/>
          </a:p>
        </p:txBody>
      </p:sp>
      <p:pic>
        <p:nvPicPr>
          <p:cNvPr id="272388" name="Picture 4" descr="Self-Bill Auto_WorkBench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33463" y="1009259"/>
            <a:ext cx="6826250" cy="4383087"/>
          </a:xfrm>
          <a:prstGeom prst="rect">
            <a:avLst/>
          </a:prstGeom>
          <a:noFill/>
        </p:spPr>
      </p:pic>
      <p:sp>
        <p:nvSpPr>
          <p:cNvPr id="272390" name="Text Box 6"/>
          <p:cNvSpPr txBox="1">
            <a:spLocks noChangeArrowheads="1"/>
          </p:cNvSpPr>
          <p:nvPr/>
        </p:nvSpPr>
        <p:spPr bwMode="auto">
          <a:xfrm>
            <a:off x="7994650" y="2684071"/>
            <a:ext cx="796925" cy="4587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/>
              <a:t>Order</a:t>
            </a:r>
          </a:p>
        </p:txBody>
      </p:sp>
      <p:sp>
        <p:nvSpPr>
          <p:cNvPr id="272391" name="Line 7"/>
          <p:cNvSpPr>
            <a:spLocks noChangeShapeType="1"/>
          </p:cNvSpPr>
          <p:nvPr/>
        </p:nvSpPr>
        <p:spPr bwMode="auto">
          <a:xfrm flipH="1">
            <a:off x="7223125" y="2919021"/>
            <a:ext cx="796925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272392" name="Text Box 8"/>
          <p:cNvSpPr txBox="1">
            <a:spLocks noChangeArrowheads="1"/>
          </p:cNvSpPr>
          <p:nvPr/>
        </p:nvSpPr>
        <p:spPr bwMode="auto">
          <a:xfrm>
            <a:off x="179388" y="2953946"/>
            <a:ext cx="796925" cy="4587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/>
              <a:t>Item</a:t>
            </a:r>
          </a:p>
        </p:txBody>
      </p:sp>
      <p:sp>
        <p:nvSpPr>
          <p:cNvPr id="272397" name="Text Box 13"/>
          <p:cNvSpPr txBox="1">
            <a:spLocks noChangeArrowheads="1"/>
          </p:cNvSpPr>
          <p:nvPr/>
        </p:nvSpPr>
        <p:spPr bwMode="auto">
          <a:xfrm>
            <a:off x="2709863" y="5398696"/>
            <a:ext cx="3752850" cy="7334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/>
              <a:t>Order and Invoice details (from shipper)</a:t>
            </a:r>
          </a:p>
        </p:txBody>
      </p:sp>
      <p:sp>
        <p:nvSpPr>
          <p:cNvPr id="272394" name="Text Box 10"/>
          <p:cNvSpPr txBox="1">
            <a:spLocks noChangeArrowheads="1"/>
          </p:cNvSpPr>
          <p:nvPr/>
        </p:nvSpPr>
        <p:spPr bwMode="auto">
          <a:xfrm>
            <a:off x="7821613" y="3398446"/>
            <a:ext cx="1127125" cy="4587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/>
              <a:t>Shipper</a:t>
            </a:r>
          </a:p>
        </p:txBody>
      </p:sp>
      <p:sp>
        <p:nvSpPr>
          <p:cNvPr id="272401" name="Rectangle 17"/>
          <p:cNvSpPr>
            <a:spLocks noChangeArrowheads="1"/>
          </p:cNvSpPr>
          <p:nvPr/>
        </p:nvSpPr>
        <p:spPr bwMode="auto">
          <a:xfrm>
            <a:off x="4075113" y="2906321"/>
            <a:ext cx="849312" cy="4048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272402" name="AutoShape 18"/>
          <p:cNvCxnSpPr>
            <a:cxnSpLocks noChangeShapeType="1"/>
            <a:stCxn id="272394" idx="1"/>
            <a:endCxn id="272401" idx="3"/>
          </p:cNvCxnSpPr>
          <p:nvPr/>
        </p:nvCxnSpPr>
        <p:spPr bwMode="auto">
          <a:xfrm rot="10800000">
            <a:off x="4924425" y="3109521"/>
            <a:ext cx="2897188" cy="519113"/>
          </a:xfrm>
          <a:prstGeom prst="bentConnector3">
            <a:avLst>
              <a:gd name="adj1" fmla="val 50028"/>
            </a:avLst>
          </a:prstGeom>
          <a:noFill/>
          <a:ln w="22225">
            <a:solidFill>
              <a:srgbClr val="FF0000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272403" name="Rectangle 19"/>
          <p:cNvSpPr>
            <a:spLocks noChangeArrowheads="1"/>
          </p:cNvSpPr>
          <p:nvPr/>
        </p:nvSpPr>
        <p:spPr bwMode="auto">
          <a:xfrm>
            <a:off x="1516063" y="2552309"/>
            <a:ext cx="534987" cy="3540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272404" name="AutoShape 20"/>
          <p:cNvCxnSpPr>
            <a:cxnSpLocks noChangeShapeType="1"/>
            <a:stCxn id="272392" idx="3"/>
            <a:endCxn id="272403" idx="2"/>
          </p:cNvCxnSpPr>
          <p:nvPr/>
        </p:nvCxnSpPr>
        <p:spPr bwMode="auto">
          <a:xfrm flipV="1">
            <a:off x="976313" y="2906321"/>
            <a:ext cx="808037" cy="277813"/>
          </a:xfrm>
          <a:prstGeom prst="bentConnector2">
            <a:avLst/>
          </a:prstGeom>
          <a:noFill/>
          <a:ln w="22225">
            <a:solidFill>
              <a:srgbClr val="FF0000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272405" name="Rectangle 21"/>
          <p:cNvSpPr>
            <a:spLocks noChangeArrowheads="1"/>
          </p:cNvSpPr>
          <p:nvPr/>
        </p:nvSpPr>
        <p:spPr bwMode="auto">
          <a:xfrm>
            <a:off x="1985963" y="4160446"/>
            <a:ext cx="3867150" cy="809625"/>
          </a:xfrm>
          <a:prstGeom prst="rect">
            <a:avLst/>
          </a:prstGeom>
          <a:noFill/>
          <a:ln w="222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272406" name="AutoShape 22"/>
          <p:cNvCxnSpPr>
            <a:cxnSpLocks noChangeShapeType="1"/>
            <a:stCxn id="272397" idx="0"/>
            <a:endCxn id="272405" idx="1"/>
          </p:cNvCxnSpPr>
          <p:nvPr/>
        </p:nvCxnSpPr>
        <p:spPr bwMode="auto">
          <a:xfrm rot="5400000" flipH="1">
            <a:off x="2869407" y="3681815"/>
            <a:ext cx="833437" cy="2600325"/>
          </a:xfrm>
          <a:prstGeom prst="bentConnector4">
            <a:avLst>
              <a:gd name="adj1" fmla="val 25713"/>
              <a:gd name="adj2" fmla="val 108792"/>
            </a:avLst>
          </a:prstGeom>
          <a:noFill/>
          <a:ln w="22225">
            <a:solidFill>
              <a:srgbClr val="FF0000"/>
            </a:solidFill>
            <a:miter lim="800000"/>
            <a:headEnd/>
            <a:tailEnd type="triangle" w="med" len="med"/>
          </a:ln>
          <a:effectLst/>
        </p:spPr>
      </p:cxn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Self-Bill Auto Create - Report</a:t>
            </a:r>
          </a:p>
        </p:txBody>
      </p:sp>
      <p:sp>
        <p:nvSpPr>
          <p:cNvPr id="10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90235" y="6638544"/>
            <a:ext cx="1253765" cy="219456"/>
          </a:xfrm>
        </p:spPr>
        <p:txBody>
          <a:bodyPr/>
          <a:lstStyle/>
          <a:p>
            <a:r>
              <a:rPr lang="en-US" smtClean="0"/>
              <a:t>MC-SB-136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218076" y="929688"/>
            <a:ext cx="8686800" cy="5064125"/>
            <a:chOff x="274638" y="1636713"/>
            <a:chExt cx="8686800" cy="5064125"/>
          </a:xfrm>
        </p:grpSpPr>
        <p:pic>
          <p:nvPicPr>
            <p:cNvPr id="273415" name="Picture 7" descr="Self-Bill Auto_WorkBench-Print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74638" y="1636713"/>
              <a:ext cx="5367337" cy="3597275"/>
            </a:xfrm>
            <a:prstGeom prst="rect">
              <a:avLst/>
            </a:prstGeom>
            <a:noFill/>
          </p:spPr>
        </p:pic>
        <p:pic>
          <p:nvPicPr>
            <p:cNvPr id="273412" name="Picture 4" descr="Self-Bill Auto-Report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167063" y="2295525"/>
              <a:ext cx="5794375" cy="4405313"/>
            </a:xfrm>
            <a:prstGeom prst="rect">
              <a:avLst/>
            </a:prstGeom>
            <a:noFill/>
          </p:spPr>
        </p:pic>
        <p:sp>
          <p:nvSpPr>
            <p:cNvPr id="273419" name="Text Box 11"/>
            <p:cNvSpPr txBox="1">
              <a:spLocks noChangeArrowheads="1"/>
            </p:cNvSpPr>
            <p:nvPr/>
          </p:nvSpPr>
          <p:spPr bwMode="auto">
            <a:xfrm>
              <a:off x="312738" y="5630863"/>
              <a:ext cx="2338387" cy="7334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tIns="91440" bIns="91440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800">
                  <a:latin typeface="+mj-lt"/>
                </a:rPr>
                <a:t>Select to print the self-bill details</a:t>
              </a:r>
            </a:p>
          </p:txBody>
        </p:sp>
        <p:sp>
          <p:nvSpPr>
            <p:cNvPr id="273420" name="Rectangle 12"/>
            <p:cNvSpPr>
              <a:spLocks noChangeArrowheads="1"/>
            </p:cNvSpPr>
            <p:nvPr/>
          </p:nvSpPr>
          <p:spPr bwMode="auto">
            <a:xfrm>
              <a:off x="365125" y="4781550"/>
              <a:ext cx="1098550" cy="30003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/>
            </a:p>
          </p:txBody>
        </p:sp>
        <p:cxnSp>
          <p:nvCxnSpPr>
            <p:cNvPr id="273421" name="AutoShape 13"/>
            <p:cNvCxnSpPr>
              <a:cxnSpLocks noChangeShapeType="1"/>
              <a:stCxn id="273419" idx="0"/>
              <a:endCxn id="273420" idx="2"/>
            </p:cNvCxnSpPr>
            <p:nvPr/>
          </p:nvCxnSpPr>
          <p:spPr bwMode="auto">
            <a:xfrm rot="5400000" flipH="1">
              <a:off x="923925" y="5072063"/>
              <a:ext cx="549275" cy="568325"/>
            </a:xfrm>
            <a:prstGeom prst="bentConnector3">
              <a:avLst>
                <a:gd name="adj1" fmla="val 50000"/>
              </a:avLst>
            </a:prstGeom>
            <a:noFill/>
            <a:ln w="22225">
              <a:solidFill>
                <a:srgbClr val="FF0000"/>
              </a:solidFill>
              <a:miter lim="800000"/>
              <a:headEnd/>
              <a:tailEnd type="triangle" w="med" len="med"/>
            </a:ln>
            <a:effectLst/>
          </p:spPr>
        </p:cxn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Importing Self-Bills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43101" y="6638544"/>
            <a:ext cx="1300899" cy="219456"/>
          </a:xfrm>
        </p:spPr>
        <p:txBody>
          <a:bodyPr/>
          <a:lstStyle/>
          <a:p>
            <a:r>
              <a:rPr lang="en-US" smtClean="0"/>
              <a:t>MC-SB-140</a:t>
            </a:r>
            <a:endParaRPr lang="en-US" dirty="0"/>
          </a:p>
        </p:txBody>
      </p:sp>
      <p:sp>
        <p:nvSpPr>
          <p:cNvPr id="261123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0" y="892175"/>
            <a:ext cx="8229600" cy="5424488"/>
          </a:xfrm>
        </p:spPr>
        <p:txBody>
          <a:bodyPr/>
          <a:lstStyle/>
          <a:p>
            <a:pPr>
              <a:spcAft>
                <a:spcPct val="75000"/>
              </a:spcAft>
            </a:pPr>
            <a:r>
              <a:rPr lang="en-US" sz="2400"/>
              <a:t>Customers with EDI can use Supplier Self-Billing Export to export payment information to you. </a:t>
            </a:r>
          </a:p>
          <a:p>
            <a:pPr>
              <a:spcAft>
                <a:spcPct val="75000"/>
              </a:spcAft>
            </a:pPr>
            <a:r>
              <a:rPr lang="en-US" sz="2400"/>
              <a:t>Use Document Import (35.1) to import EDI self-bills into the system with EDI eCommerce.</a:t>
            </a:r>
          </a:p>
          <a:p>
            <a:pPr>
              <a:spcAft>
                <a:spcPct val="75000"/>
              </a:spcAft>
            </a:pPr>
            <a:r>
              <a:rPr lang="en-US" sz="2400"/>
              <a:t>During import, the system tries to associate incoming electronic self-bill data with invoice data. 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Self-Bill Maintenance</a:t>
            </a: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560297" y="6638544"/>
            <a:ext cx="1583703" cy="219456"/>
          </a:xfrm>
        </p:spPr>
        <p:txBody>
          <a:bodyPr/>
          <a:lstStyle/>
          <a:p>
            <a:r>
              <a:rPr lang="en-US" smtClean="0"/>
              <a:t>MC-SB-150</a:t>
            </a:r>
            <a:endParaRPr lang="en-US" dirty="0"/>
          </a:p>
        </p:txBody>
      </p:sp>
      <p:sp>
        <p:nvSpPr>
          <p:cNvPr id="262149" name="Rectangle 5"/>
          <p:cNvSpPr>
            <a:spLocks noGrp="1" noChangeArrowheads="1"/>
          </p:cNvSpPr>
          <p:nvPr>
            <p:ph idx="4294967295"/>
          </p:nvPr>
        </p:nvSpPr>
        <p:spPr>
          <a:xfrm>
            <a:off x="6194406" y="1228275"/>
            <a:ext cx="2798762" cy="3119437"/>
          </a:xfrm>
          <a:noFill/>
          <a:ln/>
        </p:spPr>
        <p:txBody>
          <a:bodyPr/>
          <a:lstStyle/>
          <a:p>
            <a:r>
              <a:rPr lang="en-US" sz="2400">
                <a:latin typeface="+mj-lt"/>
              </a:rPr>
              <a:t>Manually enter new self-bills</a:t>
            </a:r>
          </a:p>
          <a:p>
            <a:r>
              <a:rPr lang="en-US" sz="2400">
                <a:latin typeface="+mj-lt"/>
              </a:rPr>
              <a:t>Maintain existing self-bills</a:t>
            </a:r>
          </a:p>
          <a:p>
            <a:r>
              <a:rPr lang="en-US" sz="2400">
                <a:latin typeface="+mj-lt"/>
              </a:rPr>
              <a:t>Delete self-bills</a:t>
            </a:r>
          </a:p>
          <a:p>
            <a:endParaRPr lang="en-US" sz="2400">
              <a:latin typeface="+mj-lt"/>
            </a:endParaRPr>
          </a:p>
        </p:txBody>
      </p:sp>
      <p:sp>
        <p:nvSpPr>
          <p:cNvPr id="262150" name="Rectangle 6"/>
          <p:cNvSpPr>
            <a:spLocks noChangeArrowheads="1"/>
          </p:cNvSpPr>
          <p:nvPr/>
        </p:nvSpPr>
        <p:spPr bwMode="auto">
          <a:xfrm>
            <a:off x="234931" y="4084187"/>
            <a:ext cx="8035925" cy="19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tIns="91440" bIns="91440"/>
          <a:lstStyle/>
          <a:p>
            <a:pPr marL="342900" indent="-342900" algn="l">
              <a:spcBef>
                <a:spcPct val="20000"/>
              </a:spcBef>
              <a:buClr>
                <a:srgbClr val="890C4C"/>
              </a:buClr>
              <a:buFont typeface="Arial" pitchFamily="34" charset="0"/>
              <a:buChar char="•"/>
            </a:pPr>
            <a:r>
              <a:rPr lang="en-US" sz="2400" dirty="0">
                <a:latin typeface="+mj-lt"/>
              </a:rPr>
              <a:t>Reconcile any adjustments that resulted from processing in Self-Bill Auto Create or Document Import</a:t>
            </a:r>
          </a:p>
        </p:txBody>
      </p:sp>
      <p:pic>
        <p:nvPicPr>
          <p:cNvPr id="262151" name="Picture 7" descr="Self-Bill-Main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0181" y="1461637"/>
            <a:ext cx="5522912" cy="192881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Self-Bill Maintenance – New Self-Bill</a:t>
            </a:r>
          </a:p>
        </p:txBody>
      </p:sp>
      <p:sp>
        <p:nvSpPr>
          <p:cNvPr id="13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975076" y="6638544"/>
            <a:ext cx="1168924" cy="219456"/>
          </a:xfrm>
        </p:spPr>
        <p:txBody>
          <a:bodyPr/>
          <a:lstStyle/>
          <a:p>
            <a:r>
              <a:rPr lang="en-US" smtClean="0"/>
              <a:t>MC-SB-152</a:t>
            </a:r>
            <a:endParaRPr lang="en-US" dirty="0"/>
          </a:p>
        </p:txBody>
      </p:sp>
      <p:grpSp>
        <p:nvGrpSpPr>
          <p:cNvPr id="14" name="Group 13"/>
          <p:cNvGrpSpPr/>
          <p:nvPr/>
        </p:nvGrpSpPr>
        <p:grpSpPr>
          <a:xfrm>
            <a:off x="334277" y="920476"/>
            <a:ext cx="8472487" cy="5353050"/>
            <a:chOff x="268288" y="1504950"/>
            <a:chExt cx="8472487" cy="5353050"/>
          </a:xfrm>
        </p:grpSpPr>
        <p:sp>
          <p:nvSpPr>
            <p:cNvPr id="276486" name="Oval 6"/>
            <p:cNvSpPr>
              <a:spLocks noChangeArrowheads="1"/>
            </p:cNvSpPr>
            <p:nvPr/>
          </p:nvSpPr>
          <p:spPr bwMode="auto">
            <a:xfrm>
              <a:off x="3632200" y="6413500"/>
              <a:ext cx="560388" cy="209550"/>
            </a:xfrm>
            <a:prstGeom prst="ellipse">
              <a:avLst/>
            </a:prstGeom>
            <a:noFill/>
            <a:ln w="19050" algn="ctr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/>
            </a:p>
          </p:txBody>
        </p:sp>
        <p:pic>
          <p:nvPicPr>
            <p:cNvPr id="276490" name="Picture 10" descr="Self-Bill-Maint-NewRecord_0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68288" y="1504950"/>
              <a:ext cx="5568950" cy="1838325"/>
            </a:xfrm>
            <a:prstGeom prst="rect">
              <a:avLst/>
            </a:prstGeom>
            <a:noFill/>
          </p:spPr>
        </p:pic>
        <p:pic>
          <p:nvPicPr>
            <p:cNvPr id="276485" name="Picture 5" descr="Self-Bill-Maint-NewRecord_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330575" y="3041650"/>
              <a:ext cx="5410200" cy="3816350"/>
            </a:xfrm>
            <a:prstGeom prst="rect">
              <a:avLst/>
            </a:prstGeom>
            <a:noFill/>
          </p:spPr>
        </p:pic>
        <p:sp>
          <p:nvSpPr>
            <p:cNvPr id="276491" name="Text Box 11"/>
            <p:cNvSpPr txBox="1">
              <a:spLocks noChangeArrowheads="1"/>
            </p:cNvSpPr>
            <p:nvPr/>
          </p:nvSpPr>
          <p:spPr bwMode="auto">
            <a:xfrm>
              <a:off x="568325" y="3905250"/>
              <a:ext cx="2690813" cy="4587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800" u="sng">
                  <a:latin typeface="+mj-lt"/>
                </a:rPr>
                <a:t>Line Selection Frame</a:t>
              </a:r>
            </a:p>
          </p:txBody>
        </p:sp>
        <p:sp>
          <p:nvSpPr>
            <p:cNvPr id="276492" name="Text Box 12"/>
            <p:cNvSpPr txBox="1">
              <a:spLocks noChangeArrowheads="1"/>
            </p:cNvSpPr>
            <p:nvPr/>
          </p:nvSpPr>
          <p:spPr bwMode="auto">
            <a:xfrm>
              <a:off x="307975" y="4581525"/>
              <a:ext cx="2690813" cy="100806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tIns="91440" bIns="91440">
              <a:spAutoFit/>
            </a:bodyPr>
            <a:lstStyle/>
            <a:p>
              <a:pPr algn="r">
                <a:spcBef>
                  <a:spcPct val="50000"/>
                </a:spcBef>
              </a:pPr>
              <a:r>
                <a:rPr lang="en-US" sz="1800" dirty="0">
                  <a:latin typeface="+mj-lt"/>
                </a:rPr>
                <a:t>Right click in frame and select Insert to insert new line</a:t>
              </a:r>
            </a:p>
          </p:txBody>
        </p:sp>
        <p:sp>
          <p:nvSpPr>
            <p:cNvPr id="276495" name="Text Box 15"/>
            <p:cNvSpPr txBox="1">
              <a:spLocks noChangeArrowheads="1"/>
            </p:cNvSpPr>
            <p:nvPr/>
          </p:nvSpPr>
          <p:spPr bwMode="auto">
            <a:xfrm>
              <a:off x="1228725" y="5588000"/>
              <a:ext cx="1697038" cy="100806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tIns="91440" bIns="91440">
              <a:spAutoFit/>
            </a:bodyPr>
            <a:lstStyle/>
            <a:p>
              <a:pPr algn="r">
                <a:spcBef>
                  <a:spcPct val="50000"/>
                </a:spcBef>
              </a:pPr>
              <a:r>
                <a:rPr lang="en-US" sz="1800">
                  <a:latin typeface="+mj-lt"/>
                </a:rPr>
                <a:t>The Line Edit Frame then opens…</a:t>
              </a:r>
            </a:p>
          </p:txBody>
        </p:sp>
        <p:sp>
          <p:nvSpPr>
            <p:cNvPr id="276496" name="Rectangle 16"/>
            <p:cNvSpPr>
              <a:spLocks noChangeArrowheads="1"/>
            </p:cNvSpPr>
            <p:nvPr/>
          </p:nvSpPr>
          <p:spPr bwMode="auto">
            <a:xfrm>
              <a:off x="3748088" y="6400800"/>
              <a:ext cx="1058862" cy="19526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/>
            </a:p>
          </p:txBody>
        </p:sp>
        <p:cxnSp>
          <p:nvCxnSpPr>
            <p:cNvPr id="276497" name="AutoShape 17"/>
            <p:cNvCxnSpPr>
              <a:cxnSpLocks noChangeShapeType="1"/>
              <a:stCxn id="276492" idx="3"/>
              <a:endCxn id="276496" idx="1"/>
            </p:cNvCxnSpPr>
            <p:nvPr/>
          </p:nvCxnSpPr>
          <p:spPr bwMode="auto">
            <a:xfrm>
              <a:off x="2998788" y="5086350"/>
              <a:ext cx="749300" cy="1412875"/>
            </a:xfrm>
            <a:prstGeom prst="bentConnector3">
              <a:avLst>
                <a:gd name="adj1" fmla="val 49787"/>
              </a:avLst>
            </a:prstGeom>
            <a:noFill/>
            <a:ln w="22225">
              <a:solidFill>
                <a:srgbClr val="FF0000"/>
              </a:solidFill>
              <a:miter lim="800000"/>
              <a:headEnd/>
              <a:tailEnd type="triangle" w="med" len="med"/>
            </a:ln>
            <a:effectLst/>
          </p:spPr>
        </p:cxn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Self-Bill Maintenance – New Self-Bill</a:t>
            </a: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MC-SB-154</a:t>
            </a:r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>
            <a:off x="659616" y="1205756"/>
            <a:ext cx="7820025" cy="4535487"/>
            <a:chOff x="584200" y="1592263"/>
            <a:chExt cx="7820025" cy="4535487"/>
          </a:xfrm>
        </p:grpSpPr>
        <p:sp>
          <p:nvSpPr>
            <p:cNvPr id="277509" name="Text Box 5"/>
            <p:cNvSpPr txBox="1">
              <a:spLocks noChangeArrowheads="1"/>
            </p:cNvSpPr>
            <p:nvPr/>
          </p:nvSpPr>
          <p:spPr bwMode="auto">
            <a:xfrm>
              <a:off x="788831" y="5668963"/>
              <a:ext cx="7550150" cy="45878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800" dirty="0">
                  <a:latin typeface="+mj-lt"/>
                </a:rPr>
                <a:t>Enter details to create a new self-bill</a:t>
              </a:r>
            </a:p>
          </p:txBody>
        </p:sp>
        <p:pic>
          <p:nvPicPr>
            <p:cNvPr id="277510" name="Picture 6" descr="Self-Bill-Maint-NewRecord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84200" y="1592263"/>
              <a:ext cx="7820025" cy="3724275"/>
            </a:xfrm>
            <a:prstGeom prst="rect">
              <a:avLst/>
            </a:prstGeom>
            <a:noFill/>
          </p:spPr>
        </p:pic>
        <p:sp>
          <p:nvSpPr>
            <p:cNvPr id="277511" name="Text Box 7"/>
            <p:cNvSpPr txBox="1">
              <a:spLocks noChangeArrowheads="1"/>
            </p:cNvSpPr>
            <p:nvPr/>
          </p:nvSpPr>
          <p:spPr bwMode="auto">
            <a:xfrm>
              <a:off x="3222880" y="5251450"/>
              <a:ext cx="2690812" cy="4587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800" u="sng" dirty="0">
                  <a:latin typeface="+mj-lt"/>
                </a:rPr>
                <a:t>Line Edit Frame</a:t>
              </a: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6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Objectives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80808" y="6638544"/>
            <a:ext cx="1263192" cy="219456"/>
          </a:xfrm>
        </p:spPr>
        <p:txBody>
          <a:bodyPr/>
          <a:lstStyle/>
          <a:p>
            <a:r>
              <a:rPr lang="en-US" smtClean="0"/>
              <a:t>MC-SB-005</a:t>
            </a:r>
            <a:endParaRPr lang="en-US" dirty="0"/>
          </a:p>
        </p:txBody>
      </p:sp>
      <p:sp>
        <p:nvSpPr>
          <p:cNvPr id="241667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0" y="892175"/>
            <a:ext cx="8229600" cy="5424488"/>
          </a:xfrm>
        </p:spPr>
        <p:txBody>
          <a:bodyPr/>
          <a:lstStyle/>
          <a:p>
            <a:r>
              <a:rPr lang="en-US"/>
              <a:t>Understand the self-bill workflow</a:t>
            </a:r>
          </a:p>
          <a:p>
            <a:r>
              <a:rPr lang="en-US"/>
              <a:t>Learn what options are available for creating self-bills</a:t>
            </a:r>
          </a:p>
          <a:p>
            <a:r>
              <a:rPr lang="en-US"/>
              <a:t>Learn how to create self-bills</a:t>
            </a:r>
          </a:p>
          <a:p>
            <a:r>
              <a:rPr lang="en-US"/>
              <a:t>Learn how to adjust self-bills</a:t>
            </a:r>
          </a:p>
          <a:p>
            <a:r>
              <a:rPr lang="en-US"/>
              <a:t>Practice your new knowledge by completing exercises</a:t>
            </a:r>
          </a:p>
          <a:p>
            <a:endParaRPr lang="en-US"/>
          </a:p>
        </p:txBody>
      </p:sp>
      <p:pic>
        <p:nvPicPr>
          <p:cNvPr id="241668" name="Picture 4" descr="Electronic Paymen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45600" y="4053711"/>
            <a:ext cx="3708400" cy="2000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/>
              <a:t>Self-Bill Maintenance – Modify Existing Self-Bill </a:t>
            </a:r>
          </a:p>
        </p:txBody>
      </p:sp>
      <p:sp>
        <p:nvSpPr>
          <p:cNvPr id="15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739406" y="6638544"/>
            <a:ext cx="1404594" cy="219456"/>
          </a:xfrm>
        </p:spPr>
        <p:txBody>
          <a:bodyPr/>
          <a:lstStyle/>
          <a:p>
            <a:r>
              <a:rPr lang="en-US" smtClean="0"/>
              <a:t>MC-SB-156</a:t>
            </a:r>
            <a:endParaRPr lang="en-US" dirty="0"/>
          </a:p>
        </p:txBody>
      </p:sp>
      <p:grpSp>
        <p:nvGrpSpPr>
          <p:cNvPr id="17" name="Group 16"/>
          <p:cNvGrpSpPr/>
          <p:nvPr/>
        </p:nvGrpSpPr>
        <p:grpSpPr>
          <a:xfrm>
            <a:off x="185738" y="1067232"/>
            <a:ext cx="8763000" cy="5121275"/>
            <a:chOff x="185738" y="1566863"/>
            <a:chExt cx="8763000" cy="5121275"/>
          </a:xfrm>
        </p:grpSpPr>
        <p:pic>
          <p:nvPicPr>
            <p:cNvPr id="274436" name="Picture 4" descr="Self-Bill-Maint-Frame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85738" y="1566863"/>
              <a:ext cx="5767387" cy="2822575"/>
            </a:xfrm>
            <a:prstGeom prst="rect">
              <a:avLst/>
            </a:prstGeom>
            <a:noFill/>
          </p:spPr>
        </p:pic>
        <p:pic>
          <p:nvPicPr>
            <p:cNvPr id="274437" name="Picture 5" descr="Self-Bill-Maint-Frame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019425" y="2740025"/>
              <a:ext cx="5929313" cy="3948113"/>
            </a:xfrm>
            <a:prstGeom prst="rect">
              <a:avLst/>
            </a:prstGeom>
            <a:noFill/>
          </p:spPr>
        </p:pic>
        <p:sp>
          <p:nvSpPr>
            <p:cNvPr id="274441" name="Text Box 9"/>
            <p:cNvSpPr txBox="1">
              <a:spLocks noChangeArrowheads="1"/>
            </p:cNvSpPr>
            <p:nvPr/>
          </p:nvSpPr>
          <p:spPr bwMode="auto">
            <a:xfrm>
              <a:off x="5872163" y="1751013"/>
              <a:ext cx="2690812" cy="45878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800" u="sng">
                  <a:latin typeface="+mj-lt"/>
                </a:rPr>
                <a:t>Line Selection Frame</a:t>
              </a:r>
            </a:p>
          </p:txBody>
        </p:sp>
        <p:sp>
          <p:nvSpPr>
            <p:cNvPr id="274442" name="Text Box 10"/>
            <p:cNvSpPr txBox="1">
              <a:spLocks noChangeArrowheads="1"/>
            </p:cNvSpPr>
            <p:nvPr/>
          </p:nvSpPr>
          <p:spPr bwMode="auto">
            <a:xfrm>
              <a:off x="461963" y="5416550"/>
              <a:ext cx="2690812" cy="4587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800" u="sng">
                  <a:latin typeface="+mj-lt"/>
                </a:rPr>
                <a:t>Line Edit Frame</a:t>
              </a:r>
            </a:p>
          </p:txBody>
        </p:sp>
        <p:sp>
          <p:nvSpPr>
            <p:cNvPr id="274446" name="Text Box 14"/>
            <p:cNvSpPr txBox="1">
              <a:spLocks noChangeArrowheads="1"/>
            </p:cNvSpPr>
            <p:nvPr/>
          </p:nvSpPr>
          <p:spPr bwMode="auto">
            <a:xfrm>
              <a:off x="490194" y="5907088"/>
              <a:ext cx="2151406" cy="45878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 tIns="91440" bIns="91440">
              <a:spAutoFit/>
            </a:bodyPr>
            <a:lstStyle/>
            <a:p>
              <a:pPr algn="r">
                <a:spcBef>
                  <a:spcPct val="50000"/>
                </a:spcBef>
              </a:pPr>
              <a:r>
                <a:rPr lang="en-US" sz="1800" dirty="0">
                  <a:latin typeface="+mj-lt"/>
                </a:rPr>
                <a:t>Amount to pay</a:t>
              </a:r>
            </a:p>
          </p:txBody>
        </p:sp>
        <p:sp>
          <p:nvSpPr>
            <p:cNvPr id="274448" name="Text Box 16"/>
            <p:cNvSpPr txBox="1">
              <a:spLocks noChangeArrowheads="1"/>
            </p:cNvSpPr>
            <p:nvPr/>
          </p:nvSpPr>
          <p:spPr bwMode="auto">
            <a:xfrm>
              <a:off x="1136650" y="4611688"/>
              <a:ext cx="1450975" cy="27463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800">
                  <a:latin typeface="+mj-lt"/>
                </a:rPr>
                <a:t>Modify line</a:t>
              </a:r>
            </a:p>
          </p:txBody>
        </p:sp>
        <p:sp>
          <p:nvSpPr>
            <p:cNvPr id="274452" name="Rectangle 20"/>
            <p:cNvSpPr>
              <a:spLocks noChangeArrowheads="1"/>
            </p:cNvSpPr>
            <p:nvPr/>
          </p:nvSpPr>
          <p:spPr bwMode="auto">
            <a:xfrm>
              <a:off x="3359150" y="4402138"/>
              <a:ext cx="1763713" cy="63976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cxnSp>
          <p:nvCxnSpPr>
            <p:cNvPr id="274453" name="AutoShape 21"/>
            <p:cNvCxnSpPr>
              <a:cxnSpLocks noChangeShapeType="1"/>
              <a:stCxn id="274448" idx="3"/>
              <a:endCxn id="274452" idx="1"/>
            </p:cNvCxnSpPr>
            <p:nvPr/>
          </p:nvCxnSpPr>
          <p:spPr bwMode="auto">
            <a:xfrm flipV="1">
              <a:off x="2587625" y="4722813"/>
              <a:ext cx="771525" cy="26987"/>
            </a:xfrm>
            <a:prstGeom prst="bentConnector3">
              <a:avLst>
                <a:gd name="adj1" fmla="val 50000"/>
              </a:avLst>
            </a:prstGeom>
            <a:noFill/>
            <a:ln w="22225">
              <a:solidFill>
                <a:srgbClr val="FF0000"/>
              </a:solidFill>
              <a:miter lim="800000"/>
              <a:headEnd/>
              <a:tailEnd type="triangle" w="med" len="med"/>
            </a:ln>
            <a:effectLst/>
          </p:spPr>
        </p:cxnSp>
        <p:sp>
          <p:nvSpPr>
            <p:cNvPr id="274454" name="Rectangle 22"/>
            <p:cNvSpPr>
              <a:spLocks noChangeArrowheads="1"/>
            </p:cNvSpPr>
            <p:nvPr/>
          </p:nvSpPr>
          <p:spPr bwMode="auto">
            <a:xfrm>
              <a:off x="6440488" y="6283325"/>
              <a:ext cx="576262" cy="3524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cxnSp>
          <p:nvCxnSpPr>
            <p:cNvPr id="274455" name="AutoShape 23"/>
            <p:cNvCxnSpPr>
              <a:cxnSpLocks noChangeShapeType="1"/>
            </p:cNvCxnSpPr>
            <p:nvPr/>
          </p:nvCxnSpPr>
          <p:spPr bwMode="auto">
            <a:xfrm>
              <a:off x="2655888" y="6343650"/>
              <a:ext cx="3798887" cy="155575"/>
            </a:xfrm>
            <a:prstGeom prst="bentConnector3">
              <a:avLst>
                <a:gd name="adj1" fmla="val 49977"/>
              </a:avLst>
            </a:prstGeom>
            <a:noFill/>
            <a:ln w="22225">
              <a:solidFill>
                <a:srgbClr val="FF0000"/>
              </a:solidFill>
              <a:miter lim="800000"/>
              <a:headEnd/>
              <a:tailEnd type="triangle" w="med" len="med"/>
            </a:ln>
            <a:effectLst/>
          </p:spPr>
        </p:cxn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/>
              <a:t>Self-Bill Maintenance – Modify Existing Self-Bill</a:t>
            </a:r>
          </a:p>
        </p:txBody>
      </p:sp>
      <p:sp>
        <p:nvSpPr>
          <p:cNvPr id="17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937369" y="6638544"/>
            <a:ext cx="1206631" cy="219456"/>
          </a:xfrm>
        </p:spPr>
        <p:txBody>
          <a:bodyPr/>
          <a:lstStyle/>
          <a:p>
            <a:r>
              <a:rPr lang="en-US" smtClean="0"/>
              <a:t>MC-SB-158</a:t>
            </a:r>
            <a:endParaRPr lang="en-US"/>
          </a:p>
        </p:txBody>
      </p:sp>
      <p:grpSp>
        <p:nvGrpSpPr>
          <p:cNvPr id="19" name="Group 18"/>
          <p:cNvGrpSpPr/>
          <p:nvPr/>
        </p:nvGrpSpPr>
        <p:grpSpPr>
          <a:xfrm>
            <a:off x="91566" y="981095"/>
            <a:ext cx="8948737" cy="5264150"/>
            <a:chOff x="195263" y="943387"/>
            <a:chExt cx="8948737" cy="5264150"/>
          </a:xfrm>
        </p:grpSpPr>
        <p:pic>
          <p:nvPicPr>
            <p:cNvPr id="278532" name="Picture 4" descr="SB-Maint_Updated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016000" y="3902487"/>
              <a:ext cx="6324600" cy="2305050"/>
            </a:xfrm>
            <a:prstGeom prst="rect">
              <a:avLst/>
            </a:prstGeom>
            <a:noFill/>
          </p:spPr>
        </p:pic>
        <p:pic>
          <p:nvPicPr>
            <p:cNvPr id="278533" name="Picture 5" descr="SB_Maint-warni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198688" y="2535650"/>
              <a:ext cx="3562350" cy="1377950"/>
            </a:xfrm>
            <a:prstGeom prst="rect">
              <a:avLst/>
            </a:prstGeom>
            <a:noFill/>
          </p:spPr>
        </p:pic>
        <p:pic>
          <p:nvPicPr>
            <p:cNvPr id="278534" name="Picture 6" descr="Self-Bill-Maint-Updated-LineInfo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57238" y="943387"/>
              <a:ext cx="7315200" cy="1590675"/>
            </a:xfrm>
            <a:prstGeom prst="rect">
              <a:avLst/>
            </a:prstGeom>
            <a:noFill/>
          </p:spPr>
        </p:pic>
        <p:sp>
          <p:nvSpPr>
            <p:cNvPr id="278539" name="Text Box 11"/>
            <p:cNvSpPr txBox="1">
              <a:spLocks noChangeArrowheads="1"/>
            </p:cNvSpPr>
            <p:nvPr/>
          </p:nvSpPr>
          <p:spPr bwMode="auto">
            <a:xfrm>
              <a:off x="7394575" y="2553112"/>
              <a:ext cx="1749425" cy="184665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 tIns="91440" bIns="91440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800" dirty="0">
                  <a:latin typeface="+mj-lt"/>
                </a:rPr>
                <a:t>New payment amount, displayed in end frame of Line Edit</a:t>
              </a:r>
            </a:p>
          </p:txBody>
        </p:sp>
        <p:sp>
          <p:nvSpPr>
            <p:cNvPr id="278541" name="Text Box 13"/>
            <p:cNvSpPr txBox="1">
              <a:spLocks noChangeArrowheads="1"/>
            </p:cNvSpPr>
            <p:nvPr/>
          </p:nvSpPr>
          <p:spPr bwMode="auto">
            <a:xfrm>
              <a:off x="195263" y="2667412"/>
              <a:ext cx="1763712" cy="12827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tIns="91440" bIns="91440">
              <a:spAutoFit/>
            </a:bodyPr>
            <a:lstStyle/>
            <a:p>
              <a:pPr algn="r">
                <a:spcBef>
                  <a:spcPct val="50000"/>
                </a:spcBef>
              </a:pPr>
              <a:r>
                <a:rPr lang="en-US" sz="1800" dirty="0">
                  <a:latin typeface="+mj-lt"/>
                </a:rPr>
                <a:t>System asks whether to override old amount</a:t>
              </a:r>
            </a:p>
          </p:txBody>
        </p:sp>
        <p:sp>
          <p:nvSpPr>
            <p:cNvPr id="278542" name="Line 14"/>
            <p:cNvSpPr>
              <a:spLocks noChangeShapeType="1"/>
            </p:cNvSpPr>
            <p:nvPr/>
          </p:nvSpPr>
          <p:spPr bwMode="auto">
            <a:xfrm>
              <a:off x="1958975" y="3346862"/>
              <a:ext cx="1163638" cy="0"/>
            </a:xfrm>
            <a:prstGeom prst="line">
              <a:avLst/>
            </a:prstGeom>
            <a:noFill/>
            <a:ln w="22225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278544" name="Text Box 16"/>
            <p:cNvSpPr txBox="1">
              <a:spLocks noChangeArrowheads="1"/>
            </p:cNvSpPr>
            <p:nvPr/>
          </p:nvSpPr>
          <p:spPr bwMode="auto">
            <a:xfrm>
              <a:off x="7419975" y="4240625"/>
              <a:ext cx="1554163" cy="155733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tIns="91440" bIns="91440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800" dirty="0">
                  <a:latin typeface="+mj-lt"/>
                </a:rPr>
                <a:t>New, updated amount displayed in first frame</a:t>
              </a:r>
            </a:p>
          </p:txBody>
        </p:sp>
        <p:sp>
          <p:nvSpPr>
            <p:cNvPr id="278551" name="Rectangle 23"/>
            <p:cNvSpPr>
              <a:spLocks noChangeArrowheads="1"/>
            </p:cNvSpPr>
            <p:nvPr/>
          </p:nvSpPr>
          <p:spPr bwMode="auto">
            <a:xfrm>
              <a:off x="4937125" y="1897475"/>
              <a:ext cx="706438" cy="28733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/>
            </a:p>
          </p:txBody>
        </p:sp>
        <p:cxnSp>
          <p:nvCxnSpPr>
            <p:cNvPr id="278552" name="AutoShape 24"/>
            <p:cNvCxnSpPr>
              <a:cxnSpLocks noChangeShapeType="1"/>
              <a:stCxn id="278539" idx="1"/>
              <a:endCxn id="278551" idx="3"/>
            </p:cNvCxnSpPr>
            <p:nvPr/>
          </p:nvCxnSpPr>
          <p:spPr bwMode="auto">
            <a:xfrm rot="10800000">
              <a:off x="5643563" y="2041144"/>
              <a:ext cx="1751012" cy="1435298"/>
            </a:xfrm>
            <a:prstGeom prst="bentConnector3">
              <a:avLst>
                <a:gd name="adj1" fmla="val 50000"/>
              </a:avLst>
            </a:prstGeom>
            <a:noFill/>
            <a:ln w="22225">
              <a:solidFill>
                <a:srgbClr val="FF0000"/>
              </a:solidFill>
              <a:miter lim="800000"/>
              <a:headEnd/>
              <a:tailEnd type="triangle" w="med" len="med"/>
            </a:ln>
            <a:effectLst/>
          </p:spPr>
        </p:cxnSp>
        <p:sp>
          <p:nvSpPr>
            <p:cNvPr id="278553" name="Rectangle 25"/>
            <p:cNvSpPr>
              <a:spLocks noChangeArrowheads="1"/>
            </p:cNvSpPr>
            <p:nvPr/>
          </p:nvSpPr>
          <p:spPr bwMode="auto">
            <a:xfrm>
              <a:off x="2913063" y="5318537"/>
              <a:ext cx="457200" cy="28733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/>
            </a:p>
          </p:txBody>
        </p:sp>
        <p:cxnSp>
          <p:nvCxnSpPr>
            <p:cNvPr id="278554" name="AutoShape 26"/>
            <p:cNvCxnSpPr>
              <a:cxnSpLocks noChangeShapeType="1"/>
            </p:cNvCxnSpPr>
            <p:nvPr/>
          </p:nvCxnSpPr>
          <p:spPr bwMode="auto">
            <a:xfrm rot="10800000" flipV="1">
              <a:off x="3357563" y="5123275"/>
              <a:ext cx="4049712" cy="442912"/>
            </a:xfrm>
            <a:prstGeom prst="bentConnector3">
              <a:avLst>
                <a:gd name="adj1" fmla="val 29944"/>
              </a:avLst>
            </a:prstGeom>
            <a:noFill/>
            <a:ln w="22225">
              <a:solidFill>
                <a:srgbClr val="FF0000"/>
              </a:solidFill>
              <a:miter lim="800000"/>
              <a:headEnd/>
              <a:tailEnd type="triangle" w="med" len="med"/>
            </a:ln>
            <a:effectLst/>
          </p:spPr>
        </p:cxn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Deleting Self-Bills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90235" y="6638544"/>
            <a:ext cx="1253765" cy="219456"/>
          </a:xfrm>
        </p:spPr>
        <p:txBody>
          <a:bodyPr/>
          <a:lstStyle/>
          <a:p>
            <a:r>
              <a:rPr lang="en-US" smtClean="0"/>
              <a:t>MC-SB-159</a:t>
            </a:r>
            <a:endParaRPr lang="en-US"/>
          </a:p>
        </p:txBody>
      </p:sp>
      <p:pic>
        <p:nvPicPr>
          <p:cNvPr id="280580" name="Picture 4" descr="sb_line_dele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97294" y="1435355"/>
            <a:ext cx="6330950" cy="41084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Apply Payments to Self-Bills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078771" y="6638544"/>
            <a:ext cx="1065229" cy="219456"/>
          </a:xfrm>
        </p:spPr>
        <p:txBody>
          <a:bodyPr/>
          <a:lstStyle/>
          <a:p>
            <a:r>
              <a:rPr lang="en-US" smtClean="0"/>
              <a:t>MC-SB-160</a:t>
            </a:r>
            <a:endParaRPr lang="en-US" dirty="0"/>
          </a:p>
        </p:txBody>
      </p:sp>
      <p:sp>
        <p:nvSpPr>
          <p:cNvPr id="263173" name="Rectangle 5"/>
          <p:cNvSpPr>
            <a:spLocks noGrp="1" noChangeArrowheads="1"/>
          </p:cNvSpPr>
          <p:nvPr>
            <p:ph idx="4294967295"/>
          </p:nvPr>
        </p:nvSpPr>
        <p:spPr>
          <a:xfrm>
            <a:off x="5187206" y="1822176"/>
            <a:ext cx="3570287" cy="3119437"/>
          </a:xfrm>
          <a:noFill/>
          <a:ln/>
        </p:spPr>
        <p:txBody>
          <a:bodyPr/>
          <a:lstStyle/>
          <a:p>
            <a:r>
              <a:rPr lang="en-US" sz="2400"/>
              <a:t>Use to credit payment to the invoices referenced by a self-bill document</a:t>
            </a:r>
          </a:p>
          <a:p>
            <a:r>
              <a:rPr lang="en-US" sz="2400"/>
              <a:t>Reconcile self-bills</a:t>
            </a:r>
          </a:p>
        </p:txBody>
      </p:sp>
      <p:pic>
        <p:nvPicPr>
          <p:cNvPr id="263174" name="Picture 6" descr="Self-Bill Con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956" y="1919013"/>
            <a:ext cx="4162425" cy="26955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/>
              <a:t>Payment Created by Confirming Self-Bill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956223" y="6638544"/>
            <a:ext cx="1187777" cy="219456"/>
          </a:xfrm>
        </p:spPr>
        <p:txBody>
          <a:bodyPr/>
          <a:lstStyle/>
          <a:p>
            <a:r>
              <a:rPr lang="en-US" smtClean="0"/>
              <a:t>MC-SB-165</a:t>
            </a:r>
            <a:endParaRPr lang="en-US" dirty="0"/>
          </a:p>
        </p:txBody>
      </p:sp>
      <p:pic>
        <p:nvPicPr>
          <p:cNvPr id="279556" name="Picture 4" descr="Cust-Paymen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43777" y="1404193"/>
            <a:ext cx="6648450" cy="43053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Reversing Self-Bills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984503" y="6638544"/>
            <a:ext cx="1159497" cy="219456"/>
          </a:xfrm>
        </p:spPr>
        <p:txBody>
          <a:bodyPr/>
          <a:lstStyle/>
          <a:p>
            <a:r>
              <a:rPr lang="en-US" smtClean="0"/>
              <a:t>MC-SB-190</a:t>
            </a:r>
            <a:endParaRPr lang="en-US" dirty="0"/>
          </a:p>
        </p:txBody>
      </p:sp>
      <p:sp>
        <p:nvSpPr>
          <p:cNvPr id="266245" name="Rectangle 5"/>
          <p:cNvSpPr>
            <a:spLocks noGrp="1" noChangeArrowheads="1"/>
          </p:cNvSpPr>
          <p:nvPr>
            <p:ph idx="4294967295"/>
          </p:nvPr>
        </p:nvSpPr>
        <p:spPr>
          <a:xfrm>
            <a:off x="5366319" y="1814513"/>
            <a:ext cx="3570287" cy="3119437"/>
          </a:xfrm>
          <a:noFill/>
          <a:ln/>
        </p:spPr>
        <p:txBody>
          <a:bodyPr/>
          <a:lstStyle/>
          <a:p>
            <a:r>
              <a:rPr lang="en-US"/>
              <a:t>Reverses payments made in Self-Bill Confirm</a:t>
            </a:r>
          </a:p>
          <a:p>
            <a:endParaRPr lang="en-US" sz="2400"/>
          </a:p>
        </p:txBody>
      </p:sp>
      <p:pic>
        <p:nvPicPr>
          <p:cNvPr id="266247" name="Picture 7" descr="sb_unconfir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369" y="1584325"/>
            <a:ext cx="4981575" cy="42386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Reports and Inquiries</a:t>
            </a:r>
          </a:p>
        </p:txBody>
      </p:sp>
      <p:sp>
        <p:nvSpPr>
          <p:cNvPr id="9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975076" y="6638544"/>
            <a:ext cx="1168924" cy="219456"/>
          </a:xfrm>
        </p:spPr>
        <p:txBody>
          <a:bodyPr/>
          <a:lstStyle/>
          <a:p>
            <a:r>
              <a:rPr lang="en-US" smtClean="0">
                <a:latin typeface="+mj-lt"/>
              </a:rPr>
              <a:t>MC-SB-200</a:t>
            </a:r>
            <a:endParaRPr lang="en-US" dirty="0">
              <a:latin typeface="+mj-lt"/>
            </a:endParaRPr>
          </a:p>
        </p:txBody>
      </p:sp>
      <p:pic>
        <p:nvPicPr>
          <p:cNvPr id="267268" name="Picture 4" descr="Self-Bill Repor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62" y="1058785"/>
            <a:ext cx="4953000" cy="3344862"/>
          </a:xfrm>
          <a:prstGeom prst="rect">
            <a:avLst/>
          </a:prstGeom>
          <a:noFill/>
        </p:spPr>
      </p:pic>
      <p:sp>
        <p:nvSpPr>
          <p:cNvPr id="267270" name="Text Box 6"/>
          <p:cNvSpPr txBox="1">
            <a:spLocks noChangeArrowheads="1"/>
          </p:cNvSpPr>
          <p:nvPr/>
        </p:nvSpPr>
        <p:spPr bwMode="auto">
          <a:xfrm>
            <a:off x="363538" y="5298997"/>
            <a:ext cx="3540125" cy="4587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tIns="91440" bIns="91440"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1800">
                <a:latin typeface="+mj-lt"/>
              </a:rPr>
              <a:t>Self-Bill Discrepancy Report</a:t>
            </a:r>
          </a:p>
        </p:txBody>
      </p:sp>
      <p:sp>
        <p:nvSpPr>
          <p:cNvPr id="267271" name="Text Box 7"/>
          <p:cNvSpPr txBox="1">
            <a:spLocks noChangeArrowheads="1"/>
          </p:cNvSpPr>
          <p:nvPr/>
        </p:nvSpPr>
        <p:spPr bwMode="auto">
          <a:xfrm>
            <a:off x="3929063" y="1111172"/>
            <a:ext cx="3814762" cy="4587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>
                <a:latin typeface="+mj-lt"/>
              </a:rPr>
              <a:t>Self-Bill Report</a:t>
            </a:r>
          </a:p>
        </p:txBody>
      </p:sp>
      <p:pic>
        <p:nvPicPr>
          <p:cNvPr id="267269" name="Picture 5" descr="Self-Bill-Discre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80438" y="2142930"/>
            <a:ext cx="5207000" cy="397033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Reports and Inquiries – Continued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012784" y="6638544"/>
            <a:ext cx="1131216" cy="219456"/>
          </a:xfrm>
        </p:spPr>
        <p:txBody>
          <a:bodyPr/>
          <a:lstStyle/>
          <a:p>
            <a:r>
              <a:rPr lang="en-US" smtClean="0"/>
              <a:t>MC-SB-210</a:t>
            </a:r>
            <a:endParaRPr lang="en-US" dirty="0"/>
          </a:p>
        </p:txBody>
      </p:sp>
      <p:grpSp>
        <p:nvGrpSpPr>
          <p:cNvPr id="6" name="Group 5"/>
          <p:cNvGrpSpPr/>
          <p:nvPr/>
        </p:nvGrpSpPr>
        <p:grpSpPr>
          <a:xfrm>
            <a:off x="598194" y="1595614"/>
            <a:ext cx="7924800" cy="4138613"/>
            <a:chOff x="598194" y="1765300"/>
            <a:chExt cx="7924800" cy="4138613"/>
          </a:xfrm>
        </p:grpSpPr>
        <p:pic>
          <p:nvPicPr>
            <p:cNvPr id="269316" name="Picture 4" descr="invoice_ar_report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98194" y="1765300"/>
              <a:ext cx="7924800" cy="3590925"/>
            </a:xfrm>
            <a:prstGeom prst="rect">
              <a:avLst/>
            </a:prstGeom>
            <a:noFill/>
          </p:spPr>
        </p:pic>
        <p:sp>
          <p:nvSpPr>
            <p:cNvPr id="269317" name="Text Box 5"/>
            <p:cNvSpPr txBox="1">
              <a:spLocks noChangeArrowheads="1"/>
            </p:cNvSpPr>
            <p:nvPr/>
          </p:nvSpPr>
          <p:spPr bwMode="auto">
            <a:xfrm>
              <a:off x="2067278" y="5445125"/>
              <a:ext cx="5003800" cy="4587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800" dirty="0">
                  <a:latin typeface="+mj-lt"/>
                </a:rPr>
                <a:t>Invoice AR Balance Report</a:t>
              </a:r>
            </a:p>
          </p:txBody>
        </p:sp>
      </p:grp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Reports and Inquiries – Continued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993930" y="6638544"/>
            <a:ext cx="1150070" cy="219456"/>
          </a:xfrm>
        </p:spPr>
        <p:txBody>
          <a:bodyPr/>
          <a:lstStyle/>
          <a:p>
            <a:r>
              <a:rPr lang="en-US" smtClean="0"/>
              <a:t>MC-SB-220</a:t>
            </a:r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402128" y="1345946"/>
            <a:ext cx="8324850" cy="4449762"/>
            <a:chOff x="402128" y="1779588"/>
            <a:chExt cx="8324850" cy="4449762"/>
          </a:xfrm>
        </p:grpSpPr>
        <p:pic>
          <p:nvPicPr>
            <p:cNvPr id="268292" name="Picture 4" descr="ship_inv_xref_report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02128" y="1779588"/>
              <a:ext cx="8324850" cy="3952875"/>
            </a:xfrm>
            <a:prstGeom prst="rect">
              <a:avLst/>
            </a:prstGeom>
            <a:noFill/>
          </p:spPr>
        </p:pic>
        <p:sp>
          <p:nvSpPr>
            <p:cNvPr id="268293" name="Text Box 5"/>
            <p:cNvSpPr txBox="1">
              <a:spLocks noChangeArrowheads="1"/>
            </p:cNvSpPr>
            <p:nvPr/>
          </p:nvSpPr>
          <p:spPr bwMode="auto">
            <a:xfrm>
              <a:off x="2062888" y="5770563"/>
              <a:ext cx="5003800" cy="45878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800">
                  <a:latin typeface="+mj-lt"/>
                </a:rPr>
                <a:t>Shipment-Invoice Crossref Report</a:t>
              </a: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Introduction to Self-Billing 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61955" y="6638544"/>
            <a:ext cx="1282045" cy="219456"/>
          </a:xfrm>
        </p:spPr>
        <p:txBody>
          <a:bodyPr/>
          <a:lstStyle/>
          <a:p>
            <a:r>
              <a:rPr lang="en-US" smtClean="0"/>
              <a:t>MC-SB-010</a:t>
            </a:r>
            <a:endParaRPr lang="en-US" dirty="0"/>
          </a:p>
        </p:txBody>
      </p:sp>
      <p:sp>
        <p:nvSpPr>
          <p:cNvPr id="270339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0" y="892175"/>
            <a:ext cx="8229600" cy="5424488"/>
          </a:xfrm>
        </p:spPr>
        <p:txBody>
          <a:bodyPr/>
          <a:lstStyle/>
          <a:p>
            <a:pPr>
              <a:spcBef>
                <a:spcPct val="75000"/>
              </a:spcBef>
            </a:pPr>
            <a:r>
              <a:rPr lang="en-US" sz="2400" dirty="0"/>
              <a:t>Used to process customer-initiated payments based on the information remitted on a customer document.</a:t>
            </a:r>
          </a:p>
          <a:p>
            <a:pPr>
              <a:spcBef>
                <a:spcPct val="75000"/>
              </a:spcBef>
            </a:pPr>
            <a:r>
              <a:rPr lang="en-US" sz="2400" dirty="0"/>
              <a:t>Commonly used in the automotive industry.</a:t>
            </a:r>
          </a:p>
          <a:p>
            <a:pPr>
              <a:spcBef>
                <a:spcPct val="75000"/>
              </a:spcBef>
            </a:pPr>
            <a:r>
              <a:rPr lang="en-US" sz="2400" dirty="0"/>
              <a:t>Customer remittance document can contain different details, depending on the specific industry. </a:t>
            </a:r>
          </a:p>
          <a:p>
            <a:pPr lvl="1">
              <a:spcBef>
                <a:spcPct val="50000"/>
              </a:spcBef>
            </a:pPr>
            <a:r>
              <a:rPr lang="en-US" sz="2000" dirty="0"/>
              <a:t>Customer bill-to, PO numbers, </a:t>
            </a:r>
            <a:r>
              <a:rPr lang="en-US" sz="2000" dirty="0" err="1"/>
              <a:t>kanban</a:t>
            </a:r>
            <a:r>
              <a:rPr lang="en-US" sz="2000" dirty="0"/>
              <a:t> numbers, RANs, shipper numbers, invoice line-item numbers, sales order (SO) numbers, and others</a:t>
            </a:r>
          </a:p>
          <a:p>
            <a:pPr>
              <a:spcBef>
                <a:spcPct val="75000"/>
              </a:spcBef>
            </a:pPr>
            <a:r>
              <a:rPr lang="en-US" sz="2400" dirty="0"/>
              <a:t>Customer remittance document </a:t>
            </a:r>
            <a:r>
              <a:rPr lang="en-US" sz="2400" u="sng" dirty="0"/>
              <a:t>must</a:t>
            </a:r>
            <a:r>
              <a:rPr lang="en-US" sz="2400" dirty="0"/>
              <a:t> include the amount payable to you, the supplier.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Self-Billing Work Flow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MC-SB-020</a:t>
            </a:r>
            <a:endParaRPr lang="en-US"/>
          </a:p>
        </p:txBody>
      </p:sp>
      <p:grpSp>
        <p:nvGrpSpPr>
          <p:cNvPr id="32" name="Group 31"/>
          <p:cNvGrpSpPr/>
          <p:nvPr/>
        </p:nvGrpSpPr>
        <p:grpSpPr>
          <a:xfrm>
            <a:off x="424197" y="1140634"/>
            <a:ext cx="8289392" cy="4821880"/>
            <a:chOff x="433624" y="1234904"/>
            <a:chExt cx="8289392" cy="4821880"/>
          </a:xfrm>
        </p:grpSpPr>
        <p:sp>
          <p:nvSpPr>
            <p:cNvPr id="4" name="Rectangle 3"/>
            <p:cNvSpPr/>
            <p:nvPr/>
          </p:nvSpPr>
          <p:spPr>
            <a:xfrm>
              <a:off x="433624" y="1234904"/>
              <a:ext cx="3704734" cy="989814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9050">
              <a:solidFill>
                <a:schemeClr val="tx1"/>
              </a:solidFill>
            </a:ln>
            <a:effectLst>
              <a:outerShdw dist="63500" dir="2700000" rotWithShape="0">
                <a:schemeClr val="bg1">
                  <a:lumMod val="75000"/>
                </a:scheme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/>
            <p:cNvSpPr/>
            <p:nvPr/>
          </p:nvSpPr>
          <p:spPr>
            <a:xfrm>
              <a:off x="5016714" y="1868081"/>
              <a:ext cx="3704734" cy="989814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9050">
              <a:solidFill>
                <a:schemeClr val="tx1"/>
              </a:solidFill>
            </a:ln>
            <a:effectLst>
              <a:outerShdw dist="63500" dir="2700000" rotWithShape="0">
                <a:schemeClr val="bg1">
                  <a:lumMod val="75000"/>
                </a:scheme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 5"/>
            <p:cNvSpPr/>
            <p:nvPr/>
          </p:nvSpPr>
          <p:spPr>
            <a:xfrm>
              <a:off x="435192" y="2518544"/>
              <a:ext cx="3704734" cy="989814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9050">
              <a:solidFill>
                <a:schemeClr val="tx1"/>
              </a:solidFill>
            </a:ln>
            <a:effectLst>
              <a:outerShdw dist="63500" dir="2700000" rotWithShape="0">
                <a:schemeClr val="bg1">
                  <a:lumMod val="75000"/>
                </a:scheme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Rectangle 6"/>
            <p:cNvSpPr/>
            <p:nvPr/>
          </p:nvSpPr>
          <p:spPr>
            <a:xfrm>
              <a:off x="436760" y="3811611"/>
              <a:ext cx="3704734" cy="989814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9050">
              <a:solidFill>
                <a:schemeClr val="tx1"/>
              </a:solidFill>
            </a:ln>
            <a:effectLst>
              <a:outerShdw dist="63500" dir="2700000" rotWithShape="0">
                <a:schemeClr val="bg1">
                  <a:lumMod val="75000"/>
                </a:scheme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/>
            <p:cNvSpPr/>
            <p:nvPr/>
          </p:nvSpPr>
          <p:spPr>
            <a:xfrm>
              <a:off x="438328" y="5066970"/>
              <a:ext cx="3704734" cy="989814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9050">
              <a:solidFill>
                <a:schemeClr val="tx1"/>
              </a:solidFill>
            </a:ln>
            <a:effectLst>
              <a:outerShdw dist="63500" dir="2700000" rotWithShape="0">
                <a:schemeClr val="bg1">
                  <a:lumMod val="75000"/>
                </a:scheme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5018282" y="3151721"/>
              <a:ext cx="3704734" cy="989814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9050">
              <a:solidFill>
                <a:schemeClr val="tx1"/>
              </a:solidFill>
            </a:ln>
            <a:effectLst>
              <a:outerShdw dist="63500" dir="2700000" rotWithShape="0">
                <a:schemeClr val="bg1">
                  <a:lumMod val="75000"/>
                </a:scheme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5010423" y="4435361"/>
              <a:ext cx="3704734" cy="989814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9050">
              <a:solidFill>
                <a:schemeClr val="tx1"/>
              </a:solidFill>
            </a:ln>
            <a:effectLst>
              <a:outerShdw dist="63500" dir="2700000" rotWithShape="0">
                <a:schemeClr val="bg1">
                  <a:lumMod val="75000"/>
                </a:scheme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2" name="Straight Arrow Connector 11"/>
            <p:cNvCxnSpPr>
              <a:stCxn id="4" idx="2"/>
              <a:endCxn id="6" idx="0"/>
            </p:cNvCxnSpPr>
            <p:nvPr/>
          </p:nvCxnSpPr>
          <p:spPr>
            <a:xfrm rot="16200000" flipH="1">
              <a:off x="2139862" y="2370847"/>
              <a:ext cx="293826" cy="1568"/>
            </a:xfrm>
            <a:prstGeom prst="straightConnector1">
              <a:avLst/>
            </a:prstGeom>
            <a:ln w="28575">
              <a:solidFill>
                <a:schemeClr val="tx1">
                  <a:lumMod val="75000"/>
                  <a:lumOff val="25000"/>
                </a:schemeClr>
              </a:solidFill>
              <a:headEnd type="none" w="med" len="med"/>
              <a:tailEnd type="triangl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Arrow Connector 13"/>
            <p:cNvCxnSpPr>
              <a:stCxn id="6" idx="2"/>
              <a:endCxn id="7" idx="0"/>
            </p:cNvCxnSpPr>
            <p:nvPr/>
          </p:nvCxnSpPr>
          <p:spPr>
            <a:xfrm rot="16200000" flipH="1">
              <a:off x="2136717" y="3659200"/>
              <a:ext cx="303253" cy="1568"/>
            </a:xfrm>
            <a:prstGeom prst="straightConnector1">
              <a:avLst/>
            </a:prstGeom>
            <a:ln w="28575">
              <a:solidFill>
                <a:schemeClr val="tx1">
                  <a:lumMod val="75000"/>
                  <a:lumOff val="25000"/>
                </a:schemeClr>
              </a:solidFill>
              <a:headEnd type="none" w="med" len="med"/>
              <a:tailEnd type="triangl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Arrow Connector 15"/>
            <p:cNvCxnSpPr>
              <a:stCxn id="7" idx="2"/>
              <a:endCxn id="8" idx="0"/>
            </p:cNvCxnSpPr>
            <p:nvPr/>
          </p:nvCxnSpPr>
          <p:spPr>
            <a:xfrm rot="16200000" flipH="1">
              <a:off x="2157139" y="4933413"/>
              <a:ext cx="265545" cy="1568"/>
            </a:xfrm>
            <a:prstGeom prst="straightConnector1">
              <a:avLst/>
            </a:prstGeom>
            <a:ln w="28575">
              <a:solidFill>
                <a:schemeClr val="tx1">
                  <a:lumMod val="75000"/>
                  <a:lumOff val="25000"/>
                </a:schemeClr>
              </a:solidFill>
              <a:headEnd type="none" w="med" len="med"/>
              <a:tailEnd type="triangl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hape 17"/>
            <p:cNvCxnSpPr>
              <a:stCxn id="8" idx="3"/>
              <a:endCxn id="5" idx="0"/>
            </p:cNvCxnSpPr>
            <p:nvPr/>
          </p:nvCxnSpPr>
          <p:spPr>
            <a:xfrm flipV="1">
              <a:off x="4143062" y="1868081"/>
              <a:ext cx="2726019" cy="3693796"/>
            </a:xfrm>
            <a:prstGeom prst="bentConnector4">
              <a:avLst>
                <a:gd name="adj1" fmla="val 16024"/>
                <a:gd name="adj2" fmla="val 106189"/>
              </a:avLst>
            </a:prstGeom>
            <a:ln w="28575">
              <a:solidFill>
                <a:schemeClr val="tx1">
                  <a:lumMod val="75000"/>
                  <a:lumOff val="25000"/>
                </a:schemeClr>
              </a:solidFill>
              <a:headEnd type="none" w="med" len="med"/>
              <a:tailEnd type="triangl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Arrow Connector 19"/>
            <p:cNvCxnSpPr>
              <a:stCxn id="5" idx="2"/>
              <a:endCxn id="9" idx="0"/>
            </p:cNvCxnSpPr>
            <p:nvPr/>
          </p:nvCxnSpPr>
          <p:spPr>
            <a:xfrm rot="16200000" flipH="1">
              <a:off x="6722952" y="3004024"/>
              <a:ext cx="293826" cy="1568"/>
            </a:xfrm>
            <a:prstGeom prst="straightConnector1">
              <a:avLst/>
            </a:prstGeom>
            <a:ln w="28575">
              <a:solidFill>
                <a:schemeClr val="tx1">
                  <a:lumMod val="75000"/>
                  <a:lumOff val="25000"/>
                </a:schemeClr>
              </a:solidFill>
              <a:headEnd type="none" w="med" len="med"/>
              <a:tailEnd type="triangl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Arrow Connector 23"/>
            <p:cNvCxnSpPr>
              <a:stCxn id="9" idx="2"/>
              <a:endCxn id="10" idx="0"/>
            </p:cNvCxnSpPr>
            <p:nvPr/>
          </p:nvCxnSpPr>
          <p:spPr>
            <a:xfrm rot="5400000">
              <a:off x="6719807" y="4284519"/>
              <a:ext cx="293826" cy="7859"/>
            </a:xfrm>
            <a:prstGeom prst="straightConnector1">
              <a:avLst/>
            </a:prstGeom>
            <a:ln w="28575">
              <a:solidFill>
                <a:schemeClr val="tx1">
                  <a:lumMod val="75000"/>
                  <a:lumOff val="25000"/>
                </a:schemeClr>
              </a:solidFill>
              <a:headEnd type="none" w="med" len="med"/>
              <a:tailEnd type="triangl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TextBox 24"/>
            <p:cNvSpPr txBox="1"/>
            <p:nvPr/>
          </p:nvSpPr>
          <p:spPr>
            <a:xfrm>
              <a:off x="622169" y="1414021"/>
              <a:ext cx="336537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dirty="0" smtClean="0">
                  <a:latin typeface="+mj-lt"/>
                </a:rPr>
                <a:t>Supplier makes shipments to </a:t>
              </a:r>
              <a:r>
                <a:rPr lang="en-US" sz="1800" dirty="0" smtClean="0">
                  <a:latin typeface="+mj-lt"/>
                </a:rPr>
                <a:t>customer.</a:t>
              </a:r>
              <a:endParaRPr lang="en-US" sz="1800" dirty="0">
                <a:latin typeface="+mj-lt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627010" y="2688129"/>
              <a:ext cx="331934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dirty="0" smtClean="0">
                  <a:latin typeface="+mj-lt"/>
                </a:rPr>
                <a:t>Shipments are received by customer</a:t>
              </a:r>
              <a:endParaRPr lang="en-US" sz="1800" dirty="0">
                <a:latin typeface="+mj-lt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544744" y="3987538"/>
              <a:ext cx="349935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dirty="0" smtClean="0">
                  <a:latin typeface="+mj-lt"/>
                </a:rPr>
                <a:t>Customer creates self-bill for new shipments</a:t>
              </a:r>
              <a:endParaRPr lang="en-US" sz="1800" dirty="0">
                <a:latin typeface="+mj-lt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501846" y="5250730"/>
              <a:ext cx="356110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dirty="0" smtClean="0">
                  <a:latin typeface="+mj-lt"/>
                </a:rPr>
                <a:t>Customer adds corrections for other self-bills</a:t>
              </a:r>
              <a:endParaRPr lang="en-US" sz="1800" dirty="0">
                <a:latin typeface="+mj-lt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5099773" y="2045615"/>
              <a:ext cx="352406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dirty="0" smtClean="0">
                  <a:latin typeface="+mj-lt"/>
                </a:rPr>
                <a:t>Customer remits self-bill and payment</a:t>
              </a:r>
              <a:endParaRPr lang="en-US" sz="1800" dirty="0">
                <a:latin typeface="+mj-lt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5064600" y="3177928"/>
              <a:ext cx="359813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dirty="0" smtClean="0">
                  <a:latin typeface="+mj-lt"/>
                </a:rPr>
                <a:t> Supplier receives and processes self-bills and payment</a:t>
              </a:r>
              <a:endParaRPr lang="en-US" sz="1800" dirty="0">
                <a:latin typeface="+mj-lt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5056613" y="4475453"/>
              <a:ext cx="360612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dirty="0" smtClean="0">
                  <a:latin typeface="+mj-lt"/>
                </a:rPr>
                <a:t>Supplier creates discrepancy notices if self-bill and invoice amounts differ</a:t>
              </a:r>
              <a:endParaRPr lang="en-US" sz="1800" dirty="0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0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Self-Billing Process Map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90235" y="6638544"/>
            <a:ext cx="1253765" cy="219456"/>
          </a:xfrm>
        </p:spPr>
        <p:txBody>
          <a:bodyPr/>
          <a:lstStyle/>
          <a:p>
            <a:r>
              <a:rPr lang="en-US" smtClean="0"/>
              <a:t>MC-SB-030</a:t>
            </a:r>
            <a:endParaRPr lang="en-US" dirty="0"/>
          </a:p>
        </p:txBody>
      </p:sp>
      <p:pic>
        <p:nvPicPr>
          <p:cNvPr id="257028" name="Picture 4" descr="Self-Billi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448" y="965808"/>
            <a:ext cx="3448050" cy="49434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8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Self-Billing Options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909089" y="6638544"/>
            <a:ext cx="1234911" cy="219456"/>
          </a:xfrm>
        </p:spPr>
        <p:txBody>
          <a:bodyPr/>
          <a:lstStyle/>
          <a:p>
            <a:r>
              <a:rPr lang="en-US" smtClean="0"/>
              <a:t>MC-SB-035</a:t>
            </a:r>
            <a:endParaRPr lang="en-US"/>
          </a:p>
        </p:txBody>
      </p:sp>
      <p:sp>
        <p:nvSpPr>
          <p:cNvPr id="247811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0" y="892175"/>
            <a:ext cx="8229600" cy="5424488"/>
          </a:xfrm>
        </p:spPr>
        <p:txBody>
          <a:bodyPr/>
          <a:lstStyle/>
          <a:p>
            <a:pPr>
              <a:lnSpc>
                <a:spcPct val="90000"/>
              </a:lnSpc>
              <a:spcBef>
                <a:spcPct val="75000"/>
              </a:spcBef>
            </a:pPr>
            <a:r>
              <a:rPr lang="en-US" sz="2400"/>
              <a:t>Automatically enter customer remittance information using Document Import (35.13).</a:t>
            </a:r>
          </a:p>
          <a:p>
            <a:pPr>
              <a:lnSpc>
                <a:spcPct val="90000"/>
              </a:lnSpc>
              <a:spcBef>
                <a:spcPct val="75000"/>
              </a:spcBef>
            </a:pPr>
            <a:r>
              <a:rPr lang="en-US" sz="2400"/>
              <a:t>Automatically enter remittance information based on hard-copy customer remittance advice using Self-Bill Auto Create (27.6.12.4).</a:t>
            </a:r>
          </a:p>
          <a:p>
            <a:pPr>
              <a:lnSpc>
                <a:spcPct val="90000"/>
              </a:lnSpc>
              <a:spcBef>
                <a:spcPct val="75000"/>
              </a:spcBef>
            </a:pPr>
            <a:r>
              <a:rPr lang="en-US" sz="2400"/>
              <a:t>Manually enter remittance information using Self-Bill Maintenance (27.6.12.1).</a:t>
            </a:r>
          </a:p>
          <a:p>
            <a:pPr>
              <a:lnSpc>
                <a:spcPct val="90000"/>
              </a:lnSpc>
              <a:spcBef>
                <a:spcPct val="75000"/>
              </a:spcBef>
            </a:pPr>
            <a:r>
              <a:rPr lang="en-US" sz="2400"/>
              <a:t>Apply under- or over-payment credit to accounts receivable based on customer remittance</a:t>
            </a:r>
          </a:p>
          <a:p>
            <a:pPr>
              <a:lnSpc>
                <a:spcPct val="90000"/>
              </a:lnSpc>
              <a:spcBef>
                <a:spcPct val="75000"/>
              </a:spcBef>
            </a:pPr>
            <a:r>
              <a:rPr lang="en-US" sz="2400"/>
              <a:t>Apply batch payments to invoices referenced on self-bills.</a:t>
            </a:r>
            <a:r>
              <a:rPr lang="en-US"/>
              <a:t> 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Self-Billing - Prerequisite Data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52528" y="6638544"/>
            <a:ext cx="1291472" cy="219456"/>
          </a:xfrm>
        </p:spPr>
        <p:txBody>
          <a:bodyPr/>
          <a:lstStyle/>
          <a:p>
            <a:r>
              <a:rPr lang="en-US" smtClean="0"/>
              <a:t>MC-SB-050</a:t>
            </a:r>
            <a:endParaRPr lang="en-US"/>
          </a:p>
        </p:txBody>
      </p:sp>
      <p:sp>
        <p:nvSpPr>
          <p:cNvPr id="271363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0" y="892175"/>
            <a:ext cx="8229600" cy="5424488"/>
          </a:xfrm>
        </p:spPr>
        <p:txBody>
          <a:bodyPr/>
          <a:lstStyle/>
          <a:p>
            <a:pPr>
              <a:spcAft>
                <a:spcPct val="50000"/>
              </a:spcAft>
            </a:pPr>
            <a:r>
              <a:rPr lang="en-US" sz="2400"/>
              <a:t>Self-Billing uses processed shipping information to match incoming customer-initiated payments.</a:t>
            </a:r>
          </a:p>
          <a:p>
            <a:pPr>
              <a:spcAft>
                <a:spcPct val="50000"/>
              </a:spcAft>
            </a:pPr>
            <a:r>
              <a:rPr lang="en-US" sz="2400"/>
              <a:t>Shipment details are captured at the time a shipper is confirmed. </a:t>
            </a:r>
          </a:p>
          <a:p>
            <a:pPr>
              <a:spcAft>
                <a:spcPct val="50000"/>
              </a:spcAft>
            </a:pPr>
            <a:r>
              <a:rPr lang="en-US" sz="2400"/>
              <a:t>Invoice, tax, order-level discount, and trailer information is captured at the time of invoice posting.</a:t>
            </a:r>
            <a:r>
              <a:rPr lang="en-US"/>
              <a:t> </a:t>
            </a:r>
          </a:p>
          <a:p>
            <a:pPr>
              <a:spcAft>
                <a:spcPct val="50000"/>
              </a:spcAft>
            </a:pPr>
            <a:r>
              <a:rPr lang="en-US"/>
              <a:t>Note: Always use shippers. Sales Order Shipments (7.9.15) does not generate self-billing data.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8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Activate Self-Billing</a:t>
            </a:r>
          </a:p>
        </p:txBody>
      </p:sp>
      <p:sp>
        <p:nvSpPr>
          <p:cNvPr id="10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14821" y="6638544"/>
            <a:ext cx="1329179" cy="219456"/>
          </a:xfrm>
        </p:spPr>
        <p:txBody>
          <a:bodyPr/>
          <a:lstStyle/>
          <a:p>
            <a:r>
              <a:rPr lang="en-US" smtClean="0"/>
              <a:t>MC-SB-060</a:t>
            </a:r>
            <a:endParaRPr lang="en-US" dirty="0"/>
          </a:p>
        </p:txBody>
      </p:sp>
      <p:grpSp>
        <p:nvGrpSpPr>
          <p:cNvPr id="11" name="Group 10"/>
          <p:cNvGrpSpPr/>
          <p:nvPr/>
        </p:nvGrpSpPr>
        <p:grpSpPr>
          <a:xfrm>
            <a:off x="1018822" y="1617310"/>
            <a:ext cx="7105650" cy="3733800"/>
            <a:chOff x="679450" y="2041525"/>
            <a:chExt cx="7105650" cy="3733800"/>
          </a:xfrm>
        </p:grpSpPr>
        <p:pic>
          <p:nvPicPr>
            <p:cNvPr id="249860" name="Picture 4" descr="sb_control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76288" y="2041525"/>
              <a:ext cx="4625975" cy="2692400"/>
            </a:xfrm>
            <a:prstGeom prst="rect">
              <a:avLst/>
            </a:prstGeom>
            <a:noFill/>
          </p:spPr>
        </p:pic>
        <p:sp>
          <p:nvSpPr>
            <p:cNvPr id="249862" name="Text Box 6"/>
            <p:cNvSpPr txBox="1">
              <a:spLocks noChangeArrowheads="1"/>
            </p:cNvSpPr>
            <p:nvPr/>
          </p:nvSpPr>
          <p:spPr bwMode="auto">
            <a:xfrm>
              <a:off x="5748338" y="2508250"/>
              <a:ext cx="2036762" cy="733425"/>
            </a:xfrm>
            <a:prstGeom prst="rect">
              <a:avLst/>
            </a:prstGeom>
            <a:noFill/>
            <a:ln w="15875" algn="ctr">
              <a:noFill/>
              <a:miter lim="800000"/>
              <a:headEnd/>
              <a:tailEnd/>
            </a:ln>
            <a:effectLst/>
          </p:spPr>
          <p:txBody>
            <a:bodyPr tIns="91440" bIns="91440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800">
                  <a:latin typeface="+mj-lt"/>
                </a:rPr>
                <a:t>Assign Self Billing prefix</a:t>
              </a:r>
            </a:p>
          </p:txBody>
        </p:sp>
        <p:sp>
          <p:nvSpPr>
            <p:cNvPr id="249864" name="Text Box 8"/>
            <p:cNvSpPr txBox="1">
              <a:spLocks noChangeArrowheads="1"/>
            </p:cNvSpPr>
            <p:nvPr/>
          </p:nvSpPr>
          <p:spPr bwMode="auto">
            <a:xfrm>
              <a:off x="679450" y="5041900"/>
              <a:ext cx="2598738" cy="733425"/>
            </a:xfrm>
            <a:prstGeom prst="rect">
              <a:avLst/>
            </a:prstGeom>
            <a:noFill/>
            <a:ln w="15875" algn="ctr">
              <a:noFill/>
              <a:miter lim="800000"/>
              <a:headEnd/>
              <a:tailEnd/>
            </a:ln>
            <a:effectLst/>
          </p:spPr>
          <p:txBody>
            <a:bodyPr tIns="91440" bIns="91440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800">
                  <a:latin typeface="+mj-lt"/>
                </a:rPr>
                <a:t>Daybook for Self Billing transactions</a:t>
              </a:r>
            </a:p>
          </p:txBody>
        </p:sp>
        <p:sp>
          <p:nvSpPr>
            <p:cNvPr id="249866" name="Rectangle 10"/>
            <p:cNvSpPr>
              <a:spLocks noChangeArrowheads="1"/>
            </p:cNvSpPr>
            <p:nvPr/>
          </p:nvSpPr>
          <p:spPr bwMode="auto">
            <a:xfrm>
              <a:off x="1319213" y="3187700"/>
              <a:ext cx="1685925" cy="3651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cxnSp>
          <p:nvCxnSpPr>
            <p:cNvPr id="249867" name="AutoShape 11"/>
            <p:cNvCxnSpPr>
              <a:cxnSpLocks noChangeShapeType="1"/>
              <a:stCxn id="249862" idx="1"/>
              <a:endCxn id="249866" idx="3"/>
            </p:cNvCxnSpPr>
            <p:nvPr/>
          </p:nvCxnSpPr>
          <p:spPr bwMode="auto">
            <a:xfrm rot="10800000" flipV="1">
              <a:off x="3005138" y="2874963"/>
              <a:ext cx="2743200" cy="495300"/>
            </a:xfrm>
            <a:prstGeom prst="bentConnector3">
              <a:avLst>
                <a:gd name="adj1" fmla="val 50000"/>
              </a:avLst>
            </a:prstGeom>
            <a:noFill/>
            <a:ln w="22225">
              <a:solidFill>
                <a:srgbClr val="FF0000"/>
              </a:solidFill>
              <a:miter lim="800000"/>
              <a:headEnd/>
              <a:tailEnd type="triangle" w="med" len="med"/>
            </a:ln>
            <a:effectLst/>
          </p:spPr>
        </p:cxnSp>
        <p:sp>
          <p:nvSpPr>
            <p:cNvPr id="249869" name="Rectangle 13"/>
            <p:cNvSpPr>
              <a:spLocks noChangeArrowheads="1"/>
            </p:cNvSpPr>
            <p:nvPr/>
          </p:nvSpPr>
          <p:spPr bwMode="auto">
            <a:xfrm>
              <a:off x="954088" y="3749675"/>
              <a:ext cx="2965450" cy="3397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cxnSp>
          <p:nvCxnSpPr>
            <p:cNvPr id="249870" name="AutoShape 14"/>
            <p:cNvCxnSpPr>
              <a:cxnSpLocks noChangeShapeType="1"/>
              <a:stCxn id="249864" idx="0"/>
              <a:endCxn id="249869" idx="2"/>
            </p:cNvCxnSpPr>
            <p:nvPr/>
          </p:nvCxnSpPr>
          <p:spPr bwMode="auto">
            <a:xfrm rot="16200000">
              <a:off x="1731963" y="4337050"/>
              <a:ext cx="952500" cy="457200"/>
            </a:xfrm>
            <a:prstGeom prst="bentConnector3">
              <a:avLst>
                <a:gd name="adj1" fmla="val 50000"/>
              </a:avLst>
            </a:prstGeom>
            <a:noFill/>
            <a:ln w="22225">
              <a:solidFill>
                <a:srgbClr val="FF0000"/>
              </a:solidFill>
              <a:miter lim="800000"/>
              <a:headEnd/>
              <a:tailEnd type="triangle" w="med" len="med"/>
            </a:ln>
            <a:effectLst/>
          </p:spPr>
        </p:cxn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8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Set Up Self-Billing for Customers</a:t>
            </a:r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946796" y="6638544"/>
            <a:ext cx="1197204" cy="219456"/>
          </a:xfrm>
        </p:spPr>
        <p:txBody>
          <a:bodyPr/>
          <a:lstStyle/>
          <a:p>
            <a:r>
              <a:rPr lang="en-US" dirty="0"/>
              <a:t>2009-MC-SB-070</a:t>
            </a:r>
          </a:p>
        </p:txBody>
      </p:sp>
      <p:sp>
        <p:nvSpPr>
          <p:cNvPr id="250883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0" y="1500188"/>
            <a:ext cx="8205788" cy="1370012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400"/>
              <a:t>Activate Self-Billing for a customer in Customer Data Maintenance </a:t>
            </a:r>
          </a:p>
          <a:p>
            <a:pPr>
              <a:lnSpc>
                <a:spcPct val="90000"/>
              </a:lnSpc>
            </a:pPr>
            <a:r>
              <a:rPr lang="en-US" sz="2400"/>
              <a:t>Select the Capture Self Billing Information field</a:t>
            </a:r>
          </a:p>
        </p:txBody>
      </p:sp>
      <p:pic>
        <p:nvPicPr>
          <p:cNvPr id="250884" name="Picture 4" descr="sb_custdatamain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88" y="3184525"/>
            <a:ext cx="2295525" cy="1085850"/>
          </a:xfrm>
          <a:prstGeom prst="rect">
            <a:avLst/>
          </a:prstGeom>
          <a:noFill/>
        </p:spPr>
      </p:pic>
      <p:sp>
        <p:nvSpPr>
          <p:cNvPr id="250885" name="Rectangle 5"/>
          <p:cNvSpPr>
            <a:spLocks noChangeArrowheads="1"/>
          </p:cNvSpPr>
          <p:nvPr/>
        </p:nvSpPr>
        <p:spPr bwMode="auto">
          <a:xfrm>
            <a:off x="452438" y="4460875"/>
            <a:ext cx="8153400" cy="100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tIns="91440" bIns="91440"/>
          <a:lstStyle/>
          <a:p>
            <a:pPr marL="342900" indent="-342900" algn="l">
              <a:lnSpc>
                <a:spcPct val="90000"/>
              </a:lnSpc>
              <a:spcBef>
                <a:spcPct val="20000"/>
              </a:spcBef>
              <a:buClr>
                <a:srgbClr val="890C4C"/>
              </a:buClr>
              <a:buFont typeface="Arial" pitchFamily="34" charset="0"/>
              <a:buChar char="•"/>
            </a:pPr>
            <a:r>
              <a:rPr lang="en-US" sz="2400" b="1" dirty="0">
                <a:latin typeface="+mj-lt"/>
              </a:rPr>
              <a:t>Note:</a:t>
            </a:r>
            <a:r>
              <a:rPr lang="en-US" sz="2400" dirty="0">
                <a:latin typeface="+mj-lt"/>
              </a:rPr>
              <a:t> this field only appears after you activate Self Billing in Self-Billing Control</a:t>
            </a:r>
          </a:p>
        </p:txBody>
      </p:sp>
      <p:sp>
        <p:nvSpPr>
          <p:cNvPr id="250886" name="Oval 6"/>
          <p:cNvSpPr>
            <a:spLocks noChangeArrowheads="1"/>
          </p:cNvSpPr>
          <p:nvPr/>
        </p:nvSpPr>
        <p:spPr bwMode="auto">
          <a:xfrm>
            <a:off x="1201738" y="3370263"/>
            <a:ext cx="1881187" cy="339725"/>
          </a:xfrm>
          <a:prstGeom prst="ellipse">
            <a:avLst/>
          </a:prstGeom>
          <a:noFill/>
          <a:ln w="25400" algn="ctr">
            <a:solidFill>
              <a:srgbClr val="0000FF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4325</TotalTime>
  <Words>739</Words>
  <Application>Microsoft Office PowerPoint</Application>
  <PresentationFormat>On-screen Show (4:3)</PresentationFormat>
  <Paragraphs>134</Paragraphs>
  <Slides>28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29" baseType="lpstr">
      <vt:lpstr>QAD 2010 Template</vt:lpstr>
      <vt:lpstr>  Self-Billing</vt:lpstr>
      <vt:lpstr>Objectives</vt:lpstr>
      <vt:lpstr>Introduction to Self-Billing </vt:lpstr>
      <vt:lpstr>Self-Billing Work Flow</vt:lpstr>
      <vt:lpstr>Self-Billing Process Map</vt:lpstr>
      <vt:lpstr>Self-Billing Options</vt:lpstr>
      <vt:lpstr>Self-Billing - Prerequisite Data</vt:lpstr>
      <vt:lpstr>Activate Self-Billing</vt:lpstr>
      <vt:lpstr>Set Up Self-Billing for Customers</vt:lpstr>
      <vt:lpstr>Set Up Self Billing for Customers - Continued</vt:lpstr>
      <vt:lpstr>Designate Customer Bank Account for Use with Self-Billing</vt:lpstr>
      <vt:lpstr>Self-Billing Data</vt:lpstr>
      <vt:lpstr>Self-Bill Auto Create</vt:lpstr>
      <vt:lpstr>Self-Bill Auto Create – Workbench</vt:lpstr>
      <vt:lpstr>Self-Bill Auto Create - Report</vt:lpstr>
      <vt:lpstr>Importing Self-Bills</vt:lpstr>
      <vt:lpstr>Self-Bill Maintenance</vt:lpstr>
      <vt:lpstr>Self-Bill Maintenance – New Self-Bill</vt:lpstr>
      <vt:lpstr>Self-Bill Maintenance – New Self-Bill</vt:lpstr>
      <vt:lpstr>Self-Bill Maintenance – Modify Existing Self-Bill </vt:lpstr>
      <vt:lpstr>Self-Bill Maintenance – Modify Existing Self-Bill</vt:lpstr>
      <vt:lpstr>Deleting Self-Bills</vt:lpstr>
      <vt:lpstr>Apply Payments to Self-Bills</vt:lpstr>
      <vt:lpstr>Payment Created by Confirming Self-Bill</vt:lpstr>
      <vt:lpstr>Reversing Self-Bills</vt:lpstr>
      <vt:lpstr>Reports and Inquiries</vt:lpstr>
      <vt:lpstr>Reports and Inquiries – Continued</vt:lpstr>
      <vt:lpstr>Reports and Inquiries – Continued</vt:lpstr>
    </vt:vector>
  </TitlesOfParts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QAD</dc:creator>
  <cp:lastModifiedBy>mdf</cp:lastModifiedBy>
  <cp:revision>223</cp:revision>
  <dcterms:created xsi:type="dcterms:W3CDTF">2006-05-18T22:11:08Z</dcterms:created>
  <dcterms:modified xsi:type="dcterms:W3CDTF">2011-01-19T19:45:56Z</dcterms:modified>
</cp:coreProperties>
</file>