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86" r:id="rId2"/>
    <p:sldMasterId id="2147483708" r:id="rId3"/>
    <p:sldMasterId id="2147483720" r:id="rId4"/>
  </p:sldMasterIdLst>
  <p:notesMasterIdLst>
    <p:notesMasterId r:id="rId45"/>
  </p:notesMasterIdLst>
  <p:handoutMasterIdLst>
    <p:handoutMasterId r:id="rId46"/>
  </p:handoutMasterIdLst>
  <p:sldIdLst>
    <p:sldId id="656" r:id="rId5"/>
    <p:sldId id="669" r:id="rId6"/>
    <p:sldId id="657" r:id="rId7"/>
    <p:sldId id="671" r:id="rId8"/>
    <p:sldId id="672" r:id="rId9"/>
    <p:sldId id="673" r:id="rId10"/>
    <p:sldId id="674" r:id="rId11"/>
    <p:sldId id="675" r:id="rId12"/>
    <p:sldId id="676" r:id="rId13"/>
    <p:sldId id="677" r:id="rId14"/>
    <p:sldId id="678" r:id="rId15"/>
    <p:sldId id="679" r:id="rId16"/>
    <p:sldId id="680" r:id="rId17"/>
    <p:sldId id="641" r:id="rId18"/>
    <p:sldId id="643" r:id="rId19"/>
    <p:sldId id="644" r:id="rId20"/>
    <p:sldId id="645" r:id="rId21"/>
    <p:sldId id="646" r:id="rId22"/>
    <p:sldId id="647" r:id="rId23"/>
    <p:sldId id="648" r:id="rId24"/>
    <p:sldId id="649" r:id="rId25"/>
    <p:sldId id="650" r:id="rId26"/>
    <p:sldId id="651" r:id="rId27"/>
    <p:sldId id="652" r:id="rId28"/>
    <p:sldId id="653" r:id="rId29"/>
    <p:sldId id="654" r:id="rId30"/>
    <p:sldId id="655" r:id="rId31"/>
    <p:sldId id="682" r:id="rId32"/>
    <p:sldId id="670" r:id="rId33"/>
    <p:sldId id="658" r:id="rId34"/>
    <p:sldId id="664" r:id="rId35"/>
    <p:sldId id="681" r:id="rId36"/>
    <p:sldId id="665" r:id="rId37"/>
    <p:sldId id="666" r:id="rId38"/>
    <p:sldId id="660" r:id="rId39"/>
    <p:sldId id="661" r:id="rId40"/>
    <p:sldId id="667" r:id="rId41"/>
    <p:sldId id="668" r:id="rId42"/>
    <p:sldId id="662" r:id="rId43"/>
    <p:sldId id="663" r:id="rId44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660066"/>
    <a:srgbClr val="000066"/>
    <a:srgbClr val="CC3300"/>
    <a:srgbClr val="003399"/>
    <a:srgbClr val="0033CC"/>
    <a:srgbClr val="0000FF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32" autoAdjust="0"/>
    <p:restoredTop sz="94619" autoAdjust="0"/>
  </p:normalViewPr>
  <p:slideViewPr>
    <p:cSldViewPr snapToGrid="0">
      <p:cViewPr>
        <p:scale>
          <a:sx n="100" d="100"/>
          <a:sy n="100" d="100"/>
        </p:scale>
        <p:origin x="-46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r>
              <a:rPr lang="en-US"/>
              <a:t>3.1_1_allocations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163B02DC-8B95-495F-A188-D95ACC5A2BE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3.1_1_allocations</a:t>
            </a:r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FA383660-A153-4957-8BF6-79D21F18006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3.1_1_allocations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DA0A4B-9FC8-4BD7-A8B7-ED7348B375A3}" type="slidenum">
              <a:rPr lang="en-US"/>
              <a:pPr/>
              <a:t>1</a:t>
            </a:fld>
            <a:endParaRPr lang="en-US"/>
          </a:p>
        </p:txBody>
      </p:sp>
      <p:sp>
        <p:nvSpPr>
          <p:cNvPr id="65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698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5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5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285701" name="Picture 5" descr="EX06_EMEA_Templat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2" name="Picture 2" descr="06_corp_ppt_Templa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5" name="Picture 2" descr="06_corp_ppt_Templa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4623743"/>
      </p:ext>
    </p:extLst>
  </p:cSld>
  <p:clrMapOvr>
    <a:masterClrMapping/>
  </p:clrMapOvr>
  <p:hf sldNum="0"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2002215"/>
      </p:ext>
    </p:extLst>
  </p:cSld>
  <p:clrMapOvr>
    <a:masterClrMapping/>
  </p:clrMapOvr>
  <p:hf sldNum="0"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632700" y="6619874"/>
            <a:ext cx="1435100" cy="238125"/>
          </a:xfrm>
          <a:prstGeom prst="rect">
            <a:avLst/>
          </a:prstGeom>
          <a:ln/>
        </p:spPr>
        <p:txBody>
          <a:bodyPr/>
          <a:lstStyle>
            <a:lvl1pPr algn="r">
              <a:defRPr sz="1000"/>
            </a:lvl1pPr>
          </a:lstStyle>
          <a:p>
            <a:pPr>
              <a:defRPr/>
            </a:pPr>
            <a:r>
              <a:rPr lang="en-US" smtClean="0"/>
              <a:t>2007-QS-OR-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2007-QS-OR-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467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8467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84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43800" y="6648450"/>
            <a:ext cx="16002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r>
              <a:rPr lang="en-US"/>
              <a:t>2008-MC-3.1-1-ALL-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082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90821" name="Picture 5" descr="pg2_graphic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90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43800" y="6648450"/>
            <a:ext cx="16002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r>
              <a:rPr lang="en-US"/>
              <a:t>2008-MC-3.1-1-ALL-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8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>
              <a:defRPr kumimoji="0" sz="800">
                <a:latin typeface="Arial" charset="0"/>
              </a:defRPr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  <p:pic>
        <p:nvPicPr>
          <p:cNvPr id="7" name="Picture 5" descr="pg2_graphic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/>
              <a:t/>
            </a:r>
            <a:br>
              <a:rPr lang="en-US" sz="2400" dirty="0"/>
            </a:br>
            <a:r>
              <a:rPr lang="en-US" dirty="0" smtClean="0"/>
              <a:t>QAD Enterprise Edition, Advanced Financials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57200" y="2503488"/>
            <a:ext cx="8229600" cy="3492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57413" name="Text Box 5"/>
          <p:cNvSpPr txBox="1">
            <a:spLocks noChangeArrowheads="1"/>
          </p:cNvSpPr>
          <p:nvPr/>
        </p:nvSpPr>
        <p:spPr bwMode="auto">
          <a:xfrm>
            <a:off x="452438" y="1590675"/>
            <a:ext cx="7423150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>
                <a:latin typeface="+mj-lt"/>
              </a:rPr>
              <a:t>Financial </a:t>
            </a:r>
            <a:r>
              <a:rPr lang="en-US" dirty="0" smtClean="0">
                <a:latin typeface="+mj-lt"/>
              </a:rPr>
              <a:t>Allocations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201"/>
            <a:ext cx="8229600" cy="716523"/>
          </a:xfrm>
        </p:spPr>
        <p:txBody>
          <a:bodyPr/>
          <a:lstStyle/>
          <a:p>
            <a:r>
              <a:rPr lang="en-US"/>
              <a:t>GL Allocation Create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39025" y="6619875"/>
            <a:ext cx="1704975" cy="238125"/>
          </a:xfrm>
        </p:spPr>
        <p:txBody>
          <a:bodyPr/>
          <a:lstStyle/>
          <a:p>
            <a:r>
              <a:rPr lang="en-US" smtClean="0"/>
              <a:t>MC-3.1-1-ALL-100</a:t>
            </a:r>
            <a:endParaRPr lang="en-US" dirty="0"/>
          </a:p>
        </p:txBody>
      </p:sp>
      <p:pic>
        <p:nvPicPr>
          <p:cNvPr id="687107" name="Picture 3" descr="Allocation-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1352550"/>
            <a:ext cx="5808663" cy="4333875"/>
          </a:xfrm>
          <a:prstGeom prst="rect">
            <a:avLst/>
          </a:prstGeom>
          <a:noFill/>
        </p:spPr>
      </p:pic>
      <p:sp>
        <p:nvSpPr>
          <p:cNvPr id="687108" name="Text Box 4"/>
          <p:cNvSpPr txBox="1">
            <a:spLocks noChangeArrowheads="1"/>
          </p:cNvSpPr>
          <p:nvPr/>
        </p:nvSpPr>
        <p:spPr bwMode="auto">
          <a:xfrm>
            <a:off x="6481763" y="1506538"/>
            <a:ext cx="2479675" cy="101566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2000" dirty="0">
                <a:latin typeface="+mj-lt"/>
              </a:rPr>
              <a:t>Use to create the allocation structure</a:t>
            </a:r>
          </a:p>
        </p:txBody>
      </p:sp>
      <p:sp>
        <p:nvSpPr>
          <p:cNvPr id="687109" name="Oval 5"/>
          <p:cNvSpPr>
            <a:spLocks noChangeArrowheads="1"/>
          </p:cNvSpPr>
          <p:nvPr/>
        </p:nvSpPr>
        <p:spPr bwMode="auto">
          <a:xfrm>
            <a:off x="488950" y="2276475"/>
            <a:ext cx="2225675" cy="6604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87110" name="Oval 6"/>
          <p:cNvSpPr>
            <a:spLocks noChangeArrowheads="1"/>
          </p:cNvSpPr>
          <p:nvPr/>
        </p:nvSpPr>
        <p:spPr bwMode="auto">
          <a:xfrm>
            <a:off x="538163" y="3375025"/>
            <a:ext cx="2154237" cy="558800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Allocation Transactions</a:t>
            </a:r>
          </a:p>
        </p:txBody>
      </p:sp>
      <p:sp>
        <p:nvSpPr>
          <p:cNvPr id="688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spcBef>
                <a:spcPts val="800"/>
              </a:spcBef>
            </a:pPr>
            <a:r>
              <a:rPr lang="en-US"/>
              <a:t>Distribute costs and revenues to accounts, sub-accounts, cost centers, and projects.</a:t>
            </a:r>
          </a:p>
          <a:p>
            <a:pPr>
              <a:lnSpc>
                <a:spcPct val="80000"/>
              </a:lnSpc>
              <a:spcBef>
                <a:spcPct val="90000"/>
              </a:spcBef>
            </a:pPr>
            <a:r>
              <a:rPr lang="en-US"/>
              <a:t>Identify types of cost, and automatically distribute costs to the cost targets.</a:t>
            </a:r>
          </a:p>
          <a:p>
            <a:pPr>
              <a:lnSpc>
                <a:spcPct val="80000"/>
              </a:lnSpc>
              <a:spcBef>
                <a:spcPct val="90000"/>
              </a:spcBef>
            </a:pPr>
            <a:r>
              <a:rPr lang="en-US"/>
              <a:t>Use </a:t>
            </a:r>
            <a:r>
              <a:rPr lang="en-US">
                <a:solidFill>
                  <a:srgbClr val="0033CC"/>
                </a:solidFill>
              </a:rPr>
              <a:t>GL Allocation Batch Create (25.3.22.6)</a:t>
            </a:r>
            <a:r>
              <a:rPr lang="en-US"/>
              <a:t> to create batches of allocations.</a:t>
            </a:r>
          </a:p>
          <a:p>
            <a:pPr>
              <a:lnSpc>
                <a:spcPct val="80000"/>
              </a:lnSpc>
              <a:spcBef>
                <a:spcPct val="90000"/>
              </a:spcBef>
            </a:pPr>
            <a:r>
              <a:rPr lang="en-US"/>
              <a:t>Use </a:t>
            </a:r>
            <a:r>
              <a:rPr lang="en-US">
                <a:solidFill>
                  <a:srgbClr val="0033CC"/>
                </a:solidFill>
              </a:rPr>
              <a:t>Allocation Batch Run Execute (25.13.9)</a:t>
            </a:r>
            <a:r>
              <a:rPr lang="en-US"/>
              <a:t> to run the allocation batches.</a:t>
            </a:r>
          </a:p>
          <a:p>
            <a:pPr>
              <a:lnSpc>
                <a:spcPct val="80000"/>
              </a:lnSpc>
              <a:spcBef>
                <a:spcPct val="90000"/>
              </a:spcBef>
            </a:pPr>
            <a:r>
              <a:rPr lang="en-US"/>
              <a:t>The Budget daemon must be active. </a:t>
            </a:r>
          </a:p>
          <a:p>
            <a:pPr>
              <a:lnSpc>
                <a:spcPct val="80000"/>
              </a:lnSpc>
              <a:spcBef>
                <a:spcPts val="800"/>
              </a:spcBef>
              <a:buFont typeface="Webdings" pitchFamily="18" charset="2"/>
              <a:buNone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43800" y="6619875"/>
            <a:ext cx="1600200" cy="238125"/>
          </a:xfrm>
        </p:spPr>
        <p:txBody>
          <a:bodyPr/>
          <a:lstStyle/>
          <a:p>
            <a:r>
              <a:rPr lang="en-US" smtClean="0"/>
              <a:t>MC-3.1-1-ALL-110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Create Allocation Batches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05700" y="6619875"/>
            <a:ext cx="1638300" cy="238125"/>
          </a:xfrm>
        </p:spPr>
        <p:txBody>
          <a:bodyPr/>
          <a:lstStyle/>
          <a:p>
            <a:r>
              <a:rPr lang="en-US" dirty="0" smtClean="0"/>
              <a:t>MC-3.1-1-ALL-120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135063" y="1322388"/>
            <a:ext cx="6865937" cy="4675187"/>
            <a:chOff x="639763" y="1865313"/>
            <a:chExt cx="6865937" cy="4675187"/>
          </a:xfrm>
        </p:grpSpPr>
        <p:pic>
          <p:nvPicPr>
            <p:cNvPr id="689155" name="Picture 3" descr="Allocation-batch_modify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00163" y="1865313"/>
              <a:ext cx="6205537" cy="2873375"/>
            </a:xfrm>
            <a:prstGeom prst="rect">
              <a:avLst/>
            </a:prstGeom>
            <a:noFill/>
          </p:spPr>
        </p:pic>
        <p:sp>
          <p:nvSpPr>
            <p:cNvPr id="689156" name="AutoShape 4"/>
            <p:cNvSpPr>
              <a:spLocks/>
            </p:cNvSpPr>
            <p:nvPr/>
          </p:nvSpPr>
          <p:spPr bwMode="auto">
            <a:xfrm rot="16200000">
              <a:off x="2357438" y="3698875"/>
              <a:ext cx="244475" cy="873125"/>
            </a:xfrm>
            <a:prstGeom prst="leftBrace">
              <a:avLst>
                <a:gd name="adj1" fmla="val 29762"/>
                <a:gd name="adj2" fmla="val 50000"/>
              </a:avLst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9157" name="Text Box 5"/>
            <p:cNvSpPr txBox="1">
              <a:spLocks noChangeArrowheads="1"/>
            </p:cNvSpPr>
            <p:nvPr/>
          </p:nvSpPr>
          <p:spPr bwMode="auto">
            <a:xfrm>
              <a:off x="639763" y="4886325"/>
              <a:ext cx="2460625" cy="165417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45720" rIns="45720">
              <a:spAutoFit/>
            </a:bodyPr>
            <a:lstStyle/>
            <a:p>
              <a:pPr>
                <a:spcBef>
                  <a:spcPts val="400"/>
                </a:spcBef>
              </a:pPr>
              <a:r>
                <a:rPr lang="en-US" sz="1800" b="1" u="sng" dirty="0">
                  <a:latin typeface="+mj-lt"/>
                </a:rPr>
                <a:t>JE Groups </a:t>
              </a:r>
            </a:p>
            <a:p>
              <a:pPr>
                <a:spcBef>
                  <a:spcPts val="400"/>
                </a:spcBef>
              </a:pPr>
              <a:r>
                <a:rPr lang="en-US" sz="1800" dirty="0">
                  <a:latin typeface="+mj-lt"/>
                </a:rPr>
                <a:t>Transaction groups that contain allocations.</a:t>
              </a:r>
            </a:p>
            <a:p>
              <a:pPr algn="r">
                <a:spcBef>
                  <a:spcPct val="50000"/>
                </a:spcBef>
              </a:pPr>
              <a:endParaRPr lang="en-US" sz="1800" dirty="0">
                <a:latin typeface="+mj-lt"/>
              </a:endParaRPr>
            </a:p>
          </p:txBody>
        </p:sp>
        <p:sp>
          <p:nvSpPr>
            <p:cNvPr id="689158" name="Oval 6"/>
            <p:cNvSpPr>
              <a:spLocks noChangeArrowheads="1"/>
            </p:cNvSpPr>
            <p:nvPr/>
          </p:nvSpPr>
          <p:spPr bwMode="auto">
            <a:xfrm>
              <a:off x="2863850" y="3584575"/>
              <a:ext cx="1076325" cy="427038"/>
            </a:xfrm>
            <a:prstGeom prst="ellipse">
              <a:avLst/>
            </a:prstGeom>
            <a:noFill/>
            <a:ln w="25400" algn="ctr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9159" name="Text Box 7"/>
            <p:cNvSpPr txBox="1">
              <a:spLocks noChangeArrowheads="1"/>
            </p:cNvSpPr>
            <p:nvPr/>
          </p:nvSpPr>
          <p:spPr bwMode="auto">
            <a:xfrm>
              <a:off x="3868738" y="4816475"/>
              <a:ext cx="2855912" cy="139012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45720" rIns="45720">
              <a:spAutoFit/>
            </a:bodyPr>
            <a:lstStyle/>
            <a:p>
              <a:pPr>
                <a:spcBef>
                  <a:spcPts val="400"/>
                </a:spcBef>
              </a:pPr>
              <a:r>
                <a:rPr lang="en-US" sz="1800" dirty="0">
                  <a:latin typeface="+mj-lt"/>
                </a:rPr>
                <a:t>Allocation code previously created in </a:t>
              </a:r>
            </a:p>
            <a:p>
              <a:pPr>
                <a:spcBef>
                  <a:spcPts val="400"/>
                </a:spcBef>
              </a:pPr>
              <a:r>
                <a:rPr lang="en-US" sz="1800" dirty="0">
                  <a:latin typeface="+mj-lt"/>
                </a:rPr>
                <a:t>GL Allocation Create.</a:t>
              </a:r>
            </a:p>
            <a:p>
              <a:pPr>
                <a:spcBef>
                  <a:spcPct val="50000"/>
                </a:spcBef>
              </a:pPr>
              <a:endParaRPr lang="en-US" sz="1800" dirty="0">
                <a:latin typeface="+mj-lt"/>
              </a:endParaRPr>
            </a:p>
          </p:txBody>
        </p:sp>
        <p:sp>
          <p:nvSpPr>
            <p:cNvPr id="689160" name="Line 8"/>
            <p:cNvSpPr>
              <a:spLocks noChangeShapeType="1"/>
            </p:cNvSpPr>
            <p:nvPr/>
          </p:nvSpPr>
          <p:spPr bwMode="auto">
            <a:xfrm flipH="1" flipV="1">
              <a:off x="3768725" y="4052888"/>
              <a:ext cx="561975" cy="881062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round/>
              <a:headEnd/>
              <a:tailEnd type="triangle" w="med" len="med"/>
            </a:ln>
            <a:effectLst/>
          </p:spPr>
          <p:txBody>
            <a:bodyPr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9161" name="Line 9"/>
            <p:cNvSpPr>
              <a:spLocks noChangeShapeType="1"/>
            </p:cNvSpPr>
            <p:nvPr/>
          </p:nvSpPr>
          <p:spPr bwMode="auto">
            <a:xfrm flipV="1">
              <a:off x="2489200" y="4368800"/>
              <a:ext cx="0" cy="538163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Run Allocation Batch</a:t>
            </a:r>
          </a:p>
        </p:txBody>
      </p:sp>
      <p:sp>
        <p:nvSpPr>
          <p:cNvPr id="690180" name="Rectangle 4"/>
          <p:cNvSpPr>
            <a:spLocks noGrp="1" noChangeArrowheads="1"/>
          </p:cNvSpPr>
          <p:nvPr>
            <p:ph idx="1"/>
          </p:nvPr>
        </p:nvSpPr>
        <p:spPr>
          <a:xfrm>
            <a:off x="161925" y="1520825"/>
            <a:ext cx="2808288" cy="4402138"/>
          </a:xfrm>
          <a:noFill/>
          <a:ln/>
        </p:spPr>
        <p:txBody>
          <a:bodyPr/>
          <a:lstStyle/>
          <a:p>
            <a:r>
              <a:rPr lang="en-US" sz="1800">
                <a:latin typeface="Californian FB" pitchFamily="18" charset="0"/>
              </a:rPr>
              <a:t>The Budget daemon calculates the allocation batch figures.</a:t>
            </a:r>
          </a:p>
          <a:p>
            <a:pPr>
              <a:spcBef>
                <a:spcPct val="180000"/>
              </a:spcBef>
              <a:buFont typeface="Webdings" pitchFamily="18" charset="2"/>
              <a:buNone/>
            </a:pPr>
            <a:r>
              <a:rPr lang="en-US" sz="1800" b="1">
                <a:latin typeface="Californian FB" pitchFamily="18" charset="0"/>
              </a:rPr>
              <a:t>     Note:</a:t>
            </a:r>
            <a:r>
              <a:rPr lang="en-US" sz="1800">
                <a:latin typeface="Californian FB" pitchFamily="18" charset="0"/>
              </a:rPr>
              <a:t> The Budget daemon must be running.</a:t>
            </a:r>
          </a:p>
          <a:p>
            <a:pPr>
              <a:spcBef>
                <a:spcPct val="180000"/>
              </a:spcBef>
            </a:pPr>
            <a:r>
              <a:rPr lang="en-US" sz="1800">
                <a:latin typeface="Californian FB" pitchFamily="18" charset="0"/>
              </a:rPr>
              <a:t>The result of the allocation run is immediately posted.</a:t>
            </a:r>
          </a:p>
          <a:p>
            <a:endParaRPr lang="en-US" sz="1800">
              <a:latin typeface="Californian FB" pitchFamily="18" charset="0"/>
            </a:endParaRPr>
          </a:p>
          <a:p>
            <a:endParaRPr lang="en-US">
              <a:latin typeface="Californian FB" pitchFamily="18" charset="0"/>
            </a:endParaRPr>
          </a:p>
          <a:p>
            <a:endParaRPr lang="en-US">
              <a:latin typeface="Californian FB" pitchFamily="18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86650" y="6619875"/>
            <a:ext cx="1657350" cy="238125"/>
          </a:xfrm>
        </p:spPr>
        <p:txBody>
          <a:bodyPr/>
          <a:lstStyle/>
          <a:p>
            <a:r>
              <a:rPr lang="en-US" smtClean="0"/>
              <a:t>MC-3.1-1-ALL-130</a:t>
            </a:r>
            <a:endParaRPr lang="en-US" dirty="0"/>
          </a:p>
        </p:txBody>
      </p:sp>
      <p:pic>
        <p:nvPicPr>
          <p:cNvPr id="690179" name="Picture 3" descr="Allocation-Batch-Ru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2100" y="1406525"/>
            <a:ext cx="5911850" cy="3517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  <a:noFill/>
        </p:spPr>
        <p:txBody>
          <a:bodyPr anchor="ctr"/>
          <a:lstStyle/>
          <a:p>
            <a:r>
              <a:rPr lang="en-US" dirty="0"/>
              <a:t>Allocation Batch Execution</a:t>
            </a: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7543800" y="6648450"/>
            <a:ext cx="1600200" cy="2095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1000" dirty="0" smtClean="0"/>
              <a:t>MC-3.1-1-ALL-140</a:t>
            </a:r>
            <a:endParaRPr lang="en-US" sz="1000" dirty="0"/>
          </a:p>
        </p:txBody>
      </p:sp>
      <p:grpSp>
        <p:nvGrpSpPr>
          <p:cNvPr id="21" name="Group 20"/>
          <p:cNvGrpSpPr/>
          <p:nvPr/>
        </p:nvGrpSpPr>
        <p:grpSpPr>
          <a:xfrm>
            <a:off x="1657350" y="1152525"/>
            <a:ext cx="5819775" cy="4746625"/>
            <a:chOff x="971550" y="1628775"/>
            <a:chExt cx="5819775" cy="4746625"/>
          </a:xfrm>
        </p:grpSpPr>
        <p:sp>
          <p:nvSpPr>
            <p:cNvPr id="642051" name="Rectangle 3"/>
            <p:cNvSpPr>
              <a:spLocks noChangeArrowheads="1"/>
            </p:cNvSpPr>
            <p:nvPr/>
          </p:nvSpPr>
          <p:spPr bwMode="auto">
            <a:xfrm>
              <a:off x="971550" y="1628775"/>
              <a:ext cx="2592388" cy="472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/>
            <a:lstStyle/>
            <a:p>
              <a:r>
                <a:rPr lang="en-US" sz="1800">
                  <a:latin typeface="+mj-lt"/>
                </a:rPr>
                <a:t>Allocation batch</a:t>
              </a:r>
            </a:p>
          </p:txBody>
        </p:sp>
        <p:sp>
          <p:nvSpPr>
            <p:cNvPr id="642052" name="Rectangle 4"/>
            <p:cNvSpPr>
              <a:spLocks noChangeArrowheads="1"/>
            </p:cNvSpPr>
            <p:nvPr/>
          </p:nvSpPr>
          <p:spPr bwMode="auto">
            <a:xfrm>
              <a:off x="1116013" y="1989138"/>
              <a:ext cx="2290762" cy="1800225"/>
            </a:xfrm>
            <a:prstGeom prst="rect">
              <a:avLst/>
            </a:prstGeom>
            <a:solidFill>
              <a:srgbClr val="7C9FD2"/>
            </a:solidFill>
            <a:ln w="9525" algn="ctr">
              <a:solidFill>
                <a:srgbClr val="37619F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r>
                <a:rPr lang="en-US" sz="1800">
                  <a:latin typeface="+mj-lt"/>
                </a:rPr>
                <a:t>Posting group 1</a:t>
              </a:r>
              <a:endParaRPr lang="en-US" sz="1600">
                <a:latin typeface="+mj-lt"/>
              </a:endParaRPr>
            </a:p>
          </p:txBody>
        </p:sp>
        <p:sp>
          <p:nvSpPr>
            <p:cNvPr id="642053" name="Rectangle 5"/>
            <p:cNvSpPr>
              <a:spLocks noChangeArrowheads="1"/>
            </p:cNvSpPr>
            <p:nvPr/>
          </p:nvSpPr>
          <p:spPr bwMode="auto">
            <a:xfrm>
              <a:off x="1306513" y="2327275"/>
              <a:ext cx="1944687" cy="523875"/>
            </a:xfrm>
            <a:prstGeom prst="rect">
              <a:avLst/>
            </a:prstGeom>
            <a:solidFill>
              <a:srgbClr val="355E9B"/>
            </a:solidFill>
            <a:ln w="9525" algn="ctr">
              <a:solidFill>
                <a:srgbClr val="37619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1800">
                  <a:solidFill>
                    <a:schemeClr val="bg1"/>
                  </a:solidFill>
                  <a:latin typeface="+mj-lt"/>
                </a:rPr>
                <a:t>Allocation A</a:t>
              </a:r>
            </a:p>
          </p:txBody>
        </p:sp>
        <p:sp>
          <p:nvSpPr>
            <p:cNvPr id="642054" name="Rectangle 6"/>
            <p:cNvSpPr>
              <a:spLocks noChangeArrowheads="1"/>
            </p:cNvSpPr>
            <p:nvPr/>
          </p:nvSpPr>
          <p:spPr bwMode="auto">
            <a:xfrm>
              <a:off x="1306513" y="2976563"/>
              <a:ext cx="1944687" cy="523875"/>
            </a:xfrm>
            <a:prstGeom prst="rect">
              <a:avLst/>
            </a:prstGeom>
            <a:solidFill>
              <a:srgbClr val="355E9B"/>
            </a:solidFill>
            <a:ln w="9525" algn="ctr">
              <a:solidFill>
                <a:srgbClr val="37619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1800">
                  <a:solidFill>
                    <a:schemeClr val="bg1"/>
                  </a:solidFill>
                  <a:latin typeface="+mj-lt"/>
                </a:rPr>
                <a:t>Allocation B</a:t>
              </a:r>
            </a:p>
          </p:txBody>
        </p:sp>
        <p:sp>
          <p:nvSpPr>
            <p:cNvPr id="642055" name="Text Box 7"/>
            <p:cNvSpPr txBox="1">
              <a:spLocks noChangeArrowheads="1"/>
            </p:cNvSpPr>
            <p:nvPr/>
          </p:nvSpPr>
          <p:spPr bwMode="auto">
            <a:xfrm>
              <a:off x="1331913" y="3141663"/>
              <a:ext cx="1800225" cy="6413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>
                  <a:latin typeface="+mj-lt"/>
                </a:rPr>
                <a:t>…</a:t>
              </a:r>
            </a:p>
          </p:txBody>
        </p:sp>
        <p:sp>
          <p:nvSpPr>
            <p:cNvPr id="642056" name="Rectangle 8"/>
            <p:cNvSpPr>
              <a:spLocks noChangeArrowheads="1"/>
            </p:cNvSpPr>
            <p:nvPr/>
          </p:nvSpPr>
          <p:spPr bwMode="auto">
            <a:xfrm>
              <a:off x="1116013" y="4076700"/>
              <a:ext cx="2290762" cy="2005013"/>
            </a:xfrm>
            <a:prstGeom prst="rect">
              <a:avLst/>
            </a:prstGeom>
            <a:solidFill>
              <a:srgbClr val="7C9FD2"/>
            </a:solidFill>
            <a:ln w="9525" algn="ctr">
              <a:solidFill>
                <a:schemeClr val="accent1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r>
                <a:rPr lang="en-US" sz="1800">
                  <a:latin typeface="+mj-lt"/>
                </a:rPr>
                <a:t>Posting group 2</a:t>
              </a:r>
              <a:endParaRPr lang="en-US" sz="1600">
                <a:latin typeface="+mj-lt"/>
              </a:endParaRPr>
            </a:p>
          </p:txBody>
        </p:sp>
        <p:sp>
          <p:nvSpPr>
            <p:cNvPr id="642057" name="Rectangle 9"/>
            <p:cNvSpPr>
              <a:spLocks noChangeArrowheads="1"/>
            </p:cNvSpPr>
            <p:nvPr/>
          </p:nvSpPr>
          <p:spPr bwMode="auto">
            <a:xfrm>
              <a:off x="1327150" y="4568825"/>
              <a:ext cx="1944688" cy="523875"/>
            </a:xfrm>
            <a:prstGeom prst="rect">
              <a:avLst/>
            </a:prstGeom>
            <a:solidFill>
              <a:srgbClr val="355E9B"/>
            </a:solidFill>
            <a:ln w="9525" algn="ctr">
              <a:solidFill>
                <a:srgbClr val="37619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1800">
                  <a:solidFill>
                    <a:schemeClr val="bg1"/>
                  </a:solidFill>
                  <a:latin typeface="+mj-lt"/>
                </a:rPr>
                <a:t>Allocation X</a:t>
              </a:r>
            </a:p>
          </p:txBody>
        </p:sp>
        <p:sp>
          <p:nvSpPr>
            <p:cNvPr id="642058" name="Rectangle 10"/>
            <p:cNvSpPr>
              <a:spLocks noChangeArrowheads="1"/>
            </p:cNvSpPr>
            <p:nvPr/>
          </p:nvSpPr>
          <p:spPr bwMode="auto">
            <a:xfrm>
              <a:off x="1327150" y="5218113"/>
              <a:ext cx="1944688" cy="523875"/>
            </a:xfrm>
            <a:prstGeom prst="rect">
              <a:avLst/>
            </a:prstGeom>
            <a:solidFill>
              <a:srgbClr val="355E9B"/>
            </a:solidFill>
            <a:ln w="9525" algn="ctr">
              <a:solidFill>
                <a:srgbClr val="37619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1800">
                  <a:solidFill>
                    <a:schemeClr val="bg1"/>
                  </a:solidFill>
                  <a:latin typeface="+mj-lt"/>
                </a:rPr>
                <a:t>Allocation Y</a:t>
              </a:r>
            </a:p>
          </p:txBody>
        </p:sp>
        <p:sp>
          <p:nvSpPr>
            <p:cNvPr id="642059" name="Text Box 11"/>
            <p:cNvSpPr txBox="1">
              <a:spLocks noChangeArrowheads="1"/>
            </p:cNvSpPr>
            <p:nvPr/>
          </p:nvSpPr>
          <p:spPr bwMode="auto">
            <a:xfrm>
              <a:off x="1331913" y="5445125"/>
              <a:ext cx="1800225" cy="6413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>
                  <a:latin typeface="+mj-lt"/>
                </a:rPr>
                <a:t>…</a:t>
              </a:r>
            </a:p>
          </p:txBody>
        </p:sp>
        <p:sp>
          <p:nvSpPr>
            <p:cNvPr id="642060" name="Text Box 12"/>
            <p:cNvSpPr txBox="1">
              <a:spLocks noChangeArrowheads="1"/>
            </p:cNvSpPr>
            <p:nvPr/>
          </p:nvSpPr>
          <p:spPr bwMode="auto">
            <a:xfrm>
              <a:off x="1331913" y="5734050"/>
              <a:ext cx="1800225" cy="6413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>
                  <a:latin typeface="+mj-lt"/>
                </a:rPr>
                <a:t>…</a:t>
              </a:r>
            </a:p>
          </p:txBody>
        </p:sp>
        <p:cxnSp>
          <p:nvCxnSpPr>
            <p:cNvPr id="642061" name="AutoShape 13"/>
            <p:cNvCxnSpPr>
              <a:cxnSpLocks noChangeShapeType="1"/>
              <a:stCxn id="642052" idx="3"/>
              <a:endCxn id="642062" idx="0"/>
            </p:cNvCxnSpPr>
            <p:nvPr/>
          </p:nvCxnSpPr>
          <p:spPr bwMode="auto">
            <a:xfrm>
              <a:off x="3406775" y="2889250"/>
              <a:ext cx="2239963" cy="107950"/>
            </a:xfrm>
            <a:prstGeom prst="bentConnector2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642062" name="Rectangle 14"/>
            <p:cNvSpPr>
              <a:spLocks noChangeArrowheads="1"/>
            </p:cNvSpPr>
            <p:nvPr/>
          </p:nvSpPr>
          <p:spPr bwMode="auto">
            <a:xfrm>
              <a:off x="4500563" y="2997200"/>
              <a:ext cx="2290762" cy="84296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r>
                <a:rPr lang="en-US" sz="1800">
                  <a:latin typeface="+mj-lt"/>
                </a:rPr>
                <a:t>Budget Deamon </a:t>
              </a:r>
              <a:br>
                <a:rPr lang="en-US" sz="1800">
                  <a:latin typeface="+mj-lt"/>
                </a:rPr>
              </a:br>
              <a:r>
                <a:rPr lang="en-US" sz="1800">
                  <a:latin typeface="+mj-lt"/>
                </a:rPr>
                <a:t>recalculates </a:t>
              </a:r>
              <a:br>
                <a:rPr lang="en-US" sz="1800">
                  <a:latin typeface="+mj-lt"/>
                </a:rPr>
              </a:br>
              <a:r>
                <a:rPr lang="en-US" sz="1800">
                  <a:latin typeface="+mj-lt"/>
                </a:rPr>
                <a:t>source values</a:t>
              </a:r>
              <a:endParaRPr lang="en-US" sz="1600">
                <a:latin typeface="+mj-lt"/>
              </a:endParaRPr>
            </a:p>
          </p:txBody>
        </p:sp>
        <p:cxnSp>
          <p:nvCxnSpPr>
            <p:cNvPr id="642063" name="AutoShape 15"/>
            <p:cNvCxnSpPr>
              <a:cxnSpLocks noChangeShapeType="1"/>
              <a:stCxn id="642062" idx="2"/>
              <a:endCxn id="642056" idx="0"/>
            </p:cNvCxnSpPr>
            <p:nvPr/>
          </p:nvCxnSpPr>
          <p:spPr bwMode="auto">
            <a:xfrm rot="5400000">
              <a:off x="3836194" y="2266157"/>
              <a:ext cx="236537" cy="3384550"/>
            </a:xfrm>
            <a:prstGeom prst="bentConnector3">
              <a:avLst>
                <a:gd name="adj1" fmla="val 49667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 dirty="0"/>
              <a:t>Demo 1: Allocate Housing Costs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24750" y="6629400"/>
            <a:ext cx="1619250" cy="228600"/>
          </a:xfrm>
        </p:spPr>
        <p:txBody>
          <a:bodyPr/>
          <a:lstStyle/>
          <a:p>
            <a:pPr algn="r"/>
            <a:r>
              <a:rPr lang="en-US" sz="1000" smtClean="0"/>
              <a:t>MC-3.1-1-ALL-150</a:t>
            </a:r>
            <a:endParaRPr lang="en-US" sz="1000" dirty="0"/>
          </a:p>
        </p:txBody>
      </p:sp>
      <p:sp>
        <p:nvSpPr>
          <p:cNvPr id="64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14375" y="1014413"/>
            <a:ext cx="8153400" cy="50530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Collect the electricity, water, and heating costs for November 2007</a:t>
            </a:r>
          </a:p>
          <a:p>
            <a:pPr>
              <a:lnSpc>
                <a:spcPct val="80000"/>
              </a:lnSpc>
            </a:pPr>
            <a:r>
              <a:rPr lang="en-US" dirty="0"/>
              <a:t>Allocate the total costs to the company departments, according to the following fixed distribution:</a:t>
            </a:r>
          </a:p>
          <a:p>
            <a:pPr lvl="2">
              <a:lnSpc>
                <a:spcPct val="80000"/>
              </a:lnSpc>
            </a:pPr>
            <a:r>
              <a:rPr lang="en-US" dirty="0" err="1"/>
              <a:t>Adm</a:t>
            </a:r>
            <a:r>
              <a:rPr lang="en-US" dirty="0"/>
              <a:t>:	10%</a:t>
            </a:r>
          </a:p>
          <a:p>
            <a:pPr lvl="2">
              <a:lnSpc>
                <a:spcPct val="80000"/>
              </a:lnSpc>
            </a:pPr>
            <a:r>
              <a:rPr lang="en-US" dirty="0"/>
              <a:t>Mfg:		40%</a:t>
            </a:r>
          </a:p>
          <a:p>
            <a:pPr lvl="2">
              <a:lnSpc>
                <a:spcPct val="80000"/>
              </a:lnSpc>
            </a:pPr>
            <a:r>
              <a:rPr lang="en-US" dirty="0"/>
              <a:t>R&amp;D:	30%</a:t>
            </a:r>
          </a:p>
          <a:p>
            <a:pPr lvl="2">
              <a:lnSpc>
                <a:spcPct val="80000"/>
              </a:lnSpc>
            </a:pPr>
            <a:r>
              <a:rPr lang="en-US" dirty="0" err="1"/>
              <a:t>Sls</a:t>
            </a:r>
            <a:r>
              <a:rPr lang="en-US" dirty="0"/>
              <a:t>:		20%</a:t>
            </a:r>
          </a:p>
          <a:p>
            <a:pPr>
              <a:lnSpc>
                <a:spcPct val="80000"/>
              </a:lnSpc>
            </a:pPr>
            <a:r>
              <a:rPr lang="en-US" dirty="0"/>
              <a:t>Post to a Transient layer </a:t>
            </a:r>
          </a:p>
          <a:p>
            <a:pPr>
              <a:lnSpc>
                <a:spcPct val="80000"/>
              </a:lnSpc>
            </a:pPr>
            <a:r>
              <a:rPr lang="en-US" dirty="0"/>
              <a:t>Review and final posting to the primary/official layer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Demo Case 1: Accounts Involved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67600" y="6629400"/>
            <a:ext cx="1676400" cy="228600"/>
          </a:xfrm>
        </p:spPr>
        <p:txBody>
          <a:bodyPr/>
          <a:lstStyle/>
          <a:p>
            <a:pPr algn="r"/>
            <a:r>
              <a:rPr lang="en-US" sz="1000" smtClean="0"/>
              <a:t>MC-3.1-1-ALL-160</a:t>
            </a:r>
            <a:endParaRPr lang="en-US" sz="1000" dirty="0"/>
          </a:p>
        </p:txBody>
      </p:sp>
      <p:pic>
        <p:nvPicPr>
          <p:cNvPr id="64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8263" y="2495550"/>
            <a:ext cx="6456362" cy="18176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 dirty="0"/>
              <a:t>Demo Case 1: Source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58075" y="6629400"/>
            <a:ext cx="1685925" cy="228600"/>
          </a:xfrm>
        </p:spPr>
        <p:txBody>
          <a:bodyPr/>
          <a:lstStyle/>
          <a:p>
            <a:pPr algn="r"/>
            <a:r>
              <a:rPr lang="en-US" sz="1000" smtClean="0"/>
              <a:t>MC-3.1-1-ALL-170</a:t>
            </a:r>
            <a:endParaRPr lang="en-US" sz="1000" dirty="0"/>
          </a:p>
        </p:txBody>
      </p:sp>
      <p:pic>
        <p:nvPicPr>
          <p:cNvPr id="64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0275" y="1912938"/>
            <a:ext cx="7269163" cy="30289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Demo Case 1: Target Template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96175" y="6629400"/>
            <a:ext cx="1647825" cy="228600"/>
          </a:xfrm>
        </p:spPr>
        <p:txBody>
          <a:bodyPr/>
          <a:lstStyle/>
          <a:p>
            <a:pPr algn="r"/>
            <a:r>
              <a:rPr lang="en-US" sz="1000" smtClean="0"/>
              <a:t>MC-3.1-1-ALL-180</a:t>
            </a:r>
            <a:endParaRPr lang="en-US" sz="1000" dirty="0"/>
          </a:p>
        </p:txBody>
      </p:sp>
      <p:pic>
        <p:nvPicPr>
          <p:cNvPr id="64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8" y="1949450"/>
            <a:ext cx="7497762" cy="30384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Demo Case 1: Allocation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7543800" y="6648450"/>
            <a:ext cx="1600200" cy="2095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1000" smtClean="0"/>
              <a:t>MC-3.1-1-ALL-190</a:t>
            </a:r>
            <a:endParaRPr lang="en-US" sz="1000" dirty="0"/>
          </a:p>
        </p:txBody>
      </p:sp>
      <p:pic>
        <p:nvPicPr>
          <p:cNvPr id="64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988" y="1284288"/>
            <a:ext cx="7294562" cy="4267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6789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Learn about allocation capabilities in QAD Financials</a:t>
            </a:r>
          </a:p>
          <a:p>
            <a:r>
              <a:rPr lang="en-US"/>
              <a:t>Learn how to set up and use allocations for your business case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96175" y="6619875"/>
            <a:ext cx="1647825" cy="238125"/>
          </a:xfrm>
        </p:spPr>
        <p:txBody>
          <a:bodyPr/>
          <a:lstStyle/>
          <a:p>
            <a:r>
              <a:rPr lang="en-US" smtClean="0"/>
              <a:t>MC-3.1-1-ALL-020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Demo Case 1: Target Posting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19975" y="6629400"/>
            <a:ext cx="1724025" cy="228600"/>
          </a:xfrm>
        </p:spPr>
        <p:txBody>
          <a:bodyPr/>
          <a:lstStyle/>
          <a:p>
            <a:pPr algn="r"/>
            <a:r>
              <a:rPr lang="en-US" sz="1000" smtClean="0"/>
              <a:t>MC-3.1-1-ALL-200</a:t>
            </a:r>
            <a:endParaRPr lang="en-US" sz="1000" dirty="0"/>
          </a:p>
        </p:txBody>
      </p:sp>
      <p:pic>
        <p:nvPicPr>
          <p:cNvPr id="64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188" y="2182813"/>
            <a:ext cx="7145337" cy="248602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201"/>
            <a:ext cx="8229600" cy="716523"/>
          </a:xfrm>
        </p:spPr>
        <p:txBody>
          <a:bodyPr/>
          <a:lstStyle/>
          <a:p>
            <a:r>
              <a:rPr lang="en-US"/>
              <a:t>Demo 2: Allocate Manufacturing Costs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77125" y="6629400"/>
            <a:ext cx="1666875" cy="228600"/>
          </a:xfrm>
        </p:spPr>
        <p:txBody>
          <a:bodyPr/>
          <a:lstStyle/>
          <a:p>
            <a:pPr algn="r"/>
            <a:r>
              <a:rPr lang="en-US" sz="1000" dirty="0" smtClean="0"/>
              <a:t>MC-3.1-1-ALL-210</a:t>
            </a:r>
            <a:endParaRPr lang="en-US" sz="1000" dirty="0"/>
          </a:p>
        </p:txBody>
      </p:sp>
      <p:sp>
        <p:nvSpPr>
          <p:cNvPr id="65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00188"/>
            <a:ext cx="8153400" cy="5053012"/>
          </a:xfrm>
        </p:spPr>
        <p:txBody>
          <a:bodyPr/>
          <a:lstStyle/>
          <a:p>
            <a:r>
              <a:rPr lang="en-US"/>
              <a:t>Allocate manufacturing costs to production sites</a:t>
            </a:r>
          </a:p>
          <a:p>
            <a:pPr>
              <a:spcBef>
                <a:spcPct val="60000"/>
              </a:spcBef>
            </a:pPr>
            <a:r>
              <a:rPr lang="en-US"/>
              <a:t>Allocate the cost proportional to the machine hours run in each site</a:t>
            </a:r>
          </a:p>
          <a:p>
            <a:pPr lvl="1"/>
            <a:endParaRPr lang="en-US"/>
          </a:p>
          <a:p>
            <a:pPr lvl="2"/>
            <a:r>
              <a:rPr lang="en-US"/>
              <a:t>WC01:	150 HRS</a:t>
            </a:r>
          </a:p>
          <a:p>
            <a:pPr lvl="2"/>
            <a:r>
              <a:rPr lang="en-US"/>
              <a:t>WC02:	170 HRS</a:t>
            </a:r>
          </a:p>
          <a:p>
            <a:pPr lvl="2"/>
            <a:r>
              <a:rPr lang="en-US"/>
              <a:t>WC03:	100 HRS</a:t>
            </a:r>
          </a:p>
          <a:p>
            <a:pPr lvl="1"/>
            <a:endParaRPr lang="en-US"/>
          </a:p>
          <a:p>
            <a:pPr lvl="1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273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  <a:noFill/>
          <a:ln/>
        </p:spPr>
        <p:txBody>
          <a:bodyPr/>
          <a:lstStyle/>
          <a:p>
            <a:r>
              <a:rPr lang="en-US"/>
              <a:t>Demo Case 2: Source and Fraction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00950" y="6629400"/>
            <a:ext cx="1543050" cy="228600"/>
          </a:xfrm>
        </p:spPr>
        <p:txBody>
          <a:bodyPr/>
          <a:lstStyle/>
          <a:p>
            <a:pPr algn="r"/>
            <a:r>
              <a:rPr lang="en-US" sz="1000" smtClean="0"/>
              <a:t>MC-3.1-1-ALL-220</a:t>
            </a:r>
            <a:endParaRPr lang="en-US" sz="1000" dirty="0"/>
          </a:p>
        </p:txBody>
      </p:sp>
      <p:sp>
        <p:nvSpPr>
          <p:cNvPr id="65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625" y="1889125"/>
            <a:ext cx="1428750" cy="701675"/>
          </a:xfrm>
        </p:spPr>
        <p:txBody>
          <a:bodyPr/>
          <a:lstStyle/>
          <a:p>
            <a:pPr>
              <a:buFont typeface="Webdings" pitchFamily="18" charset="2"/>
              <a:buNone/>
            </a:pPr>
            <a:r>
              <a:rPr lang="en-US">
                <a:latin typeface="+mj-lt"/>
              </a:rPr>
              <a:t>Source </a:t>
            </a:r>
          </a:p>
        </p:txBody>
      </p:sp>
      <p:sp>
        <p:nvSpPr>
          <p:cNvPr id="651270" name="Line 6"/>
          <p:cNvSpPr>
            <a:spLocks noChangeShapeType="1"/>
          </p:cNvSpPr>
          <p:nvPr/>
        </p:nvSpPr>
        <p:spPr bwMode="auto">
          <a:xfrm>
            <a:off x="1711325" y="2190750"/>
            <a:ext cx="1274763" cy="0"/>
          </a:xfrm>
          <a:prstGeom prst="line">
            <a:avLst/>
          </a:prstGeom>
          <a:noFill/>
          <a:ln w="222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651271" name="Rectangle 7"/>
          <p:cNvSpPr>
            <a:spLocks noChangeArrowheads="1"/>
          </p:cNvSpPr>
          <p:nvPr/>
        </p:nvSpPr>
        <p:spPr bwMode="auto">
          <a:xfrm>
            <a:off x="441325" y="3943350"/>
            <a:ext cx="16589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>
                <a:latin typeface="+mj-lt"/>
              </a:rPr>
              <a:t>Fraction </a:t>
            </a:r>
          </a:p>
        </p:txBody>
      </p:sp>
      <p:pic>
        <p:nvPicPr>
          <p:cNvPr id="651274" name="Picture 7" descr="alloc wbs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6738" y="1566863"/>
            <a:ext cx="5614987" cy="176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1275" name="Line 11"/>
          <p:cNvSpPr>
            <a:spLocks noChangeShapeType="1"/>
          </p:cNvSpPr>
          <p:nvPr/>
        </p:nvSpPr>
        <p:spPr bwMode="auto">
          <a:xfrm>
            <a:off x="1890713" y="4268788"/>
            <a:ext cx="1093787" cy="0"/>
          </a:xfrm>
          <a:prstGeom prst="line">
            <a:avLst/>
          </a:prstGeom>
          <a:noFill/>
          <a:ln w="222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651276" name="Picture 8" descr="alloc wbs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8013" y="3938588"/>
            <a:ext cx="554513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201"/>
            <a:ext cx="8229600" cy="716523"/>
          </a:xfrm>
        </p:spPr>
        <p:txBody>
          <a:bodyPr/>
          <a:lstStyle/>
          <a:p>
            <a:r>
              <a:rPr lang="en-US"/>
              <a:t>Demo Case 2: Target Template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15225" y="6629400"/>
            <a:ext cx="1628775" cy="228600"/>
          </a:xfrm>
        </p:spPr>
        <p:txBody>
          <a:bodyPr/>
          <a:lstStyle/>
          <a:p>
            <a:pPr algn="r"/>
            <a:r>
              <a:rPr lang="en-US" sz="1000" smtClean="0"/>
              <a:t>MC-3.1-1-ALL-230</a:t>
            </a:r>
            <a:endParaRPr lang="en-US" sz="1000" dirty="0"/>
          </a:p>
        </p:txBody>
      </p:sp>
      <p:pic>
        <p:nvPicPr>
          <p:cNvPr id="652293" name="Picture 3" descr="alloc case 2 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088" y="2181225"/>
            <a:ext cx="7218362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/>
              <a:t>Demo Case 2: Allocation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153275" y="6629400"/>
            <a:ext cx="1990725" cy="228600"/>
          </a:xfrm>
        </p:spPr>
        <p:txBody>
          <a:bodyPr/>
          <a:lstStyle/>
          <a:p>
            <a:pPr algn="r"/>
            <a:r>
              <a:rPr lang="en-US" sz="1000" smtClean="0"/>
              <a:t>MC-3.1-1-ALL-240</a:t>
            </a:r>
            <a:endParaRPr lang="en-US" sz="1000" dirty="0"/>
          </a:p>
        </p:txBody>
      </p:sp>
      <p:pic>
        <p:nvPicPr>
          <p:cNvPr id="6533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338" y="1166813"/>
            <a:ext cx="7535862" cy="46005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/>
              <a:t>Demo Case 2: Batch Run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81875" y="6629400"/>
            <a:ext cx="1762125" cy="228600"/>
          </a:xfrm>
        </p:spPr>
        <p:txBody>
          <a:bodyPr/>
          <a:lstStyle/>
          <a:p>
            <a:pPr algn="r"/>
            <a:r>
              <a:rPr lang="en-US" sz="1000" dirty="0" smtClean="0"/>
              <a:t>MC-3.1-1-ALL-250</a:t>
            </a:r>
            <a:endParaRPr lang="en-US" sz="1000" dirty="0"/>
          </a:p>
        </p:txBody>
      </p:sp>
      <p:pic>
        <p:nvPicPr>
          <p:cNvPr id="654341" name="Picture 10" descr="demo case 2 batch ru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838" y="2201863"/>
            <a:ext cx="7673975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Demo Case 2: Target Posting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34250" y="6629400"/>
            <a:ext cx="1809750" cy="228600"/>
          </a:xfrm>
        </p:spPr>
        <p:txBody>
          <a:bodyPr/>
          <a:lstStyle/>
          <a:p>
            <a:pPr algn="r"/>
            <a:r>
              <a:rPr lang="en-US" sz="1000" smtClean="0"/>
              <a:t>MC-3.1-1-ALL-260</a:t>
            </a:r>
            <a:endParaRPr lang="en-US" sz="1000" dirty="0"/>
          </a:p>
        </p:txBody>
      </p:sp>
      <p:pic>
        <p:nvPicPr>
          <p:cNvPr id="655365" name="Picture 12" descr="demo case 2 target post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3" y="2052638"/>
            <a:ext cx="781685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43775" y="6629400"/>
            <a:ext cx="1800225" cy="228600"/>
          </a:xfrm>
        </p:spPr>
        <p:txBody>
          <a:bodyPr/>
          <a:lstStyle/>
          <a:p>
            <a:pPr algn="r"/>
            <a:r>
              <a:rPr lang="en-US" sz="1000" dirty="0" smtClean="0"/>
              <a:t>MC-3.1-1-ALL-270</a:t>
            </a:r>
            <a:endParaRPr lang="en-US" sz="1000" dirty="0"/>
          </a:p>
        </p:txBody>
      </p:sp>
      <p:pic>
        <p:nvPicPr>
          <p:cNvPr id="656389" name="Picture 14" descr="demo case 2 cc trans 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03338"/>
            <a:ext cx="8485188" cy="423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219950" y="6629400"/>
            <a:ext cx="1924050" cy="228600"/>
          </a:xfrm>
        </p:spPr>
        <p:txBody>
          <a:bodyPr/>
          <a:lstStyle/>
          <a:p>
            <a:pPr algn="r"/>
            <a:r>
              <a:rPr lang="en-US" sz="1000" dirty="0" smtClean="0"/>
              <a:t>MC-3.1-1-ALL-275</a:t>
            </a:r>
            <a:endParaRPr lang="en-US" sz="1000" dirty="0"/>
          </a:p>
        </p:txBody>
      </p:sp>
      <p:pic>
        <p:nvPicPr>
          <p:cNvPr id="692228" name="Picture 15" descr="demo case 2 report 1 of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1925" y="350838"/>
            <a:ext cx="6267450" cy="249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2229" name="Picture 16" descr="demo case 2 report 2 of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25" y="2935288"/>
            <a:ext cx="6246813" cy="309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201"/>
            <a:ext cx="8229600" cy="716523"/>
          </a:xfrm>
        </p:spPr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067550" y="6629400"/>
            <a:ext cx="2076450" cy="228600"/>
          </a:xfrm>
        </p:spPr>
        <p:txBody>
          <a:bodyPr/>
          <a:lstStyle/>
          <a:p>
            <a:pPr algn="r"/>
            <a:r>
              <a:rPr lang="en-US" sz="1000" smtClean="0"/>
              <a:t>MC-3.1-1-ALL-280</a:t>
            </a:r>
            <a:endParaRPr lang="en-US" sz="1000" dirty="0"/>
          </a:p>
        </p:txBody>
      </p:sp>
      <p:pic>
        <p:nvPicPr>
          <p:cNvPr id="679939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950" y="1897063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65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Allocations in QAD Enterprise Applications</a:t>
            </a:r>
          </a:p>
          <a:p>
            <a:pPr lvl="1"/>
            <a:r>
              <a:rPr lang="en-US"/>
              <a:t>Operational vs financial</a:t>
            </a:r>
          </a:p>
          <a:p>
            <a:pPr lvl="1"/>
            <a:r>
              <a:rPr lang="en-US"/>
              <a:t>Direct vs indirect</a:t>
            </a:r>
          </a:p>
          <a:p>
            <a:r>
              <a:rPr lang="en-US"/>
              <a:t>Allocation setup</a:t>
            </a:r>
          </a:p>
          <a:p>
            <a:r>
              <a:rPr lang="en-US"/>
              <a:t>Allocation processing</a:t>
            </a:r>
          </a:p>
          <a:p>
            <a:r>
              <a:rPr lang="en-US"/>
              <a:t>Demo cases</a:t>
            </a:r>
          </a:p>
          <a:p>
            <a:pPr lvl="1"/>
            <a:r>
              <a:rPr lang="en-US"/>
              <a:t>Housing costs</a:t>
            </a:r>
          </a:p>
          <a:p>
            <a:pPr lvl="1"/>
            <a:r>
              <a:rPr lang="en-US"/>
              <a:t>Manufacturing costs to production sites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72350" y="6619875"/>
            <a:ext cx="1771650" cy="238125"/>
          </a:xfrm>
        </p:spPr>
        <p:txBody>
          <a:bodyPr/>
          <a:lstStyle/>
          <a:p>
            <a:r>
              <a:rPr lang="en-US" smtClean="0"/>
              <a:t>MC-3.1-1-ALL-030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/>
              <a:t>Recommended Flow for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029450" y="6629400"/>
            <a:ext cx="2114550" cy="228600"/>
          </a:xfrm>
        </p:spPr>
        <p:txBody>
          <a:bodyPr/>
          <a:lstStyle/>
          <a:p>
            <a:pPr algn="r"/>
            <a:r>
              <a:rPr lang="en-US" sz="1000" smtClean="0"/>
              <a:t>MC-3.1-1-ALL-290</a:t>
            </a:r>
            <a:endParaRPr lang="en-US" sz="1000" dirty="0"/>
          </a:p>
        </p:txBody>
      </p:sp>
      <p:sp>
        <p:nvSpPr>
          <p:cNvPr id="66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2475" y="1300163"/>
            <a:ext cx="8153400" cy="5053012"/>
          </a:xfrm>
        </p:spPr>
        <p:txBody>
          <a:bodyPr/>
          <a:lstStyle/>
          <a:p>
            <a:r>
              <a:rPr lang="en-US" dirty="0"/>
              <a:t>Create WBS (Budget Create)</a:t>
            </a:r>
          </a:p>
          <a:p>
            <a:r>
              <a:rPr lang="en-US" dirty="0"/>
              <a:t>Check budget daemon (must run)</a:t>
            </a:r>
          </a:p>
          <a:p>
            <a:r>
              <a:rPr lang="en-US" dirty="0"/>
              <a:t>Create allocation</a:t>
            </a:r>
          </a:p>
          <a:p>
            <a:r>
              <a:rPr lang="en-US" dirty="0"/>
              <a:t>Enter transactions (use JE Excel integration)</a:t>
            </a:r>
          </a:p>
          <a:p>
            <a:r>
              <a:rPr lang="en-US" dirty="0"/>
              <a:t>Run Allocation Batch Run Execute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Exercise: Constant Value Source (US)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96150" y="6629400"/>
            <a:ext cx="1847850" cy="228600"/>
          </a:xfrm>
        </p:spPr>
        <p:txBody>
          <a:bodyPr/>
          <a:lstStyle/>
          <a:p>
            <a:pPr algn="r"/>
            <a:r>
              <a:rPr lang="en-US" sz="1000" smtClean="0"/>
              <a:t>MC-3.1-1-ALL-300</a:t>
            </a:r>
            <a:endParaRPr lang="en-US" sz="1000" dirty="0"/>
          </a:p>
        </p:txBody>
      </p:sp>
      <p:sp>
        <p:nvSpPr>
          <p:cNvPr id="67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1003300"/>
            <a:ext cx="8153400" cy="5207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/>
              <a:t>Every month 10,000 USD of housing expenses must be allocated to the following cost centers: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Adm: 40%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Log:  10%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Mar:  20%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Mfg:  30%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sz="1800"/>
              <a:t>Create allocation with code Alloc-001</a:t>
            </a:r>
          </a:p>
          <a:p>
            <a:pPr>
              <a:lnSpc>
                <a:spcPct val="80000"/>
              </a:lnSpc>
            </a:pPr>
            <a:r>
              <a:rPr lang="en-US" sz="2000"/>
              <a:t>Create a template for the posting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Daybook: Template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Target account = 7300, offset account = 7399 (create this account!)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Use as posting daybook: TRAJE</a:t>
            </a:r>
          </a:p>
          <a:p>
            <a:pPr>
              <a:lnSpc>
                <a:spcPct val="80000"/>
              </a:lnSpc>
            </a:pPr>
            <a:r>
              <a:rPr lang="en-US" sz="2000"/>
              <a:t>Create a separate allocation batch: ConstVS</a:t>
            </a:r>
          </a:p>
          <a:p>
            <a:pPr>
              <a:lnSpc>
                <a:spcPct val="80000"/>
              </a:lnSpc>
            </a:pPr>
            <a:r>
              <a:rPr lang="en-US" sz="2000"/>
              <a:t>Execute the allocation batch run in the period previous to current</a:t>
            </a:r>
          </a:p>
          <a:p>
            <a:pPr>
              <a:lnSpc>
                <a:spcPct val="80000"/>
              </a:lnSpc>
            </a:pPr>
            <a:r>
              <a:rPr lang="en-US" sz="2000"/>
              <a:t>The same result can be obtained using another QAD Financials functionality: how?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9726"/>
            <a:ext cx="8229600" cy="716523"/>
          </a:xfrm>
        </p:spPr>
        <p:txBody>
          <a:bodyPr/>
          <a:lstStyle/>
          <a:p>
            <a:r>
              <a:rPr lang="en-US" sz="2800"/>
              <a:t>Exercise: Constant Value Source (EMEA)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29500" y="6629400"/>
            <a:ext cx="1714500" cy="228600"/>
          </a:xfrm>
        </p:spPr>
        <p:txBody>
          <a:bodyPr/>
          <a:lstStyle/>
          <a:p>
            <a:pPr algn="r"/>
            <a:r>
              <a:rPr lang="en-US" sz="1000" smtClean="0"/>
              <a:t>MC-3.1-1-ALL-300</a:t>
            </a:r>
            <a:endParaRPr lang="en-US" sz="1000" dirty="0"/>
          </a:p>
        </p:txBody>
      </p:sp>
      <p:sp>
        <p:nvSpPr>
          <p:cNvPr id="6912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1108075"/>
            <a:ext cx="8153400" cy="5207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/>
              <a:t>Every month 10 000 USD of housing expenses must be allocated to the following cost centers:</a:t>
            </a:r>
          </a:p>
          <a:p>
            <a:pPr lvl="2">
              <a:lnSpc>
                <a:spcPct val="80000"/>
              </a:lnSpc>
            </a:pPr>
            <a:r>
              <a:rPr lang="en-US" sz="1800" dirty="0" err="1"/>
              <a:t>Adm</a:t>
            </a:r>
            <a:r>
              <a:rPr lang="en-US" sz="1800" dirty="0"/>
              <a:t>: 40%</a:t>
            </a:r>
          </a:p>
          <a:p>
            <a:pPr lvl="2">
              <a:lnSpc>
                <a:spcPct val="80000"/>
              </a:lnSpc>
            </a:pPr>
            <a:r>
              <a:rPr lang="en-US" sz="1800" dirty="0"/>
              <a:t>Log:  10%</a:t>
            </a:r>
          </a:p>
          <a:p>
            <a:pPr lvl="2">
              <a:lnSpc>
                <a:spcPct val="80000"/>
              </a:lnSpc>
            </a:pPr>
            <a:r>
              <a:rPr lang="en-US" sz="1800" dirty="0"/>
              <a:t>Mar:  20%</a:t>
            </a:r>
          </a:p>
          <a:p>
            <a:pPr lvl="2">
              <a:lnSpc>
                <a:spcPct val="80000"/>
              </a:lnSpc>
            </a:pPr>
            <a:r>
              <a:rPr lang="en-US" sz="1800" dirty="0"/>
              <a:t>Mfg:  30%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sz="1800" dirty="0"/>
              <a:t>Create allocation with code Alloc-001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Create a template for the posting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Use daybook: Template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Target account = 43000, offset account = 43999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Use as posting daybook: TRAJE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Create a separate allocation batch: </a:t>
            </a:r>
            <a:r>
              <a:rPr lang="en-US" sz="2000" dirty="0" err="1"/>
              <a:t>ConstVS</a:t>
            </a:r>
            <a:endParaRPr lang="en-US" sz="2000" dirty="0"/>
          </a:p>
          <a:p>
            <a:pPr>
              <a:lnSpc>
                <a:spcPct val="80000"/>
              </a:lnSpc>
            </a:pPr>
            <a:r>
              <a:rPr lang="en-US" sz="2000" dirty="0"/>
              <a:t>Execute the allocation batch run in the period previous to current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The same result can be obtained using another QAD Financials functionality: how?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/>
              <a:t>Exercise : Alloc WBS Source 1/2 (US)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91400" y="6629400"/>
            <a:ext cx="1752600" cy="228600"/>
          </a:xfrm>
        </p:spPr>
        <p:txBody>
          <a:bodyPr/>
          <a:lstStyle/>
          <a:p>
            <a:pPr algn="r"/>
            <a:r>
              <a:rPr lang="en-US" sz="1000" dirty="0" smtClean="0"/>
              <a:t>MC-3.1-1-ALL-320</a:t>
            </a:r>
            <a:endParaRPr lang="en-US" sz="1000" dirty="0"/>
          </a:p>
        </p:txBody>
      </p:sp>
      <p:sp>
        <p:nvSpPr>
          <p:cNvPr id="67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2475" y="1031875"/>
            <a:ext cx="8153400" cy="5378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Create a GL allocation for housing costs</a:t>
            </a:r>
          </a:p>
          <a:p>
            <a:pPr>
              <a:lnSpc>
                <a:spcPct val="80000"/>
              </a:lnSpc>
            </a:pPr>
            <a:r>
              <a:rPr lang="en-US" sz="2400"/>
              <a:t>Code: HC-1 / Batch code: HC / JE group: GR1</a:t>
            </a:r>
          </a:p>
          <a:p>
            <a:pPr>
              <a:lnSpc>
                <a:spcPct val="80000"/>
              </a:lnSpc>
            </a:pPr>
            <a:r>
              <a:rPr lang="en-US" sz="2400"/>
              <a:t>Source: WBS GL codes 7310, 7320, 7330 (create these accounts first) </a:t>
            </a:r>
          </a:p>
          <a:p>
            <a:pPr>
              <a:lnSpc>
                <a:spcPct val="80000"/>
              </a:lnSpc>
            </a:pPr>
            <a:r>
              <a:rPr lang="en-US" sz="2400"/>
              <a:t>Budget period = from 01/01/08 to 12/31/29</a:t>
            </a:r>
          </a:p>
          <a:p>
            <a:pPr>
              <a:lnSpc>
                <a:spcPct val="80000"/>
              </a:lnSpc>
            </a:pPr>
            <a:r>
              <a:rPr lang="en-US" sz="2400"/>
              <a:t>Version tab: reporting period = 01/2008 (Official layer, balance, period, BC amount)</a:t>
            </a:r>
          </a:p>
          <a:p>
            <a:pPr>
              <a:lnSpc>
                <a:spcPct val="80000"/>
              </a:lnSpc>
            </a:pPr>
            <a:r>
              <a:rPr lang="en-US" sz="2400"/>
              <a:t>Target: create a template with code HC-alloc-1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7399 		CR 1000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7300 Adm 	DR 250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7300 Mfg  	DR 450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7300 R&amp;D 	DR 100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7300 Sls   	DR 200</a:t>
            </a:r>
          </a:p>
          <a:p>
            <a:pPr>
              <a:lnSpc>
                <a:spcPct val="80000"/>
              </a:lnSpc>
            </a:pPr>
            <a:r>
              <a:rPr lang="en-US" sz="2400"/>
              <a:t>Allocation posting daybook: TRAJE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 dirty="0"/>
              <a:t>Exercise : </a:t>
            </a:r>
            <a:r>
              <a:rPr lang="en-US" dirty="0" err="1"/>
              <a:t>Alloc</a:t>
            </a:r>
            <a:r>
              <a:rPr lang="en-US" dirty="0"/>
              <a:t> WBS Source 2/2 (US)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58075" y="6629400"/>
            <a:ext cx="1685925" cy="228600"/>
          </a:xfrm>
        </p:spPr>
        <p:txBody>
          <a:bodyPr/>
          <a:lstStyle/>
          <a:p>
            <a:pPr algn="r"/>
            <a:r>
              <a:rPr lang="en-US" sz="1000" smtClean="0"/>
              <a:t>MC-3.1-1-ALL-330</a:t>
            </a:r>
            <a:endParaRPr lang="en-US" sz="1000" dirty="0"/>
          </a:p>
        </p:txBody>
      </p:sp>
      <p:sp>
        <p:nvSpPr>
          <p:cNvPr id="675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2475" y="1500188"/>
            <a:ext cx="8153400" cy="4395787"/>
          </a:xfrm>
        </p:spPr>
        <p:txBody>
          <a:bodyPr/>
          <a:lstStyle/>
          <a:p>
            <a:r>
              <a:rPr lang="en-US" dirty="0"/>
              <a:t>Post in daybook JE the actuals using a template (</a:t>
            </a:r>
            <a:r>
              <a:rPr lang="en-US" dirty="0" err="1"/>
              <a:t>xls</a:t>
            </a:r>
            <a:r>
              <a:rPr lang="en-US" dirty="0"/>
              <a:t> sheet </a:t>
            </a:r>
            <a:r>
              <a:rPr lang="en-US" dirty="0" err="1"/>
              <a:t>Alloc</a:t>
            </a:r>
            <a:r>
              <a:rPr lang="en-US" dirty="0"/>
              <a:t> HC act1 USD)</a:t>
            </a:r>
          </a:p>
          <a:p>
            <a:r>
              <a:rPr lang="en-US" dirty="0"/>
              <a:t>Run the allocation batch HC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201"/>
            <a:ext cx="8229600" cy="716523"/>
          </a:xfrm>
        </p:spPr>
        <p:txBody>
          <a:bodyPr/>
          <a:lstStyle/>
          <a:p>
            <a:r>
              <a:rPr lang="en-US" sz="2800" dirty="0"/>
              <a:t>Exercise : </a:t>
            </a:r>
            <a:r>
              <a:rPr lang="en-US" sz="2800" dirty="0" err="1"/>
              <a:t>Alloc</a:t>
            </a:r>
            <a:r>
              <a:rPr lang="en-US" sz="2800" dirty="0"/>
              <a:t> WBS Source 1/2 (EMEA)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62825" y="6629400"/>
            <a:ext cx="1781175" cy="228600"/>
          </a:xfrm>
        </p:spPr>
        <p:txBody>
          <a:bodyPr/>
          <a:lstStyle/>
          <a:p>
            <a:pPr algn="r"/>
            <a:r>
              <a:rPr lang="en-US" sz="1000" smtClean="0"/>
              <a:t>MC-3.1-1-ALL-340</a:t>
            </a:r>
            <a:endParaRPr lang="en-US" sz="1000" dirty="0"/>
          </a:p>
        </p:txBody>
      </p:sp>
      <p:sp>
        <p:nvSpPr>
          <p:cNvPr id="66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2475" y="793750"/>
            <a:ext cx="8153400" cy="5378450"/>
          </a:xfrm>
        </p:spPr>
        <p:txBody>
          <a:bodyPr/>
          <a:lstStyle/>
          <a:p>
            <a:r>
              <a:rPr lang="en-US" sz="2400" dirty="0"/>
              <a:t>Create a GL allocation for housing costs</a:t>
            </a:r>
          </a:p>
          <a:p>
            <a:r>
              <a:rPr lang="en-US" sz="2400" dirty="0"/>
              <a:t>Code: HC-1 / Batch code: HC / JE group: GR1</a:t>
            </a:r>
          </a:p>
          <a:p>
            <a:r>
              <a:rPr lang="en-US" sz="2400" dirty="0"/>
              <a:t>Source: WBS GL codes 43100, 43200, 43300</a:t>
            </a:r>
          </a:p>
          <a:p>
            <a:r>
              <a:rPr lang="en-US" sz="2400" dirty="0"/>
              <a:t>Budget period = from 01/01/08 to 12/31/29</a:t>
            </a:r>
          </a:p>
          <a:p>
            <a:r>
              <a:rPr lang="en-US" sz="2400" dirty="0"/>
              <a:t>Version tab: reporting period = 01/2008 (Official layer, balance, period, BC amount)</a:t>
            </a:r>
          </a:p>
          <a:p>
            <a:r>
              <a:rPr lang="en-US" sz="2400" dirty="0"/>
              <a:t>Target: create a template with code HC-alloc-1</a:t>
            </a:r>
          </a:p>
          <a:p>
            <a:pPr lvl="1"/>
            <a:r>
              <a:rPr lang="en-US" sz="2000" dirty="0"/>
              <a:t>43999 		CR 1000</a:t>
            </a:r>
          </a:p>
          <a:p>
            <a:pPr lvl="1"/>
            <a:r>
              <a:rPr lang="en-US" sz="2000" dirty="0"/>
              <a:t>43000 </a:t>
            </a:r>
            <a:r>
              <a:rPr lang="en-US" sz="2000" dirty="0" err="1"/>
              <a:t>Adm</a:t>
            </a:r>
            <a:r>
              <a:rPr lang="en-US" sz="2000" dirty="0"/>
              <a:t> 	DR 250</a:t>
            </a:r>
          </a:p>
          <a:p>
            <a:pPr lvl="1"/>
            <a:r>
              <a:rPr lang="en-US" sz="2000" dirty="0"/>
              <a:t>43000 Mfg  	DR 450</a:t>
            </a:r>
          </a:p>
          <a:p>
            <a:pPr lvl="1"/>
            <a:r>
              <a:rPr lang="en-US" sz="2000" dirty="0"/>
              <a:t>43000 R&amp;D 	DR 100</a:t>
            </a:r>
          </a:p>
          <a:p>
            <a:pPr lvl="1"/>
            <a:r>
              <a:rPr lang="en-US" sz="2000" dirty="0"/>
              <a:t>43000 </a:t>
            </a:r>
            <a:r>
              <a:rPr lang="en-US" sz="2000" dirty="0" err="1"/>
              <a:t>Sls</a:t>
            </a:r>
            <a:r>
              <a:rPr lang="en-US" sz="2000" dirty="0"/>
              <a:t>   	DR 200</a:t>
            </a:r>
          </a:p>
          <a:p>
            <a:r>
              <a:rPr lang="en-US" sz="2400" dirty="0"/>
              <a:t>Allocation posting daybook: TRAJE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9726"/>
            <a:ext cx="8229600" cy="716523"/>
          </a:xfrm>
        </p:spPr>
        <p:txBody>
          <a:bodyPr/>
          <a:lstStyle/>
          <a:p>
            <a:r>
              <a:rPr lang="en-US" sz="2800"/>
              <a:t>Exercise : Alloc WBS source 2/2 (EMEA)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67600" y="6629400"/>
            <a:ext cx="1676400" cy="228600"/>
          </a:xfrm>
        </p:spPr>
        <p:txBody>
          <a:bodyPr/>
          <a:lstStyle/>
          <a:p>
            <a:pPr algn="r"/>
            <a:r>
              <a:rPr lang="en-US" sz="1000" smtClean="0"/>
              <a:t>MC-3.1-1-ALL-350</a:t>
            </a:r>
            <a:endParaRPr lang="en-US" sz="1000" dirty="0"/>
          </a:p>
        </p:txBody>
      </p:sp>
      <p:sp>
        <p:nvSpPr>
          <p:cNvPr id="66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2475" y="1090613"/>
            <a:ext cx="8153400" cy="5053012"/>
          </a:xfrm>
        </p:spPr>
        <p:txBody>
          <a:bodyPr/>
          <a:lstStyle/>
          <a:p>
            <a:r>
              <a:rPr lang="en-US" dirty="0"/>
              <a:t>Post in daybook JE the actuals using a template (</a:t>
            </a:r>
            <a:r>
              <a:rPr lang="en-US" dirty="0" err="1"/>
              <a:t>xls</a:t>
            </a:r>
            <a:r>
              <a:rPr lang="en-US" dirty="0"/>
              <a:t> sheet </a:t>
            </a:r>
            <a:r>
              <a:rPr lang="en-US" dirty="0" err="1"/>
              <a:t>Alloc</a:t>
            </a:r>
            <a:r>
              <a:rPr lang="en-US" dirty="0"/>
              <a:t> HC act1)</a:t>
            </a:r>
          </a:p>
          <a:p>
            <a:r>
              <a:rPr lang="en-US" dirty="0"/>
              <a:t>Run the allocation batch HC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/>
              <a:t>Exercise : Proportional Alloc 1/2 (US)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15225" y="6629400"/>
            <a:ext cx="1628775" cy="228600"/>
          </a:xfrm>
        </p:spPr>
        <p:txBody>
          <a:bodyPr/>
          <a:lstStyle/>
          <a:p>
            <a:pPr algn="r"/>
            <a:r>
              <a:rPr lang="en-US" sz="1000" smtClean="0"/>
              <a:t>MC-3.1-1-ALL-360</a:t>
            </a:r>
            <a:endParaRPr lang="en-US" sz="1000" dirty="0"/>
          </a:p>
        </p:txBody>
      </p:sp>
      <p:sp>
        <p:nvSpPr>
          <p:cNvPr id="67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985838"/>
            <a:ext cx="8153400" cy="5053012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Create a GL allocation for further allocation of housing costs allocated to cost center Mfg</a:t>
            </a:r>
          </a:p>
          <a:p>
            <a:r>
              <a:rPr lang="en-US" sz="2400" dirty="0"/>
              <a:t>Code: MfghrsHC-1 / Batch code: </a:t>
            </a:r>
            <a:r>
              <a:rPr lang="en-US" sz="2400" dirty="0" err="1"/>
              <a:t>MfgHC</a:t>
            </a:r>
            <a:r>
              <a:rPr lang="en-US" sz="2400" dirty="0"/>
              <a:t> / JE group: GR1</a:t>
            </a:r>
          </a:p>
          <a:p>
            <a:r>
              <a:rPr lang="en-US" sz="2400" dirty="0"/>
              <a:t>Source: WBS GL code: 7300 / Cost Center: Mfg (Trans-Approve layer, balance, period, BC amount)</a:t>
            </a:r>
          </a:p>
          <a:p>
            <a:r>
              <a:rPr lang="en-US" sz="2400" dirty="0"/>
              <a:t>Proportional allocation: WBS GL code Z9000 (create this account first) / Cost Centers: WC01, WC02, WC03 (Trans-Approve layer, period, quantity)</a:t>
            </a:r>
          </a:p>
          <a:p>
            <a:r>
              <a:rPr lang="en-US" sz="2400" dirty="0"/>
              <a:t>Target: create a template with code MfgHC-alloc-1</a:t>
            </a:r>
          </a:p>
          <a:p>
            <a:pPr lvl="1"/>
            <a:r>
              <a:rPr lang="en-US" sz="2000" dirty="0"/>
              <a:t>7300 Mfg    	CR 100</a:t>
            </a:r>
          </a:p>
          <a:p>
            <a:pPr lvl="1"/>
            <a:r>
              <a:rPr lang="en-US" sz="2000" dirty="0"/>
              <a:t>7300 WC01 	DR 100</a:t>
            </a:r>
          </a:p>
          <a:p>
            <a:r>
              <a:rPr lang="en-US" sz="2400" dirty="0"/>
              <a:t>Allocation posting daybook: TRAJE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Exercise: Proportional Alloc 2/2 (USD)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62850" y="6629400"/>
            <a:ext cx="1581150" cy="228600"/>
          </a:xfrm>
        </p:spPr>
        <p:txBody>
          <a:bodyPr/>
          <a:lstStyle/>
          <a:p>
            <a:pPr algn="r"/>
            <a:r>
              <a:rPr lang="en-US" sz="1000" smtClean="0"/>
              <a:t>MC-3.1-1-ALL-370</a:t>
            </a:r>
            <a:endParaRPr lang="en-US" sz="1000" dirty="0"/>
          </a:p>
        </p:txBody>
      </p:sp>
      <p:sp>
        <p:nvSpPr>
          <p:cNvPr id="6778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2475" y="1366838"/>
            <a:ext cx="8153400" cy="5053012"/>
          </a:xfrm>
        </p:spPr>
        <p:txBody>
          <a:bodyPr/>
          <a:lstStyle/>
          <a:p>
            <a:r>
              <a:rPr lang="en-US" dirty="0"/>
              <a:t>Post in daybook TRAJE the actuals using a template (</a:t>
            </a:r>
            <a:r>
              <a:rPr lang="en-US" dirty="0" err="1"/>
              <a:t>xls</a:t>
            </a:r>
            <a:r>
              <a:rPr lang="en-US" dirty="0"/>
              <a:t> sheet </a:t>
            </a:r>
            <a:r>
              <a:rPr lang="en-US" dirty="0" err="1"/>
              <a:t>Alloc</a:t>
            </a:r>
            <a:r>
              <a:rPr lang="en-US" dirty="0"/>
              <a:t> </a:t>
            </a:r>
            <a:r>
              <a:rPr lang="en-US" dirty="0" err="1"/>
              <a:t>mfgHC</a:t>
            </a:r>
            <a:r>
              <a:rPr lang="en-US" dirty="0"/>
              <a:t> act2 USD)</a:t>
            </a:r>
          </a:p>
          <a:p>
            <a:r>
              <a:rPr lang="en-US" dirty="0"/>
              <a:t>Run the allocation batch </a:t>
            </a:r>
            <a:r>
              <a:rPr lang="en-US" dirty="0" err="1"/>
              <a:t>MfgHC</a:t>
            </a:r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201"/>
            <a:ext cx="8229600" cy="716523"/>
          </a:xfrm>
        </p:spPr>
        <p:txBody>
          <a:bodyPr/>
          <a:lstStyle/>
          <a:p>
            <a:r>
              <a:rPr lang="en-US" sz="2800"/>
              <a:t>Exercise : Proportional Alloc 1/2 (EMEA)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39025" y="6629400"/>
            <a:ext cx="1704975" cy="228600"/>
          </a:xfrm>
        </p:spPr>
        <p:txBody>
          <a:bodyPr/>
          <a:lstStyle/>
          <a:p>
            <a:pPr algn="r"/>
            <a:r>
              <a:rPr lang="en-US" sz="1000" dirty="0" smtClean="0"/>
              <a:t>MC-3.1-1-ALL-380</a:t>
            </a:r>
            <a:endParaRPr lang="en-US" sz="1000" dirty="0"/>
          </a:p>
        </p:txBody>
      </p:sp>
      <p:sp>
        <p:nvSpPr>
          <p:cNvPr id="66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995363"/>
            <a:ext cx="8153400" cy="5053012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Create a GL allocation for further allocation of housing costs allocated to cost center Mfg</a:t>
            </a:r>
          </a:p>
          <a:p>
            <a:r>
              <a:rPr lang="en-US" sz="2400" dirty="0"/>
              <a:t>Code: MfghrsHC-1 / Batch code: </a:t>
            </a:r>
            <a:r>
              <a:rPr lang="en-US" sz="2400" dirty="0" err="1"/>
              <a:t>MfgHC</a:t>
            </a:r>
            <a:r>
              <a:rPr lang="en-US" sz="2400" dirty="0"/>
              <a:t> / JE group: GR1</a:t>
            </a:r>
          </a:p>
          <a:p>
            <a:r>
              <a:rPr lang="en-US" sz="2400" dirty="0"/>
              <a:t>Source: WBS GL code: 43000 / Cost Center: Mfg (Trans-Approve layer, balance, period, BC amount)</a:t>
            </a:r>
          </a:p>
          <a:p>
            <a:r>
              <a:rPr lang="en-US" sz="2400" dirty="0"/>
              <a:t>Proportional allocation: WBS GL code Z90000 / Cost Centers: WC01, WC02, WC03 (Trans-Approve layer, period, quantity)</a:t>
            </a:r>
          </a:p>
          <a:p>
            <a:r>
              <a:rPr lang="en-US" sz="2400" dirty="0"/>
              <a:t>Target: create a template with code MfgHC-alloc-1</a:t>
            </a:r>
          </a:p>
          <a:p>
            <a:pPr lvl="1"/>
            <a:r>
              <a:rPr lang="en-US" sz="2000" dirty="0"/>
              <a:t>43000 Mfg    	CR 100</a:t>
            </a:r>
          </a:p>
          <a:p>
            <a:pPr lvl="1"/>
            <a:r>
              <a:rPr lang="en-US" sz="2000" dirty="0"/>
              <a:t>43000 WC01 	DR 100</a:t>
            </a:r>
          </a:p>
          <a:p>
            <a:r>
              <a:rPr lang="en-US" sz="2400" dirty="0"/>
              <a:t>Allocation posting daybook: TRAJE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201"/>
            <a:ext cx="8229600" cy="716523"/>
          </a:xfrm>
        </p:spPr>
        <p:txBody>
          <a:bodyPr/>
          <a:lstStyle/>
          <a:p>
            <a:r>
              <a:rPr lang="en-US"/>
              <a:t>Allocations</a:t>
            </a:r>
          </a:p>
        </p:txBody>
      </p:sp>
      <p:sp>
        <p:nvSpPr>
          <p:cNvPr id="6809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800"/>
              </a:spcBef>
            </a:pPr>
            <a:r>
              <a:rPr lang="en-US" sz="2400"/>
              <a:t>Used to allocate fixed percentages of expenses to different GL elements.</a:t>
            </a:r>
          </a:p>
          <a:p>
            <a:pPr>
              <a:spcBef>
                <a:spcPct val="75000"/>
              </a:spcBef>
            </a:pPr>
            <a:r>
              <a:rPr lang="en-US" sz="2400"/>
              <a:t>Two types of allocation:</a:t>
            </a:r>
          </a:p>
          <a:p>
            <a:pPr lvl="1">
              <a:spcBef>
                <a:spcPts val="800"/>
              </a:spcBef>
            </a:pPr>
            <a:r>
              <a:rPr lang="en-US" sz="2000"/>
              <a:t>Operational</a:t>
            </a:r>
          </a:p>
          <a:p>
            <a:pPr lvl="1">
              <a:spcBef>
                <a:spcPts val="800"/>
              </a:spcBef>
            </a:pPr>
            <a:r>
              <a:rPr lang="en-US" sz="2000"/>
              <a:t>Financial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86650" y="6619875"/>
            <a:ext cx="1657350" cy="238125"/>
          </a:xfrm>
        </p:spPr>
        <p:txBody>
          <a:bodyPr/>
          <a:lstStyle/>
          <a:p>
            <a:r>
              <a:rPr lang="en-US" smtClean="0"/>
              <a:t>MC-3.1-1-ALL-040</a:t>
            </a:r>
            <a:endParaRPr lang="en-US" dirty="0"/>
          </a:p>
        </p:txBody>
      </p:sp>
      <p:pic>
        <p:nvPicPr>
          <p:cNvPr id="680964" name="Picture 4" descr="Allocations-p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5063" y="3155950"/>
            <a:ext cx="4110037" cy="20875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201"/>
            <a:ext cx="8229600" cy="716523"/>
          </a:xfrm>
        </p:spPr>
        <p:txBody>
          <a:bodyPr/>
          <a:lstStyle/>
          <a:p>
            <a:r>
              <a:rPr lang="en-US" sz="2800"/>
              <a:t>Exercise : Proportional Alloc 2/2 (EMEA)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29500" y="6629400"/>
            <a:ext cx="1714500" cy="228600"/>
          </a:xfrm>
        </p:spPr>
        <p:txBody>
          <a:bodyPr/>
          <a:lstStyle/>
          <a:p>
            <a:pPr algn="r"/>
            <a:r>
              <a:rPr lang="en-US" sz="1000" smtClean="0"/>
              <a:t>MC-3.1-1-ALL-390</a:t>
            </a:r>
            <a:endParaRPr lang="en-US" sz="1000" dirty="0"/>
          </a:p>
        </p:txBody>
      </p:sp>
      <p:sp>
        <p:nvSpPr>
          <p:cNvPr id="66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2475" y="1385888"/>
            <a:ext cx="8153400" cy="5053012"/>
          </a:xfrm>
        </p:spPr>
        <p:txBody>
          <a:bodyPr/>
          <a:lstStyle/>
          <a:p>
            <a:r>
              <a:rPr lang="en-US" dirty="0"/>
              <a:t>Post in daybook TRAJE the actuals using a template (</a:t>
            </a:r>
            <a:r>
              <a:rPr lang="en-US" dirty="0" err="1"/>
              <a:t>xls</a:t>
            </a:r>
            <a:r>
              <a:rPr lang="en-US" dirty="0"/>
              <a:t> sheet </a:t>
            </a:r>
            <a:r>
              <a:rPr lang="en-US" dirty="0" err="1"/>
              <a:t>Alloc</a:t>
            </a:r>
            <a:r>
              <a:rPr lang="en-US" dirty="0"/>
              <a:t> </a:t>
            </a:r>
            <a:r>
              <a:rPr lang="en-US" dirty="0" err="1"/>
              <a:t>mfgHC</a:t>
            </a:r>
            <a:r>
              <a:rPr lang="en-US" dirty="0"/>
              <a:t> act2)</a:t>
            </a:r>
          </a:p>
          <a:p>
            <a:r>
              <a:rPr lang="en-US" dirty="0"/>
              <a:t>Run the allocation batch </a:t>
            </a:r>
            <a:r>
              <a:rPr lang="en-US" dirty="0" err="1"/>
              <a:t>MfgHC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7562850" y="6629400"/>
            <a:ext cx="1581150" cy="22860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1000" smtClean="0"/>
              <a:t>MC-3.1-1-ALL-050</a:t>
            </a:r>
            <a:endParaRPr lang="en-US" sz="1000" dirty="0"/>
          </a:p>
        </p:txBody>
      </p:sp>
      <p:sp>
        <p:nvSpPr>
          <p:cNvPr id="681986" name="Rectangle 2"/>
          <p:cNvSpPr>
            <a:spLocks noChangeArrowheads="1"/>
          </p:cNvSpPr>
          <p:nvPr/>
        </p:nvSpPr>
        <p:spPr bwMode="auto">
          <a:xfrm>
            <a:off x="457200" y="-762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latin typeface="+mj-lt"/>
              </a:rPr>
              <a:t>Operational Allocations</a:t>
            </a:r>
          </a:p>
        </p:txBody>
      </p:sp>
      <p:sp>
        <p:nvSpPr>
          <p:cNvPr id="681987" name="Rectangle 3"/>
          <p:cNvSpPr>
            <a:spLocks noChangeArrowheads="1"/>
          </p:cNvSpPr>
          <p:nvPr/>
        </p:nvSpPr>
        <p:spPr bwMode="auto">
          <a:xfrm>
            <a:off x="457200" y="1300163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91432" rIns="91432" bIns="91432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dirty="0"/>
              <a:t>Used in operational transactions - sales and purchasing.</a:t>
            </a:r>
          </a:p>
          <a:p>
            <a:pPr marL="342900" indent="-342900" algn="l">
              <a:lnSpc>
                <a:spcPct val="90000"/>
              </a:lnSpc>
              <a:spcBef>
                <a:spcPct val="75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dirty="0"/>
              <a:t>Use allocation codes anywhere you enter an account in operational transactions.</a:t>
            </a:r>
          </a:p>
          <a:p>
            <a:pPr marL="342900" indent="-342900" algn="l">
              <a:lnSpc>
                <a:spcPct val="90000"/>
              </a:lnSpc>
              <a:spcBef>
                <a:spcPct val="75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dirty="0"/>
              <a:t>Define nested allocation codes.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/>
              <a:t>Op Allocation Code Maintenance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24750" y="6619875"/>
            <a:ext cx="1619250" cy="238125"/>
          </a:xfrm>
        </p:spPr>
        <p:txBody>
          <a:bodyPr/>
          <a:lstStyle/>
          <a:p>
            <a:r>
              <a:rPr lang="en-US" smtClean="0"/>
              <a:t>MC-3.1-1-ALL-060</a:t>
            </a:r>
            <a:endParaRPr lang="en-US" dirty="0"/>
          </a:p>
        </p:txBody>
      </p:sp>
      <p:pic>
        <p:nvPicPr>
          <p:cNvPr id="683011" name="Picture 3" descr="Op-Alloc-Co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7763" y="1247775"/>
            <a:ext cx="6831012" cy="3148013"/>
          </a:xfrm>
          <a:prstGeom prst="rect">
            <a:avLst/>
          </a:prstGeom>
          <a:noFill/>
        </p:spPr>
      </p:pic>
      <p:sp>
        <p:nvSpPr>
          <p:cNvPr id="683012" name="Oval 4"/>
          <p:cNvSpPr>
            <a:spLocks noChangeArrowheads="1"/>
          </p:cNvSpPr>
          <p:nvPr/>
        </p:nvSpPr>
        <p:spPr bwMode="auto">
          <a:xfrm>
            <a:off x="5965825" y="2978150"/>
            <a:ext cx="884238" cy="1447800"/>
          </a:xfrm>
          <a:prstGeom prst="ellips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83013" name="Text Box 5"/>
          <p:cNvSpPr txBox="1">
            <a:spLocks noChangeArrowheads="1"/>
          </p:cNvSpPr>
          <p:nvPr/>
        </p:nvSpPr>
        <p:spPr bwMode="auto">
          <a:xfrm>
            <a:off x="5473816" y="5183188"/>
            <a:ext cx="2241319" cy="523220"/>
          </a:xfrm>
          <a:prstGeom prst="rect">
            <a:avLst/>
          </a:prstGeom>
          <a:solidFill>
            <a:srgbClr val="EAEAEA"/>
          </a:solidFill>
          <a:ln w="2857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kumimoji="1" lang="en-US" sz="1400">
                <a:latin typeface="+mj-lt"/>
              </a:rPr>
              <a:t>Allocation percentages</a:t>
            </a:r>
          </a:p>
          <a:p>
            <a:pPr eaLnBrk="0" hangingPunct="0"/>
            <a:r>
              <a:rPr kumimoji="1" lang="en-US" sz="1400">
                <a:latin typeface="+mj-lt"/>
              </a:rPr>
              <a:t>must equal 100%</a:t>
            </a:r>
          </a:p>
        </p:txBody>
      </p:sp>
      <p:sp>
        <p:nvSpPr>
          <p:cNvPr id="683014" name="Line 6"/>
          <p:cNvSpPr>
            <a:spLocks noChangeShapeType="1"/>
          </p:cNvSpPr>
          <p:nvPr/>
        </p:nvSpPr>
        <p:spPr bwMode="auto">
          <a:xfrm>
            <a:off x="6407150" y="4406900"/>
            <a:ext cx="0" cy="782638"/>
          </a:xfrm>
          <a:prstGeom prst="line">
            <a:avLst/>
          </a:prstGeom>
          <a:noFill/>
          <a:ln w="25400">
            <a:solidFill>
              <a:srgbClr val="0000CC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8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8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3012" grpId="0" animBg="1"/>
      <p:bldP spid="683013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7419975" y="6629400"/>
            <a:ext cx="1724025" cy="22860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1000" dirty="0" smtClean="0"/>
              <a:t>MC-3.1-1-ALL-070</a:t>
            </a:r>
            <a:endParaRPr lang="en-US" sz="1000" dirty="0"/>
          </a:p>
        </p:txBody>
      </p:sp>
      <p:pic>
        <p:nvPicPr>
          <p:cNvPr id="684034" name="Picture 2" descr="Setup-Finance-Alloc-process-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8538" y="1905000"/>
            <a:ext cx="4200525" cy="3829050"/>
          </a:xfrm>
          <a:prstGeom prst="rect">
            <a:avLst/>
          </a:prstGeom>
          <a:noFill/>
        </p:spPr>
      </p:pic>
      <p:sp>
        <p:nvSpPr>
          <p:cNvPr id="684035" name="Rectangle 3"/>
          <p:cNvSpPr>
            <a:spLocks noChangeArrowheads="1"/>
          </p:cNvSpPr>
          <p:nvPr/>
        </p:nvSpPr>
        <p:spPr bwMode="auto">
          <a:xfrm>
            <a:off x="457200" y="-85725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latin typeface="+mj-lt"/>
              </a:rPr>
              <a:t>Financial Allocations</a:t>
            </a:r>
          </a:p>
        </p:txBody>
      </p:sp>
      <p:sp>
        <p:nvSpPr>
          <p:cNvPr id="684036" name="Rectangle 4"/>
          <p:cNvSpPr>
            <a:spLocks noChangeArrowheads="1"/>
          </p:cNvSpPr>
          <p:nvPr/>
        </p:nvSpPr>
        <p:spPr bwMode="auto">
          <a:xfrm>
            <a:off x="457200" y="957263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91432" rIns="91432" bIns="91432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Allocate costs and revenue to accounts, sub-accounts, cost centers, and projects. </a:t>
            </a:r>
          </a:p>
          <a:p>
            <a:pPr marL="342900" indent="-342900" algn="l">
              <a:lnSpc>
                <a:spcPct val="90000"/>
              </a:lnSpc>
              <a:spcBef>
                <a:spcPct val="75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Setup:</a:t>
            </a:r>
          </a:p>
          <a:p>
            <a:pPr marL="742950" lvl="1" indent="-285750" algn="l">
              <a:lnSpc>
                <a:spcPct val="90000"/>
              </a:lnSpc>
              <a:spcBef>
                <a:spcPct val="75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US" sz="2000" dirty="0">
                <a:latin typeface="+mj-lt"/>
              </a:rPr>
              <a:t>Define allocation source</a:t>
            </a:r>
          </a:p>
          <a:p>
            <a:pPr marL="742950" lvl="1" indent="-285750" algn="l">
              <a:lnSpc>
                <a:spcPct val="90000"/>
              </a:lnSpc>
              <a:spcBef>
                <a:spcPct val="40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US" sz="2000" dirty="0">
                <a:latin typeface="+mj-lt"/>
              </a:rPr>
              <a:t>Define allocation structure</a:t>
            </a:r>
          </a:p>
          <a:p>
            <a:pPr marL="742950" lvl="1" indent="-285750" algn="l">
              <a:lnSpc>
                <a:spcPct val="90000"/>
              </a:lnSpc>
              <a:spcBef>
                <a:spcPct val="40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US" sz="2000" dirty="0">
                <a:latin typeface="+mj-lt"/>
              </a:rPr>
              <a:t>Group allocations into batches</a:t>
            </a:r>
          </a:p>
          <a:p>
            <a:pPr marL="742950" lvl="1" indent="-285750" algn="l">
              <a:lnSpc>
                <a:spcPct val="90000"/>
              </a:lnSpc>
              <a:buClr>
                <a:srgbClr val="2461AA"/>
              </a:buClr>
              <a:buFont typeface="Times New Roman" pitchFamily="18" charset="0"/>
              <a:buNone/>
            </a:pPr>
            <a:endParaRPr lang="en-US" sz="2400" dirty="0">
              <a:latin typeface="+mj-lt"/>
            </a:endParaRPr>
          </a:p>
          <a:p>
            <a:pPr marL="742950" lvl="1" indent="-285750" algn="l">
              <a:lnSpc>
                <a:spcPct val="90000"/>
              </a:lnSpc>
              <a:spcBef>
                <a:spcPts val="400"/>
              </a:spcBef>
              <a:buClr>
                <a:srgbClr val="2461AA"/>
              </a:buClr>
              <a:buFont typeface="Times New Roman" pitchFamily="18" charset="0"/>
              <a:buChar char="–"/>
            </a:pPr>
            <a:endParaRPr lang="en-US" sz="1800" dirty="0">
              <a:latin typeface="+mj-lt"/>
            </a:endParaRP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7381875" y="6629400"/>
            <a:ext cx="1762125" cy="22860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1000" smtClean="0"/>
              <a:t>MC-3.1-1-ALL-080</a:t>
            </a:r>
            <a:endParaRPr lang="en-US" sz="1000" dirty="0"/>
          </a:p>
        </p:txBody>
      </p:sp>
      <p:sp>
        <p:nvSpPr>
          <p:cNvPr id="685058" name="Rectangle 2"/>
          <p:cNvSpPr>
            <a:spLocks noChangeArrowheads="1"/>
          </p:cNvSpPr>
          <p:nvPr/>
        </p:nvSpPr>
        <p:spPr bwMode="auto">
          <a:xfrm>
            <a:off x="457200" y="-85725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latin typeface="+mj-lt"/>
              </a:rPr>
              <a:t>Types of Financial Allocation</a:t>
            </a:r>
          </a:p>
        </p:txBody>
      </p:sp>
      <p:sp>
        <p:nvSpPr>
          <p:cNvPr id="685059" name="Rectangle 3"/>
          <p:cNvSpPr>
            <a:spLocks noChangeArrowheads="1"/>
          </p:cNvSpPr>
          <p:nvPr/>
        </p:nvSpPr>
        <p:spPr bwMode="auto">
          <a:xfrm>
            <a:off x="476250" y="121443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91432" rIns="91432" bIns="91432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GB" sz="2400" dirty="0">
                <a:latin typeface="+mj-lt"/>
              </a:rPr>
              <a:t>Direct allocation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GB" sz="2000" dirty="0">
                <a:latin typeface="+mj-lt"/>
              </a:rPr>
              <a:t>Used when the source of the cost or revenue is clear.</a:t>
            </a:r>
          </a:p>
          <a:p>
            <a:pPr marL="342900" indent="-342900" algn="l">
              <a:lnSpc>
                <a:spcPct val="90000"/>
              </a:lnSpc>
              <a:spcBef>
                <a:spcPct val="125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GB" sz="2400" dirty="0">
                <a:latin typeface="+mj-lt"/>
              </a:rPr>
              <a:t>Indirect allocation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GB" sz="2000" dirty="0">
                <a:latin typeface="+mj-lt"/>
              </a:rPr>
              <a:t>Used when costs/revenues cannot be traced back immediately to a specific department or activity.</a:t>
            </a:r>
          </a:p>
          <a:p>
            <a:pPr marL="742950" lvl="1" indent="-285750" algn="l">
              <a:lnSpc>
                <a:spcPct val="90000"/>
              </a:lnSpc>
              <a:spcBef>
                <a:spcPct val="50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GB" sz="2000" dirty="0">
                <a:latin typeface="+mj-lt"/>
              </a:rPr>
              <a:t>A distribution mechanism:</a:t>
            </a:r>
          </a:p>
          <a:p>
            <a:pPr marL="1143000" lvl="2" indent="-228600" algn="l">
              <a:lnSpc>
                <a:spcPct val="90000"/>
              </a:lnSpc>
              <a:spcBef>
                <a:spcPct val="50000"/>
              </a:spcBef>
              <a:buClr>
                <a:srgbClr val="2461AA"/>
              </a:buClr>
              <a:buFontTx/>
              <a:buChar char="•"/>
            </a:pPr>
            <a:r>
              <a:rPr lang="en-GB" sz="1800" dirty="0">
                <a:latin typeface="+mj-lt"/>
              </a:rPr>
              <a:t>Collects the data for a given time frame</a:t>
            </a:r>
          </a:p>
          <a:p>
            <a:pPr marL="1143000" lvl="2" indent="-228600" algn="l">
              <a:lnSpc>
                <a:spcPct val="90000"/>
              </a:lnSpc>
              <a:spcBef>
                <a:spcPct val="50000"/>
              </a:spcBef>
              <a:buClr>
                <a:srgbClr val="2461AA"/>
              </a:buClr>
              <a:buFontTx/>
              <a:buChar char="•"/>
            </a:pPr>
            <a:r>
              <a:rPr lang="en-GB" sz="1800" dirty="0">
                <a:latin typeface="+mj-lt"/>
              </a:rPr>
              <a:t>Calculates the distribution amounts</a:t>
            </a:r>
          </a:p>
          <a:p>
            <a:pPr marL="1143000" lvl="2" indent="-228600" algn="l">
              <a:lnSpc>
                <a:spcPct val="90000"/>
              </a:lnSpc>
              <a:spcBef>
                <a:spcPct val="50000"/>
              </a:spcBef>
              <a:buClr>
                <a:srgbClr val="2461AA"/>
              </a:buClr>
              <a:buFontTx/>
              <a:buChar char="•"/>
            </a:pPr>
            <a:r>
              <a:rPr lang="en-GB" sz="1800" dirty="0">
                <a:latin typeface="+mj-lt"/>
              </a:rPr>
              <a:t>Generates the resulting allocation postings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7486650" y="6629400"/>
            <a:ext cx="1657350" cy="22860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1000" smtClean="0"/>
              <a:t>MC-3.1-1-ALL-090</a:t>
            </a:r>
            <a:endParaRPr lang="en-US" sz="1000" dirty="0"/>
          </a:p>
        </p:txBody>
      </p:sp>
      <p:sp>
        <p:nvSpPr>
          <p:cNvPr id="686082" name="Rectangle 2"/>
          <p:cNvSpPr>
            <a:spLocks noChangeArrowheads="1"/>
          </p:cNvSpPr>
          <p:nvPr/>
        </p:nvSpPr>
        <p:spPr bwMode="auto">
          <a:xfrm>
            <a:off x="457200" y="-762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latin typeface="+mj-lt"/>
              </a:rPr>
              <a:t>Defining Allocation Structures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401638" y="1516063"/>
            <a:ext cx="8323262" cy="3924300"/>
            <a:chOff x="582613" y="2030413"/>
            <a:chExt cx="8323262" cy="3924300"/>
          </a:xfrm>
        </p:grpSpPr>
        <p:grpSp>
          <p:nvGrpSpPr>
            <p:cNvPr id="686083" name="Group 3"/>
            <p:cNvGrpSpPr>
              <a:grpSpLocks/>
            </p:cNvGrpSpPr>
            <p:nvPr/>
          </p:nvGrpSpPr>
          <p:grpSpPr bwMode="auto">
            <a:xfrm>
              <a:off x="582613" y="2030413"/>
              <a:ext cx="8194675" cy="2232025"/>
              <a:chOff x="271" y="1183"/>
              <a:chExt cx="5162" cy="1406"/>
            </a:xfrm>
          </p:grpSpPr>
          <p:sp>
            <p:nvSpPr>
              <p:cNvPr id="686084" name="Rectangle 4"/>
              <p:cNvSpPr>
                <a:spLocks noChangeArrowheads="1"/>
              </p:cNvSpPr>
              <p:nvPr/>
            </p:nvSpPr>
            <p:spPr bwMode="auto">
              <a:xfrm>
                <a:off x="2018" y="1183"/>
                <a:ext cx="1633" cy="140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/>
              <a:lstStyle/>
              <a:p>
                <a:r>
                  <a:rPr lang="en-US" sz="1800" dirty="0">
                    <a:latin typeface="+mj-lt"/>
                  </a:rPr>
                  <a:t>Fraction</a:t>
                </a:r>
              </a:p>
            </p:txBody>
          </p:sp>
          <p:sp>
            <p:nvSpPr>
              <p:cNvPr id="686085" name="Rectangle 5"/>
              <p:cNvSpPr>
                <a:spLocks noChangeArrowheads="1"/>
              </p:cNvSpPr>
              <p:nvPr/>
            </p:nvSpPr>
            <p:spPr bwMode="auto">
              <a:xfrm>
                <a:off x="271" y="1696"/>
                <a:ext cx="1443" cy="5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r>
                  <a:rPr lang="en-US" sz="1800">
                    <a:latin typeface="+mj-lt"/>
                  </a:rPr>
                  <a:t>Source</a:t>
                </a:r>
                <a:endParaRPr lang="en-US" sz="1600">
                  <a:latin typeface="+mj-lt"/>
                </a:endParaRPr>
              </a:p>
            </p:txBody>
          </p:sp>
          <p:sp>
            <p:nvSpPr>
              <p:cNvPr id="686086" name="Rectangle 6"/>
              <p:cNvSpPr>
                <a:spLocks noChangeArrowheads="1"/>
              </p:cNvSpPr>
              <p:nvPr/>
            </p:nvSpPr>
            <p:spPr bwMode="auto">
              <a:xfrm>
                <a:off x="3990" y="1690"/>
                <a:ext cx="1443" cy="5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r>
                  <a:rPr lang="en-US" sz="1800">
                    <a:latin typeface="+mj-lt"/>
                  </a:rPr>
                  <a:t>Target</a:t>
                </a:r>
                <a:endParaRPr lang="en-US" sz="1600">
                  <a:latin typeface="+mj-lt"/>
                </a:endParaRPr>
              </a:p>
            </p:txBody>
          </p:sp>
          <p:sp>
            <p:nvSpPr>
              <p:cNvPr id="686087" name="Text Box 7"/>
              <p:cNvSpPr txBox="1">
                <a:spLocks noChangeArrowheads="1"/>
              </p:cNvSpPr>
              <p:nvPr/>
            </p:nvSpPr>
            <p:spPr bwMode="auto">
              <a:xfrm>
                <a:off x="1314" y="1813"/>
                <a:ext cx="1134" cy="40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3600">
                    <a:latin typeface="+mj-lt"/>
                  </a:rPr>
                  <a:t>*</a:t>
                </a:r>
              </a:p>
            </p:txBody>
          </p:sp>
          <p:sp>
            <p:nvSpPr>
              <p:cNvPr id="686088" name="Text Box 8"/>
              <p:cNvSpPr txBox="1">
                <a:spLocks noChangeArrowheads="1"/>
              </p:cNvSpPr>
              <p:nvPr/>
            </p:nvSpPr>
            <p:spPr bwMode="auto">
              <a:xfrm>
                <a:off x="3278" y="1741"/>
                <a:ext cx="1134" cy="40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3600">
                    <a:latin typeface="+mj-lt"/>
                  </a:rPr>
                  <a:t>=</a:t>
                </a:r>
              </a:p>
            </p:txBody>
          </p:sp>
          <p:sp>
            <p:nvSpPr>
              <p:cNvPr id="686089" name="Rectangle 9"/>
              <p:cNvSpPr>
                <a:spLocks noChangeArrowheads="1"/>
              </p:cNvSpPr>
              <p:nvPr/>
            </p:nvSpPr>
            <p:spPr bwMode="auto">
              <a:xfrm>
                <a:off x="2125" y="2053"/>
                <a:ext cx="1443" cy="39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algn="ctr">
                <a:solidFill>
                  <a:srgbClr val="37619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sz="1800">
                    <a:latin typeface="+mj-lt"/>
                  </a:rPr>
                  <a:t>Denominator</a:t>
                </a:r>
              </a:p>
            </p:txBody>
          </p:sp>
          <p:sp>
            <p:nvSpPr>
              <p:cNvPr id="686090" name="Rectangle 10"/>
              <p:cNvSpPr>
                <a:spLocks noChangeArrowheads="1"/>
              </p:cNvSpPr>
              <p:nvPr/>
            </p:nvSpPr>
            <p:spPr bwMode="auto">
              <a:xfrm>
                <a:off x="2125" y="1495"/>
                <a:ext cx="1443" cy="36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algn="ctr">
                <a:solidFill>
                  <a:srgbClr val="37619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sz="1800">
                    <a:latin typeface="+mj-lt"/>
                  </a:rPr>
                  <a:t>Numerator</a:t>
                </a:r>
                <a:endParaRPr lang="en-US" sz="1600">
                  <a:latin typeface="+mj-lt"/>
                </a:endParaRPr>
              </a:p>
            </p:txBody>
          </p:sp>
          <p:sp>
            <p:nvSpPr>
              <p:cNvPr id="686091" name="Line 11"/>
              <p:cNvSpPr>
                <a:spLocks noChangeShapeType="1"/>
              </p:cNvSpPr>
              <p:nvPr/>
            </p:nvSpPr>
            <p:spPr bwMode="auto">
              <a:xfrm>
                <a:off x="2109" y="1954"/>
                <a:ext cx="1451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686092" name="Text Box 12"/>
            <p:cNvSpPr txBox="1">
              <a:spLocks noChangeArrowheads="1"/>
            </p:cNvSpPr>
            <p:nvPr/>
          </p:nvSpPr>
          <p:spPr bwMode="auto">
            <a:xfrm>
              <a:off x="609600" y="4032250"/>
              <a:ext cx="2330450" cy="181588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Source can be a constant, a runtime entered value or a GL posted value (defined in the Budget Structure as a topic)</a:t>
              </a:r>
            </a:p>
          </p:txBody>
        </p:sp>
        <p:sp>
          <p:nvSpPr>
            <p:cNvPr id="686093" name="Text Box 13"/>
            <p:cNvSpPr txBox="1">
              <a:spLocks noChangeArrowheads="1"/>
            </p:cNvSpPr>
            <p:nvPr/>
          </p:nvSpPr>
          <p:spPr bwMode="auto">
            <a:xfrm>
              <a:off x="3368675" y="4395788"/>
              <a:ext cx="2686050" cy="15589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Numerator/Denominator can be constants, runtime entered values, or GL posted values (defined in the Budget Structure as a topic)</a:t>
              </a:r>
            </a:p>
          </p:txBody>
        </p:sp>
        <p:sp>
          <p:nvSpPr>
            <p:cNvPr id="686094" name="Text Box 14"/>
            <p:cNvSpPr txBox="1">
              <a:spLocks noChangeArrowheads="1"/>
            </p:cNvSpPr>
            <p:nvPr/>
          </p:nvSpPr>
          <p:spPr bwMode="auto">
            <a:xfrm>
              <a:off x="6481763" y="3906838"/>
              <a:ext cx="2424112" cy="8255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Target is the allocation posting, based on a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Journal Entry template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011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17176</TotalTime>
  <Words>1278</Words>
  <Application>Microsoft Office PowerPoint</Application>
  <PresentationFormat>On-screen Show (4:3)</PresentationFormat>
  <Paragraphs>243</Paragraphs>
  <Slides>40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40</vt:i4>
      </vt:variant>
    </vt:vector>
  </HeadingPairs>
  <TitlesOfParts>
    <vt:vector size="44" baseType="lpstr">
      <vt:lpstr>1_EX06PP_template</vt:lpstr>
      <vt:lpstr>2_EX06PP_template</vt:lpstr>
      <vt:lpstr>2011</vt:lpstr>
      <vt:lpstr>QAD 2010 Template</vt:lpstr>
      <vt:lpstr> QAD Enterprise Edition, Advanced Financials</vt:lpstr>
      <vt:lpstr>Objectives</vt:lpstr>
      <vt:lpstr>Overview</vt:lpstr>
      <vt:lpstr>Allocations</vt:lpstr>
      <vt:lpstr>Slide 5</vt:lpstr>
      <vt:lpstr>Op Allocation Code Maintenance</vt:lpstr>
      <vt:lpstr>Slide 7</vt:lpstr>
      <vt:lpstr>Slide 8</vt:lpstr>
      <vt:lpstr>Slide 9</vt:lpstr>
      <vt:lpstr>GL Allocation Create</vt:lpstr>
      <vt:lpstr>Allocation Transactions</vt:lpstr>
      <vt:lpstr>Create Allocation Batches</vt:lpstr>
      <vt:lpstr>Run Allocation Batch</vt:lpstr>
      <vt:lpstr>Allocation Batch Execution</vt:lpstr>
      <vt:lpstr>Demo 1: Allocate Housing Costs</vt:lpstr>
      <vt:lpstr>Demo Case 1: Accounts Involved</vt:lpstr>
      <vt:lpstr>Demo Case 1: Source</vt:lpstr>
      <vt:lpstr>Demo Case 1: Target Template</vt:lpstr>
      <vt:lpstr>Demo Case 1: Allocation</vt:lpstr>
      <vt:lpstr>Demo Case 1: Target Posting</vt:lpstr>
      <vt:lpstr>Demo 2: Allocate Manufacturing Costs</vt:lpstr>
      <vt:lpstr>Demo Case 2: Source and Fraction</vt:lpstr>
      <vt:lpstr>Demo Case 2: Target Template</vt:lpstr>
      <vt:lpstr>Demo Case 2: Allocation</vt:lpstr>
      <vt:lpstr>Demo Case 2: Batch Run</vt:lpstr>
      <vt:lpstr>Demo Case 2: Target Posting</vt:lpstr>
      <vt:lpstr>Slide 27</vt:lpstr>
      <vt:lpstr>Slide 28</vt:lpstr>
      <vt:lpstr>Hands-on Exercise</vt:lpstr>
      <vt:lpstr>Recommended Flow for Exercise</vt:lpstr>
      <vt:lpstr>Exercise: Constant Value Source (US)</vt:lpstr>
      <vt:lpstr>Exercise: Constant Value Source (EMEA)</vt:lpstr>
      <vt:lpstr>Exercise : Alloc WBS Source 1/2 (US)</vt:lpstr>
      <vt:lpstr>Exercise : Alloc WBS Source 2/2 (US)</vt:lpstr>
      <vt:lpstr>Exercise : Alloc WBS Source 1/2 (EMEA)</vt:lpstr>
      <vt:lpstr>Exercise : Alloc WBS source 2/2 (EMEA)</vt:lpstr>
      <vt:lpstr>Exercise : Proportional Alloc 1/2 (US) </vt:lpstr>
      <vt:lpstr>Exercise: Proportional Alloc 2/2 (USD)</vt:lpstr>
      <vt:lpstr>Exercise : Proportional Alloc 1/2 (EMEA) </vt:lpstr>
      <vt:lpstr>Exercise : Proportional Alloc 2/2 (EMEA)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mdf</cp:lastModifiedBy>
  <cp:revision>371</cp:revision>
  <dcterms:created xsi:type="dcterms:W3CDTF">2002-08-30T20:17:01Z</dcterms:created>
  <dcterms:modified xsi:type="dcterms:W3CDTF">2011-01-19T22:27:23Z</dcterms:modified>
</cp:coreProperties>
</file>