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5"/>
  </p:notesMasterIdLst>
  <p:handoutMasterIdLst>
    <p:handoutMasterId r:id="rId26"/>
  </p:handoutMasterIdLst>
  <p:sldIdLst>
    <p:sldId id="264" r:id="rId2"/>
    <p:sldId id="290" r:id="rId3"/>
    <p:sldId id="275" r:id="rId4"/>
    <p:sldId id="298" r:id="rId5"/>
    <p:sldId id="276" r:id="rId6"/>
    <p:sldId id="277" r:id="rId7"/>
    <p:sldId id="306" r:id="rId8"/>
    <p:sldId id="307" r:id="rId9"/>
    <p:sldId id="308" r:id="rId10"/>
    <p:sldId id="300" r:id="rId11"/>
    <p:sldId id="312" r:id="rId12"/>
    <p:sldId id="278" r:id="rId13"/>
    <p:sldId id="280" r:id="rId14"/>
    <p:sldId id="302" r:id="rId15"/>
    <p:sldId id="304" r:id="rId16"/>
    <p:sldId id="301" r:id="rId17"/>
    <p:sldId id="309" r:id="rId18"/>
    <p:sldId id="282" r:id="rId19"/>
    <p:sldId id="310" r:id="rId20"/>
    <p:sldId id="311" r:id="rId21"/>
    <p:sldId id="297" r:id="rId22"/>
    <p:sldId id="287" r:id="rId23"/>
    <p:sldId id="289" r:id="rId24"/>
  </p:sldIdLst>
  <p:sldSz cx="9144000" cy="6858000" type="screen4x3"/>
  <p:notesSz cx="6856413" cy="9083675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716FB0"/>
    <a:srgbClr val="F7180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82" autoAdjust="0"/>
    <p:restoredTop sz="99035" autoAdjust="0"/>
  </p:normalViewPr>
  <p:slideViewPr>
    <p:cSldViewPr snapToGrid="0">
      <p:cViewPr>
        <p:scale>
          <a:sx n="100" d="100"/>
          <a:sy n="100" d="100"/>
        </p:scale>
        <p:origin x="-258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l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86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3025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86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l" defTabSz="911225">
              <a:defRPr sz="1200">
                <a:latin typeface="Arial" charset="0"/>
              </a:defRPr>
            </a:lvl1pPr>
          </a:lstStyle>
          <a:p>
            <a:r>
              <a:rPr lang="en-US"/>
              <a:t>4.1_1_consolidation</a:t>
            </a:r>
          </a:p>
        </p:txBody>
      </p:sp>
      <p:sp>
        <p:nvSpPr>
          <p:cNvPr id="1986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3025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charset="0"/>
              </a:defRPr>
            </a:lvl1pPr>
          </a:lstStyle>
          <a:p>
            <a:fld id="{432C717C-B4AA-4042-B4E6-CBEBCA47B80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l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7288" y="681038"/>
            <a:ext cx="4541837" cy="34067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14825"/>
            <a:ext cx="5484813" cy="408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l" defTabSz="911225">
              <a:defRPr sz="1200">
                <a:latin typeface="Arial" charset="0"/>
              </a:defRPr>
            </a:lvl1pPr>
          </a:lstStyle>
          <a:p>
            <a:r>
              <a:rPr lang="en-US"/>
              <a:t>4.1_1_consolidation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charset="0"/>
              </a:defRPr>
            </a:lvl1pPr>
          </a:lstStyle>
          <a:p>
            <a:fld id="{D2DA0BBA-A25E-4616-8270-CA092162695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4.1_1_consolidation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ED7E5C-6B99-42DA-85C1-3B397B78C450}" type="slidenum">
              <a:rPr lang="en-US"/>
              <a:pPr/>
              <a:t>1</a:t>
            </a:fld>
            <a:endParaRPr lang="en-US"/>
          </a:p>
        </p:txBody>
      </p:sp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4.1_1_consolidation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9281AA8-99EE-4A0E-9A8D-487014CC3C62}" type="slidenum">
              <a:rPr lang="en-US"/>
              <a:pPr/>
              <a:t>14</a:t>
            </a:fld>
            <a:endParaRPr lang="en-US"/>
          </a:p>
        </p:txBody>
      </p:sp>
      <p:sp>
        <p:nvSpPr>
          <p:cNvPr id="230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0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4.1_1_consolidation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059451-04DA-4816-B632-8E5B3C520644}" type="slidenum">
              <a:rPr lang="en-US"/>
              <a:pPr/>
              <a:t>15</a:t>
            </a:fld>
            <a:endParaRPr lang="en-US"/>
          </a:p>
        </p:txBody>
      </p:sp>
      <p:sp>
        <p:nvSpPr>
          <p:cNvPr id="234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4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en-US" sz="8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4.1_1_consolidation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669A5CC-432C-48BC-8AE5-F4E509C1A5BE}" type="slidenum">
              <a:rPr lang="en-US"/>
              <a:pPr/>
              <a:t>16</a:t>
            </a:fld>
            <a:endParaRPr lang="en-US"/>
          </a:p>
        </p:txBody>
      </p:sp>
      <p:sp>
        <p:nvSpPr>
          <p:cNvPr id="229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9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2008-MC-4.1-1-CON-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2008-MC-4.1-1-CON-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2008-MC-4.1-1-CON-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2008-MC-4.1-1-CON-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2008-MC-4.1-1-CON-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2008-MC-4.1-1-CON-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2008-MC-4.1-1-CON-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45702"/>
            <a:ext cx="8229600" cy="705411"/>
          </a:xfrm>
        </p:spPr>
        <p:txBody>
          <a:bodyPr>
            <a:normAutofit fontScale="90000"/>
          </a:bodyPr>
          <a:lstStyle/>
          <a:p>
            <a:r>
              <a:rPr lang="en-US" sz="2400">
                <a:solidFill>
                  <a:schemeClr val="tx1"/>
                </a:solidFill>
              </a:rPr>
              <a:t/>
            </a:r>
            <a:br>
              <a:rPr lang="en-US" sz="2400">
                <a:solidFill>
                  <a:schemeClr val="tx1"/>
                </a:solidFill>
              </a:rPr>
            </a:br>
            <a:r>
              <a:rPr lang="en-US" sz="2400">
                <a:solidFill>
                  <a:schemeClr val="tx1"/>
                </a:solidFill>
              </a:rPr>
              <a:t> </a:t>
            </a:r>
            <a:r>
              <a:rPr lang="en-US">
                <a:solidFill>
                  <a:schemeClr val="tx1"/>
                </a:solidFill>
              </a:rPr>
              <a:t>Consolidation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2655888"/>
            <a:ext cx="8229600" cy="34925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7156" name="Text Box 4"/>
          <p:cNvSpPr txBox="1">
            <a:spLocks noChangeArrowheads="1"/>
          </p:cNvSpPr>
          <p:nvPr/>
        </p:nvSpPr>
        <p:spPr bwMode="auto">
          <a:xfrm>
            <a:off x="460375" y="1139825"/>
            <a:ext cx="8255000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pPr algn="l"/>
            <a:r>
              <a:rPr lang="en-US" b="1" dirty="0">
                <a:latin typeface="+mj-lt"/>
              </a:rPr>
              <a:t>QAD Enterprise Edition</a:t>
            </a:r>
            <a:r>
              <a:rPr lang="en-US" b="1" dirty="0" smtClean="0">
                <a:latin typeface="+mj-lt"/>
              </a:rPr>
              <a:t>, Advanced </a:t>
            </a:r>
            <a:r>
              <a:rPr lang="en-US" b="1" dirty="0">
                <a:latin typeface="+mj-lt"/>
              </a:rPr>
              <a:t>Financials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Consolidation Process Flow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96200" y="6638544"/>
            <a:ext cx="1447800" cy="219456"/>
          </a:xfrm>
        </p:spPr>
        <p:txBody>
          <a:bodyPr/>
          <a:lstStyle/>
          <a:p>
            <a:r>
              <a:rPr lang="en-US" smtClean="0"/>
              <a:t>MC-4.1-1-CON-070</a:t>
            </a:r>
            <a:endParaRPr lang="en-US" dirty="0"/>
          </a:p>
        </p:txBody>
      </p:sp>
      <p:pic>
        <p:nvPicPr>
          <p:cNvPr id="221191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6888" y="842963"/>
            <a:ext cx="5600700" cy="52863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Consolidation Steps Detail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067675" y="6638544"/>
            <a:ext cx="1076325" cy="219456"/>
          </a:xfrm>
        </p:spPr>
        <p:txBody>
          <a:bodyPr/>
          <a:lstStyle/>
          <a:p>
            <a:r>
              <a:rPr lang="en-US" dirty="0" smtClean="0"/>
              <a:t>MC-4.1-1-CON-075</a:t>
            </a:r>
            <a:endParaRPr lang="en-US" dirty="0"/>
          </a:p>
        </p:txBody>
      </p:sp>
      <p:grpSp>
        <p:nvGrpSpPr>
          <p:cNvPr id="78" name="Group 77"/>
          <p:cNvGrpSpPr/>
          <p:nvPr/>
        </p:nvGrpSpPr>
        <p:grpSpPr>
          <a:xfrm>
            <a:off x="523875" y="1047750"/>
            <a:ext cx="8077200" cy="4900422"/>
            <a:chOff x="552450" y="1257300"/>
            <a:chExt cx="8077200" cy="4900422"/>
          </a:xfrm>
        </p:grpSpPr>
        <p:sp>
          <p:nvSpPr>
            <p:cNvPr id="4" name="Rectangle 3"/>
            <p:cNvSpPr/>
            <p:nvPr/>
          </p:nvSpPr>
          <p:spPr>
            <a:xfrm>
              <a:off x="552450" y="1257300"/>
              <a:ext cx="3733800" cy="4953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  <a:effectLst>
              <a:outerShdw dist="76200" dir="2700000" rotWithShape="0">
                <a:schemeClr val="bg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597463" y="1257300"/>
              <a:ext cx="364116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latin typeface="+mj-lt"/>
                </a:rPr>
                <a:t>Define source and target entities and daybooks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552450" y="1914525"/>
              <a:ext cx="3733800" cy="3429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12700">
              <a:solidFill>
                <a:schemeClr val="tx1"/>
              </a:solidFill>
            </a:ln>
            <a:effectLst>
              <a:outerShdw dist="76200" dir="2700000" rotWithShape="0">
                <a:schemeClr val="bg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581025" y="1951822"/>
              <a:ext cx="3648075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latin typeface="+mj-lt"/>
                </a:rPr>
                <a:t>Create COA cross-references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52450" y="2419350"/>
              <a:ext cx="3733800" cy="34747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  <a:effectLst>
              <a:outerShdw dist="76200" dir="2700000" rotWithShape="0">
                <a:schemeClr val="bg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1310713" y="2424440"/>
              <a:ext cx="221727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dirty="0" smtClean="0">
                  <a:latin typeface="+mj-lt"/>
                </a:rPr>
                <a:t>Create consolidation cycle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52450" y="2933700"/>
              <a:ext cx="3733800" cy="34747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12700">
              <a:solidFill>
                <a:schemeClr val="tx1"/>
              </a:solidFill>
            </a:ln>
            <a:effectLst>
              <a:outerShdw dist="76200" dir="2700000" rotWithShape="0">
                <a:schemeClr val="bg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00075" y="2942422"/>
              <a:ext cx="3629025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latin typeface="+mj-lt"/>
                </a:rPr>
                <a:t>Map source and target accounting periods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52450" y="3438525"/>
              <a:ext cx="3733800" cy="34747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12700">
              <a:solidFill>
                <a:schemeClr val="tx1"/>
              </a:solidFill>
            </a:ln>
            <a:effectLst>
              <a:outerShdw dist="76200" dir="2700000" rotWithShape="0">
                <a:schemeClr val="bg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600075" y="3447247"/>
              <a:ext cx="361950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latin typeface="+mj-lt"/>
                </a:rPr>
                <a:t>Lock GL periods in the source entities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552450" y="3933825"/>
              <a:ext cx="3733800" cy="49377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  <a:effectLst>
              <a:outerShdw dist="76200" dir="2700000" rotWithShape="0">
                <a:schemeClr val="bg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581025" y="3974753"/>
              <a:ext cx="365760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sz="1200" dirty="0" smtClean="0">
                  <a:latin typeface="+mj-lt"/>
                </a:rPr>
                <a:t>Create consolidation (optionally in transient layer)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52450" y="4600575"/>
              <a:ext cx="3733800" cy="34747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  <a:effectLst>
              <a:outerShdw dist="76200" dir="2700000" rotWithShape="0">
                <a:schemeClr val="bg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52450" y="5810250"/>
              <a:ext cx="3733800" cy="34747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  <a:effectLst>
              <a:outerShdw dist="76200" dir="2700000" rotWithShape="0">
                <a:schemeClr val="bg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676999" y="4634240"/>
              <a:ext cx="148470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dirty="0" smtClean="0">
                  <a:latin typeface="+mj-lt"/>
                </a:rPr>
                <a:t>Perform reporting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552450" y="5105400"/>
              <a:ext cx="3733800" cy="49377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  <a:effectLst>
              <a:outerShdw dist="76200" dir="2700000" rotWithShape="0">
                <a:schemeClr val="bg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628650" y="5121384"/>
              <a:ext cx="3581400" cy="46166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sz="1200" dirty="0" smtClean="0">
                  <a:latin typeface="+mj-lt"/>
                </a:rPr>
                <a:t>Transfer to the official layer using</a:t>
              </a:r>
            </a:p>
            <a:p>
              <a:pPr eaLnBrk="0" hangingPunct="0"/>
              <a:r>
                <a:rPr lang="en-US" sz="1200" dirty="0" smtClean="0">
                  <a:latin typeface="+mj-lt"/>
                </a:rPr>
                <a:t>Mass Layer Transfer (if in transient layer)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581025" y="5847547"/>
              <a:ext cx="3667125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sz="1200" dirty="0" smtClean="0">
                  <a:latin typeface="+mj-lt"/>
                </a:rPr>
                <a:t>Create intercompany elimination postings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4895850" y="2457450"/>
              <a:ext cx="3733800" cy="34747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  <a:effectLst>
              <a:outerShdw dist="76200" dir="2700000" rotWithShape="0">
                <a:schemeClr val="bg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4895850" y="2981325"/>
              <a:ext cx="3733800" cy="34747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12700">
              <a:solidFill>
                <a:schemeClr val="tx1"/>
              </a:solidFill>
            </a:ln>
            <a:effectLst>
              <a:outerShdw dist="76200" dir="2700000" rotWithShape="0">
                <a:schemeClr val="bg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4895850" y="3524250"/>
              <a:ext cx="3733800" cy="34747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12700">
              <a:solidFill>
                <a:schemeClr val="tx1"/>
              </a:solidFill>
            </a:ln>
            <a:effectLst>
              <a:outerShdw dist="76200" dir="2700000" rotWithShape="0">
                <a:schemeClr val="bg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5916819" y="2491115"/>
              <a:ext cx="172996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dirty="0" smtClean="0">
                  <a:latin typeface="+mj-lt"/>
                </a:rPr>
                <a:t>Delete consolidation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5143500" y="3018622"/>
              <a:ext cx="3248025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latin typeface="+mj-lt"/>
                </a:rPr>
                <a:t>Unlock GL periods in source entities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4962525" y="3552022"/>
              <a:ext cx="358140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latin typeface="+mj-lt"/>
                </a:rPr>
                <a:t>Recreate missing transactions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29" name="Rectangle 77"/>
            <p:cNvSpPr>
              <a:spLocks noChangeArrowheads="1"/>
            </p:cNvSpPr>
            <p:nvPr/>
          </p:nvSpPr>
          <p:spPr bwMode="auto">
            <a:xfrm>
              <a:off x="5248275" y="4149725"/>
              <a:ext cx="457200" cy="16827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0" tIns="0" rIns="0" bIns="0" anchor="ctr" anchorCtr="1">
              <a:spAutoFit/>
            </a:bodyPr>
            <a:lstStyle/>
            <a:p>
              <a:pPr algn="l" eaLnBrk="0" hangingPunct="0"/>
              <a:r>
                <a:rPr lang="en-US" sz="1100" dirty="0">
                  <a:latin typeface="+mj-lt"/>
                </a:rPr>
                <a:t>Yes</a:t>
              </a:r>
            </a:p>
          </p:txBody>
        </p:sp>
        <p:sp>
          <p:nvSpPr>
            <p:cNvPr id="30" name="Rectangle 76"/>
            <p:cNvSpPr>
              <a:spLocks noChangeArrowheads="1"/>
            </p:cNvSpPr>
            <p:nvPr/>
          </p:nvSpPr>
          <p:spPr bwMode="auto">
            <a:xfrm>
              <a:off x="4714875" y="4688180"/>
              <a:ext cx="1524000" cy="169277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 anchorCtr="1">
              <a:spAutoFit/>
            </a:bodyPr>
            <a:lstStyle/>
            <a:p>
              <a:pPr eaLnBrk="0" hangingPunct="0"/>
              <a:r>
                <a:rPr lang="en-US" sz="1100" dirty="0">
                  <a:latin typeface="+mj-lt"/>
                </a:rPr>
                <a:t>Transactions missing</a:t>
              </a:r>
            </a:p>
          </p:txBody>
        </p:sp>
        <p:sp>
          <p:nvSpPr>
            <p:cNvPr id="31" name="Rectangle 78"/>
            <p:cNvSpPr>
              <a:spLocks noChangeArrowheads="1"/>
            </p:cNvSpPr>
            <p:nvPr/>
          </p:nvSpPr>
          <p:spPr bwMode="auto">
            <a:xfrm>
              <a:off x="5251450" y="5272088"/>
              <a:ext cx="457200" cy="16827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0" tIns="0" rIns="0" bIns="0" anchor="ctr" anchorCtr="1">
              <a:spAutoFit/>
            </a:bodyPr>
            <a:lstStyle/>
            <a:p>
              <a:pPr algn="l" eaLnBrk="0" hangingPunct="0"/>
              <a:r>
                <a:rPr lang="en-US" sz="1100" dirty="0">
                  <a:latin typeface="+mj-lt"/>
                </a:rPr>
                <a:t>No</a:t>
              </a:r>
            </a:p>
          </p:txBody>
        </p:sp>
        <p:sp>
          <p:nvSpPr>
            <p:cNvPr id="32" name="Rectangle 71"/>
            <p:cNvSpPr>
              <a:spLocks noChangeArrowheads="1"/>
            </p:cNvSpPr>
            <p:nvPr/>
          </p:nvSpPr>
          <p:spPr bwMode="auto">
            <a:xfrm>
              <a:off x="7272338" y="4916488"/>
              <a:ext cx="698500" cy="3048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 dirty="0">
                  <a:latin typeface="+mj-lt"/>
                </a:rPr>
                <a:t>Target</a:t>
              </a:r>
            </a:p>
          </p:txBody>
        </p:sp>
        <p:sp>
          <p:nvSpPr>
            <p:cNvPr id="33" name="Rectangle 72"/>
            <p:cNvSpPr>
              <a:spLocks noChangeArrowheads="1"/>
            </p:cNvSpPr>
            <p:nvPr/>
          </p:nvSpPr>
          <p:spPr bwMode="auto">
            <a:xfrm>
              <a:off x="7259638" y="4395788"/>
              <a:ext cx="698500" cy="3048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3175">
              <a:solidFill>
                <a:schemeClr val="tx1">
                  <a:lumMod val="75000"/>
                  <a:lumOff val="2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>
                  <a:latin typeface="+mj-lt"/>
                </a:rPr>
                <a:t>Source</a:t>
              </a:r>
            </a:p>
          </p:txBody>
        </p:sp>
        <p:cxnSp>
          <p:nvCxnSpPr>
            <p:cNvPr id="41" name="Straight Arrow Connector 40"/>
            <p:cNvCxnSpPr>
              <a:stCxn id="4" idx="2"/>
              <a:endCxn id="6" idx="0"/>
            </p:cNvCxnSpPr>
            <p:nvPr/>
          </p:nvCxnSpPr>
          <p:spPr>
            <a:xfrm rot="5400000">
              <a:off x="2338388" y="1833562"/>
              <a:ext cx="161925" cy="1588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/>
            <p:cNvCxnSpPr>
              <a:stCxn id="6" idx="2"/>
              <a:endCxn id="9" idx="0"/>
            </p:cNvCxnSpPr>
            <p:nvPr/>
          </p:nvCxnSpPr>
          <p:spPr>
            <a:xfrm rot="5400000">
              <a:off x="2338388" y="2338387"/>
              <a:ext cx="161925" cy="1588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/>
            <p:cNvCxnSpPr>
              <a:stCxn id="9" idx="2"/>
              <a:endCxn id="10" idx="0"/>
            </p:cNvCxnSpPr>
            <p:nvPr/>
          </p:nvCxnSpPr>
          <p:spPr>
            <a:xfrm rot="5400000">
              <a:off x="2335911" y="2850261"/>
              <a:ext cx="166878" cy="1588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Arrow Connector 46"/>
            <p:cNvCxnSpPr>
              <a:stCxn id="10" idx="2"/>
              <a:endCxn id="12" idx="0"/>
            </p:cNvCxnSpPr>
            <p:nvPr/>
          </p:nvCxnSpPr>
          <p:spPr>
            <a:xfrm rot="5400000">
              <a:off x="2340674" y="3359848"/>
              <a:ext cx="157353" cy="1588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Arrow Connector 48"/>
            <p:cNvCxnSpPr>
              <a:stCxn id="12" idx="2"/>
              <a:endCxn id="14" idx="0"/>
            </p:cNvCxnSpPr>
            <p:nvPr/>
          </p:nvCxnSpPr>
          <p:spPr>
            <a:xfrm rot="5400000">
              <a:off x="2345436" y="3859911"/>
              <a:ext cx="147828" cy="1588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/>
            <p:cNvCxnSpPr>
              <a:stCxn id="14" idx="2"/>
              <a:endCxn id="16" idx="0"/>
            </p:cNvCxnSpPr>
            <p:nvPr/>
          </p:nvCxnSpPr>
          <p:spPr>
            <a:xfrm rot="5400000">
              <a:off x="2332863" y="4514088"/>
              <a:ext cx="172974" cy="1588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Arrow Connector 54"/>
            <p:cNvCxnSpPr>
              <a:stCxn id="16" idx="2"/>
              <a:endCxn id="17" idx="0"/>
            </p:cNvCxnSpPr>
            <p:nvPr/>
          </p:nvCxnSpPr>
          <p:spPr>
            <a:xfrm rot="5400000">
              <a:off x="2340674" y="5026723"/>
              <a:ext cx="157353" cy="1588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Arrow Connector 58"/>
            <p:cNvCxnSpPr>
              <a:stCxn id="17" idx="2"/>
              <a:endCxn id="18" idx="0"/>
            </p:cNvCxnSpPr>
            <p:nvPr/>
          </p:nvCxnSpPr>
          <p:spPr>
            <a:xfrm rot="5400000">
              <a:off x="2313813" y="5704713"/>
              <a:ext cx="211074" cy="1588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Arrow Connector 60"/>
            <p:cNvCxnSpPr>
              <a:stCxn id="23" idx="2"/>
              <a:endCxn id="24" idx="0"/>
            </p:cNvCxnSpPr>
            <p:nvPr/>
          </p:nvCxnSpPr>
          <p:spPr>
            <a:xfrm rot="5400000">
              <a:off x="6674549" y="2893123"/>
              <a:ext cx="176403" cy="1588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Arrow Connector 64"/>
            <p:cNvCxnSpPr>
              <a:stCxn id="24" idx="2"/>
              <a:endCxn id="25" idx="0"/>
            </p:cNvCxnSpPr>
            <p:nvPr/>
          </p:nvCxnSpPr>
          <p:spPr>
            <a:xfrm rot="5400000">
              <a:off x="6665024" y="3426523"/>
              <a:ext cx="195453" cy="1588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Arrow Connector 68"/>
            <p:cNvCxnSpPr>
              <a:stCxn id="16" idx="3"/>
              <a:endCxn id="30" idx="1"/>
            </p:cNvCxnSpPr>
            <p:nvPr/>
          </p:nvCxnSpPr>
          <p:spPr>
            <a:xfrm flipV="1">
              <a:off x="4286250" y="4772819"/>
              <a:ext cx="428625" cy="1492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Arrow Connector 70"/>
            <p:cNvCxnSpPr>
              <a:stCxn id="30" idx="0"/>
              <a:endCxn id="29" idx="2"/>
            </p:cNvCxnSpPr>
            <p:nvPr/>
          </p:nvCxnSpPr>
          <p:spPr>
            <a:xfrm rot="5400000" flipH="1" flipV="1">
              <a:off x="5291785" y="4503090"/>
              <a:ext cx="370180" cy="1588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Arrow Connector 72"/>
            <p:cNvCxnSpPr>
              <a:stCxn id="30" idx="2"/>
              <a:endCxn id="31" idx="0"/>
            </p:cNvCxnSpPr>
            <p:nvPr/>
          </p:nvCxnSpPr>
          <p:spPr>
            <a:xfrm rot="16200000" flipH="1">
              <a:off x="5271147" y="5063184"/>
              <a:ext cx="414631" cy="3175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Arrow Connector 74"/>
            <p:cNvCxnSpPr>
              <a:stCxn id="31" idx="1"/>
              <a:endCxn id="17" idx="3"/>
            </p:cNvCxnSpPr>
            <p:nvPr/>
          </p:nvCxnSpPr>
          <p:spPr>
            <a:xfrm rot="10800000">
              <a:off x="4286250" y="5352288"/>
              <a:ext cx="965200" cy="3938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Elbow Connector 76"/>
            <p:cNvCxnSpPr>
              <a:stCxn id="29" idx="3"/>
              <a:endCxn id="23" idx="3"/>
            </p:cNvCxnSpPr>
            <p:nvPr/>
          </p:nvCxnSpPr>
          <p:spPr>
            <a:xfrm flipV="1">
              <a:off x="5705475" y="2631186"/>
              <a:ext cx="2924175" cy="1602677"/>
            </a:xfrm>
            <a:prstGeom prst="bentConnector3">
              <a:avLst>
                <a:gd name="adj1" fmla="val 107818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Consolidation entity </a:t>
            </a:r>
          </a:p>
          <a:p>
            <a:pPr lvl="1"/>
            <a:r>
              <a:rPr lang="en-US" smtClean="0"/>
              <a:t>Set up separate entity</a:t>
            </a:r>
          </a:p>
          <a:p>
            <a:pPr lvl="1"/>
            <a:r>
              <a:rPr lang="en-US" smtClean="0"/>
              <a:t>Define rounding differences account</a:t>
            </a:r>
          </a:p>
          <a:p>
            <a:pPr lvl="1"/>
            <a:r>
              <a:rPr lang="en-US" smtClean="0"/>
              <a:t>Default cost center</a:t>
            </a:r>
          </a:p>
          <a:p>
            <a:pPr lvl="1"/>
            <a:r>
              <a:rPr lang="en-US" smtClean="0"/>
              <a:t>Default project</a:t>
            </a:r>
          </a:p>
          <a:p>
            <a:pPr lvl="1"/>
            <a:r>
              <a:rPr lang="en-US" smtClean="0"/>
              <a:t>Default tax code</a:t>
            </a:r>
          </a:p>
          <a:p>
            <a:pPr lvl="1"/>
            <a:r>
              <a:rPr lang="en-US" smtClean="0"/>
              <a:t>Consolidation daybook per subsidiary/source entity and layer</a:t>
            </a:r>
          </a:p>
          <a:p>
            <a:pPr lvl="1"/>
            <a:r>
              <a:rPr lang="en-US" smtClean="0"/>
              <a:t>Create a separate management layer for elimination postings</a:t>
            </a:r>
          </a:p>
          <a:p>
            <a:pPr lvl="1"/>
            <a:r>
              <a:rPr lang="en-US" smtClean="0"/>
              <a:t>Create a separate daybook for elimination postings</a:t>
            </a:r>
            <a:endParaRPr lang="en-US"/>
          </a:p>
        </p:txBody>
      </p:sp>
      <p:sp>
        <p:nvSpPr>
          <p:cNvPr id="192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Setup Prerequisites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67650" y="6638544"/>
            <a:ext cx="1276350" cy="219456"/>
          </a:xfrm>
        </p:spPr>
        <p:txBody>
          <a:bodyPr/>
          <a:lstStyle/>
          <a:p>
            <a:r>
              <a:rPr lang="en-US" dirty="0" smtClean="0"/>
              <a:t>MC-4.1-1-CON-080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each source entity:</a:t>
            </a:r>
          </a:p>
          <a:p>
            <a:pPr lvl="1"/>
            <a:r>
              <a:rPr lang="en-US" dirty="0"/>
              <a:t>COA cross-references</a:t>
            </a:r>
          </a:p>
          <a:p>
            <a:pPr lvl="2"/>
            <a:r>
              <a:rPr lang="en-US" dirty="0"/>
              <a:t>GL accounts, sub-accounts, cost centers, projects</a:t>
            </a:r>
          </a:p>
          <a:p>
            <a:pPr lvl="1"/>
            <a:r>
              <a:rPr lang="en-US" dirty="0"/>
              <a:t>Period cross-references</a:t>
            </a:r>
          </a:p>
          <a:p>
            <a:pPr lvl="1"/>
            <a:r>
              <a:rPr lang="en-US" dirty="0"/>
              <a:t>Exchange rate consolidation method</a:t>
            </a:r>
          </a:p>
          <a:p>
            <a:pPr lvl="2"/>
            <a:r>
              <a:rPr lang="en-US" dirty="0"/>
              <a:t>For each GL account </a:t>
            </a:r>
            <a:r>
              <a:rPr lang="en-US" dirty="0" smtClean="0"/>
              <a:t>(in the </a:t>
            </a:r>
            <a:r>
              <a:rPr lang="en-US" smtClean="0"/>
              <a:t>consolidation entity):</a:t>
            </a:r>
            <a:endParaRPr lang="en-US" dirty="0"/>
          </a:p>
          <a:p>
            <a:pPr lvl="2"/>
            <a:r>
              <a:rPr lang="en-US" dirty="0"/>
              <a:t>In currency tab</a:t>
            </a:r>
          </a:p>
        </p:txBody>
      </p:sp>
      <p:sp>
        <p:nvSpPr>
          <p:cNvPr id="194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Setup Prerequisites – Continued 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86650" y="6638544"/>
            <a:ext cx="1657350" cy="219456"/>
          </a:xfrm>
        </p:spPr>
        <p:txBody>
          <a:bodyPr/>
          <a:lstStyle/>
          <a:p>
            <a:r>
              <a:rPr lang="en-US" smtClean="0"/>
              <a:t>MC-4.1-1-CON-090</a:t>
            </a:r>
            <a:endParaRPr lang="en-US" dirty="0"/>
          </a:p>
        </p:txBody>
      </p:sp>
      <p:pic>
        <p:nvPicPr>
          <p:cNvPr id="19456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9900" y="4248150"/>
            <a:ext cx="5656263" cy="17303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COA Cross-References Creation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72400" y="6638544"/>
            <a:ext cx="1371600" cy="219456"/>
          </a:xfrm>
        </p:spPr>
        <p:txBody>
          <a:bodyPr/>
          <a:lstStyle/>
          <a:p>
            <a:r>
              <a:rPr lang="en-US" smtClean="0"/>
              <a:t>MC-4.1-1-CON-100</a:t>
            </a:r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574675" y="1017588"/>
            <a:ext cx="7989888" cy="4994275"/>
            <a:chOff x="441325" y="1512888"/>
            <a:chExt cx="7989888" cy="4994275"/>
          </a:xfrm>
        </p:grpSpPr>
        <p:pic>
          <p:nvPicPr>
            <p:cNvPr id="22630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1325" y="1512888"/>
              <a:ext cx="7989888" cy="49942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  <p:pic>
          <p:nvPicPr>
            <p:cNvPr id="226310" name="Picture 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46588" y="2236788"/>
              <a:ext cx="2924175" cy="8191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  <p:sp>
          <p:nvSpPr>
            <p:cNvPr id="226311" name="Oval 7"/>
            <p:cNvSpPr>
              <a:spLocks noChangeArrowheads="1"/>
            </p:cNvSpPr>
            <p:nvPr/>
          </p:nvSpPr>
          <p:spPr bwMode="auto">
            <a:xfrm>
              <a:off x="5167313" y="2090738"/>
              <a:ext cx="2511425" cy="1016000"/>
            </a:xfrm>
            <a:prstGeom prst="ellipse">
              <a:avLst/>
            </a:prstGeom>
            <a:noFill/>
            <a:ln w="28575" algn="ctr">
              <a:solidFill>
                <a:srgbClr val="F71807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81925" y="6638544"/>
            <a:ext cx="1362075" cy="219456"/>
          </a:xfrm>
        </p:spPr>
        <p:txBody>
          <a:bodyPr/>
          <a:lstStyle/>
          <a:p>
            <a:r>
              <a:rPr lang="en-US" smtClean="0"/>
              <a:t>MC-4.1-1-CON-105</a:t>
            </a:r>
            <a:endParaRPr lang="en-US" dirty="0"/>
          </a:p>
        </p:txBody>
      </p:sp>
      <p:pic>
        <p:nvPicPr>
          <p:cNvPr id="2334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47650"/>
            <a:ext cx="5943600" cy="1749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2334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0" y="2762250"/>
            <a:ext cx="5715000" cy="3343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33476" name="Text Box 4"/>
          <p:cNvSpPr txBox="1">
            <a:spLocks noChangeArrowheads="1"/>
          </p:cNvSpPr>
          <p:nvPr/>
        </p:nvSpPr>
        <p:spPr bwMode="auto">
          <a:xfrm>
            <a:off x="304799" y="2533650"/>
            <a:ext cx="2219325" cy="2554545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hlink"/>
                </a:solidFill>
                <a:latin typeface="+mj-lt"/>
              </a:rPr>
              <a:t>combined</a:t>
            </a:r>
          </a:p>
          <a:p>
            <a:pPr>
              <a:spcBef>
                <a:spcPct val="50000"/>
              </a:spcBef>
            </a:pPr>
            <a:r>
              <a:rPr lang="en-US">
                <a:solidFill>
                  <a:schemeClr val="hlink"/>
                </a:solidFill>
                <a:latin typeface="+mj-lt"/>
              </a:rPr>
              <a:t>vs.</a:t>
            </a:r>
          </a:p>
          <a:p>
            <a:pPr>
              <a:spcBef>
                <a:spcPct val="50000"/>
              </a:spcBef>
            </a:pPr>
            <a:r>
              <a:rPr lang="en-US" b="1">
                <a:solidFill>
                  <a:schemeClr val="hlink"/>
                </a:solidFill>
                <a:latin typeface="+mj-lt"/>
              </a:rPr>
              <a:t>separate</a:t>
            </a:r>
          </a:p>
          <a:p>
            <a:pPr>
              <a:spcBef>
                <a:spcPct val="50000"/>
              </a:spcBef>
            </a:pPr>
            <a:r>
              <a:rPr lang="en-US">
                <a:solidFill>
                  <a:schemeClr val="hlink"/>
                </a:solidFill>
                <a:latin typeface="+mj-lt"/>
              </a:rPr>
              <a:t>dimensions</a:t>
            </a:r>
          </a:p>
        </p:txBody>
      </p:sp>
      <p:sp>
        <p:nvSpPr>
          <p:cNvPr id="233477" name="Oval 5"/>
          <p:cNvSpPr>
            <a:spLocks noChangeArrowheads="1"/>
          </p:cNvSpPr>
          <p:nvPr/>
        </p:nvSpPr>
        <p:spPr bwMode="auto">
          <a:xfrm>
            <a:off x="6705600" y="1466850"/>
            <a:ext cx="2057400" cy="1295400"/>
          </a:xfrm>
          <a:prstGeom prst="ellipse">
            <a:avLst/>
          </a:prstGeom>
          <a:noFill/>
          <a:ln w="28575" algn="ctr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r>
              <a:rPr lang="en-US" b="1">
                <a:solidFill>
                  <a:schemeClr val="hlink"/>
                </a:solidFill>
                <a:latin typeface="+mj-lt"/>
              </a:rPr>
              <a:t>Validate?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Create a Consolidation Cycle</a:t>
            </a:r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53350" y="6638544"/>
            <a:ext cx="1390650" cy="219456"/>
          </a:xfrm>
        </p:spPr>
        <p:txBody>
          <a:bodyPr/>
          <a:lstStyle/>
          <a:p>
            <a:r>
              <a:rPr lang="en-US" smtClean="0"/>
              <a:t>MC-4.1-1-CON-110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23825" y="417513"/>
            <a:ext cx="8883650" cy="5686425"/>
            <a:chOff x="0" y="931863"/>
            <a:chExt cx="8883650" cy="5686425"/>
          </a:xfrm>
        </p:grpSpPr>
        <p:pic>
          <p:nvPicPr>
            <p:cNvPr id="224269" name="Picture 1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69888" y="1492250"/>
              <a:ext cx="8382000" cy="31146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  <p:sp>
          <p:nvSpPr>
            <p:cNvPr id="224260" name="Text Box 4"/>
            <p:cNvSpPr txBox="1">
              <a:spLocks noChangeArrowheads="1"/>
            </p:cNvSpPr>
            <p:nvPr/>
          </p:nvSpPr>
          <p:spPr bwMode="auto">
            <a:xfrm>
              <a:off x="7172325" y="931863"/>
              <a:ext cx="1711325" cy="1569660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45720" rIns="45720">
              <a:spAutoFit/>
            </a:bodyPr>
            <a:lstStyle/>
            <a:p>
              <a:pPr algn="r">
                <a:spcBef>
                  <a:spcPts val="800"/>
                </a:spcBef>
              </a:pPr>
              <a:r>
                <a:rPr lang="en-US" sz="1600">
                  <a:latin typeface="+mj-lt"/>
                </a:rPr>
                <a:t>Add source entities to the consolidation cycle by inserting a new row.</a:t>
              </a:r>
            </a:p>
          </p:txBody>
        </p:sp>
        <p:sp>
          <p:nvSpPr>
            <p:cNvPr id="224263" name="Oval 7"/>
            <p:cNvSpPr>
              <a:spLocks noChangeArrowheads="1"/>
            </p:cNvSpPr>
            <p:nvPr/>
          </p:nvSpPr>
          <p:spPr bwMode="auto">
            <a:xfrm>
              <a:off x="7462838" y="3381375"/>
              <a:ext cx="1247775" cy="376238"/>
            </a:xfrm>
            <a:prstGeom prst="ellipse">
              <a:avLst/>
            </a:prstGeom>
            <a:noFill/>
            <a:ln w="22225" algn="ctr">
              <a:solidFill>
                <a:srgbClr val="F71807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224264" name="AutoShape 8"/>
            <p:cNvCxnSpPr>
              <a:cxnSpLocks noChangeShapeType="1"/>
              <a:stCxn id="224263" idx="4"/>
            </p:cNvCxnSpPr>
            <p:nvPr/>
          </p:nvCxnSpPr>
          <p:spPr bwMode="auto">
            <a:xfrm rot="5400000">
              <a:off x="6659563" y="4195762"/>
              <a:ext cx="1854200" cy="1000125"/>
            </a:xfrm>
            <a:prstGeom prst="bentConnector2">
              <a:avLst/>
            </a:prstGeom>
            <a:noFill/>
            <a:ln w="22225">
              <a:solidFill>
                <a:srgbClr val="F71807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24265" name="Text Box 9"/>
            <p:cNvSpPr txBox="1">
              <a:spLocks noChangeArrowheads="1"/>
            </p:cNvSpPr>
            <p:nvPr/>
          </p:nvSpPr>
          <p:spPr bwMode="auto">
            <a:xfrm>
              <a:off x="0" y="5087938"/>
              <a:ext cx="2085975" cy="1436687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lIns="45720" rIns="45720">
              <a:spAutoFit/>
            </a:bodyPr>
            <a:lstStyle/>
            <a:p>
              <a:pPr algn="r">
                <a:spcBef>
                  <a:spcPts val="800"/>
                </a:spcBef>
              </a:pPr>
              <a:r>
                <a:rPr lang="en-US" sz="1600">
                  <a:latin typeface="+mj-lt"/>
                </a:rPr>
                <a:t>Configure default SAF, Cost Center, or Project analysis for the consolidation</a:t>
              </a:r>
            </a:p>
            <a:p>
              <a:pPr>
                <a:spcBef>
                  <a:spcPct val="50000"/>
                </a:spcBef>
              </a:pPr>
              <a:endParaRPr lang="en-US" sz="1600">
                <a:latin typeface="+mj-lt"/>
              </a:endParaRPr>
            </a:p>
          </p:txBody>
        </p:sp>
        <p:sp>
          <p:nvSpPr>
            <p:cNvPr id="224266" name="Line 10"/>
            <p:cNvSpPr>
              <a:spLocks noChangeShapeType="1"/>
            </p:cNvSpPr>
            <p:nvPr/>
          </p:nvSpPr>
          <p:spPr bwMode="auto">
            <a:xfrm flipH="1">
              <a:off x="5773738" y="2247900"/>
              <a:ext cx="1876425" cy="1762125"/>
            </a:xfrm>
            <a:prstGeom prst="line">
              <a:avLst/>
            </a:prstGeom>
            <a:noFill/>
            <a:ln w="22225">
              <a:solidFill>
                <a:srgbClr val="F71807"/>
              </a:solidFill>
              <a:round/>
              <a:headEnd/>
              <a:tailEnd type="triangle" w="med" len="med"/>
            </a:ln>
            <a:effectLst/>
          </p:spPr>
          <p:txBody>
            <a:bodyPr lIns="228600" tIns="228600" rIns="228600" bIns="22860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24270" name="Oval 14"/>
            <p:cNvSpPr>
              <a:spLocks noChangeArrowheads="1"/>
            </p:cNvSpPr>
            <p:nvPr/>
          </p:nvSpPr>
          <p:spPr bwMode="auto">
            <a:xfrm>
              <a:off x="3149600" y="3616325"/>
              <a:ext cx="1473200" cy="601663"/>
            </a:xfrm>
            <a:prstGeom prst="ellipse">
              <a:avLst/>
            </a:prstGeom>
            <a:noFill/>
            <a:ln w="22225" algn="ctr">
              <a:solidFill>
                <a:srgbClr val="F71807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/>
            <a:lstStyle/>
            <a:p>
              <a:endParaRPr lang="en-US">
                <a:latin typeface="+mj-lt"/>
              </a:endParaRPr>
            </a:p>
          </p:txBody>
        </p:sp>
        <p:pic>
          <p:nvPicPr>
            <p:cNvPr id="224272" name="Picture 1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81238" y="4668838"/>
              <a:ext cx="4691062" cy="19494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  <p:sp>
          <p:nvSpPr>
            <p:cNvPr id="224273" name="Oval 17"/>
            <p:cNvSpPr>
              <a:spLocks noChangeArrowheads="1"/>
            </p:cNvSpPr>
            <p:nvPr/>
          </p:nvSpPr>
          <p:spPr bwMode="auto">
            <a:xfrm>
              <a:off x="0" y="2700338"/>
              <a:ext cx="2246313" cy="1089025"/>
            </a:xfrm>
            <a:prstGeom prst="ellipse">
              <a:avLst/>
            </a:prstGeom>
            <a:noFill/>
            <a:ln w="22225" algn="ctr">
              <a:solidFill>
                <a:srgbClr val="F71807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63" name="Rectangle 2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Create a separate management layer for elimination postings</a:t>
            </a:r>
          </a:p>
          <a:p>
            <a:r>
              <a:rPr lang="en-US"/>
              <a:t>Create a separate daybook for elimination postings</a:t>
            </a:r>
          </a:p>
          <a:p>
            <a:pPr lvl="1"/>
            <a:r>
              <a:rPr lang="en-US"/>
              <a:t>Daybook type: Journal Entries</a:t>
            </a:r>
          </a:p>
          <a:p>
            <a:pPr lvl="1"/>
            <a:r>
              <a:rPr lang="en-US"/>
              <a:t>Controlled by: Financials</a:t>
            </a:r>
          </a:p>
          <a:p>
            <a:pPr lvl="1"/>
            <a:r>
              <a:rPr lang="en-US"/>
              <a:t>Layer: Dedicated management layer for eliminations</a:t>
            </a:r>
          </a:p>
          <a:p>
            <a:pPr lvl="1"/>
            <a:r>
              <a:rPr lang="en-US"/>
              <a:t>For each daybook shared set</a:t>
            </a:r>
          </a:p>
          <a:p>
            <a:endParaRPr lang="en-US"/>
          </a:p>
        </p:txBody>
      </p:sp>
      <p:sp>
        <p:nvSpPr>
          <p:cNvPr id="240662" name="Rectangle 2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/>
              <a:t>Set Up Intercompany Eliminations in the Consolidation Entity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96200" y="6638544"/>
            <a:ext cx="1447800" cy="219456"/>
          </a:xfrm>
        </p:spPr>
        <p:txBody>
          <a:bodyPr/>
          <a:lstStyle/>
          <a:p>
            <a:r>
              <a:rPr lang="en-US" smtClean="0"/>
              <a:t>MC-4.1-1-CON-115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Lock status of periods to consolidate.</a:t>
            </a:r>
          </a:p>
          <a:p>
            <a:pPr lvl="1"/>
            <a:r>
              <a:rPr lang="en-US" dirty="0" smtClean="0"/>
              <a:t>Each source entity</a:t>
            </a:r>
          </a:p>
          <a:p>
            <a:r>
              <a:rPr lang="en-US" dirty="0" smtClean="0"/>
              <a:t>Consolidation entity</a:t>
            </a:r>
          </a:p>
          <a:p>
            <a:pPr lvl="1"/>
            <a:r>
              <a:rPr lang="en-US" dirty="0" smtClean="0"/>
              <a:t>Consolidation Create (25.19.2.1):</a:t>
            </a:r>
          </a:p>
          <a:p>
            <a:pPr lvl="2"/>
            <a:r>
              <a:rPr lang="en-US" dirty="0" smtClean="0"/>
              <a:t>From/to GL period</a:t>
            </a:r>
          </a:p>
          <a:p>
            <a:pPr lvl="2"/>
            <a:r>
              <a:rPr lang="en-US" dirty="0" smtClean="0"/>
              <a:t>Target layer type:</a:t>
            </a:r>
          </a:p>
          <a:p>
            <a:pPr lvl="3"/>
            <a:r>
              <a:rPr lang="en-US" dirty="0" smtClean="0"/>
              <a:t>Primary</a:t>
            </a:r>
          </a:p>
          <a:p>
            <a:pPr lvl="3"/>
            <a:r>
              <a:rPr lang="en-US" dirty="0" smtClean="0"/>
              <a:t>Secondary</a:t>
            </a:r>
          </a:p>
          <a:p>
            <a:pPr lvl="3"/>
            <a:r>
              <a:rPr lang="en-US" dirty="0" smtClean="0"/>
              <a:t>Transient = RECOMMENDED</a:t>
            </a:r>
          </a:p>
          <a:p>
            <a:pPr lvl="2"/>
            <a:r>
              <a:rPr lang="en-US" dirty="0" smtClean="0"/>
              <a:t>Source layer type</a:t>
            </a:r>
          </a:p>
          <a:p>
            <a:pPr lvl="3"/>
            <a:r>
              <a:rPr lang="en-US" dirty="0" smtClean="0"/>
              <a:t>Primary</a:t>
            </a:r>
          </a:p>
          <a:p>
            <a:pPr lvl="3"/>
            <a:r>
              <a:rPr lang="en-US" dirty="0" smtClean="0"/>
              <a:t>Secondary</a:t>
            </a:r>
            <a:endParaRPr lang="en-US" dirty="0"/>
          </a:p>
        </p:txBody>
      </p:sp>
      <p:sp>
        <p:nvSpPr>
          <p:cNvPr id="196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Execution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58075" y="6638544"/>
            <a:ext cx="1685925" cy="219456"/>
          </a:xfrm>
        </p:spPr>
        <p:txBody>
          <a:bodyPr/>
          <a:lstStyle/>
          <a:p>
            <a:r>
              <a:rPr lang="en-US" smtClean="0"/>
              <a:t>MC-4.1-1-CON-130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Consolidation entity</a:t>
            </a:r>
          </a:p>
          <a:p>
            <a:pPr lvl="1"/>
            <a:r>
              <a:rPr lang="en-US"/>
              <a:t>After validation, transfer the consolidation from the transient to the primary (official) layer</a:t>
            </a:r>
          </a:p>
          <a:p>
            <a:pPr lvl="1"/>
            <a:r>
              <a:rPr lang="en-US"/>
              <a:t>Identify the intercompany transactions and perform the elimination postings</a:t>
            </a:r>
          </a:p>
          <a:p>
            <a:endParaRPr lang="en-US"/>
          </a:p>
        </p:txBody>
      </p:sp>
      <p:sp>
        <p:nvSpPr>
          <p:cNvPr id="242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Execution – Continued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58100" y="6638544"/>
            <a:ext cx="1485900" cy="219456"/>
          </a:xfrm>
        </p:spPr>
        <p:txBody>
          <a:bodyPr/>
          <a:lstStyle/>
          <a:p>
            <a:r>
              <a:rPr lang="en-US" smtClean="0"/>
              <a:t>MC-4.1-1-CON-135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Objectives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24775" y="6638544"/>
            <a:ext cx="1419226" cy="219456"/>
          </a:xfrm>
        </p:spPr>
        <p:txBody>
          <a:bodyPr/>
          <a:lstStyle/>
          <a:p>
            <a:r>
              <a:rPr lang="en-US" smtClean="0"/>
              <a:t>MC-4.1-1-CON-020</a:t>
            </a:r>
            <a:endParaRPr lang="en-US" dirty="0"/>
          </a:p>
        </p:txBody>
      </p:sp>
      <p:sp>
        <p:nvSpPr>
          <p:cNvPr id="21094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892175"/>
            <a:ext cx="8229600" cy="5424488"/>
          </a:xfrm>
        </p:spPr>
        <p:txBody>
          <a:bodyPr/>
          <a:lstStyle/>
          <a:p>
            <a:r>
              <a:rPr lang="en-US"/>
              <a:t>Understand the scope and capabilities of the consolidation functionality in QAD Enterprise Applications</a:t>
            </a:r>
          </a:p>
          <a:p>
            <a:r>
              <a:rPr lang="en-US"/>
              <a:t>Learn how to set up and run consolidation for a specific business case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Identify postings to eliminate.</a:t>
            </a:r>
          </a:p>
          <a:p>
            <a:pPr>
              <a:spcBef>
                <a:spcPct val="25000"/>
              </a:spcBef>
            </a:pPr>
            <a:r>
              <a:rPr lang="en-US"/>
              <a:t>Create offset journal entries.</a:t>
            </a:r>
          </a:p>
          <a:p>
            <a:pPr>
              <a:spcBef>
                <a:spcPct val="25000"/>
              </a:spcBef>
            </a:pPr>
            <a:r>
              <a:rPr lang="en-US"/>
              <a:t>Repeat the process at each level of the consolidation.</a:t>
            </a:r>
          </a:p>
        </p:txBody>
      </p:sp>
      <p:sp>
        <p:nvSpPr>
          <p:cNvPr id="244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Intercompany Elimination Postings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19975" y="6638544"/>
            <a:ext cx="1724025" cy="219456"/>
          </a:xfrm>
        </p:spPr>
        <p:txBody>
          <a:bodyPr/>
          <a:lstStyle/>
          <a:p>
            <a:r>
              <a:rPr lang="en-US" smtClean="0"/>
              <a:t>MC-4.1-1-CON-140</a:t>
            </a:r>
            <a:endParaRPr lang="en-US" dirty="0"/>
          </a:p>
        </p:txBody>
      </p:sp>
      <p:pic>
        <p:nvPicPr>
          <p:cNvPr id="244740" name="Picture 4" descr="GL_Trans_View_I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4288" y="3062288"/>
            <a:ext cx="6562725" cy="30591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/>
              <a:t>Hands-on Exercise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62850" y="6638544"/>
            <a:ext cx="1581150" cy="219456"/>
          </a:xfrm>
        </p:spPr>
        <p:txBody>
          <a:bodyPr/>
          <a:lstStyle/>
          <a:p>
            <a:r>
              <a:rPr lang="en-US" smtClean="0"/>
              <a:t>MC-4.1-1-CON-140</a:t>
            </a:r>
            <a:endParaRPr lang="en-US"/>
          </a:p>
        </p:txBody>
      </p:sp>
      <p:pic>
        <p:nvPicPr>
          <p:cNvPr id="218115" name="Picture 3" descr="hands-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" y="1887538"/>
            <a:ext cx="81534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In domain QMS-US create a new (consolidation) entity GR-CONS (use CONS_US address details ) </a:t>
            </a:r>
          </a:p>
          <a:p>
            <a:pPr lvl="1"/>
            <a:r>
              <a:rPr lang="en-US" dirty="0"/>
              <a:t>Do not forget to give the user “QAD” access to the new entity with the role “</a:t>
            </a:r>
            <a:r>
              <a:rPr lang="en-US" dirty="0" err="1"/>
              <a:t>superuser</a:t>
            </a:r>
            <a:r>
              <a:rPr lang="en-US" dirty="0"/>
              <a:t>”</a:t>
            </a:r>
          </a:p>
          <a:p>
            <a:r>
              <a:rPr lang="en-US" dirty="0"/>
              <a:t>Create all consolidation settings in GR-CONS:</a:t>
            </a:r>
          </a:p>
          <a:p>
            <a:pPr lvl="1"/>
            <a:r>
              <a:rPr lang="en-US" dirty="0"/>
              <a:t>Daybooks for CONS-US both in transient and official layers</a:t>
            </a:r>
          </a:p>
          <a:p>
            <a:pPr lvl="1"/>
            <a:r>
              <a:rPr lang="en-US" dirty="0"/>
              <a:t>Consolidation cycle: 100% CONS-US</a:t>
            </a:r>
          </a:p>
          <a:p>
            <a:pPr lvl="1"/>
            <a:r>
              <a:rPr lang="en-US" dirty="0"/>
              <a:t>Check other settings as required</a:t>
            </a:r>
          </a:p>
          <a:p>
            <a:r>
              <a:rPr lang="en-US" dirty="0"/>
              <a:t>Validate the  consolidation setup settings in CONS-US</a:t>
            </a:r>
          </a:p>
        </p:txBody>
      </p:sp>
      <p:sp>
        <p:nvSpPr>
          <p:cNvPr id="203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Exercise 1: Consolidation Setup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15251" y="6638544"/>
            <a:ext cx="1428750" cy="219456"/>
          </a:xfrm>
        </p:spPr>
        <p:txBody>
          <a:bodyPr/>
          <a:lstStyle/>
          <a:p>
            <a:r>
              <a:rPr lang="en-US" smtClean="0"/>
              <a:t>MC-4.1-1-CON-150</a:t>
            </a:r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Execute the consolidation in:</a:t>
            </a:r>
          </a:p>
          <a:p>
            <a:pPr lvl="1"/>
            <a:r>
              <a:rPr lang="en-US"/>
              <a:t>CONS-US</a:t>
            </a:r>
          </a:p>
          <a:p>
            <a:pPr lvl="2"/>
            <a:r>
              <a:rPr lang="en-US"/>
              <a:t>For period 2007/01 till 2007/06</a:t>
            </a:r>
          </a:p>
          <a:p>
            <a:pPr lvl="2"/>
            <a:r>
              <a:rPr lang="en-US"/>
              <a:t>First to transient layer &amp; verify posting</a:t>
            </a:r>
          </a:p>
          <a:p>
            <a:pPr lvl="2"/>
            <a:r>
              <a:rPr lang="en-US"/>
              <a:t>Delete the transient posting</a:t>
            </a:r>
          </a:p>
          <a:p>
            <a:pPr lvl="2"/>
            <a:r>
              <a:rPr lang="en-US"/>
              <a:t>Do this again but in official layer</a:t>
            </a:r>
          </a:p>
          <a:p>
            <a:pPr lvl="2">
              <a:buFontTx/>
              <a:buNone/>
            </a:pPr>
            <a:endParaRPr lang="en-US"/>
          </a:p>
          <a:p>
            <a:pPr lvl="1"/>
            <a:r>
              <a:rPr lang="en-US"/>
              <a:t>GR-CONS</a:t>
            </a:r>
          </a:p>
          <a:p>
            <a:pPr lvl="2"/>
            <a:r>
              <a:rPr lang="en-US"/>
              <a:t>Do the same as in CONS-US (consolidation of CONS-US into GR-CONS)</a:t>
            </a:r>
          </a:p>
          <a:p>
            <a:pPr lvl="2"/>
            <a:r>
              <a:rPr lang="en-US"/>
              <a:t>Consolidate CONS-US into GR-CONS</a:t>
            </a:r>
          </a:p>
          <a:p>
            <a:pPr lvl="2">
              <a:buFontTx/>
              <a:buNone/>
            </a:pPr>
            <a:endParaRPr lang="en-US"/>
          </a:p>
        </p:txBody>
      </p:sp>
      <p:sp>
        <p:nvSpPr>
          <p:cNvPr id="205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Exercise 2: Consolidation Run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72375" y="6638544"/>
            <a:ext cx="1571625" cy="219456"/>
          </a:xfrm>
        </p:spPr>
        <p:txBody>
          <a:bodyPr/>
          <a:lstStyle/>
          <a:p>
            <a:r>
              <a:rPr lang="en-US" smtClean="0"/>
              <a:t>MC-4.1-1-CON-170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29550" y="6638544"/>
            <a:ext cx="1314450" cy="219456"/>
          </a:xfrm>
        </p:spPr>
        <p:txBody>
          <a:bodyPr/>
          <a:lstStyle/>
          <a:p>
            <a:r>
              <a:rPr lang="en-US" smtClean="0"/>
              <a:t>MC-4.1-1-CON-030</a:t>
            </a:r>
            <a:endParaRPr lang="en-US" dirty="0"/>
          </a:p>
        </p:txBody>
      </p:sp>
      <p:sp>
        <p:nvSpPr>
          <p:cNvPr id="18944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600075" y="892175"/>
            <a:ext cx="8229600" cy="5424488"/>
          </a:xfrm>
        </p:spPr>
        <p:txBody>
          <a:bodyPr/>
          <a:lstStyle/>
          <a:p>
            <a:r>
              <a:rPr lang="en-US" dirty="0"/>
              <a:t>Benefits</a:t>
            </a:r>
          </a:p>
          <a:p>
            <a:r>
              <a:rPr lang="en-US" dirty="0"/>
              <a:t>Current scope</a:t>
            </a:r>
          </a:p>
          <a:p>
            <a:r>
              <a:rPr lang="en-US" dirty="0"/>
              <a:t>Highlights</a:t>
            </a:r>
          </a:p>
          <a:p>
            <a:r>
              <a:rPr lang="en-US" dirty="0"/>
              <a:t>Process Flow</a:t>
            </a:r>
          </a:p>
          <a:p>
            <a:r>
              <a:rPr lang="en-US" dirty="0"/>
              <a:t>Setup </a:t>
            </a:r>
          </a:p>
          <a:p>
            <a:pPr lvl="1"/>
            <a:r>
              <a:rPr lang="en-US" dirty="0"/>
              <a:t>Prerequisites</a:t>
            </a:r>
          </a:p>
          <a:p>
            <a:r>
              <a:rPr lang="en-US" dirty="0"/>
              <a:t>Processing</a:t>
            </a:r>
          </a:p>
          <a:p>
            <a:r>
              <a:rPr lang="en-US" dirty="0"/>
              <a:t>Exercise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800"/>
              </a:spcBef>
              <a:tabLst>
                <a:tab pos="3717925" algn="l"/>
                <a:tab pos="3830638" algn="l"/>
              </a:tabLst>
            </a:pPr>
            <a:r>
              <a:rPr lang="en-US"/>
              <a:t>Combine the financial records of many entities into one consolidated set of financial statements for legal/accounting purposes.</a:t>
            </a:r>
          </a:p>
          <a:p>
            <a:pPr lvl="1">
              <a:spcBef>
                <a:spcPts val="800"/>
              </a:spcBef>
              <a:tabLst>
                <a:tab pos="3717925" algn="l"/>
                <a:tab pos="3830638" algn="l"/>
              </a:tabLst>
            </a:pPr>
            <a:r>
              <a:rPr lang="en-US"/>
              <a:t>Usually, a monthly process.</a:t>
            </a:r>
          </a:p>
          <a:p>
            <a:pPr>
              <a:spcBef>
                <a:spcPct val="120000"/>
              </a:spcBef>
              <a:tabLst>
                <a:tab pos="3717925" algn="l"/>
                <a:tab pos="3830638" algn="l"/>
              </a:tabLst>
            </a:pPr>
            <a:r>
              <a:rPr lang="en-US"/>
              <a:t>Perform a number of consolidations within the organization to account for subsidiaries.</a:t>
            </a:r>
          </a:p>
          <a:p>
            <a:pPr>
              <a:spcBef>
                <a:spcPts val="800"/>
              </a:spcBef>
              <a:buFont typeface="Webdings" pitchFamily="18" charset="2"/>
              <a:buNone/>
              <a:tabLst>
                <a:tab pos="3717925" algn="l"/>
                <a:tab pos="3830638" algn="l"/>
              </a:tabLst>
            </a:pPr>
            <a:endParaRPr lang="en-US"/>
          </a:p>
        </p:txBody>
      </p:sp>
      <p:sp>
        <p:nvSpPr>
          <p:cNvPr id="219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Consolidation Benefits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29550" y="6638544"/>
            <a:ext cx="1314450" cy="219456"/>
          </a:xfrm>
        </p:spPr>
        <p:txBody>
          <a:bodyPr/>
          <a:lstStyle/>
          <a:p>
            <a:r>
              <a:rPr lang="en-US" smtClean="0"/>
              <a:t>MC-4.1-1-CON-040</a:t>
            </a: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20000"/>
              </a:spcBef>
            </a:pPr>
            <a:r>
              <a:rPr lang="en-US"/>
              <a:t>Consolidate entities in different domains, but in the </a:t>
            </a:r>
            <a:r>
              <a:rPr lang="en-US" b="1"/>
              <a:t>same database</a:t>
            </a:r>
            <a:r>
              <a:rPr lang="en-US"/>
              <a:t>. </a:t>
            </a:r>
          </a:p>
          <a:p>
            <a:r>
              <a:rPr lang="en-US"/>
              <a:t>Consolidate GL balances/movements with full </a:t>
            </a:r>
            <a:r>
              <a:rPr lang="en-US" b="1"/>
              <a:t>analytic detail</a:t>
            </a:r>
            <a:r>
              <a:rPr lang="en-US"/>
              <a:t>.</a:t>
            </a:r>
          </a:p>
          <a:p>
            <a:r>
              <a:rPr lang="en-US"/>
              <a:t>The entities can use the same or different base </a:t>
            </a:r>
            <a:r>
              <a:rPr lang="en-US" b="1"/>
              <a:t>currencies</a:t>
            </a:r>
            <a:r>
              <a:rPr lang="en-US"/>
              <a:t>.</a:t>
            </a:r>
          </a:p>
        </p:txBody>
      </p:sp>
      <p:sp>
        <p:nvSpPr>
          <p:cNvPr id="190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Current Scope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43825" y="6638544"/>
            <a:ext cx="1400175" cy="219456"/>
          </a:xfrm>
        </p:spPr>
        <p:txBody>
          <a:bodyPr/>
          <a:lstStyle/>
          <a:p>
            <a:r>
              <a:rPr lang="en-US" smtClean="0"/>
              <a:t>MC-4.1-1-CON-050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Supports different consolidations within the same organization</a:t>
            </a:r>
          </a:p>
          <a:p>
            <a:pPr>
              <a:spcBef>
                <a:spcPct val="50000"/>
              </a:spcBef>
            </a:pPr>
            <a:r>
              <a:rPr lang="en-US"/>
              <a:t>Mapping of GL calendar year and periods, currencies, and COAs across entities</a:t>
            </a:r>
          </a:p>
          <a:p>
            <a:pPr>
              <a:spcBef>
                <a:spcPct val="50000"/>
              </a:spcBef>
            </a:pPr>
            <a:r>
              <a:rPr lang="en-US"/>
              <a:t>Consolidate one or more periods in a single run, for example, quarterly processing</a:t>
            </a:r>
          </a:p>
          <a:p>
            <a:pPr>
              <a:spcBef>
                <a:spcPct val="50000"/>
              </a:spcBef>
            </a:pPr>
            <a:r>
              <a:rPr lang="en-US"/>
              <a:t>Supports proportional consolidation</a:t>
            </a:r>
          </a:p>
          <a:p>
            <a:pPr>
              <a:spcBef>
                <a:spcPct val="50000"/>
              </a:spcBef>
            </a:pPr>
            <a:r>
              <a:rPr lang="en-US"/>
              <a:t>Lets you build up hierarchies of consolidation entities</a:t>
            </a:r>
          </a:p>
        </p:txBody>
      </p:sp>
      <p:sp>
        <p:nvSpPr>
          <p:cNvPr id="191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Key Features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372350" y="6638544"/>
            <a:ext cx="1771650" cy="219456"/>
          </a:xfrm>
        </p:spPr>
        <p:txBody>
          <a:bodyPr/>
          <a:lstStyle/>
          <a:p>
            <a:r>
              <a:rPr lang="en-US" smtClean="0"/>
              <a:t>MC-4.1-1-CON-060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US"/>
              <a:t>Consolidate separately by accounting layer</a:t>
            </a:r>
          </a:p>
          <a:p>
            <a:pPr>
              <a:spcBef>
                <a:spcPct val="50000"/>
              </a:spcBef>
            </a:pPr>
            <a:r>
              <a:rPr lang="en-US"/>
              <a:t>Fast balance-level consolidation</a:t>
            </a:r>
          </a:p>
          <a:p>
            <a:pPr>
              <a:spcBef>
                <a:spcPct val="50000"/>
              </a:spcBef>
            </a:pPr>
            <a:r>
              <a:rPr lang="en-US"/>
              <a:t>Supports simulations</a:t>
            </a:r>
          </a:p>
          <a:p>
            <a:pPr>
              <a:spcBef>
                <a:spcPct val="50000"/>
              </a:spcBef>
            </a:pPr>
            <a:r>
              <a:rPr lang="en-US"/>
              <a:t>Automatic tracking of intercompany transactions to support elimination</a:t>
            </a:r>
          </a:p>
          <a:p>
            <a:pPr>
              <a:spcBef>
                <a:spcPct val="50000"/>
              </a:spcBef>
            </a:pPr>
            <a:r>
              <a:rPr lang="en-US"/>
              <a:t>For multiple consolidations:</a:t>
            </a:r>
          </a:p>
          <a:p>
            <a:pPr lvl="1">
              <a:spcBef>
                <a:spcPct val="25000"/>
              </a:spcBef>
            </a:pPr>
            <a:r>
              <a:rPr lang="en-US"/>
              <a:t>Supports incremental elimination as well as full elimination</a:t>
            </a:r>
          </a:p>
        </p:txBody>
      </p:sp>
      <p:sp>
        <p:nvSpPr>
          <p:cNvPr id="237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Key Features – Continued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77150" y="6638544"/>
            <a:ext cx="1466850" cy="219456"/>
          </a:xfrm>
        </p:spPr>
        <p:txBody>
          <a:bodyPr/>
          <a:lstStyle/>
          <a:p>
            <a:r>
              <a:rPr lang="en-US" smtClean="0"/>
              <a:t>MC-4.1-1-CON-065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FF9900"/>
              </a:buClr>
            </a:pPr>
            <a:r>
              <a:rPr lang="en-US" sz="2400" dirty="0" smtClean="0"/>
              <a:t>Transfers GL balances from the source companies to a target (consolidation) company using journal entries</a:t>
            </a:r>
          </a:p>
          <a:p>
            <a:pPr lvl="1">
              <a:buClr>
                <a:srgbClr val="FF9900"/>
              </a:buClr>
            </a:pPr>
            <a:r>
              <a:rPr lang="en-US" sz="2000" dirty="0" smtClean="0"/>
              <a:t>Account, sub-account and intercompany codes</a:t>
            </a:r>
          </a:p>
          <a:p>
            <a:pPr lvl="1">
              <a:buClr>
                <a:srgbClr val="FF9900"/>
              </a:buClr>
            </a:pPr>
            <a:r>
              <a:rPr lang="en-US" sz="2000" dirty="0" smtClean="0"/>
              <a:t>100% or partial consolidation</a:t>
            </a:r>
          </a:p>
          <a:p>
            <a:pPr lvl="1">
              <a:buClr>
                <a:srgbClr val="FF9900"/>
              </a:buClr>
            </a:pPr>
            <a:r>
              <a:rPr lang="en-US" sz="2000" dirty="0" smtClean="0"/>
              <a:t>Staged consolidation is possible, through different currencies</a:t>
            </a:r>
          </a:p>
          <a:p>
            <a:pPr>
              <a:buClr>
                <a:srgbClr val="FF9900"/>
              </a:buClr>
            </a:pPr>
            <a:r>
              <a:rPr lang="en-US" sz="2400" dirty="0" smtClean="0"/>
              <a:t>Allows further manual postings after consolidation:</a:t>
            </a:r>
          </a:p>
          <a:p>
            <a:pPr lvl="1">
              <a:buClr>
                <a:srgbClr val="FF9900"/>
              </a:buClr>
            </a:pPr>
            <a:r>
              <a:rPr lang="en-US" sz="2000" dirty="0" smtClean="0"/>
              <a:t>Report based on intercompany codes is bases for intercompany elimination</a:t>
            </a:r>
          </a:p>
          <a:p>
            <a:pPr lvl="1">
              <a:buClr>
                <a:srgbClr val="FF9900"/>
              </a:buClr>
            </a:pPr>
            <a:r>
              <a:rPr lang="en-US" sz="2000" dirty="0" smtClean="0"/>
              <a:t>Allows simulation postings or other postings in consolidation company</a:t>
            </a:r>
            <a:endParaRPr lang="en-US" sz="2000" dirty="0"/>
          </a:p>
        </p:txBody>
      </p:sp>
      <p:sp>
        <p:nvSpPr>
          <p:cNvPr id="238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Consolidation Process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43850" y="6648069"/>
            <a:ext cx="1200150" cy="219456"/>
          </a:xfrm>
        </p:spPr>
        <p:txBody>
          <a:bodyPr/>
          <a:lstStyle/>
          <a:p>
            <a:r>
              <a:rPr lang="en-US" smtClean="0"/>
              <a:t>MC-4.1-1-CON-066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Consolidation Hierarchy Example</a:t>
            </a:r>
            <a:endParaRPr lang="en-US"/>
          </a:p>
        </p:txBody>
      </p:sp>
      <p:sp>
        <p:nvSpPr>
          <p:cNvPr id="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10500" y="6638544"/>
            <a:ext cx="1333500" cy="219456"/>
          </a:xfrm>
        </p:spPr>
        <p:txBody>
          <a:bodyPr/>
          <a:lstStyle/>
          <a:p>
            <a:r>
              <a:rPr lang="en-US" smtClean="0"/>
              <a:t>MC-4.1-1-CON-067</a:t>
            </a:r>
            <a:endParaRPr lang="en-US" dirty="0"/>
          </a:p>
        </p:txBody>
      </p:sp>
      <p:sp>
        <p:nvSpPr>
          <p:cNvPr id="239621" name="AutoShape 3"/>
          <p:cNvSpPr>
            <a:spLocks noChangeArrowheads="1"/>
          </p:cNvSpPr>
          <p:nvPr/>
        </p:nvSpPr>
        <p:spPr bwMode="auto">
          <a:xfrm>
            <a:off x="266700" y="1219200"/>
            <a:ext cx="8610600" cy="4648200"/>
          </a:xfrm>
          <a:prstGeom prst="can">
            <a:avLst>
              <a:gd name="adj" fmla="val 10042"/>
            </a:avLst>
          </a:prstGeom>
          <a:solidFill>
            <a:schemeClr val="accent1">
              <a:lumMod val="60000"/>
              <a:lumOff val="40000"/>
            </a:schemeClr>
          </a:solidFill>
          <a:ln w="19050">
            <a:noFill/>
            <a:round/>
            <a:headEnd/>
            <a:tailEnd/>
          </a:ln>
        </p:spPr>
        <p:txBody>
          <a:bodyPr/>
          <a:lstStyle/>
          <a:p>
            <a:pPr algn="l"/>
            <a:endParaRPr lang="en-GB" sz="1800" b="1">
              <a:solidFill>
                <a:schemeClr val="bg1"/>
              </a:solidFill>
              <a:latin typeface="+mj-lt"/>
            </a:endParaRPr>
          </a:p>
          <a:p>
            <a:pPr algn="l"/>
            <a:endParaRPr lang="en-GB" sz="1800" b="1">
              <a:solidFill>
                <a:schemeClr val="bg1"/>
              </a:solidFill>
              <a:latin typeface="+mj-lt"/>
            </a:endParaRPr>
          </a:p>
          <a:p>
            <a:endParaRPr lang="en-US">
              <a:latin typeface="+mj-lt"/>
            </a:endParaRPr>
          </a:p>
        </p:txBody>
      </p:sp>
      <p:sp>
        <p:nvSpPr>
          <p:cNvPr id="239622" name="AutoShape 4"/>
          <p:cNvSpPr>
            <a:spLocks noChangeArrowheads="1"/>
          </p:cNvSpPr>
          <p:nvPr/>
        </p:nvSpPr>
        <p:spPr bwMode="auto">
          <a:xfrm>
            <a:off x="3987800" y="4841875"/>
            <a:ext cx="1117600" cy="723900"/>
          </a:xfrm>
          <a:prstGeom prst="roundRect">
            <a:avLst>
              <a:gd name="adj" fmla="val 16667"/>
            </a:avLst>
          </a:prstGeom>
          <a:solidFill>
            <a:srgbClr val="4BB69D"/>
          </a:solidFill>
          <a:ln w="9525" algn="ctr">
            <a:noFill/>
            <a:round/>
            <a:headEnd/>
            <a:tailEnd/>
          </a:ln>
        </p:spPr>
        <p:txBody>
          <a:bodyPr wrap="none" tIns="91440" bIns="91440" anchor="ctr"/>
          <a:lstStyle/>
          <a:p>
            <a:r>
              <a:rPr lang="en-GB" sz="1200" b="1">
                <a:solidFill>
                  <a:schemeClr val="bg1"/>
                </a:solidFill>
                <a:latin typeface="+mj-lt"/>
              </a:rPr>
              <a:t>Entity 9999</a:t>
            </a:r>
          </a:p>
          <a:p>
            <a:r>
              <a:rPr lang="en-GB" sz="1200" b="1">
                <a:solidFill>
                  <a:schemeClr val="bg1"/>
                </a:solidFill>
                <a:latin typeface="+mj-lt"/>
              </a:rPr>
              <a:t>Domain H</a:t>
            </a:r>
          </a:p>
          <a:p>
            <a:r>
              <a:rPr lang="en-GB" sz="1200" b="1">
                <a:solidFill>
                  <a:schemeClr val="bg1"/>
                </a:solidFill>
                <a:latin typeface="+mj-lt"/>
              </a:rPr>
              <a:t>USD</a:t>
            </a:r>
            <a:endParaRPr lang="en-US">
              <a:latin typeface="+mj-lt"/>
            </a:endParaRPr>
          </a:p>
        </p:txBody>
      </p:sp>
      <p:sp>
        <p:nvSpPr>
          <p:cNvPr id="239623" name="Line 5"/>
          <p:cNvSpPr>
            <a:spLocks noChangeShapeType="1"/>
          </p:cNvSpPr>
          <p:nvPr/>
        </p:nvSpPr>
        <p:spPr bwMode="auto">
          <a:xfrm>
            <a:off x="2400300" y="2682875"/>
            <a:ext cx="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39624" name="Line 6"/>
          <p:cNvSpPr>
            <a:spLocks noChangeShapeType="1"/>
          </p:cNvSpPr>
          <p:nvPr/>
        </p:nvSpPr>
        <p:spPr bwMode="auto">
          <a:xfrm>
            <a:off x="6743700" y="2682875"/>
            <a:ext cx="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39625" name="Line 7"/>
          <p:cNvSpPr>
            <a:spLocks noChangeShapeType="1"/>
          </p:cNvSpPr>
          <p:nvPr/>
        </p:nvSpPr>
        <p:spPr bwMode="auto">
          <a:xfrm>
            <a:off x="952500" y="2682875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39626" name="Line 8"/>
          <p:cNvSpPr>
            <a:spLocks noChangeShapeType="1"/>
          </p:cNvSpPr>
          <p:nvPr/>
        </p:nvSpPr>
        <p:spPr bwMode="auto">
          <a:xfrm>
            <a:off x="3848100" y="2682875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39627" name="Line 9"/>
          <p:cNvSpPr>
            <a:spLocks noChangeShapeType="1"/>
          </p:cNvSpPr>
          <p:nvPr/>
        </p:nvSpPr>
        <p:spPr bwMode="auto">
          <a:xfrm>
            <a:off x="5295900" y="2682875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39628" name="Line 10"/>
          <p:cNvSpPr>
            <a:spLocks noChangeShapeType="1"/>
          </p:cNvSpPr>
          <p:nvPr/>
        </p:nvSpPr>
        <p:spPr bwMode="auto">
          <a:xfrm>
            <a:off x="8216900" y="2682875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39629" name="Line 11"/>
          <p:cNvSpPr>
            <a:spLocks noChangeShapeType="1"/>
          </p:cNvSpPr>
          <p:nvPr/>
        </p:nvSpPr>
        <p:spPr bwMode="auto">
          <a:xfrm>
            <a:off x="6743700" y="4206875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39630" name="Line 12"/>
          <p:cNvSpPr>
            <a:spLocks noChangeShapeType="1"/>
          </p:cNvSpPr>
          <p:nvPr/>
        </p:nvSpPr>
        <p:spPr bwMode="auto">
          <a:xfrm>
            <a:off x="2387600" y="4206875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39631" name="Line 13"/>
          <p:cNvSpPr>
            <a:spLocks noChangeShapeType="1"/>
          </p:cNvSpPr>
          <p:nvPr/>
        </p:nvSpPr>
        <p:spPr bwMode="auto">
          <a:xfrm>
            <a:off x="2400300" y="4511675"/>
            <a:ext cx="434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39632" name="Line 14"/>
          <p:cNvSpPr>
            <a:spLocks noChangeShapeType="1"/>
          </p:cNvSpPr>
          <p:nvPr/>
        </p:nvSpPr>
        <p:spPr bwMode="auto">
          <a:xfrm>
            <a:off x="4533900" y="4511675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39633" name="AutoShape 15"/>
          <p:cNvSpPr>
            <a:spLocks noChangeArrowheads="1"/>
          </p:cNvSpPr>
          <p:nvPr/>
        </p:nvSpPr>
        <p:spPr bwMode="auto">
          <a:xfrm>
            <a:off x="406400" y="1958975"/>
            <a:ext cx="1117600" cy="723900"/>
          </a:xfrm>
          <a:prstGeom prst="roundRect">
            <a:avLst>
              <a:gd name="adj" fmla="val 16667"/>
            </a:avLst>
          </a:prstGeom>
          <a:solidFill>
            <a:srgbClr val="4BB69D"/>
          </a:solidFill>
          <a:ln w="9525" algn="ctr">
            <a:noFill/>
            <a:round/>
            <a:headEnd/>
            <a:tailEnd/>
          </a:ln>
        </p:spPr>
        <p:txBody>
          <a:bodyPr wrap="none" tIns="91440" bIns="91440" anchor="ctr"/>
          <a:lstStyle/>
          <a:p>
            <a:r>
              <a:rPr lang="en-GB" sz="1200" b="1">
                <a:solidFill>
                  <a:schemeClr val="bg1"/>
                </a:solidFill>
                <a:latin typeface="+mj-lt"/>
              </a:rPr>
              <a:t>Entity 1000</a:t>
            </a:r>
          </a:p>
          <a:p>
            <a:r>
              <a:rPr lang="en-GB" sz="1200" b="1">
                <a:solidFill>
                  <a:schemeClr val="bg1"/>
                </a:solidFill>
                <a:latin typeface="+mj-lt"/>
              </a:rPr>
              <a:t>Domain A</a:t>
            </a:r>
          </a:p>
          <a:p>
            <a:r>
              <a:rPr lang="en-GB" sz="1200" b="1">
                <a:solidFill>
                  <a:schemeClr val="bg1"/>
                </a:solidFill>
                <a:latin typeface="+mj-lt"/>
              </a:rPr>
              <a:t>EUR</a:t>
            </a:r>
            <a:endParaRPr lang="en-US">
              <a:latin typeface="+mj-lt"/>
            </a:endParaRPr>
          </a:p>
        </p:txBody>
      </p:sp>
      <p:sp>
        <p:nvSpPr>
          <p:cNvPr id="239634" name="AutoShape 16"/>
          <p:cNvSpPr>
            <a:spLocks noChangeArrowheads="1"/>
          </p:cNvSpPr>
          <p:nvPr/>
        </p:nvSpPr>
        <p:spPr bwMode="auto">
          <a:xfrm>
            <a:off x="1841500" y="1946275"/>
            <a:ext cx="1117600" cy="723900"/>
          </a:xfrm>
          <a:prstGeom prst="roundRect">
            <a:avLst>
              <a:gd name="adj" fmla="val 16667"/>
            </a:avLst>
          </a:prstGeom>
          <a:solidFill>
            <a:srgbClr val="4BB69D"/>
          </a:solidFill>
          <a:ln w="9525" algn="ctr">
            <a:noFill/>
            <a:round/>
            <a:headEnd/>
            <a:tailEnd/>
          </a:ln>
        </p:spPr>
        <p:txBody>
          <a:bodyPr wrap="none" tIns="91440" bIns="91440" anchor="ctr"/>
          <a:lstStyle/>
          <a:p>
            <a:r>
              <a:rPr lang="en-GB" sz="1200" b="1">
                <a:solidFill>
                  <a:schemeClr val="bg1"/>
                </a:solidFill>
                <a:latin typeface="+mj-lt"/>
              </a:rPr>
              <a:t>Entity 2000</a:t>
            </a:r>
          </a:p>
          <a:p>
            <a:r>
              <a:rPr lang="en-GB" sz="1200" b="1">
                <a:solidFill>
                  <a:schemeClr val="bg1"/>
                </a:solidFill>
                <a:latin typeface="+mj-lt"/>
              </a:rPr>
              <a:t>Domain B</a:t>
            </a:r>
          </a:p>
          <a:p>
            <a:r>
              <a:rPr lang="en-GB" sz="1200" b="1">
                <a:solidFill>
                  <a:schemeClr val="bg1"/>
                </a:solidFill>
                <a:latin typeface="+mj-lt"/>
              </a:rPr>
              <a:t>CHF</a:t>
            </a:r>
            <a:endParaRPr lang="en-US">
              <a:latin typeface="+mj-lt"/>
            </a:endParaRPr>
          </a:p>
        </p:txBody>
      </p:sp>
      <p:sp>
        <p:nvSpPr>
          <p:cNvPr id="239635" name="AutoShape 17"/>
          <p:cNvSpPr>
            <a:spLocks noChangeArrowheads="1"/>
          </p:cNvSpPr>
          <p:nvPr/>
        </p:nvSpPr>
        <p:spPr bwMode="auto">
          <a:xfrm>
            <a:off x="3289300" y="1946275"/>
            <a:ext cx="1117600" cy="723900"/>
          </a:xfrm>
          <a:prstGeom prst="roundRect">
            <a:avLst>
              <a:gd name="adj" fmla="val 16667"/>
            </a:avLst>
          </a:prstGeom>
          <a:solidFill>
            <a:srgbClr val="4BB69D"/>
          </a:solidFill>
          <a:ln w="9525" algn="ctr">
            <a:noFill/>
            <a:round/>
            <a:headEnd/>
            <a:tailEnd/>
          </a:ln>
        </p:spPr>
        <p:txBody>
          <a:bodyPr wrap="none" tIns="91440" bIns="91440" anchor="ctr"/>
          <a:lstStyle/>
          <a:p>
            <a:r>
              <a:rPr lang="en-GB" sz="1200" b="1">
                <a:solidFill>
                  <a:schemeClr val="bg1"/>
                </a:solidFill>
                <a:latin typeface="+mj-lt"/>
              </a:rPr>
              <a:t>Entity 3000</a:t>
            </a:r>
          </a:p>
          <a:p>
            <a:r>
              <a:rPr lang="en-GB" sz="1200" b="1">
                <a:solidFill>
                  <a:schemeClr val="bg1"/>
                </a:solidFill>
                <a:latin typeface="+mj-lt"/>
              </a:rPr>
              <a:t>Domain C</a:t>
            </a:r>
          </a:p>
          <a:p>
            <a:r>
              <a:rPr lang="en-GB" sz="1200" b="1">
                <a:solidFill>
                  <a:schemeClr val="bg1"/>
                </a:solidFill>
                <a:latin typeface="+mj-lt"/>
              </a:rPr>
              <a:t>GBP</a:t>
            </a:r>
            <a:endParaRPr lang="en-US">
              <a:latin typeface="+mj-lt"/>
            </a:endParaRPr>
          </a:p>
        </p:txBody>
      </p:sp>
      <p:sp>
        <p:nvSpPr>
          <p:cNvPr id="239636" name="AutoShape 18"/>
          <p:cNvSpPr>
            <a:spLocks noChangeArrowheads="1"/>
          </p:cNvSpPr>
          <p:nvPr/>
        </p:nvSpPr>
        <p:spPr bwMode="auto">
          <a:xfrm>
            <a:off x="4737100" y="1946275"/>
            <a:ext cx="1117600" cy="723900"/>
          </a:xfrm>
          <a:prstGeom prst="roundRect">
            <a:avLst>
              <a:gd name="adj" fmla="val 16667"/>
            </a:avLst>
          </a:prstGeom>
          <a:solidFill>
            <a:srgbClr val="4BB69D"/>
          </a:solidFill>
          <a:ln w="9525" algn="ctr">
            <a:noFill/>
            <a:round/>
            <a:headEnd/>
            <a:tailEnd/>
          </a:ln>
        </p:spPr>
        <p:txBody>
          <a:bodyPr wrap="none" tIns="91440" bIns="91440" anchor="ctr"/>
          <a:lstStyle/>
          <a:p>
            <a:r>
              <a:rPr lang="en-GB" sz="1200" b="1">
                <a:solidFill>
                  <a:schemeClr val="bg1"/>
                </a:solidFill>
                <a:latin typeface="+mj-lt"/>
              </a:rPr>
              <a:t>Entity 4000</a:t>
            </a:r>
          </a:p>
          <a:p>
            <a:r>
              <a:rPr lang="en-GB" sz="1200" b="1">
                <a:solidFill>
                  <a:schemeClr val="bg1"/>
                </a:solidFill>
                <a:latin typeface="+mj-lt"/>
              </a:rPr>
              <a:t>Domain D</a:t>
            </a:r>
          </a:p>
          <a:p>
            <a:r>
              <a:rPr lang="en-GB" sz="1200" b="1">
                <a:solidFill>
                  <a:schemeClr val="bg1"/>
                </a:solidFill>
                <a:latin typeface="+mj-lt"/>
              </a:rPr>
              <a:t>MXP</a:t>
            </a:r>
            <a:endParaRPr lang="en-US">
              <a:latin typeface="+mj-lt"/>
            </a:endParaRPr>
          </a:p>
        </p:txBody>
      </p:sp>
      <p:sp>
        <p:nvSpPr>
          <p:cNvPr id="239637" name="AutoShape 19"/>
          <p:cNvSpPr>
            <a:spLocks noChangeArrowheads="1"/>
          </p:cNvSpPr>
          <p:nvPr/>
        </p:nvSpPr>
        <p:spPr bwMode="auto">
          <a:xfrm>
            <a:off x="6184900" y="1946275"/>
            <a:ext cx="1117600" cy="723900"/>
          </a:xfrm>
          <a:prstGeom prst="roundRect">
            <a:avLst>
              <a:gd name="adj" fmla="val 16667"/>
            </a:avLst>
          </a:prstGeom>
          <a:solidFill>
            <a:srgbClr val="4BB69D"/>
          </a:solidFill>
          <a:ln w="9525" algn="ctr">
            <a:noFill/>
            <a:round/>
            <a:headEnd/>
            <a:tailEnd/>
          </a:ln>
        </p:spPr>
        <p:txBody>
          <a:bodyPr wrap="none" tIns="91440" bIns="91440" anchor="ctr"/>
          <a:lstStyle/>
          <a:p>
            <a:r>
              <a:rPr lang="en-GB" sz="1200" b="1">
                <a:solidFill>
                  <a:schemeClr val="bg1"/>
                </a:solidFill>
                <a:latin typeface="+mj-lt"/>
              </a:rPr>
              <a:t>Entity 5000</a:t>
            </a:r>
          </a:p>
          <a:p>
            <a:r>
              <a:rPr lang="en-GB" sz="1200" b="1">
                <a:solidFill>
                  <a:schemeClr val="bg1"/>
                </a:solidFill>
                <a:latin typeface="+mj-lt"/>
              </a:rPr>
              <a:t>Domain E</a:t>
            </a:r>
          </a:p>
          <a:p>
            <a:r>
              <a:rPr lang="en-GB" sz="1200" b="1">
                <a:solidFill>
                  <a:schemeClr val="bg1"/>
                </a:solidFill>
                <a:latin typeface="+mj-lt"/>
              </a:rPr>
              <a:t>CAD</a:t>
            </a:r>
            <a:endParaRPr lang="en-US">
              <a:latin typeface="+mj-lt"/>
            </a:endParaRPr>
          </a:p>
        </p:txBody>
      </p:sp>
      <p:sp>
        <p:nvSpPr>
          <p:cNvPr id="239638" name="AutoShape 20"/>
          <p:cNvSpPr>
            <a:spLocks noChangeArrowheads="1"/>
          </p:cNvSpPr>
          <p:nvPr/>
        </p:nvSpPr>
        <p:spPr bwMode="auto">
          <a:xfrm>
            <a:off x="7632700" y="1946275"/>
            <a:ext cx="1117600" cy="723900"/>
          </a:xfrm>
          <a:prstGeom prst="roundRect">
            <a:avLst>
              <a:gd name="adj" fmla="val 16667"/>
            </a:avLst>
          </a:prstGeom>
          <a:solidFill>
            <a:srgbClr val="4BB69D"/>
          </a:solidFill>
          <a:ln w="9525" algn="ctr">
            <a:noFill/>
            <a:round/>
            <a:headEnd/>
            <a:tailEnd/>
          </a:ln>
        </p:spPr>
        <p:txBody>
          <a:bodyPr wrap="none" tIns="91440" bIns="91440" anchor="ctr"/>
          <a:lstStyle/>
          <a:p>
            <a:r>
              <a:rPr lang="en-GB" sz="1200" b="1">
                <a:solidFill>
                  <a:schemeClr val="bg1"/>
                </a:solidFill>
                <a:latin typeface="+mj-lt"/>
              </a:rPr>
              <a:t>Entity 6000</a:t>
            </a:r>
          </a:p>
          <a:p>
            <a:r>
              <a:rPr lang="en-GB" sz="1200" b="1">
                <a:solidFill>
                  <a:schemeClr val="bg1"/>
                </a:solidFill>
                <a:latin typeface="+mj-lt"/>
              </a:rPr>
              <a:t>Domain F</a:t>
            </a:r>
          </a:p>
          <a:p>
            <a:r>
              <a:rPr lang="en-GB" sz="1200" b="1">
                <a:solidFill>
                  <a:schemeClr val="bg1"/>
                </a:solidFill>
                <a:latin typeface="+mj-lt"/>
              </a:rPr>
              <a:t>USD</a:t>
            </a:r>
            <a:endParaRPr lang="en-US">
              <a:latin typeface="+mj-lt"/>
            </a:endParaRPr>
          </a:p>
        </p:txBody>
      </p:sp>
      <p:sp>
        <p:nvSpPr>
          <p:cNvPr id="239639" name="AutoShape 21"/>
          <p:cNvSpPr>
            <a:spLocks noChangeArrowheads="1"/>
          </p:cNvSpPr>
          <p:nvPr/>
        </p:nvSpPr>
        <p:spPr bwMode="auto">
          <a:xfrm>
            <a:off x="6172200" y="3533775"/>
            <a:ext cx="1117600" cy="723900"/>
          </a:xfrm>
          <a:prstGeom prst="roundRect">
            <a:avLst>
              <a:gd name="adj" fmla="val 16667"/>
            </a:avLst>
          </a:prstGeom>
          <a:solidFill>
            <a:srgbClr val="4BB69D"/>
          </a:solidFill>
          <a:ln w="9525" algn="ctr">
            <a:noFill/>
            <a:round/>
            <a:headEnd/>
            <a:tailEnd/>
          </a:ln>
        </p:spPr>
        <p:txBody>
          <a:bodyPr wrap="none" tIns="91440" bIns="91440" anchor="ctr"/>
          <a:lstStyle/>
          <a:p>
            <a:r>
              <a:rPr lang="en-GB" sz="1200" b="1">
                <a:solidFill>
                  <a:schemeClr val="bg1"/>
                </a:solidFill>
                <a:latin typeface="+mj-lt"/>
              </a:rPr>
              <a:t>Entity 4002</a:t>
            </a:r>
          </a:p>
          <a:p>
            <a:r>
              <a:rPr lang="en-GB" sz="1200" b="1">
                <a:solidFill>
                  <a:schemeClr val="bg1"/>
                </a:solidFill>
                <a:latin typeface="+mj-lt"/>
              </a:rPr>
              <a:t>Domain H</a:t>
            </a:r>
          </a:p>
          <a:p>
            <a:r>
              <a:rPr lang="en-GB" sz="1200" b="1">
                <a:solidFill>
                  <a:schemeClr val="bg1"/>
                </a:solidFill>
                <a:latin typeface="+mj-lt"/>
              </a:rPr>
              <a:t>USD</a:t>
            </a:r>
            <a:endParaRPr lang="en-US">
              <a:latin typeface="+mj-lt"/>
            </a:endParaRPr>
          </a:p>
        </p:txBody>
      </p:sp>
      <p:sp>
        <p:nvSpPr>
          <p:cNvPr id="239640" name="Line 22"/>
          <p:cNvSpPr>
            <a:spLocks noChangeShapeType="1"/>
          </p:cNvSpPr>
          <p:nvPr/>
        </p:nvSpPr>
        <p:spPr bwMode="auto">
          <a:xfrm>
            <a:off x="952500" y="2987675"/>
            <a:ext cx="28971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39641" name="Rectangle 23"/>
          <p:cNvSpPr>
            <a:spLocks noChangeArrowheads="1"/>
          </p:cNvSpPr>
          <p:nvPr/>
        </p:nvSpPr>
        <p:spPr bwMode="auto">
          <a:xfrm>
            <a:off x="1530350" y="2822575"/>
            <a:ext cx="1841500" cy="304800"/>
          </a:xfrm>
          <a:prstGeom prst="rect">
            <a:avLst/>
          </a:prstGeom>
          <a:solidFill>
            <a:srgbClr val="FEA46A"/>
          </a:solidFill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39642" name="Text Box 24"/>
          <p:cNvSpPr txBox="1">
            <a:spLocks noChangeArrowheads="1"/>
          </p:cNvSpPr>
          <p:nvPr/>
        </p:nvSpPr>
        <p:spPr bwMode="auto">
          <a:xfrm>
            <a:off x="1477963" y="2784475"/>
            <a:ext cx="1971675" cy="398463"/>
          </a:xfrm>
          <a:prstGeom prst="rect">
            <a:avLst/>
          </a:prstGeom>
          <a:solidFill>
            <a:srgbClr val="FEA46A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GB" sz="2000" b="1">
                <a:solidFill>
                  <a:schemeClr val="bg1"/>
                </a:solidFill>
                <a:latin typeface="+mj-lt"/>
              </a:rPr>
              <a:t>Consolidation</a:t>
            </a:r>
            <a:endParaRPr lang="en-US">
              <a:latin typeface="+mj-lt"/>
            </a:endParaRPr>
          </a:p>
        </p:txBody>
      </p:sp>
      <p:sp>
        <p:nvSpPr>
          <p:cNvPr id="239643" name="Line 25"/>
          <p:cNvSpPr>
            <a:spLocks noChangeShapeType="1"/>
          </p:cNvSpPr>
          <p:nvPr/>
        </p:nvSpPr>
        <p:spPr bwMode="auto">
          <a:xfrm>
            <a:off x="5303838" y="2987675"/>
            <a:ext cx="29146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39644" name="Rectangle 26"/>
          <p:cNvSpPr>
            <a:spLocks noChangeArrowheads="1"/>
          </p:cNvSpPr>
          <p:nvPr/>
        </p:nvSpPr>
        <p:spPr bwMode="auto">
          <a:xfrm>
            <a:off x="5875338" y="2822575"/>
            <a:ext cx="1800225" cy="304800"/>
          </a:xfrm>
          <a:prstGeom prst="rect">
            <a:avLst/>
          </a:prstGeom>
          <a:solidFill>
            <a:srgbClr val="FEA46A"/>
          </a:solidFill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39645" name="Text Box 27"/>
          <p:cNvSpPr txBox="1">
            <a:spLocks noChangeArrowheads="1"/>
          </p:cNvSpPr>
          <p:nvPr/>
        </p:nvSpPr>
        <p:spPr bwMode="auto">
          <a:xfrm>
            <a:off x="5822950" y="2784475"/>
            <a:ext cx="1930400" cy="398463"/>
          </a:xfrm>
          <a:prstGeom prst="rect">
            <a:avLst/>
          </a:prstGeom>
          <a:solidFill>
            <a:srgbClr val="FEA46A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GB" sz="2000" b="1">
                <a:solidFill>
                  <a:schemeClr val="bg1"/>
                </a:solidFill>
                <a:latin typeface="+mj-lt"/>
              </a:rPr>
              <a:t>Consolidation</a:t>
            </a:r>
            <a:endParaRPr lang="en-US">
              <a:latin typeface="+mj-lt"/>
            </a:endParaRPr>
          </a:p>
        </p:txBody>
      </p:sp>
      <p:sp>
        <p:nvSpPr>
          <p:cNvPr id="239646" name="AutoShape 28"/>
          <p:cNvSpPr>
            <a:spLocks noChangeArrowheads="1"/>
          </p:cNvSpPr>
          <p:nvPr/>
        </p:nvSpPr>
        <p:spPr bwMode="auto">
          <a:xfrm>
            <a:off x="1841500" y="3533775"/>
            <a:ext cx="1117600" cy="723900"/>
          </a:xfrm>
          <a:prstGeom prst="roundRect">
            <a:avLst>
              <a:gd name="adj" fmla="val 16667"/>
            </a:avLst>
          </a:prstGeom>
          <a:solidFill>
            <a:srgbClr val="4BB69D"/>
          </a:solidFill>
          <a:ln w="9525" algn="ctr">
            <a:noFill/>
            <a:round/>
            <a:headEnd/>
            <a:tailEnd/>
          </a:ln>
        </p:spPr>
        <p:txBody>
          <a:bodyPr wrap="none" tIns="91440" bIns="91440" anchor="ctr"/>
          <a:lstStyle/>
          <a:p>
            <a:r>
              <a:rPr lang="en-GB" sz="1200" b="1">
                <a:solidFill>
                  <a:schemeClr val="bg1"/>
                </a:solidFill>
                <a:latin typeface="+mj-lt"/>
              </a:rPr>
              <a:t>Entity 9000</a:t>
            </a:r>
          </a:p>
          <a:p>
            <a:r>
              <a:rPr lang="en-GB" sz="1200" b="1">
                <a:solidFill>
                  <a:schemeClr val="bg1"/>
                </a:solidFill>
                <a:latin typeface="+mj-lt"/>
              </a:rPr>
              <a:t>Domain G</a:t>
            </a:r>
          </a:p>
          <a:p>
            <a:r>
              <a:rPr lang="en-GB" sz="1200" b="1">
                <a:solidFill>
                  <a:schemeClr val="bg1"/>
                </a:solidFill>
                <a:latin typeface="+mj-lt"/>
              </a:rPr>
              <a:t>EUR</a:t>
            </a:r>
            <a:endParaRPr lang="en-US">
              <a:latin typeface="+mj-lt"/>
            </a:endParaRPr>
          </a:p>
        </p:txBody>
      </p:sp>
      <p:sp>
        <p:nvSpPr>
          <p:cNvPr id="239647" name="Rectangle 29"/>
          <p:cNvSpPr>
            <a:spLocks noChangeArrowheads="1"/>
          </p:cNvSpPr>
          <p:nvPr/>
        </p:nvSpPr>
        <p:spPr bwMode="auto">
          <a:xfrm>
            <a:off x="3670300" y="4346575"/>
            <a:ext cx="1778000" cy="304800"/>
          </a:xfrm>
          <a:prstGeom prst="rect">
            <a:avLst/>
          </a:prstGeom>
          <a:solidFill>
            <a:srgbClr val="FEA46A"/>
          </a:solidFill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39648" name="Text Box 30"/>
          <p:cNvSpPr txBox="1">
            <a:spLocks noChangeArrowheads="1"/>
          </p:cNvSpPr>
          <p:nvPr/>
        </p:nvSpPr>
        <p:spPr bwMode="auto">
          <a:xfrm>
            <a:off x="3619500" y="4308475"/>
            <a:ext cx="2006600" cy="398463"/>
          </a:xfrm>
          <a:prstGeom prst="rect">
            <a:avLst/>
          </a:prstGeom>
          <a:solidFill>
            <a:srgbClr val="FEA46A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GB" sz="2000" b="1">
                <a:solidFill>
                  <a:schemeClr val="bg1"/>
                </a:solidFill>
                <a:latin typeface="+mj-lt"/>
              </a:rPr>
              <a:t>Consolidation</a:t>
            </a:r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 w="12700">
          <a:solidFill>
            <a:schemeClr val="tx1"/>
          </a:solidFill>
        </a:ln>
        <a:effectLst>
          <a:outerShdw dist="76200" dir="2700000" rotWithShape="0">
            <a:schemeClr val="bg1">
              <a:lumMod val="75000"/>
            </a:schemeClr>
          </a:outerShdw>
        </a:effectLst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2366</TotalTime>
  <Words>806</Words>
  <Application>Microsoft Office PowerPoint</Application>
  <PresentationFormat>On-screen Show (4:3)</PresentationFormat>
  <Paragraphs>200</Paragraphs>
  <Slides>23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QAD 2010 Template</vt:lpstr>
      <vt:lpstr>  Consolidation</vt:lpstr>
      <vt:lpstr>Objectives</vt:lpstr>
      <vt:lpstr>Overview</vt:lpstr>
      <vt:lpstr>Consolidation Benefits</vt:lpstr>
      <vt:lpstr>Current Scope</vt:lpstr>
      <vt:lpstr>Key Features</vt:lpstr>
      <vt:lpstr>Key Features – Continued</vt:lpstr>
      <vt:lpstr>Consolidation Process</vt:lpstr>
      <vt:lpstr>Consolidation Hierarchy Example</vt:lpstr>
      <vt:lpstr>Consolidation Process Flow</vt:lpstr>
      <vt:lpstr>Consolidation Steps Detail</vt:lpstr>
      <vt:lpstr>Setup Prerequisites</vt:lpstr>
      <vt:lpstr>Setup Prerequisites – Continued </vt:lpstr>
      <vt:lpstr>COA Cross-References Creation</vt:lpstr>
      <vt:lpstr>Slide 15</vt:lpstr>
      <vt:lpstr>Create a Consolidation Cycle</vt:lpstr>
      <vt:lpstr>Set Up Intercompany Eliminations in the Consolidation Entity</vt:lpstr>
      <vt:lpstr>Execution</vt:lpstr>
      <vt:lpstr>Execution – Continued </vt:lpstr>
      <vt:lpstr>Intercompany Elimination Postings</vt:lpstr>
      <vt:lpstr>Hands-on Exercise</vt:lpstr>
      <vt:lpstr>Exercise 1: Consolidation Setup</vt:lpstr>
      <vt:lpstr>Exercise 2: Consolidation Run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116</cp:revision>
  <dcterms:created xsi:type="dcterms:W3CDTF">2006-05-18T22:11:08Z</dcterms:created>
  <dcterms:modified xsi:type="dcterms:W3CDTF">2011-03-23T16:52:32Z</dcterms:modified>
</cp:coreProperties>
</file>