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handoutMasterIdLst>
    <p:handoutMasterId r:id="rId13"/>
  </p:handoutMasterIdLst>
  <p:sldIdLst>
    <p:sldId id="256" r:id="rId2"/>
    <p:sldId id="274" r:id="rId3"/>
    <p:sldId id="270" r:id="rId4"/>
    <p:sldId id="271" r:id="rId5"/>
    <p:sldId id="272" r:id="rId6"/>
    <p:sldId id="275" r:id="rId7"/>
    <p:sldId id="276" r:id="rId8"/>
    <p:sldId id="278" r:id="rId9"/>
    <p:sldId id="277" r:id="rId10"/>
    <p:sldId id="273"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77310" autoAdjust="0"/>
  </p:normalViewPr>
  <p:slideViewPr>
    <p:cSldViewPr snapToGrid="0" snapToObjects="1">
      <p:cViewPr varScale="1">
        <p:scale>
          <a:sx n="81" d="100"/>
          <a:sy n="81" d="100"/>
        </p:scale>
        <p:origin x="-942" y="-84"/>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2/14/2011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2/14/2011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a user has created a Supplier Payment Selection which he wants to pay from one of his own bank accounts</a:t>
            </a:r>
          </a:p>
          <a:p>
            <a:r>
              <a:rPr lang="en-US" dirty="0" smtClean="0"/>
              <a:t> and then he decides to </a:t>
            </a:r>
            <a:r>
              <a:rPr lang="en-US" b="1" dirty="0" smtClean="0"/>
              <a:t>execute that payment from another bank</a:t>
            </a:r>
            <a:r>
              <a:rPr lang="en-US" dirty="0" smtClean="0"/>
              <a:t> </a:t>
            </a:r>
            <a:r>
              <a:rPr lang="en-US" b="1" dirty="0" smtClean="0"/>
              <a:t>account</a:t>
            </a:r>
            <a:r>
              <a:rPr lang="en-US" dirty="0" smtClean="0"/>
              <a:t> than the one originally mentioned </a:t>
            </a:r>
          </a:p>
          <a:p>
            <a:r>
              <a:rPr lang="en-US" dirty="0" smtClean="0"/>
              <a:t>on the payment selection, then it should be possible make that change. </a:t>
            </a:r>
          </a:p>
          <a:p>
            <a:r>
              <a:rPr lang="en-US" dirty="0" smtClean="0"/>
              <a:t>It could also happen that the user wants to </a:t>
            </a:r>
            <a:r>
              <a:rPr lang="en-US" b="1" dirty="0" smtClean="0"/>
              <a:t>change the payment format</a:t>
            </a:r>
            <a:r>
              <a:rPr lang="en-US" dirty="0" smtClean="0"/>
              <a:t> of the Payment Selection. </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When using a customer/supplier payment to process invoices, the system loads the default account number,</a:t>
            </a:r>
          </a:p>
          <a:p>
            <a:r>
              <a:rPr lang="en-US" sz="1200" kern="1200" baseline="0" dirty="0" smtClean="0">
                <a:solidFill>
                  <a:schemeClr val="tx1"/>
                </a:solidFill>
                <a:latin typeface="+mn-lt"/>
                <a:ea typeface="+mn-ea"/>
                <a:cs typeface="+mn-cs"/>
              </a:rPr>
              <a:t>own bank account, and payment format defined for this customer/supplier into the payment fields. These</a:t>
            </a:r>
          </a:p>
          <a:p>
            <a:r>
              <a:rPr lang="en-US" sz="1200" kern="1200" baseline="0" dirty="0" smtClean="0">
                <a:solidFill>
                  <a:schemeClr val="tx1"/>
                </a:solidFill>
                <a:latin typeface="+mn-lt"/>
                <a:ea typeface="+mn-ea"/>
                <a:cs typeface="+mn-cs"/>
              </a:rPr>
              <a:t>banking details are then used for all open items contained in the payment.</a:t>
            </a:r>
          </a:p>
          <a:p>
            <a:r>
              <a:rPr lang="en-US" sz="1200" kern="1200" baseline="0" dirty="0" smtClean="0">
                <a:solidFill>
                  <a:schemeClr val="tx1"/>
                </a:solidFill>
                <a:latin typeface="+mn-lt"/>
                <a:ea typeface="+mn-ea"/>
                <a:cs typeface="+mn-cs"/>
              </a:rPr>
              <a:t>Because businesses can need to change the default own bank account and payment format during</a:t>
            </a:r>
          </a:p>
          <a:p>
            <a:r>
              <a:rPr lang="en-US" sz="1200" kern="1200" baseline="0" dirty="0" smtClean="0">
                <a:solidFill>
                  <a:schemeClr val="tx1"/>
                </a:solidFill>
                <a:latin typeface="+mn-lt"/>
                <a:ea typeface="+mn-ea"/>
                <a:cs typeface="+mn-cs"/>
              </a:rPr>
              <a:t>the payment cycle, you can change the payment banking details for a customer/supplier payment in any</a:t>
            </a:r>
          </a:p>
          <a:p>
            <a:r>
              <a:rPr lang="en-US" sz="1200" kern="1200" baseline="0" dirty="0" smtClean="0">
                <a:solidFill>
                  <a:schemeClr val="tx1"/>
                </a:solidFill>
                <a:latin typeface="+mn-lt"/>
                <a:ea typeface="+mn-ea"/>
                <a:cs typeface="+mn-cs"/>
              </a:rPr>
              <a:t>status other than Paid. This means that you can create and allocate a payment to open items for one</a:t>
            </a:r>
          </a:p>
          <a:p>
            <a:r>
              <a:rPr lang="en-US" sz="1200" kern="1200" baseline="0" dirty="0" smtClean="0">
                <a:solidFill>
                  <a:schemeClr val="tx1"/>
                </a:solidFill>
                <a:latin typeface="+mn-lt"/>
                <a:ea typeface="+mn-ea"/>
                <a:cs typeface="+mn-cs"/>
              </a:rPr>
              <a:t>or multiple customers/suppliers, each with different banking details. Once the allocation is complete, you</a:t>
            </a:r>
          </a:p>
          <a:p>
            <a:r>
              <a:rPr lang="en-US" sz="1200" kern="1200" baseline="0" dirty="0" smtClean="0">
                <a:solidFill>
                  <a:schemeClr val="tx1"/>
                </a:solidFill>
                <a:latin typeface="+mn-lt"/>
                <a:ea typeface="+mn-ea"/>
                <a:cs typeface="+mn-cs"/>
              </a:rPr>
              <a:t>can then select a different own bank number and payment format in the payment header.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t>
            </a:r>
            <a:r>
              <a:rPr lang="en-US" baseline="0" dirty="0" smtClean="0"/>
              <a:t> to Supplier Payment Selection Modify (28.9.4.2 ) and select a payment selection with status “Initial”.</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Select another “own” bank and/or account number and payment format (this can</a:t>
            </a:r>
            <a:r>
              <a:rPr lang="en-US" baseline="0" dirty="0" smtClean="0"/>
              <a:t> be </a:t>
            </a:r>
            <a:r>
              <a:rPr lang="en-US" dirty="0" smtClean="0"/>
              <a:t>subject to certain restrictions</a:t>
            </a:r>
            <a:r>
              <a:rPr lang="en-US" baseline="0" dirty="0" smtClean="0"/>
              <a:t> – see later).</a:t>
            </a:r>
          </a:p>
          <a:p>
            <a:r>
              <a:rPr lang="en-US" baseline="0" dirty="0" smtClean="0"/>
              <a:t>The system updates the payment details for all the open items included in the payment selection and adds the newly selected</a:t>
            </a:r>
          </a:p>
          <a:p>
            <a:r>
              <a:rPr lang="en-US" baseline="0" dirty="0" smtClean="0"/>
              <a:t>own bank account and payment format to the supplier’s master data.</a:t>
            </a:r>
          </a:p>
          <a:p>
            <a:endParaRPr lang="en-US" baseline="0" dirty="0" smtClean="0"/>
          </a:p>
          <a:p>
            <a:r>
              <a:rPr lang="en-US" baseline="0" dirty="0" smtClean="0"/>
              <a:t> </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original and new payment formats used in this process may contain payment attributes, and</a:t>
            </a:r>
          </a:p>
          <a:p>
            <a:r>
              <a:rPr lang="en-US" sz="1200" kern="1200" baseline="0" dirty="0" smtClean="0">
                <a:solidFill>
                  <a:schemeClr val="tx1"/>
                </a:solidFill>
                <a:latin typeface="+mn-lt"/>
                <a:ea typeface="+mn-ea"/>
                <a:cs typeface="+mn-cs"/>
              </a:rPr>
              <a:t>the attributes of a new payment format must be consistent with the attributes applied to the original</a:t>
            </a:r>
          </a:p>
          <a:p>
            <a:r>
              <a:rPr lang="en-US" sz="1200" kern="1200" baseline="0" dirty="0" smtClean="0">
                <a:solidFill>
                  <a:schemeClr val="tx1"/>
                </a:solidFill>
                <a:latin typeface="+mn-lt"/>
                <a:ea typeface="+mn-ea"/>
                <a:cs typeface="+mn-cs"/>
              </a:rPr>
              <a:t>open item. The following restrictions apply:</a:t>
            </a:r>
            <a:endParaRPr lang="en-US" dirty="0" smtClean="0"/>
          </a:p>
          <a:p>
            <a:endParaRPr lang="en-US" dirty="0" smtClean="0"/>
          </a:p>
          <a:p>
            <a:r>
              <a:rPr lang="en-US" dirty="0" smtClean="0"/>
              <a:t>1) If payment format before &amp; after the change is different and has no attributes: the own bank (and linked payment format) can be changed</a:t>
            </a:r>
          </a:p>
          <a:p>
            <a:r>
              <a:rPr lang="en-US" baseline="0" dirty="0" smtClean="0"/>
              <a:t>2) If payment format before &amp; after the change is of the same type and has attributes: the own bank can be changed but the attributes should remain the same</a:t>
            </a:r>
          </a:p>
          <a:p>
            <a:r>
              <a:rPr lang="en-US" baseline="0" dirty="0" smtClean="0"/>
              <a:t>3) If the payment format before &amp; after the change is different and after the change there are no attributes: the own bank can be changed . The system will display a warning that the attributes linked to the open items will be removed.</a:t>
            </a:r>
          </a:p>
          <a:p>
            <a:r>
              <a:rPr lang="en-US" baseline="0" dirty="0" smtClean="0"/>
              <a:t>4) If the payment format before &amp; after the change is different and after the change there are no attributes: the own bank cannot be changed</a:t>
            </a:r>
          </a:p>
          <a:p>
            <a:r>
              <a:rPr lang="en-US" sz="1200" kern="1200" baseline="0" dirty="0" smtClean="0">
                <a:solidFill>
                  <a:schemeClr val="tx1"/>
                </a:solidFill>
                <a:latin typeface="+mn-lt"/>
                <a:ea typeface="+mn-ea"/>
                <a:cs typeface="+mn-cs"/>
              </a:rPr>
              <a:t>When the format selected for the payment is different from the open item format and has attributes, the system prevents you from allocating to open</a:t>
            </a:r>
          </a:p>
          <a:p>
            <a:r>
              <a:rPr lang="en-US" sz="1200" kern="1200" baseline="0" dirty="0" smtClean="0">
                <a:solidFill>
                  <a:schemeClr val="tx1"/>
                </a:solidFill>
                <a:latin typeface="+mn-lt"/>
                <a:ea typeface="+mn-ea"/>
                <a:cs typeface="+mn-cs"/>
              </a:rPr>
              <a:t>items. This is because the new format attributes may conflict with those of the open items.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Use Payment Mass Change to confirm the status transitions of one or more</a:t>
            </a:r>
          </a:p>
          <a:p>
            <a:r>
              <a:rPr lang="en-US" sz="1200" kern="1200" baseline="0" dirty="0" smtClean="0">
                <a:solidFill>
                  <a:schemeClr val="tx1"/>
                </a:solidFill>
                <a:latin typeface="+mn-lt"/>
                <a:ea typeface="+mn-ea"/>
                <a:cs typeface="+mn-cs"/>
              </a:rPr>
              <a:t>payment and, if required, to change the bank details for selected payments.</a:t>
            </a:r>
          </a:p>
          <a:p>
            <a:r>
              <a:rPr lang="en-US" sz="1200" kern="1200" baseline="0" dirty="0" smtClean="0">
                <a:solidFill>
                  <a:schemeClr val="tx1"/>
                </a:solidFill>
                <a:latin typeface="+mn-lt"/>
                <a:ea typeface="+mn-ea"/>
                <a:cs typeface="+mn-cs"/>
              </a:rPr>
              <a:t>You typically change the status of single payments by modifying the original payment and use the</a:t>
            </a:r>
          </a:p>
          <a:p>
            <a:r>
              <a:rPr lang="en-US" sz="1200" kern="1200" baseline="0" dirty="0" smtClean="0">
                <a:solidFill>
                  <a:schemeClr val="tx1"/>
                </a:solidFill>
                <a:latin typeface="+mn-lt"/>
                <a:ea typeface="+mn-ea"/>
                <a:cs typeface="+mn-cs"/>
              </a:rPr>
              <a:t>change status activity to handle multiple payments at one time. This activity helps streamline the</a:t>
            </a:r>
          </a:p>
          <a:p>
            <a:r>
              <a:rPr lang="en-US" sz="1200" kern="1200" baseline="0" dirty="0" smtClean="0">
                <a:solidFill>
                  <a:schemeClr val="tx1"/>
                </a:solidFill>
                <a:latin typeface="+mn-lt"/>
                <a:ea typeface="+mn-ea"/>
                <a:cs typeface="+mn-cs"/>
              </a:rPr>
              <a:t>process of completing a payment processing flow. For example, when the bank lets you know that</a:t>
            </a:r>
          </a:p>
          <a:p>
            <a:r>
              <a:rPr lang="en-US" sz="1200" kern="1200" baseline="0" dirty="0" smtClean="0">
                <a:solidFill>
                  <a:schemeClr val="tx1"/>
                </a:solidFill>
                <a:latin typeface="+mn-lt"/>
                <a:ea typeface="+mn-ea"/>
                <a:cs typeface="+mn-cs"/>
              </a:rPr>
              <a:t>a set of checks has cleared, you can update the status of all of them at one time.</a:t>
            </a:r>
          </a:p>
          <a:p>
            <a:r>
              <a:rPr lang="en-US" sz="1200" kern="1200" baseline="0" dirty="0" smtClean="0">
                <a:solidFill>
                  <a:schemeClr val="tx1"/>
                </a:solidFill>
                <a:latin typeface="+mn-lt"/>
                <a:ea typeface="+mn-ea"/>
                <a:cs typeface="+mn-cs"/>
              </a:rPr>
              <a:t>You can also use this activity to renumber payments, such as printed checks, if needed.</a:t>
            </a:r>
          </a:p>
          <a:p>
            <a:r>
              <a:rPr lang="en-US" sz="1200" kern="1200" baseline="0" dirty="0" smtClean="0">
                <a:solidFill>
                  <a:schemeClr val="tx1"/>
                </a:solidFill>
                <a:latin typeface="+mn-lt"/>
                <a:ea typeface="+mn-ea"/>
                <a:cs typeface="+mn-cs"/>
              </a:rPr>
              <a:t>Renumbering should be restricted, since this would only be needed in special circumstances.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completing customer or supplier payments, you can decide for cash flow or other reasons to change the bank account or account number into which the payment is made. The Change Own Bank Number option lets you specify a different bank account and account number for selected payments. This option exists in both Customer Payment Mass Change (27.6.4.5) and Supplier Payment Mass Change (28.9.3.5).</a:t>
            </a:r>
          </a:p>
          <a:p>
            <a:r>
              <a:rPr lang="en-US" dirty="0" smtClean="0"/>
              <a:t>You can specify a different account number for the same bank, or a different account number and bank account. The new account number, account, and payment instrument combination must be already defined in Bank Payment Format Link and must be defined for the same entity as the original combination.</a:t>
            </a:r>
          </a:p>
          <a:p>
            <a:r>
              <a:rPr lang="en-US" dirty="0" smtClean="0"/>
              <a:t>You must also have defined a payment status that uses the new bank account, payment account, and payment instrument.</a:t>
            </a:r>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Changing Bank &amp; Payment Format Details</a:t>
            </a:r>
            <a:endParaRPr lang="en-US" dirty="0"/>
          </a:p>
        </p:txBody>
      </p:sp>
      <p:sp>
        <p:nvSpPr>
          <p:cNvPr id="3" name="Text Placeholder 2"/>
          <p:cNvSpPr>
            <a:spLocks noGrp="1"/>
          </p:cNvSpPr>
          <p:nvPr>
            <p:ph type="body" sz="quarter" idx="10"/>
          </p:nvPr>
        </p:nvSpPr>
        <p:spPr/>
        <p:txBody>
          <a:bodyPr/>
          <a:lstStyle/>
          <a:p>
            <a:r>
              <a:rPr lang="en-US" dirty="0" smtClean="0"/>
              <a:t>Advanced Banking</a:t>
            </a:r>
            <a:endParaRPr lang="en-US" dirty="0"/>
          </a:p>
        </p:txBody>
      </p:sp>
      <p:sp>
        <p:nvSpPr>
          <p:cNvPr id="4" name="Text Placeholder 3"/>
          <p:cNvSpPr>
            <a:spLocks noGrp="1"/>
          </p:cNvSpPr>
          <p:nvPr>
            <p:ph type="body" sz="quarter" idx="11"/>
          </p:nvPr>
        </p:nvSpPr>
        <p:spPr/>
        <p:txBody>
          <a:bodyPr/>
          <a:lstStyle/>
          <a:p>
            <a:r>
              <a:rPr lang="en-US" dirty="0" smtClean="0"/>
              <a:t>QAD EE</a:t>
            </a:r>
            <a:endParaRPr lang="en-US" dirty="0"/>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lstStyle/>
          <a:p>
            <a:endParaRPr lang="en-US" dirty="0"/>
          </a:p>
        </p:txBody>
      </p:sp>
      <p:sp>
        <p:nvSpPr>
          <p:cNvPr id="4" name="Title 3"/>
          <p:cNvSpPr>
            <a:spLocks noGrp="1"/>
          </p:cNvSpPr>
          <p:nvPr>
            <p:ph type="title"/>
          </p:nvPr>
        </p:nvSpPr>
        <p:spPr/>
        <p:txBody>
          <a:bodyPr/>
          <a:lstStyle/>
          <a:p>
            <a:endParaRPr lang="en-US" dirty="0"/>
          </a:p>
        </p:txBody>
      </p:sp>
      <p:sp>
        <p:nvSpPr>
          <p:cNvPr id="5" name="Text Placeholder 4"/>
          <p:cNvSpPr>
            <a:spLocks noGrp="1"/>
          </p:cNvSpPr>
          <p:nvPr>
            <p:ph type="body" sz="quarter" idx="11"/>
          </p:nvPr>
        </p:nvSpPr>
        <p:spPr/>
        <p:txBody>
          <a:bodyPr/>
          <a:lstStyle/>
          <a:p>
            <a:r>
              <a:rPr lang="en-US" sz="1800" dirty="0" smtClean="0"/>
              <a:t>QAD EE – Advanced Banking – Changing Bank &amp; Payment Format Details</a:t>
            </a:r>
            <a:endParaRPr 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r>
              <a:rPr lang="en-US" dirty="0" smtClean="0"/>
              <a:t>Learn how to change for a payment selection:</a:t>
            </a:r>
          </a:p>
          <a:p>
            <a:pPr lvl="1"/>
            <a:r>
              <a:rPr lang="en-US" dirty="0" smtClean="0"/>
              <a:t>Own bank account</a:t>
            </a:r>
          </a:p>
          <a:p>
            <a:pPr lvl="1"/>
            <a:r>
              <a:rPr lang="en-US" dirty="0" smtClean="0"/>
              <a:t>Payment format</a:t>
            </a:r>
            <a:endParaRPr lang="en-US" dirty="0"/>
          </a:p>
        </p:txBody>
      </p:sp>
      <p:sp>
        <p:nvSpPr>
          <p:cNvPr id="4" name="Title 3"/>
          <p:cNvSpPr>
            <a:spLocks noGrp="1"/>
          </p:cNvSpPr>
          <p:nvPr>
            <p:ph type="title"/>
          </p:nvPr>
        </p:nvSpPr>
        <p:spPr/>
        <p:txBody>
          <a:bodyPr/>
          <a:lstStyle/>
          <a:p>
            <a:r>
              <a:rPr lang="en-US" dirty="0" smtClean="0"/>
              <a:t>Objectives</a:t>
            </a:r>
            <a:endParaRPr lang="en-US" dirty="0"/>
          </a:p>
        </p:txBody>
      </p:sp>
      <p:sp>
        <p:nvSpPr>
          <p:cNvPr id="5" name="Text Placeholder 4"/>
          <p:cNvSpPr>
            <a:spLocks noGrp="1"/>
          </p:cNvSpPr>
          <p:nvPr>
            <p:ph type="body" sz="quarter" idx="11"/>
          </p:nvPr>
        </p:nvSpPr>
        <p:spPr/>
        <p:txBody>
          <a:bodyPr/>
          <a:lstStyle/>
          <a:p>
            <a:r>
              <a:rPr lang="en-US" sz="1800" dirty="0" smtClean="0"/>
              <a:t>QAD EE – Advanced Banking – Changing Bank &amp; Payment Format Details</a:t>
            </a:r>
            <a:endParaRPr lang="en-US"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lstStyle/>
          <a:p>
            <a:r>
              <a:rPr lang="en-US" dirty="0" smtClean="0"/>
              <a:t>Created a payment selection</a:t>
            </a:r>
          </a:p>
          <a:p>
            <a:r>
              <a:rPr lang="en-US" dirty="0" smtClean="0"/>
              <a:t>Want to execute from another (own) bank </a:t>
            </a:r>
          </a:p>
          <a:p>
            <a:r>
              <a:rPr lang="en-US" dirty="0" smtClean="0"/>
              <a:t>Want to change the payment format</a:t>
            </a:r>
            <a:endParaRPr lang="en-US" dirty="0"/>
          </a:p>
        </p:txBody>
      </p:sp>
      <p:sp>
        <p:nvSpPr>
          <p:cNvPr id="4" name="Title 3"/>
          <p:cNvSpPr>
            <a:spLocks noGrp="1"/>
          </p:cNvSpPr>
          <p:nvPr>
            <p:ph type="title"/>
          </p:nvPr>
        </p:nvSpPr>
        <p:spPr/>
        <p:txBody>
          <a:bodyPr/>
          <a:lstStyle/>
          <a:p>
            <a:r>
              <a:rPr lang="en-US" dirty="0" smtClean="0"/>
              <a:t>Business Case</a:t>
            </a:r>
            <a:endParaRPr lang="en-US" dirty="0"/>
          </a:p>
        </p:txBody>
      </p:sp>
      <p:sp>
        <p:nvSpPr>
          <p:cNvPr id="5" name="Text Placeholder 4"/>
          <p:cNvSpPr>
            <a:spLocks noGrp="1"/>
          </p:cNvSpPr>
          <p:nvPr>
            <p:ph type="body" sz="quarter" idx="11"/>
          </p:nvPr>
        </p:nvSpPr>
        <p:spPr/>
        <p:txBody>
          <a:bodyPr/>
          <a:lstStyle/>
          <a:p>
            <a:r>
              <a:rPr lang="en-US" sz="1800" dirty="0" smtClean="0"/>
              <a:t>QAD EE – Advanced Banking – Changing Bank &amp; Payment Format Details</a:t>
            </a:r>
            <a:endParaRPr lang="en-US"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3" name="Content Placeholder 2"/>
          <p:cNvSpPr>
            <a:spLocks noGrp="1"/>
          </p:cNvSpPr>
          <p:nvPr>
            <p:ph idx="1"/>
          </p:nvPr>
        </p:nvSpPr>
        <p:spPr/>
        <p:txBody>
          <a:bodyPr/>
          <a:lstStyle/>
          <a:p>
            <a:r>
              <a:rPr lang="en-US" dirty="0" smtClean="0"/>
              <a:t>Changing own bank account / banking details on AR/AP payments</a:t>
            </a:r>
          </a:p>
          <a:p>
            <a:r>
              <a:rPr lang="en-US" dirty="0" smtClean="0"/>
              <a:t>Customer and supplier mass payment change</a:t>
            </a:r>
            <a:endParaRPr lang="en-US" dirty="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z="1800" dirty="0" smtClean="0"/>
              <a:t>QAD EE – Advanced Banking – Changing Bank &amp; Payment Format Details</a:t>
            </a:r>
            <a:endParaRPr lang="en-US"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5" name="Text Placeholder 4"/>
          <p:cNvSpPr>
            <a:spLocks noGrp="1"/>
          </p:cNvSpPr>
          <p:nvPr>
            <p:ph type="body" sz="quarter" idx="11"/>
          </p:nvPr>
        </p:nvSpPr>
        <p:spPr/>
        <p:txBody>
          <a:bodyPr/>
          <a:lstStyle/>
          <a:p>
            <a:r>
              <a:rPr lang="en-US" sz="1800" dirty="0" smtClean="0"/>
              <a:t>QAD EE – Advanced Banking – Changing Bank &amp; Payment Format Details</a:t>
            </a:r>
            <a:endParaRPr lang="en-US" sz="1800" dirty="0"/>
          </a:p>
        </p:txBody>
      </p:sp>
      <p:pic>
        <p:nvPicPr>
          <p:cNvPr id="8" name="Picture 7" descr="change own bank 1.jpg"/>
          <p:cNvPicPr>
            <a:picLocks noChangeAspect="1"/>
          </p:cNvPicPr>
          <p:nvPr/>
        </p:nvPicPr>
        <p:blipFill>
          <a:blip r:embed="rId3"/>
          <a:stretch>
            <a:fillRect/>
          </a:stretch>
        </p:blipFill>
        <p:spPr>
          <a:xfrm>
            <a:off x="569465" y="1145305"/>
            <a:ext cx="6353175" cy="5124450"/>
          </a:xfrm>
          <a:prstGeom prst="rect">
            <a:avLst/>
          </a:prstGeom>
        </p:spPr>
      </p:pic>
      <p:sp>
        <p:nvSpPr>
          <p:cNvPr id="4" name="Title 3"/>
          <p:cNvSpPr>
            <a:spLocks noGrp="1"/>
          </p:cNvSpPr>
          <p:nvPr>
            <p:ph type="title"/>
          </p:nvPr>
        </p:nvSpPr>
        <p:spPr>
          <a:xfrm>
            <a:off x="2514600" y="607452"/>
            <a:ext cx="6172200" cy="1030848"/>
          </a:xfrm>
          <a:solidFill>
            <a:schemeClr val="bg1"/>
          </a:solidFill>
        </p:spPr>
        <p:txBody>
          <a:bodyPr>
            <a:normAutofit fontScale="90000"/>
          </a:bodyPr>
          <a:lstStyle/>
          <a:p>
            <a:r>
              <a:rPr lang="en-US" dirty="0" smtClean="0"/>
              <a:t>How to change own bank details on a supplier payment selection</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5" name="Text Placeholder 4"/>
          <p:cNvSpPr>
            <a:spLocks noGrp="1"/>
          </p:cNvSpPr>
          <p:nvPr>
            <p:ph type="body" sz="quarter" idx="11"/>
          </p:nvPr>
        </p:nvSpPr>
        <p:spPr/>
        <p:txBody>
          <a:bodyPr/>
          <a:lstStyle/>
          <a:p>
            <a:r>
              <a:rPr lang="en-US" sz="1800" dirty="0" smtClean="0"/>
              <a:t>QAD EE – Advanced Banking – Changing Bank &amp; Payment Format Details</a:t>
            </a:r>
            <a:endParaRPr lang="en-US" sz="1800" dirty="0"/>
          </a:p>
        </p:txBody>
      </p:sp>
      <p:pic>
        <p:nvPicPr>
          <p:cNvPr id="7" name="Picture 6" descr="change own bank 2.jpg"/>
          <p:cNvPicPr>
            <a:picLocks noChangeAspect="1"/>
          </p:cNvPicPr>
          <p:nvPr/>
        </p:nvPicPr>
        <p:blipFill>
          <a:blip r:embed="rId3"/>
          <a:stretch>
            <a:fillRect/>
          </a:stretch>
        </p:blipFill>
        <p:spPr>
          <a:xfrm>
            <a:off x="1343025" y="938212"/>
            <a:ext cx="6457950" cy="49815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normAutofit fontScale="90000"/>
          </a:bodyPr>
          <a:lstStyle/>
          <a:p>
            <a:r>
              <a:rPr lang="en-US" sz="2400" dirty="0" smtClean="0"/>
              <a:t>Changing Own Bank Account &amp; Payment Format Attributes Restrictions</a:t>
            </a:r>
            <a:endParaRPr lang="en-US" sz="2400" dirty="0"/>
          </a:p>
        </p:txBody>
      </p:sp>
      <p:sp>
        <p:nvSpPr>
          <p:cNvPr id="5" name="Text Placeholder 4"/>
          <p:cNvSpPr>
            <a:spLocks noGrp="1"/>
          </p:cNvSpPr>
          <p:nvPr>
            <p:ph type="body" sz="quarter" idx="11"/>
          </p:nvPr>
        </p:nvSpPr>
        <p:spPr/>
        <p:txBody>
          <a:bodyPr/>
          <a:lstStyle/>
          <a:p>
            <a:r>
              <a:rPr lang="en-US" sz="1800" dirty="0" smtClean="0"/>
              <a:t>QAD EE – Advanced Banking – Changing Bank &amp; Payment Format Details</a:t>
            </a:r>
            <a:endParaRPr lang="en-US" sz="1800" dirty="0"/>
          </a:p>
        </p:txBody>
      </p:sp>
      <p:pic>
        <p:nvPicPr>
          <p:cNvPr id="6" name="Picture 5" descr="change own bank 3.jpg"/>
          <p:cNvPicPr>
            <a:picLocks noChangeAspect="1"/>
          </p:cNvPicPr>
          <p:nvPr/>
        </p:nvPicPr>
        <p:blipFill>
          <a:blip r:embed="rId3"/>
          <a:stretch>
            <a:fillRect/>
          </a:stretch>
        </p:blipFill>
        <p:spPr>
          <a:xfrm>
            <a:off x="1843087" y="1609724"/>
            <a:ext cx="6050395" cy="461327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lstStyle/>
          <a:p>
            <a:r>
              <a:rPr lang="en-US" dirty="0" smtClean="0"/>
              <a:t>Customer (27.6.4.5) / Supplier (28.9.3.5)</a:t>
            </a:r>
          </a:p>
          <a:p>
            <a:r>
              <a:rPr lang="en-US" dirty="0" smtClean="0"/>
              <a:t>Scope:</a:t>
            </a:r>
          </a:p>
          <a:p>
            <a:pPr lvl="1"/>
            <a:r>
              <a:rPr lang="en-US" dirty="0" smtClean="0"/>
              <a:t>Update status of payment:</a:t>
            </a:r>
          </a:p>
          <a:p>
            <a:pPr lvl="2"/>
            <a:r>
              <a:rPr lang="en-US" dirty="0" smtClean="0"/>
              <a:t>Example: “for collection” to ‘paid”</a:t>
            </a:r>
          </a:p>
          <a:p>
            <a:pPr lvl="1"/>
            <a:r>
              <a:rPr lang="en-US" dirty="0" smtClean="0"/>
              <a:t>Change own bank details</a:t>
            </a:r>
          </a:p>
          <a:p>
            <a:pPr lvl="1"/>
            <a:r>
              <a:rPr lang="en-US" dirty="0" smtClean="0"/>
              <a:t>Renumber payments (pre-printed checks)</a:t>
            </a:r>
            <a:endParaRPr lang="en-US" dirty="0"/>
          </a:p>
        </p:txBody>
      </p:sp>
      <p:sp>
        <p:nvSpPr>
          <p:cNvPr id="4" name="Title 3"/>
          <p:cNvSpPr>
            <a:spLocks noGrp="1"/>
          </p:cNvSpPr>
          <p:nvPr>
            <p:ph type="title"/>
          </p:nvPr>
        </p:nvSpPr>
        <p:spPr/>
        <p:txBody>
          <a:bodyPr/>
          <a:lstStyle/>
          <a:p>
            <a:r>
              <a:rPr lang="en-US" dirty="0" smtClean="0"/>
              <a:t>Payment Mass Change</a:t>
            </a:r>
            <a:endParaRPr lang="en-US" dirty="0"/>
          </a:p>
        </p:txBody>
      </p:sp>
      <p:sp>
        <p:nvSpPr>
          <p:cNvPr id="5" name="Text Placeholder 4"/>
          <p:cNvSpPr>
            <a:spLocks noGrp="1"/>
          </p:cNvSpPr>
          <p:nvPr>
            <p:ph type="body" sz="quarter" idx="11"/>
          </p:nvPr>
        </p:nvSpPr>
        <p:spPr/>
        <p:txBody>
          <a:bodyPr/>
          <a:lstStyle/>
          <a:p>
            <a:r>
              <a:rPr lang="en-US" sz="1800" dirty="0" smtClean="0"/>
              <a:t>QAD EE – Advanced Banking – Changing Bank &amp; Payment Format Details</a:t>
            </a:r>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5" name="Text Placeholder 4"/>
          <p:cNvSpPr>
            <a:spLocks noGrp="1"/>
          </p:cNvSpPr>
          <p:nvPr>
            <p:ph type="body" sz="quarter" idx="11"/>
          </p:nvPr>
        </p:nvSpPr>
        <p:spPr/>
        <p:txBody>
          <a:bodyPr/>
          <a:lstStyle/>
          <a:p>
            <a:r>
              <a:rPr lang="en-US" sz="1800" dirty="0" smtClean="0"/>
              <a:t>QAD EE – Advanced Banking – Changing Bank &amp; Payment Format Details</a:t>
            </a:r>
            <a:endParaRPr lang="en-US" sz="1800" dirty="0"/>
          </a:p>
        </p:txBody>
      </p:sp>
      <p:pic>
        <p:nvPicPr>
          <p:cNvPr id="6" name="Picture 5" descr="mass change.JPG"/>
          <p:cNvPicPr>
            <a:picLocks noChangeAspect="1"/>
          </p:cNvPicPr>
          <p:nvPr/>
        </p:nvPicPr>
        <p:blipFill>
          <a:blip r:embed="rId3"/>
          <a:stretch>
            <a:fillRect/>
          </a:stretch>
        </p:blipFill>
        <p:spPr>
          <a:xfrm>
            <a:off x="385762" y="671512"/>
            <a:ext cx="8372475" cy="5514975"/>
          </a:xfrm>
          <a:prstGeom prst="rect">
            <a:avLst/>
          </a:prstGeom>
        </p:spPr>
      </p:pic>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987</TotalTime>
  <Words>1029</Words>
  <Application>Microsoft Office PowerPoint</Application>
  <PresentationFormat>On-screen Show (4:3)</PresentationFormat>
  <Paragraphs>90</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QAD 2010 Template</vt:lpstr>
      <vt:lpstr>Changing Bank &amp; Payment Format Details</vt:lpstr>
      <vt:lpstr>Objectives</vt:lpstr>
      <vt:lpstr>Business Case</vt:lpstr>
      <vt:lpstr>Overview</vt:lpstr>
      <vt:lpstr>How to change own bank details on a supplier payment selection</vt:lpstr>
      <vt:lpstr>Slide 6</vt:lpstr>
      <vt:lpstr>Changing Own Bank Account &amp; Payment Format Attributes Restrictions</vt:lpstr>
      <vt:lpstr>Payment Mass Change</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ymg</cp:lastModifiedBy>
  <cp:revision>56</cp:revision>
  <dcterms:created xsi:type="dcterms:W3CDTF">2010-10-05T00:44:07Z</dcterms:created>
  <dcterms:modified xsi:type="dcterms:W3CDTF">2011-02-14T17:45:06Z</dcterms:modified>
</cp:coreProperties>
</file>