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15"/>
  </p:notesMasterIdLst>
  <p:handoutMasterIdLst>
    <p:handoutMasterId r:id="rId16"/>
  </p:handoutMasterIdLst>
  <p:sldIdLst>
    <p:sldId id="256" r:id="rId3"/>
    <p:sldId id="257" r:id="rId4"/>
    <p:sldId id="258" r:id="rId5"/>
    <p:sldId id="26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76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REP-06-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2" name="Rectangle 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Operation Queues</a:t>
            </a:r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REP-06-010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924447" y="2182868"/>
            <a:ext cx="1095271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Output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079" name="Oval 7"/>
          <p:cNvSpPr>
            <a:spLocks noChangeArrowheads="1"/>
          </p:cNvSpPr>
          <p:nvPr/>
        </p:nvSpPr>
        <p:spPr bwMode="auto">
          <a:xfrm>
            <a:off x="416448" y="2282881"/>
            <a:ext cx="431800" cy="431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000" b="1">
                <a:solidFill>
                  <a:schemeClr val="bg1"/>
                </a:solidFill>
                <a:latin typeface="+mj-lt"/>
              </a:rPr>
              <a:t>10</a:t>
            </a: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924447" y="3325868"/>
            <a:ext cx="1095271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Reject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2401556" y="2182868"/>
            <a:ext cx="1037492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Input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4118498" y="2182868"/>
            <a:ext cx="104318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Output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4121673" y="3325868"/>
            <a:ext cx="104318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Reject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094" name="Oval 22"/>
          <p:cNvSpPr>
            <a:spLocks noChangeArrowheads="1"/>
          </p:cNvSpPr>
          <p:nvPr/>
        </p:nvSpPr>
        <p:spPr bwMode="auto">
          <a:xfrm>
            <a:off x="3558111" y="2282881"/>
            <a:ext cx="431800" cy="431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000" b="1">
                <a:solidFill>
                  <a:schemeClr val="bg1"/>
                </a:solidFill>
                <a:latin typeface="+mj-lt"/>
              </a:rPr>
              <a:t>20</a:t>
            </a:r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5566787" y="2182868"/>
            <a:ext cx="1072661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Input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7325247" y="2182868"/>
            <a:ext cx="1055077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Output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7325247" y="3325868"/>
            <a:ext cx="1055077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Reject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6848998" y="4273606"/>
            <a:ext cx="187007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>
                <a:latin typeface="+mj-lt"/>
              </a:rPr>
              <a:t>Last Operation</a:t>
            </a: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429148" y="4273606"/>
            <a:ext cx="1787350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>
                <a:latin typeface="+mj-lt"/>
              </a:rPr>
              <a:t>First Operation</a:t>
            </a:r>
          </a:p>
        </p:txBody>
      </p:sp>
      <p:cxnSp>
        <p:nvCxnSpPr>
          <p:cNvPr id="3123" name="AutoShape 51"/>
          <p:cNvCxnSpPr>
            <a:cxnSpLocks noChangeShapeType="1"/>
            <a:stCxn id="3089" idx="3"/>
            <a:endCxn id="3101" idx="1"/>
          </p:cNvCxnSpPr>
          <p:nvPr/>
        </p:nvCxnSpPr>
        <p:spPr bwMode="auto">
          <a:xfrm>
            <a:off x="5161678" y="2525768"/>
            <a:ext cx="405109" cy="1588"/>
          </a:xfrm>
          <a:prstGeom prst="straightConnector1">
            <a:avLst/>
          </a:prstGeom>
          <a:noFill/>
          <a:ln w="63500">
            <a:solidFill>
              <a:schemeClr val="hlink"/>
            </a:solidFill>
            <a:prstDash val="sysDot"/>
            <a:round/>
            <a:headEnd/>
            <a:tailEnd/>
          </a:ln>
          <a:effectLst/>
        </p:spPr>
      </p:cxnSp>
      <p:sp>
        <p:nvSpPr>
          <p:cNvPr id="3124" name="Oval 52"/>
          <p:cNvSpPr>
            <a:spLocks noChangeArrowheads="1"/>
          </p:cNvSpPr>
          <p:nvPr/>
        </p:nvSpPr>
        <p:spPr bwMode="auto">
          <a:xfrm>
            <a:off x="6768036" y="2282881"/>
            <a:ext cx="431800" cy="431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 b="1">
                <a:solidFill>
                  <a:schemeClr val="bg1"/>
                </a:solidFill>
                <a:latin typeface="+mj-lt"/>
              </a:rPr>
              <a:t>100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04" name="Rectangle 4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WIP and MRP</a:t>
            </a:r>
          </a:p>
        </p:txBody>
      </p:sp>
      <p:sp>
        <p:nvSpPr>
          <p:cNvPr id="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REP-06-090</a:t>
            </a:r>
          </a:p>
        </p:txBody>
      </p:sp>
      <p:sp>
        <p:nvSpPr>
          <p:cNvPr id="19518" name="AutoShape 62"/>
          <p:cNvSpPr>
            <a:spLocks noChangeArrowheads="1"/>
          </p:cNvSpPr>
          <p:nvPr/>
        </p:nvSpPr>
        <p:spPr bwMode="auto">
          <a:xfrm>
            <a:off x="5486923" y="4492662"/>
            <a:ext cx="2741613" cy="285750"/>
          </a:xfrm>
          <a:prstGeom prst="leftRightArrow">
            <a:avLst>
              <a:gd name="adj1" fmla="val 50000"/>
              <a:gd name="adj2" fmla="val 71825"/>
            </a:avLst>
          </a:prstGeom>
          <a:solidFill>
            <a:schemeClr val="hlink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9516" name="AutoShape 60"/>
          <p:cNvSpPr>
            <a:spLocks noChangeArrowheads="1"/>
          </p:cNvSpPr>
          <p:nvPr/>
        </p:nvSpPr>
        <p:spPr bwMode="auto">
          <a:xfrm>
            <a:off x="905398" y="4492662"/>
            <a:ext cx="2741613" cy="285750"/>
          </a:xfrm>
          <a:prstGeom prst="leftRightArrow">
            <a:avLst>
              <a:gd name="adj1" fmla="val 50000"/>
              <a:gd name="adj2" fmla="val 71825"/>
            </a:avLst>
          </a:prstGeom>
          <a:solidFill>
            <a:schemeClr val="hlink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407483" y="3944975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In</a:t>
            </a:r>
          </a:p>
        </p:txBody>
      </p:sp>
      <p:sp>
        <p:nvSpPr>
          <p:cNvPr id="19481" name="Rectangle 25"/>
          <p:cNvSpPr>
            <a:spLocks noChangeArrowheads="1"/>
          </p:cNvSpPr>
          <p:nvPr/>
        </p:nvSpPr>
        <p:spPr bwMode="auto">
          <a:xfrm>
            <a:off x="3196161" y="3952912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Out</a:t>
            </a:r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407483" y="4984787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Queue</a:t>
            </a: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3196161" y="4984787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Queue</a:t>
            </a:r>
          </a:p>
        </p:txBody>
      </p:sp>
      <p:sp>
        <p:nvSpPr>
          <p:cNvPr id="19496" name="Rectangle 40"/>
          <p:cNvSpPr>
            <a:spLocks noChangeArrowheads="1"/>
          </p:cNvSpPr>
          <p:nvPr/>
        </p:nvSpPr>
        <p:spPr bwMode="auto">
          <a:xfrm>
            <a:off x="5015436" y="3946562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In</a:t>
            </a: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7763398" y="3946562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Out</a:t>
            </a: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auto">
          <a:xfrm>
            <a:off x="5015436" y="4984787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Queue</a:t>
            </a:r>
          </a:p>
        </p:txBody>
      </p:sp>
      <p:sp>
        <p:nvSpPr>
          <p:cNvPr id="19499" name="Rectangle 43"/>
          <p:cNvSpPr>
            <a:spLocks noChangeArrowheads="1"/>
          </p:cNvSpPr>
          <p:nvPr/>
        </p:nvSpPr>
        <p:spPr bwMode="auto">
          <a:xfrm>
            <a:off x="7763398" y="4984787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Queue</a:t>
            </a:r>
          </a:p>
        </p:txBody>
      </p:sp>
      <p:sp>
        <p:nvSpPr>
          <p:cNvPr id="19501" name="Rectangle 45"/>
          <p:cNvSpPr>
            <a:spLocks noChangeArrowheads="1"/>
          </p:cNvSpPr>
          <p:nvPr/>
        </p:nvSpPr>
        <p:spPr bwMode="auto">
          <a:xfrm>
            <a:off x="4974161" y="4376775"/>
            <a:ext cx="547687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75000"/>
              </a:lnSpc>
            </a:pPr>
            <a:r>
              <a:rPr lang="en-US" sz="2400">
                <a:latin typeface="+mj-lt"/>
              </a:rPr>
              <a:t>100 </a:t>
            </a:r>
          </a:p>
          <a:p>
            <a:pPr eaLnBrk="0" hangingPunct="0">
              <a:lnSpc>
                <a:spcPct val="75000"/>
              </a:lnSpc>
            </a:pPr>
            <a:r>
              <a:rPr lang="en-US" sz="2400">
                <a:latin typeface="+mj-lt"/>
              </a:rPr>
              <a:t>pc’s</a:t>
            </a:r>
          </a:p>
        </p:txBody>
      </p:sp>
      <p:grpSp>
        <p:nvGrpSpPr>
          <p:cNvPr id="19511" name="Group 55"/>
          <p:cNvGrpSpPr>
            <a:grpSpLocks/>
          </p:cNvGrpSpPr>
          <p:nvPr/>
        </p:nvGrpSpPr>
        <p:grpSpPr bwMode="auto">
          <a:xfrm>
            <a:off x="2935811" y="1541500"/>
            <a:ext cx="3289300" cy="1939925"/>
            <a:chOff x="1843" y="1009"/>
            <a:chExt cx="2072" cy="1222"/>
          </a:xfrm>
        </p:grpSpPr>
        <p:sp>
          <p:nvSpPr>
            <p:cNvPr id="19460" name="Rectangle 4"/>
            <p:cNvSpPr>
              <a:spLocks noChangeArrowheads="1"/>
            </p:cNvSpPr>
            <p:nvPr/>
          </p:nvSpPr>
          <p:spPr bwMode="auto">
            <a:xfrm>
              <a:off x="2747" y="1009"/>
              <a:ext cx="259" cy="2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400" b="1">
                  <a:latin typeface="+mj-lt"/>
                </a:rPr>
                <a:t>A</a:t>
              </a:r>
            </a:p>
          </p:txBody>
        </p:sp>
        <p:sp>
          <p:nvSpPr>
            <p:cNvPr id="19461" name="Rectangle 5"/>
            <p:cNvSpPr>
              <a:spLocks noChangeArrowheads="1"/>
            </p:cNvSpPr>
            <p:nvPr/>
          </p:nvSpPr>
          <p:spPr bwMode="auto">
            <a:xfrm>
              <a:off x="1843" y="1655"/>
              <a:ext cx="921" cy="5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91440" rIns="90488" bIns="44450"/>
            <a:lstStyle/>
            <a:p>
              <a:pPr eaLnBrk="0" hangingPunct="0">
                <a:lnSpc>
                  <a:spcPct val="75000"/>
                </a:lnSpc>
              </a:pPr>
              <a:r>
                <a:rPr lang="en-US" sz="2400" b="1">
                  <a:latin typeface="+mj-lt"/>
                </a:rPr>
                <a:t>B</a:t>
              </a:r>
            </a:p>
            <a:p>
              <a:pPr eaLnBrk="0" hangingPunct="0">
                <a:lnSpc>
                  <a:spcPct val="75000"/>
                </a:lnSpc>
              </a:pPr>
              <a:r>
                <a:rPr lang="en-US" sz="2400">
                  <a:latin typeface="+mj-lt"/>
                </a:rPr>
                <a:t>Operation</a:t>
              </a:r>
            </a:p>
            <a:p>
              <a:pPr eaLnBrk="0" hangingPunct="0">
                <a:lnSpc>
                  <a:spcPct val="75000"/>
                </a:lnSpc>
              </a:pPr>
              <a:r>
                <a:rPr lang="en-US" sz="2400">
                  <a:latin typeface="+mj-lt"/>
                </a:rPr>
                <a:t>10</a:t>
              </a:r>
            </a:p>
          </p:txBody>
        </p:sp>
        <p:sp>
          <p:nvSpPr>
            <p:cNvPr id="19462" name="Rectangle 6"/>
            <p:cNvSpPr>
              <a:spLocks noChangeArrowheads="1"/>
            </p:cNvSpPr>
            <p:nvPr/>
          </p:nvSpPr>
          <p:spPr bwMode="auto">
            <a:xfrm>
              <a:off x="2994" y="1655"/>
              <a:ext cx="921" cy="5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91440" rIns="90488" bIns="44450"/>
            <a:lstStyle/>
            <a:p>
              <a:pPr eaLnBrk="0" hangingPunct="0">
                <a:lnSpc>
                  <a:spcPct val="75000"/>
                </a:lnSpc>
              </a:pPr>
              <a:r>
                <a:rPr lang="en-US" sz="2400" b="1">
                  <a:latin typeface="+mj-lt"/>
                </a:rPr>
                <a:t>C</a:t>
              </a:r>
            </a:p>
            <a:p>
              <a:pPr eaLnBrk="0" hangingPunct="0">
                <a:lnSpc>
                  <a:spcPct val="75000"/>
                </a:lnSpc>
              </a:pPr>
              <a:r>
                <a:rPr lang="en-US" sz="2400">
                  <a:latin typeface="+mj-lt"/>
                </a:rPr>
                <a:t>Operation</a:t>
              </a:r>
            </a:p>
            <a:p>
              <a:pPr eaLnBrk="0" hangingPunct="0">
                <a:lnSpc>
                  <a:spcPct val="75000"/>
                </a:lnSpc>
              </a:pPr>
              <a:r>
                <a:rPr lang="en-US" sz="2400">
                  <a:latin typeface="+mj-lt"/>
                </a:rPr>
                <a:t>20</a:t>
              </a:r>
            </a:p>
          </p:txBody>
        </p:sp>
        <p:cxnSp>
          <p:nvCxnSpPr>
            <p:cNvPr id="19507" name="AutoShape 51"/>
            <p:cNvCxnSpPr>
              <a:cxnSpLocks noChangeShapeType="1"/>
              <a:stCxn id="19460" idx="2"/>
              <a:endCxn id="19461" idx="0"/>
            </p:cNvCxnSpPr>
            <p:nvPr/>
          </p:nvCxnSpPr>
          <p:spPr bwMode="auto">
            <a:xfrm rot="5400000">
              <a:off x="2412" y="1190"/>
              <a:ext cx="357" cy="573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</p:cxnSp>
        <p:cxnSp>
          <p:nvCxnSpPr>
            <p:cNvPr id="19508" name="AutoShape 52"/>
            <p:cNvCxnSpPr>
              <a:cxnSpLocks noChangeShapeType="1"/>
              <a:stCxn id="19460" idx="2"/>
              <a:endCxn id="19462" idx="0"/>
            </p:cNvCxnSpPr>
            <p:nvPr/>
          </p:nvCxnSpPr>
          <p:spPr bwMode="auto">
            <a:xfrm rot="16200000" flipH="1">
              <a:off x="2987" y="1188"/>
              <a:ext cx="357" cy="578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</p:cxnSp>
      </p:grpSp>
      <p:sp>
        <p:nvSpPr>
          <p:cNvPr id="19512" name="Rectangle 56"/>
          <p:cNvSpPr>
            <a:spLocks noChangeArrowheads="1"/>
          </p:cNvSpPr>
          <p:nvPr/>
        </p:nvSpPr>
        <p:spPr bwMode="auto">
          <a:xfrm>
            <a:off x="1366576" y="4159287"/>
            <a:ext cx="1788606" cy="93345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2400" b="1">
                <a:latin typeface="+mj-lt"/>
              </a:rPr>
              <a:t>Operation</a:t>
            </a:r>
            <a:br>
              <a:rPr lang="en-US" sz="2400" b="1">
                <a:latin typeface="+mj-lt"/>
              </a:rPr>
            </a:br>
            <a:r>
              <a:rPr lang="en-US" sz="2400" b="1">
                <a:latin typeface="+mj-lt"/>
              </a:rPr>
              <a:t>10</a:t>
            </a:r>
          </a:p>
        </p:txBody>
      </p:sp>
      <p:sp>
        <p:nvSpPr>
          <p:cNvPr id="19513" name="Rectangle 57"/>
          <p:cNvSpPr>
            <a:spLocks noChangeArrowheads="1"/>
          </p:cNvSpPr>
          <p:nvPr/>
        </p:nvSpPr>
        <p:spPr bwMode="auto">
          <a:xfrm>
            <a:off x="6018962" y="4140237"/>
            <a:ext cx="1708219" cy="93345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2400" b="1">
                <a:latin typeface="+mj-lt"/>
              </a:rPr>
              <a:t>Operation</a:t>
            </a:r>
          </a:p>
          <a:p>
            <a:r>
              <a:rPr lang="en-US" sz="2400" b="1">
                <a:latin typeface="+mj-lt"/>
              </a:rPr>
              <a:t>20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WIP Write-Off</a:t>
            </a:r>
            <a:br>
              <a:rPr lang="en-US"/>
            </a:b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REP-06-100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04875" y="643738"/>
            <a:ext cx="7310438" cy="5580063"/>
            <a:chOff x="904875" y="1085850"/>
            <a:chExt cx="7310438" cy="5580063"/>
          </a:xfrm>
        </p:grpSpPr>
        <p:pic>
          <p:nvPicPr>
            <p:cNvPr id="21513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04875" y="1085850"/>
              <a:ext cx="6229350" cy="285750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</p:pic>
        <p:pic>
          <p:nvPicPr>
            <p:cNvPr id="21514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7888" y="3760788"/>
              <a:ext cx="6067425" cy="290512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Transferring WIP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REP-06-110</a:t>
            </a:r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047463"/>
            <a:ext cx="6229350" cy="28575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</p:pic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2352675" y="4201701"/>
            <a:ext cx="1409700" cy="188912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WIP Status Inquiry and Report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REP-06-020</a:t>
            </a:r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0129" y="1784609"/>
            <a:ext cx="5588000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Reject Transactions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REP-06-030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475" y="1457621"/>
            <a:ext cx="6854825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9619" y="1576984"/>
            <a:ext cx="6904762" cy="3733334"/>
          </a:xfrm>
          <a:noFill/>
          <a:ln/>
        </p:spPr>
      </p:pic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Reject Transactions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REP-06-035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Scrap Transactions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REP-06-040</a:t>
            </a: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4425" y="1619060"/>
            <a:ext cx="6892925" cy="371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Rework Transactions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REP-06-050</a:t>
            </a:r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700" y="1417429"/>
            <a:ext cx="7064375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WIP Adjust Transactions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REP-06-060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437525"/>
            <a:ext cx="6845300" cy="40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9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/>
              <a:t>Defining Milestone and Non-Milestone Operations</a:t>
            </a:r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REP-06-070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57200" y="898243"/>
            <a:ext cx="8818855" cy="5124450"/>
            <a:chOff x="217488" y="1300163"/>
            <a:chExt cx="8818855" cy="5124450"/>
          </a:xfrm>
        </p:grpSpPr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217488" y="4114800"/>
              <a:ext cx="8683625" cy="320675"/>
            </a:xfrm>
            <a:prstGeom prst="rect">
              <a:avLst/>
            </a:prstGeom>
            <a:solidFill>
              <a:schemeClr val="accent1"/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80" name="Rectangle 20"/>
            <p:cNvSpPr>
              <a:spLocks noChangeArrowheads="1"/>
            </p:cNvSpPr>
            <p:nvPr/>
          </p:nvSpPr>
          <p:spPr bwMode="auto">
            <a:xfrm>
              <a:off x="217488" y="1314450"/>
              <a:ext cx="8683625" cy="320675"/>
            </a:xfrm>
            <a:prstGeom prst="rect">
              <a:avLst/>
            </a:prstGeom>
            <a:solidFill>
              <a:schemeClr val="accent1"/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4" name="Rectangle 4"/>
            <p:cNvSpPr>
              <a:spLocks noChangeArrowheads="1"/>
            </p:cNvSpPr>
            <p:nvPr/>
          </p:nvSpPr>
          <p:spPr bwMode="auto">
            <a:xfrm>
              <a:off x="306388" y="1300163"/>
              <a:ext cx="8729955" cy="230575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 b="1">
                  <a:latin typeface="+mj-lt"/>
                </a:rPr>
                <a:t>Operation	10	20	30	40 (Milestone)</a:t>
              </a:r>
              <a:endParaRPr lang="en-US" sz="16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Completions reported		9		50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Scrap reported		9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Backflush	59	59	50	50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(parent quantity)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Operation balance	0	0	0	50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after backflush</a:t>
              </a:r>
            </a:p>
          </p:txBody>
        </p:sp>
        <p:sp>
          <p:nvSpPr>
            <p:cNvPr id="15369" name="Rectangle 9"/>
            <p:cNvSpPr>
              <a:spLocks noChangeArrowheads="1"/>
            </p:cNvSpPr>
            <p:nvPr/>
          </p:nvSpPr>
          <p:spPr bwMode="auto">
            <a:xfrm>
              <a:off x="2890838" y="3594381"/>
              <a:ext cx="3409589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Zeroing Non-milestone Balances</a:t>
              </a:r>
            </a:p>
          </p:txBody>
        </p:sp>
        <p:sp>
          <p:nvSpPr>
            <p:cNvPr id="15371" name="Rectangle 11"/>
            <p:cNvSpPr>
              <a:spLocks noChangeArrowheads="1"/>
            </p:cNvSpPr>
            <p:nvPr/>
          </p:nvSpPr>
          <p:spPr bwMode="auto">
            <a:xfrm>
              <a:off x="306388" y="4100513"/>
              <a:ext cx="8729955" cy="193642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 b="1">
                  <a:latin typeface="+mj-lt"/>
                </a:rPr>
                <a:t>Operation	10	20	30	40 (Milestone)</a:t>
              </a:r>
              <a:endParaRPr lang="en-US" sz="16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Completions reported		20		15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Backflush	15	15	15	15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(parent quantity)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Operation balance	0	0	0	15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after backflush</a:t>
              </a:r>
            </a:p>
          </p:txBody>
        </p:sp>
        <p:sp>
          <p:nvSpPr>
            <p:cNvPr id="15372" name="Line 12"/>
            <p:cNvSpPr>
              <a:spLocks noChangeShapeType="1"/>
            </p:cNvSpPr>
            <p:nvPr/>
          </p:nvSpPr>
          <p:spPr bwMode="auto">
            <a:xfrm>
              <a:off x="217488" y="4005263"/>
              <a:ext cx="86836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12700" dir="5400000" algn="ctr" rotWithShape="0">
                <a:schemeClr val="bg2"/>
              </a:outerShdw>
            </a:effectLst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4" name="Line 14"/>
            <p:cNvSpPr>
              <a:spLocks noChangeShapeType="1"/>
            </p:cNvSpPr>
            <p:nvPr/>
          </p:nvSpPr>
          <p:spPr bwMode="auto">
            <a:xfrm>
              <a:off x="217488" y="6424613"/>
              <a:ext cx="86836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12700" dir="5400000" algn="ctr" rotWithShape="0">
                <a:schemeClr val="bg2"/>
              </a:outerShdw>
            </a:effectLst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6" name="Rectangle 16"/>
            <p:cNvSpPr>
              <a:spLocks noChangeArrowheads="1"/>
            </p:cNvSpPr>
            <p:nvPr/>
          </p:nvSpPr>
          <p:spPr bwMode="auto">
            <a:xfrm>
              <a:off x="2690813" y="6024563"/>
              <a:ext cx="3749675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Returning WIP Balances to Inventory</a:t>
              </a:r>
            </a:p>
          </p:txBody>
        </p:sp>
        <p:sp>
          <p:nvSpPr>
            <p:cNvPr id="15382" name="Rectangle 22"/>
            <p:cNvSpPr>
              <a:spLocks noChangeArrowheads="1"/>
            </p:cNvSpPr>
            <p:nvPr/>
          </p:nvSpPr>
          <p:spPr bwMode="auto">
            <a:xfrm>
              <a:off x="2439988" y="2395538"/>
              <a:ext cx="6154737" cy="357187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84" name="Rectangle 24"/>
            <p:cNvSpPr>
              <a:spLocks noChangeArrowheads="1"/>
            </p:cNvSpPr>
            <p:nvPr/>
          </p:nvSpPr>
          <p:spPr bwMode="auto">
            <a:xfrm>
              <a:off x="4154488" y="4491038"/>
              <a:ext cx="4440237" cy="300037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100"/>
              <a:t>Correct Use of the Auto Labor Report field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REP-06-080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627833" y="5432795"/>
            <a:ext cx="3341880" cy="5905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l" eaLnBrk="0" hangingPunct="0"/>
            <a:r>
              <a:rPr lang="en-US" sz="1600" dirty="0">
                <a:latin typeface="+mj-lt"/>
              </a:rPr>
              <a:t>Yes = Include Standard Labor Costs in Operation Cost</a:t>
            </a:r>
          </a:p>
        </p:txBody>
      </p:sp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1013" y="994145"/>
            <a:ext cx="6321425" cy="43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420" name="AutoShape 12"/>
          <p:cNvCxnSpPr>
            <a:cxnSpLocks noChangeShapeType="1"/>
            <a:stCxn id="17414" idx="3"/>
            <a:endCxn id="17423" idx="2"/>
          </p:cNvCxnSpPr>
          <p:nvPr/>
        </p:nvCxnSpPr>
        <p:spPr bwMode="auto">
          <a:xfrm flipV="1">
            <a:off x="4969713" y="5112120"/>
            <a:ext cx="687388" cy="6159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5239588" y="3146795"/>
            <a:ext cx="1203325" cy="2286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5004638" y="4864470"/>
            <a:ext cx="1304925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430</TotalTime>
  <Pages>12</Pages>
  <Words>112</Words>
  <Application>Microsoft Office PowerPoint</Application>
  <PresentationFormat>On-screen Show (4:3)</PresentationFormat>
  <Paragraphs>88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1_EX06PP_template</vt:lpstr>
      <vt:lpstr>QAD 2010 Template</vt:lpstr>
      <vt:lpstr>Operation Queues</vt:lpstr>
      <vt:lpstr>WIP Status Inquiry and Report</vt:lpstr>
      <vt:lpstr>Reject Transactions</vt:lpstr>
      <vt:lpstr>Reject Transactions</vt:lpstr>
      <vt:lpstr>Scrap Transactions</vt:lpstr>
      <vt:lpstr>Rework Transactions</vt:lpstr>
      <vt:lpstr>WIP Adjust Transactions</vt:lpstr>
      <vt:lpstr>Defining Milestone and Non-Milestone Operations</vt:lpstr>
      <vt:lpstr>Correct Use of the Auto Labor Report field</vt:lpstr>
      <vt:lpstr>WIP and MRP</vt:lpstr>
      <vt:lpstr>WIP Write-Off </vt:lpstr>
      <vt:lpstr>Transferring WIP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18</cp:revision>
  <cp:lastPrinted>1997-10-07T16:26:06Z</cp:lastPrinted>
  <dcterms:created xsi:type="dcterms:W3CDTF">1997-05-21T19:27:56Z</dcterms:created>
  <dcterms:modified xsi:type="dcterms:W3CDTF">2011-01-20T19:01:12Z</dcterms:modified>
</cp:coreProperties>
</file>